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Hammersmith One" charset="1" panose="02010703030501060504"/>
      <p:regular r:id="rId20"/>
    </p:embeddedFont>
    <p:embeddedFont>
      <p:font typeface="Breathing" charset="1" panose="02000500000000000000"/>
      <p:regular r:id="rId21"/>
    </p:embeddedFont>
    <p:embeddedFont>
      <p:font typeface="Brasika" charset="1" panose="00000000000000000000"/>
      <p:regular r:id="rId22"/>
    </p:embeddedFont>
    <p:embeddedFont>
      <p:font typeface="Bright Sunshine" charset="1" panose="00000000000000000000"/>
      <p:regular r:id="rId23"/>
    </p:embeddedFont>
    <p:embeddedFont>
      <p:font typeface="Open Sans Bold" charset="1" panose="020B0806030504020204"/>
      <p:regular r:id="rId24"/>
    </p:embeddedFont>
    <p:embeddedFont>
      <p:font typeface="Atkinson Hyperlegible Bold" charset="1" panose="00000000000000000000"/>
      <p:regular r:id="rId25"/>
    </p:embeddedFont>
    <p:embeddedFont>
      <p:font typeface="Gabriel Sans Condensed" charset="1" panose="02000000000000000000"/>
      <p:regular r:id="rId26"/>
    </p:embeddedFont>
    <p:embeddedFont>
      <p:font typeface="Gabriel Sans Condensed Bold" charset="1" panose="02000000000000000000"/>
      <p:regular r:id="rId27"/>
    </p:embeddedFont>
    <p:embeddedFont>
      <p:font typeface="UID มะละกา" charset="1" panose="00000000000000000000"/>
      <p:regular r:id="rId28"/>
    </p:embeddedFont>
    <p:embeddedFont>
      <p:font typeface="Montserrat Bold" charset="1" panose="00000800000000000000"/>
      <p:regular r:id="rId29"/>
    </p:embeddedFont>
    <p:embeddedFont>
      <p:font typeface="Montserrat" charset="1" panose="00000500000000000000"/>
      <p:regular r:id="rId30"/>
    </p:embeddedFont>
    <p:embeddedFont>
      <p:font typeface="Be Vietnam Ultra-Bold" charset="1" panose="0000090000000000000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2.png" Type="http://schemas.openxmlformats.org/officeDocument/2006/relationships/image"/><Relationship Id="rId12" Target="../media/image23.svg"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15.jpe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2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media/image28.png" Type="http://schemas.openxmlformats.org/officeDocument/2006/relationships/image"/><Relationship Id="rId5" Target="../media/image29.png" Type="http://schemas.openxmlformats.org/officeDocument/2006/relationships/image"/><Relationship Id="rId6" Target="../media/image3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media/image31.png" Type="http://schemas.openxmlformats.org/officeDocument/2006/relationships/image"/><Relationship Id="rId5" Target="../media/image32.png" Type="http://schemas.openxmlformats.org/officeDocument/2006/relationships/image"/><Relationship Id="rId6" Target="../media/image33.png" Type="http://schemas.openxmlformats.org/officeDocument/2006/relationships/image"/><Relationship Id="rId7" Target="../media/image3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100000">
            <a:off x="14324902" y="1469072"/>
            <a:ext cx="4879847" cy="15755995"/>
          </a:xfrm>
          <a:custGeom>
            <a:avLst/>
            <a:gdLst/>
            <a:ahLst/>
            <a:cxnLst/>
            <a:rect r="r" b="b" t="t" l="l"/>
            <a:pathLst>
              <a:path h="15755995" w="4879847">
                <a:moveTo>
                  <a:pt x="0" y="0"/>
                </a:moveTo>
                <a:lnTo>
                  <a:pt x="4879847" y="0"/>
                </a:lnTo>
                <a:lnTo>
                  <a:pt x="4879847" y="15755996"/>
                </a:lnTo>
                <a:lnTo>
                  <a:pt x="0" y="15755996"/>
                </a:lnTo>
                <a:lnTo>
                  <a:pt x="0" y="0"/>
                </a:lnTo>
                <a:close/>
              </a:path>
            </a:pathLst>
          </a:custGeom>
          <a:blipFill>
            <a:blip r:embed="rId2">
              <a:extLst>
                <a:ext uri="{96DAC541-7B7A-43D3-8B79-37D633B846F1}">
                  <asvg:svgBlip xmlns:asvg="http://schemas.microsoft.com/office/drawing/2016/SVG/main" r:embed="rId3"/>
                </a:ext>
              </a:extLst>
            </a:blip>
            <a:stretch>
              <a:fillRect l="-525794" t="-40822" r="0" b="-52994"/>
            </a:stretch>
          </a:blipFill>
        </p:spPr>
      </p:sp>
      <p:sp>
        <p:nvSpPr>
          <p:cNvPr name="Freeform 3" id="3"/>
          <p:cNvSpPr/>
          <p:nvPr/>
        </p:nvSpPr>
        <p:spPr>
          <a:xfrm flipH="false" flipV="false" rot="-10800000">
            <a:off x="9468954" y="2545421"/>
            <a:ext cx="9336114" cy="9336114"/>
          </a:xfrm>
          <a:custGeom>
            <a:avLst/>
            <a:gdLst/>
            <a:ahLst/>
            <a:cxnLst/>
            <a:rect r="r" b="b" t="t" l="l"/>
            <a:pathLst>
              <a:path h="9336114" w="9336114">
                <a:moveTo>
                  <a:pt x="0" y="0"/>
                </a:moveTo>
                <a:lnTo>
                  <a:pt x="9336113" y="0"/>
                </a:lnTo>
                <a:lnTo>
                  <a:pt x="9336113" y="9336114"/>
                </a:lnTo>
                <a:lnTo>
                  <a:pt x="0" y="93361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1689456" y="3046520"/>
            <a:ext cx="8233908" cy="1800225"/>
          </a:xfrm>
          <a:prstGeom prst="rect">
            <a:avLst/>
          </a:prstGeom>
        </p:spPr>
        <p:txBody>
          <a:bodyPr anchor="t" rtlCol="false" tIns="0" lIns="0" bIns="0" rIns="0">
            <a:spAutoFit/>
          </a:bodyPr>
          <a:lstStyle/>
          <a:p>
            <a:pPr algn="l">
              <a:lnSpc>
                <a:spcPts val="14245"/>
              </a:lnSpc>
            </a:pPr>
            <a:r>
              <a:rPr lang="en-US" sz="11871" spc="427">
                <a:solidFill>
                  <a:srgbClr val="4DBF38"/>
                </a:solidFill>
                <a:latin typeface="Hammersmith One"/>
                <a:ea typeface="Hammersmith One"/>
                <a:cs typeface="Hammersmith One"/>
                <a:sym typeface="Hammersmith One"/>
              </a:rPr>
              <a:t>Inertia</a:t>
            </a:r>
          </a:p>
        </p:txBody>
      </p:sp>
      <p:sp>
        <p:nvSpPr>
          <p:cNvPr name="Freeform 5" id="5"/>
          <p:cNvSpPr/>
          <p:nvPr/>
        </p:nvSpPr>
        <p:spPr>
          <a:xfrm flipH="false" flipV="false" rot="2700000">
            <a:off x="521329" y="-3317944"/>
            <a:ext cx="2336254" cy="7543272"/>
          </a:xfrm>
          <a:custGeom>
            <a:avLst/>
            <a:gdLst/>
            <a:ahLst/>
            <a:cxnLst/>
            <a:rect r="r" b="b" t="t" l="l"/>
            <a:pathLst>
              <a:path h="7543272" w="2336254">
                <a:moveTo>
                  <a:pt x="0" y="0"/>
                </a:moveTo>
                <a:lnTo>
                  <a:pt x="2336254" y="0"/>
                </a:lnTo>
                <a:lnTo>
                  <a:pt x="2336254" y="7543273"/>
                </a:lnTo>
                <a:lnTo>
                  <a:pt x="0" y="7543273"/>
                </a:lnTo>
                <a:lnTo>
                  <a:pt x="0" y="0"/>
                </a:lnTo>
                <a:close/>
              </a:path>
            </a:pathLst>
          </a:custGeom>
          <a:blipFill>
            <a:blip r:embed="rId2">
              <a:extLst>
                <a:ext uri="{96DAC541-7B7A-43D3-8B79-37D633B846F1}">
                  <asvg:svgBlip xmlns:asvg="http://schemas.microsoft.com/office/drawing/2016/SVG/main" r:embed="rId3"/>
                </a:ext>
              </a:extLst>
            </a:blip>
            <a:stretch>
              <a:fillRect l="-525794" t="-40822" r="0" b="-52994"/>
            </a:stretch>
          </a:blipFill>
        </p:spPr>
      </p:sp>
      <p:sp>
        <p:nvSpPr>
          <p:cNvPr name="Freeform 6" id="6"/>
          <p:cNvSpPr/>
          <p:nvPr/>
        </p:nvSpPr>
        <p:spPr>
          <a:xfrm flipH="false" flipV="false" rot="5400000">
            <a:off x="-434583" y="-789204"/>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7" id="7"/>
          <p:cNvSpPr/>
          <p:nvPr/>
        </p:nvSpPr>
        <p:spPr>
          <a:xfrm flipH="false" flipV="false" rot="0">
            <a:off x="1972758" y="7454921"/>
            <a:ext cx="540836" cy="534936"/>
          </a:xfrm>
          <a:custGeom>
            <a:avLst/>
            <a:gdLst/>
            <a:ahLst/>
            <a:cxnLst/>
            <a:rect r="r" b="b" t="t" l="l"/>
            <a:pathLst>
              <a:path h="534936" w="540836">
                <a:moveTo>
                  <a:pt x="0" y="0"/>
                </a:moveTo>
                <a:lnTo>
                  <a:pt x="540836" y="0"/>
                </a:lnTo>
                <a:lnTo>
                  <a:pt x="540836" y="534936"/>
                </a:lnTo>
                <a:lnTo>
                  <a:pt x="0" y="5349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1689456" y="5143500"/>
            <a:ext cx="8233908" cy="1800225"/>
          </a:xfrm>
          <a:prstGeom prst="rect">
            <a:avLst/>
          </a:prstGeom>
        </p:spPr>
        <p:txBody>
          <a:bodyPr anchor="t" rtlCol="false" tIns="0" lIns="0" bIns="0" rIns="0">
            <a:spAutoFit/>
          </a:bodyPr>
          <a:lstStyle/>
          <a:p>
            <a:pPr algn="l">
              <a:lnSpc>
                <a:spcPts val="14245"/>
              </a:lnSpc>
            </a:pPr>
            <a:r>
              <a:rPr lang="en-US" sz="11871" spc="391">
                <a:solidFill>
                  <a:srgbClr val="F5CB19"/>
                </a:solidFill>
                <a:latin typeface="Breathing"/>
                <a:ea typeface="Breathing"/>
                <a:cs typeface="Breathing"/>
                <a:sym typeface="Breathing"/>
              </a:rPr>
              <a:t>Bhaskara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22" r="0" b="-9222"/>
            </a:stretch>
          </a:blipFill>
        </p:spPr>
      </p:sp>
      <p:grpSp>
        <p:nvGrpSpPr>
          <p:cNvPr name="Group 3" id="3"/>
          <p:cNvGrpSpPr/>
          <p:nvPr/>
        </p:nvGrpSpPr>
        <p:grpSpPr>
          <a:xfrm rot="0">
            <a:off x="0" y="0"/>
            <a:ext cx="2280917" cy="10287000"/>
            <a:chOff x="0" y="0"/>
            <a:chExt cx="617987" cy="2787141"/>
          </a:xfrm>
        </p:grpSpPr>
        <p:sp>
          <p:nvSpPr>
            <p:cNvPr name="Freeform 4" id="4"/>
            <p:cNvSpPr/>
            <p:nvPr/>
          </p:nvSpPr>
          <p:spPr>
            <a:xfrm flipH="false" flipV="false" rot="0">
              <a:off x="0" y="0"/>
              <a:ext cx="617987" cy="2787141"/>
            </a:xfrm>
            <a:custGeom>
              <a:avLst/>
              <a:gdLst/>
              <a:ahLst/>
              <a:cxnLst/>
              <a:rect r="r" b="b" t="t" l="l"/>
              <a:pathLst>
                <a:path h="2787141" w="617987">
                  <a:moveTo>
                    <a:pt x="0" y="0"/>
                  </a:moveTo>
                  <a:lnTo>
                    <a:pt x="617987" y="0"/>
                  </a:lnTo>
                  <a:lnTo>
                    <a:pt x="617987" y="2787141"/>
                  </a:lnTo>
                  <a:lnTo>
                    <a:pt x="0" y="2787141"/>
                  </a:lnTo>
                  <a:close/>
                </a:path>
              </a:pathLst>
            </a:custGeom>
            <a:solidFill>
              <a:srgbClr val="051D40"/>
            </a:solidFill>
          </p:spPr>
        </p:sp>
        <p:sp>
          <p:nvSpPr>
            <p:cNvPr name="TextBox 5" id="5"/>
            <p:cNvSpPr txBox="true"/>
            <p:nvPr/>
          </p:nvSpPr>
          <p:spPr>
            <a:xfrm>
              <a:off x="0" y="-47625"/>
              <a:ext cx="617987" cy="2834766"/>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5362158" y="7412001"/>
            <a:ext cx="772673" cy="772673"/>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D12A"/>
            </a:solidFill>
            <a:ln w="38100" cap="sq">
              <a:solidFill>
                <a:srgbClr val="052A47"/>
              </a:solidFill>
              <a:prstDash val="solid"/>
              <a:miter/>
            </a:ln>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130933" y="935743"/>
            <a:ext cx="12248420" cy="8322557"/>
            <a:chOff x="0" y="0"/>
            <a:chExt cx="1023149" cy="695210"/>
          </a:xfrm>
        </p:grpSpPr>
        <p:sp>
          <p:nvSpPr>
            <p:cNvPr name="Freeform 10" id="10"/>
            <p:cNvSpPr/>
            <p:nvPr/>
          </p:nvSpPr>
          <p:spPr>
            <a:xfrm flipH="false" flipV="false" rot="0">
              <a:off x="0" y="0"/>
              <a:ext cx="1023149" cy="695210"/>
            </a:xfrm>
            <a:custGeom>
              <a:avLst/>
              <a:gdLst/>
              <a:ahLst/>
              <a:cxnLst/>
              <a:rect r="r" b="b" t="t" l="l"/>
              <a:pathLst>
                <a:path h="695210" w="1023149">
                  <a:moveTo>
                    <a:pt x="819949" y="0"/>
                  </a:moveTo>
                  <a:lnTo>
                    <a:pt x="0" y="0"/>
                  </a:lnTo>
                  <a:lnTo>
                    <a:pt x="0" y="695210"/>
                  </a:lnTo>
                  <a:lnTo>
                    <a:pt x="819949" y="695210"/>
                  </a:lnTo>
                  <a:lnTo>
                    <a:pt x="1023149" y="347605"/>
                  </a:lnTo>
                  <a:lnTo>
                    <a:pt x="819949" y="0"/>
                  </a:lnTo>
                  <a:close/>
                </a:path>
              </a:pathLst>
            </a:custGeom>
            <a:solidFill>
              <a:srgbClr val="FFFFFF"/>
            </a:solidFill>
          </p:spPr>
        </p:sp>
        <p:sp>
          <p:nvSpPr>
            <p:cNvPr name="TextBox 11" id="11"/>
            <p:cNvSpPr txBox="true"/>
            <p:nvPr/>
          </p:nvSpPr>
          <p:spPr>
            <a:xfrm>
              <a:off x="0" y="-47625"/>
              <a:ext cx="908849" cy="74283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3140486" y="1993451"/>
            <a:ext cx="8148725" cy="929767"/>
          </a:xfrm>
          <a:prstGeom prst="rect">
            <a:avLst/>
          </a:prstGeom>
        </p:spPr>
        <p:txBody>
          <a:bodyPr anchor="t" rtlCol="false" tIns="0" lIns="0" bIns="0" rIns="0">
            <a:spAutoFit/>
          </a:bodyPr>
          <a:lstStyle/>
          <a:p>
            <a:pPr algn="l" marL="0" indent="0" lvl="0">
              <a:lnSpc>
                <a:spcPts val="7369"/>
              </a:lnSpc>
              <a:spcBef>
                <a:spcPct val="0"/>
              </a:spcBef>
            </a:pPr>
            <a:r>
              <a:rPr lang="en-US" b="true" sz="6141" spc="221">
                <a:solidFill>
                  <a:srgbClr val="2A2E3A"/>
                </a:solidFill>
                <a:latin typeface="Montserrat Bold"/>
                <a:ea typeface="Montserrat Bold"/>
                <a:cs typeface="Montserrat Bold"/>
                <a:sym typeface="Montserrat Bold"/>
              </a:rPr>
              <a:t>Gagasan Program</a:t>
            </a:r>
          </a:p>
        </p:txBody>
      </p:sp>
      <p:grpSp>
        <p:nvGrpSpPr>
          <p:cNvPr name="Group 13" id="13"/>
          <p:cNvGrpSpPr/>
          <p:nvPr/>
        </p:nvGrpSpPr>
        <p:grpSpPr>
          <a:xfrm rot="0">
            <a:off x="2807149" y="3392110"/>
            <a:ext cx="441890" cy="1367718"/>
            <a:chOff x="0" y="0"/>
            <a:chExt cx="847440" cy="2622960"/>
          </a:xfrm>
        </p:grpSpPr>
        <p:sp>
          <p:nvSpPr>
            <p:cNvPr name="Freeform 14" id="14"/>
            <p:cNvSpPr/>
            <p:nvPr/>
          </p:nvSpPr>
          <p:spPr>
            <a:xfrm flipH="false" flipV="false" rot="0">
              <a:off x="0" y="0"/>
              <a:ext cx="847471" cy="2622931"/>
            </a:xfrm>
            <a:custGeom>
              <a:avLst/>
              <a:gdLst/>
              <a:ahLst/>
              <a:cxnLst/>
              <a:rect r="r" b="b" t="t" l="l"/>
              <a:pathLst>
                <a:path h="2622931" w="847471">
                  <a:moveTo>
                    <a:pt x="243205" y="2622931"/>
                  </a:moveTo>
                  <a:lnTo>
                    <a:pt x="0" y="2622931"/>
                  </a:lnTo>
                  <a:lnTo>
                    <a:pt x="596646" y="1315339"/>
                  </a:lnTo>
                  <a:lnTo>
                    <a:pt x="0" y="0"/>
                  </a:lnTo>
                  <a:lnTo>
                    <a:pt x="243205" y="0"/>
                  </a:lnTo>
                  <a:lnTo>
                    <a:pt x="847471" y="1315339"/>
                  </a:lnTo>
                  <a:lnTo>
                    <a:pt x="243205" y="2622931"/>
                  </a:lnTo>
                  <a:close/>
                </a:path>
              </a:pathLst>
            </a:custGeom>
            <a:solidFill>
              <a:srgbClr val="80D12A"/>
            </a:solidFill>
          </p:spPr>
        </p:sp>
      </p:grpSp>
      <p:grpSp>
        <p:nvGrpSpPr>
          <p:cNvPr name="Group 15" id="15"/>
          <p:cNvGrpSpPr/>
          <p:nvPr/>
        </p:nvGrpSpPr>
        <p:grpSpPr>
          <a:xfrm rot="0">
            <a:off x="-218831" y="3392110"/>
            <a:ext cx="3241082" cy="1367718"/>
            <a:chOff x="0" y="0"/>
            <a:chExt cx="1838524" cy="775847"/>
          </a:xfrm>
        </p:grpSpPr>
        <p:sp>
          <p:nvSpPr>
            <p:cNvPr name="Freeform 16" id="16"/>
            <p:cNvSpPr/>
            <p:nvPr/>
          </p:nvSpPr>
          <p:spPr>
            <a:xfrm flipH="false" flipV="false" rot="0">
              <a:off x="0" y="0"/>
              <a:ext cx="1838524" cy="775847"/>
            </a:xfrm>
            <a:custGeom>
              <a:avLst/>
              <a:gdLst/>
              <a:ahLst/>
              <a:cxnLst/>
              <a:rect r="r" b="b" t="t" l="l"/>
              <a:pathLst>
                <a:path h="775847" w="1838524">
                  <a:moveTo>
                    <a:pt x="1635324" y="0"/>
                  </a:moveTo>
                  <a:lnTo>
                    <a:pt x="0" y="0"/>
                  </a:lnTo>
                  <a:lnTo>
                    <a:pt x="0" y="775847"/>
                  </a:lnTo>
                  <a:lnTo>
                    <a:pt x="1635324" y="775847"/>
                  </a:lnTo>
                  <a:lnTo>
                    <a:pt x="1838524" y="387923"/>
                  </a:lnTo>
                  <a:lnTo>
                    <a:pt x="1635324" y="0"/>
                  </a:lnTo>
                  <a:close/>
                </a:path>
              </a:pathLst>
            </a:custGeom>
            <a:solidFill>
              <a:srgbClr val="4DBF38"/>
            </a:solidFill>
          </p:spPr>
        </p:sp>
        <p:sp>
          <p:nvSpPr>
            <p:cNvPr name="TextBox 17" id="17"/>
            <p:cNvSpPr txBox="true"/>
            <p:nvPr/>
          </p:nvSpPr>
          <p:spPr>
            <a:xfrm>
              <a:off x="0" y="-47625"/>
              <a:ext cx="1724224" cy="823472"/>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709816" y="3220660"/>
            <a:ext cx="1872263" cy="1539168"/>
          </a:xfrm>
          <a:prstGeom prst="rect">
            <a:avLst/>
          </a:prstGeom>
        </p:spPr>
        <p:txBody>
          <a:bodyPr anchor="t" rtlCol="false" tIns="0" lIns="0" bIns="0" rIns="0">
            <a:spAutoFit/>
          </a:bodyPr>
          <a:lstStyle/>
          <a:p>
            <a:pPr algn="ctr" marL="0" indent="0" lvl="0">
              <a:lnSpc>
                <a:spcPts val="12619"/>
              </a:lnSpc>
              <a:spcBef>
                <a:spcPct val="0"/>
              </a:spcBef>
            </a:pPr>
            <a:r>
              <a:rPr lang="en-US" b="true" sz="9013" spc="405">
                <a:solidFill>
                  <a:srgbClr val="FFFFFF"/>
                </a:solidFill>
                <a:latin typeface="Montserrat Bold"/>
                <a:ea typeface="Montserrat Bold"/>
                <a:cs typeface="Montserrat Bold"/>
                <a:sym typeface="Montserrat Bold"/>
              </a:rPr>
              <a:t>06</a:t>
            </a:r>
          </a:p>
        </p:txBody>
      </p:sp>
      <p:grpSp>
        <p:nvGrpSpPr>
          <p:cNvPr name="Group 19" id="19"/>
          <p:cNvGrpSpPr/>
          <p:nvPr/>
        </p:nvGrpSpPr>
        <p:grpSpPr>
          <a:xfrm rot="0">
            <a:off x="2693755" y="5143500"/>
            <a:ext cx="441890" cy="1367718"/>
            <a:chOff x="0" y="0"/>
            <a:chExt cx="847440" cy="2622960"/>
          </a:xfrm>
        </p:grpSpPr>
        <p:sp>
          <p:nvSpPr>
            <p:cNvPr name="Freeform 20" id="20"/>
            <p:cNvSpPr/>
            <p:nvPr/>
          </p:nvSpPr>
          <p:spPr>
            <a:xfrm flipH="false" flipV="false" rot="0">
              <a:off x="0" y="0"/>
              <a:ext cx="847471" cy="2622931"/>
            </a:xfrm>
            <a:custGeom>
              <a:avLst/>
              <a:gdLst/>
              <a:ahLst/>
              <a:cxnLst/>
              <a:rect r="r" b="b" t="t" l="l"/>
              <a:pathLst>
                <a:path h="2622931" w="847471">
                  <a:moveTo>
                    <a:pt x="243205" y="2622931"/>
                  </a:moveTo>
                  <a:lnTo>
                    <a:pt x="0" y="2622931"/>
                  </a:lnTo>
                  <a:lnTo>
                    <a:pt x="596646" y="1315339"/>
                  </a:lnTo>
                  <a:lnTo>
                    <a:pt x="0" y="0"/>
                  </a:lnTo>
                  <a:lnTo>
                    <a:pt x="243205" y="0"/>
                  </a:lnTo>
                  <a:lnTo>
                    <a:pt x="847471" y="1315339"/>
                  </a:lnTo>
                  <a:lnTo>
                    <a:pt x="243205" y="2622931"/>
                  </a:lnTo>
                  <a:close/>
                </a:path>
              </a:pathLst>
            </a:custGeom>
            <a:solidFill>
              <a:srgbClr val="80D12A"/>
            </a:solidFill>
          </p:spPr>
        </p:sp>
      </p:grpSp>
      <p:grpSp>
        <p:nvGrpSpPr>
          <p:cNvPr name="Group 21" id="21"/>
          <p:cNvGrpSpPr/>
          <p:nvPr/>
        </p:nvGrpSpPr>
        <p:grpSpPr>
          <a:xfrm rot="0">
            <a:off x="-332225" y="5143500"/>
            <a:ext cx="3241082" cy="1367718"/>
            <a:chOff x="0" y="0"/>
            <a:chExt cx="1838524" cy="775847"/>
          </a:xfrm>
        </p:grpSpPr>
        <p:sp>
          <p:nvSpPr>
            <p:cNvPr name="Freeform 22" id="22"/>
            <p:cNvSpPr/>
            <p:nvPr/>
          </p:nvSpPr>
          <p:spPr>
            <a:xfrm flipH="false" flipV="false" rot="0">
              <a:off x="0" y="0"/>
              <a:ext cx="1838524" cy="775847"/>
            </a:xfrm>
            <a:custGeom>
              <a:avLst/>
              <a:gdLst/>
              <a:ahLst/>
              <a:cxnLst/>
              <a:rect r="r" b="b" t="t" l="l"/>
              <a:pathLst>
                <a:path h="775847" w="1838524">
                  <a:moveTo>
                    <a:pt x="1635324" y="0"/>
                  </a:moveTo>
                  <a:lnTo>
                    <a:pt x="0" y="0"/>
                  </a:lnTo>
                  <a:lnTo>
                    <a:pt x="0" y="775847"/>
                  </a:lnTo>
                  <a:lnTo>
                    <a:pt x="1635324" y="775847"/>
                  </a:lnTo>
                  <a:lnTo>
                    <a:pt x="1838524" y="387923"/>
                  </a:lnTo>
                  <a:lnTo>
                    <a:pt x="1635324" y="0"/>
                  </a:lnTo>
                  <a:close/>
                </a:path>
              </a:pathLst>
            </a:custGeom>
            <a:solidFill>
              <a:srgbClr val="4DBF38"/>
            </a:solidFill>
          </p:spPr>
        </p:sp>
        <p:sp>
          <p:nvSpPr>
            <p:cNvPr name="TextBox 23" id="23"/>
            <p:cNvSpPr txBox="true"/>
            <p:nvPr/>
          </p:nvSpPr>
          <p:spPr>
            <a:xfrm>
              <a:off x="0" y="-47625"/>
              <a:ext cx="1724224" cy="823472"/>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596423" y="4972050"/>
            <a:ext cx="1872263" cy="1539168"/>
          </a:xfrm>
          <a:prstGeom prst="rect">
            <a:avLst/>
          </a:prstGeom>
        </p:spPr>
        <p:txBody>
          <a:bodyPr anchor="t" rtlCol="false" tIns="0" lIns="0" bIns="0" rIns="0">
            <a:spAutoFit/>
          </a:bodyPr>
          <a:lstStyle/>
          <a:p>
            <a:pPr algn="ctr" marL="0" indent="0" lvl="0">
              <a:lnSpc>
                <a:spcPts val="12619"/>
              </a:lnSpc>
              <a:spcBef>
                <a:spcPct val="0"/>
              </a:spcBef>
            </a:pPr>
            <a:r>
              <a:rPr lang="en-US" b="true" sz="9013" spc="405">
                <a:solidFill>
                  <a:srgbClr val="FFFFFF"/>
                </a:solidFill>
                <a:latin typeface="Montserrat Bold"/>
                <a:ea typeface="Montserrat Bold"/>
                <a:cs typeface="Montserrat Bold"/>
                <a:sym typeface="Montserrat Bold"/>
              </a:rPr>
              <a:t>07</a:t>
            </a:r>
          </a:p>
        </p:txBody>
      </p:sp>
      <p:grpSp>
        <p:nvGrpSpPr>
          <p:cNvPr name="Group 25" id="25"/>
          <p:cNvGrpSpPr/>
          <p:nvPr/>
        </p:nvGrpSpPr>
        <p:grpSpPr>
          <a:xfrm rot="0">
            <a:off x="2698597" y="6892218"/>
            <a:ext cx="441890" cy="1367718"/>
            <a:chOff x="0" y="0"/>
            <a:chExt cx="847440" cy="2622960"/>
          </a:xfrm>
        </p:grpSpPr>
        <p:sp>
          <p:nvSpPr>
            <p:cNvPr name="Freeform 26" id="26"/>
            <p:cNvSpPr/>
            <p:nvPr/>
          </p:nvSpPr>
          <p:spPr>
            <a:xfrm flipH="false" flipV="false" rot="0">
              <a:off x="0" y="0"/>
              <a:ext cx="847471" cy="2622931"/>
            </a:xfrm>
            <a:custGeom>
              <a:avLst/>
              <a:gdLst/>
              <a:ahLst/>
              <a:cxnLst/>
              <a:rect r="r" b="b" t="t" l="l"/>
              <a:pathLst>
                <a:path h="2622931" w="847471">
                  <a:moveTo>
                    <a:pt x="243205" y="2622931"/>
                  </a:moveTo>
                  <a:lnTo>
                    <a:pt x="0" y="2622931"/>
                  </a:lnTo>
                  <a:lnTo>
                    <a:pt x="596646" y="1315339"/>
                  </a:lnTo>
                  <a:lnTo>
                    <a:pt x="0" y="0"/>
                  </a:lnTo>
                  <a:lnTo>
                    <a:pt x="243205" y="0"/>
                  </a:lnTo>
                  <a:lnTo>
                    <a:pt x="847471" y="1315339"/>
                  </a:lnTo>
                  <a:lnTo>
                    <a:pt x="243205" y="2622931"/>
                  </a:lnTo>
                  <a:close/>
                </a:path>
              </a:pathLst>
            </a:custGeom>
            <a:solidFill>
              <a:srgbClr val="80D12A"/>
            </a:solidFill>
          </p:spPr>
        </p:sp>
      </p:grpSp>
      <p:grpSp>
        <p:nvGrpSpPr>
          <p:cNvPr name="Group 27" id="27"/>
          <p:cNvGrpSpPr/>
          <p:nvPr/>
        </p:nvGrpSpPr>
        <p:grpSpPr>
          <a:xfrm rot="0">
            <a:off x="-327383" y="6892218"/>
            <a:ext cx="3241082" cy="1367718"/>
            <a:chOff x="0" y="0"/>
            <a:chExt cx="1838524" cy="775847"/>
          </a:xfrm>
        </p:grpSpPr>
        <p:sp>
          <p:nvSpPr>
            <p:cNvPr name="Freeform 28" id="28"/>
            <p:cNvSpPr/>
            <p:nvPr/>
          </p:nvSpPr>
          <p:spPr>
            <a:xfrm flipH="false" flipV="false" rot="0">
              <a:off x="0" y="0"/>
              <a:ext cx="1838524" cy="775847"/>
            </a:xfrm>
            <a:custGeom>
              <a:avLst/>
              <a:gdLst/>
              <a:ahLst/>
              <a:cxnLst/>
              <a:rect r="r" b="b" t="t" l="l"/>
              <a:pathLst>
                <a:path h="775847" w="1838524">
                  <a:moveTo>
                    <a:pt x="1635324" y="0"/>
                  </a:moveTo>
                  <a:lnTo>
                    <a:pt x="0" y="0"/>
                  </a:lnTo>
                  <a:lnTo>
                    <a:pt x="0" y="775847"/>
                  </a:lnTo>
                  <a:lnTo>
                    <a:pt x="1635324" y="775847"/>
                  </a:lnTo>
                  <a:lnTo>
                    <a:pt x="1838524" y="387923"/>
                  </a:lnTo>
                  <a:lnTo>
                    <a:pt x="1635324" y="0"/>
                  </a:lnTo>
                  <a:close/>
                </a:path>
              </a:pathLst>
            </a:custGeom>
            <a:solidFill>
              <a:srgbClr val="4DBF38"/>
            </a:solidFill>
          </p:spPr>
        </p:sp>
        <p:sp>
          <p:nvSpPr>
            <p:cNvPr name="TextBox 29" id="29"/>
            <p:cNvSpPr txBox="true"/>
            <p:nvPr/>
          </p:nvSpPr>
          <p:spPr>
            <a:xfrm>
              <a:off x="0" y="-47625"/>
              <a:ext cx="1724224" cy="823472"/>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601264" y="6720768"/>
            <a:ext cx="1872263" cy="1539168"/>
          </a:xfrm>
          <a:prstGeom prst="rect">
            <a:avLst/>
          </a:prstGeom>
        </p:spPr>
        <p:txBody>
          <a:bodyPr anchor="t" rtlCol="false" tIns="0" lIns="0" bIns="0" rIns="0">
            <a:spAutoFit/>
          </a:bodyPr>
          <a:lstStyle/>
          <a:p>
            <a:pPr algn="ctr" marL="0" indent="0" lvl="0">
              <a:lnSpc>
                <a:spcPts val="12619"/>
              </a:lnSpc>
              <a:spcBef>
                <a:spcPct val="0"/>
              </a:spcBef>
            </a:pPr>
            <a:r>
              <a:rPr lang="en-US" b="true" sz="9013" spc="405">
                <a:solidFill>
                  <a:srgbClr val="FFFFFF"/>
                </a:solidFill>
                <a:latin typeface="Montserrat Bold"/>
                <a:ea typeface="Montserrat Bold"/>
                <a:cs typeface="Montserrat Bold"/>
                <a:sym typeface="Montserrat Bold"/>
              </a:rPr>
              <a:t>08</a:t>
            </a:r>
          </a:p>
        </p:txBody>
      </p:sp>
      <p:sp>
        <p:nvSpPr>
          <p:cNvPr name="TextBox 31" id="31"/>
          <p:cNvSpPr txBox="true"/>
          <p:nvPr/>
        </p:nvSpPr>
        <p:spPr>
          <a:xfrm rot="0">
            <a:off x="3249038" y="5336339"/>
            <a:ext cx="8844103" cy="931742"/>
          </a:xfrm>
          <a:prstGeom prst="rect">
            <a:avLst/>
          </a:prstGeom>
        </p:spPr>
        <p:txBody>
          <a:bodyPr anchor="t" rtlCol="false" tIns="0" lIns="0" bIns="0" rIns="0">
            <a:spAutoFit/>
          </a:bodyPr>
          <a:lstStyle/>
          <a:p>
            <a:pPr algn="l">
              <a:lnSpc>
                <a:spcPts val="3769"/>
              </a:lnSpc>
            </a:pPr>
            <a:r>
              <a:rPr lang="en-US" sz="2692" spc="121" b="true">
                <a:solidFill>
                  <a:srgbClr val="051D40"/>
                </a:solidFill>
                <a:latin typeface="Montserrat Bold"/>
                <a:ea typeface="Montserrat Bold"/>
                <a:cs typeface="Montserrat Bold"/>
                <a:sym typeface="Montserrat Bold"/>
              </a:rPr>
              <a:t>Si Biru Himsi Day </a:t>
            </a:r>
          </a:p>
          <a:p>
            <a:pPr algn="l" marL="0" indent="0" lvl="0">
              <a:lnSpc>
                <a:spcPts val="3769"/>
              </a:lnSpc>
              <a:spcBef>
                <a:spcPct val="0"/>
              </a:spcBef>
            </a:pPr>
            <a:r>
              <a:rPr lang="en-US" sz="2692" spc="121">
                <a:solidFill>
                  <a:srgbClr val="051D40"/>
                </a:solidFill>
                <a:latin typeface="Montserrat"/>
                <a:ea typeface="Montserrat"/>
                <a:cs typeface="Montserrat"/>
                <a:sym typeface="Montserrat"/>
              </a:rPr>
              <a:t>Seluruh Anggota</a:t>
            </a:r>
          </a:p>
        </p:txBody>
      </p:sp>
      <p:sp>
        <p:nvSpPr>
          <p:cNvPr name="TextBox 32" id="32"/>
          <p:cNvSpPr txBox="true"/>
          <p:nvPr/>
        </p:nvSpPr>
        <p:spPr>
          <a:xfrm rot="0">
            <a:off x="3249038" y="7113063"/>
            <a:ext cx="8844103" cy="878402"/>
          </a:xfrm>
          <a:prstGeom prst="rect">
            <a:avLst/>
          </a:prstGeom>
        </p:spPr>
        <p:txBody>
          <a:bodyPr anchor="t" rtlCol="false" tIns="0" lIns="0" bIns="0" rIns="0">
            <a:spAutoFit/>
          </a:bodyPr>
          <a:lstStyle/>
          <a:p>
            <a:pPr algn="l">
              <a:lnSpc>
                <a:spcPts val="3769"/>
              </a:lnSpc>
            </a:pPr>
            <a:r>
              <a:rPr lang="en-US" sz="2692" spc="121" b="true">
                <a:solidFill>
                  <a:srgbClr val="051D40"/>
                </a:solidFill>
                <a:latin typeface="Montserrat Bold"/>
                <a:ea typeface="Montserrat Bold"/>
                <a:cs typeface="Montserrat Bold"/>
                <a:sym typeface="Montserrat Bold"/>
              </a:rPr>
              <a:t>Informasi Lomba Share </a:t>
            </a:r>
          </a:p>
          <a:p>
            <a:pPr algn="l" marL="0" indent="0" lvl="0">
              <a:lnSpc>
                <a:spcPts val="3349"/>
              </a:lnSpc>
              <a:spcBef>
                <a:spcPct val="0"/>
              </a:spcBef>
            </a:pPr>
            <a:r>
              <a:rPr lang="en-US" sz="2392" spc="107" strike="noStrike" u="none">
                <a:solidFill>
                  <a:srgbClr val="051D40"/>
                </a:solidFill>
                <a:latin typeface="Montserrat"/>
                <a:ea typeface="Montserrat"/>
                <a:cs typeface="Montserrat"/>
                <a:sym typeface="Montserrat"/>
              </a:rPr>
              <a:t> LITBANG IT, KOMINFO</a:t>
            </a:r>
          </a:p>
        </p:txBody>
      </p:sp>
      <p:sp>
        <p:nvSpPr>
          <p:cNvPr name="TextBox 33" id="33"/>
          <p:cNvSpPr txBox="true"/>
          <p:nvPr/>
        </p:nvSpPr>
        <p:spPr>
          <a:xfrm rot="0">
            <a:off x="3468113" y="3663908"/>
            <a:ext cx="8844103" cy="931742"/>
          </a:xfrm>
          <a:prstGeom prst="rect">
            <a:avLst/>
          </a:prstGeom>
        </p:spPr>
        <p:txBody>
          <a:bodyPr anchor="t" rtlCol="false" tIns="0" lIns="0" bIns="0" rIns="0">
            <a:spAutoFit/>
          </a:bodyPr>
          <a:lstStyle/>
          <a:p>
            <a:pPr algn="l" marL="0" indent="0" lvl="0">
              <a:lnSpc>
                <a:spcPts val="3769"/>
              </a:lnSpc>
              <a:spcBef>
                <a:spcPct val="0"/>
              </a:spcBef>
            </a:pPr>
            <a:r>
              <a:rPr lang="en-US" b="true" sz="2692" spc="121">
                <a:solidFill>
                  <a:srgbClr val="051D40"/>
                </a:solidFill>
                <a:latin typeface="Montserrat Bold"/>
                <a:ea typeface="Montserrat Bold"/>
                <a:cs typeface="Montserrat Bold"/>
                <a:sym typeface="Montserrat Bold"/>
              </a:rPr>
              <a:t>HIMSI Scholar</a:t>
            </a:r>
            <a:r>
              <a:rPr lang="en-US" b="true" sz="2692" spc="121" strike="noStrike" u="none">
                <a:solidFill>
                  <a:srgbClr val="051D40"/>
                </a:solidFill>
                <a:latin typeface="Montserrat Bold"/>
                <a:ea typeface="Montserrat Bold"/>
                <a:cs typeface="Montserrat Bold"/>
                <a:sym typeface="Montserrat Bold"/>
              </a:rPr>
              <a:t> Club</a:t>
            </a:r>
          </a:p>
          <a:p>
            <a:pPr algn="l" marL="0" indent="0" lvl="0">
              <a:lnSpc>
                <a:spcPts val="3769"/>
              </a:lnSpc>
              <a:spcBef>
                <a:spcPct val="0"/>
              </a:spcBef>
            </a:pPr>
            <a:r>
              <a:rPr lang="en-US" sz="2692" spc="121" strike="noStrike" u="none">
                <a:solidFill>
                  <a:srgbClr val="051D40"/>
                </a:solidFill>
                <a:latin typeface="Montserrat"/>
                <a:ea typeface="Montserrat"/>
                <a:cs typeface="Montserrat"/>
                <a:sym typeface="Montserrat"/>
              </a:rPr>
              <a:t>Seluruh Anggota</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22" r="0" b="-9222"/>
            </a:stretch>
          </a:blipFill>
        </p:spPr>
      </p:sp>
      <p:grpSp>
        <p:nvGrpSpPr>
          <p:cNvPr name="Group 3" id="3"/>
          <p:cNvGrpSpPr/>
          <p:nvPr/>
        </p:nvGrpSpPr>
        <p:grpSpPr>
          <a:xfrm rot="0">
            <a:off x="0" y="0"/>
            <a:ext cx="2280917" cy="10287000"/>
            <a:chOff x="0" y="0"/>
            <a:chExt cx="617987" cy="2787141"/>
          </a:xfrm>
        </p:grpSpPr>
        <p:sp>
          <p:nvSpPr>
            <p:cNvPr name="Freeform 4" id="4"/>
            <p:cNvSpPr/>
            <p:nvPr/>
          </p:nvSpPr>
          <p:spPr>
            <a:xfrm flipH="false" flipV="false" rot="0">
              <a:off x="0" y="0"/>
              <a:ext cx="617987" cy="2787141"/>
            </a:xfrm>
            <a:custGeom>
              <a:avLst/>
              <a:gdLst/>
              <a:ahLst/>
              <a:cxnLst/>
              <a:rect r="r" b="b" t="t" l="l"/>
              <a:pathLst>
                <a:path h="2787141" w="617987">
                  <a:moveTo>
                    <a:pt x="0" y="0"/>
                  </a:moveTo>
                  <a:lnTo>
                    <a:pt x="617987" y="0"/>
                  </a:lnTo>
                  <a:lnTo>
                    <a:pt x="617987" y="2787141"/>
                  </a:lnTo>
                  <a:lnTo>
                    <a:pt x="0" y="2787141"/>
                  </a:lnTo>
                  <a:close/>
                </a:path>
              </a:pathLst>
            </a:custGeom>
            <a:solidFill>
              <a:srgbClr val="051D40"/>
            </a:solidFill>
          </p:spPr>
        </p:sp>
        <p:sp>
          <p:nvSpPr>
            <p:cNvPr name="TextBox 5" id="5"/>
            <p:cNvSpPr txBox="true"/>
            <p:nvPr/>
          </p:nvSpPr>
          <p:spPr>
            <a:xfrm>
              <a:off x="0" y="-47625"/>
              <a:ext cx="617987" cy="2834766"/>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5362158" y="7412001"/>
            <a:ext cx="772673" cy="772673"/>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D12A"/>
            </a:solidFill>
            <a:ln w="38100" cap="sq">
              <a:solidFill>
                <a:srgbClr val="052A47"/>
              </a:solidFill>
              <a:prstDash val="solid"/>
              <a:miter/>
            </a:ln>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121408" y="935743"/>
            <a:ext cx="12248420" cy="8322557"/>
            <a:chOff x="0" y="0"/>
            <a:chExt cx="1023149" cy="695210"/>
          </a:xfrm>
        </p:grpSpPr>
        <p:sp>
          <p:nvSpPr>
            <p:cNvPr name="Freeform 10" id="10"/>
            <p:cNvSpPr/>
            <p:nvPr/>
          </p:nvSpPr>
          <p:spPr>
            <a:xfrm flipH="false" flipV="false" rot="0">
              <a:off x="0" y="0"/>
              <a:ext cx="1023149" cy="695210"/>
            </a:xfrm>
            <a:custGeom>
              <a:avLst/>
              <a:gdLst/>
              <a:ahLst/>
              <a:cxnLst/>
              <a:rect r="r" b="b" t="t" l="l"/>
              <a:pathLst>
                <a:path h="695210" w="1023149">
                  <a:moveTo>
                    <a:pt x="819949" y="0"/>
                  </a:moveTo>
                  <a:lnTo>
                    <a:pt x="0" y="0"/>
                  </a:lnTo>
                  <a:lnTo>
                    <a:pt x="0" y="695210"/>
                  </a:lnTo>
                  <a:lnTo>
                    <a:pt x="819949" y="695210"/>
                  </a:lnTo>
                  <a:lnTo>
                    <a:pt x="1023149" y="347605"/>
                  </a:lnTo>
                  <a:lnTo>
                    <a:pt x="819949" y="0"/>
                  </a:lnTo>
                  <a:close/>
                </a:path>
              </a:pathLst>
            </a:custGeom>
            <a:solidFill>
              <a:srgbClr val="FFFFFF"/>
            </a:solidFill>
          </p:spPr>
        </p:sp>
        <p:sp>
          <p:nvSpPr>
            <p:cNvPr name="TextBox 11" id="11"/>
            <p:cNvSpPr txBox="true"/>
            <p:nvPr/>
          </p:nvSpPr>
          <p:spPr>
            <a:xfrm>
              <a:off x="0" y="-47625"/>
              <a:ext cx="908849" cy="74283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3140486" y="1993451"/>
            <a:ext cx="8148725" cy="929767"/>
          </a:xfrm>
          <a:prstGeom prst="rect">
            <a:avLst/>
          </a:prstGeom>
        </p:spPr>
        <p:txBody>
          <a:bodyPr anchor="t" rtlCol="false" tIns="0" lIns="0" bIns="0" rIns="0">
            <a:spAutoFit/>
          </a:bodyPr>
          <a:lstStyle/>
          <a:p>
            <a:pPr algn="l" marL="0" indent="0" lvl="0">
              <a:lnSpc>
                <a:spcPts val="7369"/>
              </a:lnSpc>
              <a:spcBef>
                <a:spcPct val="0"/>
              </a:spcBef>
            </a:pPr>
            <a:r>
              <a:rPr lang="en-US" b="true" sz="6141" spc="221">
                <a:solidFill>
                  <a:srgbClr val="2A2E3A"/>
                </a:solidFill>
                <a:latin typeface="Montserrat Bold"/>
                <a:ea typeface="Montserrat Bold"/>
                <a:cs typeface="Montserrat Bold"/>
                <a:sym typeface="Montserrat Bold"/>
              </a:rPr>
              <a:t>Gagasan Program</a:t>
            </a:r>
          </a:p>
        </p:txBody>
      </p:sp>
      <p:grpSp>
        <p:nvGrpSpPr>
          <p:cNvPr name="Group 13" id="13"/>
          <p:cNvGrpSpPr/>
          <p:nvPr/>
        </p:nvGrpSpPr>
        <p:grpSpPr>
          <a:xfrm rot="0">
            <a:off x="2807149" y="3392110"/>
            <a:ext cx="441890" cy="1367718"/>
            <a:chOff x="0" y="0"/>
            <a:chExt cx="847440" cy="2622960"/>
          </a:xfrm>
        </p:grpSpPr>
        <p:sp>
          <p:nvSpPr>
            <p:cNvPr name="Freeform 14" id="14"/>
            <p:cNvSpPr/>
            <p:nvPr/>
          </p:nvSpPr>
          <p:spPr>
            <a:xfrm flipH="false" flipV="false" rot="0">
              <a:off x="0" y="0"/>
              <a:ext cx="847471" cy="2622931"/>
            </a:xfrm>
            <a:custGeom>
              <a:avLst/>
              <a:gdLst/>
              <a:ahLst/>
              <a:cxnLst/>
              <a:rect r="r" b="b" t="t" l="l"/>
              <a:pathLst>
                <a:path h="2622931" w="847471">
                  <a:moveTo>
                    <a:pt x="243205" y="2622931"/>
                  </a:moveTo>
                  <a:lnTo>
                    <a:pt x="0" y="2622931"/>
                  </a:lnTo>
                  <a:lnTo>
                    <a:pt x="596646" y="1315339"/>
                  </a:lnTo>
                  <a:lnTo>
                    <a:pt x="0" y="0"/>
                  </a:lnTo>
                  <a:lnTo>
                    <a:pt x="243205" y="0"/>
                  </a:lnTo>
                  <a:lnTo>
                    <a:pt x="847471" y="1315339"/>
                  </a:lnTo>
                  <a:lnTo>
                    <a:pt x="243205" y="2622931"/>
                  </a:lnTo>
                  <a:close/>
                </a:path>
              </a:pathLst>
            </a:custGeom>
            <a:solidFill>
              <a:srgbClr val="80D12A"/>
            </a:solidFill>
          </p:spPr>
        </p:sp>
      </p:grpSp>
      <p:grpSp>
        <p:nvGrpSpPr>
          <p:cNvPr name="Group 15" id="15"/>
          <p:cNvGrpSpPr/>
          <p:nvPr/>
        </p:nvGrpSpPr>
        <p:grpSpPr>
          <a:xfrm rot="0">
            <a:off x="-218831" y="3392110"/>
            <a:ext cx="3241082" cy="1367718"/>
            <a:chOff x="0" y="0"/>
            <a:chExt cx="1838524" cy="775847"/>
          </a:xfrm>
        </p:grpSpPr>
        <p:sp>
          <p:nvSpPr>
            <p:cNvPr name="Freeform 16" id="16"/>
            <p:cNvSpPr/>
            <p:nvPr/>
          </p:nvSpPr>
          <p:spPr>
            <a:xfrm flipH="false" flipV="false" rot="0">
              <a:off x="0" y="0"/>
              <a:ext cx="1838524" cy="775847"/>
            </a:xfrm>
            <a:custGeom>
              <a:avLst/>
              <a:gdLst/>
              <a:ahLst/>
              <a:cxnLst/>
              <a:rect r="r" b="b" t="t" l="l"/>
              <a:pathLst>
                <a:path h="775847" w="1838524">
                  <a:moveTo>
                    <a:pt x="1635324" y="0"/>
                  </a:moveTo>
                  <a:lnTo>
                    <a:pt x="0" y="0"/>
                  </a:lnTo>
                  <a:lnTo>
                    <a:pt x="0" y="775847"/>
                  </a:lnTo>
                  <a:lnTo>
                    <a:pt x="1635324" y="775847"/>
                  </a:lnTo>
                  <a:lnTo>
                    <a:pt x="1838524" y="387923"/>
                  </a:lnTo>
                  <a:lnTo>
                    <a:pt x="1635324" y="0"/>
                  </a:lnTo>
                  <a:close/>
                </a:path>
              </a:pathLst>
            </a:custGeom>
            <a:solidFill>
              <a:srgbClr val="4DBF38"/>
            </a:solidFill>
          </p:spPr>
        </p:sp>
        <p:sp>
          <p:nvSpPr>
            <p:cNvPr name="TextBox 17" id="17"/>
            <p:cNvSpPr txBox="true"/>
            <p:nvPr/>
          </p:nvSpPr>
          <p:spPr>
            <a:xfrm>
              <a:off x="0" y="-47625"/>
              <a:ext cx="1724224" cy="823472"/>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709816" y="3220660"/>
            <a:ext cx="1872263" cy="1539168"/>
          </a:xfrm>
          <a:prstGeom prst="rect">
            <a:avLst/>
          </a:prstGeom>
        </p:spPr>
        <p:txBody>
          <a:bodyPr anchor="t" rtlCol="false" tIns="0" lIns="0" bIns="0" rIns="0">
            <a:spAutoFit/>
          </a:bodyPr>
          <a:lstStyle/>
          <a:p>
            <a:pPr algn="ctr" marL="0" indent="0" lvl="0">
              <a:lnSpc>
                <a:spcPts val="12619"/>
              </a:lnSpc>
              <a:spcBef>
                <a:spcPct val="0"/>
              </a:spcBef>
            </a:pPr>
            <a:r>
              <a:rPr lang="en-US" b="true" sz="9013" spc="405">
                <a:solidFill>
                  <a:srgbClr val="FFFFFF"/>
                </a:solidFill>
                <a:latin typeface="Montserrat Bold"/>
                <a:ea typeface="Montserrat Bold"/>
                <a:cs typeface="Montserrat Bold"/>
                <a:sym typeface="Montserrat Bold"/>
              </a:rPr>
              <a:t>09</a:t>
            </a:r>
          </a:p>
        </p:txBody>
      </p:sp>
      <p:sp>
        <p:nvSpPr>
          <p:cNvPr name="TextBox 19" id="19"/>
          <p:cNvSpPr txBox="true"/>
          <p:nvPr/>
        </p:nvSpPr>
        <p:spPr>
          <a:xfrm rot="0">
            <a:off x="3477638" y="3365940"/>
            <a:ext cx="8844103" cy="1372432"/>
          </a:xfrm>
          <a:prstGeom prst="rect">
            <a:avLst/>
          </a:prstGeom>
        </p:spPr>
        <p:txBody>
          <a:bodyPr anchor="t" rtlCol="false" tIns="0" lIns="0" bIns="0" rIns="0">
            <a:spAutoFit/>
          </a:bodyPr>
          <a:lstStyle/>
          <a:p>
            <a:pPr algn="l" marL="0" indent="0" lvl="0">
              <a:lnSpc>
                <a:spcPts val="3769"/>
              </a:lnSpc>
              <a:spcBef>
                <a:spcPct val="0"/>
              </a:spcBef>
            </a:pPr>
            <a:r>
              <a:rPr lang="en-US" b="true" sz="2692" spc="121">
                <a:solidFill>
                  <a:srgbClr val="051D40"/>
                </a:solidFill>
                <a:latin typeface="Montserrat Bold"/>
                <a:ea typeface="Montserrat Bold"/>
                <a:cs typeface="Montserrat Bold"/>
                <a:sym typeface="Montserrat Bold"/>
              </a:rPr>
              <a:t>LDKO ( Latihan Dasar Kepemimpinan Organisasi)</a:t>
            </a:r>
            <a:r>
              <a:rPr lang="en-US" b="true" sz="2692" spc="121" strike="noStrike" u="none">
                <a:solidFill>
                  <a:srgbClr val="051D40"/>
                </a:solidFill>
                <a:latin typeface="Montserrat Bold"/>
                <a:ea typeface="Montserrat Bold"/>
                <a:cs typeface="Montserrat Bold"/>
                <a:sym typeface="Montserrat Bold"/>
              </a:rPr>
              <a:t> </a:t>
            </a:r>
          </a:p>
          <a:p>
            <a:pPr algn="l" marL="0" indent="0" lvl="0">
              <a:lnSpc>
                <a:spcPts val="3489"/>
              </a:lnSpc>
              <a:spcBef>
                <a:spcPct val="0"/>
              </a:spcBef>
            </a:pPr>
            <a:r>
              <a:rPr lang="en-US" sz="2492" spc="112" strike="noStrike" u="none">
                <a:solidFill>
                  <a:srgbClr val="051D40"/>
                </a:solidFill>
                <a:latin typeface="Montserrat"/>
                <a:ea typeface="Montserrat"/>
                <a:cs typeface="Montserrat"/>
                <a:sym typeface="Montserrat"/>
              </a:rPr>
              <a:t>PSDM</a:t>
            </a:r>
          </a:p>
        </p:txBody>
      </p:sp>
      <p:grpSp>
        <p:nvGrpSpPr>
          <p:cNvPr name="Group 20" id="20"/>
          <p:cNvGrpSpPr/>
          <p:nvPr/>
        </p:nvGrpSpPr>
        <p:grpSpPr>
          <a:xfrm rot="0">
            <a:off x="2693755" y="5143500"/>
            <a:ext cx="441890" cy="1367718"/>
            <a:chOff x="0" y="0"/>
            <a:chExt cx="847440" cy="2622960"/>
          </a:xfrm>
        </p:grpSpPr>
        <p:sp>
          <p:nvSpPr>
            <p:cNvPr name="Freeform 21" id="21"/>
            <p:cNvSpPr/>
            <p:nvPr/>
          </p:nvSpPr>
          <p:spPr>
            <a:xfrm flipH="false" flipV="false" rot="0">
              <a:off x="0" y="0"/>
              <a:ext cx="847471" cy="2622931"/>
            </a:xfrm>
            <a:custGeom>
              <a:avLst/>
              <a:gdLst/>
              <a:ahLst/>
              <a:cxnLst/>
              <a:rect r="r" b="b" t="t" l="l"/>
              <a:pathLst>
                <a:path h="2622931" w="847471">
                  <a:moveTo>
                    <a:pt x="243205" y="2622931"/>
                  </a:moveTo>
                  <a:lnTo>
                    <a:pt x="0" y="2622931"/>
                  </a:lnTo>
                  <a:lnTo>
                    <a:pt x="596646" y="1315339"/>
                  </a:lnTo>
                  <a:lnTo>
                    <a:pt x="0" y="0"/>
                  </a:lnTo>
                  <a:lnTo>
                    <a:pt x="243205" y="0"/>
                  </a:lnTo>
                  <a:lnTo>
                    <a:pt x="847471" y="1315339"/>
                  </a:lnTo>
                  <a:lnTo>
                    <a:pt x="243205" y="2622931"/>
                  </a:lnTo>
                  <a:close/>
                </a:path>
              </a:pathLst>
            </a:custGeom>
            <a:solidFill>
              <a:srgbClr val="80D12A"/>
            </a:solidFill>
          </p:spPr>
        </p:sp>
      </p:grpSp>
      <p:grpSp>
        <p:nvGrpSpPr>
          <p:cNvPr name="Group 22" id="22"/>
          <p:cNvGrpSpPr/>
          <p:nvPr/>
        </p:nvGrpSpPr>
        <p:grpSpPr>
          <a:xfrm rot="0">
            <a:off x="-332225" y="5143500"/>
            <a:ext cx="3241082" cy="1367718"/>
            <a:chOff x="0" y="0"/>
            <a:chExt cx="1838524" cy="775847"/>
          </a:xfrm>
        </p:grpSpPr>
        <p:sp>
          <p:nvSpPr>
            <p:cNvPr name="Freeform 23" id="23"/>
            <p:cNvSpPr/>
            <p:nvPr/>
          </p:nvSpPr>
          <p:spPr>
            <a:xfrm flipH="false" flipV="false" rot="0">
              <a:off x="0" y="0"/>
              <a:ext cx="1838524" cy="775847"/>
            </a:xfrm>
            <a:custGeom>
              <a:avLst/>
              <a:gdLst/>
              <a:ahLst/>
              <a:cxnLst/>
              <a:rect r="r" b="b" t="t" l="l"/>
              <a:pathLst>
                <a:path h="775847" w="1838524">
                  <a:moveTo>
                    <a:pt x="1635324" y="0"/>
                  </a:moveTo>
                  <a:lnTo>
                    <a:pt x="0" y="0"/>
                  </a:lnTo>
                  <a:lnTo>
                    <a:pt x="0" y="775847"/>
                  </a:lnTo>
                  <a:lnTo>
                    <a:pt x="1635324" y="775847"/>
                  </a:lnTo>
                  <a:lnTo>
                    <a:pt x="1838524" y="387923"/>
                  </a:lnTo>
                  <a:lnTo>
                    <a:pt x="1635324" y="0"/>
                  </a:lnTo>
                  <a:close/>
                </a:path>
              </a:pathLst>
            </a:custGeom>
            <a:solidFill>
              <a:srgbClr val="4DBF38"/>
            </a:solidFill>
          </p:spPr>
        </p:sp>
        <p:sp>
          <p:nvSpPr>
            <p:cNvPr name="TextBox 24" id="24"/>
            <p:cNvSpPr txBox="true"/>
            <p:nvPr/>
          </p:nvSpPr>
          <p:spPr>
            <a:xfrm>
              <a:off x="0" y="-47625"/>
              <a:ext cx="1724224" cy="823472"/>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596423" y="4972050"/>
            <a:ext cx="1872263" cy="1539168"/>
          </a:xfrm>
          <a:prstGeom prst="rect">
            <a:avLst/>
          </a:prstGeom>
        </p:spPr>
        <p:txBody>
          <a:bodyPr anchor="t" rtlCol="false" tIns="0" lIns="0" bIns="0" rIns="0">
            <a:spAutoFit/>
          </a:bodyPr>
          <a:lstStyle/>
          <a:p>
            <a:pPr algn="ctr" marL="0" indent="0" lvl="0">
              <a:lnSpc>
                <a:spcPts val="12619"/>
              </a:lnSpc>
              <a:spcBef>
                <a:spcPct val="0"/>
              </a:spcBef>
            </a:pPr>
            <a:r>
              <a:rPr lang="en-US" b="true" sz="9013" spc="405">
                <a:solidFill>
                  <a:srgbClr val="FFFFFF"/>
                </a:solidFill>
                <a:latin typeface="Montserrat Bold"/>
                <a:ea typeface="Montserrat Bold"/>
                <a:cs typeface="Montserrat Bold"/>
                <a:sym typeface="Montserrat Bold"/>
              </a:rPr>
              <a:t>10</a:t>
            </a:r>
          </a:p>
        </p:txBody>
      </p:sp>
      <p:grpSp>
        <p:nvGrpSpPr>
          <p:cNvPr name="Group 26" id="26"/>
          <p:cNvGrpSpPr/>
          <p:nvPr/>
        </p:nvGrpSpPr>
        <p:grpSpPr>
          <a:xfrm rot="0">
            <a:off x="2698597" y="6892218"/>
            <a:ext cx="441890" cy="1367718"/>
            <a:chOff x="0" y="0"/>
            <a:chExt cx="847440" cy="2622960"/>
          </a:xfrm>
        </p:grpSpPr>
        <p:sp>
          <p:nvSpPr>
            <p:cNvPr name="Freeform 27" id="27"/>
            <p:cNvSpPr/>
            <p:nvPr/>
          </p:nvSpPr>
          <p:spPr>
            <a:xfrm flipH="false" flipV="false" rot="0">
              <a:off x="0" y="0"/>
              <a:ext cx="847471" cy="2622931"/>
            </a:xfrm>
            <a:custGeom>
              <a:avLst/>
              <a:gdLst/>
              <a:ahLst/>
              <a:cxnLst/>
              <a:rect r="r" b="b" t="t" l="l"/>
              <a:pathLst>
                <a:path h="2622931" w="847471">
                  <a:moveTo>
                    <a:pt x="243205" y="2622931"/>
                  </a:moveTo>
                  <a:lnTo>
                    <a:pt x="0" y="2622931"/>
                  </a:lnTo>
                  <a:lnTo>
                    <a:pt x="596646" y="1315339"/>
                  </a:lnTo>
                  <a:lnTo>
                    <a:pt x="0" y="0"/>
                  </a:lnTo>
                  <a:lnTo>
                    <a:pt x="243205" y="0"/>
                  </a:lnTo>
                  <a:lnTo>
                    <a:pt x="847471" y="1315339"/>
                  </a:lnTo>
                  <a:lnTo>
                    <a:pt x="243205" y="2622931"/>
                  </a:lnTo>
                  <a:close/>
                </a:path>
              </a:pathLst>
            </a:custGeom>
            <a:solidFill>
              <a:srgbClr val="80D12A"/>
            </a:solidFill>
          </p:spPr>
        </p:sp>
      </p:grpSp>
      <p:grpSp>
        <p:nvGrpSpPr>
          <p:cNvPr name="Group 28" id="28"/>
          <p:cNvGrpSpPr/>
          <p:nvPr/>
        </p:nvGrpSpPr>
        <p:grpSpPr>
          <a:xfrm rot="0">
            <a:off x="-327383" y="6892218"/>
            <a:ext cx="3241082" cy="1367718"/>
            <a:chOff x="0" y="0"/>
            <a:chExt cx="1838524" cy="775847"/>
          </a:xfrm>
        </p:grpSpPr>
        <p:sp>
          <p:nvSpPr>
            <p:cNvPr name="Freeform 29" id="29"/>
            <p:cNvSpPr/>
            <p:nvPr/>
          </p:nvSpPr>
          <p:spPr>
            <a:xfrm flipH="false" flipV="false" rot="0">
              <a:off x="0" y="0"/>
              <a:ext cx="1838524" cy="775847"/>
            </a:xfrm>
            <a:custGeom>
              <a:avLst/>
              <a:gdLst/>
              <a:ahLst/>
              <a:cxnLst/>
              <a:rect r="r" b="b" t="t" l="l"/>
              <a:pathLst>
                <a:path h="775847" w="1838524">
                  <a:moveTo>
                    <a:pt x="1635324" y="0"/>
                  </a:moveTo>
                  <a:lnTo>
                    <a:pt x="0" y="0"/>
                  </a:lnTo>
                  <a:lnTo>
                    <a:pt x="0" y="775847"/>
                  </a:lnTo>
                  <a:lnTo>
                    <a:pt x="1635324" y="775847"/>
                  </a:lnTo>
                  <a:lnTo>
                    <a:pt x="1838524" y="387923"/>
                  </a:lnTo>
                  <a:lnTo>
                    <a:pt x="1635324" y="0"/>
                  </a:lnTo>
                  <a:close/>
                </a:path>
              </a:pathLst>
            </a:custGeom>
            <a:solidFill>
              <a:srgbClr val="4DBF38"/>
            </a:solidFill>
          </p:spPr>
        </p:sp>
        <p:sp>
          <p:nvSpPr>
            <p:cNvPr name="TextBox 30" id="30"/>
            <p:cNvSpPr txBox="true"/>
            <p:nvPr/>
          </p:nvSpPr>
          <p:spPr>
            <a:xfrm>
              <a:off x="0" y="-47625"/>
              <a:ext cx="1724224" cy="823472"/>
            </a:xfrm>
            <a:prstGeom prst="rect">
              <a:avLst/>
            </a:prstGeom>
          </p:spPr>
          <p:txBody>
            <a:bodyPr anchor="ctr" rtlCol="false" tIns="50800" lIns="50800" bIns="50800" rIns="50800"/>
            <a:lstStyle/>
            <a:p>
              <a:pPr algn="ctr">
                <a:lnSpc>
                  <a:spcPts val="2659"/>
                </a:lnSpc>
              </a:pPr>
            </a:p>
          </p:txBody>
        </p:sp>
      </p:grpSp>
      <p:sp>
        <p:nvSpPr>
          <p:cNvPr name="TextBox 31" id="31"/>
          <p:cNvSpPr txBox="true"/>
          <p:nvPr/>
        </p:nvSpPr>
        <p:spPr>
          <a:xfrm rot="0">
            <a:off x="601264" y="6720768"/>
            <a:ext cx="1872263" cy="1539168"/>
          </a:xfrm>
          <a:prstGeom prst="rect">
            <a:avLst/>
          </a:prstGeom>
        </p:spPr>
        <p:txBody>
          <a:bodyPr anchor="t" rtlCol="false" tIns="0" lIns="0" bIns="0" rIns="0">
            <a:spAutoFit/>
          </a:bodyPr>
          <a:lstStyle/>
          <a:p>
            <a:pPr algn="ctr" marL="0" indent="0" lvl="0">
              <a:lnSpc>
                <a:spcPts val="12619"/>
              </a:lnSpc>
              <a:spcBef>
                <a:spcPct val="0"/>
              </a:spcBef>
            </a:pPr>
            <a:r>
              <a:rPr lang="en-US" b="true" sz="9013" spc="405">
                <a:solidFill>
                  <a:srgbClr val="FFFFFF"/>
                </a:solidFill>
                <a:latin typeface="Montserrat Bold"/>
                <a:ea typeface="Montserrat Bold"/>
                <a:cs typeface="Montserrat Bold"/>
                <a:sym typeface="Montserrat Bold"/>
              </a:rPr>
              <a:t>11</a:t>
            </a:r>
          </a:p>
        </p:txBody>
      </p:sp>
      <p:sp>
        <p:nvSpPr>
          <p:cNvPr name="TextBox 32" id="32"/>
          <p:cNvSpPr txBox="true"/>
          <p:nvPr/>
        </p:nvSpPr>
        <p:spPr>
          <a:xfrm rot="0">
            <a:off x="3364244" y="5355456"/>
            <a:ext cx="8844103" cy="896182"/>
          </a:xfrm>
          <a:prstGeom prst="rect">
            <a:avLst/>
          </a:prstGeom>
        </p:spPr>
        <p:txBody>
          <a:bodyPr anchor="t" rtlCol="false" tIns="0" lIns="0" bIns="0" rIns="0">
            <a:spAutoFit/>
          </a:bodyPr>
          <a:lstStyle/>
          <a:p>
            <a:pPr algn="l">
              <a:lnSpc>
                <a:spcPts val="3769"/>
              </a:lnSpc>
            </a:pPr>
            <a:r>
              <a:rPr lang="en-US" sz="2692" spc="121" b="true">
                <a:solidFill>
                  <a:srgbClr val="051D40"/>
                </a:solidFill>
                <a:latin typeface="Montserrat Bold"/>
                <a:ea typeface="Montserrat Bold"/>
                <a:cs typeface="Montserrat Bold"/>
                <a:sym typeface="Montserrat Bold"/>
              </a:rPr>
              <a:t>RWP (Rencana Waktu Proker) </a:t>
            </a:r>
          </a:p>
          <a:p>
            <a:pPr algn="l" marL="0" indent="0" lvl="0">
              <a:lnSpc>
                <a:spcPts val="3489"/>
              </a:lnSpc>
              <a:spcBef>
                <a:spcPct val="0"/>
              </a:spcBef>
            </a:pPr>
            <a:r>
              <a:rPr lang="en-US" sz="2492" spc="112" strike="noStrike" u="none">
                <a:solidFill>
                  <a:srgbClr val="051D40"/>
                </a:solidFill>
                <a:latin typeface="Montserrat"/>
                <a:ea typeface="Montserrat"/>
                <a:cs typeface="Montserrat"/>
                <a:sym typeface="Montserrat"/>
              </a:rPr>
              <a:t>Seluruh Koor Bidang</a:t>
            </a:r>
          </a:p>
        </p:txBody>
      </p:sp>
      <p:sp>
        <p:nvSpPr>
          <p:cNvPr name="TextBox 33" id="33"/>
          <p:cNvSpPr txBox="true"/>
          <p:nvPr/>
        </p:nvSpPr>
        <p:spPr>
          <a:xfrm rot="0">
            <a:off x="3249038" y="7095283"/>
            <a:ext cx="8844103" cy="913962"/>
          </a:xfrm>
          <a:prstGeom prst="rect">
            <a:avLst/>
          </a:prstGeom>
        </p:spPr>
        <p:txBody>
          <a:bodyPr anchor="t" rtlCol="false" tIns="0" lIns="0" bIns="0" rIns="0">
            <a:spAutoFit/>
          </a:bodyPr>
          <a:lstStyle/>
          <a:p>
            <a:pPr algn="l">
              <a:lnSpc>
                <a:spcPts val="3769"/>
              </a:lnSpc>
            </a:pPr>
            <a:r>
              <a:rPr lang="en-US" sz="2692" spc="121" b="true">
                <a:solidFill>
                  <a:srgbClr val="051D40"/>
                </a:solidFill>
                <a:latin typeface="Montserrat Bold"/>
                <a:ea typeface="Montserrat Bold"/>
                <a:cs typeface="Montserrat Bold"/>
                <a:sym typeface="Montserrat Bold"/>
              </a:rPr>
              <a:t>After Movie Events</a:t>
            </a:r>
          </a:p>
          <a:p>
            <a:pPr algn="l" marL="0" indent="0" lvl="0">
              <a:lnSpc>
                <a:spcPts val="3629"/>
              </a:lnSpc>
              <a:spcBef>
                <a:spcPct val="0"/>
              </a:spcBef>
            </a:pPr>
            <a:r>
              <a:rPr lang="en-US" b="true" sz="2592" spc="116" strike="noStrike" u="none">
                <a:solidFill>
                  <a:srgbClr val="051D40"/>
                </a:solidFill>
                <a:latin typeface="Montserrat Bold"/>
                <a:ea typeface="Montserrat Bold"/>
                <a:cs typeface="Montserrat Bold"/>
                <a:sym typeface="Montserrat Bold"/>
              </a:rPr>
              <a:t> </a:t>
            </a:r>
            <a:r>
              <a:rPr lang="en-US" sz="2592" spc="116" strike="noStrike" u="none">
                <a:solidFill>
                  <a:srgbClr val="051D40"/>
                </a:solidFill>
                <a:latin typeface="Montserrat"/>
                <a:ea typeface="Montserrat"/>
                <a:cs typeface="Montserrat"/>
                <a:sym typeface="Montserrat"/>
              </a:rPr>
              <a:t>KOMINFO</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22" r="0" b="-9222"/>
            </a:stretch>
          </a:blipFill>
        </p:spPr>
      </p:sp>
      <p:grpSp>
        <p:nvGrpSpPr>
          <p:cNvPr name="Group 3" id="3"/>
          <p:cNvGrpSpPr/>
          <p:nvPr/>
        </p:nvGrpSpPr>
        <p:grpSpPr>
          <a:xfrm rot="0">
            <a:off x="0" y="0"/>
            <a:ext cx="2280917" cy="10287000"/>
            <a:chOff x="0" y="0"/>
            <a:chExt cx="617987" cy="2787141"/>
          </a:xfrm>
        </p:grpSpPr>
        <p:sp>
          <p:nvSpPr>
            <p:cNvPr name="Freeform 4" id="4"/>
            <p:cNvSpPr/>
            <p:nvPr/>
          </p:nvSpPr>
          <p:spPr>
            <a:xfrm flipH="false" flipV="false" rot="0">
              <a:off x="0" y="0"/>
              <a:ext cx="617987" cy="2787141"/>
            </a:xfrm>
            <a:custGeom>
              <a:avLst/>
              <a:gdLst/>
              <a:ahLst/>
              <a:cxnLst/>
              <a:rect r="r" b="b" t="t" l="l"/>
              <a:pathLst>
                <a:path h="2787141" w="617987">
                  <a:moveTo>
                    <a:pt x="0" y="0"/>
                  </a:moveTo>
                  <a:lnTo>
                    <a:pt x="617987" y="0"/>
                  </a:lnTo>
                  <a:lnTo>
                    <a:pt x="617987" y="2787141"/>
                  </a:lnTo>
                  <a:lnTo>
                    <a:pt x="0" y="2787141"/>
                  </a:lnTo>
                  <a:close/>
                </a:path>
              </a:pathLst>
            </a:custGeom>
            <a:solidFill>
              <a:srgbClr val="051D40"/>
            </a:solidFill>
          </p:spPr>
        </p:sp>
        <p:sp>
          <p:nvSpPr>
            <p:cNvPr name="TextBox 5" id="5"/>
            <p:cNvSpPr txBox="true"/>
            <p:nvPr/>
          </p:nvSpPr>
          <p:spPr>
            <a:xfrm>
              <a:off x="0" y="-47625"/>
              <a:ext cx="617987" cy="2834766"/>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5362158" y="7412001"/>
            <a:ext cx="772673" cy="772673"/>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D12A"/>
            </a:solidFill>
            <a:ln w="38100" cap="sq">
              <a:solidFill>
                <a:srgbClr val="052A47"/>
              </a:solidFill>
              <a:prstDash val="solid"/>
              <a:miter/>
            </a:ln>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121408" y="935743"/>
            <a:ext cx="12248420" cy="8322557"/>
            <a:chOff x="0" y="0"/>
            <a:chExt cx="1023149" cy="695210"/>
          </a:xfrm>
        </p:grpSpPr>
        <p:sp>
          <p:nvSpPr>
            <p:cNvPr name="Freeform 10" id="10"/>
            <p:cNvSpPr/>
            <p:nvPr/>
          </p:nvSpPr>
          <p:spPr>
            <a:xfrm flipH="false" flipV="false" rot="0">
              <a:off x="0" y="0"/>
              <a:ext cx="1023149" cy="695210"/>
            </a:xfrm>
            <a:custGeom>
              <a:avLst/>
              <a:gdLst/>
              <a:ahLst/>
              <a:cxnLst/>
              <a:rect r="r" b="b" t="t" l="l"/>
              <a:pathLst>
                <a:path h="695210" w="1023149">
                  <a:moveTo>
                    <a:pt x="819949" y="0"/>
                  </a:moveTo>
                  <a:lnTo>
                    <a:pt x="0" y="0"/>
                  </a:lnTo>
                  <a:lnTo>
                    <a:pt x="0" y="695210"/>
                  </a:lnTo>
                  <a:lnTo>
                    <a:pt x="819949" y="695210"/>
                  </a:lnTo>
                  <a:lnTo>
                    <a:pt x="1023149" y="347605"/>
                  </a:lnTo>
                  <a:lnTo>
                    <a:pt x="819949" y="0"/>
                  </a:lnTo>
                  <a:close/>
                </a:path>
              </a:pathLst>
            </a:custGeom>
            <a:solidFill>
              <a:srgbClr val="FFFFFF"/>
            </a:solidFill>
          </p:spPr>
        </p:sp>
        <p:sp>
          <p:nvSpPr>
            <p:cNvPr name="TextBox 11" id="11"/>
            <p:cNvSpPr txBox="true"/>
            <p:nvPr/>
          </p:nvSpPr>
          <p:spPr>
            <a:xfrm>
              <a:off x="0" y="-47625"/>
              <a:ext cx="908849" cy="74283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3140486" y="1993451"/>
            <a:ext cx="8148725" cy="929767"/>
          </a:xfrm>
          <a:prstGeom prst="rect">
            <a:avLst/>
          </a:prstGeom>
        </p:spPr>
        <p:txBody>
          <a:bodyPr anchor="t" rtlCol="false" tIns="0" lIns="0" bIns="0" rIns="0">
            <a:spAutoFit/>
          </a:bodyPr>
          <a:lstStyle/>
          <a:p>
            <a:pPr algn="l" marL="0" indent="0" lvl="0">
              <a:lnSpc>
                <a:spcPts val="7369"/>
              </a:lnSpc>
              <a:spcBef>
                <a:spcPct val="0"/>
              </a:spcBef>
            </a:pPr>
            <a:r>
              <a:rPr lang="en-US" b="true" sz="6141" spc="221">
                <a:solidFill>
                  <a:srgbClr val="2A2E3A"/>
                </a:solidFill>
                <a:latin typeface="Montserrat Bold"/>
                <a:ea typeface="Montserrat Bold"/>
                <a:cs typeface="Montserrat Bold"/>
                <a:sym typeface="Montserrat Bold"/>
              </a:rPr>
              <a:t>Gagasan Program</a:t>
            </a:r>
          </a:p>
        </p:txBody>
      </p:sp>
      <p:grpSp>
        <p:nvGrpSpPr>
          <p:cNvPr name="Group 13" id="13"/>
          <p:cNvGrpSpPr/>
          <p:nvPr/>
        </p:nvGrpSpPr>
        <p:grpSpPr>
          <a:xfrm rot="0">
            <a:off x="2807149" y="3392110"/>
            <a:ext cx="441890" cy="1367718"/>
            <a:chOff x="0" y="0"/>
            <a:chExt cx="847440" cy="2622960"/>
          </a:xfrm>
        </p:grpSpPr>
        <p:sp>
          <p:nvSpPr>
            <p:cNvPr name="Freeform 14" id="14"/>
            <p:cNvSpPr/>
            <p:nvPr/>
          </p:nvSpPr>
          <p:spPr>
            <a:xfrm flipH="false" flipV="false" rot="0">
              <a:off x="0" y="0"/>
              <a:ext cx="847471" cy="2622931"/>
            </a:xfrm>
            <a:custGeom>
              <a:avLst/>
              <a:gdLst/>
              <a:ahLst/>
              <a:cxnLst/>
              <a:rect r="r" b="b" t="t" l="l"/>
              <a:pathLst>
                <a:path h="2622931" w="847471">
                  <a:moveTo>
                    <a:pt x="243205" y="2622931"/>
                  </a:moveTo>
                  <a:lnTo>
                    <a:pt x="0" y="2622931"/>
                  </a:lnTo>
                  <a:lnTo>
                    <a:pt x="596646" y="1315339"/>
                  </a:lnTo>
                  <a:lnTo>
                    <a:pt x="0" y="0"/>
                  </a:lnTo>
                  <a:lnTo>
                    <a:pt x="243205" y="0"/>
                  </a:lnTo>
                  <a:lnTo>
                    <a:pt x="847471" y="1315339"/>
                  </a:lnTo>
                  <a:lnTo>
                    <a:pt x="243205" y="2622931"/>
                  </a:lnTo>
                  <a:close/>
                </a:path>
              </a:pathLst>
            </a:custGeom>
            <a:solidFill>
              <a:srgbClr val="80D12A"/>
            </a:solidFill>
          </p:spPr>
        </p:sp>
      </p:grpSp>
      <p:grpSp>
        <p:nvGrpSpPr>
          <p:cNvPr name="Group 15" id="15"/>
          <p:cNvGrpSpPr/>
          <p:nvPr/>
        </p:nvGrpSpPr>
        <p:grpSpPr>
          <a:xfrm rot="0">
            <a:off x="-218831" y="3392110"/>
            <a:ext cx="3241082" cy="1367718"/>
            <a:chOff x="0" y="0"/>
            <a:chExt cx="1838524" cy="775847"/>
          </a:xfrm>
        </p:grpSpPr>
        <p:sp>
          <p:nvSpPr>
            <p:cNvPr name="Freeform 16" id="16"/>
            <p:cNvSpPr/>
            <p:nvPr/>
          </p:nvSpPr>
          <p:spPr>
            <a:xfrm flipH="false" flipV="false" rot="0">
              <a:off x="0" y="0"/>
              <a:ext cx="1838524" cy="775847"/>
            </a:xfrm>
            <a:custGeom>
              <a:avLst/>
              <a:gdLst/>
              <a:ahLst/>
              <a:cxnLst/>
              <a:rect r="r" b="b" t="t" l="l"/>
              <a:pathLst>
                <a:path h="775847" w="1838524">
                  <a:moveTo>
                    <a:pt x="1635324" y="0"/>
                  </a:moveTo>
                  <a:lnTo>
                    <a:pt x="0" y="0"/>
                  </a:lnTo>
                  <a:lnTo>
                    <a:pt x="0" y="775847"/>
                  </a:lnTo>
                  <a:lnTo>
                    <a:pt x="1635324" y="775847"/>
                  </a:lnTo>
                  <a:lnTo>
                    <a:pt x="1838524" y="387923"/>
                  </a:lnTo>
                  <a:lnTo>
                    <a:pt x="1635324" y="0"/>
                  </a:lnTo>
                  <a:close/>
                </a:path>
              </a:pathLst>
            </a:custGeom>
            <a:solidFill>
              <a:srgbClr val="4DBF38"/>
            </a:solidFill>
          </p:spPr>
        </p:sp>
        <p:sp>
          <p:nvSpPr>
            <p:cNvPr name="TextBox 17" id="17"/>
            <p:cNvSpPr txBox="true"/>
            <p:nvPr/>
          </p:nvSpPr>
          <p:spPr>
            <a:xfrm>
              <a:off x="0" y="-47625"/>
              <a:ext cx="1724224" cy="823472"/>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709816" y="3220660"/>
            <a:ext cx="1872263" cy="1539168"/>
          </a:xfrm>
          <a:prstGeom prst="rect">
            <a:avLst/>
          </a:prstGeom>
        </p:spPr>
        <p:txBody>
          <a:bodyPr anchor="t" rtlCol="false" tIns="0" lIns="0" bIns="0" rIns="0">
            <a:spAutoFit/>
          </a:bodyPr>
          <a:lstStyle/>
          <a:p>
            <a:pPr algn="ctr" marL="0" indent="0" lvl="0">
              <a:lnSpc>
                <a:spcPts val="12619"/>
              </a:lnSpc>
              <a:spcBef>
                <a:spcPct val="0"/>
              </a:spcBef>
            </a:pPr>
            <a:r>
              <a:rPr lang="en-US" b="true" sz="9013" spc="405">
                <a:solidFill>
                  <a:srgbClr val="FFFFFF"/>
                </a:solidFill>
                <a:latin typeface="Montserrat Bold"/>
                <a:ea typeface="Montserrat Bold"/>
                <a:cs typeface="Montserrat Bold"/>
                <a:sym typeface="Montserrat Bold"/>
              </a:rPr>
              <a:t>11</a:t>
            </a:r>
          </a:p>
        </p:txBody>
      </p:sp>
      <p:sp>
        <p:nvSpPr>
          <p:cNvPr name="TextBox 19" id="19"/>
          <p:cNvSpPr txBox="true"/>
          <p:nvPr/>
        </p:nvSpPr>
        <p:spPr>
          <a:xfrm rot="0">
            <a:off x="3477638" y="3595175"/>
            <a:ext cx="8844103" cy="913962"/>
          </a:xfrm>
          <a:prstGeom prst="rect">
            <a:avLst/>
          </a:prstGeom>
        </p:spPr>
        <p:txBody>
          <a:bodyPr anchor="t" rtlCol="false" tIns="0" lIns="0" bIns="0" rIns="0">
            <a:spAutoFit/>
          </a:bodyPr>
          <a:lstStyle/>
          <a:p>
            <a:pPr algn="l">
              <a:lnSpc>
                <a:spcPts val="3769"/>
              </a:lnSpc>
            </a:pPr>
            <a:r>
              <a:rPr lang="en-US" sz="2692" spc="121" b="true">
                <a:solidFill>
                  <a:srgbClr val="051D40"/>
                </a:solidFill>
                <a:latin typeface="Montserrat Bold"/>
                <a:ea typeface="Montserrat Bold"/>
                <a:cs typeface="Montserrat Bold"/>
                <a:sym typeface="Montserrat Bold"/>
              </a:rPr>
              <a:t>Kampung SI 2025 </a:t>
            </a:r>
          </a:p>
          <a:p>
            <a:pPr algn="l" marL="0" indent="0" lvl="0">
              <a:lnSpc>
                <a:spcPts val="3629"/>
              </a:lnSpc>
              <a:spcBef>
                <a:spcPct val="0"/>
              </a:spcBef>
            </a:pPr>
            <a:r>
              <a:rPr lang="en-US" sz="2592" spc="116" strike="noStrike" u="none">
                <a:solidFill>
                  <a:srgbClr val="051D40"/>
                </a:solidFill>
                <a:latin typeface="Montserrat"/>
                <a:ea typeface="Montserrat"/>
                <a:cs typeface="Montserrat"/>
                <a:sym typeface="Montserrat"/>
              </a:rPr>
              <a:t>Seluruh Prodi SI</a:t>
            </a:r>
          </a:p>
        </p:txBody>
      </p:sp>
      <p:grpSp>
        <p:nvGrpSpPr>
          <p:cNvPr name="Group 20" id="20"/>
          <p:cNvGrpSpPr/>
          <p:nvPr/>
        </p:nvGrpSpPr>
        <p:grpSpPr>
          <a:xfrm rot="0">
            <a:off x="2693755" y="5143500"/>
            <a:ext cx="441890" cy="1367718"/>
            <a:chOff x="0" y="0"/>
            <a:chExt cx="847440" cy="2622960"/>
          </a:xfrm>
        </p:grpSpPr>
        <p:sp>
          <p:nvSpPr>
            <p:cNvPr name="Freeform 21" id="21"/>
            <p:cNvSpPr/>
            <p:nvPr/>
          </p:nvSpPr>
          <p:spPr>
            <a:xfrm flipH="false" flipV="false" rot="0">
              <a:off x="0" y="0"/>
              <a:ext cx="847471" cy="2622931"/>
            </a:xfrm>
            <a:custGeom>
              <a:avLst/>
              <a:gdLst/>
              <a:ahLst/>
              <a:cxnLst/>
              <a:rect r="r" b="b" t="t" l="l"/>
              <a:pathLst>
                <a:path h="2622931" w="847471">
                  <a:moveTo>
                    <a:pt x="243205" y="2622931"/>
                  </a:moveTo>
                  <a:lnTo>
                    <a:pt x="0" y="2622931"/>
                  </a:lnTo>
                  <a:lnTo>
                    <a:pt x="596646" y="1315339"/>
                  </a:lnTo>
                  <a:lnTo>
                    <a:pt x="0" y="0"/>
                  </a:lnTo>
                  <a:lnTo>
                    <a:pt x="243205" y="0"/>
                  </a:lnTo>
                  <a:lnTo>
                    <a:pt x="847471" y="1315339"/>
                  </a:lnTo>
                  <a:lnTo>
                    <a:pt x="243205" y="2622931"/>
                  </a:lnTo>
                  <a:close/>
                </a:path>
              </a:pathLst>
            </a:custGeom>
            <a:solidFill>
              <a:srgbClr val="80D12A"/>
            </a:solidFill>
          </p:spPr>
        </p:sp>
      </p:grpSp>
      <p:grpSp>
        <p:nvGrpSpPr>
          <p:cNvPr name="Group 22" id="22"/>
          <p:cNvGrpSpPr/>
          <p:nvPr/>
        </p:nvGrpSpPr>
        <p:grpSpPr>
          <a:xfrm rot="0">
            <a:off x="-332225" y="5143500"/>
            <a:ext cx="3241082" cy="1367718"/>
            <a:chOff x="0" y="0"/>
            <a:chExt cx="1838524" cy="775847"/>
          </a:xfrm>
        </p:grpSpPr>
        <p:sp>
          <p:nvSpPr>
            <p:cNvPr name="Freeform 23" id="23"/>
            <p:cNvSpPr/>
            <p:nvPr/>
          </p:nvSpPr>
          <p:spPr>
            <a:xfrm flipH="false" flipV="false" rot="0">
              <a:off x="0" y="0"/>
              <a:ext cx="1838524" cy="775847"/>
            </a:xfrm>
            <a:custGeom>
              <a:avLst/>
              <a:gdLst/>
              <a:ahLst/>
              <a:cxnLst/>
              <a:rect r="r" b="b" t="t" l="l"/>
              <a:pathLst>
                <a:path h="775847" w="1838524">
                  <a:moveTo>
                    <a:pt x="1635324" y="0"/>
                  </a:moveTo>
                  <a:lnTo>
                    <a:pt x="0" y="0"/>
                  </a:lnTo>
                  <a:lnTo>
                    <a:pt x="0" y="775847"/>
                  </a:lnTo>
                  <a:lnTo>
                    <a:pt x="1635324" y="775847"/>
                  </a:lnTo>
                  <a:lnTo>
                    <a:pt x="1838524" y="387923"/>
                  </a:lnTo>
                  <a:lnTo>
                    <a:pt x="1635324" y="0"/>
                  </a:lnTo>
                  <a:close/>
                </a:path>
              </a:pathLst>
            </a:custGeom>
            <a:solidFill>
              <a:srgbClr val="4DBF38"/>
            </a:solidFill>
          </p:spPr>
        </p:sp>
        <p:sp>
          <p:nvSpPr>
            <p:cNvPr name="TextBox 24" id="24"/>
            <p:cNvSpPr txBox="true"/>
            <p:nvPr/>
          </p:nvSpPr>
          <p:spPr>
            <a:xfrm>
              <a:off x="0" y="-47625"/>
              <a:ext cx="1724224" cy="823472"/>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596423" y="4972050"/>
            <a:ext cx="1872263" cy="1539168"/>
          </a:xfrm>
          <a:prstGeom prst="rect">
            <a:avLst/>
          </a:prstGeom>
        </p:spPr>
        <p:txBody>
          <a:bodyPr anchor="t" rtlCol="false" tIns="0" lIns="0" bIns="0" rIns="0">
            <a:spAutoFit/>
          </a:bodyPr>
          <a:lstStyle/>
          <a:p>
            <a:pPr algn="ctr" marL="0" indent="0" lvl="0">
              <a:lnSpc>
                <a:spcPts val="12619"/>
              </a:lnSpc>
              <a:spcBef>
                <a:spcPct val="0"/>
              </a:spcBef>
            </a:pPr>
            <a:r>
              <a:rPr lang="en-US" b="true" sz="9013" spc="405">
                <a:solidFill>
                  <a:srgbClr val="FFFFFF"/>
                </a:solidFill>
                <a:latin typeface="Montserrat Bold"/>
                <a:ea typeface="Montserrat Bold"/>
                <a:cs typeface="Montserrat Bold"/>
                <a:sym typeface="Montserrat Bold"/>
              </a:rPr>
              <a:t>12</a:t>
            </a:r>
          </a:p>
        </p:txBody>
      </p:sp>
      <p:grpSp>
        <p:nvGrpSpPr>
          <p:cNvPr name="Group 26" id="26"/>
          <p:cNvGrpSpPr/>
          <p:nvPr/>
        </p:nvGrpSpPr>
        <p:grpSpPr>
          <a:xfrm rot="0">
            <a:off x="2698597" y="6892218"/>
            <a:ext cx="441890" cy="1367718"/>
            <a:chOff x="0" y="0"/>
            <a:chExt cx="847440" cy="2622960"/>
          </a:xfrm>
        </p:grpSpPr>
        <p:sp>
          <p:nvSpPr>
            <p:cNvPr name="Freeform 27" id="27"/>
            <p:cNvSpPr/>
            <p:nvPr/>
          </p:nvSpPr>
          <p:spPr>
            <a:xfrm flipH="false" flipV="false" rot="0">
              <a:off x="0" y="0"/>
              <a:ext cx="847471" cy="2622931"/>
            </a:xfrm>
            <a:custGeom>
              <a:avLst/>
              <a:gdLst/>
              <a:ahLst/>
              <a:cxnLst/>
              <a:rect r="r" b="b" t="t" l="l"/>
              <a:pathLst>
                <a:path h="2622931" w="847471">
                  <a:moveTo>
                    <a:pt x="243205" y="2622931"/>
                  </a:moveTo>
                  <a:lnTo>
                    <a:pt x="0" y="2622931"/>
                  </a:lnTo>
                  <a:lnTo>
                    <a:pt x="596646" y="1315339"/>
                  </a:lnTo>
                  <a:lnTo>
                    <a:pt x="0" y="0"/>
                  </a:lnTo>
                  <a:lnTo>
                    <a:pt x="243205" y="0"/>
                  </a:lnTo>
                  <a:lnTo>
                    <a:pt x="847471" y="1315339"/>
                  </a:lnTo>
                  <a:lnTo>
                    <a:pt x="243205" y="2622931"/>
                  </a:lnTo>
                  <a:close/>
                </a:path>
              </a:pathLst>
            </a:custGeom>
            <a:solidFill>
              <a:srgbClr val="80D12A"/>
            </a:solidFill>
          </p:spPr>
        </p:sp>
      </p:grpSp>
      <p:grpSp>
        <p:nvGrpSpPr>
          <p:cNvPr name="Group 28" id="28"/>
          <p:cNvGrpSpPr/>
          <p:nvPr/>
        </p:nvGrpSpPr>
        <p:grpSpPr>
          <a:xfrm rot="0">
            <a:off x="-327383" y="6892218"/>
            <a:ext cx="3241082" cy="1367718"/>
            <a:chOff x="0" y="0"/>
            <a:chExt cx="1838524" cy="775847"/>
          </a:xfrm>
        </p:grpSpPr>
        <p:sp>
          <p:nvSpPr>
            <p:cNvPr name="Freeform 29" id="29"/>
            <p:cNvSpPr/>
            <p:nvPr/>
          </p:nvSpPr>
          <p:spPr>
            <a:xfrm flipH="false" flipV="false" rot="0">
              <a:off x="0" y="0"/>
              <a:ext cx="1838524" cy="775847"/>
            </a:xfrm>
            <a:custGeom>
              <a:avLst/>
              <a:gdLst/>
              <a:ahLst/>
              <a:cxnLst/>
              <a:rect r="r" b="b" t="t" l="l"/>
              <a:pathLst>
                <a:path h="775847" w="1838524">
                  <a:moveTo>
                    <a:pt x="1635324" y="0"/>
                  </a:moveTo>
                  <a:lnTo>
                    <a:pt x="0" y="0"/>
                  </a:lnTo>
                  <a:lnTo>
                    <a:pt x="0" y="775847"/>
                  </a:lnTo>
                  <a:lnTo>
                    <a:pt x="1635324" y="775847"/>
                  </a:lnTo>
                  <a:lnTo>
                    <a:pt x="1838524" y="387923"/>
                  </a:lnTo>
                  <a:lnTo>
                    <a:pt x="1635324" y="0"/>
                  </a:lnTo>
                  <a:close/>
                </a:path>
              </a:pathLst>
            </a:custGeom>
            <a:solidFill>
              <a:srgbClr val="4DBF38"/>
            </a:solidFill>
          </p:spPr>
        </p:sp>
        <p:sp>
          <p:nvSpPr>
            <p:cNvPr name="TextBox 30" id="30"/>
            <p:cNvSpPr txBox="true"/>
            <p:nvPr/>
          </p:nvSpPr>
          <p:spPr>
            <a:xfrm>
              <a:off x="0" y="-47625"/>
              <a:ext cx="1724224" cy="823472"/>
            </a:xfrm>
            <a:prstGeom prst="rect">
              <a:avLst/>
            </a:prstGeom>
          </p:spPr>
          <p:txBody>
            <a:bodyPr anchor="ctr" rtlCol="false" tIns="50800" lIns="50800" bIns="50800" rIns="50800"/>
            <a:lstStyle/>
            <a:p>
              <a:pPr algn="ctr">
                <a:lnSpc>
                  <a:spcPts val="2659"/>
                </a:lnSpc>
              </a:pPr>
            </a:p>
          </p:txBody>
        </p:sp>
      </p:grpSp>
      <p:sp>
        <p:nvSpPr>
          <p:cNvPr name="TextBox 31" id="31"/>
          <p:cNvSpPr txBox="true"/>
          <p:nvPr/>
        </p:nvSpPr>
        <p:spPr>
          <a:xfrm rot="0">
            <a:off x="601264" y="6720768"/>
            <a:ext cx="1872263" cy="1539168"/>
          </a:xfrm>
          <a:prstGeom prst="rect">
            <a:avLst/>
          </a:prstGeom>
        </p:spPr>
        <p:txBody>
          <a:bodyPr anchor="t" rtlCol="false" tIns="0" lIns="0" bIns="0" rIns="0">
            <a:spAutoFit/>
          </a:bodyPr>
          <a:lstStyle/>
          <a:p>
            <a:pPr algn="ctr" marL="0" indent="0" lvl="0">
              <a:lnSpc>
                <a:spcPts val="12619"/>
              </a:lnSpc>
              <a:spcBef>
                <a:spcPct val="0"/>
              </a:spcBef>
            </a:pPr>
            <a:r>
              <a:rPr lang="en-US" b="true" sz="9013" spc="405">
                <a:solidFill>
                  <a:srgbClr val="FFFFFF"/>
                </a:solidFill>
                <a:latin typeface="Montserrat Bold"/>
                <a:ea typeface="Montserrat Bold"/>
                <a:cs typeface="Montserrat Bold"/>
                <a:sym typeface="Montserrat Bold"/>
              </a:rPr>
              <a:t>13</a:t>
            </a:r>
          </a:p>
        </p:txBody>
      </p:sp>
      <p:sp>
        <p:nvSpPr>
          <p:cNvPr name="TextBox 32" id="32"/>
          <p:cNvSpPr txBox="true"/>
          <p:nvPr/>
        </p:nvSpPr>
        <p:spPr>
          <a:xfrm rot="0">
            <a:off x="3364244" y="5355456"/>
            <a:ext cx="8844103" cy="896182"/>
          </a:xfrm>
          <a:prstGeom prst="rect">
            <a:avLst/>
          </a:prstGeom>
        </p:spPr>
        <p:txBody>
          <a:bodyPr anchor="t" rtlCol="false" tIns="0" lIns="0" bIns="0" rIns="0">
            <a:spAutoFit/>
          </a:bodyPr>
          <a:lstStyle/>
          <a:p>
            <a:pPr algn="l">
              <a:lnSpc>
                <a:spcPts val="3769"/>
              </a:lnSpc>
            </a:pPr>
            <a:r>
              <a:rPr lang="en-US" sz="2692" spc="121" b="true">
                <a:solidFill>
                  <a:srgbClr val="051D40"/>
                </a:solidFill>
                <a:latin typeface="Montserrat Bold"/>
                <a:ea typeface="Montserrat Bold"/>
                <a:cs typeface="Montserrat Bold"/>
                <a:sym typeface="Montserrat Bold"/>
              </a:rPr>
              <a:t>Himsi Company Visit </a:t>
            </a:r>
          </a:p>
          <a:p>
            <a:pPr algn="l" marL="0" indent="0" lvl="0">
              <a:lnSpc>
                <a:spcPts val="3489"/>
              </a:lnSpc>
              <a:spcBef>
                <a:spcPct val="0"/>
              </a:spcBef>
            </a:pPr>
            <a:r>
              <a:rPr lang="en-US" b="true" sz="2492" spc="112" strike="noStrike" u="none">
                <a:solidFill>
                  <a:srgbClr val="051D40"/>
                </a:solidFill>
                <a:latin typeface="Montserrat Bold"/>
                <a:ea typeface="Montserrat Bold"/>
                <a:cs typeface="Montserrat Bold"/>
                <a:sym typeface="Montserrat Bold"/>
              </a:rPr>
              <a:t> </a:t>
            </a:r>
            <a:r>
              <a:rPr lang="en-US" sz="2492" spc="112" strike="noStrike" u="none">
                <a:solidFill>
                  <a:srgbClr val="051D40"/>
                </a:solidFill>
                <a:latin typeface="Montserrat"/>
                <a:ea typeface="Montserrat"/>
                <a:cs typeface="Montserrat"/>
                <a:sym typeface="Montserrat"/>
              </a:rPr>
              <a:t>Seluruh Bidang</a:t>
            </a:r>
          </a:p>
        </p:txBody>
      </p:sp>
      <p:sp>
        <p:nvSpPr>
          <p:cNvPr name="TextBox 33" id="33"/>
          <p:cNvSpPr txBox="true"/>
          <p:nvPr/>
        </p:nvSpPr>
        <p:spPr>
          <a:xfrm rot="0">
            <a:off x="3369086" y="7104173"/>
            <a:ext cx="8844103" cy="896182"/>
          </a:xfrm>
          <a:prstGeom prst="rect">
            <a:avLst/>
          </a:prstGeom>
        </p:spPr>
        <p:txBody>
          <a:bodyPr anchor="t" rtlCol="false" tIns="0" lIns="0" bIns="0" rIns="0">
            <a:spAutoFit/>
          </a:bodyPr>
          <a:lstStyle/>
          <a:p>
            <a:pPr algn="l" marL="0" indent="0" lvl="0">
              <a:lnSpc>
                <a:spcPts val="3769"/>
              </a:lnSpc>
              <a:spcBef>
                <a:spcPct val="0"/>
              </a:spcBef>
            </a:pPr>
            <a:r>
              <a:rPr lang="en-US" b="true" sz="2692" spc="121">
                <a:solidFill>
                  <a:srgbClr val="051D40"/>
                </a:solidFill>
                <a:latin typeface="Montserrat Bold"/>
                <a:ea typeface="Montserrat Bold"/>
                <a:cs typeface="Montserrat Bold"/>
                <a:sym typeface="Montserrat Bold"/>
              </a:rPr>
              <a:t>Bazaar &amp; Bukber HIMSI</a:t>
            </a:r>
          </a:p>
          <a:p>
            <a:pPr algn="l" marL="0" indent="0" lvl="0">
              <a:lnSpc>
                <a:spcPts val="3489"/>
              </a:lnSpc>
              <a:spcBef>
                <a:spcPct val="0"/>
              </a:spcBef>
            </a:pPr>
            <a:r>
              <a:rPr lang="en-US" sz="2492" spc="112" strike="noStrike" u="none">
                <a:solidFill>
                  <a:srgbClr val="051D40"/>
                </a:solidFill>
                <a:latin typeface="Montserrat"/>
                <a:ea typeface="Montserrat"/>
                <a:cs typeface="Montserrat"/>
                <a:sym typeface="Montserrat"/>
              </a:rPr>
              <a:t>Seluruh Bidang</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22" r="0" b="-9222"/>
            </a:stretch>
          </a:blipFill>
        </p:spPr>
      </p:sp>
      <p:grpSp>
        <p:nvGrpSpPr>
          <p:cNvPr name="Group 3" id="3"/>
          <p:cNvGrpSpPr/>
          <p:nvPr/>
        </p:nvGrpSpPr>
        <p:grpSpPr>
          <a:xfrm rot="0">
            <a:off x="0" y="0"/>
            <a:ext cx="2280917" cy="10287000"/>
            <a:chOff x="0" y="0"/>
            <a:chExt cx="617987" cy="2787141"/>
          </a:xfrm>
        </p:grpSpPr>
        <p:sp>
          <p:nvSpPr>
            <p:cNvPr name="Freeform 4" id="4"/>
            <p:cNvSpPr/>
            <p:nvPr/>
          </p:nvSpPr>
          <p:spPr>
            <a:xfrm flipH="false" flipV="false" rot="0">
              <a:off x="0" y="0"/>
              <a:ext cx="617987" cy="2787141"/>
            </a:xfrm>
            <a:custGeom>
              <a:avLst/>
              <a:gdLst/>
              <a:ahLst/>
              <a:cxnLst/>
              <a:rect r="r" b="b" t="t" l="l"/>
              <a:pathLst>
                <a:path h="2787141" w="617987">
                  <a:moveTo>
                    <a:pt x="0" y="0"/>
                  </a:moveTo>
                  <a:lnTo>
                    <a:pt x="617987" y="0"/>
                  </a:lnTo>
                  <a:lnTo>
                    <a:pt x="617987" y="2787141"/>
                  </a:lnTo>
                  <a:lnTo>
                    <a:pt x="0" y="2787141"/>
                  </a:lnTo>
                  <a:close/>
                </a:path>
              </a:pathLst>
            </a:custGeom>
            <a:solidFill>
              <a:srgbClr val="051D40"/>
            </a:solidFill>
          </p:spPr>
        </p:sp>
        <p:sp>
          <p:nvSpPr>
            <p:cNvPr name="TextBox 5" id="5"/>
            <p:cNvSpPr txBox="true"/>
            <p:nvPr/>
          </p:nvSpPr>
          <p:spPr>
            <a:xfrm>
              <a:off x="0" y="-47625"/>
              <a:ext cx="617987" cy="2834766"/>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5362158" y="7412001"/>
            <a:ext cx="772673" cy="772673"/>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D12A"/>
            </a:solidFill>
            <a:ln w="38100" cap="sq">
              <a:solidFill>
                <a:srgbClr val="052A47"/>
              </a:solidFill>
              <a:prstDash val="solid"/>
              <a:miter/>
            </a:ln>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121408" y="935743"/>
            <a:ext cx="12248420" cy="8322557"/>
            <a:chOff x="0" y="0"/>
            <a:chExt cx="1023149" cy="695210"/>
          </a:xfrm>
        </p:grpSpPr>
        <p:sp>
          <p:nvSpPr>
            <p:cNvPr name="Freeform 10" id="10"/>
            <p:cNvSpPr/>
            <p:nvPr/>
          </p:nvSpPr>
          <p:spPr>
            <a:xfrm flipH="false" flipV="false" rot="0">
              <a:off x="0" y="0"/>
              <a:ext cx="1023149" cy="695210"/>
            </a:xfrm>
            <a:custGeom>
              <a:avLst/>
              <a:gdLst/>
              <a:ahLst/>
              <a:cxnLst/>
              <a:rect r="r" b="b" t="t" l="l"/>
              <a:pathLst>
                <a:path h="695210" w="1023149">
                  <a:moveTo>
                    <a:pt x="819949" y="0"/>
                  </a:moveTo>
                  <a:lnTo>
                    <a:pt x="0" y="0"/>
                  </a:lnTo>
                  <a:lnTo>
                    <a:pt x="0" y="695210"/>
                  </a:lnTo>
                  <a:lnTo>
                    <a:pt x="819949" y="695210"/>
                  </a:lnTo>
                  <a:lnTo>
                    <a:pt x="1023149" y="347605"/>
                  </a:lnTo>
                  <a:lnTo>
                    <a:pt x="819949" y="0"/>
                  </a:lnTo>
                  <a:close/>
                </a:path>
              </a:pathLst>
            </a:custGeom>
            <a:solidFill>
              <a:srgbClr val="FFFFFF"/>
            </a:solidFill>
          </p:spPr>
        </p:sp>
        <p:sp>
          <p:nvSpPr>
            <p:cNvPr name="TextBox 11" id="11"/>
            <p:cNvSpPr txBox="true"/>
            <p:nvPr/>
          </p:nvSpPr>
          <p:spPr>
            <a:xfrm>
              <a:off x="0" y="-47625"/>
              <a:ext cx="908849" cy="74283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3140486" y="1993451"/>
            <a:ext cx="8148725" cy="929767"/>
          </a:xfrm>
          <a:prstGeom prst="rect">
            <a:avLst/>
          </a:prstGeom>
        </p:spPr>
        <p:txBody>
          <a:bodyPr anchor="t" rtlCol="false" tIns="0" lIns="0" bIns="0" rIns="0">
            <a:spAutoFit/>
          </a:bodyPr>
          <a:lstStyle/>
          <a:p>
            <a:pPr algn="l" marL="0" indent="0" lvl="0">
              <a:lnSpc>
                <a:spcPts val="7369"/>
              </a:lnSpc>
              <a:spcBef>
                <a:spcPct val="0"/>
              </a:spcBef>
            </a:pPr>
            <a:r>
              <a:rPr lang="en-US" b="true" sz="6141" spc="221">
                <a:solidFill>
                  <a:srgbClr val="2A2E3A"/>
                </a:solidFill>
                <a:latin typeface="Montserrat Bold"/>
                <a:ea typeface="Montserrat Bold"/>
                <a:cs typeface="Montserrat Bold"/>
                <a:sym typeface="Montserrat Bold"/>
              </a:rPr>
              <a:t>Gagasan Program</a:t>
            </a:r>
          </a:p>
        </p:txBody>
      </p:sp>
      <p:grpSp>
        <p:nvGrpSpPr>
          <p:cNvPr name="Group 13" id="13"/>
          <p:cNvGrpSpPr/>
          <p:nvPr/>
        </p:nvGrpSpPr>
        <p:grpSpPr>
          <a:xfrm rot="0">
            <a:off x="2807149" y="3392110"/>
            <a:ext cx="441890" cy="1367718"/>
            <a:chOff x="0" y="0"/>
            <a:chExt cx="847440" cy="2622960"/>
          </a:xfrm>
        </p:grpSpPr>
        <p:sp>
          <p:nvSpPr>
            <p:cNvPr name="Freeform 14" id="14"/>
            <p:cNvSpPr/>
            <p:nvPr/>
          </p:nvSpPr>
          <p:spPr>
            <a:xfrm flipH="false" flipV="false" rot="0">
              <a:off x="0" y="0"/>
              <a:ext cx="847471" cy="2622931"/>
            </a:xfrm>
            <a:custGeom>
              <a:avLst/>
              <a:gdLst/>
              <a:ahLst/>
              <a:cxnLst/>
              <a:rect r="r" b="b" t="t" l="l"/>
              <a:pathLst>
                <a:path h="2622931" w="847471">
                  <a:moveTo>
                    <a:pt x="243205" y="2622931"/>
                  </a:moveTo>
                  <a:lnTo>
                    <a:pt x="0" y="2622931"/>
                  </a:lnTo>
                  <a:lnTo>
                    <a:pt x="596646" y="1315339"/>
                  </a:lnTo>
                  <a:lnTo>
                    <a:pt x="0" y="0"/>
                  </a:lnTo>
                  <a:lnTo>
                    <a:pt x="243205" y="0"/>
                  </a:lnTo>
                  <a:lnTo>
                    <a:pt x="847471" y="1315339"/>
                  </a:lnTo>
                  <a:lnTo>
                    <a:pt x="243205" y="2622931"/>
                  </a:lnTo>
                  <a:close/>
                </a:path>
              </a:pathLst>
            </a:custGeom>
            <a:solidFill>
              <a:srgbClr val="80D12A"/>
            </a:solidFill>
          </p:spPr>
        </p:sp>
      </p:grpSp>
      <p:grpSp>
        <p:nvGrpSpPr>
          <p:cNvPr name="Group 15" id="15"/>
          <p:cNvGrpSpPr/>
          <p:nvPr/>
        </p:nvGrpSpPr>
        <p:grpSpPr>
          <a:xfrm rot="0">
            <a:off x="-218831" y="3392110"/>
            <a:ext cx="3241082" cy="1367718"/>
            <a:chOff x="0" y="0"/>
            <a:chExt cx="1838524" cy="775847"/>
          </a:xfrm>
        </p:grpSpPr>
        <p:sp>
          <p:nvSpPr>
            <p:cNvPr name="Freeform 16" id="16"/>
            <p:cNvSpPr/>
            <p:nvPr/>
          </p:nvSpPr>
          <p:spPr>
            <a:xfrm flipH="false" flipV="false" rot="0">
              <a:off x="0" y="0"/>
              <a:ext cx="1838524" cy="775847"/>
            </a:xfrm>
            <a:custGeom>
              <a:avLst/>
              <a:gdLst/>
              <a:ahLst/>
              <a:cxnLst/>
              <a:rect r="r" b="b" t="t" l="l"/>
              <a:pathLst>
                <a:path h="775847" w="1838524">
                  <a:moveTo>
                    <a:pt x="1635324" y="0"/>
                  </a:moveTo>
                  <a:lnTo>
                    <a:pt x="0" y="0"/>
                  </a:lnTo>
                  <a:lnTo>
                    <a:pt x="0" y="775847"/>
                  </a:lnTo>
                  <a:lnTo>
                    <a:pt x="1635324" y="775847"/>
                  </a:lnTo>
                  <a:lnTo>
                    <a:pt x="1838524" y="387923"/>
                  </a:lnTo>
                  <a:lnTo>
                    <a:pt x="1635324" y="0"/>
                  </a:lnTo>
                  <a:close/>
                </a:path>
              </a:pathLst>
            </a:custGeom>
            <a:solidFill>
              <a:srgbClr val="4DBF38"/>
            </a:solidFill>
          </p:spPr>
        </p:sp>
        <p:sp>
          <p:nvSpPr>
            <p:cNvPr name="TextBox 17" id="17"/>
            <p:cNvSpPr txBox="true"/>
            <p:nvPr/>
          </p:nvSpPr>
          <p:spPr>
            <a:xfrm>
              <a:off x="0" y="-47625"/>
              <a:ext cx="1724224" cy="823472"/>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709816" y="3220660"/>
            <a:ext cx="1872263" cy="1539168"/>
          </a:xfrm>
          <a:prstGeom prst="rect">
            <a:avLst/>
          </a:prstGeom>
        </p:spPr>
        <p:txBody>
          <a:bodyPr anchor="t" rtlCol="false" tIns="0" lIns="0" bIns="0" rIns="0">
            <a:spAutoFit/>
          </a:bodyPr>
          <a:lstStyle/>
          <a:p>
            <a:pPr algn="ctr" marL="0" indent="0" lvl="0">
              <a:lnSpc>
                <a:spcPts val="12619"/>
              </a:lnSpc>
              <a:spcBef>
                <a:spcPct val="0"/>
              </a:spcBef>
            </a:pPr>
            <a:r>
              <a:rPr lang="en-US" b="true" sz="9013" spc="405">
                <a:solidFill>
                  <a:srgbClr val="FFFFFF"/>
                </a:solidFill>
                <a:latin typeface="Montserrat Bold"/>
                <a:ea typeface="Montserrat Bold"/>
                <a:cs typeface="Montserrat Bold"/>
                <a:sym typeface="Montserrat Bold"/>
              </a:rPr>
              <a:t>14</a:t>
            </a:r>
          </a:p>
        </p:txBody>
      </p:sp>
      <p:sp>
        <p:nvSpPr>
          <p:cNvPr name="TextBox 19" id="19"/>
          <p:cNvSpPr txBox="true"/>
          <p:nvPr/>
        </p:nvSpPr>
        <p:spPr>
          <a:xfrm rot="0">
            <a:off x="3477638" y="3612955"/>
            <a:ext cx="8844103" cy="878402"/>
          </a:xfrm>
          <a:prstGeom prst="rect">
            <a:avLst/>
          </a:prstGeom>
        </p:spPr>
        <p:txBody>
          <a:bodyPr anchor="t" rtlCol="false" tIns="0" lIns="0" bIns="0" rIns="0">
            <a:spAutoFit/>
          </a:bodyPr>
          <a:lstStyle/>
          <a:p>
            <a:pPr algn="l" marL="0" indent="0" lvl="0">
              <a:lnSpc>
                <a:spcPts val="3769"/>
              </a:lnSpc>
              <a:spcBef>
                <a:spcPct val="0"/>
              </a:spcBef>
            </a:pPr>
            <a:r>
              <a:rPr lang="en-US" b="true" sz="2692" spc="121">
                <a:solidFill>
                  <a:srgbClr val="051D40"/>
                </a:solidFill>
                <a:latin typeface="Montserrat Bold"/>
                <a:ea typeface="Montserrat Bold"/>
                <a:cs typeface="Montserrat Bold"/>
                <a:sym typeface="Montserrat Bold"/>
              </a:rPr>
              <a:t>Mini</a:t>
            </a:r>
            <a:r>
              <a:rPr lang="en-US" b="true" sz="2692" spc="121" strike="noStrike" u="none">
                <a:solidFill>
                  <a:srgbClr val="051D40"/>
                </a:solidFill>
                <a:latin typeface="Montserrat Bold"/>
                <a:ea typeface="Montserrat Bold"/>
                <a:cs typeface="Montserrat Bold"/>
                <a:sym typeface="Montserrat Bold"/>
              </a:rPr>
              <a:t> Workshop HIMSI</a:t>
            </a:r>
          </a:p>
          <a:p>
            <a:pPr algn="l" marL="0" indent="0" lvl="0">
              <a:lnSpc>
                <a:spcPts val="3349"/>
              </a:lnSpc>
              <a:spcBef>
                <a:spcPct val="0"/>
              </a:spcBef>
            </a:pPr>
            <a:r>
              <a:rPr lang="en-US" sz="2392" spc="107" strike="noStrike" u="none">
                <a:solidFill>
                  <a:srgbClr val="051D40"/>
                </a:solidFill>
                <a:latin typeface="Montserrat"/>
                <a:ea typeface="Montserrat"/>
                <a:cs typeface="Montserrat"/>
                <a:sym typeface="Montserrat"/>
              </a:rPr>
              <a:t>Litbang IT</a:t>
            </a:r>
          </a:p>
        </p:txBody>
      </p:sp>
      <p:grpSp>
        <p:nvGrpSpPr>
          <p:cNvPr name="Group 20" id="20"/>
          <p:cNvGrpSpPr/>
          <p:nvPr/>
        </p:nvGrpSpPr>
        <p:grpSpPr>
          <a:xfrm rot="0">
            <a:off x="2693755" y="5143500"/>
            <a:ext cx="441890" cy="1367718"/>
            <a:chOff x="0" y="0"/>
            <a:chExt cx="847440" cy="2622960"/>
          </a:xfrm>
        </p:grpSpPr>
        <p:sp>
          <p:nvSpPr>
            <p:cNvPr name="Freeform 21" id="21"/>
            <p:cNvSpPr/>
            <p:nvPr/>
          </p:nvSpPr>
          <p:spPr>
            <a:xfrm flipH="false" flipV="false" rot="0">
              <a:off x="0" y="0"/>
              <a:ext cx="847471" cy="2622931"/>
            </a:xfrm>
            <a:custGeom>
              <a:avLst/>
              <a:gdLst/>
              <a:ahLst/>
              <a:cxnLst/>
              <a:rect r="r" b="b" t="t" l="l"/>
              <a:pathLst>
                <a:path h="2622931" w="847471">
                  <a:moveTo>
                    <a:pt x="243205" y="2622931"/>
                  </a:moveTo>
                  <a:lnTo>
                    <a:pt x="0" y="2622931"/>
                  </a:lnTo>
                  <a:lnTo>
                    <a:pt x="596646" y="1315339"/>
                  </a:lnTo>
                  <a:lnTo>
                    <a:pt x="0" y="0"/>
                  </a:lnTo>
                  <a:lnTo>
                    <a:pt x="243205" y="0"/>
                  </a:lnTo>
                  <a:lnTo>
                    <a:pt x="847471" y="1315339"/>
                  </a:lnTo>
                  <a:lnTo>
                    <a:pt x="243205" y="2622931"/>
                  </a:lnTo>
                  <a:close/>
                </a:path>
              </a:pathLst>
            </a:custGeom>
            <a:solidFill>
              <a:srgbClr val="80D12A"/>
            </a:solidFill>
          </p:spPr>
        </p:sp>
      </p:grpSp>
      <p:grpSp>
        <p:nvGrpSpPr>
          <p:cNvPr name="Group 22" id="22"/>
          <p:cNvGrpSpPr/>
          <p:nvPr/>
        </p:nvGrpSpPr>
        <p:grpSpPr>
          <a:xfrm rot="0">
            <a:off x="-332225" y="5143500"/>
            <a:ext cx="3241082" cy="1367718"/>
            <a:chOff x="0" y="0"/>
            <a:chExt cx="1838524" cy="775847"/>
          </a:xfrm>
        </p:grpSpPr>
        <p:sp>
          <p:nvSpPr>
            <p:cNvPr name="Freeform 23" id="23"/>
            <p:cNvSpPr/>
            <p:nvPr/>
          </p:nvSpPr>
          <p:spPr>
            <a:xfrm flipH="false" flipV="false" rot="0">
              <a:off x="0" y="0"/>
              <a:ext cx="1838524" cy="775847"/>
            </a:xfrm>
            <a:custGeom>
              <a:avLst/>
              <a:gdLst/>
              <a:ahLst/>
              <a:cxnLst/>
              <a:rect r="r" b="b" t="t" l="l"/>
              <a:pathLst>
                <a:path h="775847" w="1838524">
                  <a:moveTo>
                    <a:pt x="1635324" y="0"/>
                  </a:moveTo>
                  <a:lnTo>
                    <a:pt x="0" y="0"/>
                  </a:lnTo>
                  <a:lnTo>
                    <a:pt x="0" y="775847"/>
                  </a:lnTo>
                  <a:lnTo>
                    <a:pt x="1635324" y="775847"/>
                  </a:lnTo>
                  <a:lnTo>
                    <a:pt x="1838524" y="387923"/>
                  </a:lnTo>
                  <a:lnTo>
                    <a:pt x="1635324" y="0"/>
                  </a:lnTo>
                  <a:close/>
                </a:path>
              </a:pathLst>
            </a:custGeom>
            <a:solidFill>
              <a:srgbClr val="4DBF38"/>
            </a:solidFill>
          </p:spPr>
        </p:sp>
        <p:sp>
          <p:nvSpPr>
            <p:cNvPr name="TextBox 24" id="24"/>
            <p:cNvSpPr txBox="true"/>
            <p:nvPr/>
          </p:nvSpPr>
          <p:spPr>
            <a:xfrm>
              <a:off x="0" y="-47625"/>
              <a:ext cx="1724224" cy="823472"/>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596423" y="4972050"/>
            <a:ext cx="1872263" cy="1539168"/>
          </a:xfrm>
          <a:prstGeom prst="rect">
            <a:avLst/>
          </a:prstGeom>
        </p:spPr>
        <p:txBody>
          <a:bodyPr anchor="t" rtlCol="false" tIns="0" lIns="0" bIns="0" rIns="0">
            <a:spAutoFit/>
          </a:bodyPr>
          <a:lstStyle/>
          <a:p>
            <a:pPr algn="ctr" marL="0" indent="0" lvl="0">
              <a:lnSpc>
                <a:spcPts val="12619"/>
              </a:lnSpc>
              <a:spcBef>
                <a:spcPct val="0"/>
              </a:spcBef>
            </a:pPr>
            <a:r>
              <a:rPr lang="en-US" b="true" sz="9013" spc="405">
                <a:solidFill>
                  <a:srgbClr val="FFFFFF"/>
                </a:solidFill>
                <a:latin typeface="Montserrat Bold"/>
                <a:ea typeface="Montserrat Bold"/>
                <a:cs typeface="Montserrat Bold"/>
                <a:sym typeface="Montserrat Bold"/>
              </a:rPr>
              <a:t>15</a:t>
            </a:r>
          </a:p>
        </p:txBody>
      </p:sp>
      <p:grpSp>
        <p:nvGrpSpPr>
          <p:cNvPr name="Group 26" id="26"/>
          <p:cNvGrpSpPr/>
          <p:nvPr/>
        </p:nvGrpSpPr>
        <p:grpSpPr>
          <a:xfrm rot="0">
            <a:off x="2698597" y="6892218"/>
            <a:ext cx="441890" cy="1367718"/>
            <a:chOff x="0" y="0"/>
            <a:chExt cx="847440" cy="2622960"/>
          </a:xfrm>
        </p:grpSpPr>
        <p:sp>
          <p:nvSpPr>
            <p:cNvPr name="Freeform 27" id="27"/>
            <p:cNvSpPr/>
            <p:nvPr/>
          </p:nvSpPr>
          <p:spPr>
            <a:xfrm flipH="false" flipV="false" rot="0">
              <a:off x="0" y="0"/>
              <a:ext cx="847471" cy="2622931"/>
            </a:xfrm>
            <a:custGeom>
              <a:avLst/>
              <a:gdLst/>
              <a:ahLst/>
              <a:cxnLst/>
              <a:rect r="r" b="b" t="t" l="l"/>
              <a:pathLst>
                <a:path h="2622931" w="847471">
                  <a:moveTo>
                    <a:pt x="243205" y="2622931"/>
                  </a:moveTo>
                  <a:lnTo>
                    <a:pt x="0" y="2622931"/>
                  </a:lnTo>
                  <a:lnTo>
                    <a:pt x="596646" y="1315339"/>
                  </a:lnTo>
                  <a:lnTo>
                    <a:pt x="0" y="0"/>
                  </a:lnTo>
                  <a:lnTo>
                    <a:pt x="243205" y="0"/>
                  </a:lnTo>
                  <a:lnTo>
                    <a:pt x="847471" y="1315339"/>
                  </a:lnTo>
                  <a:lnTo>
                    <a:pt x="243205" y="2622931"/>
                  </a:lnTo>
                  <a:close/>
                </a:path>
              </a:pathLst>
            </a:custGeom>
            <a:solidFill>
              <a:srgbClr val="80D12A"/>
            </a:solidFill>
          </p:spPr>
        </p:sp>
      </p:grpSp>
      <p:grpSp>
        <p:nvGrpSpPr>
          <p:cNvPr name="Group 28" id="28"/>
          <p:cNvGrpSpPr/>
          <p:nvPr/>
        </p:nvGrpSpPr>
        <p:grpSpPr>
          <a:xfrm rot="0">
            <a:off x="-327383" y="6892218"/>
            <a:ext cx="3241082" cy="1367718"/>
            <a:chOff x="0" y="0"/>
            <a:chExt cx="1838524" cy="775847"/>
          </a:xfrm>
        </p:grpSpPr>
        <p:sp>
          <p:nvSpPr>
            <p:cNvPr name="Freeform 29" id="29"/>
            <p:cNvSpPr/>
            <p:nvPr/>
          </p:nvSpPr>
          <p:spPr>
            <a:xfrm flipH="false" flipV="false" rot="0">
              <a:off x="0" y="0"/>
              <a:ext cx="1838524" cy="775847"/>
            </a:xfrm>
            <a:custGeom>
              <a:avLst/>
              <a:gdLst/>
              <a:ahLst/>
              <a:cxnLst/>
              <a:rect r="r" b="b" t="t" l="l"/>
              <a:pathLst>
                <a:path h="775847" w="1838524">
                  <a:moveTo>
                    <a:pt x="1635324" y="0"/>
                  </a:moveTo>
                  <a:lnTo>
                    <a:pt x="0" y="0"/>
                  </a:lnTo>
                  <a:lnTo>
                    <a:pt x="0" y="775847"/>
                  </a:lnTo>
                  <a:lnTo>
                    <a:pt x="1635324" y="775847"/>
                  </a:lnTo>
                  <a:lnTo>
                    <a:pt x="1838524" y="387923"/>
                  </a:lnTo>
                  <a:lnTo>
                    <a:pt x="1635324" y="0"/>
                  </a:lnTo>
                  <a:close/>
                </a:path>
              </a:pathLst>
            </a:custGeom>
            <a:solidFill>
              <a:srgbClr val="4DBF38"/>
            </a:solidFill>
          </p:spPr>
        </p:sp>
        <p:sp>
          <p:nvSpPr>
            <p:cNvPr name="TextBox 30" id="30"/>
            <p:cNvSpPr txBox="true"/>
            <p:nvPr/>
          </p:nvSpPr>
          <p:spPr>
            <a:xfrm>
              <a:off x="0" y="-47625"/>
              <a:ext cx="1724224" cy="823472"/>
            </a:xfrm>
            <a:prstGeom prst="rect">
              <a:avLst/>
            </a:prstGeom>
          </p:spPr>
          <p:txBody>
            <a:bodyPr anchor="ctr" rtlCol="false" tIns="50800" lIns="50800" bIns="50800" rIns="50800"/>
            <a:lstStyle/>
            <a:p>
              <a:pPr algn="ctr">
                <a:lnSpc>
                  <a:spcPts val="2659"/>
                </a:lnSpc>
              </a:pPr>
            </a:p>
          </p:txBody>
        </p:sp>
      </p:grpSp>
      <p:sp>
        <p:nvSpPr>
          <p:cNvPr name="TextBox 31" id="31"/>
          <p:cNvSpPr txBox="true"/>
          <p:nvPr/>
        </p:nvSpPr>
        <p:spPr>
          <a:xfrm rot="0">
            <a:off x="601264" y="6720768"/>
            <a:ext cx="1872263" cy="1539168"/>
          </a:xfrm>
          <a:prstGeom prst="rect">
            <a:avLst/>
          </a:prstGeom>
        </p:spPr>
        <p:txBody>
          <a:bodyPr anchor="t" rtlCol="false" tIns="0" lIns="0" bIns="0" rIns="0">
            <a:spAutoFit/>
          </a:bodyPr>
          <a:lstStyle/>
          <a:p>
            <a:pPr algn="ctr" marL="0" indent="0" lvl="0">
              <a:lnSpc>
                <a:spcPts val="12619"/>
              </a:lnSpc>
              <a:spcBef>
                <a:spcPct val="0"/>
              </a:spcBef>
            </a:pPr>
            <a:r>
              <a:rPr lang="en-US" b="true" sz="9013" spc="405">
                <a:solidFill>
                  <a:srgbClr val="FFFFFF"/>
                </a:solidFill>
                <a:latin typeface="Montserrat Bold"/>
                <a:ea typeface="Montserrat Bold"/>
                <a:cs typeface="Montserrat Bold"/>
                <a:sym typeface="Montserrat Bold"/>
              </a:rPr>
              <a:t>16</a:t>
            </a:r>
          </a:p>
        </p:txBody>
      </p:sp>
      <p:sp>
        <p:nvSpPr>
          <p:cNvPr name="TextBox 32" id="32"/>
          <p:cNvSpPr txBox="true"/>
          <p:nvPr/>
        </p:nvSpPr>
        <p:spPr>
          <a:xfrm rot="0">
            <a:off x="3364244" y="5337676"/>
            <a:ext cx="8844103" cy="931742"/>
          </a:xfrm>
          <a:prstGeom prst="rect">
            <a:avLst/>
          </a:prstGeom>
        </p:spPr>
        <p:txBody>
          <a:bodyPr anchor="t" rtlCol="false" tIns="0" lIns="0" bIns="0" rIns="0">
            <a:spAutoFit/>
          </a:bodyPr>
          <a:lstStyle/>
          <a:p>
            <a:pPr algn="l" marL="0" indent="0" lvl="0">
              <a:lnSpc>
                <a:spcPts val="3769"/>
              </a:lnSpc>
              <a:spcBef>
                <a:spcPct val="0"/>
              </a:spcBef>
            </a:pPr>
            <a:r>
              <a:rPr lang="en-US" b="true" sz="2692" spc="121">
                <a:solidFill>
                  <a:srgbClr val="051D40"/>
                </a:solidFill>
                <a:latin typeface="Montserrat Bold"/>
                <a:ea typeface="Montserrat Bold"/>
                <a:cs typeface="Montserrat Bold"/>
                <a:sym typeface="Montserrat Bold"/>
              </a:rPr>
              <a:t>HIMSI Roads</a:t>
            </a:r>
            <a:r>
              <a:rPr lang="en-US" b="true" sz="2692" spc="121" strike="noStrike" u="none">
                <a:solidFill>
                  <a:srgbClr val="051D40"/>
                </a:solidFill>
                <a:latin typeface="Montserrat Bold"/>
                <a:ea typeface="Montserrat Bold"/>
                <a:cs typeface="Montserrat Bold"/>
                <a:sym typeface="Montserrat Bold"/>
              </a:rPr>
              <a:t>how </a:t>
            </a:r>
          </a:p>
          <a:p>
            <a:pPr algn="l" marL="0" indent="0" lvl="0">
              <a:lnSpc>
                <a:spcPts val="3769"/>
              </a:lnSpc>
              <a:spcBef>
                <a:spcPct val="0"/>
              </a:spcBef>
            </a:pPr>
            <a:r>
              <a:rPr lang="en-US" sz="2692" spc="121" strike="noStrike" u="none">
                <a:solidFill>
                  <a:srgbClr val="051D40"/>
                </a:solidFill>
                <a:latin typeface="Montserrat"/>
                <a:ea typeface="Montserrat"/>
                <a:cs typeface="Montserrat"/>
                <a:sym typeface="Montserrat"/>
              </a:rPr>
              <a:t>Seluruh Bidang</a:t>
            </a:r>
          </a:p>
        </p:txBody>
      </p:sp>
      <p:sp>
        <p:nvSpPr>
          <p:cNvPr name="TextBox 33" id="33"/>
          <p:cNvSpPr txBox="true"/>
          <p:nvPr/>
        </p:nvSpPr>
        <p:spPr>
          <a:xfrm rot="0">
            <a:off x="3249038" y="7117142"/>
            <a:ext cx="8844103" cy="896182"/>
          </a:xfrm>
          <a:prstGeom prst="rect">
            <a:avLst/>
          </a:prstGeom>
        </p:spPr>
        <p:txBody>
          <a:bodyPr anchor="t" rtlCol="false" tIns="0" lIns="0" bIns="0" rIns="0">
            <a:spAutoFit/>
          </a:bodyPr>
          <a:lstStyle/>
          <a:p>
            <a:pPr algn="l">
              <a:lnSpc>
                <a:spcPts val="3769"/>
              </a:lnSpc>
            </a:pPr>
            <a:r>
              <a:rPr lang="en-US" sz="2692" spc="121" b="true">
                <a:solidFill>
                  <a:srgbClr val="051D40"/>
                </a:solidFill>
                <a:latin typeface="Montserrat Bold"/>
                <a:ea typeface="Montserrat Bold"/>
                <a:cs typeface="Montserrat Bold"/>
                <a:sym typeface="Montserrat Bold"/>
              </a:rPr>
              <a:t>101/201 HARI LAPORAN KERJA</a:t>
            </a:r>
          </a:p>
          <a:p>
            <a:pPr algn="l" marL="0" indent="0" lvl="0">
              <a:lnSpc>
                <a:spcPts val="3489"/>
              </a:lnSpc>
              <a:spcBef>
                <a:spcPct val="0"/>
              </a:spcBef>
            </a:pPr>
            <a:r>
              <a:rPr lang="en-US" b="true" sz="2492" spc="112" strike="noStrike" u="none">
                <a:solidFill>
                  <a:srgbClr val="051D40"/>
                </a:solidFill>
                <a:latin typeface="Montserrat Bold"/>
                <a:ea typeface="Montserrat Bold"/>
                <a:cs typeface="Montserrat Bold"/>
                <a:sym typeface="Montserrat Bold"/>
              </a:rPr>
              <a:t> </a:t>
            </a:r>
            <a:r>
              <a:rPr lang="en-US" sz="2492" spc="112" strike="noStrike" u="none">
                <a:solidFill>
                  <a:srgbClr val="051D40"/>
                </a:solidFill>
                <a:latin typeface="Montserrat"/>
                <a:ea typeface="Montserrat"/>
                <a:cs typeface="Montserrat"/>
                <a:sym typeface="Montserrat"/>
              </a:rPr>
              <a:t>PSDM, KOMINFO   </a:t>
            </a:r>
            <a:r>
              <a:rPr lang="en-US" b="true" sz="2492" spc="112" strike="noStrike" u="none">
                <a:solidFill>
                  <a:srgbClr val="051D40"/>
                </a:solidFill>
                <a:latin typeface="Montserrat Bold"/>
                <a:ea typeface="Montserrat Bold"/>
                <a:cs typeface="Montserrat Bold"/>
                <a:sym typeface="Montserrat Bold"/>
              </a:rPr>
              <a:t>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038300" y="1797769"/>
            <a:ext cx="8211400" cy="8211400"/>
          </a:xfrm>
          <a:custGeom>
            <a:avLst/>
            <a:gdLst/>
            <a:ahLst/>
            <a:cxnLst/>
            <a:rect r="r" b="b" t="t" l="l"/>
            <a:pathLst>
              <a:path h="8211400" w="8211400">
                <a:moveTo>
                  <a:pt x="0" y="0"/>
                </a:moveTo>
                <a:lnTo>
                  <a:pt x="8211400" y="0"/>
                </a:lnTo>
                <a:lnTo>
                  <a:pt x="8211400" y="8211400"/>
                </a:lnTo>
                <a:lnTo>
                  <a:pt x="0" y="8211400"/>
                </a:lnTo>
                <a:lnTo>
                  <a:pt x="0" y="0"/>
                </a:lnTo>
                <a:close/>
              </a:path>
            </a:pathLst>
          </a:custGeom>
          <a:blipFill>
            <a:blip r:embed="rId2"/>
            <a:stretch>
              <a:fillRect l="0" t="0" r="0" b="0"/>
            </a:stretch>
          </a:blipFill>
        </p:spPr>
      </p:sp>
      <p:sp>
        <p:nvSpPr>
          <p:cNvPr name="TextBox 3" id="3"/>
          <p:cNvSpPr txBox="true"/>
          <p:nvPr/>
        </p:nvSpPr>
        <p:spPr>
          <a:xfrm rot="0">
            <a:off x="7394809" y="910674"/>
            <a:ext cx="3938945"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FOLDER PPT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A2E3A"/>
        </a:solidFill>
      </p:bgPr>
    </p:bg>
    <p:spTree>
      <p:nvGrpSpPr>
        <p:cNvPr id="1" name=""/>
        <p:cNvGrpSpPr/>
        <p:nvPr/>
      </p:nvGrpSpPr>
      <p:grpSpPr>
        <a:xfrm>
          <a:off x="0" y="0"/>
          <a:ext cx="0" cy="0"/>
          <a:chOff x="0" y="0"/>
          <a:chExt cx="0" cy="0"/>
        </a:xfrm>
      </p:grpSpPr>
      <p:sp>
        <p:nvSpPr>
          <p:cNvPr name="Freeform 2" id="2"/>
          <p:cNvSpPr/>
          <p:nvPr/>
        </p:nvSpPr>
        <p:spPr>
          <a:xfrm flipH="false" flipV="false" rot="0">
            <a:off x="6660179" y="1736589"/>
            <a:ext cx="2483821" cy="707889"/>
          </a:xfrm>
          <a:custGeom>
            <a:avLst/>
            <a:gdLst/>
            <a:ahLst/>
            <a:cxnLst/>
            <a:rect r="r" b="b" t="t" l="l"/>
            <a:pathLst>
              <a:path h="707889" w="2483821">
                <a:moveTo>
                  <a:pt x="0" y="0"/>
                </a:moveTo>
                <a:lnTo>
                  <a:pt x="2483821" y="0"/>
                </a:lnTo>
                <a:lnTo>
                  <a:pt x="2483821" y="707889"/>
                </a:lnTo>
                <a:lnTo>
                  <a:pt x="0" y="707889"/>
                </a:lnTo>
                <a:lnTo>
                  <a:pt x="0" y="0"/>
                </a:lnTo>
                <a:close/>
              </a:path>
            </a:pathLst>
          </a:custGeom>
          <a:blipFill>
            <a:blip r:embed="rId2"/>
            <a:stretch>
              <a:fillRect l="0" t="0" r="0" b="0"/>
            </a:stretch>
          </a:blipFill>
        </p:spPr>
      </p:sp>
      <p:sp>
        <p:nvSpPr>
          <p:cNvPr name="Freeform 3" id="3"/>
          <p:cNvSpPr/>
          <p:nvPr/>
        </p:nvSpPr>
        <p:spPr>
          <a:xfrm flipH="false" flipV="false" rot="0">
            <a:off x="6892148" y="4897165"/>
            <a:ext cx="13574598" cy="8229600"/>
          </a:xfrm>
          <a:custGeom>
            <a:avLst/>
            <a:gdLst/>
            <a:ahLst/>
            <a:cxnLst/>
            <a:rect r="r" b="b" t="t" l="l"/>
            <a:pathLst>
              <a:path h="8229600" w="13574598">
                <a:moveTo>
                  <a:pt x="0" y="0"/>
                </a:moveTo>
                <a:lnTo>
                  <a:pt x="13574598" y="0"/>
                </a:lnTo>
                <a:lnTo>
                  <a:pt x="13574598" y="8229600"/>
                </a:lnTo>
                <a:lnTo>
                  <a:pt x="0" y="8229600"/>
                </a:lnTo>
                <a:lnTo>
                  <a:pt x="0" y="0"/>
                </a:lnTo>
                <a:close/>
              </a:path>
            </a:pathLst>
          </a:custGeom>
          <a:blipFill>
            <a:blip r:embed="rId3"/>
            <a:stretch>
              <a:fillRect l="0" t="0" r="0" b="0"/>
            </a:stretch>
          </a:blipFill>
        </p:spPr>
      </p:sp>
      <p:sp>
        <p:nvSpPr>
          <p:cNvPr name="Freeform 4" id="4"/>
          <p:cNvSpPr/>
          <p:nvPr/>
        </p:nvSpPr>
        <p:spPr>
          <a:xfrm flipH="false" flipV="false" rot="0">
            <a:off x="6660179" y="6514889"/>
            <a:ext cx="2483821" cy="707889"/>
          </a:xfrm>
          <a:custGeom>
            <a:avLst/>
            <a:gdLst/>
            <a:ahLst/>
            <a:cxnLst/>
            <a:rect r="r" b="b" t="t" l="l"/>
            <a:pathLst>
              <a:path h="707889" w="2483821">
                <a:moveTo>
                  <a:pt x="0" y="0"/>
                </a:moveTo>
                <a:lnTo>
                  <a:pt x="2483821" y="0"/>
                </a:lnTo>
                <a:lnTo>
                  <a:pt x="2483821" y="707889"/>
                </a:lnTo>
                <a:lnTo>
                  <a:pt x="0" y="707889"/>
                </a:lnTo>
                <a:lnTo>
                  <a:pt x="0" y="0"/>
                </a:lnTo>
                <a:close/>
              </a:path>
            </a:pathLst>
          </a:custGeom>
          <a:blipFill>
            <a:blip r:embed="rId4"/>
            <a:stretch>
              <a:fillRect l="0" t="0" r="0" b="0"/>
            </a:stretch>
          </a:blipFill>
        </p:spPr>
      </p:sp>
      <p:grpSp>
        <p:nvGrpSpPr>
          <p:cNvPr name="Group 5" id="5"/>
          <p:cNvGrpSpPr/>
          <p:nvPr/>
        </p:nvGrpSpPr>
        <p:grpSpPr>
          <a:xfrm rot="0">
            <a:off x="-264337" y="1305522"/>
            <a:ext cx="7397122" cy="7675956"/>
            <a:chOff x="0" y="0"/>
            <a:chExt cx="9862829" cy="10234608"/>
          </a:xfrm>
        </p:grpSpPr>
        <p:sp>
          <p:nvSpPr>
            <p:cNvPr name="TextBox 6" id="6"/>
            <p:cNvSpPr txBox="true"/>
            <p:nvPr/>
          </p:nvSpPr>
          <p:spPr>
            <a:xfrm rot="0">
              <a:off x="925780" y="9288228"/>
              <a:ext cx="8011270" cy="946380"/>
            </a:xfrm>
            <a:prstGeom prst="rect">
              <a:avLst/>
            </a:prstGeom>
          </p:spPr>
          <p:txBody>
            <a:bodyPr anchor="t" rtlCol="false" tIns="0" lIns="0" bIns="0" rIns="0">
              <a:spAutoFit/>
            </a:bodyPr>
            <a:lstStyle/>
            <a:p>
              <a:pPr algn="ctr">
                <a:lnSpc>
                  <a:spcPts val="5745"/>
                </a:lnSpc>
                <a:spcBef>
                  <a:spcPct val="0"/>
                </a:spcBef>
              </a:pPr>
              <a:r>
                <a:rPr lang="en-US" sz="4103">
                  <a:solidFill>
                    <a:srgbClr val="1ED8A6"/>
                  </a:solidFill>
                  <a:latin typeface="Brasika"/>
                  <a:ea typeface="Brasika"/>
                  <a:cs typeface="Brasika"/>
                  <a:sym typeface="Brasika"/>
                </a:rPr>
                <a:t>INERTIA BHASKARA</a:t>
              </a:r>
            </a:p>
          </p:txBody>
        </p:sp>
        <p:sp>
          <p:nvSpPr>
            <p:cNvPr name="TextBox 7" id="7"/>
            <p:cNvSpPr txBox="true"/>
            <p:nvPr/>
          </p:nvSpPr>
          <p:spPr>
            <a:xfrm rot="0">
              <a:off x="3325939" y="7898114"/>
              <a:ext cx="3210950" cy="1694755"/>
            </a:xfrm>
            <a:prstGeom prst="rect">
              <a:avLst/>
            </a:prstGeom>
          </p:spPr>
          <p:txBody>
            <a:bodyPr anchor="t" rtlCol="false" tIns="0" lIns="0" bIns="0" rIns="0">
              <a:spAutoFit/>
            </a:bodyPr>
            <a:lstStyle/>
            <a:p>
              <a:pPr algn="ctr">
                <a:lnSpc>
                  <a:spcPts val="10583"/>
                </a:lnSpc>
                <a:spcBef>
                  <a:spcPct val="0"/>
                </a:spcBef>
              </a:pPr>
              <a:r>
                <a:rPr lang="en-US" sz="7559">
                  <a:solidFill>
                    <a:srgbClr val="CF9B13"/>
                  </a:solidFill>
                  <a:latin typeface="Bright Sunshine"/>
                  <a:ea typeface="Bright Sunshine"/>
                  <a:cs typeface="Bright Sunshine"/>
                  <a:sym typeface="Bright Sunshine"/>
                </a:rPr>
                <a:t>Kabinet</a:t>
              </a:r>
            </a:p>
          </p:txBody>
        </p:sp>
        <p:sp>
          <p:nvSpPr>
            <p:cNvPr name="Freeform 8" id="8"/>
            <p:cNvSpPr/>
            <p:nvPr/>
          </p:nvSpPr>
          <p:spPr>
            <a:xfrm flipH="false" flipV="false" rot="0">
              <a:off x="0" y="0"/>
              <a:ext cx="9862829" cy="8060039"/>
            </a:xfrm>
            <a:custGeom>
              <a:avLst/>
              <a:gdLst/>
              <a:ahLst/>
              <a:cxnLst/>
              <a:rect r="r" b="b" t="t" l="l"/>
              <a:pathLst>
                <a:path h="8060039" w="9862829">
                  <a:moveTo>
                    <a:pt x="0" y="0"/>
                  </a:moveTo>
                  <a:lnTo>
                    <a:pt x="9862829" y="0"/>
                  </a:lnTo>
                  <a:lnTo>
                    <a:pt x="9862829" y="8060039"/>
                  </a:lnTo>
                  <a:lnTo>
                    <a:pt x="0" y="8060039"/>
                  </a:lnTo>
                  <a:lnTo>
                    <a:pt x="0" y="0"/>
                  </a:lnTo>
                  <a:close/>
                </a:path>
              </a:pathLst>
            </a:custGeom>
            <a:blipFill>
              <a:blip r:embed="rId5"/>
              <a:stretch>
                <a:fillRect l="-16291" t="-15559" r="-16291" b="-46678"/>
              </a:stretch>
            </a:blipFill>
          </p:spPr>
        </p:sp>
      </p:grpSp>
      <p:sp>
        <p:nvSpPr>
          <p:cNvPr name="TextBox 9" id="9"/>
          <p:cNvSpPr txBox="true"/>
          <p:nvPr/>
        </p:nvSpPr>
        <p:spPr>
          <a:xfrm rot="0">
            <a:off x="6892148" y="1802853"/>
            <a:ext cx="11136527" cy="7178625"/>
          </a:xfrm>
          <a:prstGeom prst="rect">
            <a:avLst/>
          </a:prstGeom>
        </p:spPr>
        <p:txBody>
          <a:bodyPr anchor="t" rtlCol="false" tIns="0" lIns="0" bIns="0" rIns="0">
            <a:spAutoFit/>
          </a:bodyPr>
          <a:lstStyle/>
          <a:p>
            <a:pPr algn="just">
              <a:lnSpc>
                <a:spcPts val="3792"/>
              </a:lnSpc>
            </a:pPr>
            <a:r>
              <a:rPr lang="en-US" sz="2708" b="true">
                <a:solidFill>
                  <a:srgbClr val="FFFFFF"/>
                </a:solidFill>
                <a:latin typeface="Open Sans Bold"/>
                <a:ea typeface="Open Sans Bold"/>
                <a:cs typeface="Open Sans Bold"/>
                <a:sym typeface="Open Sans Bold"/>
              </a:rPr>
              <a:t>INER</a:t>
            </a:r>
            <a:r>
              <a:rPr lang="en-US" b="true" sz="2708">
                <a:solidFill>
                  <a:srgbClr val="FFFFFF"/>
                </a:solidFill>
                <a:latin typeface="Open Sans Bold"/>
                <a:ea typeface="Open Sans Bold"/>
                <a:cs typeface="Open Sans Bold"/>
                <a:sym typeface="Open Sans Bold"/>
              </a:rPr>
              <a:t>TIA:</a:t>
            </a:r>
          </a:p>
          <a:p>
            <a:pPr algn="just">
              <a:lnSpc>
                <a:spcPts val="3792"/>
              </a:lnSpc>
            </a:pPr>
            <a:r>
              <a:rPr lang="en-US" b="true" sz="2708">
                <a:solidFill>
                  <a:srgbClr val="FFFFFF"/>
                </a:solidFill>
                <a:latin typeface="Open Sans Bold"/>
                <a:ea typeface="Open Sans Bold"/>
                <a:cs typeface="Open Sans Bold"/>
                <a:sym typeface="Open Sans Bold"/>
              </a:rPr>
              <a:t>Inspiring New Era Through Innovation &amp; Academic Excellence</a:t>
            </a:r>
          </a:p>
          <a:p>
            <a:pPr algn="just">
              <a:lnSpc>
                <a:spcPts val="3792"/>
              </a:lnSpc>
            </a:pPr>
            <a:r>
              <a:rPr lang="en-US" b="true" sz="2708">
                <a:solidFill>
                  <a:srgbClr val="FFFFFF"/>
                </a:solidFill>
                <a:latin typeface="Open Sans Bold"/>
                <a:ea typeface="Open Sans Bold"/>
                <a:cs typeface="Open Sans Bold"/>
                <a:sym typeface="Open Sans Bold"/>
              </a:rPr>
              <a:t>Definisi: Kabinet INERTIA adalah gerakan yang mendorong perubahan dinamis dengan tetap menjaga konsistensi kualitas. Seperti prinsip "inertia" dalam fisika yang menjaga gerak atau keadaan diam kecuali ada gaya luar, kabinet ini sebagai gaya pendorong yang membawa mahasiswa Sistem Informasi menuju gerakan baru: lebih aktif, inovatif, dan unggul dalam bidang akademik maupun non-akademik.</a:t>
            </a:r>
          </a:p>
          <a:p>
            <a:pPr algn="just">
              <a:lnSpc>
                <a:spcPts val="3792"/>
              </a:lnSpc>
            </a:pPr>
          </a:p>
          <a:p>
            <a:pPr algn="just">
              <a:lnSpc>
                <a:spcPts val="3792"/>
              </a:lnSpc>
            </a:pPr>
            <a:r>
              <a:rPr lang="en-US" b="true" sz="2708">
                <a:solidFill>
                  <a:srgbClr val="FFFFFF"/>
                </a:solidFill>
                <a:latin typeface="Open Sans Bold"/>
                <a:ea typeface="Open Sans Bold"/>
                <a:cs typeface="Open Sans Bold"/>
                <a:sym typeface="Open Sans Bold"/>
              </a:rPr>
              <a:t>Bhaskara:</a:t>
            </a:r>
          </a:p>
          <a:p>
            <a:pPr algn="just">
              <a:lnSpc>
                <a:spcPts val="3792"/>
              </a:lnSpc>
            </a:pPr>
            <a:r>
              <a:rPr lang="en-US" b="true" sz="2708">
                <a:solidFill>
                  <a:srgbClr val="FFFFFF"/>
                </a:solidFill>
                <a:latin typeface="Open Sans Bold"/>
                <a:ea typeface="Open Sans Bold"/>
                <a:cs typeface="Open Sans Bold"/>
                <a:sym typeface="Open Sans Bold"/>
              </a:rPr>
              <a:t>"Bhāskara" (भास्कर) berarti "matahari" atau "pemberi cahaya".</a:t>
            </a:r>
          </a:p>
          <a:p>
            <a:pPr algn="just">
              <a:lnSpc>
                <a:spcPts val="3792"/>
              </a:lnSpc>
            </a:pPr>
          </a:p>
          <a:p>
            <a:pPr algn="just">
              <a:lnSpc>
                <a:spcPts val="3792"/>
              </a:lnSpc>
            </a:pPr>
            <a:r>
              <a:rPr lang="en-US" b="true" sz="2708">
                <a:solidFill>
                  <a:srgbClr val="FFFFFF"/>
                </a:solidFill>
                <a:latin typeface="Open Sans Bold"/>
                <a:ea typeface="Open Sans Bold"/>
                <a:cs typeface="Open Sans Bold"/>
                <a:sym typeface="Open Sans Bold"/>
              </a:rPr>
              <a:t>"Bhās" = bersinar / bercahaya</a:t>
            </a:r>
          </a:p>
          <a:p>
            <a:pPr algn="just">
              <a:lnSpc>
                <a:spcPts val="3792"/>
              </a:lnSpc>
            </a:pPr>
            <a:r>
              <a:rPr lang="en-US" b="true" sz="2708">
                <a:solidFill>
                  <a:srgbClr val="FFFFFF"/>
                </a:solidFill>
                <a:latin typeface="Open Sans Bold"/>
                <a:ea typeface="Open Sans Bold"/>
                <a:cs typeface="Open Sans Bold"/>
                <a:sym typeface="Open Sans Bold"/>
              </a:rPr>
              <a:t>"Kara" = pelaku / pembuat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BE8F7"/>
        </a:solidFill>
      </p:bgPr>
    </p:bg>
    <p:spTree>
      <p:nvGrpSpPr>
        <p:cNvPr id="1" name=""/>
        <p:cNvGrpSpPr/>
        <p:nvPr/>
      </p:nvGrpSpPr>
      <p:grpSpPr>
        <a:xfrm>
          <a:off x="0" y="0"/>
          <a:ext cx="0" cy="0"/>
          <a:chOff x="0" y="0"/>
          <a:chExt cx="0" cy="0"/>
        </a:xfrm>
      </p:grpSpPr>
      <p:sp>
        <p:nvSpPr>
          <p:cNvPr name="Freeform 2" id="2"/>
          <p:cNvSpPr/>
          <p:nvPr/>
        </p:nvSpPr>
        <p:spPr>
          <a:xfrm flipH="false" flipV="false" rot="0">
            <a:off x="5446084" y="357065"/>
            <a:ext cx="7398565" cy="2319836"/>
          </a:xfrm>
          <a:custGeom>
            <a:avLst/>
            <a:gdLst/>
            <a:ahLst/>
            <a:cxnLst/>
            <a:rect r="r" b="b" t="t" l="l"/>
            <a:pathLst>
              <a:path h="2319836" w="7398565">
                <a:moveTo>
                  <a:pt x="0" y="0"/>
                </a:moveTo>
                <a:lnTo>
                  <a:pt x="7398565" y="0"/>
                </a:lnTo>
                <a:lnTo>
                  <a:pt x="7398565" y="2319836"/>
                </a:lnTo>
                <a:lnTo>
                  <a:pt x="0" y="23198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091300" y="149936"/>
            <a:ext cx="2361927" cy="2595523"/>
            <a:chOff x="0" y="0"/>
            <a:chExt cx="3273222" cy="3596945"/>
          </a:xfrm>
        </p:grpSpPr>
        <p:sp>
          <p:nvSpPr>
            <p:cNvPr name="Freeform 4" id="4"/>
            <p:cNvSpPr/>
            <p:nvPr/>
          </p:nvSpPr>
          <p:spPr>
            <a:xfrm flipH="false" flipV="false" rot="0">
              <a:off x="0" y="0"/>
              <a:ext cx="3273171" cy="3596894"/>
            </a:xfrm>
            <a:custGeom>
              <a:avLst/>
              <a:gdLst/>
              <a:ahLst/>
              <a:cxnLst/>
              <a:rect r="r" b="b" t="t" l="l"/>
              <a:pathLst>
                <a:path h="3596894" w="3273171">
                  <a:moveTo>
                    <a:pt x="1636649" y="0"/>
                  </a:moveTo>
                  <a:cubicBezTo>
                    <a:pt x="712978" y="0"/>
                    <a:pt x="0" y="648208"/>
                    <a:pt x="0" y="1652397"/>
                  </a:cubicBezTo>
                  <a:lnTo>
                    <a:pt x="0" y="3596894"/>
                  </a:lnTo>
                  <a:lnTo>
                    <a:pt x="3273171" y="3596894"/>
                  </a:lnTo>
                  <a:lnTo>
                    <a:pt x="3273171" y="1652397"/>
                  </a:lnTo>
                  <a:cubicBezTo>
                    <a:pt x="3273171" y="648208"/>
                    <a:pt x="2560320" y="0"/>
                    <a:pt x="1636649" y="0"/>
                  </a:cubicBezTo>
                  <a:close/>
                </a:path>
              </a:pathLst>
            </a:custGeom>
            <a:blipFill>
              <a:blip r:embed="rId4"/>
              <a:stretch>
                <a:fillRect l="0" t="-10666" r="-1" b="-10734"/>
              </a:stretch>
            </a:blipFill>
          </p:spPr>
        </p:sp>
      </p:grpSp>
      <p:grpSp>
        <p:nvGrpSpPr>
          <p:cNvPr name="Group 5" id="5"/>
          <p:cNvGrpSpPr>
            <a:grpSpLocks noChangeAspect="true"/>
          </p:cNvGrpSpPr>
          <p:nvPr/>
        </p:nvGrpSpPr>
        <p:grpSpPr>
          <a:xfrm rot="0">
            <a:off x="6001197" y="7211688"/>
            <a:ext cx="36675" cy="36675"/>
            <a:chOff x="0" y="0"/>
            <a:chExt cx="38113" cy="38113"/>
          </a:xfrm>
        </p:grpSpPr>
        <p:sp>
          <p:nvSpPr>
            <p:cNvPr name="Freeform 6" id="6"/>
            <p:cNvSpPr/>
            <p:nvPr/>
          </p:nvSpPr>
          <p:spPr>
            <a:xfrm flipH="false" flipV="false" rot="0">
              <a:off x="0" y="0"/>
              <a:ext cx="38100" cy="38100"/>
            </a:xfrm>
            <a:custGeom>
              <a:avLst/>
              <a:gdLst/>
              <a:ahLst/>
              <a:cxnLst/>
              <a:rect r="r" b="b" t="t" l="l"/>
              <a:pathLst>
                <a:path h="38100" w="38100">
                  <a:moveTo>
                    <a:pt x="38100" y="19050"/>
                  </a:moveTo>
                  <a:cubicBezTo>
                    <a:pt x="38100" y="21590"/>
                    <a:pt x="37592" y="24003"/>
                    <a:pt x="36703" y="26289"/>
                  </a:cubicBezTo>
                  <a:cubicBezTo>
                    <a:pt x="35814" y="28575"/>
                    <a:pt x="34417" y="30734"/>
                    <a:pt x="32512" y="32512"/>
                  </a:cubicBezTo>
                  <a:cubicBezTo>
                    <a:pt x="30607" y="34290"/>
                    <a:pt x="28702" y="35687"/>
                    <a:pt x="26289" y="36703"/>
                  </a:cubicBezTo>
                  <a:cubicBezTo>
                    <a:pt x="23876" y="37719"/>
                    <a:pt x="21590" y="38100"/>
                    <a:pt x="19050" y="38100"/>
                  </a:cubicBezTo>
                  <a:cubicBezTo>
                    <a:pt x="16510" y="38100"/>
                    <a:pt x="14097" y="37592"/>
                    <a:pt x="11811" y="36703"/>
                  </a:cubicBezTo>
                  <a:cubicBezTo>
                    <a:pt x="9525" y="35814"/>
                    <a:pt x="7366" y="34290"/>
                    <a:pt x="5588" y="32512"/>
                  </a:cubicBezTo>
                  <a:cubicBezTo>
                    <a:pt x="3810" y="30734"/>
                    <a:pt x="2413" y="28702"/>
                    <a:pt x="1397" y="26289"/>
                  </a:cubicBezTo>
                  <a:cubicBezTo>
                    <a:pt x="381" y="23876"/>
                    <a:pt x="0" y="21590"/>
                    <a:pt x="0" y="19050"/>
                  </a:cubicBezTo>
                  <a:cubicBezTo>
                    <a:pt x="0" y="16510"/>
                    <a:pt x="508" y="14097"/>
                    <a:pt x="1397" y="11811"/>
                  </a:cubicBezTo>
                  <a:cubicBezTo>
                    <a:pt x="2286" y="9525"/>
                    <a:pt x="3810" y="7366"/>
                    <a:pt x="5588" y="5588"/>
                  </a:cubicBezTo>
                  <a:cubicBezTo>
                    <a:pt x="7366" y="3810"/>
                    <a:pt x="9398" y="2413"/>
                    <a:pt x="11811" y="1397"/>
                  </a:cubicBezTo>
                  <a:cubicBezTo>
                    <a:pt x="14224" y="381"/>
                    <a:pt x="16510" y="0"/>
                    <a:pt x="19050" y="0"/>
                  </a:cubicBezTo>
                  <a:cubicBezTo>
                    <a:pt x="21590" y="0"/>
                    <a:pt x="24003" y="508"/>
                    <a:pt x="26289" y="1397"/>
                  </a:cubicBezTo>
                  <a:cubicBezTo>
                    <a:pt x="28575" y="2286"/>
                    <a:pt x="30734" y="3683"/>
                    <a:pt x="32512" y="5588"/>
                  </a:cubicBezTo>
                  <a:cubicBezTo>
                    <a:pt x="34290" y="7493"/>
                    <a:pt x="35687" y="9398"/>
                    <a:pt x="36703" y="11811"/>
                  </a:cubicBezTo>
                  <a:cubicBezTo>
                    <a:pt x="37719" y="14224"/>
                    <a:pt x="38100" y="16510"/>
                    <a:pt x="38100" y="19050"/>
                  </a:cubicBezTo>
                  <a:close/>
                </a:path>
              </a:pathLst>
            </a:custGeom>
            <a:solidFill>
              <a:srgbClr val="042AE3"/>
            </a:solidFill>
          </p:spPr>
        </p:sp>
      </p:grpSp>
      <p:grpSp>
        <p:nvGrpSpPr>
          <p:cNvPr name="Group 7" id="7"/>
          <p:cNvGrpSpPr>
            <a:grpSpLocks noChangeAspect="true"/>
          </p:cNvGrpSpPr>
          <p:nvPr/>
        </p:nvGrpSpPr>
        <p:grpSpPr>
          <a:xfrm rot="0">
            <a:off x="6001197" y="7395037"/>
            <a:ext cx="36675" cy="36675"/>
            <a:chOff x="0" y="0"/>
            <a:chExt cx="38113" cy="38113"/>
          </a:xfrm>
        </p:grpSpPr>
        <p:sp>
          <p:nvSpPr>
            <p:cNvPr name="Freeform 8" id="8"/>
            <p:cNvSpPr/>
            <p:nvPr/>
          </p:nvSpPr>
          <p:spPr>
            <a:xfrm flipH="false" flipV="false" rot="0">
              <a:off x="0" y="0"/>
              <a:ext cx="38100" cy="38100"/>
            </a:xfrm>
            <a:custGeom>
              <a:avLst/>
              <a:gdLst/>
              <a:ahLst/>
              <a:cxnLst/>
              <a:rect r="r" b="b" t="t" l="l"/>
              <a:pathLst>
                <a:path h="38100" w="38100">
                  <a:moveTo>
                    <a:pt x="38100" y="19050"/>
                  </a:moveTo>
                  <a:cubicBezTo>
                    <a:pt x="38100" y="21590"/>
                    <a:pt x="37592" y="24003"/>
                    <a:pt x="36703" y="26289"/>
                  </a:cubicBezTo>
                  <a:cubicBezTo>
                    <a:pt x="35814" y="28575"/>
                    <a:pt x="34417" y="30734"/>
                    <a:pt x="32512" y="32512"/>
                  </a:cubicBezTo>
                  <a:cubicBezTo>
                    <a:pt x="30607" y="34290"/>
                    <a:pt x="28702" y="35687"/>
                    <a:pt x="26289" y="36703"/>
                  </a:cubicBezTo>
                  <a:cubicBezTo>
                    <a:pt x="23876" y="37719"/>
                    <a:pt x="21590" y="38100"/>
                    <a:pt x="19050" y="38100"/>
                  </a:cubicBezTo>
                  <a:cubicBezTo>
                    <a:pt x="16510" y="38100"/>
                    <a:pt x="14097" y="37592"/>
                    <a:pt x="11811" y="36703"/>
                  </a:cubicBezTo>
                  <a:cubicBezTo>
                    <a:pt x="9525" y="35814"/>
                    <a:pt x="7366" y="34290"/>
                    <a:pt x="5588" y="32512"/>
                  </a:cubicBezTo>
                  <a:cubicBezTo>
                    <a:pt x="3810" y="30734"/>
                    <a:pt x="2413" y="28702"/>
                    <a:pt x="1397" y="26289"/>
                  </a:cubicBezTo>
                  <a:cubicBezTo>
                    <a:pt x="381" y="23876"/>
                    <a:pt x="0" y="21590"/>
                    <a:pt x="0" y="19050"/>
                  </a:cubicBezTo>
                  <a:cubicBezTo>
                    <a:pt x="0" y="16510"/>
                    <a:pt x="508" y="14097"/>
                    <a:pt x="1397" y="11811"/>
                  </a:cubicBezTo>
                  <a:cubicBezTo>
                    <a:pt x="2286" y="9525"/>
                    <a:pt x="3810" y="7366"/>
                    <a:pt x="5588" y="5588"/>
                  </a:cubicBezTo>
                  <a:cubicBezTo>
                    <a:pt x="7366" y="3810"/>
                    <a:pt x="9398" y="2413"/>
                    <a:pt x="11811" y="1397"/>
                  </a:cubicBezTo>
                  <a:cubicBezTo>
                    <a:pt x="14224" y="381"/>
                    <a:pt x="16510" y="0"/>
                    <a:pt x="19050" y="0"/>
                  </a:cubicBezTo>
                  <a:cubicBezTo>
                    <a:pt x="21590" y="0"/>
                    <a:pt x="24003" y="508"/>
                    <a:pt x="26289" y="1397"/>
                  </a:cubicBezTo>
                  <a:cubicBezTo>
                    <a:pt x="28575" y="2286"/>
                    <a:pt x="30734" y="3683"/>
                    <a:pt x="32512" y="5588"/>
                  </a:cubicBezTo>
                  <a:cubicBezTo>
                    <a:pt x="34290" y="7493"/>
                    <a:pt x="35687" y="9398"/>
                    <a:pt x="36703" y="11811"/>
                  </a:cubicBezTo>
                  <a:cubicBezTo>
                    <a:pt x="37719" y="14224"/>
                    <a:pt x="38100" y="16510"/>
                    <a:pt x="38100" y="19050"/>
                  </a:cubicBezTo>
                  <a:close/>
                </a:path>
              </a:pathLst>
            </a:custGeom>
            <a:solidFill>
              <a:srgbClr val="042AE3"/>
            </a:solidFill>
          </p:spPr>
        </p:sp>
      </p:grpSp>
      <p:grpSp>
        <p:nvGrpSpPr>
          <p:cNvPr name="Group 9" id="9"/>
          <p:cNvGrpSpPr>
            <a:grpSpLocks noChangeAspect="true"/>
          </p:cNvGrpSpPr>
          <p:nvPr/>
        </p:nvGrpSpPr>
        <p:grpSpPr>
          <a:xfrm rot="0">
            <a:off x="6001197" y="7578394"/>
            <a:ext cx="36675" cy="36675"/>
            <a:chOff x="0" y="0"/>
            <a:chExt cx="38113" cy="38113"/>
          </a:xfrm>
        </p:grpSpPr>
        <p:sp>
          <p:nvSpPr>
            <p:cNvPr name="Freeform 10" id="10"/>
            <p:cNvSpPr/>
            <p:nvPr/>
          </p:nvSpPr>
          <p:spPr>
            <a:xfrm flipH="false" flipV="false" rot="0">
              <a:off x="0" y="0"/>
              <a:ext cx="38100" cy="38100"/>
            </a:xfrm>
            <a:custGeom>
              <a:avLst/>
              <a:gdLst/>
              <a:ahLst/>
              <a:cxnLst/>
              <a:rect r="r" b="b" t="t" l="l"/>
              <a:pathLst>
                <a:path h="38100" w="38100">
                  <a:moveTo>
                    <a:pt x="38100" y="19050"/>
                  </a:moveTo>
                  <a:cubicBezTo>
                    <a:pt x="38100" y="21590"/>
                    <a:pt x="37592" y="24003"/>
                    <a:pt x="36703" y="26289"/>
                  </a:cubicBezTo>
                  <a:cubicBezTo>
                    <a:pt x="35814" y="28575"/>
                    <a:pt x="34417" y="30734"/>
                    <a:pt x="32512" y="32512"/>
                  </a:cubicBezTo>
                  <a:cubicBezTo>
                    <a:pt x="30607" y="34290"/>
                    <a:pt x="28702" y="35687"/>
                    <a:pt x="26289" y="36703"/>
                  </a:cubicBezTo>
                  <a:cubicBezTo>
                    <a:pt x="23876" y="37719"/>
                    <a:pt x="21590" y="38100"/>
                    <a:pt x="19050" y="38100"/>
                  </a:cubicBezTo>
                  <a:cubicBezTo>
                    <a:pt x="16510" y="38100"/>
                    <a:pt x="14097" y="37592"/>
                    <a:pt x="11811" y="36703"/>
                  </a:cubicBezTo>
                  <a:cubicBezTo>
                    <a:pt x="9525" y="35814"/>
                    <a:pt x="7366" y="34290"/>
                    <a:pt x="5588" y="32512"/>
                  </a:cubicBezTo>
                  <a:cubicBezTo>
                    <a:pt x="3810" y="30734"/>
                    <a:pt x="2413" y="28702"/>
                    <a:pt x="1397" y="26289"/>
                  </a:cubicBezTo>
                  <a:cubicBezTo>
                    <a:pt x="381" y="23876"/>
                    <a:pt x="0" y="21590"/>
                    <a:pt x="0" y="19050"/>
                  </a:cubicBezTo>
                  <a:cubicBezTo>
                    <a:pt x="0" y="16510"/>
                    <a:pt x="508" y="14097"/>
                    <a:pt x="1397" y="11811"/>
                  </a:cubicBezTo>
                  <a:cubicBezTo>
                    <a:pt x="2286" y="9525"/>
                    <a:pt x="3810" y="7366"/>
                    <a:pt x="5588" y="5588"/>
                  </a:cubicBezTo>
                  <a:cubicBezTo>
                    <a:pt x="7366" y="3810"/>
                    <a:pt x="9398" y="2413"/>
                    <a:pt x="11811" y="1397"/>
                  </a:cubicBezTo>
                  <a:cubicBezTo>
                    <a:pt x="14224" y="381"/>
                    <a:pt x="16510" y="0"/>
                    <a:pt x="19050" y="0"/>
                  </a:cubicBezTo>
                  <a:cubicBezTo>
                    <a:pt x="21590" y="0"/>
                    <a:pt x="24003" y="508"/>
                    <a:pt x="26289" y="1397"/>
                  </a:cubicBezTo>
                  <a:cubicBezTo>
                    <a:pt x="28575" y="2286"/>
                    <a:pt x="30734" y="3683"/>
                    <a:pt x="32512" y="5588"/>
                  </a:cubicBezTo>
                  <a:cubicBezTo>
                    <a:pt x="34290" y="7493"/>
                    <a:pt x="35687" y="9398"/>
                    <a:pt x="36703" y="11811"/>
                  </a:cubicBezTo>
                  <a:cubicBezTo>
                    <a:pt x="37719" y="14224"/>
                    <a:pt x="38100" y="16510"/>
                    <a:pt x="38100" y="19050"/>
                  </a:cubicBezTo>
                  <a:close/>
                </a:path>
              </a:pathLst>
            </a:custGeom>
            <a:solidFill>
              <a:srgbClr val="042AE3"/>
            </a:solidFill>
          </p:spPr>
        </p:sp>
      </p:grpSp>
      <p:grpSp>
        <p:nvGrpSpPr>
          <p:cNvPr name="Group 11" id="11"/>
          <p:cNvGrpSpPr>
            <a:grpSpLocks noChangeAspect="true"/>
          </p:cNvGrpSpPr>
          <p:nvPr/>
        </p:nvGrpSpPr>
        <p:grpSpPr>
          <a:xfrm rot="0">
            <a:off x="6001197" y="7761751"/>
            <a:ext cx="36675" cy="36675"/>
            <a:chOff x="0" y="0"/>
            <a:chExt cx="38113" cy="38113"/>
          </a:xfrm>
        </p:grpSpPr>
        <p:sp>
          <p:nvSpPr>
            <p:cNvPr name="Freeform 12" id="12"/>
            <p:cNvSpPr/>
            <p:nvPr/>
          </p:nvSpPr>
          <p:spPr>
            <a:xfrm flipH="false" flipV="false" rot="0">
              <a:off x="0" y="0"/>
              <a:ext cx="38100" cy="38100"/>
            </a:xfrm>
            <a:custGeom>
              <a:avLst/>
              <a:gdLst/>
              <a:ahLst/>
              <a:cxnLst/>
              <a:rect r="r" b="b" t="t" l="l"/>
              <a:pathLst>
                <a:path h="38100" w="38100">
                  <a:moveTo>
                    <a:pt x="38100" y="19050"/>
                  </a:moveTo>
                  <a:cubicBezTo>
                    <a:pt x="38100" y="21590"/>
                    <a:pt x="37592" y="24003"/>
                    <a:pt x="36703" y="26289"/>
                  </a:cubicBezTo>
                  <a:cubicBezTo>
                    <a:pt x="35814" y="28575"/>
                    <a:pt x="34417" y="30734"/>
                    <a:pt x="32512" y="32512"/>
                  </a:cubicBezTo>
                  <a:cubicBezTo>
                    <a:pt x="30607" y="34290"/>
                    <a:pt x="28702" y="35687"/>
                    <a:pt x="26289" y="36703"/>
                  </a:cubicBezTo>
                  <a:cubicBezTo>
                    <a:pt x="23876" y="37719"/>
                    <a:pt x="21590" y="38100"/>
                    <a:pt x="19050" y="38100"/>
                  </a:cubicBezTo>
                  <a:cubicBezTo>
                    <a:pt x="16510" y="38100"/>
                    <a:pt x="14097" y="37592"/>
                    <a:pt x="11811" y="36703"/>
                  </a:cubicBezTo>
                  <a:cubicBezTo>
                    <a:pt x="9525" y="35814"/>
                    <a:pt x="7366" y="34290"/>
                    <a:pt x="5588" y="32512"/>
                  </a:cubicBezTo>
                  <a:cubicBezTo>
                    <a:pt x="3810" y="30734"/>
                    <a:pt x="2413" y="28702"/>
                    <a:pt x="1397" y="26289"/>
                  </a:cubicBezTo>
                  <a:cubicBezTo>
                    <a:pt x="381" y="23876"/>
                    <a:pt x="0" y="21590"/>
                    <a:pt x="0" y="19050"/>
                  </a:cubicBezTo>
                  <a:cubicBezTo>
                    <a:pt x="0" y="16510"/>
                    <a:pt x="508" y="14097"/>
                    <a:pt x="1397" y="11811"/>
                  </a:cubicBezTo>
                  <a:cubicBezTo>
                    <a:pt x="2286" y="9525"/>
                    <a:pt x="3810" y="7366"/>
                    <a:pt x="5588" y="5588"/>
                  </a:cubicBezTo>
                  <a:cubicBezTo>
                    <a:pt x="7366" y="3810"/>
                    <a:pt x="9398" y="2413"/>
                    <a:pt x="11811" y="1397"/>
                  </a:cubicBezTo>
                  <a:cubicBezTo>
                    <a:pt x="14224" y="381"/>
                    <a:pt x="16510" y="0"/>
                    <a:pt x="19050" y="0"/>
                  </a:cubicBezTo>
                  <a:cubicBezTo>
                    <a:pt x="21590" y="0"/>
                    <a:pt x="24003" y="508"/>
                    <a:pt x="26289" y="1397"/>
                  </a:cubicBezTo>
                  <a:cubicBezTo>
                    <a:pt x="28575" y="2286"/>
                    <a:pt x="30734" y="3683"/>
                    <a:pt x="32512" y="5588"/>
                  </a:cubicBezTo>
                  <a:cubicBezTo>
                    <a:pt x="34290" y="7493"/>
                    <a:pt x="35687" y="9398"/>
                    <a:pt x="36703" y="11811"/>
                  </a:cubicBezTo>
                  <a:cubicBezTo>
                    <a:pt x="37719" y="14224"/>
                    <a:pt x="38100" y="16510"/>
                    <a:pt x="38100" y="19050"/>
                  </a:cubicBezTo>
                  <a:close/>
                </a:path>
              </a:pathLst>
            </a:custGeom>
            <a:solidFill>
              <a:srgbClr val="042AE3"/>
            </a:solidFill>
          </p:spPr>
        </p:sp>
      </p:grpSp>
      <p:grpSp>
        <p:nvGrpSpPr>
          <p:cNvPr name="Group 13" id="13"/>
          <p:cNvGrpSpPr>
            <a:grpSpLocks noChangeAspect="true"/>
          </p:cNvGrpSpPr>
          <p:nvPr/>
        </p:nvGrpSpPr>
        <p:grpSpPr>
          <a:xfrm rot="0">
            <a:off x="6001197" y="7945100"/>
            <a:ext cx="36675" cy="36675"/>
            <a:chOff x="0" y="0"/>
            <a:chExt cx="38113" cy="38113"/>
          </a:xfrm>
        </p:grpSpPr>
        <p:sp>
          <p:nvSpPr>
            <p:cNvPr name="Freeform 14" id="14"/>
            <p:cNvSpPr/>
            <p:nvPr/>
          </p:nvSpPr>
          <p:spPr>
            <a:xfrm flipH="false" flipV="false" rot="0">
              <a:off x="0" y="0"/>
              <a:ext cx="38100" cy="38100"/>
            </a:xfrm>
            <a:custGeom>
              <a:avLst/>
              <a:gdLst/>
              <a:ahLst/>
              <a:cxnLst/>
              <a:rect r="r" b="b" t="t" l="l"/>
              <a:pathLst>
                <a:path h="38100" w="38100">
                  <a:moveTo>
                    <a:pt x="38100" y="19050"/>
                  </a:moveTo>
                  <a:cubicBezTo>
                    <a:pt x="38100" y="21590"/>
                    <a:pt x="37592" y="24003"/>
                    <a:pt x="36703" y="26289"/>
                  </a:cubicBezTo>
                  <a:cubicBezTo>
                    <a:pt x="35814" y="28575"/>
                    <a:pt x="34417" y="30734"/>
                    <a:pt x="32512" y="32512"/>
                  </a:cubicBezTo>
                  <a:cubicBezTo>
                    <a:pt x="30607" y="34290"/>
                    <a:pt x="28702" y="35687"/>
                    <a:pt x="26289" y="36703"/>
                  </a:cubicBezTo>
                  <a:cubicBezTo>
                    <a:pt x="23876" y="37719"/>
                    <a:pt x="21590" y="38100"/>
                    <a:pt x="19050" y="38100"/>
                  </a:cubicBezTo>
                  <a:cubicBezTo>
                    <a:pt x="16510" y="38100"/>
                    <a:pt x="14097" y="37592"/>
                    <a:pt x="11811" y="36703"/>
                  </a:cubicBezTo>
                  <a:cubicBezTo>
                    <a:pt x="9525" y="35814"/>
                    <a:pt x="7366" y="34290"/>
                    <a:pt x="5588" y="32512"/>
                  </a:cubicBezTo>
                  <a:cubicBezTo>
                    <a:pt x="3810" y="30734"/>
                    <a:pt x="2413" y="28702"/>
                    <a:pt x="1397" y="26289"/>
                  </a:cubicBezTo>
                  <a:cubicBezTo>
                    <a:pt x="381" y="23876"/>
                    <a:pt x="0" y="21590"/>
                    <a:pt x="0" y="19050"/>
                  </a:cubicBezTo>
                  <a:cubicBezTo>
                    <a:pt x="0" y="16510"/>
                    <a:pt x="508" y="14097"/>
                    <a:pt x="1397" y="11811"/>
                  </a:cubicBezTo>
                  <a:cubicBezTo>
                    <a:pt x="2286" y="9525"/>
                    <a:pt x="3810" y="7366"/>
                    <a:pt x="5588" y="5588"/>
                  </a:cubicBezTo>
                  <a:cubicBezTo>
                    <a:pt x="7366" y="3810"/>
                    <a:pt x="9398" y="2413"/>
                    <a:pt x="11811" y="1397"/>
                  </a:cubicBezTo>
                  <a:cubicBezTo>
                    <a:pt x="14224" y="381"/>
                    <a:pt x="16510" y="0"/>
                    <a:pt x="19050" y="0"/>
                  </a:cubicBezTo>
                  <a:cubicBezTo>
                    <a:pt x="21590" y="0"/>
                    <a:pt x="24003" y="508"/>
                    <a:pt x="26289" y="1397"/>
                  </a:cubicBezTo>
                  <a:cubicBezTo>
                    <a:pt x="28575" y="2286"/>
                    <a:pt x="30734" y="3683"/>
                    <a:pt x="32512" y="5588"/>
                  </a:cubicBezTo>
                  <a:cubicBezTo>
                    <a:pt x="34290" y="7493"/>
                    <a:pt x="35687" y="9398"/>
                    <a:pt x="36703" y="11811"/>
                  </a:cubicBezTo>
                  <a:cubicBezTo>
                    <a:pt x="37719" y="14224"/>
                    <a:pt x="38100" y="16510"/>
                    <a:pt x="38100" y="19050"/>
                  </a:cubicBezTo>
                  <a:close/>
                </a:path>
              </a:pathLst>
            </a:custGeom>
            <a:solidFill>
              <a:srgbClr val="042AE3"/>
            </a:solidFill>
          </p:spPr>
        </p:sp>
      </p:grpSp>
      <p:grpSp>
        <p:nvGrpSpPr>
          <p:cNvPr name="Group 15" id="15"/>
          <p:cNvGrpSpPr>
            <a:grpSpLocks noChangeAspect="true"/>
          </p:cNvGrpSpPr>
          <p:nvPr/>
        </p:nvGrpSpPr>
        <p:grpSpPr>
          <a:xfrm rot="0">
            <a:off x="6001197" y="8128457"/>
            <a:ext cx="36675" cy="36675"/>
            <a:chOff x="0" y="0"/>
            <a:chExt cx="38113" cy="38113"/>
          </a:xfrm>
        </p:grpSpPr>
        <p:sp>
          <p:nvSpPr>
            <p:cNvPr name="Freeform 16" id="16"/>
            <p:cNvSpPr/>
            <p:nvPr/>
          </p:nvSpPr>
          <p:spPr>
            <a:xfrm flipH="false" flipV="false" rot="0">
              <a:off x="0" y="0"/>
              <a:ext cx="38100" cy="38100"/>
            </a:xfrm>
            <a:custGeom>
              <a:avLst/>
              <a:gdLst/>
              <a:ahLst/>
              <a:cxnLst/>
              <a:rect r="r" b="b" t="t" l="l"/>
              <a:pathLst>
                <a:path h="38100" w="38100">
                  <a:moveTo>
                    <a:pt x="38100" y="19050"/>
                  </a:moveTo>
                  <a:cubicBezTo>
                    <a:pt x="38100" y="21590"/>
                    <a:pt x="37592" y="24003"/>
                    <a:pt x="36703" y="26289"/>
                  </a:cubicBezTo>
                  <a:cubicBezTo>
                    <a:pt x="35814" y="28575"/>
                    <a:pt x="34417" y="30734"/>
                    <a:pt x="32512" y="32512"/>
                  </a:cubicBezTo>
                  <a:cubicBezTo>
                    <a:pt x="30607" y="34290"/>
                    <a:pt x="28702" y="35687"/>
                    <a:pt x="26289" y="36703"/>
                  </a:cubicBezTo>
                  <a:cubicBezTo>
                    <a:pt x="23876" y="37719"/>
                    <a:pt x="21590" y="38100"/>
                    <a:pt x="19050" y="38100"/>
                  </a:cubicBezTo>
                  <a:cubicBezTo>
                    <a:pt x="16510" y="38100"/>
                    <a:pt x="14097" y="37592"/>
                    <a:pt x="11811" y="36703"/>
                  </a:cubicBezTo>
                  <a:cubicBezTo>
                    <a:pt x="9525" y="35814"/>
                    <a:pt x="7366" y="34290"/>
                    <a:pt x="5588" y="32512"/>
                  </a:cubicBezTo>
                  <a:cubicBezTo>
                    <a:pt x="3810" y="30734"/>
                    <a:pt x="2413" y="28702"/>
                    <a:pt x="1397" y="26289"/>
                  </a:cubicBezTo>
                  <a:cubicBezTo>
                    <a:pt x="381" y="23876"/>
                    <a:pt x="0" y="21590"/>
                    <a:pt x="0" y="19050"/>
                  </a:cubicBezTo>
                  <a:cubicBezTo>
                    <a:pt x="0" y="16510"/>
                    <a:pt x="508" y="14097"/>
                    <a:pt x="1397" y="11811"/>
                  </a:cubicBezTo>
                  <a:cubicBezTo>
                    <a:pt x="2286" y="9525"/>
                    <a:pt x="3810" y="7366"/>
                    <a:pt x="5588" y="5588"/>
                  </a:cubicBezTo>
                  <a:cubicBezTo>
                    <a:pt x="7366" y="3810"/>
                    <a:pt x="9398" y="2413"/>
                    <a:pt x="11811" y="1397"/>
                  </a:cubicBezTo>
                  <a:cubicBezTo>
                    <a:pt x="14224" y="381"/>
                    <a:pt x="16510" y="0"/>
                    <a:pt x="19050" y="0"/>
                  </a:cubicBezTo>
                  <a:cubicBezTo>
                    <a:pt x="21590" y="0"/>
                    <a:pt x="24003" y="508"/>
                    <a:pt x="26289" y="1397"/>
                  </a:cubicBezTo>
                  <a:cubicBezTo>
                    <a:pt x="28575" y="2286"/>
                    <a:pt x="30734" y="3683"/>
                    <a:pt x="32512" y="5588"/>
                  </a:cubicBezTo>
                  <a:cubicBezTo>
                    <a:pt x="34290" y="7493"/>
                    <a:pt x="35687" y="9398"/>
                    <a:pt x="36703" y="11811"/>
                  </a:cubicBezTo>
                  <a:cubicBezTo>
                    <a:pt x="37719" y="14224"/>
                    <a:pt x="38100" y="16510"/>
                    <a:pt x="38100" y="19050"/>
                  </a:cubicBezTo>
                  <a:close/>
                </a:path>
              </a:pathLst>
            </a:custGeom>
            <a:solidFill>
              <a:srgbClr val="042AE3"/>
            </a:solidFill>
          </p:spPr>
        </p:sp>
      </p:grpSp>
      <p:grpSp>
        <p:nvGrpSpPr>
          <p:cNvPr name="Group 17" id="17"/>
          <p:cNvGrpSpPr>
            <a:grpSpLocks noChangeAspect="true"/>
          </p:cNvGrpSpPr>
          <p:nvPr/>
        </p:nvGrpSpPr>
        <p:grpSpPr>
          <a:xfrm rot="0">
            <a:off x="6001197" y="8311805"/>
            <a:ext cx="36675" cy="36675"/>
            <a:chOff x="0" y="0"/>
            <a:chExt cx="38113" cy="38113"/>
          </a:xfrm>
        </p:grpSpPr>
        <p:sp>
          <p:nvSpPr>
            <p:cNvPr name="Freeform 18" id="18"/>
            <p:cNvSpPr/>
            <p:nvPr/>
          </p:nvSpPr>
          <p:spPr>
            <a:xfrm flipH="false" flipV="false" rot="0">
              <a:off x="0" y="0"/>
              <a:ext cx="38100" cy="38100"/>
            </a:xfrm>
            <a:custGeom>
              <a:avLst/>
              <a:gdLst/>
              <a:ahLst/>
              <a:cxnLst/>
              <a:rect r="r" b="b" t="t" l="l"/>
              <a:pathLst>
                <a:path h="38100" w="38100">
                  <a:moveTo>
                    <a:pt x="38100" y="19050"/>
                  </a:moveTo>
                  <a:cubicBezTo>
                    <a:pt x="38100" y="21590"/>
                    <a:pt x="37592" y="24003"/>
                    <a:pt x="36703" y="26289"/>
                  </a:cubicBezTo>
                  <a:cubicBezTo>
                    <a:pt x="35814" y="28575"/>
                    <a:pt x="34417" y="30734"/>
                    <a:pt x="32512" y="32512"/>
                  </a:cubicBezTo>
                  <a:cubicBezTo>
                    <a:pt x="30607" y="34290"/>
                    <a:pt x="28702" y="35687"/>
                    <a:pt x="26289" y="36703"/>
                  </a:cubicBezTo>
                  <a:cubicBezTo>
                    <a:pt x="23876" y="37719"/>
                    <a:pt x="21590" y="38100"/>
                    <a:pt x="19050" y="38100"/>
                  </a:cubicBezTo>
                  <a:cubicBezTo>
                    <a:pt x="16510" y="38100"/>
                    <a:pt x="14097" y="37592"/>
                    <a:pt x="11811" y="36703"/>
                  </a:cubicBezTo>
                  <a:cubicBezTo>
                    <a:pt x="9525" y="35814"/>
                    <a:pt x="7366" y="34290"/>
                    <a:pt x="5588" y="32512"/>
                  </a:cubicBezTo>
                  <a:cubicBezTo>
                    <a:pt x="3810" y="30734"/>
                    <a:pt x="2413" y="28702"/>
                    <a:pt x="1397" y="26289"/>
                  </a:cubicBezTo>
                  <a:cubicBezTo>
                    <a:pt x="381" y="23876"/>
                    <a:pt x="0" y="21590"/>
                    <a:pt x="0" y="19050"/>
                  </a:cubicBezTo>
                  <a:cubicBezTo>
                    <a:pt x="0" y="16510"/>
                    <a:pt x="508" y="14097"/>
                    <a:pt x="1397" y="11811"/>
                  </a:cubicBezTo>
                  <a:cubicBezTo>
                    <a:pt x="2286" y="9525"/>
                    <a:pt x="3810" y="7366"/>
                    <a:pt x="5588" y="5588"/>
                  </a:cubicBezTo>
                  <a:cubicBezTo>
                    <a:pt x="7366" y="3810"/>
                    <a:pt x="9398" y="2413"/>
                    <a:pt x="11811" y="1397"/>
                  </a:cubicBezTo>
                  <a:cubicBezTo>
                    <a:pt x="14224" y="381"/>
                    <a:pt x="16510" y="0"/>
                    <a:pt x="19050" y="0"/>
                  </a:cubicBezTo>
                  <a:cubicBezTo>
                    <a:pt x="21590" y="0"/>
                    <a:pt x="24003" y="508"/>
                    <a:pt x="26289" y="1397"/>
                  </a:cubicBezTo>
                  <a:cubicBezTo>
                    <a:pt x="28575" y="2286"/>
                    <a:pt x="30734" y="3683"/>
                    <a:pt x="32512" y="5588"/>
                  </a:cubicBezTo>
                  <a:cubicBezTo>
                    <a:pt x="34290" y="7493"/>
                    <a:pt x="35687" y="9398"/>
                    <a:pt x="36703" y="11811"/>
                  </a:cubicBezTo>
                  <a:cubicBezTo>
                    <a:pt x="37719" y="14224"/>
                    <a:pt x="38100" y="16510"/>
                    <a:pt x="38100" y="19050"/>
                  </a:cubicBezTo>
                  <a:close/>
                </a:path>
              </a:pathLst>
            </a:custGeom>
            <a:solidFill>
              <a:srgbClr val="042AE3"/>
            </a:solidFill>
          </p:spPr>
        </p:sp>
      </p:grpSp>
      <p:grpSp>
        <p:nvGrpSpPr>
          <p:cNvPr name="Group 19" id="19"/>
          <p:cNvGrpSpPr>
            <a:grpSpLocks noChangeAspect="true"/>
          </p:cNvGrpSpPr>
          <p:nvPr/>
        </p:nvGrpSpPr>
        <p:grpSpPr>
          <a:xfrm rot="0">
            <a:off x="6001197" y="8495163"/>
            <a:ext cx="36675" cy="36675"/>
            <a:chOff x="0" y="0"/>
            <a:chExt cx="38113" cy="38113"/>
          </a:xfrm>
        </p:grpSpPr>
        <p:sp>
          <p:nvSpPr>
            <p:cNvPr name="Freeform 20" id="20"/>
            <p:cNvSpPr/>
            <p:nvPr/>
          </p:nvSpPr>
          <p:spPr>
            <a:xfrm flipH="false" flipV="false" rot="0">
              <a:off x="0" y="0"/>
              <a:ext cx="38100" cy="38100"/>
            </a:xfrm>
            <a:custGeom>
              <a:avLst/>
              <a:gdLst/>
              <a:ahLst/>
              <a:cxnLst/>
              <a:rect r="r" b="b" t="t" l="l"/>
              <a:pathLst>
                <a:path h="38100" w="38100">
                  <a:moveTo>
                    <a:pt x="38100" y="19050"/>
                  </a:moveTo>
                  <a:cubicBezTo>
                    <a:pt x="38100" y="21590"/>
                    <a:pt x="37592" y="24003"/>
                    <a:pt x="36703" y="26289"/>
                  </a:cubicBezTo>
                  <a:cubicBezTo>
                    <a:pt x="35814" y="28575"/>
                    <a:pt x="34417" y="30734"/>
                    <a:pt x="32512" y="32512"/>
                  </a:cubicBezTo>
                  <a:cubicBezTo>
                    <a:pt x="30607" y="34290"/>
                    <a:pt x="28702" y="35687"/>
                    <a:pt x="26289" y="36703"/>
                  </a:cubicBezTo>
                  <a:cubicBezTo>
                    <a:pt x="23876" y="37719"/>
                    <a:pt x="21590" y="38100"/>
                    <a:pt x="19050" y="38100"/>
                  </a:cubicBezTo>
                  <a:cubicBezTo>
                    <a:pt x="16510" y="38100"/>
                    <a:pt x="14097" y="37592"/>
                    <a:pt x="11811" y="36703"/>
                  </a:cubicBezTo>
                  <a:cubicBezTo>
                    <a:pt x="9525" y="35814"/>
                    <a:pt x="7366" y="34290"/>
                    <a:pt x="5588" y="32512"/>
                  </a:cubicBezTo>
                  <a:cubicBezTo>
                    <a:pt x="3810" y="30734"/>
                    <a:pt x="2413" y="28702"/>
                    <a:pt x="1397" y="26289"/>
                  </a:cubicBezTo>
                  <a:cubicBezTo>
                    <a:pt x="381" y="23876"/>
                    <a:pt x="0" y="21590"/>
                    <a:pt x="0" y="19050"/>
                  </a:cubicBezTo>
                  <a:cubicBezTo>
                    <a:pt x="0" y="16510"/>
                    <a:pt x="508" y="14097"/>
                    <a:pt x="1397" y="11811"/>
                  </a:cubicBezTo>
                  <a:cubicBezTo>
                    <a:pt x="2286" y="9525"/>
                    <a:pt x="3810" y="7366"/>
                    <a:pt x="5588" y="5588"/>
                  </a:cubicBezTo>
                  <a:cubicBezTo>
                    <a:pt x="7366" y="3810"/>
                    <a:pt x="9398" y="2413"/>
                    <a:pt x="11811" y="1397"/>
                  </a:cubicBezTo>
                  <a:cubicBezTo>
                    <a:pt x="14224" y="381"/>
                    <a:pt x="16510" y="0"/>
                    <a:pt x="19050" y="0"/>
                  </a:cubicBezTo>
                  <a:cubicBezTo>
                    <a:pt x="21590" y="0"/>
                    <a:pt x="24003" y="508"/>
                    <a:pt x="26289" y="1397"/>
                  </a:cubicBezTo>
                  <a:cubicBezTo>
                    <a:pt x="28575" y="2286"/>
                    <a:pt x="30734" y="3683"/>
                    <a:pt x="32512" y="5588"/>
                  </a:cubicBezTo>
                  <a:cubicBezTo>
                    <a:pt x="34290" y="7493"/>
                    <a:pt x="35687" y="9398"/>
                    <a:pt x="36703" y="11811"/>
                  </a:cubicBezTo>
                  <a:cubicBezTo>
                    <a:pt x="37719" y="14224"/>
                    <a:pt x="38100" y="16510"/>
                    <a:pt x="38100" y="19050"/>
                  </a:cubicBezTo>
                  <a:close/>
                </a:path>
              </a:pathLst>
            </a:custGeom>
            <a:solidFill>
              <a:srgbClr val="042AE3"/>
            </a:solidFill>
          </p:spPr>
        </p:sp>
      </p:grpSp>
      <p:grpSp>
        <p:nvGrpSpPr>
          <p:cNvPr name="Group 21" id="21"/>
          <p:cNvGrpSpPr>
            <a:grpSpLocks noChangeAspect="true"/>
          </p:cNvGrpSpPr>
          <p:nvPr/>
        </p:nvGrpSpPr>
        <p:grpSpPr>
          <a:xfrm rot="0">
            <a:off x="6001197" y="8678511"/>
            <a:ext cx="36675" cy="36675"/>
            <a:chOff x="0" y="0"/>
            <a:chExt cx="38113" cy="38113"/>
          </a:xfrm>
        </p:grpSpPr>
        <p:sp>
          <p:nvSpPr>
            <p:cNvPr name="Freeform 22" id="22"/>
            <p:cNvSpPr/>
            <p:nvPr/>
          </p:nvSpPr>
          <p:spPr>
            <a:xfrm flipH="false" flipV="false" rot="0">
              <a:off x="0" y="0"/>
              <a:ext cx="38100" cy="38100"/>
            </a:xfrm>
            <a:custGeom>
              <a:avLst/>
              <a:gdLst/>
              <a:ahLst/>
              <a:cxnLst/>
              <a:rect r="r" b="b" t="t" l="l"/>
              <a:pathLst>
                <a:path h="38100" w="38100">
                  <a:moveTo>
                    <a:pt x="38100" y="19050"/>
                  </a:moveTo>
                  <a:cubicBezTo>
                    <a:pt x="38100" y="21590"/>
                    <a:pt x="37592" y="24003"/>
                    <a:pt x="36703" y="26289"/>
                  </a:cubicBezTo>
                  <a:cubicBezTo>
                    <a:pt x="35814" y="28575"/>
                    <a:pt x="34417" y="30734"/>
                    <a:pt x="32512" y="32512"/>
                  </a:cubicBezTo>
                  <a:cubicBezTo>
                    <a:pt x="30607" y="34290"/>
                    <a:pt x="28702" y="35687"/>
                    <a:pt x="26289" y="36703"/>
                  </a:cubicBezTo>
                  <a:cubicBezTo>
                    <a:pt x="23876" y="37719"/>
                    <a:pt x="21590" y="38100"/>
                    <a:pt x="19050" y="38100"/>
                  </a:cubicBezTo>
                  <a:cubicBezTo>
                    <a:pt x="16510" y="38100"/>
                    <a:pt x="14097" y="37592"/>
                    <a:pt x="11811" y="36703"/>
                  </a:cubicBezTo>
                  <a:cubicBezTo>
                    <a:pt x="9525" y="35814"/>
                    <a:pt x="7366" y="34290"/>
                    <a:pt x="5588" y="32512"/>
                  </a:cubicBezTo>
                  <a:cubicBezTo>
                    <a:pt x="3810" y="30734"/>
                    <a:pt x="2413" y="28702"/>
                    <a:pt x="1397" y="26289"/>
                  </a:cubicBezTo>
                  <a:cubicBezTo>
                    <a:pt x="381" y="23876"/>
                    <a:pt x="0" y="21590"/>
                    <a:pt x="0" y="19050"/>
                  </a:cubicBezTo>
                  <a:cubicBezTo>
                    <a:pt x="0" y="16510"/>
                    <a:pt x="508" y="14097"/>
                    <a:pt x="1397" y="11811"/>
                  </a:cubicBezTo>
                  <a:cubicBezTo>
                    <a:pt x="2286" y="9525"/>
                    <a:pt x="3810" y="7366"/>
                    <a:pt x="5588" y="5588"/>
                  </a:cubicBezTo>
                  <a:cubicBezTo>
                    <a:pt x="7366" y="3810"/>
                    <a:pt x="9398" y="2413"/>
                    <a:pt x="11811" y="1397"/>
                  </a:cubicBezTo>
                  <a:cubicBezTo>
                    <a:pt x="14224" y="381"/>
                    <a:pt x="16510" y="0"/>
                    <a:pt x="19050" y="0"/>
                  </a:cubicBezTo>
                  <a:cubicBezTo>
                    <a:pt x="21590" y="0"/>
                    <a:pt x="24003" y="508"/>
                    <a:pt x="26289" y="1397"/>
                  </a:cubicBezTo>
                  <a:cubicBezTo>
                    <a:pt x="28575" y="2286"/>
                    <a:pt x="30734" y="3683"/>
                    <a:pt x="32512" y="5588"/>
                  </a:cubicBezTo>
                  <a:cubicBezTo>
                    <a:pt x="34290" y="7493"/>
                    <a:pt x="35687" y="9398"/>
                    <a:pt x="36703" y="11811"/>
                  </a:cubicBezTo>
                  <a:cubicBezTo>
                    <a:pt x="37719" y="14224"/>
                    <a:pt x="38100" y="16510"/>
                    <a:pt x="38100" y="19050"/>
                  </a:cubicBezTo>
                  <a:close/>
                </a:path>
              </a:pathLst>
            </a:custGeom>
            <a:solidFill>
              <a:srgbClr val="042AE3"/>
            </a:solidFill>
          </p:spPr>
        </p:sp>
      </p:grpSp>
      <p:grpSp>
        <p:nvGrpSpPr>
          <p:cNvPr name="Group 23" id="23"/>
          <p:cNvGrpSpPr>
            <a:grpSpLocks noChangeAspect="true"/>
          </p:cNvGrpSpPr>
          <p:nvPr/>
        </p:nvGrpSpPr>
        <p:grpSpPr>
          <a:xfrm rot="0">
            <a:off x="6001197" y="8861868"/>
            <a:ext cx="36675" cy="36675"/>
            <a:chOff x="0" y="0"/>
            <a:chExt cx="38113" cy="38113"/>
          </a:xfrm>
        </p:grpSpPr>
        <p:sp>
          <p:nvSpPr>
            <p:cNvPr name="Freeform 24" id="24"/>
            <p:cNvSpPr/>
            <p:nvPr/>
          </p:nvSpPr>
          <p:spPr>
            <a:xfrm flipH="false" flipV="false" rot="0">
              <a:off x="0" y="0"/>
              <a:ext cx="38100" cy="38100"/>
            </a:xfrm>
            <a:custGeom>
              <a:avLst/>
              <a:gdLst/>
              <a:ahLst/>
              <a:cxnLst/>
              <a:rect r="r" b="b" t="t" l="l"/>
              <a:pathLst>
                <a:path h="38100" w="38100">
                  <a:moveTo>
                    <a:pt x="38100" y="19050"/>
                  </a:moveTo>
                  <a:cubicBezTo>
                    <a:pt x="38100" y="21590"/>
                    <a:pt x="37592" y="24003"/>
                    <a:pt x="36703" y="26289"/>
                  </a:cubicBezTo>
                  <a:cubicBezTo>
                    <a:pt x="35814" y="28575"/>
                    <a:pt x="34417" y="30734"/>
                    <a:pt x="32512" y="32512"/>
                  </a:cubicBezTo>
                  <a:cubicBezTo>
                    <a:pt x="30607" y="34290"/>
                    <a:pt x="28702" y="35687"/>
                    <a:pt x="26289" y="36703"/>
                  </a:cubicBezTo>
                  <a:cubicBezTo>
                    <a:pt x="23876" y="37719"/>
                    <a:pt x="21590" y="38100"/>
                    <a:pt x="19050" y="38100"/>
                  </a:cubicBezTo>
                  <a:cubicBezTo>
                    <a:pt x="16510" y="38100"/>
                    <a:pt x="14097" y="37592"/>
                    <a:pt x="11811" y="36703"/>
                  </a:cubicBezTo>
                  <a:cubicBezTo>
                    <a:pt x="9525" y="35814"/>
                    <a:pt x="7366" y="34290"/>
                    <a:pt x="5588" y="32512"/>
                  </a:cubicBezTo>
                  <a:cubicBezTo>
                    <a:pt x="3810" y="30734"/>
                    <a:pt x="2413" y="28702"/>
                    <a:pt x="1397" y="26289"/>
                  </a:cubicBezTo>
                  <a:cubicBezTo>
                    <a:pt x="381" y="23876"/>
                    <a:pt x="0" y="21590"/>
                    <a:pt x="0" y="19050"/>
                  </a:cubicBezTo>
                  <a:cubicBezTo>
                    <a:pt x="0" y="16510"/>
                    <a:pt x="508" y="14097"/>
                    <a:pt x="1397" y="11811"/>
                  </a:cubicBezTo>
                  <a:cubicBezTo>
                    <a:pt x="2286" y="9525"/>
                    <a:pt x="3810" y="7366"/>
                    <a:pt x="5588" y="5588"/>
                  </a:cubicBezTo>
                  <a:cubicBezTo>
                    <a:pt x="7366" y="3810"/>
                    <a:pt x="9398" y="2413"/>
                    <a:pt x="11811" y="1397"/>
                  </a:cubicBezTo>
                  <a:cubicBezTo>
                    <a:pt x="14224" y="381"/>
                    <a:pt x="16510" y="0"/>
                    <a:pt x="19050" y="0"/>
                  </a:cubicBezTo>
                  <a:cubicBezTo>
                    <a:pt x="21590" y="0"/>
                    <a:pt x="24003" y="508"/>
                    <a:pt x="26289" y="1397"/>
                  </a:cubicBezTo>
                  <a:cubicBezTo>
                    <a:pt x="28575" y="2286"/>
                    <a:pt x="30734" y="3683"/>
                    <a:pt x="32512" y="5588"/>
                  </a:cubicBezTo>
                  <a:cubicBezTo>
                    <a:pt x="34290" y="7493"/>
                    <a:pt x="35687" y="9398"/>
                    <a:pt x="36703" y="11811"/>
                  </a:cubicBezTo>
                  <a:cubicBezTo>
                    <a:pt x="37719" y="14224"/>
                    <a:pt x="38100" y="16510"/>
                    <a:pt x="38100" y="19050"/>
                  </a:cubicBezTo>
                  <a:close/>
                </a:path>
              </a:pathLst>
            </a:custGeom>
            <a:solidFill>
              <a:srgbClr val="042AE3"/>
            </a:solidFill>
          </p:spPr>
        </p:sp>
      </p:grpSp>
      <p:grpSp>
        <p:nvGrpSpPr>
          <p:cNvPr name="Group 25" id="25"/>
          <p:cNvGrpSpPr>
            <a:grpSpLocks noChangeAspect="true"/>
          </p:cNvGrpSpPr>
          <p:nvPr/>
        </p:nvGrpSpPr>
        <p:grpSpPr>
          <a:xfrm rot="0">
            <a:off x="6001197" y="9045217"/>
            <a:ext cx="36675" cy="36675"/>
            <a:chOff x="0" y="0"/>
            <a:chExt cx="38113" cy="38113"/>
          </a:xfrm>
        </p:grpSpPr>
        <p:sp>
          <p:nvSpPr>
            <p:cNvPr name="Freeform 26" id="26"/>
            <p:cNvSpPr/>
            <p:nvPr/>
          </p:nvSpPr>
          <p:spPr>
            <a:xfrm flipH="false" flipV="false" rot="0">
              <a:off x="0" y="0"/>
              <a:ext cx="38100" cy="38100"/>
            </a:xfrm>
            <a:custGeom>
              <a:avLst/>
              <a:gdLst/>
              <a:ahLst/>
              <a:cxnLst/>
              <a:rect r="r" b="b" t="t" l="l"/>
              <a:pathLst>
                <a:path h="38100" w="38100">
                  <a:moveTo>
                    <a:pt x="38100" y="19050"/>
                  </a:moveTo>
                  <a:cubicBezTo>
                    <a:pt x="38100" y="21590"/>
                    <a:pt x="37592" y="24003"/>
                    <a:pt x="36703" y="26289"/>
                  </a:cubicBezTo>
                  <a:cubicBezTo>
                    <a:pt x="35814" y="28575"/>
                    <a:pt x="34417" y="30734"/>
                    <a:pt x="32512" y="32512"/>
                  </a:cubicBezTo>
                  <a:cubicBezTo>
                    <a:pt x="30607" y="34290"/>
                    <a:pt x="28702" y="35687"/>
                    <a:pt x="26289" y="36703"/>
                  </a:cubicBezTo>
                  <a:cubicBezTo>
                    <a:pt x="23876" y="37719"/>
                    <a:pt x="21590" y="38100"/>
                    <a:pt x="19050" y="38100"/>
                  </a:cubicBezTo>
                  <a:cubicBezTo>
                    <a:pt x="16510" y="38100"/>
                    <a:pt x="14097" y="37592"/>
                    <a:pt x="11811" y="36703"/>
                  </a:cubicBezTo>
                  <a:cubicBezTo>
                    <a:pt x="9525" y="35814"/>
                    <a:pt x="7366" y="34290"/>
                    <a:pt x="5588" y="32512"/>
                  </a:cubicBezTo>
                  <a:cubicBezTo>
                    <a:pt x="3810" y="30734"/>
                    <a:pt x="2413" y="28702"/>
                    <a:pt x="1397" y="26289"/>
                  </a:cubicBezTo>
                  <a:cubicBezTo>
                    <a:pt x="381" y="23876"/>
                    <a:pt x="0" y="21590"/>
                    <a:pt x="0" y="19050"/>
                  </a:cubicBezTo>
                  <a:cubicBezTo>
                    <a:pt x="0" y="16510"/>
                    <a:pt x="508" y="14097"/>
                    <a:pt x="1397" y="11811"/>
                  </a:cubicBezTo>
                  <a:cubicBezTo>
                    <a:pt x="2286" y="9525"/>
                    <a:pt x="3810" y="7366"/>
                    <a:pt x="5588" y="5588"/>
                  </a:cubicBezTo>
                  <a:cubicBezTo>
                    <a:pt x="7366" y="3810"/>
                    <a:pt x="9398" y="2413"/>
                    <a:pt x="11811" y="1397"/>
                  </a:cubicBezTo>
                  <a:cubicBezTo>
                    <a:pt x="14224" y="381"/>
                    <a:pt x="16510" y="0"/>
                    <a:pt x="19050" y="0"/>
                  </a:cubicBezTo>
                  <a:cubicBezTo>
                    <a:pt x="21590" y="0"/>
                    <a:pt x="24003" y="508"/>
                    <a:pt x="26289" y="1397"/>
                  </a:cubicBezTo>
                  <a:cubicBezTo>
                    <a:pt x="28575" y="2286"/>
                    <a:pt x="30734" y="3683"/>
                    <a:pt x="32512" y="5588"/>
                  </a:cubicBezTo>
                  <a:cubicBezTo>
                    <a:pt x="34290" y="7493"/>
                    <a:pt x="35687" y="9398"/>
                    <a:pt x="36703" y="11811"/>
                  </a:cubicBezTo>
                  <a:cubicBezTo>
                    <a:pt x="37719" y="14224"/>
                    <a:pt x="38100" y="16510"/>
                    <a:pt x="38100" y="19050"/>
                  </a:cubicBezTo>
                  <a:close/>
                </a:path>
              </a:pathLst>
            </a:custGeom>
            <a:solidFill>
              <a:srgbClr val="042AE3"/>
            </a:solidFill>
          </p:spPr>
        </p:sp>
      </p:grpSp>
      <p:grpSp>
        <p:nvGrpSpPr>
          <p:cNvPr name="Group 27" id="27"/>
          <p:cNvGrpSpPr>
            <a:grpSpLocks noChangeAspect="true"/>
          </p:cNvGrpSpPr>
          <p:nvPr/>
        </p:nvGrpSpPr>
        <p:grpSpPr>
          <a:xfrm rot="0">
            <a:off x="6019534" y="5636636"/>
            <a:ext cx="45839" cy="45839"/>
            <a:chOff x="0" y="0"/>
            <a:chExt cx="47638" cy="47638"/>
          </a:xfrm>
        </p:grpSpPr>
        <p:sp>
          <p:nvSpPr>
            <p:cNvPr name="Freeform 28" id="28"/>
            <p:cNvSpPr/>
            <p:nvPr/>
          </p:nvSpPr>
          <p:spPr>
            <a:xfrm flipH="false" flipV="false" rot="0">
              <a:off x="0" y="0"/>
              <a:ext cx="47752" cy="47752"/>
            </a:xfrm>
            <a:custGeom>
              <a:avLst/>
              <a:gdLst/>
              <a:ahLst/>
              <a:cxnLst/>
              <a:rect r="r" b="b" t="t" l="l"/>
              <a:pathLst>
                <a:path h="47752" w="47752">
                  <a:moveTo>
                    <a:pt x="47625" y="23876"/>
                  </a:moveTo>
                  <a:cubicBezTo>
                    <a:pt x="47625" y="27051"/>
                    <a:pt x="46990" y="30099"/>
                    <a:pt x="45847" y="33020"/>
                  </a:cubicBezTo>
                  <a:cubicBezTo>
                    <a:pt x="44704" y="35941"/>
                    <a:pt x="42926" y="38481"/>
                    <a:pt x="40640" y="40767"/>
                  </a:cubicBezTo>
                  <a:cubicBezTo>
                    <a:pt x="38354" y="43053"/>
                    <a:pt x="35814" y="44704"/>
                    <a:pt x="32893" y="45974"/>
                  </a:cubicBezTo>
                  <a:cubicBezTo>
                    <a:pt x="29972" y="47244"/>
                    <a:pt x="26924" y="47752"/>
                    <a:pt x="23749" y="47752"/>
                  </a:cubicBezTo>
                  <a:cubicBezTo>
                    <a:pt x="20574" y="47752"/>
                    <a:pt x="17526" y="47117"/>
                    <a:pt x="14605" y="45974"/>
                  </a:cubicBezTo>
                  <a:cubicBezTo>
                    <a:pt x="11684" y="44831"/>
                    <a:pt x="9271" y="42926"/>
                    <a:pt x="6985" y="40640"/>
                  </a:cubicBezTo>
                  <a:cubicBezTo>
                    <a:pt x="4699" y="38354"/>
                    <a:pt x="3048" y="35814"/>
                    <a:pt x="1778" y="32893"/>
                  </a:cubicBezTo>
                  <a:cubicBezTo>
                    <a:pt x="508" y="29972"/>
                    <a:pt x="0" y="26924"/>
                    <a:pt x="0" y="23876"/>
                  </a:cubicBezTo>
                  <a:cubicBezTo>
                    <a:pt x="0" y="20828"/>
                    <a:pt x="635" y="17653"/>
                    <a:pt x="1778" y="14732"/>
                  </a:cubicBezTo>
                  <a:cubicBezTo>
                    <a:pt x="2921" y="11811"/>
                    <a:pt x="4699" y="9271"/>
                    <a:pt x="6985" y="6985"/>
                  </a:cubicBezTo>
                  <a:cubicBezTo>
                    <a:pt x="9271" y="4699"/>
                    <a:pt x="11811" y="3048"/>
                    <a:pt x="14732" y="1778"/>
                  </a:cubicBezTo>
                  <a:cubicBezTo>
                    <a:pt x="17653" y="508"/>
                    <a:pt x="20701" y="0"/>
                    <a:pt x="23876" y="0"/>
                  </a:cubicBezTo>
                  <a:cubicBezTo>
                    <a:pt x="27051" y="0"/>
                    <a:pt x="30099" y="635"/>
                    <a:pt x="33020" y="1778"/>
                  </a:cubicBezTo>
                  <a:cubicBezTo>
                    <a:pt x="35941" y="2921"/>
                    <a:pt x="38481" y="4699"/>
                    <a:pt x="40767" y="6985"/>
                  </a:cubicBezTo>
                  <a:cubicBezTo>
                    <a:pt x="43053" y="9271"/>
                    <a:pt x="44704" y="11811"/>
                    <a:pt x="45974" y="14732"/>
                  </a:cubicBezTo>
                  <a:cubicBezTo>
                    <a:pt x="47244" y="17653"/>
                    <a:pt x="47752" y="20701"/>
                    <a:pt x="47752" y="23876"/>
                  </a:cubicBezTo>
                  <a:close/>
                </a:path>
              </a:pathLst>
            </a:custGeom>
            <a:solidFill>
              <a:srgbClr val="042AE3"/>
            </a:solidFill>
          </p:spPr>
        </p:sp>
      </p:grpSp>
      <p:grpSp>
        <p:nvGrpSpPr>
          <p:cNvPr name="Group 29" id="29"/>
          <p:cNvGrpSpPr>
            <a:grpSpLocks noChangeAspect="true"/>
          </p:cNvGrpSpPr>
          <p:nvPr/>
        </p:nvGrpSpPr>
        <p:grpSpPr>
          <a:xfrm rot="0">
            <a:off x="6019534" y="6160655"/>
            <a:ext cx="45839" cy="45839"/>
            <a:chOff x="0" y="0"/>
            <a:chExt cx="47638" cy="47638"/>
          </a:xfrm>
        </p:grpSpPr>
        <p:sp>
          <p:nvSpPr>
            <p:cNvPr name="Freeform 30" id="30"/>
            <p:cNvSpPr/>
            <p:nvPr/>
          </p:nvSpPr>
          <p:spPr>
            <a:xfrm flipH="false" flipV="false" rot="0">
              <a:off x="0" y="0"/>
              <a:ext cx="47752" cy="47752"/>
            </a:xfrm>
            <a:custGeom>
              <a:avLst/>
              <a:gdLst/>
              <a:ahLst/>
              <a:cxnLst/>
              <a:rect r="r" b="b" t="t" l="l"/>
              <a:pathLst>
                <a:path h="47752" w="47752">
                  <a:moveTo>
                    <a:pt x="47625" y="23876"/>
                  </a:moveTo>
                  <a:cubicBezTo>
                    <a:pt x="47625" y="27051"/>
                    <a:pt x="46990" y="30099"/>
                    <a:pt x="45847" y="33020"/>
                  </a:cubicBezTo>
                  <a:cubicBezTo>
                    <a:pt x="44704" y="35941"/>
                    <a:pt x="42926" y="38481"/>
                    <a:pt x="40640" y="40767"/>
                  </a:cubicBezTo>
                  <a:cubicBezTo>
                    <a:pt x="38354" y="43053"/>
                    <a:pt x="35814" y="44704"/>
                    <a:pt x="32893" y="45974"/>
                  </a:cubicBezTo>
                  <a:cubicBezTo>
                    <a:pt x="29972" y="47244"/>
                    <a:pt x="26924" y="47752"/>
                    <a:pt x="23749" y="47752"/>
                  </a:cubicBezTo>
                  <a:cubicBezTo>
                    <a:pt x="20574" y="47752"/>
                    <a:pt x="17526" y="47117"/>
                    <a:pt x="14605" y="45974"/>
                  </a:cubicBezTo>
                  <a:cubicBezTo>
                    <a:pt x="11684" y="44831"/>
                    <a:pt x="9271" y="42926"/>
                    <a:pt x="6985" y="40640"/>
                  </a:cubicBezTo>
                  <a:cubicBezTo>
                    <a:pt x="4699" y="38354"/>
                    <a:pt x="3048" y="35814"/>
                    <a:pt x="1778" y="32893"/>
                  </a:cubicBezTo>
                  <a:cubicBezTo>
                    <a:pt x="508" y="29972"/>
                    <a:pt x="0" y="26924"/>
                    <a:pt x="0" y="23876"/>
                  </a:cubicBezTo>
                  <a:cubicBezTo>
                    <a:pt x="0" y="20828"/>
                    <a:pt x="635" y="17653"/>
                    <a:pt x="1778" y="14732"/>
                  </a:cubicBezTo>
                  <a:cubicBezTo>
                    <a:pt x="2921" y="11811"/>
                    <a:pt x="4699" y="9271"/>
                    <a:pt x="6985" y="6985"/>
                  </a:cubicBezTo>
                  <a:cubicBezTo>
                    <a:pt x="9271" y="4699"/>
                    <a:pt x="11811" y="3048"/>
                    <a:pt x="14732" y="1778"/>
                  </a:cubicBezTo>
                  <a:cubicBezTo>
                    <a:pt x="17653" y="508"/>
                    <a:pt x="20701" y="0"/>
                    <a:pt x="23876" y="0"/>
                  </a:cubicBezTo>
                  <a:cubicBezTo>
                    <a:pt x="27051" y="0"/>
                    <a:pt x="30099" y="635"/>
                    <a:pt x="33020" y="1778"/>
                  </a:cubicBezTo>
                  <a:cubicBezTo>
                    <a:pt x="35941" y="2921"/>
                    <a:pt x="38481" y="4699"/>
                    <a:pt x="40767" y="6985"/>
                  </a:cubicBezTo>
                  <a:cubicBezTo>
                    <a:pt x="43053" y="9271"/>
                    <a:pt x="44704" y="11811"/>
                    <a:pt x="45974" y="14732"/>
                  </a:cubicBezTo>
                  <a:cubicBezTo>
                    <a:pt x="47244" y="17653"/>
                    <a:pt x="47752" y="20701"/>
                    <a:pt x="47752" y="23876"/>
                  </a:cubicBezTo>
                  <a:close/>
                </a:path>
              </a:pathLst>
            </a:custGeom>
            <a:solidFill>
              <a:srgbClr val="042AE3"/>
            </a:solidFill>
          </p:spPr>
        </p:sp>
      </p:grpSp>
      <p:sp>
        <p:nvSpPr>
          <p:cNvPr name="Freeform 31" id="31"/>
          <p:cNvSpPr/>
          <p:nvPr/>
        </p:nvSpPr>
        <p:spPr>
          <a:xfrm flipH="false" flipV="false" rot="0">
            <a:off x="5805193" y="2802102"/>
            <a:ext cx="1240705" cy="366651"/>
          </a:xfrm>
          <a:custGeom>
            <a:avLst/>
            <a:gdLst/>
            <a:ahLst/>
            <a:cxnLst/>
            <a:rect r="r" b="b" t="t" l="l"/>
            <a:pathLst>
              <a:path h="366651" w="1240705">
                <a:moveTo>
                  <a:pt x="0" y="0"/>
                </a:moveTo>
                <a:lnTo>
                  <a:pt x="1240705" y="0"/>
                </a:lnTo>
                <a:lnTo>
                  <a:pt x="1240705" y="366651"/>
                </a:lnTo>
                <a:lnTo>
                  <a:pt x="0" y="36665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2" id="32"/>
          <p:cNvSpPr/>
          <p:nvPr/>
        </p:nvSpPr>
        <p:spPr>
          <a:xfrm flipH="false" flipV="false" rot="0">
            <a:off x="5805193" y="5111674"/>
            <a:ext cx="1240705" cy="338452"/>
          </a:xfrm>
          <a:custGeom>
            <a:avLst/>
            <a:gdLst/>
            <a:ahLst/>
            <a:cxnLst/>
            <a:rect r="r" b="b" t="t" l="l"/>
            <a:pathLst>
              <a:path h="338452" w="1240705">
                <a:moveTo>
                  <a:pt x="0" y="0"/>
                </a:moveTo>
                <a:lnTo>
                  <a:pt x="1240705" y="0"/>
                </a:lnTo>
                <a:lnTo>
                  <a:pt x="1240705" y="338453"/>
                </a:lnTo>
                <a:lnTo>
                  <a:pt x="0" y="33845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33" id="33"/>
          <p:cNvSpPr/>
          <p:nvPr/>
        </p:nvSpPr>
        <p:spPr>
          <a:xfrm flipH="false" flipV="false" rot="0">
            <a:off x="5839109" y="6812798"/>
            <a:ext cx="1962203" cy="310153"/>
          </a:xfrm>
          <a:custGeom>
            <a:avLst/>
            <a:gdLst/>
            <a:ahLst/>
            <a:cxnLst/>
            <a:rect r="r" b="b" t="t" l="l"/>
            <a:pathLst>
              <a:path h="310153" w="1962203">
                <a:moveTo>
                  <a:pt x="0" y="0"/>
                </a:moveTo>
                <a:lnTo>
                  <a:pt x="1962203" y="0"/>
                </a:lnTo>
                <a:lnTo>
                  <a:pt x="1962203" y="310153"/>
                </a:lnTo>
                <a:lnTo>
                  <a:pt x="0" y="31015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34" id="34"/>
          <p:cNvSpPr/>
          <p:nvPr/>
        </p:nvSpPr>
        <p:spPr>
          <a:xfrm flipH="false" flipV="false" rot="0">
            <a:off x="5446084" y="83651"/>
            <a:ext cx="7398565" cy="10268849"/>
          </a:xfrm>
          <a:custGeom>
            <a:avLst/>
            <a:gdLst/>
            <a:ahLst/>
            <a:cxnLst/>
            <a:rect r="r" b="b" t="t" l="l"/>
            <a:pathLst>
              <a:path h="10268849" w="7398565">
                <a:moveTo>
                  <a:pt x="0" y="0"/>
                </a:moveTo>
                <a:lnTo>
                  <a:pt x="7398565" y="0"/>
                </a:lnTo>
                <a:lnTo>
                  <a:pt x="7398565" y="10268848"/>
                </a:lnTo>
                <a:lnTo>
                  <a:pt x="0" y="1026884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35" id="35"/>
          <p:cNvSpPr txBox="true"/>
          <p:nvPr/>
        </p:nvSpPr>
        <p:spPr>
          <a:xfrm rot="0">
            <a:off x="12135294" y="7382841"/>
            <a:ext cx="255727" cy="167043"/>
          </a:xfrm>
          <a:prstGeom prst="rect">
            <a:avLst/>
          </a:prstGeom>
        </p:spPr>
        <p:txBody>
          <a:bodyPr anchor="t" rtlCol="false" tIns="0" lIns="0" bIns="0" rIns="0">
            <a:spAutoFit/>
          </a:bodyPr>
          <a:lstStyle/>
          <a:p>
            <a:pPr algn="l">
              <a:lnSpc>
                <a:spcPts val="1348"/>
              </a:lnSpc>
            </a:pPr>
            <a:r>
              <a:rPr lang="en-US" b="true" sz="963">
                <a:solidFill>
                  <a:srgbClr val="042AE3"/>
                </a:solidFill>
                <a:latin typeface="Atkinson Hyperlegible Bold"/>
                <a:ea typeface="Atkinson Hyperlegible Bold"/>
                <a:cs typeface="Atkinson Hyperlegible Bold"/>
                <a:sym typeface="Atkinson Hyperlegible Bold"/>
              </a:rPr>
              <a:t>81%</a:t>
            </a:r>
          </a:p>
        </p:txBody>
      </p:sp>
      <p:sp>
        <p:nvSpPr>
          <p:cNvPr name="TextBox 36" id="36"/>
          <p:cNvSpPr txBox="true"/>
          <p:nvPr/>
        </p:nvSpPr>
        <p:spPr>
          <a:xfrm rot="0">
            <a:off x="12151908" y="6870407"/>
            <a:ext cx="267576" cy="167043"/>
          </a:xfrm>
          <a:prstGeom prst="rect">
            <a:avLst/>
          </a:prstGeom>
        </p:spPr>
        <p:txBody>
          <a:bodyPr anchor="t" rtlCol="false" tIns="0" lIns="0" bIns="0" rIns="0">
            <a:spAutoFit/>
          </a:bodyPr>
          <a:lstStyle/>
          <a:p>
            <a:pPr algn="l">
              <a:lnSpc>
                <a:spcPts val="1348"/>
              </a:lnSpc>
            </a:pPr>
            <a:r>
              <a:rPr lang="en-US" b="true" sz="963">
                <a:solidFill>
                  <a:srgbClr val="042AE3"/>
                </a:solidFill>
                <a:latin typeface="Atkinson Hyperlegible Bold"/>
                <a:ea typeface="Atkinson Hyperlegible Bold"/>
                <a:cs typeface="Atkinson Hyperlegible Bold"/>
                <a:sym typeface="Atkinson Hyperlegible Bold"/>
              </a:rPr>
              <a:t>87%</a:t>
            </a:r>
          </a:p>
        </p:txBody>
      </p:sp>
      <p:sp>
        <p:nvSpPr>
          <p:cNvPr name="TextBox 37" id="37"/>
          <p:cNvSpPr txBox="true"/>
          <p:nvPr/>
        </p:nvSpPr>
        <p:spPr>
          <a:xfrm rot="0">
            <a:off x="11681500" y="5309862"/>
            <a:ext cx="756753" cy="666043"/>
          </a:xfrm>
          <a:prstGeom prst="rect">
            <a:avLst/>
          </a:prstGeom>
        </p:spPr>
        <p:txBody>
          <a:bodyPr anchor="t" rtlCol="false" tIns="0" lIns="0" bIns="0" rIns="0">
            <a:spAutoFit/>
          </a:bodyPr>
          <a:lstStyle/>
          <a:p>
            <a:pPr algn="r">
              <a:lnSpc>
                <a:spcPts val="1348"/>
              </a:lnSpc>
            </a:pPr>
            <a:r>
              <a:rPr lang="en-US" b="true" sz="963">
                <a:solidFill>
                  <a:srgbClr val="042AE3"/>
                </a:solidFill>
                <a:latin typeface="Atkinson Hyperlegible Bold"/>
                <a:ea typeface="Atkinson Hyperlegible Bold"/>
                <a:cs typeface="Atkinson Hyperlegible Bold"/>
                <a:sym typeface="Atkinson Hyperlegible Bold"/>
              </a:rPr>
              <a:t>83%</a:t>
            </a:r>
          </a:p>
          <a:p>
            <a:pPr algn="r">
              <a:lnSpc>
                <a:spcPts val="1481"/>
              </a:lnSpc>
            </a:pPr>
            <a:r>
              <a:rPr lang="en-US" sz="1058">
                <a:solidFill>
                  <a:srgbClr val="042AE3"/>
                </a:solidFill>
                <a:latin typeface="Gabriel Sans Condensed"/>
                <a:ea typeface="Gabriel Sans Condensed"/>
                <a:cs typeface="Gabriel Sans Condensed"/>
                <a:sym typeface="Gabriel Sans Condensed"/>
              </a:rPr>
              <a:t>3D Modelling</a:t>
            </a:r>
          </a:p>
          <a:p>
            <a:pPr algn="r">
              <a:lnSpc>
                <a:spcPts val="1348"/>
              </a:lnSpc>
            </a:pPr>
            <a:r>
              <a:rPr lang="en-US" b="true" sz="963">
                <a:solidFill>
                  <a:srgbClr val="042AE3"/>
                </a:solidFill>
                <a:latin typeface="Atkinson Hyperlegible Bold"/>
                <a:ea typeface="Atkinson Hyperlegible Bold"/>
                <a:cs typeface="Atkinson Hyperlegible Bold"/>
                <a:sym typeface="Atkinson Hyperlegible Bold"/>
              </a:rPr>
              <a:t>80%</a:t>
            </a:r>
          </a:p>
        </p:txBody>
      </p:sp>
      <p:sp>
        <p:nvSpPr>
          <p:cNvPr name="TextBox 38" id="38"/>
          <p:cNvSpPr txBox="true"/>
          <p:nvPr/>
        </p:nvSpPr>
        <p:spPr>
          <a:xfrm rot="0">
            <a:off x="11658297" y="6339634"/>
            <a:ext cx="774559" cy="450712"/>
          </a:xfrm>
          <a:prstGeom prst="rect">
            <a:avLst/>
          </a:prstGeom>
        </p:spPr>
        <p:txBody>
          <a:bodyPr anchor="t" rtlCol="false" tIns="0" lIns="0" bIns="0" rIns="0">
            <a:spAutoFit/>
          </a:bodyPr>
          <a:lstStyle/>
          <a:p>
            <a:pPr algn="r">
              <a:lnSpc>
                <a:spcPts val="1348"/>
              </a:lnSpc>
            </a:pPr>
            <a:r>
              <a:rPr lang="en-US" b="true" sz="963">
                <a:solidFill>
                  <a:srgbClr val="042AE3"/>
                </a:solidFill>
                <a:latin typeface="Atkinson Hyperlegible Bold"/>
                <a:ea typeface="Atkinson Hyperlegible Bold"/>
                <a:cs typeface="Atkinson Hyperlegible Bold"/>
                <a:sym typeface="Atkinson Hyperlegible Bold"/>
              </a:rPr>
              <a:t>83%</a:t>
            </a:r>
          </a:p>
          <a:p>
            <a:pPr algn="r">
              <a:lnSpc>
                <a:spcPts val="1481"/>
              </a:lnSpc>
            </a:pPr>
            <a:r>
              <a:rPr lang="en-US" sz="1058">
                <a:solidFill>
                  <a:srgbClr val="042AE3"/>
                </a:solidFill>
                <a:latin typeface="Gabriel Sans Condensed"/>
                <a:ea typeface="Gabriel Sans Condensed"/>
                <a:cs typeface="Gabriel Sans Condensed"/>
                <a:sym typeface="Gabriel Sans Condensed"/>
              </a:rPr>
              <a:t>UI/UX Design</a:t>
            </a:r>
          </a:p>
        </p:txBody>
      </p:sp>
      <p:sp>
        <p:nvSpPr>
          <p:cNvPr name="TextBox 39" id="39"/>
          <p:cNvSpPr txBox="true"/>
          <p:nvPr/>
        </p:nvSpPr>
        <p:spPr>
          <a:xfrm rot="0">
            <a:off x="5900354" y="2813656"/>
            <a:ext cx="756716" cy="239857"/>
          </a:xfrm>
          <a:prstGeom prst="rect">
            <a:avLst/>
          </a:prstGeom>
        </p:spPr>
        <p:txBody>
          <a:bodyPr anchor="t" rtlCol="false" tIns="0" lIns="0" bIns="0" rIns="0">
            <a:spAutoFit/>
          </a:bodyPr>
          <a:lstStyle/>
          <a:p>
            <a:pPr algn="l">
              <a:lnSpc>
                <a:spcPts val="1751"/>
              </a:lnSpc>
            </a:pPr>
            <a:r>
              <a:rPr lang="en-US" b="true" sz="1250">
                <a:solidFill>
                  <a:srgbClr val="042AE3"/>
                </a:solidFill>
                <a:latin typeface="Gabriel Sans Condensed Bold"/>
                <a:ea typeface="Gabriel Sans Condensed Bold"/>
                <a:cs typeface="Gabriel Sans Condensed Bold"/>
                <a:sym typeface="Gabriel Sans Condensed Bold"/>
              </a:rPr>
              <a:t>ABOUT ME</a:t>
            </a:r>
          </a:p>
        </p:txBody>
      </p:sp>
      <p:sp>
        <p:nvSpPr>
          <p:cNvPr name="TextBox 40" id="40"/>
          <p:cNvSpPr txBox="true"/>
          <p:nvPr/>
        </p:nvSpPr>
        <p:spPr>
          <a:xfrm rot="0">
            <a:off x="5900354" y="6813172"/>
            <a:ext cx="1684216" cy="239857"/>
          </a:xfrm>
          <a:prstGeom prst="rect">
            <a:avLst/>
          </a:prstGeom>
        </p:spPr>
        <p:txBody>
          <a:bodyPr anchor="t" rtlCol="false" tIns="0" lIns="0" bIns="0" rIns="0">
            <a:spAutoFit/>
          </a:bodyPr>
          <a:lstStyle/>
          <a:p>
            <a:pPr algn="l">
              <a:lnSpc>
                <a:spcPts val="1751"/>
              </a:lnSpc>
            </a:pPr>
            <a:r>
              <a:rPr lang="en-US" b="true" sz="1250">
                <a:solidFill>
                  <a:srgbClr val="042AE3"/>
                </a:solidFill>
                <a:latin typeface="Gabriel Sans Condensed Bold"/>
                <a:ea typeface="Gabriel Sans Condensed Bold"/>
                <a:cs typeface="Gabriel Sans Condensed Bold"/>
                <a:sym typeface="Gabriel Sans Condensed Bold"/>
              </a:rPr>
              <a:t>COLLEGE EXPERIENCES</a:t>
            </a:r>
          </a:p>
        </p:txBody>
      </p:sp>
      <p:sp>
        <p:nvSpPr>
          <p:cNvPr name="TextBox 41" id="41"/>
          <p:cNvSpPr txBox="true"/>
          <p:nvPr/>
        </p:nvSpPr>
        <p:spPr>
          <a:xfrm rot="0">
            <a:off x="5900354" y="4962551"/>
            <a:ext cx="849558" cy="373207"/>
          </a:xfrm>
          <a:prstGeom prst="rect">
            <a:avLst/>
          </a:prstGeom>
        </p:spPr>
        <p:txBody>
          <a:bodyPr anchor="t" rtlCol="false" tIns="0" lIns="0" bIns="0" rIns="0">
            <a:spAutoFit/>
          </a:bodyPr>
          <a:lstStyle/>
          <a:p>
            <a:pPr algn="l">
              <a:lnSpc>
                <a:spcPts val="3127"/>
              </a:lnSpc>
            </a:pPr>
            <a:r>
              <a:rPr lang="en-US" b="true" sz="1250">
                <a:solidFill>
                  <a:srgbClr val="042AE3"/>
                </a:solidFill>
                <a:latin typeface="Gabriel Sans Condensed Bold"/>
                <a:ea typeface="Gabriel Sans Condensed Bold"/>
                <a:cs typeface="Gabriel Sans Condensed Bold"/>
                <a:sym typeface="Gabriel Sans Condensed Bold"/>
              </a:rPr>
              <a:t>EDUCATION</a:t>
            </a:r>
          </a:p>
        </p:txBody>
      </p:sp>
      <p:sp>
        <p:nvSpPr>
          <p:cNvPr name="TextBox 42" id="42"/>
          <p:cNvSpPr txBox="true"/>
          <p:nvPr/>
        </p:nvSpPr>
        <p:spPr>
          <a:xfrm rot="0">
            <a:off x="6157932" y="5377487"/>
            <a:ext cx="3681078" cy="1159285"/>
          </a:xfrm>
          <a:prstGeom prst="rect">
            <a:avLst/>
          </a:prstGeom>
        </p:spPr>
        <p:txBody>
          <a:bodyPr anchor="t" rtlCol="false" tIns="0" lIns="0" bIns="0" rIns="0">
            <a:spAutoFit/>
          </a:bodyPr>
          <a:lstStyle/>
          <a:p>
            <a:pPr algn="l">
              <a:lnSpc>
                <a:spcPts val="3127"/>
              </a:lnSpc>
            </a:pPr>
            <a:r>
              <a:rPr lang="en-US" sz="1250">
                <a:solidFill>
                  <a:srgbClr val="042AE3"/>
                </a:solidFill>
                <a:latin typeface="Gabriel Sans Condensed"/>
                <a:ea typeface="Gabriel Sans Condensed"/>
                <a:cs typeface="Gabriel Sans Condensed"/>
                <a:sym typeface="Gabriel Sans Condensed"/>
              </a:rPr>
              <a:t>SMKN 1 MAKARTI JAYA 2019 - 2022</a:t>
            </a:r>
          </a:p>
          <a:p>
            <a:pPr algn="l">
              <a:lnSpc>
                <a:spcPts val="1005"/>
              </a:lnSpc>
            </a:pPr>
            <a:r>
              <a:rPr lang="en-US" b="true" sz="1250">
                <a:solidFill>
                  <a:srgbClr val="042AE3"/>
                </a:solidFill>
                <a:latin typeface="Gabriel Sans Condensed Bold"/>
                <a:ea typeface="Gabriel Sans Condensed Bold"/>
                <a:cs typeface="Gabriel Sans Condensed Bold"/>
                <a:sym typeface="Gabriel Sans Condensed Bold"/>
              </a:rPr>
              <a:t>AGRIBISNIS TANAMAN PANGAN DAN HORTIKULTURA</a:t>
            </a:r>
          </a:p>
          <a:p>
            <a:pPr algn="l">
              <a:lnSpc>
                <a:spcPts val="3113"/>
              </a:lnSpc>
            </a:pPr>
            <a:r>
              <a:rPr lang="en-US" sz="1250">
                <a:solidFill>
                  <a:srgbClr val="042AE3"/>
                </a:solidFill>
                <a:latin typeface="Gabriel Sans Condensed"/>
                <a:ea typeface="Gabriel Sans Condensed"/>
                <a:cs typeface="Gabriel Sans Condensed"/>
                <a:sym typeface="Gabriel Sans Condensed"/>
              </a:rPr>
              <a:t>Universitas MDP 2022 - ?</a:t>
            </a:r>
          </a:p>
          <a:p>
            <a:pPr algn="l">
              <a:lnSpc>
                <a:spcPts val="1005"/>
              </a:lnSpc>
            </a:pPr>
            <a:r>
              <a:rPr lang="en-US" b="true" sz="1250">
                <a:solidFill>
                  <a:srgbClr val="042AE3"/>
                </a:solidFill>
                <a:latin typeface="Gabriel Sans Condensed Bold"/>
                <a:ea typeface="Gabriel Sans Condensed Bold"/>
                <a:cs typeface="Gabriel Sans Condensed Bold"/>
                <a:sym typeface="Gabriel Sans Condensed Bold"/>
              </a:rPr>
              <a:t>SISTEM INFORMASI</a:t>
            </a:r>
          </a:p>
        </p:txBody>
      </p:sp>
      <p:sp>
        <p:nvSpPr>
          <p:cNvPr name="TextBox 43" id="43"/>
          <p:cNvSpPr txBox="true"/>
          <p:nvPr/>
        </p:nvSpPr>
        <p:spPr>
          <a:xfrm rot="0">
            <a:off x="11898674" y="4546424"/>
            <a:ext cx="510739" cy="239857"/>
          </a:xfrm>
          <a:prstGeom prst="rect">
            <a:avLst/>
          </a:prstGeom>
        </p:spPr>
        <p:txBody>
          <a:bodyPr anchor="t" rtlCol="false" tIns="0" lIns="0" bIns="0" rIns="0">
            <a:spAutoFit/>
          </a:bodyPr>
          <a:lstStyle/>
          <a:p>
            <a:pPr algn="l">
              <a:lnSpc>
                <a:spcPts val="1751"/>
              </a:lnSpc>
            </a:pPr>
            <a:r>
              <a:rPr lang="en-US" b="true" sz="1250">
                <a:solidFill>
                  <a:srgbClr val="042AE3"/>
                </a:solidFill>
                <a:latin typeface="Gabriel Sans Condensed Bold"/>
                <a:ea typeface="Gabriel Sans Condensed Bold"/>
                <a:cs typeface="Gabriel Sans Condensed Bold"/>
                <a:sym typeface="Gabriel Sans Condensed Bold"/>
              </a:rPr>
              <a:t>SKILLS</a:t>
            </a:r>
          </a:p>
        </p:txBody>
      </p:sp>
      <p:sp>
        <p:nvSpPr>
          <p:cNvPr name="TextBox 44" id="44"/>
          <p:cNvSpPr txBox="true"/>
          <p:nvPr/>
        </p:nvSpPr>
        <p:spPr>
          <a:xfrm rot="0">
            <a:off x="11711028" y="3001898"/>
            <a:ext cx="702106" cy="239857"/>
          </a:xfrm>
          <a:prstGeom prst="rect">
            <a:avLst/>
          </a:prstGeom>
        </p:spPr>
        <p:txBody>
          <a:bodyPr anchor="t" rtlCol="false" tIns="0" lIns="0" bIns="0" rIns="0">
            <a:spAutoFit/>
          </a:bodyPr>
          <a:lstStyle/>
          <a:p>
            <a:pPr algn="l">
              <a:lnSpc>
                <a:spcPts val="1751"/>
              </a:lnSpc>
            </a:pPr>
            <a:r>
              <a:rPr lang="en-US" b="true" sz="1250">
                <a:solidFill>
                  <a:srgbClr val="042AE3"/>
                </a:solidFill>
                <a:latin typeface="Gabriel Sans Condensed Bold"/>
                <a:ea typeface="Gabriel Sans Condensed Bold"/>
                <a:cs typeface="Gabriel Sans Condensed Bold"/>
                <a:sym typeface="Gabriel Sans Condensed Bold"/>
              </a:rPr>
              <a:t>CONTACT</a:t>
            </a:r>
          </a:p>
        </p:txBody>
      </p:sp>
      <p:sp>
        <p:nvSpPr>
          <p:cNvPr name="TextBox 45" id="45"/>
          <p:cNvSpPr txBox="true"/>
          <p:nvPr/>
        </p:nvSpPr>
        <p:spPr>
          <a:xfrm rot="0">
            <a:off x="11930455" y="7817578"/>
            <a:ext cx="503133" cy="239857"/>
          </a:xfrm>
          <a:prstGeom prst="rect">
            <a:avLst/>
          </a:prstGeom>
        </p:spPr>
        <p:txBody>
          <a:bodyPr anchor="t" rtlCol="false" tIns="0" lIns="0" bIns="0" rIns="0">
            <a:spAutoFit/>
          </a:bodyPr>
          <a:lstStyle/>
          <a:p>
            <a:pPr algn="l">
              <a:lnSpc>
                <a:spcPts val="1751"/>
              </a:lnSpc>
            </a:pPr>
            <a:r>
              <a:rPr lang="en-US" b="true" sz="1250">
                <a:solidFill>
                  <a:srgbClr val="042AE3"/>
                </a:solidFill>
                <a:latin typeface="Gabriel Sans Condensed Bold"/>
                <a:ea typeface="Gabriel Sans Condensed Bold"/>
                <a:cs typeface="Gabriel Sans Condensed Bold"/>
                <a:sym typeface="Gabriel Sans Condensed Bold"/>
              </a:rPr>
              <a:t>HOBBY</a:t>
            </a:r>
          </a:p>
        </p:txBody>
      </p:sp>
      <p:sp>
        <p:nvSpPr>
          <p:cNvPr name="TextBox 46" id="46"/>
          <p:cNvSpPr txBox="true"/>
          <p:nvPr/>
        </p:nvSpPr>
        <p:spPr>
          <a:xfrm rot="0">
            <a:off x="5871633" y="3107562"/>
            <a:ext cx="4199937" cy="1788011"/>
          </a:xfrm>
          <a:prstGeom prst="rect">
            <a:avLst/>
          </a:prstGeom>
        </p:spPr>
        <p:txBody>
          <a:bodyPr anchor="t" rtlCol="false" tIns="0" lIns="0" bIns="0" rIns="0">
            <a:spAutoFit/>
          </a:bodyPr>
          <a:lstStyle/>
          <a:p>
            <a:pPr algn="just">
              <a:lnSpc>
                <a:spcPts val="1078"/>
              </a:lnSpc>
            </a:pPr>
            <a:r>
              <a:rPr lang="en-US" sz="790">
                <a:solidFill>
                  <a:srgbClr val="042AE3"/>
                </a:solidFill>
                <a:latin typeface="Gabriel Sans Condensed"/>
                <a:ea typeface="Gabriel Sans Condensed"/>
                <a:cs typeface="Gabriel Sans Condensed"/>
                <a:sym typeface="Gabriel Sans Condensed"/>
              </a:rPr>
              <a:t>Saya adalah mahasiswa semester 6 yang saat ini sedang menjalani kerja praktik. Selama perkuliahan, saya aktif berorganisasi di berbagai kegiatan kampus seperti Himpunan Mahasiswa Sistem Informasi, Senat Mahasiswa, UKM Programming Community, dan pernah tampil sebagai bagian dari UKM The Great Marching Band UMDP dalam berbagai acara, seperti PKKMB 2024, acara Direktorat Pajak, UMDP Fest 2024, MancomFest serta kompetisi Musi Soundsport Competition—di mana Band kami Juara 2 saya sebagai Player Bass Drum. Saya juga ikut mengikuti berbagai lomba, baik di tingkat kampus maupun eksternal. Semangat saya dalam bersosialisasi membuat saya memiliki relasi yang luas, baik di dalam maupun di luar lingkungan kampus. Saya juga memiliki minat kuat di dunia desain grafis dan 3D modelling, di mana beberapa karya saya telah saya bagikan di grup FB. Sebagai pribadi ambivert, saya nyaman bekerja sendiri maupun dalam tim, serta tetap menjaga keseimbangan antara kegiatan organisasi dan tanggung jawab akademik.</a:t>
            </a:r>
          </a:p>
        </p:txBody>
      </p:sp>
      <p:sp>
        <p:nvSpPr>
          <p:cNvPr name="TextBox 47" id="47"/>
          <p:cNvSpPr txBox="true"/>
          <p:nvPr/>
        </p:nvSpPr>
        <p:spPr>
          <a:xfrm rot="0">
            <a:off x="5950610" y="536515"/>
            <a:ext cx="2586084" cy="1720244"/>
          </a:xfrm>
          <a:prstGeom prst="rect">
            <a:avLst/>
          </a:prstGeom>
        </p:spPr>
        <p:txBody>
          <a:bodyPr anchor="t" rtlCol="false" tIns="0" lIns="0" bIns="0" rIns="0">
            <a:spAutoFit/>
          </a:bodyPr>
          <a:lstStyle/>
          <a:p>
            <a:pPr algn="just">
              <a:lnSpc>
                <a:spcPts val="12910"/>
              </a:lnSpc>
            </a:pPr>
            <a:r>
              <a:rPr lang="en-US" b="true" sz="9221">
                <a:solidFill>
                  <a:srgbClr val="042AE3"/>
                </a:solidFill>
                <a:latin typeface="UID มะละกา"/>
                <a:ea typeface="UID มะละกา"/>
                <a:cs typeface="UID มะละกา"/>
                <a:sym typeface="UID มะละกา"/>
              </a:rPr>
              <a:t>ADIT JANSA</a:t>
            </a:r>
          </a:p>
        </p:txBody>
      </p:sp>
      <p:sp>
        <p:nvSpPr>
          <p:cNvPr name="TextBox 48" id="48"/>
          <p:cNvSpPr txBox="true"/>
          <p:nvPr/>
        </p:nvSpPr>
        <p:spPr>
          <a:xfrm rot="0">
            <a:off x="6128826" y="7107065"/>
            <a:ext cx="3528704" cy="2026192"/>
          </a:xfrm>
          <a:prstGeom prst="rect">
            <a:avLst/>
          </a:prstGeom>
        </p:spPr>
        <p:txBody>
          <a:bodyPr anchor="t" rtlCol="false" tIns="0" lIns="0" bIns="0" rIns="0">
            <a:spAutoFit/>
          </a:bodyPr>
          <a:lstStyle/>
          <a:p>
            <a:pPr algn="l">
              <a:lnSpc>
                <a:spcPts val="1443"/>
              </a:lnSpc>
            </a:pPr>
            <a:r>
              <a:rPr lang="en-US" sz="1058">
                <a:solidFill>
                  <a:srgbClr val="042AE3"/>
                </a:solidFill>
                <a:latin typeface="Gabriel Sans Condensed"/>
                <a:ea typeface="Gabriel Sans Condensed"/>
                <a:cs typeface="Gabriel Sans Condensed"/>
                <a:sym typeface="Gabriel Sans Condensed"/>
              </a:rPr>
              <a:t>Anggota UKM Programming Web &amp; Game Kepala Humas The Great Marching Band Sekretaris Bidang Litbang IT Periode 2024/2025 Ketua Pelaksana HIMSI Berbagi &amp; Buka Bersama 2024 Penanggung Jawab Perwakilan Himsi Berbagi 2025 Panitia Keamanan Kampung SI 2024 Koordinator Publikasi &amp; Dokumentasi MDP Olympic 2025 Staff Muda SEMA Departemen Media Kretif &amp; Publikasi Juara 2 Musi SoundSport Competition Sebagai Bass Drum 5 Volunteer Karya Mahasiswa Sistem Informasi UMDP Fest 2025 Mengikuti Lomba UI/UX Design SIFEST UINRF 2024</a:t>
            </a:r>
          </a:p>
        </p:txBody>
      </p:sp>
      <p:sp>
        <p:nvSpPr>
          <p:cNvPr name="TextBox 49" id="49"/>
          <p:cNvSpPr txBox="true"/>
          <p:nvPr/>
        </p:nvSpPr>
        <p:spPr>
          <a:xfrm rot="0">
            <a:off x="10634463" y="8237800"/>
            <a:ext cx="1631201" cy="742717"/>
          </a:xfrm>
          <a:prstGeom prst="rect">
            <a:avLst/>
          </a:prstGeom>
        </p:spPr>
        <p:txBody>
          <a:bodyPr anchor="t" rtlCol="false" tIns="0" lIns="0" bIns="0" rIns="0">
            <a:spAutoFit/>
          </a:bodyPr>
          <a:lstStyle/>
          <a:p>
            <a:pPr algn="l">
              <a:lnSpc>
                <a:spcPts val="1443"/>
              </a:lnSpc>
            </a:pPr>
            <a:r>
              <a:rPr lang="en-US" sz="1058">
                <a:solidFill>
                  <a:srgbClr val="042AE3"/>
                </a:solidFill>
                <a:latin typeface="Gabriel Sans Condensed"/>
                <a:ea typeface="Gabriel Sans Condensed"/>
                <a:cs typeface="Gabriel Sans Condensed"/>
                <a:sym typeface="Gabriel Sans Condensed"/>
              </a:rPr>
              <a:t>Editing &amp; Desain Grafis 3D Modelling Main Gitar &amp; Dengerin Musik Nongki</a:t>
            </a:r>
          </a:p>
        </p:txBody>
      </p:sp>
      <p:sp>
        <p:nvSpPr>
          <p:cNvPr name="TextBox 50" id="50"/>
          <p:cNvSpPr txBox="true"/>
          <p:nvPr/>
        </p:nvSpPr>
        <p:spPr>
          <a:xfrm rot="0">
            <a:off x="11337999" y="7122040"/>
            <a:ext cx="1082595" cy="192654"/>
          </a:xfrm>
          <a:prstGeom prst="rect">
            <a:avLst/>
          </a:prstGeom>
        </p:spPr>
        <p:txBody>
          <a:bodyPr anchor="t" rtlCol="false" tIns="0" lIns="0" bIns="0" rIns="0">
            <a:spAutoFit/>
          </a:bodyPr>
          <a:lstStyle/>
          <a:p>
            <a:pPr algn="l">
              <a:lnSpc>
                <a:spcPts val="1481"/>
              </a:lnSpc>
            </a:pPr>
            <a:r>
              <a:rPr lang="en-US" sz="1058">
                <a:solidFill>
                  <a:srgbClr val="042AE3"/>
                </a:solidFill>
                <a:latin typeface="Gabriel Sans Condensed"/>
                <a:ea typeface="Gabriel Sans Condensed"/>
                <a:cs typeface="Gabriel Sans Condensed"/>
                <a:sym typeface="Gabriel Sans Condensed"/>
              </a:rPr>
              <a:t>COMMUNICATION</a:t>
            </a:r>
          </a:p>
        </p:txBody>
      </p:sp>
      <p:sp>
        <p:nvSpPr>
          <p:cNvPr name="TextBox 51" id="51"/>
          <p:cNvSpPr txBox="true"/>
          <p:nvPr/>
        </p:nvSpPr>
        <p:spPr>
          <a:xfrm rot="0">
            <a:off x="11666746" y="5030365"/>
            <a:ext cx="768464" cy="192654"/>
          </a:xfrm>
          <a:prstGeom prst="rect">
            <a:avLst/>
          </a:prstGeom>
        </p:spPr>
        <p:txBody>
          <a:bodyPr anchor="t" rtlCol="false" tIns="0" lIns="0" bIns="0" rIns="0">
            <a:spAutoFit/>
          </a:bodyPr>
          <a:lstStyle/>
          <a:p>
            <a:pPr algn="r">
              <a:lnSpc>
                <a:spcPts val="1481"/>
              </a:lnSpc>
            </a:pPr>
            <a:r>
              <a:rPr lang="en-US" sz="1058">
                <a:solidFill>
                  <a:srgbClr val="042AE3"/>
                </a:solidFill>
                <a:latin typeface="Gabriel Sans Condensed"/>
                <a:ea typeface="Gabriel Sans Condensed"/>
                <a:cs typeface="Gabriel Sans Condensed"/>
                <a:sym typeface="Gabriel Sans Condensed"/>
              </a:rPr>
              <a:t>Programming</a:t>
            </a:r>
          </a:p>
        </p:txBody>
      </p:sp>
      <p:sp>
        <p:nvSpPr>
          <p:cNvPr name="TextBox 52" id="52"/>
          <p:cNvSpPr txBox="true"/>
          <p:nvPr/>
        </p:nvSpPr>
        <p:spPr>
          <a:xfrm rot="0">
            <a:off x="11664308" y="6115498"/>
            <a:ext cx="770930" cy="192654"/>
          </a:xfrm>
          <a:prstGeom prst="rect">
            <a:avLst/>
          </a:prstGeom>
        </p:spPr>
        <p:txBody>
          <a:bodyPr anchor="t" rtlCol="false" tIns="0" lIns="0" bIns="0" rIns="0">
            <a:spAutoFit/>
          </a:bodyPr>
          <a:lstStyle/>
          <a:p>
            <a:pPr algn="r">
              <a:lnSpc>
                <a:spcPts val="1481"/>
              </a:lnSpc>
            </a:pPr>
            <a:r>
              <a:rPr lang="en-US" sz="1058">
                <a:solidFill>
                  <a:srgbClr val="042AE3"/>
                </a:solidFill>
                <a:latin typeface="Gabriel Sans Condensed"/>
                <a:ea typeface="Gabriel Sans Condensed"/>
                <a:cs typeface="Gabriel Sans Condensed"/>
                <a:sym typeface="Gabriel Sans Condensed"/>
              </a:rPr>
              <a:t>Design Grafis</a:t>
            </a:r>
          </a:p>
        </p:txBody>
      </p:sp>
      <p:sp>
        <p:nvSpPr>
          <p:cNvPr name="TextBox 53" id="53"/>
          <p:cNvSpPr txBox="true"/>
          <p:nvPr/>
        </p:nvSpPr>
        <p:spPr>
          <a:xfrm rot="0">
            <a:off x="10130395" y="3416798"/>
            <a:ext cx="2177873" cy="789535"/>
          </a:xfrm>
          <a:prstGeom prst="rect">
            <a:avLst/>
          </a:prstGeom>
        </p:spPr>
        <p:txBody>
          <a:bodyPr anchor="t" rtlCol="false" tIns="0" lIns="0" bIns="0" rIns="0">
            <a:spAutoFit/>
          </a:bodyPr>
          <a:lstStyle/>
          <a:p>
            <a:pPr algn="r">
              <a:lnSpc>
                <a:spcPts val="1544"/>
              </a:lnSpc>
            </a:pPr>
            <a:r>
              <a:rPr lang="en-US" sz="984">
                <a:solidFill>
                  <a:srgbClr val="042AE3"/>
                </a:solidFill>
                <a:latin typeface="Gabriel Sans Condensed"/>
                <a:ea typeface="Gabriel Sans Condensed"/>
                <a:cs typeface="Gabriel Sans Condensed"/>
                <a:sym typeface="Gabriel Sans Condensed"/>
              </a:rPr>
              <a:t>0813 7438 7139 github.com/aditjansq aditjansa_2226240064@mhs.mdp.ac.id Lr. Sikumbang, 9/10 Ulu, Palembang</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019606">
            <a:off x="12277086" y="-952757"/>
            <a:ext cx="3889773" cy="12559257"/>
          </a:xfrm>
          <a:custGeom>
            <a:avLst/>
            <a:gdLst/>
            <a:ahLst/>
            <a:cxnLst/>
            <a:rect r="r" b="b" t="t" l="l"/>
            <a:pathLst>
              <a:path h="12559257" w="3889773">
                <a:moveTo>
                  <a:pt x="0" y="0"/>
                </a:moveTo>
                <a:lnTo>
                  <a:pt x="3889774" y="0"/>
                </a:lnTo>
                <a:lnTo>
                  <a:pt x="3889774" y="12559257"/>
                </a:lnTo>
                <a:lnTo>
                  <a:pt x="0" y="12559257"/>
                </a:lnTo>
                <a:lnTo>
                  <a:pt x="0" y="0"/>
                </a:lnTo>
                <a:close/>
              </a:path>
            </a:pathLst>
          </a:custGeom>
          <a:blipFill>
            <a:blip r:embed="rId2">
              <a:extLst>
                <a:ext uri="{96DAC541-7B7A-43D3-8B79-37D633B846F1}">
                  <asvg:svgBlip xmlns:asvg="http://schemas.microsoft.com/office/drawing/2016/SVG/main" r:embed="rId3"/>
                </a:ext>
              </a:extLst>
            </a:blip>
            <a:stretch>
              <a:fillRect l="-525794" t="-40822" r="0" b="-52994"/>
            </a:stretch>
          </a:blipFill>
        </p:spPr>
      </p:sp>
      <p:grpSp>
        <p:nvGrpSpPr>
          <p:cNvPr name="Group 3" id="3"/>
          <p:cNvGrpSpPr/>
          <p:nvPr/>
        </p:nvGrpSpPr>
        <p:grpSpPr>
          <a:xfrm rot="721907">
            <a:off x="13259368" y="-974289"/>
            <a:ext cx="8981737" cy="13081995"/>
            <a:chOff x="0" y="0"/>
            <a:chExt cx="2365560" cy="3445464"/>
          </a:xfrm>
        </p:grpSpPr>
        <p:sp>
          <p:nvSpPr>
            <p:cNvPr name="Freeform 4" id="4"/>
            <p:cNvSpPr/>
            <p:nvPr/>
          </p:nvSpPr>
          <p:spPr>
            <a:xfrm flipH="false" flipV="false" rot="0">
              <a:off x="0" y="0"/>
              <a:ext cx="2365560" cy="3445464"/>
            </a:xfrm>
            <a:custGeom>
              <a:avLst/>
              <a:gdLst/>
              <a:ahLst/>
              <a:cxnLst/>
              <a:rect r="r" b="b" t="t" l="l"/>
              <a:pathLst>
                <a:path h="3445464" w="2365560">
                  <a:moveTo>
                    <a:pt x="0" y="0"/>
                  </a:moveTo>
                  <a:lnTo>
                    <a:pt x="2365560" y="0"/>
                  </a:lnTo>
                  <a:lnTo>
                    <a:pt x="2365560" y="3445464"/>
                  </a:lnTo>
                  <a:lnTo>
                    <a:pt x="0" y="3445464"/>
                  </a:lnTo>
                  <a:close/>
                </a:path>
              </a:pathLst>
            </a:custGeom>
            <a:solidFill>
              <a:srgbClr val="052A47"/>
            </a:solidFill>
            <a:ln cap="sq">
              <a:noFill/>
              <a:prstDash val="solid"/>
              <a:miter/>
            </a:ln>
          </p:spPr>
        </p:sp>
        <p:sp>
          <p:nvSpPr>
            <p:cNvPr name="TextBox 5" id="5"/>
            <p:cNvSpPr txBox="true"/>
            <p:nvPr/>
          </p:nvSpPr>
          <p:spPr>
            <a:xfrm>
              <a:off x="0" y="-47625"/>
              <a:ext cx="2365560" cy="3493089"/>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6880083" y="-1412741"/>
            <a:ext cx="2758717" cy="275871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38150" cap="sq">
              <a:solidFill>
                <a:srgbClr val="4DBF38"/>
              </a:solidFill>
              <a:prstDash val="solid"/>
              <a:miter/>
            </a:ln>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894224" y="2698289"/>
            <a:ext cx="5985860" cy="1025021"/>
          </a:xfrm>
          <a:prstGeom prst="rect">
            <a:avLst/>
          </a:prstGeom>
        </p:spPr>
        <p:txBody>
          <a:bodyPr anchor="t" rtlCol="false" tIns="0" lIns="0" bIns="0" rIns="0">
            <a:spAutoFit/>
          </a:bodyPr>
          <a:lstStyle/>
          <a:p>
            <a:pPr algn="l" marL="0" indent="0" lvl="0">
              <a:lnSpc>
                <a:spcPts val="8003"/>
              </a:lnSpc>
              <a:spcBef>
                <a:spcPct val="0"/>
              </a:spcBef>
            </a:pPr>
            <a:r>
              <a:rPr lang="en-US" b="true" sz="6669" spc="240" strike="noStrike" u="none">
                <a:solidFill>
                  <a:srgbClr val="2A2E3A"/>
                </a:solidFill>
                <a:latin typeface="Montserrat Bold"/>
                <a:ea typeface="Montserrat Bold"/>
                <a:cs typeface="Montserrat Bold"/>
                <a:sym typeface="Montserrat Bold"/>
              </a:rPr>
              <a:t>Vision</a:t>
            </a:r>
          </a:p>
        </p:txBody>
      </p:sp>
      <p:sp>
        <p:nvSpPr>
          <p:cNvPr name="TextBox 10" id="10"/>
          <p:cNvSpPr txBox="true"/>
          <p:nvPr/>
        </p:nvSpPr>
        <p:spPr>
          <a:xfrm rot="0">
            <a:off x="1028700" y="4035547"/>
            <a:ext cx="10580003" cy="3014698"/>
          </a:xfrm>
          <a:prstGeom prst="rect">
            <a:avLst/>
          </a:prstGeom>
        </p:spPr>
        <p:txBody>
          <a:bodyPr anchor="t" rtlCol="false" tIns="0" lIns="0" bIns="0" rIns="0">
            <a:spAutoFit/>
          </a:bodyPr>
          <a:lstStyle/>
          <a:p>
            <a:pPr algn="just" marL="0" indent="0" lvl="0">
              <a:lnSpc>
                <a:spcPts val="4081"/>
              </a:lnSpc>
              <a:spcBef>
                <a:spcPct val="0"/>
              </a:spcBef>
            </a:pPr>
            <a:r>
              <a:rPr lang="en-US" sz="2915" spc="131">
                <a:solidFill>
                  <a:srgbClr val="2A2E3A"/>
                </a:solidFill>
                <a:latin typeface="Montserrat"/>
                <a:ea typeface="Montserrat"/>
                <a:cs typeface="Montserrat"/>
                <a:sym typeface="Montserrat"/>
              </a:rPr>
              <a:t>M</a:t>
            </a:r>
            <a:r>
              <a:rPr lang="en-US" sz="2915" spc="131" strike="noStrike" u="none">
                <a:solidFill>
                  <a:srgbClr val="2A2E3A"/>
                </a:solidFill>
                <a:latin typeface="Montserrat"/>
                <a:ea typeface="Montserrat"/>
                <a:cs typeface="Montserrat"/>
                <a:sym typeface="Montserrat"/>
              </a:rPr>
              <a:t>ewujudkan HIMSI sebagai wadah yang progresif dalam mengembangkan potensi mahasiswa Sistem Informasi, serta berkontribusi nyata dalam peningkatan akreditasi program studi melalui inovasi, kolaborasi, dan budaya akademik yang unggul.</a:t>
            </a:r>
          </a:p>
        </p:txBody>
      </p:sp>
      <p:grpSp>
        <p:nvGrpSpPr>
          <p:cNvPr name="Group 11" id="11"/>
          <p:cNvGrpSpPr/>
          <p:nvPr/>
        </p:nvGrpSpPr>
        <p:grpSpPr>
          <a:xfrm rot="0">
            <a:off x="-1124737" y="8771946"/>
            <a:ext cx="2606317" cy="260631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04825" cap="sq">
              <a:solidFill>
                <a:srgbClr val="80D12A"/>
              </a:solidFill>
              <a:prstDash val="solid"/>
              <a:miter/>
            </a:ln>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4" id="14"/>
          <p:cNvGrpSpPr/>
          <p:nvPr/>
        </p:nvGrpSpPr>
        <p:grpSpPr>
          <a:xfrm rot="0">
            <a:off x="14417609" y="1351351"/>
            <a:ext cx="3385020" cy="3512618"/>
            <a:chOff x="0" y="0"/>
            <a:chExt cx="4513360" cy="4683490"/>
          </a:xfrm>
        </p:grpSpPr>
        <p:sp>
          <p:nvSpPr>
            <p:cNvPr name="TextBox 15" id="15"/>
            <p:cNvSpPr txBox="true"/>
            <p:nvPr/>
          </p:nvSpPr>
          <p:spPr>
            <a:xfrm rot="0">
              <a:off x="423649" y="4255095"/>
              <a:ext cx="3666062" cy="428396"/>
            </a:xfrm>
            <a:prstGeom prst="rect">
              <a:avLst/>
            </a:prstGeom>
          </p:spPr>
          <p:txBody>
            <a:bodyPr anchor="t" rtlCol="false" tIns="0" lIns="0" bIns="0" rIns="0">
              <a:spAutoFit/>
            </a:bodyPr>
            <a:lstStyle/>
            <a:p>
              <a:pPr algn="ctr">
                <a:lnSpc>
                  <a:spcPts val="2629"/>
                </a:lnSpc>
                <a:spcBef>
                  <a:spcPct val="0"/>
                </a:spcBef>
              </a:pPr>
              <a:r>
                <a:rPr lang="en-US" sz="1877">
                  <a:solidFill>
                    <a:srgbClr val="1ED8A6"/>
                  </a:solidFill>
                  <a:latin typeface="Brasika"/>
                  <a:ea typeface="Brasika"/>
                  <a:cs typeface="Brasika"/>
                  <a:sym typeface="Brasika"/>
                </a:rPr>
                <a:t>INERTIA BHASKARA</a:t>
              </a:r>
            </a:p>
          </p:txBody>
        </p:sp>
        <p:sp>
          <p:nvSpPr>
            <p:cNvPr name="TextBox 16" id="16"/>
            <p:cNvSpPr txBox="true"/>
            <p:nvPr/>
          </p:nvSpPr>
          <p:spPr>
            <a:xfrm rot="0">
              <a:off x="1521993" y="3621704"/>
              <a:ext cx="1469373" cy="768118"/>
            </a:xfrm>
            <a:prstGeom prst="rect">
              <a:avLst/>
            </a:prstGeom>
          </p:spPr>
          <p:txBody>
            <a:bodyPr anchor="t" rtlCol="false" tIns="0" lIns="0" bIns="0" rIns="0">
              <a:spAutoFit/>
            </a:bodyPr>
            <a:lstStyle/>
            <a:p>
              <a:pPr algn="ctr">
                <a:lnSpc>
                  <a:spcPts val="4843"/>
                </a:lnSpc>
                <a:spcBef>
                  <a:spcPct val="0"/>
                </a:spcBef>
              </a:pPr>
              <a:r>
                <a:rPr lang="en-US" sz="3459">
                  <a:solidFill>
                    <a:srgbClr val="CF9B13"/>
                  </a:solidFill>
                  <a:latin typeface="Bright Sunshine"/>
                  <a:ea typeface="Bright Sunshine"/>
                  <a:cs typeface="Bright Sunshine"/>
                  <a:sym typeface="Bright Sunshine"/>
                </a:rPr>
                <a:t>Kabinet</a:t>
              </a:r>
            </a:p>
          </p:txBody>
        </p:sp>
        <p:sp>
          <p:nvSpPr>
            <p:cNvPr name="Freeform 17" id="17"/>
            <p:cNvSpPr/>
            <p:nvPr/>
          </p:nvSpPr>
          <p:spPr>
            <a:xfrm flipH="false" flipV="false" rot="0">
              <a:off x="0" y="0"/>
              <a:ext cx="4513360" cy="3688379"/>
            </a:xfrm>
            <a:custGeom>
              <a:avLst/>
              <a:gdLst/>
              <a:ahLst/>
              <a:cxnLst/>
              <a:rect r="r" b="b" t="t" l="l"/>
              <a:pathLst>
                <a:path h="3688379" w="4513360">
                  <a:moveTo>
                    <a:pt x="0" y="0"/>
                  </a:moveTo>
                  <a:lnTo>
                    <a:pt x="4513360" y="0"/>
                  </a:lnTo>
                  <a:lnTo>
                    <a:pt x="4513360" y="3688379"/>
                  </a:lnTo>
                  <a:lnTo>
                    <a:pt x="0" y="3688379"/>
                  </a:lnTo>
                  <a:lnTo>
                    <a:pt x="0" y="0"/>
                  </a:lnTo>
                  <a:close/>
                </a:path>
              </a:pathLst>
            </a:custGeom>
            <a:blipFill>
              <a:blip r:embed="rId4"/>
              <a:stretch>
                <a:fillRect l="-16291" t="-15559" r="-16291" b="-46678"/>
              </a:stretch>
            </a:blip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019606">
            <a:off x="12224695" y="-373173"/>
            <a:ext cx="3889773" cy="12559257"/>
          </a:xfrm>
          <a:custGeom>
            <a:avLst/>
            <a:gdLst/>
            <a:ahLst/>
            <a:cxnLst/>
            <a:rect r="r" b="b" t="t" l="l"/>
            <a:pathLst>
              <a:path h="12559257" w="3889773">
                <a:moveTo>
                  <a:pt x="0" y="0"/>
                </a:moveTo>
                <a:lnTo>
                  <a:pt x="3889773" y="0"/>
                </a:lnTo>
                <a:lnTo>
                  <a:pt x="3889773" y="12559257"/>
                </a:lnTo>
                <a:lnTo>
                  <a:pt x="0" y="12559257"/>
                </a:lnTo>
                <a:lnTo>
                  <a:pt x="0" y="0"/>
                </a:lnTo>
                <a:close/>
              </a:path>
            </a:pathLst>
          </a:custGeom>
          <a:blipFill>
            <a:blip r:embed="rId2">
              <a:extLst>
                <a:ext uri="{96DAC541-7B7A-43D3-8B79-37D633B846F1}">
                  <asvg:svgBlip xmlns:asvg="http://schemas.microsoft.com/office/drawing/2016/SVG/main" r:embed="rId3"/>
                </a:ext>
              </a:extLst>
            </a:blip>
            <a:stretch>
              <a:fillRect l="-525794" t="-40822" r="0" b="-52994"/>
            </a:stretch>
          </a:blipFill>
        </p:spPr>
      </p:sp>
      <p:grpSp>
        <p:nvGrpSpPr>
          <p:cNvPr name="Group 3" id="3"/>
          <p:cNvGrpSpPr/>
          <p:nvPr/>
        </p:nvGrpSpPr>
        <p:grpSpPr>
          <a:xfrm rot="721907">
            <a:off x="13468935" y="-1095133"/>
            <a:ext cx="8981737" cy="13081995"/>
            <a:chOff x="0" y="0"/>
            <a:chExt cx="2365560" cy="3445464"/>
          </a:xfrm>
        </p:grpSpPr>
        <p:sp>
          <p:nvSpPr>
            <p:cNvPr name="Freeform 4" id="4"/>
            <p:cNvSpPr/>
            <p:nvPr/>
          </p:nvSpPr>
          <p:spPr>
            <a:xfrm flipH="false" flipV="false" rot="0">
              <a:off x="0" y="0"/>
              <a:ext cx="2365560" cy="3445464"/>
            </a:xfrm>
            <a:custGeom>
              <a:avLst/>
              <a:gdLst/>
              <a:ahLst/>
              <a:cxnLst/>
              <a:rect r="r" b="b" t="t" l="l"/>
              <a:pathLst>
                <a:path h="3445464" w="2365560">
                  <a:moveTo>
                    <a:pt x="0" y="0"/>
                  </a:moveTo>
                  <a:lnTo>
                    <a:pt x="2365560" y="0"/>
                  </a:lnTo>
                  <a:lnTo>
                    <a:pt x="2365560" y="3445464"/>
                  </a:lnTo>
                  <a:lnTo>
                    <a:pt x="0" y="3445464"/>
                  </a:lnTo>
                  <a:close/>
                </a:path>
              </a:pathLst>
            </a:custGeom>
            <a:solidFill>
              <a:srgbClr val="052A47"/>
            </a:solidFill>
            <a:ln cap="sq">
              <a:noFill/>
              <a:prstDash val="solid"/>
              <a:miter/>
            </a:ln>
          </p:spPr>
        </p:sp>
        <p:sp>
          <p:nvSpPr>
            <p:cNvPr name="TextBox 5" id="5"/>
            <p:cNvSpPr txBox="true"/>
            <p:nvPr/>
          </p:nvSpPr>
          <p:spPr>
            <a:xfrm>
              <a:off x="0" y="-47625"/>
              <a:ext cx="2365560" cy="3493089"/>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6880083" y="-1412741"/>
            <a:ext cx="2758717" cy="275871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438150" cap="sq">
              <a:solidFill>
                <a:srgbClr val="4DBF38"/>
              </a:solidFill>
              <a:prstDash val="solid"/>
              <a:miter/>
            </a:ln>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124737" y="8771946"/>
            <a:ext cx="2606317" cy="260631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04825" cap="sq">
              <a:solidFill>
                <a:srgbClr val="80D12A"/>
              </a:solidFill>
              <a:prstDash val="solid"/>
              <a:miter/>
            </a:ln>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2" id="12"/>
          <p:cNvGrpSpPr/>
          <p:nvPr/>
        </p:nvGrpSpPr>
        <p:grpSpPr>
          <a:xfrm rot="0">
            <a:off x="14417609" y="1351351"/>
            <a:ext cx="3385020" cy="3512618"/>
            <a:chOff x="0" y="0"/>
            <a:chExt cx="4513360" cy="4683490"/>
          </a:xfrm>
        </p:grpSpPr>
        <p:sp>
          <p:nvSpPr>
            <p:cNvPr name="TextBox 13" id="13"/>
            <p:cNvSpPr txBox="true"/>
            <p:nvPr/>
          </p:nvSpPr>
          <p:spPr>
            <a:xfrm rot="0">
              <a:off x="423649" y="4255095"/>
              <a:ext cx="3666062" cy="428396"/>
            </a:xfrm>
            <a:prstGeom prst="rect">
              <a:avLst/>
            </a:prstGeom>
          </p:spPr>
          <p:txBody>
            <a:bodyPr anchor="t" rtlCol="false" tIns="0" lIns="0" bIns="0" rIns="0">
              <a:spAutoFit/>
            </a:bodyPr>
            <a:lstStyle/>
            <a:p>
              <a:pPr algn="ctr">
                <a:lnSpc>
                  <a:spcPts val="2629"/>
                </a:lnSpc>
                <a:spcBef>
                  <a:spcPct val="0"/>
                </a:spcBef>
              </a:pPr>
              <a:r>
                <a:rPr lang="en-US" sz="1877">
                  <a:solidFill>
                    <a:srgbClr val="1ED8A6"/>
                  </a:solidFill>
                  <a:latin typeface="Brasika"/>
                  <a:ea typeface="Brasika"/>
                  <a:cs typeface="Brasika"/>
                  <a:sym typeface="Brasika"/>
                </a:rPr>
                <a:t>INERTIA BHASKARA</a:t>
              </a:r>
            </a:p>
          </p:txBody>
        </p:sp>
        <p:sp>
          <p:nvSpPr>
            <p:cNvPr name="TextBox 14" id="14"/>
            <p:cNvSpPr txBox="true"/>
            <p:nvPr/>
          </p:nvSpPr>
          <p:spPr>
            <a:xfrm rot="0">
              <a:off x="1521993" y="3621704"/>
              <a:ext cx="1469373" cy="768118"/>
            </a:xfrm>
            <a:prstGeom prst="rect">
              <a:avLst/>
            </a:prstGeom>
          </p:spPr>
          <p:txBody>
            <a:bodyPr anchor="t" rtlCol="false" tIns="0" lIns="0" bIns="0" rIns="0">
              <a:spAutoFit/>
            </a:bodyPr>
            <a:lstStyle/>
            <a:p>
              <a:pPr algn="ctr">
                <a:lnSpc>
                  <a:spcPts val="4843"/>
                </a:lnSpc>
                <a:spcBef>
                  <a:spcPct val="0"/>
                </a:spcBef>
              </a:pPr>
              <a:r>
                <a:rPr lang="en-US" sz="3459">
                  <a:solidFill>
                    <a:srgbClr val="CF9B13"/>
                  </a:solidFill>
                  <a:latin typeface="Bright Sunshine"/>
                  <a:ea typeface="Bright Sunshine"/>
                  <a:cs typeface="Bright Sunshine"/>
                  <a:sym typeface="Bright Sunshine"/>
                </a:rPr>
                <a:t>Kabinet</a:t>
              </a:r>
            </a:p>
          </p:txBody>
        </p:sp>
        <p:sp>
          <p:nvSpPr>
            <p:cNvPr name="Freeform 15" id="15"/>
            <p:cNvSpPr/>
            <p:nvPr/>
          </p:nvSpPr>
          <p:spPr>
            <a:xfrm flipH="false" flipV="false" rot="0">
              <a:off x="0" y="0"/>
              <a:ext cx="4513360" cy="3688379"/>
            </a:xfrm>
            <a:custGeom>
              <a:avLst/>
              <a:gdLst/>
              <a:ahLst/>
              <a:cxnLst/>
              <a:rect r="r" b="b" t="t" l="l"/>
              <a:pathLst>
                <a:path h="3688379" w="4513360">
                  <a:moveTo>
                    <a:pt x="0" y="0"/>
                  </a:moveTo>
                  <a:lnTo>
                    <a:pt x="4513360" y="0"/>
                  </a:lnTo>
                  <a:lnTo>
                    <a:pt x="4513360" y="3688379"/>
                  </a:lnTo>
                  <a:lnTo>
                    <a:pt x="0" y="3688379"/>
                  </a:lnTo>
                  <a:lnTo>
                    <a:pt x="0" y="0"/>
                  </a:lnTo>
                  <a:close/>
                </a:path>
              </a:pathLst>
            </a:custGeom>
            <a:blipFill>
              <a:blip r:embed="rId4"/>
              <a:stretch>
                <a:fillRect l="-16291" t="-15559" r="-16291" b="-46678"/>
              </a:stretch>
            </a:blipFill>
          </p:spPr>
        </p:sp>
      </p:grpSp>
      <p:sp>
        <p:nvSpPr>
          <p:cNvPr name="Freeform 16" id="16"/>
          <p:cNvSpPr/>
          <p:nvPr/>
        </p:nvSpPr>
        <p:spPr>
          <a:xfrm flipH="false" flipV="false" rot="0">
            <a:off x="331858" y="4156599"/>
            <a:ext cx="990518" cy="460591"/>
          </a:xfrm>
          <a:custGeom>
            <a:avLst/>
            <a:gdLst/>
            <a:ahLst/>
            <a:cxnLst/>
            <a:rect r="r" b="b" t="t" l="l"/>
            <a:pathLst>
              <a:path h="460591" w="990518">
                <a:moveTo>
                  <a:pt x="0" y="0"/>
                </a:moveTo>
                <a:lnTo>
                  <a:pt x="990518" y="0"/>
                </a:lnTo>
                <a:lnTo>
                  <a:pt x="990518" y="460591"/>
                </a:lnTo>
                <a:lnTo>
                  <a:pt x="0" y="46059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7" id="17"/>
          <p:cNvSpPr txBox="true"/>
          <p:nvPr/>
        </p:nvSpPr>
        <p:spPr>
          <a:xfrm rot="0">
            <a:off x="1028700" y="1019175"/>
            <a:ext cx="5985860" cy="1025021"/>
          </a:xfrm>
          <a:prstGeom prst="rect">
            <a:avLst/>
          </a:prstGeom>
        </p:spPr>
        <p:txBody>
          <a:bodyPr anchor="t" rtlCol="false" tIns="0" lIns="0" bIns="0" rIns="0">
            <a:spAutoFit/>
          </a:bodyPr>
          <a:lstStyle/>
          <a:p>
            <a:pPr algn="l" marL="0" indent="0" lvl="0">
              <a:lnSpc>
                <a:spcPts val="8003"/>
              </a:lnSpc>
              <a:spcBef>
                <a:spcPct val="0"/>
              </a:spcBef>
            </a:pPr>
            <a:r>
              <a:rPr lang="en-US" b="true" sz="6669" spc="240">
                <a:solidFill>
                  <a:srgbClr val="2A2E3A"/>
                </a:solidFill>
                <a:latin typeface="Montserrat Bold"/>
                <a:ea typeface="Montserrat Bold"/>
                <a:cs typeface="Montserrat Bold"/>
                <a:sym typeface="Montserrat Bold"/>
              </a:rPr>
              <a:t>Mission</a:t>
            </a:r>
          </a:p>
        </p:txBody>
      </p:sp>
      <p:sp>
        <p:nvSpPr>
          <p:cNvPr name="TextBox 18" id="18"/>
          <p:cNvSpPr txBox="true"/>
          <p:nvPr/>
        </p:nvSpPr>
        <p:spPr>
          <a:xfrm rot="0">
            <a:off x="1481580" y="2573435"/>
            <a:ext cx="11249167" cy="1011298"/>
          </a:xfrm>
          <a:prstGeom prst="rect">
            <a:avLst/>
          </a:prstGeom>
        </p:spPr>
        <p:txBody>
          <a:bodyPr anchor="t" rtlCol="false" tIns="0" lIns="0" bIns="0" rIns="0">
            <a:spAutoFit/>
          </a:bodyPr>
          <a:lstStyle/>
          <a:p>
            <a:pPr algn="just">
              <a:lnSpc>
                <a:spcPts val="4109"/>
              </a:lnSpc>
            </a:pPr>
            <a:r>
              <a:rPr lang="en-US" sz="2935" b="true">
                <a:solidFill>
                  <a:srgbClr val="000000"/>
                </a:solidFill>
                <a:latin typeface="Open Sans Bold"/>
                <a:ea typeface="Open Sans Bold"/>
                <a:cs typeface="Open Sans Bold"/>
                <a:sym typeface="Open Sans Bold"/>
              </a:rPr>
              <a:t>Mendorong budaya akademik yang produktif melalui progr</a:t>
            </a:r>
            <a:r>
              <a:rPr lang="en-US" b="true" sz="2935">
                <a:solidFill>
                  <a:srgbClr val="000000"/>
                </a:solidFill>
                <a:latin typeface="Open Sans Bold"/>
                <a:ea typeface="Open Sans Bold"/>
                <a:cs typeface="Open Sans Bold"/>
                <a:sym typeface="Open Sans Bold"/>
              </a:rPr>
              <a:t>am publikasi karya ilmiah dan karya mahasiswa</a:t>
            </a:r>
          </a:p>
        </p:txBody>
      </p:sp>
      <p:sp>
        <p:nvSpPr>
          <p:cNvPr name="TextBox 19" id="19"/>
          <p:cNvSpPr txBox="true"/>
          <p:nvPr/>
        </p:nvSpPr>
        <p:spPr>
          <a:xfrm rot="0">
            <a:off x="1481580" y="3852670"/>
            <a:ext cx="10163347" cy="1011298"/>
          </a:xfrm>
          <a:prstGeom prst="rect">
            <a:avLst/>
          </a:prstGeom>
        </p:spPr>
        <p:txBody>
          <a:bodyPr anchor="t" rtlCol="false" tIns="0" lIns="0" bIns="0" rIns="0">
            <a:spAutoFit/>
          </a:bodyPr>
          <a:lstStyle/>
          <a:p>
            <a:pPr algn="just">
              <a:lnSpc>
                <a:spcPts val="4109"/>
              </a:lnSpc>
            </a:pPr>
            <a:r>
              <a:rPr lang="en-US" sz="2935" b="true">
                <a:solidFill>
                  <a:srgbClr val="000000"/>
                </a:solidFill>
                <a:latin typeface="Open Sans Bold"/>
                <a:ea typeface="Open Sans Bold"/>
                <a:cs typeface="Open Sans Bold"/>
                <a:sym typeface="Open Sans Bold"/>
              </a:rPr>
              <a:t>Meningkatkan partisipasi dan solidaritas mahasiswa Sistem Infor</a:t>
            </a:r>
            <a:r>
              <a:rPr lang="en-US" b="true" sz="2935">
                <a:solidFill>
                  <a:srgbClr val="000000"/>
                </a:solidFill>
                <a:latin typeface="Open Sans Bold"/>
                <a:ea typeface="Open Sans Bold"/>
                <a:cs typeface="Open Sans Bold"/>
                <a:sym typeface="Open Sans Bold"/>
              </a:rPr>
              <a:t>masi dalam kegiatan pengembangan diri.</a:t>
            </a:r>
          </a:p>
        </p:txBody>
      </p:sp>
      <p:sp>
        <p:nvSpPr>
          <p:cNvPr name="Freeform 20" id="20"/>
          <p:cNvSpPr/>
          <p:nvPr/>
        </p:nvSpPr>
        <p:spPr>
          <a:xfrm flipH="false" flipV="false" rot="0">
            <a:off x="331858" y="2870102"/>
            <a:ext cx="990518" cy="460591"/>
          </a:xfrm>
          <a:custGeom>
            <a:avLst/>
            <a:gdLst/>
            <a:ahLst/>
            <a:cxnLst/>
            <a:rect r="r" b="b" t="t" l="l"/>
            <a:pathLst>
              <a:path h="460591" w="990518">
                <a:moveTo>
                  <a:pt x="0" y="0"/>
                </a:moveTo>
                <a:lnTo>
                  <a:pt x="990518" y="0"/>
                </a:lnTo>
                <a:lnTo>
                  <a:pt x="990518" y="460591"/>
                </a:lnTo>
                <a:lnTo>
                  <a:pt x="0" y="46059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1" id="21"/>
          <p:cNvSpPr/>
          <p:nvPr/>
        </p:nvSpPr>
        <p:spPr>
          <a:xfrm flipH="false" flipV="false" rot="0">
            <a:off x="331858" y="5445865"/>
            <a:ext cx="990518" cy="460591"/>
          </a:xfrm>
          <a:custGeom>
            <a:avLst/>
            <a:gdLst/>
            <a:ahLst/>
            <a:cxnLst/>
            <a:rect r="r" b="b" t="t" l="l"/>
            <a:pathLst>
              <a:path h="460591" w="990518">
                <a:moveTo>
                  <a:pt x="0" y="0"/>
                </a:moveTo>
                <a:lnTo>
                  <a:pt x="990518" y="0"/>
                </a:lnTo>
                <a:lnTo>
                  <a:pt x="990518" y="460591"/>
                </a:lnTo>
                <a:lnTo>
                  <a:pt x="0" y="46059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2" id="22"/>
          <p:cNvSpPr txBox="true"/>
          <p:nvPr/>
        </p:nvSpPr>
        <p:spPr>
          <a:xfrm rot="0">
            <a:off x="1481580" y="5086350"/>
            <a:ext cx="10163347" cy="1525648"/>
          </a:xfrm>
          <a:prstGeom prst="rect">
            <a:avLst/>
          </a:prstGeom>
        </p:spPr>
        <p:txBody>
          <a:bodyPr anchor="t" rtlCol="false" tIns="0" lIns="0" bIns="0" rIns="0">
            <a:spAutoFit/>
          </a:bodyPr>
          <a:lstStyle/>
          <a:p>
            <a:pPr algn="just">
              <a:lnSpc>
                <a:spcPts val="4109"/>
              </a:lnSpc>
            </a:pPr>
            <a:r>
              <a:rPr lang="en-US" sz="2935" b="true">
                <a:solidFill>
                  <a:srgbClr val="000000"/>
                </a:solidFill>
                <a:latin typeface="Open Sans Bold"/>
                <a:ea typeface="Open Sans Bold"/>
                <a:cs typeface="Open Sans Bold"/>
                <a:sym typeface="Open Sans Bold"/>
              </a:rPr>
              <a:t>Menyediakan platform berbagi pengetahuan berupa  pedoman perkuliahan maupun non-perkuliahan seb</a:t>
            </a:r>
            <a:r>
              <a:rPr lang="en-US" b="true" sz="2935">
                <a:solidFill>
                  <a:srgbClr val="000000"/>
                </a:solidFill>
                <a:latin typeface="Open Sans Bold"/>
                <a:ea typeface="Open Sans Bold"/>
                <a:cs typeface="Open Sans Bold"/>
                <a:sym typeface="Open Sans Bold"/>
              </a:rPr>
              <a:t>agai bekal sukses akademik.</a:t>
            </a:r>
          </a:p>
        </p:txBody>
      </p:sp>
      <p:sp>
        <p:nvSpPr>
          <p:cNvPr name="Freeform 23" id="23"/>
          <p:cNvSpPr/>
          <p:nvPr/>
        </p:nvSpPr>
        <p:spPr>
          <a:xfrm flipH="false" flipV="false" rot="0">
            <a:off x="331858" y="7108905"/>
            <a:ext cx="990518" cy="460591"/>
          </a:xfrm>
          <a:custGeom>
            <a:avLst/>
            <a:gdLst/>
            <a:ahLst/>
            <a:cxnLst/>
            <a:rect r="r" b="b" t="t" l="l"/>
            <a:pathLst>
              <a:path h="460591" w="990518">
                <a:moveTo>
                  <a:pt x="0" y="0"/>
                </a:moveTo>
                <a:lnTo>
                  <a:pt x="990518" y="0"/>
                </a:lnTo>
                <a:lnTo>
                  <a:pt x="990518" y="460591"/>
                </a:lnTo>
                <a:lnTo>
                  <a:pt x="0" y="46059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4" id="24"/>
          <p:cNvSpPr txBox="true"/>
          <p:nvPr/>
        </p:nvSpPr>
        <p:spPr>
          <a:xfrm rot="0">
            <a:off x="1401978" y="6778097"/>
            <a:ext cx="10163347" cy="1525648"/>
          </a:xfrm>
          <a:prstGeom prst="rect">
            <a:avLst/>
          </a:prstGeom>
        </p:spPr>
        <p:txBody>
          <a:bodyPr anchor="t" rtlCol="false" tIns="0" lIns="0" bIns="0" rIns="0">
            <a:spAutoFit/>
          </a:bodyPr>
          <a:lstStyle/>
          <a:p>
            <a:pPr algn="just">
              <a:lnSpc>
                <a:spcPts val="4109"/>
              </a:lnSpc>
            </a:pPr>
            <a:r>
              <a:rPr lang="en-US" sz="2935" b="true">
                <a:solidFill>
                  <a:srgbClr val="000000"/>
                </a:solidFill>
                <a:latin typeface="Open Sans Bold"/>
                <a:ea typeface="Open Sans Bold"/>
                <a:cs typeface="Open Sans Bold"/>
                <a:sym typeface="Open Sans Bold"/>
              </a:rPr>
              <a:t>Menjalin kolaborasi aktif dengan dosen, dan dunia industri untuk mendukung karier dan akreditas</a:t>
            </a:r>
            <a:r>
              <a:rPr lang="en-US" b="true" sz="2935">
                <a:solidFill>
                  <a:srgbClr val="000000"/>
                </a:solidFill>
                <a:latin typeface="Open Sans Bold"/>
                <a:ea typeface="Open Sans Bold"/>
                <a:cs typeface="Open Sans Bold"/>
                <a:sym typeface="Open Sans Bold"/>
              </a:rPr>
              <a:t>i program studi.</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406148" y="1028700"/>
            <a:ext cx="5475705" cy="1048175"/>
            <a:chOff x="0" y="0"/>
            <a:chExt cx="3654995" cy="699649"/>
          </a:xfrm>
        </p:grpSpPr>
        <p:sp>
          <p:nvSpPr>
            <p:cNvPr name="Freeform 3" id="3"/>
            <p:cNvSpPr/>
            <p:nvPr/>
          </p:nvSpPr>
          <p:spPr>
            <a:xfrm flipH="false" flipV="false" rot="0">
              <a:off x="0" y="0"/>
              <a:ext cx="3654995" cy="699649"/>
            </a:xfrm>
            <a:custGeom>
              <a:avLst/>
              <a:gdLst/>
              <a:ahLst/>
              <a:cxnLst/>
              <a:rect r="r" b="b" t="t" l="l"/>
              <a:pathLst>
                <a:path h="699649" w="3654995">
                  <a:moveTo>
                    <a:pt x="19794" y="0"/>
                  </a:moveTo>
                  <a:lnTo>
                    <a:pt x="3635201" y="0"/>
                  </a:lnTo>
                  <a:cubicBezTo>
                    <a:pt x="3640450" y="0"/>
                    <a:pt x="3645485" y="2085"/>
                    <a:pt x="3649197" y="5798"/>
                  </a:cubicBezTo>
                  <a:cubicBezTo>
                    <a:pt x="3652909" y="9510"/>
                    <a:pt x="3654995" y="14544"/>
                    <a:pt x="3654995" y="19794"/>
                  </a:cubicBezTo>
                  <a:lnTo>
                    <a:pt x="3654995" y="679855"/>
                  </a:lnTo>
                  <a:cubicBezTo>
                    <a:pt x="3654995" y="685105"/>
                    <a:pt x="3652909" y="690140"/>
                    <a:pt x="3649197" y="693852"/>
                  </a:cubicBezTo>
                  <a:cubicBezTo>
                    <a:pt x="3645485" y="697564"/>
                    <a:pt x="3640450" y="699649"/>
                    <a:pt x="3635201" y="699649"/>
                  </a:cubicBezTo>
                  <a:lnTo>
                    <a:pt x="19794" y="699649"/>
                  </a:lnTo>
                  <a:cubicBezTo>
                    <a:pt x="14544" y="699649"/>
                    <a:pt x="9510" y="697564"/>
                    <a:pt x="5798" y="693852"/>
                  </a:cubicBezTo>
                  <a:cubicBezTo>
                    <a:pt x="2085" y="690140"/>
                    <a:pt x="0" y="685105"/>
                    <a:pt x="0" y="679855"/>
                  </a:cubicBezTo>
                  <a:lnTo>
                    <a:pt x="0" y="19794"/>
                  </a:lnTo>
                  <a:cubicBezTo>
                    <a:pt x="0" y="14544"/>
                    <a:pt x="2085" y="9510"/>
                    <a:pt x="5798" y="5798"/>
                  </a:cubicBezTo>
                  <a:cubicBezTo>
                    <a:pt x="9510" y="2085"/>
                    <a:pt x="14544" y="0"/>
                    <a:pt x="19794" y="0"/>
                  </a:cubicBezTo>
                  <a:close/>
                </a:path>
              </a:pathLst>
            </a:custGeom>
            <a:solidFill>
              <a:srgbClr val="000000">
                <a:alpha val="0"/>
              </a:srgbClr>
            </a:solidFill>
            <a:ln w="95250" cap="sq">
              <a:solidFill>
                <a:srgbClr val="195759"/>
              </a:solidFill>
              <a:prstDash val="solid"/>
              <a:miter/>
            </a:ln>
          </p:spPr>
        </p:sp>
        <p:sp>
          <p:nvSpPr>
            <p:cNvPr name="TextBox 4" id="4"/>
            <p:cNvSpPr txBox="true"/>
            <p:nvPr/>
          </p:nvSpPr>
          <p:spPr>
            <a:xfrm>
              <a:off x="0" y="-47625"/>
              <a:ext cx="3654995" cy="747274"/>
            </a:xfrm>
            <a:prstGeom prst="rect">
              <a:avLst/>
            </a:prstGeom>
          </p:spPr>
          <p:txBody>
            <a:bodyPr anchor="ctr" rtlCol="false" tIns="50800" lIns="50800" bIns="50800" rIns="50800"/>
            <a:lstStyle/>
            <a:p>
              <a:pPr algn="ctr">
                <a:lnSpc>
                  <a:spcPts val="2800"/>
                </a:lnSpc>
              </a:pPr>
            </a:p>
          </p:txBody>
        </p:sp>
      </p:grpSp>
      <p:grpSp>
        <p:nvGrpSpPr>
          <p:cNvPr name="Group 5" id="5"/>
          <p:cNvGrpSpPr/>
          <p:nvPr/>
        </p:nvGrpSpPr>
        <p:grpSpPr>
          <a:xfrm rot="0">
            <a:off x="1028700" y="-2316256"/>
            <a:ext cx="19615407" cy="2921592"/>
            <a:chOff x="0" y="0"/>
            <a:chExt cx="5166198" cy="769473"/>
          </a:xfrm>
        </p:grpSpPr>
        <p:sp>
          <p:nvSpPr>
            <p:cNvPr name="Freeform 6" id="6"/>
            <p:cNvSpPr/>
            <p:nvPr/>
          </p:nvSpPr>
          <p:spPr>
            <a:xfrm flipH="false" flipV="false" rot="0">
              <a:off x="0" y="0"/>
              <a:ext cx="5166198" cy="769473"/>
            </a:xfrm>
            <a:custGeom>
              <a:avLst/>
              <a:gdLst/>
              <a:ahLst/>
              <a:cxnLst/>
              <a:rect r="r" b="b" t="t" l="l"/>
              <a:pathLst>
                <a:path h="769473" w="5166198">
                  <a:moveTo>
                    <a:pt x="0" y="0"/>
                  </a:moveTo>
                  <a:lnTo>
                    <a:pt x="5166198" y="0"/>
                  </a:lnTo>
                  <a:lnTo>
                    <a:pt x="5166198" y="769473"/>
                  </a:lnTo>
                  <a:lnTo>
                    <a:pt x="0" y="769473"/>
                  </a:lnTo>
                  <a:close/>
                </a:path>
              </a:pathLst>
            </a:custGeom>
            <a:solidFill>
              <a:srgbClr val="051D40"/>
            </a:solidFill>
          </p:spPr>
        </p:sp>
        <p:sp>
          <p:nvSpPr>
            <p:cNvPr name="TextBox 7" id="7"/>
            <p:cNvSpPr txBox="true"/>
            <p:nvPr/>
          </p:nvSpPr>
          <p:spPr>
            <a:xfrm>
              <a:off x="0" y="-47625"/>
              <a:ext cx="5166198" cy="817098"/>
            </a:xfrm>
            <a:prstGeom prst="rect">
              <a:avLst/>
            </a:prstGeom>
          </p:spPr>
          <p:txBody>
            <a:bodyPr anchor="ctr" rtlCol="false" tIns="50800" lIns="50800" bIns="50800" rIns="50800"/>
            <a:lstStyle/>
            <a:p>
              <a:pPr algn="ctr">
                <a:lnSpc>
                  <a:spcPts val="2800"/>
                </a:lnSpc>
              </a:pPr>
            </a:p>
          </p:txBody>
        </p:sp>
      </p:grpSp>
      <p:sp>
        <p:nvSpPr>
          <p:cNvPr name="Freeform 8" id="8"/>
          <p:cNvSpPr/>
          <p:nvPr/>
        </p:nvSpPr>
        <p:spPr>
          <a:xfrm flipH="false" flipV="true" rot="-10800000">
            <a:off x="-2529274" y="-408557"/>
            <a:ext cx="6733160" cy="10734023"/>
          </a:xfrm>
          <a:custGeom>
            <a:avLst/>
            <a:gdLst/>
            <a:ahLst/>
            <a:cxnLst/>
            <a:rect r="r" b="b" t="t" l="l"/>
            <a:pathLst>
              <a:path h="10734023" w="6733160">
                <a:moveTo>
                  <a:pt x="0" y="10734023"/>
                </a:moveTo>
                <a:lnTo>
                  <a:pt x="6733160" y="10734023"/>
                </a:lnTo>
                <a:lnTo>
                  <a:pt x="6733160" y="0"/>
                </a:lnTo>
                <a:lnTo>
                  <a:pt x="0" y="0"/>
                </a:lnTo>
                <a:lnTo>
                  <a:pt x="0" y="1073402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0611" y="2228969"/>
            <a:ext cx="9144000" cy="4141621"/>
          </a:xfrm>
          <a:custGeom>
            <a:avLst/>
            <a:gdLst/>
            <a:ahLst/>
            <a:cxnLst/>
            <a:rect r="r" b="b" t="t" l="l"/>
            <a:pathLst>
              <a:path h="4141621" w="9144000">
                <a:moveTo>
                  <a:pt x="0" y="0"/>
                </a:moveTo>
                <a:lnTo>
                  <a:pt x="9144000" y="0"/>
                </a:lnTo>
                <a:lnTo>
                  <a:pt x="9144000" y="4141620"/>
                </a:lnTo>
                <a:lnTo>
                  <a:pt x="0" y="4141620"/>
                </a:lnTo>
                <a:lnTo>
                  <a:pt x="0" y="0"/>
                </a:lnTo>
                <a:close/>
              </a:path>
            </a:pathLst>
          </a:custGeom>
          <a:blipFill>
            <a:blip r:embed="rId4"/>
            <a:stretch>
              <a:fillRect l="0" t="0" r="0" b="0"/>
            </a:stretch>
          </a:blipFill>
        </p:spPr>
      </p:sp>
      <p:sp>
        <p:nvSpPr>
          <p:cNvPr name="Freeform 10" id="10"/>
          <p:cNvSpPr/>
          <p:nvPr/>
        </p:nvSpPr>
        <p:spPr>
          <a:xfrm flipH="false" flipV="false" rot="0">
            <a:off x="9544611" y="2228969"/>
            <a:ext cx="7945538" cy="4194615"/>
          </a:xfrm>
          <a:custGeom>
            <a:avLst/>
            <a:gdLst/>
            <a:ahLst/>
            <a:cxnLst/>
            <a:rect r="r" b="b" t="t" l="l"/>
            <a:pathLst>
              <a:path h="4194615" w="7945538">
                <a:moveTo>
                  <a:pt x="0" y="0"/>
                </a:moveTo>
                <a:lnTo>
                  <a:pt x="7945538" y="0"/>
                </a:lnTo>
                <a:lnTo>
                  <a:pt x="7945538" y="4194614"/>
                </a:lnTo>
                <a:lnTo>
                  <a:pt x="0" y="4194614"/>
                </a:lnTo>
                <a:lnTo>
                  <a:pt x="0" y="0"/>
                </a:lnTo>
                <a:close/>
              </a:path>
            </a:pathLst>
          </a:custGeom>
          <a:blipFill>
            <a:blip r:embed="rId5"/>
            <a:stretch>
              <a:fillRect l="0" t="0" r="-25695" b="0"/>
            </a:stretch>
          </a:blipFill>
        </p:spPr>
      </p:sp>
      <p:sp>
        <p:nvSpPr>
          <p:cNvPr name="Freeform 11" id="11"/>
          <p:cNvSpPr/>
          <p:nvPr/>
        </p:nvSpPr>
        <p:spPr>
          <a:xfrm flipH="false" flipV="false" rot="0">
            <a:off x="4287941" y="6048422"/>
            <a:ext cx="9229439" cy="3876365"/>
          </a:xfrm>
          <a:custGeom>
            <a:avLst/>
            <a:gdLst/>
            <a:ahLst/>
            <a:cxnLst/>
            <a:rect r="r" b="b" t="t" l="l"/>
            <a:pathLst>
              <a:path h="3876365" w="9229439">
                <a:moveTo>
                  <a:pt x="0" y="0"/>
                </a:moveTo>
                <a:lnTo>
                  <a:pt x="9229439" y="0"/>
                </a:lnTo>
                <a:lnTo>
                  <a:pt x="9229439" y="3876364"/>
                </a:lnTo>
                <a:lnTo>
                  <a:pt x="0" y="3876364"/>
                </a:lnTo>
                <a:lnTo>
                  <a:pt x="0" y="0"/>
                </a:lnTo>
                <a:close/>
              </a:path>
            </a:pathLst>
          </a:custGeom>
          <a:blipFill>
            <a:blip r:embed="rId6"/>
            <a:stretch>
              <a:fillRect l="0" t="0" r="0" b="0"/>
            </a:stretch>
          </a:blipFill>
        </p:spPr>
      </p:sp>
      <p:sp>
        <p:nvSpPr>
          <p:cNvPr name="TextBox 12" id="12"/>
          <p:cNvSpPr txBox="true"/>
          <p:nvPr/>
        </p:nvSpPr>
        <p:spPr>
          <a:xfrm rot="0">
            <a:off x="6406148" y="1280933"/>
            <a:ext cx="5475705" cy="547052"/>
          </a:xfrm>
          <a:prstGeom prst="rect">
            <a:avLst/>
          </a:prstGeom>
        </p:spPr>
        <p:txBody>
          <a:bodyPr anchor="t" rtlCol="false" tIns="0" lIns="0" bIns="0" rIns="0">
            <a:spAutoFit/>
          </a:bodyPr>
          <a:lstStyle/>
          <a:p>
            <a:pPr algn="ctr">
              <a:lnSpc>
                <a:spcPts val="4103"/>
              </a:lnSpc>
            </a:pPr>
            <a:r>
              <a:rPr lang="en-US" b="true" sz="3983" spc="127">
                <a:solidFill>
                  <a:srgbClr val="01003B"/>
                </a:solidFill>
                <a:latin typeface="Be Vietnam Ultra-Bold"/>
                <a:ea typeface="Be Vietnam Ultra-Bold"/>
                <a:cs typeface="Be Vietnam Ultra-Bold"/>
                <a:sym typeface="Be Vietnam Ultra-Bold"/>
              </a:rPr>
              <a:t>ANNUAL RESULTS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406148" y="1028700"/>
            <a:ext cx="5475705" cy="1048175"/>
            <a:chOff x="0" y="0"/>
            <a:chExt cx="3654995" cy="699649"/>
          </a:xfrm>
        </p:grpSpPr>
        <p:sp>
          <p:nvSpPr>
            <p:cNvPr name="Freeform 3" id="3"/>
            <p:cNvSpPr/>
            <p:nvPr/>
          </p:nvSpPr>
          <p:spPr>
            <a:xfrm flipH="false" flipV="false" rot="0">
              <a:off x="0" y="0"/>
              <a:ext cx="3654995" cy="699649"/>
            </a:xfrm>
            <a:custGeom>
              <a:avLst/>
              <a:gdLst/>
              <a:ahLst/>
              <a:cxnLst/>
              <a:rect r="r" b="b" t="t" l="l"/>
              <a:pathLst>
                <a:path h="699649" w="3654995">
                  <a:moveTo>
                    <a:pt x="19794" y="0"/>
                  </a:moveTo>
                  <a:lnTo>
                    <a:pt x="3635201" y="0"/>
                  </a:lnTo>
                  <a:cubicBezTo>
                    <a:pt x="3640450" y="0"/>
                    <a:pt x="3645485" y="2085"/>
                    <a:pt x="3649197" y="5798"/>
                  </a:cubicBezTo>
                  <a:cubicBezTo>
                    <a:pt x="3652909" y="9510"/>
                    <a:pt x="3654995" y="14544"/>
                    <a:pt x="3654995" y="19794"/>
                  </a:cubicBezTo>
                  <a:lnTo>
                    <a:pt x="3654995" y="679855"/>
                  </a:lnTo>
                  <a:cubicBezTo>
                    <a:pt x="3654995" y="685105"/>
                    <a:pt x="3652909" y="690140"/>
                    <a:pt x="3649197" y="693852"/>
                  </a:cubicBezTo>
                  <a:cubicBezTo>
                    <a:pt x="3645485" y="697564"/>
                    <a:pt x="3640450" y="699649"/>
                    <a:pt x="3635201" y="699649"/>
                  </a:cubicBezTo>
                  <a:lnTo>
                    <a:pt x="19794" y="699649"/>
                  </a:lnTo>
                  <a:cubicBezTo>
                    <a:pt x="14544" y="699649"/>
                    <a:pt x="9510" y="697564"/>
                    <a:pt x="5798" y="693852"/>
                  </a:cubicBezTo>
                  <a:cubicBezTo>
                    <a:pt x="2085" y="690140"/>
                    <a:pt x="0" y="685105"/>
                    <a:pt x="0" y="679855"/>
                  </a:cubicBezTo>
                  <a:lnTo>
                    <a:pt x="0" y="19794"/>
                  </a:lnTo>
                  <a:cubicBezTo>
                    <a:pt x="0" y="14544"/>
                    <a:pt x="2085" y="9510"/>
                    <a:pt x="5798" y="5798"/>
                  </a:cubicBezTo>
                  <a:cubicBezTo>
                    <a:pt x="9510" y="2085"/>
                    <a:pt x="14544" y="0"/>
                    <a:pt x="19794" y="0"/>
                  </a:cubicBezTo>
                  <a:close/>
                </a:path>
              </a:pathLst>
            </a:custGeom>
            <a:solidFill>
              <a:srgbClr val="000000">
                <a:alpha val="0"/>
              </a:srgbClr>
            </a:solidFill>
            <a:ln w="95250" cap="sq">
              <a:solidFill>
                <a:srgbClr val="195759"/>
              </a:solidFill>
              <a:prstDash val="solid"/>
              <a:miter/>
            </a:ln>
          </p:spPr>
        </p:sp>
        <p:sp>
          <p:nvSpPr>
            <p:cNvPr name="TextBox 4" id="4"/>
            <p:cNvSpPr txBox="true"/>
            <p:nvPr/>
          </p:nvSpPr>
          <p:spPr>
            <a:xfrm>
              <a:off x="0" y="-47625"/>
              <a:ext cx="3654995" cy="747274"/>
            </a:xfrm>
            <a:prstGeom prst="rect">
              <a:avLst/>
            </a:prstGeom>
          </p:spPr>
          <p:txBody>
            <a:bodyPr anchor="ctr" rtlCol="false" tIns="50800" lIns="50800" bIns="50800" rIns="50800"/>
            <a:lstStyle/>
            <a:p>
              <a:pPr algn="ctr">
                <a:lnSpc>
                  <a:spcPts val="2800"/>
                </a:lnSpc>
              </a:pPr>
            </a:p>
          </p:txBody>
        </p:sp>
      </p:grpSp>
      <p:grpSp>
        <p:nvGrpSpPr>
          <p:cNvPr name="Group 5" id="5"/>
          <p:cNvGrpSpPr/>
          <p:nvPr/>
        </p:nvGrpSpPr>
        <p:grpSpPr>
          <a:xfrm rot="0">
            <a:off x="1028700" y="-2316256"/>
            <a:ext cx="19615407" cy="2921592"/>
            <a:chOff x="0" y="0"/>
            <a:chExt cx="5166198" cy="769473"/>
          </a:xfrm>
        </p:grpSpPr>
        <p:sp>
          <p:nvSpPr>
            <p:cNvPr name="Freeform 6" id="6"/>
            <p:cNvSpPr/>
            <p:nvPr/>
          </p:nvSpPr>
          <p:spPr>
            <a:xfrm flipH="false" flipV="false" rot="0">
              <a:off x="0" y="0"/>
              <a:ext cx="5166198" cy="769473"/>
            </a:xfrm>
            <a:custGeom>
              <a:avLst/>
              <a:gdLst/>
              <a:ahLst/>
              <a:cxnLst/>
              <a:rect r="r" b="b" t="t" l="l"/>
              <a:pathLst>
                <a:path h="769473" w="5166198">
                  <a:moveTo>
                    <a:pt x="0" y="0"/>
                  </a:moveTo>
                  <a:lnTo>
                    <a:pt x="5166198" y="0"/>
                  </a:lnTo>
                  <a:lnTo>
                    <a:pt x="5166198" y="769473"/>
                  </a:lnTo>
                  <a:lnTo>
                    <a:pt x="0" y="769473"/>
                  </a:lnTo>
                  <a:close/>
                </a:path>
              </a:pathLst>
            </a:custGeom>
            <a:solidFill>
              <a:srgbClr val="051D40"/>
            </a:solidFill>
          </p:spPr>
        </p:sp>
        <p:sp>
          <p:nvSpPr>
            <p:cNvPr name="TextBox 7" id="7"/>
            <p:cNvSpPr txBox="true"/>
            <p:nvPr/>
          </p:nvSpPr>
          <p:spPr>
            <a:xfrm>
              <a:off x="0" y="-47625"/>
              <a:ext cx="5166198" cy="817098"/>
            </a:xfrm>
            <a:prstGeom prst="rect">
              <a:avLst/>
            </a:prstGeom>
          </p:spPr>
          <p:txBody>
            <a:bodyPr anchor="ctr" rtlCol="false" tIns="50800" lIns="50800" bIns="50800" rIns="50800"/>
            <a:lstStyle/>
            <a:p>
              <a:pPr algn="ctr">
                <a:lnSpc>
                  <a:spcPts val="2800"/>
                </a:lnSpc>
              </a:pPr>
            </a:p>
          </p:txBody>
        </p:sp>
      </p:grpSp>
      <p:sp>
        <p:nvSpPr>
          <p:cNvPr name="Freeform 8" id="8"/>
          <p:cNvSpPr/>
          <p:nvPr/>
        </p:nvSpPr>
        <p:spPr>
          <a:xfrm flipH="false" flipV="true" rot="-10800000">
            <a:off x="-2529274" y="-408557"/>
            <a:ext cx="6733160" cy="10734023"/>
          </a:xfrm>
          <a:custGeom>
            <a:avLst/>
            <a:gdLst/>
            <a:ahLst/>
            <a:cxnLst/>
            <a:rect r="r" b="b" t="t" l="l"/>
            <a:pathLst>
              <a:path h="10734023" w="6733160">
                <a:moveTo>
                  <a:pt x="0" y="10734023"/>
                </a:moveTo>
                <a:lnTo>
                  <a:pt x="6733160" y="10734023"/>
                </a:lnTo>
                <a:lnTo>
                  <a:pt x="6733160" y="0"/>
                </a:lnTo>
                <a:lnTo>
                  <a:pt x="0" y="0"/>
                </a:lnTo>
                <a:lnTo>
                  <a:pt x="0" y="1073402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572731" y="2317677"/>
            <a:ext cx="9310057" cy="3910224"/>
          </a:xfrm>
          <a:custGeom>
            <a:avLst/>
            <a:gdLst/>
            <a:ahLst/>
            <a:cxnLst/>
            <a:rect r="r" b="b" t="t" l="l"/>
            <a:pathLst>
              <a:path h="3910224" w="9310057">
                <a:moveTo>
                  <a:pt x="0" y="0"/>
                </a:moveTo>
                <a:lnTo>
                  <a:pt x="9310057" y="0"/>
                </a:lnTo>
                <a:lnTo>
                  <a:pt x="9310057" y="3910224"/>
                </a:lnTo>
                <a:lnTo>
                  <a:pt x="0" y="3910224"/>
                </a:lnTo>
                <a:lnTo>
                  <a:pt x="0" y="0"/>
                </a:lnTo>
                <a:close/>
              </a:path>
            </a:pathLst>
          </a:custGeom>
          <a:blipFill>
            <a:blip r:embed="rId4"/>
            <a:stretch>
              <a:fillRect l="0" t="0" r="0" b="0"/>
            </a:stretch>
          </a:blipFill>
        </p:spPr>
      </p:sp>
      <p:sp>
        <p:nvSpPr>
          <p:cNvPr name="Freeform 10" id="10"/>
          <p:cNvSpPr/>
          <p:nvPr/>
        </p:nvSpPr>
        <p:spPr>
          <a:xfrm flipH="false" flipV="false" rot="0">
            <a:off x="9255139" y="2076875"/>
            <a:ext cx="8743527" cy="3672281"/>
          </a:xfrm>
          <a:custGeom>
            <a:avLst/>
            <a:gdLst/>
            <a:ahLst/>
            <a:cxnLst/>
            <a:rect r="r" b="b" t="t" l="l"/>
            <a:pathLst>
              <a:path h="3672281" w="8743527">
                <a:moveTo>
                  <a:pt x="0" y="0"/>
                </a:moveTo>
                <a:lnTo>
                  <a:pt x="8743527" y="0"/>
                </a:lnTo>
                <a:lnTo>
                  <a:pt x="8743527" y="3672281"/>
                </a:lnTo>
                <a:lnTo>
                  <a:pt x="0" y="3672281"/>
                </a:lnTo>
                <a:lnTo>
                  <a:pt x="0" y="0"/>
                </a:lnTo>
                <a:close/>
              </a:path>
            </a:pathLst>
          </a:custGeom>
          <a:blipFill>
            <a:blip r:embed="rId5"/>
            <a:stretch>
              <a:fillRect l="0" t="0" r="0" b="0"/>
            </a:stretch>
          </a:blipFill>
          <a:ln cap="sq">
            <a:noFill/>
            <a:prstDash val="solid"/>
            <a:miter/>
          </a:ln>
        </p:spPr>
      </p:sp>
      <p:sp>
        <p:nvSpPr>
          <p:cNvPr name="Freeform 11" id="11"/>
          <p:cNvSpPr/>
          <p:nvPr/>
        </p:nvSpPr>
        <p:spPr>
          <a:xfrm flipH="false" flipV="false" rot="0">
            <a:off x="418512" y="5924642"/>
            <a:ext cx="9000812" cy="3780341"/>
          </a:xfrm>
          <a:custGeom>
            <a:avLst/>
            <a:gdLst/>
            <a:ahLst/>
            <a:cxnLst/>
            <a:rect r="r" b="b" t="t" l="l"/>
            <a:pathLst>
              <a:path h="3780341" w="9000812">
                <a:moveTo>
                  <a:pt x="0" y="0"/>
                </a:moveTo>
                <a:lnTo>
                  <a:pt x="9000811" y="0"/>
                </a:lnTo>
                <a:lnTo>
                  <a:pt x="9000811" y="3780341"/>
                </a:lnTo>
                <a:lnTo>
                  <a:pt x="0" y="3780341"/>
                </a:lnTo>
                <a:lnTo>
                  <a:pt x="0" y="0"/>
                </a:lnTo>
                <a:close/>
              </a:path>
            </a:pathLst>
          </a:custGeom>
          <a:blipFill>
            <a:blip r:embed="rId6"/>
            <a:stretch>
              <a:fillRect l="0" t="0" r="0" b="0"/>
            </a:stretch>
          </a:blipFill>
        </p:spPr>
      </p:sp>
      <p:sp>
        <p:nvSpPr>
          <p:cNvPr name="Freeform 12" id="12"/>
          <p:cNvSpPr/>
          <p:nvPr/>
        </p:nvSpPr>
        <p:spPr>
          <a:xfrm flipH="false" flipV="false" rot="0">
            <a:off x="9046783" y="5723988"/>
            <a:ext cx="9241217" cy="4181651"/>
          </a:xfrm>
          <a:custGeom>
            <a:avLst/>
            <a:gdLst/>
            <a:ahLst/>
            <a:cxnLst/>
            <a:rect r="r" b="b" t="t" l="l"/>
            <a:pathLst>
              <a:path h="4181651" w="9241217">
                <a:moveTo>
                  <a:pt x="0" y="0"/>
                </a:moveTo>
                <a:lnTo>
                  <a:pt x="9241217" y="0"/>
                </a:lnTo>
                <a:lnTo>
                  <a:pt x="9241217" y="4181650"/>
                </a:lnTo>
                <a:lnTo>
                  <a:pt x="0" y="4181650"/>
                </a:lnTo>
                <a:lnTo>
                  <a:pt x="0" y="0"/>
                </a:lnTo>
                <a:close/>
              </a:path>
            </a:pathLst>
          </a:custGeom>
          <a:blipFill>
            <a:blip r:embed="rId7"/>
            <a:stretch>
              <a:fillRect l="0" t="0" r="0" b="0"/>
            </a:stretch>
          </a:blipFill>
        </p:spPr>
      </p:sp>
      <p:sp>
        <p:nvSpPr>
          <p:cNvPr name="TextBox 13" id="13"/>
          <p:cNvSpPr txBox="true"/>
          <p:nvPr/>
        </p:nvSpPr>
        <p:spPr>
          <a:xfrm rot="0">
            <a:off x="6406148" y="1280933"/>
            <a:ext cx="5475705" cy="547052"/>
          </a:xfrm>
          <a:prstGeom prst="rect">
            <a:avLst/>
          </a:prstGeom>
        </p:spPr>
        <p:txBody>
          <a:bodyPr anchor="t" rtlCol="false" tIns="0" lIns="0" bIns="0" rIns="0">
            <a:spAutoFit/>
          </a:bodyPr>
          <a:lstStyle/>
          <a:p>
            <a:pPr algn="ctr">
              <a:lnSpc>
                <a:spcPts val="4103"/>
              </a:lnSpc>
            </a:pPr>
            <a:r>
              <a:rPr lang="en-US" b="true" sz="3983" spc="127">
                <a:solidFill>
                  <a:srgbClr val="01003B"/>
                </a:solidFill>
                <a:latin typeface="Be Vietnam Ultra-Bold"/>
                <a:ea typeface="Be Vietnam Ultra-Bold"/>
                <a:cs typeface="Be Vietnam Ultra-Bold"/>
                <a:sym typeface="Be Vietnam Ultra-Bold"/>
              </a:rPr>
              <a:t>ANNUAL RESULTS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22" r="0" b="-9222"/>
            </a:stretch>
          </a:blipFill>
        </p:spPr>
      </p:sp>
      <p:grpSp>
        <p:nvGrpSpPr>
          <p:cNvPr name="Group 3" id="3"/>
          <p:cNvGrpSpPr/>
          <p:nvPr/>
        </p:nvGrpSpPr>
        <p:grpSpPr>
          <a:xfrm rot="0">
            <a:off x="0" y="0"/>
            <a:ext cx="2280917" cy="10287000"/>
            <a:chOff x="0" y="0"/>
            <a:chExt cx="617987" cy="2787141"/>
          </a:xfrm>
        </p:grpSpPr>
        <p:sp>
          <p:nvSpPr>
            <p:cNvPr name="Freeform 4" id="4"/>
            <p:cNvSpPr/>
            <p:nvPr/>
          </p:nvSpPr>
          <p:spPr>
            <a:xfrm flipH="false" flipV="false" rot="0">
              <a:off x="0" y="0"/>
              <a:ext cx="617987" cy="2787141"/>
            </a:xfrm>
            <a:custGeom>
              <a:avLst/>
              <a:gdLst/>
              <a:ahLst/>
              <a:cxnLst/>
              <a:rect r="r" b="b" t="t" l="l"/>
              <a:pathLst>
                <a:path h="2787141" w="617987">
                  <a:moveTo>
                    <a:pt x="0" y="0"/>
                  </a:moveTo>
                  <a:lnTo>
                    <a:pt x="617987" y="0"/>
                  </a:lnTo>
                  <a:lnTo>
                    <a:pt x="617987" y="2787141"/>
                  </a:lnTo>
                  <a:lnTo>
                    <a:pt x="0" y="2787141"/>
                  </a:lnTo>
                  <a:close/>
                </a:path>
              </a:pathLst>
            </a:custGeom>
            <a:solidFill>
              <a:srgbClr val="051D40"/>
            </a:solidFill>
          </p:spPr>
        </p:sp>
        <p:sp>
          <p:nvSpPr>
            <p:cNvPr name="TextBox 5" id="5"/>
            <p:cNvSpPr txBox="true"/>
            <p:nvPr/>
          </p:nvSpPr>
          <p:spPr>
            <a:xfrm>
              <a:off x="0" y="-47625"/>
              <a:ext cx="617987" cy="2834766"/>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5362158" y="7412001"/>
            <a:ext cx="772673" cy="772673"/>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D12A"/>
            </a:solidFill>
            <a:ln w="38100" cap="sq">
              <a:solidFill>
                <a:srgbClr val="052A47"/>
              </a:solidFill>
              <a:prstDash val="solid"/>
              <a:miter/>
            </a:ln>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140458" y="935743"/>
            <a:ext cx="12248420" cy="8322557"/>
            <a:chOff x="0" y="0"/>
            <a:chExt cx="1023149" cy="695210"/>
          </a:xfrm>
        </p:grpSpPr>
        <p:sp>
          <p:nvSpPr>
            <p:cNvPr name="Freeform 10" id="10"/>
            <p:cNvSpPr/>
            <p:nvPr/>
          </p:nvSpPr>
          <p:spPr>
            <a:xfrm flipH="false" flipV="false" rot="0">
              <a:off x="0" y="0"/>
              <a:ext cx="1023149" cy="695210"/>
            </a:xfrm>
            <a:custGeom>
              <a:avLst/>
              <a:gdLst/>
              <a:ahLst/>
              <a:cxnLst/>
              <a:rect r="r" b="b" t="t" l="l"/>
              <a:pathLst>
                <a:path h="695210" w="1023149">
                  <a:moveTo>
                    <a:pt x="819949" y="0"/>
                  </a:moveTo>
                  <a:lnTo>
                    <a:pt x="0" y="0"/>
                  </a:lnTo>
                  <a:lnTo>
                    <a:pt x="0" y="695210"/>
                  </a:lnTo>
                  <a:lnTo>
                    <a:pt x="819949" y="695210"/>
                  </a:lnTo>
                  <a:lnTo>
                    <a:pt x="1023149" y="347605"/>
                  </a:lnTo>
                  <a:lnTo>
                    <a:pt x="819949" y="0"/>
                  </a:lnTo>
                  <a:close/>
                </a:path>
              </a:pathLst>
            </a:custGeom>
            <a:solidFill>
              <a:srgbClr val="FFFFFF"/>
            </a:solidFill>
          </p:spPr>
        </p:sp>
        <p:sp>
          <p:nvSpPr>
            <p:cNvPr name="TextBox 11" id="11"/>
            <p:cNvSpPr txBox="true"/>
            <p:nvPr/>
          </p:nvSpPr>
          <p:spPr>
            <a:xfrm>
              <a:off x="0" y="-47625"/>
              <a:ext cx="908849" cy="74283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3140486" y="1993451"/>
            <a:ext cx="8148725" cy="929767"/>
          </a:xfrm>
          <a:prstGeom prst="rect">
            <a:avLst/>
          </a:prstGeom>
        </p:spPr>
        <p:txBody>
          <a:bodyPr anchor="t" rtlCol="false" tIns="0" lIns="0" bIns="0" rIns="0">
            <a:spAutoFit/>
          </a:bodyPr>
          <a:lstStyle/>
          <a:p>
            <a:pPr algn="l" marL="0" indent="0" lvl="0">
              <a:lnSpc>
                <a:spcPts val="7369"/>
              </a:lnSpc>
              <a:spcBef>
                <a:spcPct val="0"/>
              </a:spcBef>
            </a:pPr>
            <a:r>
              <a:rPr lang="en-US" b="true" sz="6141" spc="221">
                <a:solidFill>
                  <a:srgbClr val="2A2E3A"/>
                </a:solidFill>
                <a:latin typeface="Montserrat Bold"/>
                <a:ea typeface="Montserrat Bold"/>
                <a:cs typeface="Montserrat Bold"/>
                <a:sym typeface="Montserrat Bold"/>
              </a:rPr>
              <a:t>Gagasan Program</a:t>
            </a:r>
          </a:p>
        </p:txBody>
      </p:sp>
      <p:sp>
        <p:nvSpPr>
          <p:cNvPr name="TextBox 13" id="13"/>
          <p:cNvSpPr txBox="true"/>
          <p:nvPr/>
        </p:nvSpPr>
        <p:spPr>
          <a:xfrm rot="0">
            <a:off x="3427312" y="3591299"/>
            <a:ext cx="6737365" cy="1311854"/>
          </a:xfrm>
          <a:prstGeom prst="rect">
            <a:avLst/>
          </a:prstGeom>
        </p:spPr>
        <p:txBody>
          <a:bodyPr anchor="t" rtlCol="false" tIns="0" lIns="0" bIns="0" rIns="0">
            <a:spAutoFit/>
          </a:bodyPr>
          <a:lstStyle/>
          <a:p>
            <a:pPr algn="l" marL="0" indent="0" lvl="0">
              <a:lnSpc>
                <a:spcPts val="2644"/>
              </a:lnSpc>
              <a:spcBef>
                <a:spcPct val="0"/>
              </a:spcBef>
            </a:pPr>
            <a:r>
              <a:rPr lang="en-US" sz="1889" spc="85">
                <a:solidFill>
                  <a:srgbClr val="051D40"/>
                </a:solidFill>
                <a:latin typeface="Montserrat"/>
                <a:ea typeface="Montserrat"/>
                <a:cs typeface="Montserrat"/>
                <a:sym typeface="Montserrat"/>
              </a:rPr>
              <a:t>➔ S</a:t>
            </a:r>
            <a:r>
              <a:rPr lang="en-US" sz="1889" spc="85" strike="noStrike" u="none">
                <a:solidFill>
                  <a:srgbClr val="051D40"/>
                </a:solidFill>
                <a:latin typeface="Montserrat"/>
                <a:ea typeface="Montserrat"/>
                <a:cs typeface="Montserrat"/>
                <a:sym typeface="Montserrat"/>
              </a:rPr>
              <a:t>osialisasi dan memberikan tips &amp; trick mengenai Kerja Praktik</a:t>
            </a:r>
          </a:p>
          <a:p>
            <a:pPr algn="l" marL="0" indent="0" lvl="0">
              <a:lnSpc>
                <a:spcPts val="2644"/>
              </a:lnSpc>
              <a:spcBef>
                <a:spcPct val="0"/>
              </a:spcBef>
            </a:pPr>
            <a:r>
              <a:rPr lang="en-US" sz="1889" spc="85" strike="noStrike" u="none">
                <a:solidFill>
                  <a:srgbClr val="051D40"/>
                </a:solidFill>
                <a:latin typeface="Montserrat"/>
                <a:ea typeface="Montserrat"/>
                <a:cs typeface="Montserrat"/>
                <a:sym typeface="Montserrat"/>
              </a:rPr>
              <a:t>➔ Tips &amp; trik sukses KP yang dibawakan alumni.</a:t>
            </a:r>
          </a:p>
          <a:p>
            <a:pPr algn="l" marL="0" indent="0" lvl="0">
              <a:lnSpc>
                <a:spcPts val="2644"/>
              </a:lnSpc>
              <a:spcBef>
                <a:spcPct val="0"/>
              </a:spcBef>
            </a:pPr>
          </a:p>
        </p:txBody>
      </p:sp>
      <p:grpSp>
        <p:nvGrpSpPr>
          <p:cNvPr name="Group 14" id="14"/>
          <p:cNvGrpSpPr/>
          <p:nvPr/>
        </p:nvGrpSpPr>
        <p:grpSpPr>
          <a:xfrm rot="0">
            <a:off x="2807149" y="3392110"/>
            <a:ext cx="441890" cy="1367718"/>
            <a:chOff x="0" y="0"/>
            <a:chExt cx="847440" cy="2622960"/>
          </a:xfrm>
        </p:grpSpPr>
        <p:sp>
          <p:nvSpPr>
            <p:cNvPr name="Freeform 15" id="15"/>
            <p:cNvSpPr/>
            <p:nvPr/>
          </p:nvSpPr>
          <p:spPr>
            <a:xfrm flipH="false" flipV="false" rot="0">
              <a:off x="0" y="0"/>
              <a:ext cx="847471" cy="2622931"/>
            </a:xfrm>
            <a:custGeom>
              <a:avLst/>
              <a:gdLst/>
              <a:ahLst/>
              <a:cxnLst/>
              <a:rect r="r" b="b" t="t" l="l"/>
              <a:pathLst>
                <a:path h="2622931" w="847471">
                  <a:moveTo>
                    <a:pt x="243205" y="2622931"/>
                  </a:moveTo>
                  <a:lnTo>
                    <a:pt x="0" y="2622931"/>
                  </a:lnTo>
                  <a:lnTo>
                    <a:pt x="596646" y="1315339"/>
                  </a:lnTo>
                  <a:lnTo>
                    <a:pt x="0" y="0"/>
                  </a:lnTo>
                  <a:lnTo>
                    <a:pt x="243205" y="0"/>
                  </a:lnTo>
                  <a:lnTo>
                    <a:pt x="847471" y="1315339"/>
                  </a:lnTo>
                  <a:lnTo>
                    <a:pt x="243205" y="2622931"/>
                  </a:lnTo>
                  <a:close/>
                </a:path>
              </a:pathLst>
            </a:custGeom>
            <a:solidFill>
              <a:srgbClr val="80D12A"/>
            </a:solidFill>
          </p:spPr>
        </p:sp>
      </p:grpSp>
      <p:grpSp>
        <p:nvGrpSpPr>
          <p:cNvPr name="Group 16" id="16"/>
          <p:cNvGrpSpPr/>
          <p:nvPr/>
        </p:nvGrpSpPr>
        <p:grpSpPr>
          <a:xfrm rot="0">
            <a:off x="-218831" y="3392110"/>
            <a:ext cx="3241082" cy="1367718"/>
            <a:chOff x="0" y="0"/>
            <a:chExt cx="1838524" cy="775847"/>
          </a:xfrm>
        </p:grpSpPr>
        <p:sp>
          <p:nvSpPr>
            <p:cNvPr name="Freeform 17" id="17"/>
            <p:cNvSpPr/>
            <p:nvPr/>
          </p:nvSpPr>
          <p:spPr>
            <a:xfrm flipH="false" flipV="false" rot="0">
              <a:off x="0" y="0"/>
              <a:ext cx="1838524" cy="775847"/>
            </a:xfrm>
            <a:custGeom>
              <a:avLst/>
              <a:gdLst/>
              <a:ahLst/>
              <a:cxnLst/>
              <a:rect r="r" b="b" t="t" l="l"/>
              <a:pathLst>
                <a:path h="775847" w="1838524">
                  <a:moveTo>
                    <a:pt x="1635324" y="0"/>
                  </a:moveTo>
                  <a:lnTo>
                    <a:pt x="0" y="0"/>
                  </a:lnTo>
                  <a:lnTo>
                    <a:pt x="0" y="775847"/>
                  </a:lnTo>
                  <a:lnTo>
                    <a:pt x="1635324" y="775847"/>
                  </a:lnTo>
                  <a:lnTo>
                    <a:pt x="1838524" y="387923"/>
                  </a:lnTo>
                  <a:lnTo>
                    <a:pt x="1635324" y="0"/>
                  </a:lnTo>
                  <a:close/>
                </a:path>
              </a:pathLst>
            </a:custGeom>
            <a:solidFill>
              <a:srgbClr val="4DBF38"/>
            </a:solidFill>
          </p:spPr>
        </p:sp>
        <p:sp>
          <p:nvSpPr>
            <p:cNvPr name="TextBox 18" id="18"/>
            <p:cNvSpPr txBox="true"/>
            <p:nvPr/>
          </p:nvSpPr>
          <p:spPr>
            <a:xfrm>
              <a:off x="0" y="-47625"/>
              <a:ext cx="1724224" cy="823472"/>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709816" y="3220660"/>
            <a:ext cx="1872263" cy="1539168"/>
          </a:xfrm>
          <a:prstGeom prst="rect">
            <a:avLst/>
          </a:prstGeom>
        </p:spPr>
        <p:txBody>
          <a:bodyPr anchor="t" rtlCol="false" tIns="0" lIns="0" bIns="0" rIns="0">
            <a:spAutoFit/>
          </a:bodyPr>
          <a:lstStyle/>
          <a:p>
            <a:pPr algn="ctr" marL="0" indent="0" lvl="0">
              <a:lnSpc>
                <a:spcPts val="12619"/>
              </a:lnSpc>
              <a:spcBef>
                <a:spcPct val="0"/>
              </a:spcBef>
            </a:pPr>
            <a:r>
              <a:rPr lang="en-US" b="true" sz="9013" spc="405">
                <a:solidFill>
                  <a:srgbClr val="FFFFFF"/>
                </a:solidFill>
                <a:latin typeface="Montserrat Bold"/>
                <a:ea typeface="Montserrat Bold"/>
                <a:cs typeface="Montserrat Bold"/>
                <a:sym typeface="Montserrat Bold"/>
              </a:rPr>
              <a:t>01</a:t>
            </a:r>
          </a:p>
        </p:txBody>
      </p:sp>
      <p:sp>
        <p:nvSpPr>
          <p:cNvPr name="TextBox 20" id="20"/>
          <p:cNvSpPr txBox="true"/>
          <p:nvPr/>
        </p:nvSpPr>
        <p:spPr>
          <a:xfrm rot="0">
            <a:off x="3477638" y="3064967"/>
            <a:ext cx="7584522" cy="450132"/>
          </a:xfrm>
          <a:prstGeom prst="rect">
            <a:avLst/>
          </a:prstGeom>
        </p:spPr>
        <p:txBody>
          <a:bodyPr anchor="t" rtlCol="false" tIns="0" lIns="0" bIns="0" rIns="0">
            <a:spAutoFit/>
          </a:bodyPr>
          <a:lstStyle/>
          <a:p>
            <a:pPr algn="l" marL="0" indent="0" lvl="0">
              <a:lnSpc>
                <a:spcPts val="3769"/>
              </a:lnSpc>
              <a:spcBef>
                <a:spcPct val="0"/>
              </a:spcBef>
            </a:pPr>
            <a:r>
              <a:rPr lang="en-US" b="true" sz="2692" spc="121">
                <a:solidFill>
                  <a:srgbClr val="051D40"/>
                </a:solidFill>
                <a:latin typeface="Montserrat Bold"/>
                <a:ea typeface="Montserrat Bold"/>
                <a:cs typeface="Montserrat Bold"/>
                <a:sym typeface="Montserrat Bold"/>
              </a:rPr>
              <a:t>#SIRe</a:t>
            </a:r>
            <a:r>
              <a:rPr lang="en-US" b="true" sz="2692" spc="121" strike="noStrike" u="none">
                <a:solidFill>
                  <a:srgbClr val="051D40"/>
                </a:solidFill>
                <a:latin typeface="Montserrat Bold"/>
                <a:ea typeface="Montserrat Bold"/>
                <a:cs typeface="Montserrat Bold"/>
                <a:sym typeface="Montserrat Bold"/>
              </a:rPr>
              <a:t>ady – Program KP Semester 5/6</a:t>
            </a:r>
          </a:p>
        </p:txBody>
      </p:sp>
      <p:grpSp>
        <p:nvGrpSpPr>
          <p:cNvPr name="Group 21" id="21"/>
          <p:cNvGrpSpPr/>
          <p:nvPr/>
        </p:nvGrpSpPr>
        <p:grpSpPr>
          <a:xfrm rot="0">
            <a:off x="2693755" y="5143500"/>
            <a:ext cx="441890" cy="1367718"/>
            <a:chOff x="0" y="0"/>
            <a:chExt cx="847440" cy="2622960"/>
          </a:xfrm>
        </p:grpSpPr>
        <p:sp>
          <p:nvSpPr>
            <p:cNvPr name="Freeform 22" id="22"/>
            <p:cNvSpPr/>
            <p:nvPr/>
          </p:nvSpPr>
          <p:spPr>
            <a:xfrm flipH="false" flipV="false" rot="0">
              <a:off x="0" y="0"/>
              <a:ext cx="847471" cy="2622931"/>
            </a:xfrm>
            <a:custGeom>
              <a:avLst/>
              <a:gdLst/>
              <a:ahLst/>
              <a:cxnLst/>
              <a:rect r="r" b="b" t="t" l="l"/>
              <a:pathLst>
                <a:path h="2622931" w="847471">
                  <a:moveTo>
                    <a:pt x="243205" y="2622931"/>
                  </a:moveTo>
                  <a:lnTo>
                    <a:pt x="0" y="2622931"/>
                  </a:lnTo>
                  <a:lnTo>
                    <a:pt x="596646" y="1315339"/>
                  </a:lnTo>
                  <a:lnTo>
                    <a:pt x="0" y="0"/>
                  </a:lnTo>
                  <a:lnTo>
                    <a:pt x="243205" y="0"/>
                  </a:lnTo>
                  <a:lnTo>
                    <a:pt x="847471" y="1315339"/>
                  </a:lnTo>
                  <a:lnTo>
                    <a:pt x="243205" y="2622931"/>
                  </a:lnTo>
                  <a:close/>
                </a:path>
              </a:pathLst>
            </a:custGeom>
            <a:solidFill>
              <a:srgbClr val="80D12A"/>
            </a:solidFill>
          </p:spPr>
        </p:sp>
      </p:grpSp>
      <p:grpSp>
        <p:nvGrpSpPr>
          <p:cNvPr name="Group 23" id="23"/>
          <p:cNvGrpSpPr/>
          <p:nvPr/>
        </p:nvGrpSpPr>
        <p:grpSpPr>
          <a:xfrm rot="0">
            <a:off x="-332225" y="5143500"/>
            <a:ext cx="3241082" cy="1367718"/>
            <a:chOff x="0" y="0"/>
            <a:chExt cx="1838524" cy="775847"/>
          </a:xfrm>
        </p:grpSpPr>
        <p:sp>
          <p:nvSpPr>
            <p:cNvPr name="Freeform 24" id="24"/>
            <p:cNvSpPr/>
            <p:nvPr/>
          </p:nvSpPr>
          <p:spPr>
            <a:xfrm flipH="false" flipV="false" rot="0">
              <a:off x="0" y="0"/>
              <a:ext cx="1838524" cy="775847"/>
            </a:xfrm>
            <a:custGeom>
              <a:avLst/>
              <a:gdLst/>
              <a:ahLst/>
              <a:cxnLst/>
              <a:rect r="r" b="b" t="t" l="l"/>
              <a:pathLst>
                <a:path h="775847" w="1838524">
                  <a:moveTo>
                    <a:pt x="1635324" y="0"/>
                  </a:moveTo>
                  <a:lnTo>
                    <a:pt x="0" y="0"/>
                  </a:lnTo>
                  <a:lnTo>
                    <a:pt x="0" y="775847"/>
                  </a:lnTo>
                  <a:lnTo>
                    <a:pt x="1635324" y="775847"/>
                  </a:lnTo>
                  <a:lnTo>
                    <a:pt x="1838524" y="387923"/>
                  </a:lnTo>
                  <a:lnTo>
                    <a:pt x="1635324" y="0"/>
                  </a:lnTo>
                  <a:close/>
                </a:path>
              </a:pathLst>
            </a:custGeom>
            <a:solidFill>
              <a:srgbClr val="4DBF38"/>
            </a:solidFill>
          </p:spPr>
        </p:sp>
        <p:sp>
          <p:nvSpPr>
            <p:cNvPr name="TextBox 25" id="25"/>
            <p:cNvSpPr txBox="true"/>
            <p:nvPr/>
          </p:nvSpPr>
          <p:spPr>
            <a:xfrm>
              <a:off x="0" y="-47625"/>
              <a:ext cx="1724224" cy="823472"/>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596423" y="4972050"/>
            <a:ext cx="1872263" cy="1539168"/>
          </a:xfrm>
          <a:prstGeom prst="rect">
            <a:avLst/>
          </a:prstGeom>
        </p:spPr>
        <p:txBody>
          <a:bodyPr anchor="t" rtlCol="false" tIns="0" lIns="0" bIns="0" rIns="0">
            <a:spAutoFit/>
          </a:bodyPr>
          <a:lstStyle/>
          <a:p>
            <a:pPr algn="ctr" marL="0" indent="0" lvl="0">
              <a:lnSpc>
                <a:spcPts val="12619"/>
              </a:lnSpc>
              <a:spcBef>
                <a:spcPct val="0"/>
              </a:spcBef>
            </a:pPr>
            <a:r>
              <a:rPr lang="en-US" b="true" sz="9013" spc="405">
                <a:solidFill>
                  <a:srgbClr val="FFFFFF"/>
                </a:solidFill>
                <a:latin typeface="Montserrat Bold"/>
                <a:ea typeface="Montserrat Bold"/>
                <a:cs typeface="Montserrat Bold"/>
                <a:sym typeface="Montserrat Bold"/>
              </a:rPr>
              <a:t>02</a:t>
            </a:r>
          </a:p>
        </p:txBody>
      </p:sp>
      <p:grpSp>
        <p:nvGrpSpPr>
          <p:cNvPr name="Group 27" id="27"/>
          <p:cNvGrpSpPr/>
          <p:nvPr/>
        </p:nvGrpSpPr>
        <p:grpSpPr>
          <a:xfrm rot="0">
            <a:off x="2698597" y="6892218"/>
            <a:ext cx="441890" cy="1367718"/>
            <a:chOff x="0" y="0"/>
            <a:chExt cx="847440" cy="2622960"/>
          </a:xfrm>
        </p:grpSpPr>
        <p:sp>
          <p:nvSpPr>
            <p:cNvPr name="Freeform 28" id="28"/>
            <p:cNvSpPr/>
            <p:nvPr/>
          </p:nvSpPr>
          <p:spPr>
            <a:xfrm flipH="false" flipV="false" rot="0">
              <a:off x="0" y="0"/>
              <a:ext cx="847471" cy="2622931"/>
            </a:xfrm>
            <a:custGeom>
              <a:avLst/>
              <a:gdLst/>
              <a:ahLst/>
              <a:cxnLst/>
              <a:rect r="r" b="b" t="t" l="l"/>
              <a:pathLst>
                <a:path h="2622931" w="847471">
                  <a:moveTo>
                    <a:pt x="243205" y="2622931"/>
                  </a:moveTo>
                  <a:lnTo>
                    <a:pt x="0" y="2622931"/>
                  </a:lnTo>
                  <a:lnTo>
                    <a:pt x="596646" y="1315339"/>
                  </a:lnTo>
                  <a:lnTo>
                    <a:pt x="0" y="0"/>
                  </a:lnTo>
                  <a:lnTo>
                    <a:pt x="243205" y="0"/>
                  </a:lnTo>
                  <a:lnTo>
                    <a:pt x="847471" y="1315339"/>
                  </a:lnTo>
                  <a:lnTo>
                    <a:pt x="243205" y="2622931"/>
                  </a:lnTo>
                  <a:close/>
                </a:path>
              </a:pathLst>
            </a:custGeom>
            <a:solidFill>
              <a:srgbClr val="80D12A"/>
            </a:solidFill>
          </p:spPr>
        </p:sp>
      </p:grpSp>
      <p:grpSp>
        <p:nvGrpSpPr>
          <p:cNvPr name="Group 29" id="29"/>
          <p:cNvGrpSpPr/>
          <p:nvPr/>
        </p:nvGrpSpPr>
        <p:grpSpPr>
          <a:xfrm rot="0">
            <a:off x="-327383" y="6892218"/>
            <a:ext cx="3241082" cy="1367718"/>
            <a:chOff x="0" y="0"/>
            <a:chExt cx="1838524" cy="775847"/>
          </a:xfrm>
        </p:grpSpPr>
        <p:sp>
          <p:nvSpPr>
            <p:cNvPr name="Freeform 30" id="30"/>
            <p:cNvSpPr/>
            <p:nvPr/>
          </p:nvSpPr>
          <p:spPr>
            <a:xfrm flipH="false" flipV="false" rot="0">
              <a:off x="0" y="0"/>
              <a:ext cx="1838524" cy="775847"/>
            </a:xfrm>
            <a:custGeom>
              <a:avLst/>
              <a:gdLst/>
              <a:ahLst/>
              <a:cxnLst/>
              <a:rect r="r" b="b" t="t" l="l"/>
              <a:pathLst>
                <a:path h="775847" w="1838524">
                  <a:moveTo>
                    <a:pt x="1635324" y="0"/>
                  </a:moveTo>
                  <a:lnTo>
                    <a:pt x="0" y="0"/>
                  </a:lnTo>
                  <a:lnTo>
                    <a:pt x="0" y="775847"/>
                  </a:lnTo>
                  <a:lnTo>
                    <a:pt x="1635324" y="775847"/>
                  </a:lnTo>
                  <a:lnTo>
                    <a:pt x="1838524" y="387923"/>
                  </a:lnTo>
                  <a:lnTo>
                    <a:pt x="1635324" y="0"/>
                  </a:lnTo>
                  <a:close/>
                </a:path>
              </a:pathLst>
            </a:custGeom>
            <a:solidFill>
              <a:srgbClr val="4DBF38"/>
            </a:solidFill>
          </p:spPr>
        </p:sp>
        <p:sp>
          <p:nvSpPr>
            <p:cNvPr name="TextBox 31" id="31"/>
            <p:cNvSpPr txBox="true"/>
            <p:nvPr/>
          </p:nvSpPr>
          <p:spPr>
            <a:xfrm>
              <a:off x="0" y="-47625"/>
              <a:ext cx="1724224" cy="823472"/>
            </a:xfrm>
            <a:prstGeom prst="rect">
              <a:avLst/>
            </a:prstGeom>
          </p:spPr>
          <p:txBody>
            <a:bodyPr anchor="ctr" rtlCol="false" tIns="50800" lIns="50800" bIns="50800" rIns="50800"/>
            <a:lstStyle/>
            <a:p>
              <a:pPr algn="ctr">
                <a:lnSpc>
                  <a:spcPts val="2659"/>
                </a:lnSpc>
              </a:pPr>
            </a:p>
          </p:txBody>
        </p:sp>
      </p:grpSp>
      <p:sp>
        <p:nvSpPr>
          <p:cNvPr name="TextBox 32" id="32"/>
          <p:cNvSpPr txBox="true"/>
          <p:nvPr/>
        </p:nvSpPr>
        <p:spPr>
          <a:xfrm rot="0">
            <a:off x="601264" y="6720768"/>
            <a:ext cx="1872263" cy="1539168"/>
          </a:xfrm>
          <a:prstGeom prst="rect">
            <a:avLst/>
          </a:prstGeom>
        </p:spPr>
        <p:txBody>
          <a:bodyPr anchor="t" rtlCol="false" tIns="0" lIns="0" bIns="0" rIns="0">
            <a:spAutoFit/>
          </a:bodyPr>
          <a:lstStyle/>
          <a:p>
            <a:pPr algn="ctr" marL="0" indent="0" lvl="0">
              <a:lnSpc>
                <a:spcPts val="12619"/>
              </a:lnSpc>
              <a:spcBef>
                <a:spcPct val="0"/>
              </a:spcBef>
            </a:pPr>
            <a:r>
              <a:rPr lang="en-US" b="true" sz="9013" spc="405">
                <a:solidFill>
                  <a:srgbClr val="FFFFFF"/>
                </a:solidFill>
                <a:latin typeface="Montserrat Bold"/>
                <a:ea typeface="Montserrat Bold"/>
                <a:cs typeface="Montserrat Bold"/>
                <a:sym typeface="Montserrat Bold"/>
              </a:rPr>
              <a:t>03</a:t>
            </a:r>
          </a:p>
        </p:txBody>
      </p:sp>
      <p:sp>
        <p:nvSpPr>
          <p:cNvPr name="TextBox 33" id="33"/>
          <p:cNvSpPr txBox="true"/>
          <p:nvPr/>
        </p:nvSpPr>
        <p:spPr>
          <a:xfrm rot="0">
            <a:off x="3427312" y="5034146"/>
            <a:ext cx="7311585" cy="1972724"/>
          </a:xfrm>
          <a:prstGeom prst="rect">
            <a:avLst/>
          </a:prstGeom>
        </p:spPr>
        <p:txBody>
          <a:bodyPr anchor="t" rtlCol="false" tIns="0" lIns="0" bIns="0" rIns="0">
            <a:spAutoFit/>
          </a:bodyPr>
          <a:lstStyle/>
          <a:p>
            <a:pPr algn="l" marL="0" indent="0" lvl="0">
              <a:lnSpc>
                <a:spcPts val="2644"/>
              </a:lnSpc>
              <a:spcBef>
                <a:spcPct val="0"/>
              </a:spcBef>
            </a:pPr>
            <a:r>
              <a:rPr lang="en-US" sz="1889" spc="85">
                <a:solidFill>
                  <a:srgbClr val="051D40"/>
                </a:solidFill>
                <a:latin typeface="Montserrat"/>
                <a:ea typeface="Montserrat"/>
                <a:cs typeface="Montserrat"/>
                <a:sym typeface="Montserrat"/>
              </a:rPr>
              <a:t>➔ Platf</a:t>
            </a:r>
            <a:r>
              <a:rPr lang="en-US" sz="1889" spc="85" strike="noStrike" u="none">
                <a:solidFill>
                  <a:srgbClr val="051D40"/>
                </a:solidFill>
                <a:latin typeface="Montserrat"/>
                <a:ea typeface="Montserrat"/>
                <a:cs typeface="Montserrat"/>
                <a:sym typeface="Montserrat"/>
              </a:rPr>
              <a:t>orm berbasis media sosial atau grup yang membagikan tips kuliah secara rutin (belajar coding, cara lulus mata kuliah kritis, cara presentasi, dll).</a:t>
            </a:r>
          </a:p>
          <a:p>
            <a:pPr algn="l" marL="0" indent="0" lvl="0">
              <a:lnSpc>
                <a:spcPts val="2644"/>
              </a:lnSpc>
              <a:spcBef>
                <a:spcPct val="0"/>
              </a:spcBef>
            </a:pPr>
            <a:r>
              <a:rPr lang="en-US" sz="1889" spc="85" strike="noStrike" u="none">
                <a:solidFill>
                  <a:srgbClr val="051D40"/>
                </a:solidFill>
                <a:latin typeface="Montserrat"/>
                <a:ea typeface="Montserrat"/>
                <a:cs typeface="Montserrat"/>
                <a:sym typeface="Montserrat"/>
              </a:rPr>
              <a:t>➔ Dikemas ringan, namun aplikatif, bisa dalam bentuk infografis &amp; video singkat.</a:t>
            </a:r>
          </a:p>
          <a:p>
            <a:pPr algn="l" marL="0" indent="0" lvl="0">
              <a:lnSpc>
                <a:spcPts val="2644"/>
              </a:lnSpc>
              <a:spcBef>
                <a:spcPct val="0"/>
              </a:spcBef>
            </a:pPr>
          </a:p>
        </p:txBody>
      </p:sp>
      <p:sp>
        <p:nvSpPr>
          <p:cNvPr name="TextBox 34" id="34"/>
          <p:cNvSpPr txBox="true"/>
          <p:nvPr/>
        </p:nvSpPr>
        <p:spPr>
          <a:xfrm rot="0">
            <a:off x="3427312" y="4574490"/>
            <a:ext cx="6394154" cy="450132"/>
          </a:xfrm>
          <a:prstGeom prst="rect">
            <a:avLst/>
          </a:prstGeom>
        </p:spPr>
        <p:txBody>
          <a:bodyPr anchor="t" rtlCol="false" tIns="0" lIns="0" bIns="0" rIns="0">
            <a:spAutoFit/>
          </a:bodyPr>
          <a:lstStyle/>
          <a:p>
            <a:pPr algn="l" marL="0" indent="0" lvl="0">
              <a:lnSpc>
                <a:spcPts val="3769"/>
              </a:lnSpc>
              <a:spcBef>
                <a:spcPct val="0"/>
              </a:spcBef>
            </a:pPr>
            <a:r>
              <a:rPr lang="en-US" b="true" sz="2692" spc="121">
                <a:solidFill>
                  <a:srgbClr val="051D40"/>
                </a:solidFill>
                <a:latin typeface="Montserrat Bold"/>
                <a:ea typeface="Montserrat Bold"/>
                <a:cs typeface="Montserrat Bold"/>
                <a:sym typeface="Montserrat Bold"/>
              </a:rPr>
              <a:t>SI </a:t>
            </a:r>
            <a:r>
              <a:rPr lang="en-US" b="true" sz="2692" spc="121" strike="noStrike" u="none">
                <a:solidFill>
                  <a:srgbClr val="051D40"/>
                </a:solidFill>
                <a:latin typeface="Montserrat Bold"/>
                <a:ea typeface="Montserrat Bold"/>
                <a:cs typeface="Montserrat Bold"/>
                <a:sym typeface="Montserrat Bold"/>
              </a:rPr>
              <a:t>Trikologi Hub</a:t>
            </a:r>
          </a:p>
        </p:txBody>
      </p:sp>
      <p:sp>
        <p:nvSpPr>
          <p:cNvPr name="TextBox 35" id="35"/>
          <p:cNvSpPr txBox="true"/>
          <p:nvPr/>
        </p:nvSpPr>
        <p:spPr>
          <a:xfrm rot="0">
            <a:off x="3427312" y="7231342"/>
            <a:ext cx="6737365" cy="1311854"/>
          </a:xfrm>
          <a:prstGeom prst="rect">
            <a:avLst/>
          </a:prstGeom>
        </p:spPr>
        <p:txBody>
          <a:bodyPr anchor="t" rtlCol="false" tIns="0" lIns="0" bIns="0" rIns="0">
            <a:spAutoFit/>
          </a:bodyPr>
          <a:lstStyle/>
          <a:p>
            <a:pPr algn="l" marL="0" indent="0" lvl="0">
              <a:lnSpc>
                <a:spcPts val="2644"/>
              </a:lnSpc>
              <a:spcBef>
                <a:spcPct val="0"/>
              </a:spcBef>
            </a:pPr>
            <a:r>
              <a:rPr lang="en-US" sz="1889" spc="85">
                <a:solidFill>
                  <a:srgbClr val="051D40"/>
                </a:solidFill>
                <a:latin typeface="Montserrat"/>
                <a:ea typeface="Montserrat"/>
                <a:cs typeface="Montserrat"/>
                <a:sym typeface="Montserrat"/>
              </a:rPr>
              <a:t>➔ S</a:t>
            </a:r>
            <a:r>
              <a:rPr lang="en-US" sz="1889" spc="85" strike="noStrike" u="none">
                <a:solidFill>
                  <a:srgbClr val="051D40"/>
                </a:solidFill>
                <a:latin typeface="Montserrat"/>
                <a:ea typeface="Montserrat"/>
                <a:cs typeface="Montserrat"/>
                <a:sym typeface="Montserrat"/>
              </a:rPr>
              <a:t>osialisasi LSP untuk mahasiswa semester akhir.</a:t>
            </a:r>
          </a:p>
          <a:p>
            <a:pPr algn="l" marL="0" indent="0" lvl="0">
              <a:lnSpc>
                <a:spcPts val="2644"/>
              </a:lnSpc>
              <a:spcBef>
                <a:spcPct val="0"/>
              </a:spcBef>
            </a:pPr>
            <a:r>
              <a:rPr lang="en-US" sz="1889" spc="85" strike="noStrike" u="none">
                <a:solidFill>
                  <a:srgbClr val="051D40"/>
                </a:solidFill>
                <a:latin typeface="Montserrat"/>
                <a:ea typeface="Montserrat"/>
                <a:cs typeface="Montserrat"/>
                <a:sym typeface="Montserrat"/>
              </a:rPr>
              <a:t>➔ Target: Meningkatkan jumlah mahasiswa lulus sertifikasi sebelum yudisium.</a:t>
            </a:r>
          </a:p>
          <a:p>
            <a:pPr algn="l" marL="0" indent="0" lvl="0">
              <a:lnSpc>
                <a:spcPts val="2644"/>
              </a:lnSpc>
              <a:spcBef>
                <a:spcPct val="0"/>
              </a:spcBef>
            </a:pPr>
          </a:p>
        </p:txBody>
      </p:sp>
      <p:sp>
        <p:nvSpPr>
          <p:cNvPr name="TextBox 36" id="36"/>
          <p:cNvSpPr txBox="true"/>
          <p:nvPr/>
        </p:nvSpPr>
        <p:spPr>
          <a:xfrm rot="0">
            <a:off x="3377348" y="6757992"/>
            <a:ext cx="5303294" cy="450132"/>
          </a:xfrm>
          <a:prstGeom prst="rect">
            <a:avLst/>
          </a:prstGeom>
        </p:spPr>
        <p:txBody>
          <a:bodyPr anchor="t" rtlCol="false" tIns="0" lIns="0" bIns="0" rIns="0">
            <a:spAutoFit/>
          </a:bodyPr>
          <a:lstStyle/>
          <a:p>
            <a:pPr algn="l" marL="0" indent="0" lvl="0">
              <a:lnSpc>
                <a:spcPts val="3769"/>
              </a:lnSpc>
              <a:spcBef>
                <a:spcPct val="0"/>
              </a:spcBef>
            </a:pPr>
            <a:r>
              <a:rPr lang="en-US" b="true" sz="2692" spc="121">
                <a:solidFill>
                  <a:srgbClr val="051D40"/>
                </a:solidFill>
                <a:latin typeface="Montserrat Bold"/>
                <a:ea typeface="Montserrat Bold"/>
                <a:cs typeface="Montserrat Bold"/>
                <a:sym typeface="Montserrat Bold"/>
              </a:rPr>
              <a:t>LSP P</a:t>
            </a:r>
            <a:r>
              <a:rPr lang="en-US" b="true" sz="2692" spc="121" strike="noStrike" u="none">
                <a:solidFill>
                  <a:srgbClr val="051D40"/>
                </a:solidFill>
                <a:latin typeface="Montserrat Bold"/>
                <a:ea typeface="Montserrat Bold"/>
                <a:cs typeface="Montserrat Bold"/>
                <a:sym typeface="Montserrat Bold"/>
              </a:rPr>
              <a:t>reparation Class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22" r="0" b="-9222"/>
            </a:stretch>
          </a:blipFill>
        </p:spPr>
      </p:sp>
      <p:grpSp>
        <p:nvGrpSpPr>
          <p:cNvPr name="Group 3" id="3"/>
          <p:cNvGrpSpPr/>
          <p:nvPr/>
        </p:nvGrpSpPr>
        <p:grpSpPr>
          <a:xfrm rot="0">
            <a:off x="0" y="0"/>
            <a:ext cx="2280917" cy="10287000"/>
            <a:chOff x="0" y="0"/>
            <a:chExt cx="617987" cy="2787141"/>
          </a:xfrm>
        </p:grpSpPr>
        <p:sp>
          <p:nvSpPr>
            <p:cNvPr name="Freeform 4" id="4"/>
            <p:cNvSpPr/>
            <p:nvPr/>
          </p:nvSpPr>
          <p:spPr>
            <a:xfrm flipH="false" flipV="false" rot="0">
              <a:off x="0" y="0"/>
              <a:ext cx="617987" cy="2787141"/>
            </a:xfrm>
            <a:custGeom>
              <a:avLst/>
              <a:gdLst/>
              <a:ahLst/>
              <a:cxnLst/>
              <a:rect r="r" b="b" t="t" l="l"/>
              <a:pathLst>
                <a:path h="2787141" w="617987">
                  <a:moveTo>
                    <a:pt x="0" y="0"/>
                  </a:moveTo>
                  <a:lnTo>
                    <a:pt x="617987" y="0"/>
                  </a:lnTo>
                  <a:lnTo>
                    <a:pt x="617987" y="2787141"/>
                  </a:lnTo>
                  <a:lnTo>
                    <a:pt x="0" y="2787141"/>
                  </a:lnTo>
                  <a:close/>
                </a:path>
              </a:pathLst>
            </a:custGeom>
            <a:solidFill>
              <a:srgbClr val="051D40"/>
            </a:solidFill>
          </p:spPr>
        </p:sp>
        <p:sp>
          <p:nvSpPr>
            <p:cNvPr name="TextBox 5" id="5"/>
            <p:cNvSpPr txBox="true"/>
            <p:nvPr/>
          </p:nvSpPr>
          <p:spPr>
            <a:xfrm>
              <a:off x="0" y="-47625"/>
              <a:ext cx="617987" cy="2834766"/>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5362158" y="7412001"/>
            <a:ext cx="772673" cy="772673"/>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0D12A"/>
            </a:solidFill>
            <a:ln w="38100" cap="sq">
              <a:solidFill>
                <a:srgbClr val="052A47"/>
              </a:solidFill>
              <a:prstDash val="solid"/>
              <a:miter/>
            </a:ln>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121408" y="935743"/>
            <a:ext cx="12248420" cy="8322557"/>
            <a:chOff x="0" y="0"/>
            <a:chExt cx="1023149" cy="695210"/>
          </a:xfrm>
        </p:grpSpPr>
        <p:sp>
          <p:nvSpPr>
            <p:cNvPr name="Freeform 10" id="10"/>
            <p:cNvSpPr/>
            <p:nvPr/>
          </p:nvSpPr>
          <p:spPr>
            <a:xfrm flipH="false" flipV="false" rot="0">
              <a:off x="0" y="0"/>
              <a:ext cx="1023149" cy="695210"/>
            </a:xfrm>
            <a:custGeom>
              <a:avLst/>
              <a:gdLst/>
              <a:ahLst/>
              <a:cxnLst/>
              <a:rect r="r" b="b" t="t" l="l"/>
              <a:pathLst>
                <a:path h="695210" w="1023149">
                  <a:moveTo>
                    <a:pt x="819949" y="0"/>
                  </a:moveTo>
                  <a:lnTo>
                    <a:pt x="0" y="0"/>
                  </a:lnTo>
                  <a:lnTo>
                    <a:pt x="0" y="695210"/>
                  </a:lnTo>
                  <a:lnTo>
                    <a:pt x="819949" y="695210"/>
                  </a:lnTo>
                  <a:lnTo>
                    <a:pt x="1023149" y="347605"/>
                  </a:lnTo>
                  <a:lnTo>
                    <a:pt x="819949" y="0"/>
                  </a:lnTo>
                  <a:close/>
                </a:path>
              </a:pathLst>
            </a:custGeom>
            <a:solidFill>
              <a:srgbClr val="FFFFFF"/>
            </a:solidFill>
          </p:spPr>
        </p:sp>
        <p:sp>
          <p:nvSpPr>
            <p:cNvPr name="TextBox 11" id="11"/>
            <p:cNvSpPr txBox="true"/>
            <p:nvPr/>
          </p:nvSpPr>
          <p:spPr>
            <a:xfrm>
              <a:off x="0" y="-47625"/>
              <a:ext cx="908849" cy="74283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3140486" y="1993451"/>
            <a:ext cx="8148725" cy="929767"/>
          </a:xfrm>
          <a:prstGeom prst="rect">
            <a:avLst/>
          </a:prstGeom>
        </p:spPr>
        <p:txBody>
          <a:bodyPr anchor="t" rtlCol="false" tIns="0" lIns="0" bIns="0" rIns="0">
            <a:spAutoFit/>
          </a:bodyPr>
          <a:lstStyle/>
          <a:p>
            <a:pPr algn="l" marL="0" indent="0" lvl="0">
              <a:lnSpc>
                <a:spcPts val="7369"/>
              </a:lnSpc>
              <a:spcBef>
                <a:spcPct val="0"/>
              </a:spcBef>
            </a:pPr>
            <a:r>
              <a:rPr lang="en-US" b="true" sz="6141" spc="221">
                <a:solidFill>
                  <a:srgbClr val="2A2E3A"/>
                </a:solidFill>
                <a:latin typeface="Montserrat Bold"/>
                <a:ea typeface="Montserrat Bold"/>
                <a:cs typeface="Montserrat Bold"/>
                <a:sym typeface="Montserrat Bold"/>
              </a:rPr>
              <a:t>Gagasan Program</a:t>
            </a:r>
          </a:p>
        </p:txBody>
      </p:sp>
      <p:sp>
        <p:nvSpPr>
          <p:cNvPr name="TextBox 13" id="13"/>
          <p:cNvSpPr txBox="true"/>
          <p:nvPr/>
        </p:nvSpPr>
        <p:spPr>
          <a:xfrm rot="0">
            <a:off x="3477638" y="3588265"/>
            <a:ext cx="8894429" cy="1217281"/>
          </a:xfrm>
          <a:prstGeom prst="rect">
            <a:avLst/>
          </a:prstGeom>
        </p:spPr>
        <p:txBody>
          <a:bodyPr anchor="t" rtlCol="false" tIns="0" lIns="0" bIns="0" rIns="0">
            <a:spAutoFit/>
          </a:bodyPr>
          <a:lstStyle/>
          <a:p>
            <a:pPr algn="l" marL="0" indent="0" lvl="0">
              <a:lnSpc>
                <a:spcPts val="2448"/>
              </a:lnSpc>
              <a:spcBef>
                <a:spcPct val="0"/>
              </a:spcBef>
            </a:pPr>
            <a:r>
              <a:rPr lang="en-US" sz="1748" spc="78">
                <a:solidFill>
                  <a:srgbClr val="051D40"/>
                </a:solidFill>
                <a:latin typeface="Montserrat"/>
                <a:ea typeface="Montserrat"/>
                <a:cs typeface="Montserrat"/>
                <a:sym typeface="Montserrat"/>
              </a:rPr>
              <a:t>➔ S</a:t>
            </a:r>
            <a:r>
              <a:rPr lang="en-US" sz="1748" spc="78" strike="noStrike" u="none">
                <a:solidFill>
                  <a:srgbClr val="051D40"/>
                </a:solidFill>
                <a:latin typeface="Montserrat"/>
                <a:ea typeface="Montserrat"/>
                <a:cs typeface="Montserrat"/>
                <a:sym typeface="Montserrat"/>
              </a:rPr>
              <a:t>eminar &amp; talkshow rutin menghadirkan praktisi industri TI, alumni sukses, dan dosen.</a:t>
            </a:r>
          </a:p>
          <a:p>
            <a:pPr algn="l" marL="0" indent="0" lvl="0">
              <a:lnSpc>
                <a:spcPts val="2448"/>
              </a:lnSpc>
              <a:spcBef>
                <a:spcPct val="0"/>
              </a:spcBef>
            </a:pPr>
            <a:r>
              <a:rPr lang="en-US" sz="1748" spc="78" strike="noStrike" u="none">
                <a:solidFill>
                  <a:srgbClr val="051D40"/>
                </a:solidFill>
                <a:latin typeface="Montserrat"/>
                <a:ea typeface="Montserrat"/>
                <a:cs typeface="Montserrat"/>
                <a:sym typeface="Montserrat"/>
              </a:rPr>
              <a:t>➔ Fokus ke tema inovasi, pengembangan karier, dan update dunia SI.</a:t>
            </a:r>
          </a:p>
          <a:p>
            <a:pPr algn="l" marL="0" indent="0" lvl="0">
              <a:lnSpc>
                <a:spcPts val="2448"/>
              </a:lnSpc>
              <a:spcBef>
                <a:spcPct val="0"/>
              </a:spcBef>
            </a:pPr>
          </a:p>
        </p:txBody>
      </p:sp>
      <p:grpSp>
        <p:nvGrpSpPr>
          <p:cNvPr name="Group 14" id="14"/>
          <p:cNvGrpSpPr/>
          <p:nvPr/>
        </p:nvGrpSpPr>
        <p:grpSpPr>
          <a:xfrm rot="0">
            <a:off x="2807149" y="3392110"/>
            <a:ext cx="441890" cy="1367718"/>
            <a:chOff x="0" y="0"/>
            <a:chExt cx="847440" cy="2622960"/>
          </a:xfrm>
        </p:grpSpPr>
        <p:sp>
          <p:nvSpPr>
            <p:cNvPr name="Freeform 15" id="15"/>
            <p:cNvSpPr/>
            <p:nvPr/>
          </p:nvSpPr>
          <p:spPr>
            <a:xfrm flipH="false" flipV="false" rot="0">
              <a:off x="0" y="0"/>
              <a:ext cx="847471" cy="2622931"/>
            </a:xfrm>
            <a:custGeom>
              <a:avLst/>
              <a:gdLst/>
              <a:ahLst/>
              <a:cxnLst/>
              <a:rect r="r" b="b" t="t" l="l"/>
              <a:pathLst>
                <a:path h="2622931" w="847471">
                  <a:moveTo>
                    <a:pt x="243205" y="2622931"/>
                  </a:moveTo>
                  <a:lnTo>
                    <a:pt x="0" y="2622931"/>
                  </a:lnTo>
                  <a:lnTo>
                    <a:pt x="596646" y="1315339"/>
                  </a:lnTo>
                  <a:lnTo>
                    <a:pt x="0" y="0"/>
                  </a:lnTo>
                  <a:lnTo>
                    <a:pt x="243205" y="0"/>
                  </a:lnTo>
                  <a:lnTo>
                    <a:pt x="847471" y="1315339"/>
                  </a:lnTo>
                  <a:lnTo>
                    <a:pt x="243205" y="2622931"/>
                  </a:lnTo>
                  <a:close/>
                </a:path>
              </a:pathLst>
            </a:custGeom>
            <a:solidFill>
              <a:srgbClr val="80D12A"/>
            </a:solidFill>
          </p:spPr>
        </p:sp>
      </p:grpSp>
      <p:grpSp>
        <p:nvGrpSpPr>
          <p:cNvPr name="Group 16" id="16"/>
          <p:cNvGrpSpPr/>
          <p:nvPr/>
        </p:nvGrpSpPr>
        <p:grpSpPr>
          <a:xfrm rot="0">
            <a:off x="-218831" y="3392110"/>
            <a:ext cx="3241082" cy="1367718"/>
            <a:chOff x="0" y="0"/>
            <a:chExt cx="1838524" cy="775847"/>
          </a:xfrm>
        </p:grpSpPr>
        <p:sp>
          <p:nvSpPr>
            <p:cNvPr name="Freeform 17" id="17"/>
            <p:cNvSpPr/>
            <p:nvPr/>
          </p:nvSpPr>
          <p:spPr>
            <a:xfrm flipH="false" flipV="false" rot="0">
              <a:off x="0" y="0"/>
              <a:ext cx="1838524" cy="775847"/>
            </a:xfrm>
            <a:custGeom>
              <a:avLst/>
              <a:gdLst/>
              <a:ahLst/>
              <a:cxnLst/>
              <a:rect r="r" b="b" t="t" l="l"/>
              <a:pathLst>
                <a:path h="775847" w="1838524">
                  <a:moveTo>
                    <a:pt x="1635324" y="0"/>
                  </a:moveTo>
                  <a:lnTo>
                    <a:pt x="0" y="0"/>
                  </a:lnTo>
                  <a:lnTo>
                    <a:pt x="0" y="775847"/>
                  </a:lnTo>
                  <a:lnTo>
                    <a:pt x="1635324" y="775847"/>
                  </a:lnTo>
                  <a:lnTo>
                    <a:pt x="1838524" y="387923"/>
                  </a:lnTo>
                  <a:lnTo>
                    <a:pt x="1635324" y="0"/>
                  </a:lnTo>
                  <a:close/>
                </a:path>
              </a:pathLst>
            </a:custGeom>
            <a:solidFill>
              <a:srgbClr val="4DBF38"/>
            </a:solidFill>
          </p:spPr>
        </p:sp>
        <p:sp>
          <p:nvSpPr>
            <p:cNvPr name="TextBox 18" id="18"/>
            <p:cNvSpPr txBox="true"/>
            <p:nvPr/>
          </p:nvSpPr>
          <p:spPr>
            <a:xfrm>
              <a:off x="0" y="-47625"/>
              <a:ext cx="1724224" cy="823472"/>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709816" y="3220660"/>
            <a:ext cx="1872263" cy="1539168"/>
          </a:xfrm>
          <a:prstGeom prst="rect">
            <a:avLst/>
          </a:prstGeom>
        </p:spPr>
        <p:txBody>
          <a:bodyPr anchor="t" rtlCol="false" tIns="0" lIns="0" bIns="0" rIns="0">
            <a:spAutoFit/>
          </a:bodyPr>
          <a:lstStyle/>
          <a:p>
            <a:pPr algn="ctr" marL="0" indent="0" lvl="0">
              <a:lnSpc>
                <a:spcPts val="12619"/>
              </a:lnSpc>
              <a:spcBef>
                <a:spcPct val="0"/>
              </a:spcBef>
            </a:pPr>
            <a:r>
              <a:rPr lang="en-US" b="true" sz="9013" spc="405">
                <a:solidFill>
                  <a:srgbClr val="FFFFFF"/>
                </a:solidFill>
                <a:latin typeface="Montserrat Bold"/>
                <a:ea typeface="Montserrat Bold"/>
                <a:cs typeface="Montserrat Bold"/>
                <a:sym typeface="Montserrat Bold"/>
              </a:rPr>
              <a:t>04</a:t>
            </a:r>
          </a:p>
        </p:txBody>
      </p:sp>
      <p:sp>
        <p:nvSpPr>
          <p:cNvPr name="TextBox 20" id="20"/>
          <p:cNvSpPr txBox="true"/>
          <p:nvPr/>
        </p:nvSpPr>
        <p:spPr>
          <a:xfrm rot="0">
            <a:off x="3477638" y="3064967"/>
            <a:ext cx="8844103" cy="450132"/>
          </a:xfrm>
          <a:prstGeom prst="rect">
            <a:avLst/>
          </a:prstGeom>
        </p:spPr>
        <p:txBody>
          <a:bodyPr anchor="t" rtlCol="false" tIns="0" lIns="0" bIns="0" rIns="0">
            <a:spAutoFit/>
          </a:bodyPr>
          <a:lstStyle/>
          <a:p>
            <a:pPr algn="l" marL="0" indent="0" lvl="0">
              <a:lnSpc>
                <a:spcPts val="3769"/>
              </a:lnSpc>
              <a:spcBef>
                <a:spcPct val="0"/>
              </a:spcBef>
            </a:pPr>
            <a:r>
              <a:rPr lang="en-US" b="true" sz="2692" spc="121">
                <a:solidFill>
                  <a:srgbClr val="051D40"/>
                </a:solidFill>
                <a:latin typeface="Montserrat Bold"/>
                <a:ea typeface="Montserrat Bold"/>
                <a:cs typeface="Montserrat Bold"/>
                <a:sym typeface="Montserrat Bold"/>
              </a:rPr>
              <a:t>INERTIA T</a:t>
            </a:r>
            <a:r>
              <a:rPr lang="en-US" b="true" sz="2692" spc="121" strike="noStrike" u="none">
                <a:solidFill>
                  <a:srgbClr val="051D40"/>
                </a:solidFill>
                <a:latin typeface="Montserrat Bold"/>
                <a:ea typeface="Montserrat Bold"/>
                <a:cs typeface="Montserrat Bold"/>
                <a:sym typeface="Montserrat Bold"/>
              </a:rPr>
              <a:t>alks: Bridging Campus to Career</a:t>
            </a:r>
          </a:p>
        </p:txBody>
      </p:sp>
      <p:grpSp>
        <p:nvGrpSpPr>
          <p:cNvPr name="Group 21" id="21"/>
          <p:cNvGrpSpPr/>
          <p:nvPr/>
        </p:nvGrpSpPr>
        <p:grpSpPr>
          <a:xfrm rot="0">
            <a:off x="2693755" y="5143500"/>
            <a:ext cx="441890" cy="1367718"/>
            <a:chOff x="0" y="0"/>
            <a:chExt cx="847440" cy="2622960"/>
          </a:xfrm>
        </p:grpSpPr>
        <p:sp>
          <p:nvSpPr>
            <p:cNvPr name="Freeform 22" id="22"/>
            <p:cNvSpPr/>
            <p:nvPr/>
          </p:nvSpPr>
          <p:spPr>
            <a:xfrm flipH="false" flipV="false" rot="0">
              <a:off x="0" y="0"/>
              <a:ext cx="847471" cy="2622931"/>
            </a:xfrm>
            <a:custGeom>
              <a:avLst/>
              <a:gdLst/>
              <a:ahLst/>
              <a:cxnLst/>
              <a:rect r="r" b="b" t="t" l="l"/>
              <a:pathLst>
                <a:path h="2622931" w="847471">
                  <a:moveTo>
                    <a:pt x="243205" y="2622931"/>
                  </a:moveTo>
                  <a:lnTo>
                    <a:pt x="0" y="2622931"/>
                  </a:lnTo>
                  <a:lnTo>
                    <a:pt x="596646" y="1315339"/>
                  </a:lnTo>
                  <a:lnTo>
                    <a:pt x="0" y="0"/>
                  </a:lnTo>
                  <a:lnTo>
                    <a:pt x="243205" y="0"/>
                  </a:lnTo>
                  <a:lnTo>
                    <a:pt x="847471" y="1315339"/>
                  </a:lnTo>
                  <a:lnTo>
                    <a:pt x="243205" y="2622931"/>
                  </a:lnTo>
                  <a:close/>
                </a:path>
              </a:pathLst>
            </a:custGeom>
            <a:solidFill>
              <a:srgbClr val="80D12A"/>
            </a:solidFill>
          </p:spPr>
        </p:sp>
      </p:grpSp>
      <p:grpSp>
        <p:nvGrpSpPr>
          <p:cNvPr name="Group 23" id="23"/>
          <p:cNvGrpSpPr/>
          <p:nvPr/>
        </p:nvGrpSpPr>
        <p:grpSpPr>
          <a:xfrm rot="0">
            <a:off x="-332225" y="5143500"/>
            <a:ext cx="3241082" cy="1367718"/>
            <a:chOff x="0" y="0"/>
            <a:chExt cx="1838524" cy="775847"/>
          </a:xfrm>
        </p:grpSpPr>
        <p:sp>
          <p:nvSpPr>
            <p:cNvPr name="Freeform 24" id="24"/>
            <p:cNvSpPr/>
            <p:nvPr/>
          </p:nvSpPr>
          <p:spPr>
            <a:xfrm flipH="false" flipV="false" rot="0">
              <a:off x="0" y="0"/>
              <a:ext cx="1838524" cy="775847"/>
            </a:xfrm>
            <a:custGeom>
              <a:avLst/>
              <a:gdLst/>
              <a:ahLst/>
              <a:cxnLst/>
              <a:rect r="r" b="b" t="t" l="l"/>
              <a:pathLst>
                <a:path h="775847" w="1838524">
                  <a:moveTo>
                    <a:pt x="1635324" y="0"/>
                  </a:moveTo>
                  <a:lnTo>
                    <a:pt x="0" y="0"/>
                  </a:lnTo>
                  <a:lnTo>
                    <a:pt x="0" y="775847"/>
                  </a:lnTo>
                  <a:lnTo>
                    <a:pt x="1635324" y="775847"/>
                  </a:lnTo>
                  <a:lnTo>
                    <a:pt x="1838524" y="387923"/>
                  </a:lnTo>
                  <a:lnTo>
                    <a:pt x="1635324" y="0"/>
                  </a:lnTo>
                  <a:close/>
                </a:path>
              </a:pathLst>
            </a:custGeom>
            <a:solidFill>
              <a:srgbClr val="4DBF38"/>
            </a:solidFill>
          </p:spPr>
        </p:sp>
        <p:sp>
          <p:nvSpPr>
            <p:cNvPr name="TextBox 25" id="25"/>
            <p:cNvSpPr txBox="true"/>
            <p:nvPr/>
          </p:nvSpPr>
          <p:spPr>
            <a:xfrm>
              <a:off x="0" y="-47625"/>
              <a:ext cx="1724224" cy="823472"/>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596423" y="4972050"/>
            <a:ext cx="1872263" cy="1539168"/>
          </a:xfrm>
          <a:prstGeom prst="rect">
            <a:avLst/>
          </a:prstGeom>
        </p:spPr>
        <p:txBody>
          <a:bodyPr anchor="t" rtlCol="false" tIns="0" lIns="0" bIns="0" rIns="0">
            <a:spAutoFit/>
          </a:bodyPr>
          <a:lstStyle/>
          <a:p>
            <a:pPr algn="ctr" marL="0" indent="0" lvl="0">
              <a:lnSpc>
                <a:spcPts val="12619"/>
              </a:lnSpc>
              <a:spcBef>
                <a:spcPct val="0"/>
              </a:spcBef>
            </a:pPr>
            <a:r>
              <a:rPr lang="en-US" b="true" sz="9013" spc="405">
                <a:solidFill>
                  <a:srgbClr val="FFFFFF"/>
                </a:solidFill>
                <a:latin typeface="Montserrat Bold"/>
                <a:ea typeface="Montserrat Bold"/>
                <a:cs typeface="Montserrat Bold"/>
                <a:sym typeface="Montserrat Bold"/>
              </a:rPr>
              <a:t>05</a:t>
            </a:r>
          </a:p>
        </p:txBody>
      </p:sp>
      <p:sp>
        <p:nvSpPr>
          <p:cNvPr name="TextBox 27" id="27"/>
          <p:cNvSpPr txBox="true"/>
          <p:nvPr/>
        </p:nvSpPr>
        <p:spPr>
          <a:xfrm rot="0">
            <a:off x="3427312" y="5199364"/>
            <a:ext cx="9126863" cy="1642289"/>
          </a:xfrm>
          <a:prstGeom prst="rect">
            <a:avLst/>
          </a:prstGeom>
        </p:spPr>
        <p:txBody>
          <a:bodyPr anchor="t" rtlCol="false" tIns="0" lIns="0" bIns="0" rIns="0">
            <a:spAutoFit/>
          </a:bodyPr>
          <a:lstStyle/>
          <a:p>
            <a:pPr algn="l" marL="0" indent="0" lvl="0">
              <a:lnSpc>
                <a:spcPts val="2644"/>
              </a:lnSpc>
              <a:spcBef>
                <a:spcPct val="0"/>
              </a:spcBef>
            </a:pPr>
            <a:r>
              <a:rPr lang="en-US" sz="1889" spc="85">
                <a:solidFill>
                  <a:srgbClr val="051D40"/>
                </a:solidFill>
                <a:latin typeface="Montserrat"/>
                <a:ea typeface="Montserrat"/>
                <a:cs typeface="Montserrat"/>
                <a:sym typeface="Montserrat"/>
              </a:rPr>
              <a:t>➔ Pr</a:t>
            </a:r>
            <a:r>
              <a:rPr lang="en-US" sz="1889" spc="85" strike="noStrike" u="none">
                <a:solidFill>
                  <a:srgbClr val="051D40"/>
                </a:solidFill>
                <a:latin typeface="Montserrat"/>
                <a:ea typeface="Montserrat"/>
                <a:cs typeface="Montserrat"/>
                <a:sym typeface="Montserrat"/>
              </a:rPr>
              <a:t>ogram kolaborasi HIMSI dengan pihak prodi dalam membantu dokumentasi, pengumpulan data kegiatan mahasiswa, dan publikasi sebagai bahan akreditasi.</a:t>
            </a:r>
          </a:p>
          <a:p>
            <a:pPr algn="l" marL="0" indent="0" lvl="0">
              <a:lnSpc>
                <a:spcPts val="2644"/>
              </a:lnSpc>
              <a:spcBef>
                <a:spcPct val="0"/>
              </a:spcBef>
            </a:pPr>
            <a:r>
              <a:rPr lang="en-US" sz="1889" spc="85" strike="noStrike" u="none">
                <a:solidFill>
                  <a:srgbClr val="051D40"/>
                </a:solidFill>
                <a:latin typeface="Montserrat"/>
                <a:ea typeface="Montserrat"/>
                <a:cs typeface="Montserrat"/>
                <a:sym typeface="Montserrat"/>
              </a:rPr>
              <a:t>➔ HIMSI jadi mitra strategis, bukan sekadar organisasi event semata.</a:t>
            </a:r>
          </a:p>
          <a:p>
            <a:pPr algn="l" marL="0" indent="0" lvl="0">
              <a:lnSpc>
                <a:spcPts val="2644"/>
              </a:lnSpc>
              <a:spcBef>
                <a:spcPct val="0"/>
              </a:spcBef>
            </a:pPr>
          </a:p>
        </p:txBody>
      </p:sp>
      <p:sp>
        <p:nvSpPr>
          <p:cNvPr name="TextBox 28" id="28"/>
          <p:cNvSpPr txBox="true"/>
          <p:nvPr/>
        </p:nvSpPr>
        <p:spPr>
          <a:xfrm rot="0">
            <a:off x="3140486" y="4646890"/>
            <a:ext cx="10331504" cy="450132"/>
          </a:xfrm>
          <a:prstGeom prst="rect">
            <a:avLst/>
          </a:prstGeom>
        </p:spPr>
        <p:txBody>
          <a:bodyPr anchor="t" rtlCol="false" tIns="0" lIns="0" bIns="0" rIns="0">
            <a:spAutoFit/>
          </a:bodyPr>
          <a:lstStyle/>
          <a:p>
            <a:pPr algn="l" marL="0" indent="0" lvl="0">
              <a:lnSpc>
                <a:spcPts val="3769"/>
              </a:lnSpc>
              <a:spcBef>
                <a:spcPct val="0"/>
              </a:spcBef>
            </a:pPr>
            <a:r>
              <a:rPr lang="en-US" b="true" sz="2692" spc="121">
                <a:solidFill>
                  <a:srgbClr val="051D40"/>
                </a:solidFill>
                <a:latin typeface="Montserrat Bold"/>
                <a:ea typeface="Montserrat Bold"/>
                <a:cs typeface="Montserrat Bold"/>
                <a:sym typeface="Montserrat Bold"/>
              </a:rPr>
              <a:t>Bhaskara </a:t>
            </a:r>
            <a:r>
              <a:rPr lang="en-US" b="true" sz="2692" spc="121" strike="noStrike" u="none">
                <a:solidFill>
                  <a:srgbClr val="051D40"/>
                </a:solidFill>
                <a:latin typeface="Montserrat Bold"/>
                <a:ea typeface="Montserrat Bold"/>
                <a:cs typeface="Montserrat Bold"/>
                <a:sym typeface="Montserrat Bold"/>
              </a:rPr>
              <a:t>Movement: "Aksi Nyata untuk Akreditasi"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DAGouNoc8PA</dc:identifier>
  <dcterms:modified xsi:type="dcterms:W3CDTF">2011-08-01T06:04:30Z</dcterms:modified>
  <cp:revision>1</cp:revision>
  <dc:title>Inertia</dc:title>
</cp:coreProperties>
</file>