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Proxima Nova"/>
      <p:regular r:id="rId43"/>
      <p:bold r:id="rId44"/>
      <p:italic r:id="rId45"/>
      <p:boldItalic r:id="rId46"/>
    </p:embeddedFont>
    <p:embeddedFont>
      <p:font typeface="Fira Sans Extra Condensed Medium"/>
      <p:regular r:id="rId47"/>
      <p:bold r:id="rId48"/>
      <p:italic r:id="rId49"/>
      <p:boldItalic r:id="rId50"/>
    </p:embeddedFont>
    <p:embeddedFont>
      <p:font typeface="Lexend"/>
      <p:regular r:id="rId51"/>
      <p:bold r:id="rId52"/>
    </p:embeddedFont>
    <p:embeddedFont>
      <p:font typeface="Fira Sans Extra Condensed"/>
      <p:regular r:id="rId53"/>
      <p:bold r:id="rId54"/>
      <p:italic r:id="rId55"/>
      <p:boldItalic r:id="rId56"/>
    </p:embeddedFont>
    <p:embeddedFont>
      <p:font typeface="Saira Condensed"/>
      <p:regular r:id="rId57"/>
      <p:bold r:id="rId58"/>
    </p:embeddedFont>
    <p:embeddedFont>
      <p:font typeface="Fira Sans Extra Condensed SemiBold"/>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4F6E61-78C8-4085-BBF9-EA37754B8B2F}">
  <a:tblStyle styleId="{6F4F6E61-78C8-4085-BBF9-EA37754B8B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8C7FF0B-A2F6-4B95-AB77-7AD77CC00AB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42" Type="http://schemas.openxmlformats.org/officeDocument/2006/relationships/font" Target="fonts/Roboto-boldItalic.fntdata"/><Relationship Id="rId41" Type="http://schemas.openxmlformats.org/officeDocument/2006/relationships/font" Target="fonts/Roboto-italic.fntdata"/><Relationship Id="rId44" Type="http://schemas.openxmlformats.org/officeDocument/2006/relationships/font" Target="fonts/ProximaNova-bold.fntdata"/><Relationship Id="rId43" Type="http://schemas.openxmlformats.org/officeDocument/2006/relationships/font" Target="fonts/ProximaNova-regular.fntdata"/><Relationship Id="rId46" Type="http://schemas.openxmlformats.org/officeDocument/2006/relationships/font" Target="fonts/ProximaNova-boldItalic.fntdata"/><Relationship Id="rId45" Type="http://schemas.openxmlformats.org/officeDocument/2006/relationships/font" Target="fonts/ProximaNova-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Medium-bold.fntdata"/><Relationship Id="rId47" Type="http://schemas.openxmlformats.org/officeDocument/2006/relationships/font" Target="fonts/FiraSansExtraCondensedMedium-regular.fntdata"/><Relationship Id="rId49" Type="http://schemas.openxmlformats.org/officeDocument/2006/relationships/font" Target="fonts/FiraSansExtraCondensed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oboto-regular.fntdata"/><Relationship Id="rId38" Type="http://schemas.openxmlformats.org/officeDocument/2006/relationships/slide" Target="slides/slide33.xml"/><Relationship Id="rId62" Type="http://schemas.openxmlformats.org/officeDocument/2006/relationships/font" Target="fonts/FiraSansExtraCondensedSemiBold-boldItalic.fntdata"/><Relationship Id="rId61" Type="http://schemas.openxmlformats.org/officeDocument/2006/relationships/font" Target="fonts/FiraSansExtraCondensedSemi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FiraSansExtraCondensedSemi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exend-regular.fntdata"/><Relationship Id="rId50" Type="http://schemas.openxmlformats.org/officeDocument/2006/relationships/font" Target="fonts/FiraSansExtraCondensedMedium-boldItalic.fntdata"/><Relationship Id="rId53" Type="http://schemas.openxmlformats.org/officeDocument/2006/relationships/font" Target="fonts/FiraSansExtraCondensed-regular.fntdata"/><Relationship Id="rId52" Type="http://schemas.openxmlformats.org/officeDocument/2006/relationships/font" Target="fonts/Lexend-bold.fntdata"/><Relationship Id="rId11" Type="http://schemas.openxmlformats.org/officeDocument/2006/relationships/slide" Target="slides/slide6.xml"/><Relationship Id="rId55" Type="http://schemas.openxmlformats.org/officeDocument/2006/relationships/font" Target="fonts/FiraSansExtraCondensed-italic.fntdata"/><Relationship Id="rId10" Type="http://schemas.openxmlformats.org/officeDocument/2006/relationships/slide" Target="slides/slide5.xml"/><Relationship Id="rId54" Type="http://schemas.openxmlformats.org/officeDocument/2006/relationships/font" Target="fonts/FiraSansExtraCondensed-bold.fntdata"/><Relationship Id="rId13" Type="http://schemas.openxmlformats.org/officeDocument/2006/relationships/slide" Target="slides/slide8.xml"/><Relationship Id="rId57" Type="http://schemas.openxmlformats.org/officeDocument/2006/relationships/font" Target="fonts/SairaCondensed-regular.fntdata"/><Relationship Id="rId12" Type="http://schemas.openxmlformats.org/officeDocument/2006/relationships/slide" Target="slides/slide7.xml"/><Relationship Id="rId56" Type="http://schemas.openxmlformats.org/officeDocument/2006/relationships/font" Target="fonts/FiraSansExtraCondensed-boldItalic.fntdata"/><Relationship Id="rId15" Type="http://schemas.openxmlformats.org/officeDocument/2006/relationships/slide" Target="slides/slide10.xml"/><Relationship Id="rId59" Type="http://schemas.openxmlformats.org/officeDocument/2006/relationships/font" Target="fonts/FiraSansExtraCondensedSemiBold-regular.fntdata"/><Relationship Id="rId14" Type="http://schemas.openxmlformats.org/officeDocument/2006/relationships/slide" Target="slides/slide9.xml"/><Relationship Id="rId58" Type="http://schemas.openxmlformats.org/officeDocument/2006/relationships/font" Target="fonts/SairaCondense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206afa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d206afa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ec59fffa6_6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ec59fffa6_6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ec59fffa6_6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ec59fffa6_6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efe3bae6d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efe3bae6d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eec59fffa6_6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eec59fffa6_6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eefe3bae6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eefe3bae6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eefe3bae6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eefe3bae6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ec59fffa6_6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ec59fffa6_6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efe3bae6d_0_1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efe3bae6d_0_1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efe3bae6d_0_1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efe3bae6d_0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efe3bae6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efe3bae6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eefe3bae6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2eefe3bae6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efe3bae6d_0_1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efe3bae6d_0_1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efe3bae6d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efe3bae6d_0_1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efe3bae6d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efe3bae6d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eefe3bae6d_0_1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eefe3bae6d_0_1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eefe3bae6d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eefe3bae6d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eefe3bae6d_0_1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eefe3bae6d_0_1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eefe3bae6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eefe3bae6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efe3bae6d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efe3bae6d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efe3bae6d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efe3bae6d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eefe3bae6d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eefe3bae6d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efe3bae6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efe3bae6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eefe3bae6d_0_1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eefe3bae6d_0_1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eefe3bae6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eefe3bae6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eefe3bae6d_0_1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eefe3bae6d_0_1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eefe3bae6d_0_1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eefe3bae6d_0_1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eec59fffa6_6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eec59fffa6_6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efe3bae6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efe3bae6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ec59fffa6_6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ec59fffa6_6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ec59fffa6_6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ec59fffa6_6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efe3bae6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efe3bae6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eefe3bae6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eefe3bae6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slide" Target="/ppt/slides/slide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docs.google.com/spreadsheets/d/1YBRNOL2vdoLb5FpnB7YaBYIwTzVwDPZh02XZp1vz550/edit?pli=1&amp;gid=883579196#gid=883579196"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docs.google.com/spreadsheets/d/1YBRNOL2vdoLb5FpnB7YaBYIwTzVwDPZh02XZp1vz550/edit?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slide" Target="/ppt/slides/slide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slide" Target="/ppt/slides/slide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slide" Target="/ppt/slides/slide1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3"/>
          <p:cNvSpPr txBox="1"/>
          <p:nvPr>
            <p:ph type="ctrTitle"/>
          </p:nvPr>
        </p:nvSpPr>
        <p:spPr>
          <a:xfrm>
            <a:off x="398550" y="129825"/>
            <a:ext cx="7002900" cy="244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solidFill>
                  <a:schemeClr val="lt1"/>
                </a:solidFill>
              </a:rPr>
              <a:t>A</a:t>
            </a:r>
            <a:r>
              <a:rPr lang="en" sz="2600">
                <a:solidFill>
                  <a:schemeClr val="lt1"/>
                </a:solidFill>
              </a:rPr>
              <a:t>ssignment - Senior Strategy Analyst</a:t>
            </a:r>
            <a:endParaRPr sz="3900">
              <a:solidFill>
                <a:schemeClr val="lt1"/>
              </a:solidFill>
            </a:endParaRPr>
          </a:p>
          <a:p>
            <a:pPr indent="0" lvl="0" marL="0" rtl="0" algn="l">
              <a:spcBef>
                <a:spcPts val="0"/>
              </a:spcBef>
              <a:spcAft>
                <a:spcPts val="0"/>
              </a:spcAft>
              <a:buNone/>
            </a:pPr>
            <a:r>
              <a:rPr lang="en" sz="3900">
                <a:solidFill>
                  <a:schemeClr val="lt1"/>
                </a:solidFill>
              </a:rPr>
              <a:t>Aditya Yadav</a:t>
            </a:r>
            <a:br>
              <a:rPr lang="en" sz="3900">
                <a:solidFill>
                  <a:schemeClr val="lt1"/>
                </a:solidFill>
              </a:rPr>
            </a:br>
            <a:endParaRPr sz="2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TRENDS: Channel</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pic>
        <p:nvPicPr>
          <p:cNvPr id="119" name="Google Shape;119;p22" title="Chart"/>
          <p:cNvPicPr preferRelativeResize="0"/>
          <p:nvPr/>
        </p:nvPicPr>
        <p:blipFill>
          <a:blip r:embed="rId3">
            <a:alphaModFix/>
          </a:blip>
          <a:stretch>
            <a:fillRect/>
          </a:stretch>
        </p:blipFill>
        <p:spPr>
          <a:xfrm>
            <a:off x="127000" y="2548375"/>
            <a:ext cx="4214525" cy="2607201"/>
          </a:xfrm>
          <a:prstGeom prst="rect">
            <a:avLst/>
          </a:prstGeom>
          <a:noFill/>
          <a:ln>
            <a:noFill/>
          </a:ln>
        </p:spPr>
      </p:pic>
      <p:pic>
        <p:nvPicPr>
          <p:cNvPr id="120" name="Google Shape;120;p22" title="Chart"/>
          <p:cNvPicPr preferRelativeResize="0"/>
          <p:nvPr/>
        </p:nvPicPr>
        <p:blipFill>
          <a:blip r:embed="rId4">
            <a:alphaModFix/>
          </a:blip>
          <a:stretch>
            <a:fillRect/>
          </a:stretch>
        </p:blipFill>
        <p:spPr>
          <a:xfrm>
            <a:off x="4528825" y="2365338"/>
            <a:ext cx="4510374" cy="2790232"/>
          </a:xfrm>
          <a:prstGeom prst="rect">
            <a:avLst/>
          </a:prstGeom>
          <a:noFill/>
          <a:ln>
            <a:noFill/>
          </a:ln>
        </p:spPr>
      </p:pic>
      <p:sp>
        <p:nvSpPr>
          <p:cNvPr id="121" name="Google Shape;121;p22"/>
          <p:cNvSpPr/>
          <p:nvPr/>
        </p:nvSpPr>
        <p:spPr>
          <a:xfrm>
            <a:off x="483300" y="301525"/>
            <a:ext cx="8177400" cy="2155200"/>
          </a:xfrm>
          <a:prstGeom prst="round2DiagRect">
            <a:avLst>
              <a:gd fmla="val 16667" name="adj1"/>
              <a:gd fmla="val 0" name="adj2"/>
            </a:avLst>
          </a:prstGeom>
          <a:solidFill>
            <a:srgbClr val="FD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Assuming Outreach and Marketing incur significant cost for Bolt Business in terms of salaries for sales teams, expenses related to attending events, and costs for tools or software used in outreach activities. For Marketing, it can be advertising expenses, content creation, digital marketing campaigns, and analytics tools. Organic however is linked to Brand Value and Online Presence. (SEO etc)</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Revenue from the </a:t>
            </a:r>
            <a:r>
              <a:rPr lang="en" sz="1000">
                <a:solidFill>
                  <a:schemeClr val="dk1"/>
                </a:solidFill>
                <a:latin typeface="Proxima Nova"/>
                <a:ea typeface="Proxima Nova"/>
                <a:cs typeface="Proxima Nova"/>
                <a:sym typeface="Proxima Nova"/>
              </a:rPr>
              <a:t>Businesses</a:t>
            </a:r>
            <a:r>
              <a:rPr lang="en" sz="1000">
                <a:solidFill>
                  <a:schemeClr val="dk1"/>
                </a:solidFill>
                <a:latin typeface="Proxima Nova"/>
                <a:ea typeface="Proxima Nova"/>
                <a:cs typeface="Proxima Nova"/>
                <a:sym typeface="Proxima Nova"/>
              </a:rPr>
              <a:t> acquired by Outreach has </a:t>
            </a:r>
            <a:r>
              <a:rPr lang="en" sz="1000">
                <a:solidFill>
                  <a:schemeClr val="dk1"/>
                </a:solidFill>
                <a:latin typeface="Proxima Nova"/>
                <a:ea typeface="Proxima Nova"/>
                <a:cs typeface="Proxima Nova"/>
                <a:sym typeface="Proxima Nova"/>
              </a:rPr>
              <a:t>growth</a:t>
            </a:r>
            <a:r>
              <a:rPr lang="en" sz="1000">
                <a:solidFill>
                  <a:schemeClr val="dk1"/>
                </a:solidFill>
                <a:latin typeface="Proxima Nova"/>
                <a:ea typeface="Proxima Nova"/>
                <a:cs typeface="Proxima Nova"/>
                <a:sym typeface="Proxima Nova"/>
              </a:rPr>
              <a:t> significantly and has 63% revenue Share. Recommend : Continue investing in Outreach efforts.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Whereas Revenue from Marketing has seen minor increase. Recommend: Optimise marketing Campaigns or adjust messaging.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Revenue from Organic channel has more or less stayed stagnant. </a:t>
            </a:r>
            <a:r>
              <a:rPr b="1" lang="en" sz="1000">
                <a:solidFill>
                  <a:schemeClr val="dk1"/>
                </a:solidFill>
                <a:latin typeface="Proxima Nova"/>
                <a:ea typeface="Proxima Nova"/>
                <a:cs typeface="Proxima Nova"/>
                <a:sym typeface="Proxima Nova"/>
              </a:rPr>
              <a:t>Organic actually saw 20 pp drop in revenue in 2022 Q3. </a:t>
            </a:r>
            <a:r>
              <a:rPr b="1" lang="en" sz="1000" u="sng">
                <a:solidFill>
                  <a:schemeClr val="hlink"/>
                </a:solidFill>
                <a:latin typeface="Proxima Nova"/>
                <a:ea typeface="Proxima Nova"/>
                <a:cs typeface="Proxima Nova"/>
                <a:sym typeface="Proxima Nova"/>
                <a:hlinkClick action="ppaction://hlinksldjump" r:id="rId5"/>
              </a:rPr>
              <a:t>Data</a:t>
            </a:r>
            <a:r>
              <a:rPr b="1" lang="en" sz="1000">
                <a:solidFill>
                  <a:schemeClr val="dk1"/>
                </a:solidFill>
                <a:latin typeface="Proxima Nova"/>
                <a:ea typeface="Proxima Nova"/>
                <a:cs typeface="Proxima Nova"/>
                <a:sym typeface="Proxima Nova"/>
              </a:rPr>
              <a:t>. On Deep dive this drop was mainly observed in Segment T4. (-46%). T3 saw 3 pp reduction. But T1 and T2 up by 375 pp and 96 pp respectively. T4 Revenue Overall went down by 24 pp during the Qtr. Solsticea only region which saw the drop in that quarter. Therefore could be region specific issue or T4 SEO optimisation. </a:t>
            </a:r>
            <a:endParaRPr sz="1000">
              <a:solidFill>
                <a:schemeClr val="dk1"/>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a:blip r:embed="rId3">
            <a:alphaModFix/>
          </a:blip>
          <a:stretch>
            <a:fillRect/>
          </a:stretch>
        </p:blipFill>
        <p:spPr>
          <a:xfrm>
            <a:off x="279400" y="76200"/>
            <a:ext cx="3519601" cy="2550650"/>
          </a:xfrm>
          <a:prstGeom prst="rect">
            <a:avLst/>
          </a:prstGeom>
          <a:noFill/>
          <a:ln>
            <a:noFill/>
          </a:ln>
        </p:spPr>
      </p:pic>
      <p:pic>
        <p:nvPicPr>
          <p:cNvPr id="127" name="Google Shape;127;p23"/>
          <p:cNvPicPr preferRelativeResize="0"/>
          <p:nvPr/>
        </p:nvPicPr>
        <p:blipFill>
          <a:blip r:embed="rId4">
            <a:alphaModFix/>
          </a:blip>
          <a:stretch>
            <a:fillRect/>
          </a:stretch>
        </p:blipFill>
        <p:spPr>
          <a:xfrm>
            <a:off x="279393" y="2501587"/>
            <a:ext cx="3402032" cy="2641925"/>
          </a:xfrm>
          <a:prstGeom prst="rect">
            <a:avLst/>
          </a:prstGeom>
          <a:noFill/>
          <a:ln>
            <a:noFill/>
          </a:ln>
        </p:spPr>
      </p:pic>
      <p:graphicFrame>
        <p:nvGraphicFramePr>
          <p:cNvPr id="128" name="Google Shape;128;p23"/>
          <p:cNvGraphicFramePr/>
          <p:nvPr/>
        </p:nvGraphicFramePr>
        <p:xfrm>
          <a:off x="4521475" y="597625"/>
          <a:ext cx="3000000" cy="3000000"/>
        </p:xfrm>
        <a:graphic>
          <a:graphicData uri="http://schemas.openxmlformats.org/drawingml/2006/table">
            <a:tbl>
              <a:tblPr>
                <a:noFill/>
                <a:tableStyleId>{6F4F6E61-78C8-4085-BBF9-EA37754B8B2F}</a:tableStyleId>
              </a:tblPr>
              <a:tblGrid>
                <a:gridCol w="952500"/>
                <a:gridCol w="1533525"/>
                <a:gridCol w="952500"/>
              </a:tblGrid>
              <a:tr h="219075">
                <a:tc>
                  <a:txBody>
                    <a:bodyPr/>
                    <a:lstStyle/>
                    <a:p>
                      <a:pPr indent="0" lvl="0" marL="0" rtl="0" algn="ctr">
                        <a:lnSpc>
                          <a:spcPct val="115000"/>
                        </a:lnSpc>
                        <a:spcBef>
                          <a:spcPts val="0"/>
                        </a:spcBef>
                        <a:spcAft>
                          <a:spcPts val="0"/>
                        </a:spcAft>
                        <a:buNone/>
                      </a:pPr>
                      <a:r>
                        <a:rPr b="1" lang="en" sz="1000"/>
                        <a:t>Tier Segment</a:t>
                      </a:r>
                      <a:endParaRPr b="1" sz="1000"/>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 New Companies</a:t>
                      </a:r>
                      <a:endParaRPr b="1" sz="1000"/>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a:t>
                      </a:r>
                      <a:endParaRPr b="1" sz="1000"/>
                    </a:p>
                  </a:txBody>
                  <a:tcPr marT="19050" marB="19050" marR="28575" marL="28575" anchor="b">
                    <a:lnB cap="flat" cmpd="sng" w="2857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t>T0</a:t>
                      </a:r>
                      <a:endParaRPr sz="1000"/>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t>6</a:t>
                      </a:r>
                      <a:endParaRPr sz="1000"/>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t>0.05%</a:t>
                      </a:r>
                      <a:endParaRPr sz="1000"/>
                    </a:p>
                  </a:txBody>
                  <a:tcPr marT="19050" marB="19050" marR="28575" marL="28575" anchor="b">
                    <a:lnT cap="flat" cmpd="sng" w="28575">
                      <a:solidFill>
                        <a:srgbClr val="000000"/>
                      </a:solidFill>
                      <a:prstDash val="solid"/>
                      <a:round/>
                      <a:headEnd len="sm" w="sm" type="none"/>
                      <a:tailEnd len="sm" w="sm" type="none"/>
                    </a:lnT>
                  </a:tcPr>
                </a:tc>
              </a:tr>
              <a:tr h="200025">
                <a:tc>
                  <a:txBody>
                    <a:bodyPr/>
                    <a:lstStyle/>
                    <a:p>
                      <a:pPr indent="0" lvl="0" marL="0" rtl="0" algn="ctr">
                        <a:lnSpc>
                          <a:spcPct val="115000"/>
                        </a:lnSpc>
                        <a:spcBef>
                          <a:spcPts val="0"/>
                        </a:spcBef>
                        <a:spcAft>
                          <a:spcPts val="0"/>
                        </a:spcAft>
                        <a:buNone/>
                      </a:pPr>
                      <a:r>
                        <a:rPr lang="en" sz="1000"/>
                        <a:t>T1</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117</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1.05%</a:t>
                      </a:r>
                      <a:endParaRPr sz="1000"/>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t>T2</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470</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4.22%</a:t>
                      </a:r>
                      <a:endParaRPr sz="1000"/>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t>T3</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4192</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37.62%</a:t>
                      </a:r>
                      <a:endParaRPr sz="1000"/>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t>T4</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6359</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57.06%</a:t>
                      </a:r>
                      <a:endParaRPr sz="1000"/>
                    </a:p>
                  </a:txBody>
                  <a:tcPr marT="19050" marB="19050" marR="28575" marL="28575" anchor="b"/>
                </a:tc>
              </a:tr>
            </a:tbl>
          </a:graphicData>
        </a:graphic>
      </p:graphicFrame>
      <p:graphicFrame>
        <p:nvGraphicFramePr>
          <p:cNvPr id="129" name="Google Shape;129;p23"/>
          <p:cNvGraphicFramePr/>
          <p:nvPr/>
        </p:nvGraphicFramePr>
        <p:xfrm>
          <a:off x="4583600" y="2501575"/>
          <a:ext cx="3000000" cy="3000000"/>
        </p:xfrm>
        <a:graphic>
          <a:graphicData uri="http://schemas.openxmlformats.org/drawingml/2006/table">
            <a:tbl>
              <a:tblPr>
                <a:noFill/>
                <a:tableStyleId>{6F4F6E61-78C8-4085-BBF9-EA37754B8B2F}</a:tableStyleId>
              </a:tblPr>
              <a:tblGrid>
                <a:gridCol w="1043300"/>
                <a:gridCol w="1179375"/>
                <a:gridCol w="1179375"/>
              </a:tblGrid>
              <a:tr h="3524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Segment</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Revenue Per Order</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Revenue per Company</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T0</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6176</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T1</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1070</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T2</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397</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120</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T4</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43</a:t>
                      </a:r>
                      <a:endParaRPr sz="1000">
                        <a:latin typeface="Proxima Nova"/>
                        <a:ea typeface="Proxima Nova"/>
                        <a:cs typeface="Proxima Nova"/>
                        <a:sym typeface="Proxima Nova"/>
                      </a:endParaRPr>
                    </a:p>
                  </a:txBody>
                  <a:tcPr marT="19050" marB="19050" marR="28575" marL="28575" anchor="b"/>
                </a:tc>
              </a:tr>
              <a:tr h="32385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Grand Total</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152</a:t>
                      </a:r>
                      <a:endParaRPr sz="1000">
                        <a:latin typeface="Proxima Nova"/>
                        <a:ea typeface="Proxima Nova"/>
                        <a:cs typeface="Proxima Nova"/>
                        <a:sym typeface="Proxima Nova"/>
                      </a:endParaRPr>
                    </a:p>
                  </a:txBody>
                  <a:tcPr marT="19050" marB="19050" marR="28575" marL="28575" anchor="b"/>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7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 </a:t>
            </a:r>
            <a:endParaRPr/>
          </a:p>
        </p:txBody>
      </p:sp>
      <p:grpSp>
        <p:nvGrpSpPr>
          <p:cNvPr id="135" name="Google Shape;135;p24"/>
          <p:cNvGrpSpPr/>
          <p:nvPr/>
        </p:nvGrpSpPr>
        <p:grpSpPr>
          <a:xfrm>
            <a:off x="-185054" y="3200336"/>
            <a:ext cx="1042349" cy="1444710"/>
            <a:chOff x="-185050" y="2932400"/>
            <a:chExt cx="1235596" cy="1712553"/>
          </a:xfrm>
        </p:grpSpPr>
        <p:sp>
          <p:nvSpPr>
            <p:cNvPr id="136" name="Google Shape;136;p24"/>
            <p:cNvSpPr/>
            <p:nvPr/>
          </p:nvSpPr>
          <p:spPr>
            <a:xfrm>
              <a:off x="-185050" y="2932400"/>
              <a:ext cx="1235596" cy="1000530"/>
            </a:xfrm>
            <a:custGeom>
              <a:rect b="b" l="l" r="r" t="t"/>
              <a:pathLst>
                <a:path extrusionOk="0" h="18030" w="22266">
                  <a:moveTo>
                    <a:pt x="11132" y="10932"/>
                  </a:moveTo>
                  <a:cubicBezTo>
                    <a:pt x="11207" y="10940"/>
                    <a:pt x="11282" y="10947"/>
                    <a:pt x="11355" y="10954"/>
                  </a:cubicBezTo>
                  <a:lnTo>
                    <a:pt x="11355" y="10963"/>
                  </a:lnTo>
                  <a:cubicBezTo>
                    <a:pt x="11275" y="11014"/>
                    <a:pt x="11200" y="11066"/>
                    <a:pt x="11132" y="11125"/>
                  </a:cubicBezTo>
                  <a:cubicBezTo>
                    <a:pt x="11059" y="11066"/>
                    <a:pt x="10985" y="11014"/>
                    <a:pt x="10910" y="10963"/>
                  </a:cubicBezTo>
                  <a:lnTo>
                    <a:pt x="10910" y="10954"/>
                  </a:lnTo>
                  <a:cubicBezTo>
                    <a:pt x="10985" y="10947"/>
                    <a:pt x="11059" y="10940"/>
                    <a:pt x="11132" y="10932"/>
                  </a:cubicBezTo>
                  <a:close/>
                  <a:moveTo>
                    <a:pt x="8945" y="0"/>
                  </a:moveTo>
                  <a:cubicBezTo>
                    <a:pt x="8174" y="0"/>
                    <a:pt x="7537" y="586"/>
                    <a:pt x="7455" y="1342"/>
                  </a:cubicBezTo>
                  <a:cubicBezTo>
                    <a:pt x="6549" y="1485"/>
                    <a:pt x="5801" y="2092"/>
                    <a:pt x="5467" y="2923"/>
                  </a:cubicBezTo>
                  <a:cubicBezTo>
                    <a:pt x="5401" y="2909"/>
                    <a:pt x="5333" y="2892"/>
                    <a:pt x="5258" y="2892"/>
                  </a:cubicBezTo>
                  <a:cubicBezTo>
                    <a:pt x="4778" y="2892"/>
                    <a:pt x="4392" y="3286"/>
                    <a:pt x="4392" y="3768"/>
                  </a:cubicBezTo>
                  <a:cubicBezTo>
                    <a:pt x="4392" y="3887"/>
                    <a:pt x="4413" y="4005"/>
                    <a:pt x="4457" y="4110"/>
                  </a:cubicBezTo>
                  <a:cubicBezTo>
                    <a:pt x="2560" y="4607"/>
                    <a:pt x="1157" y="6326"/>
                    <a:pt x="1157" y="8382"/>
                  </a:cubicBezTo>
                  <a:cubicBezTo>
                    <a:pt x="1157" y="8773"/>
                    <a:pt x="1218" y="9160"/>
                    <a:pt x="1314" y="9516"/>
                  </a:cubicBezTo>
                  <a:cubicBezTo>
                    <a:pt x="535" y="9902"/>
                    <a:pt x="1" y="10703"/>
                    <a:pt x="1" y="11621"/>
                  </a:cubicBezTo>
                  <a:cubicBezTo>
                    <a:pt x="1" y="12808"/>
                    <a:pt x="876" y="13787"/>
                    <a:pt x="2010" y="13951"/>
                  </a:cubicBezTo>
                  <a:cubicBezTo>
                    <a:pt x="1989" y="14122"/>
                    <a:pt x="1966" y="14300"/>
                    <a:pt x="1966" y="14485"/>
                  </a:cubicBezTo>
                  <a:cubicBezTo>
                    <a:pt x="1966" y="16443"/>
                    <a:pt x="3560" y="18029"/>
                    <a:pt x="5518" y="18029"/>
                  </a:cubicBezTo>
                  <a:cubicBezTo>
                    <a:pt x="6809" y="18029"/>
                    <a:pt x="7944" y="17333"/>
                    <a:pt x="8560" y="16294"/>
                  </a:cubicBezTo>
                  <a:cubicBezTo>
                    <a:pt x="8715" y="16457"/>
                    <a:pt x="8938" y="16561"/>
                    <a:pt x="9183" y="16561"/>
                  </a:cubicBezTo>
                  <a:cubicBezTo>
                    <a:pt x="9664" y="16561"/>
                    <a:pt x="10057" y="16169"/>
                    <a:pt x="10057" y="15687"/>
                  </a:cubicBezTo>
                  <a:cubicBezTo>
                    <a:pt x="10057" y="15537"/>
                    <a:pt x="10013" y="15397"/>
                    <a:pt x="9947" y="15270"/>
                  </a:cubicBezTo>
                  <a:cubicBezTo>
                    <a:pt x="10399" y="15204"/>
                    <a:pt x="10799" y="15019"/>
                    <a:pt x="11132" y="14736"/>
                  </a:cubicBezTo>
                  <a:cubicBezTo>
                    <a:pt x="11460" y="15019"/>
                    <a:pt x="11867" y="15204"/>
                    <a:pt x="12319" y="15270"/>
                  </a:cubicBezTo>
                  <a:cubicBezTo>
                    <a:pt x="12245" y="15397"/>
                    <a:pt x="12209" y="15537"/>
                    <a:pt x="12209" y="15687"/>
                  </a:cubicBezTo>
                  <a:cubicBezTo>
                    <a:pt x="12209" y="16169"/>
                    <a:pt x="12594" y="16561"/>
                    <a:pt x="13076" y="16561"/>
                  </a:cubicBezTo>
                  <a:cubicBezTo>
                    <a:pt x="13322" y="16561"/>
                    <a:pt x="13544" y="16457"/>
                    <a:pt x="13706" y="16294"/>
                  </a:cubicBezTo>
                  <a:cubicBezTo>
                    <a:pt x="14322" y="17333"/>
                    <a:pt x="15449" y="18029"/>
                    <a:pt x="16748" y="18029"/>
                  </a:cubicBezTo>
                  <a:cubicBezTo>
                    <a:pt x="18706" y="18029"/>
                    <a:pt x="20292" y="16443"/>
                    <a:pt x="20292" y="14485"/>
                  </a:cubicBezTo>
                  <a:cubicBezTo>
                    <a:pt x="20292" y="14300"/>
                    <a:pt x="20278" y="14122"/>
                    <a:pt x="20247" y="13951"/>
                  </a:cubicBezTo>
                  <a:cubicBezTo>
                    <a:pt x="21390" y="13787"/>
                    <a:pt x="22266" y="12808"/>
                    <a:pt x="22266" y="11621"/>
                  </a:cubicBezTo>
                  <a:cubicBezTo>
                    <a:pt x="22266" y="10703"/>
                    <a:pt x="21732" y="9902"/>
                    <a:pt x="20952" y="9516"/>
                  </a:cubicBezTo>
                  <a:cubicBezTo>
                    <a:pt x="21048" y="9160"/>
                    <a:pt x="21109" y="8773"/>
                    <a:pt x="21109" y="8382"/>
                  </a:cubicBezTo>
                  <a:cubicBezTo>
                    <a:pt x="21109" y="6326"/>
                    <a:pt x="19706" y="4607"/>
                    <a:pt x="17807" y="4110"/>
                  </a:cubicBezTo>
                  <a:cubicBezTo>
                    <a:pt x="17852" y="4005"/>
                    <a:pt x="17875" y="3887"/>
                    <a:pt x="17875" y="3768"/>
                  </a:cubicBezTo>
                  <a:cubicBezTo>
                    <a:pt x="17875" y="3286"/>
                    <a:pt x="17481" y="2892"/>
                    <a:pt x="16999" y="2892"/>
                  </a:cubicBezTo>
                  <a:cubicBezTo>
                    <a:pt x="16933" y="2892"/>
                    <a:pt x="16865" y="2909"/>
                    <a:pt x="16800" y="2923"/>
                  </a:cubicBezTo>
                  <a:cubicBezTo>
                    <a:pt x="16465" y="2092"/>
                    <a:pt x="15716" y="1485"/>
                    <a:pt x="14804" y="1342"/>
                  </a:cubicBezTo>
                  <a:cubicBezTo>
                    <a:pt x="14730" y="586"/>
                    <a:pt x="14092" y="0"/>
                    <a:pt x="13322" y="0"/>
                  </a:cubicBezTo>
                  <a:cubicBezTo>
                    <a:pt x="12980" y="0"/>
                    <a:pt x="12668" y="112"/>
                    <a:pt x="12416" y="304"/>
                  </a:cubicBezTo>
                  <a:cubicBezTo>
                    <a:pt x="12327" y="260"/>
                    <a:pt x="12230" y="215"/>
                    <a:pt x="12134" y="178"/>
                  </a:cubicBezTo>
                  <a:cubicBezTo>
                    <a:pt x="12120" y="178"/>
                    <a:pt x="12111" y="171"/>
                    <a:pt x="12104" y="171"/>
                  </a:cubicBezTo>
                  <a:cubicBezTo>
                    <a:pt x="12015" y="141"/>
                    <a:pt x="11926" y="112"/>
                    <a:pt x="11837" y="89"/>
                  </a:cubicBezTo>
                  <a:cubicBezTo>
                    <a:pt x="11816" y="89"/>
                    <a:pt x="11800" y="82"/>
                    <a:pt x="11778" y="75"/>
                  </a:cubicBezTo>
                  <a:cubicBezTo>
                    <a:pt x="11697" y="61"/>
                    <a:pt x="11615" y="45"/>
                    <a:pt x="11526" y="30"/>
                  </a:cubicBezTo>
                  <a:cubicBezTo>
                    <a:pt x="11504" y="30"/>
                    <a:pt x="11481" y="23"/>
                    <a:pt x="11460" y="23"/>
                  </a:cubicBezTo>
                  <a:cubicBezTo>
                    <a:pt x="11348" y="7"/>
                    <a:pt x="11244" y="0"/>
                    <a:pt x="11132" y="0"/>
                  </a:cubicBezTo>
                  <a:cubicBezTo>
                    <a:pt x="11022" y="0"/>
                    <a:pt x="10910" y="7"/>
                    <a:pt x="10807" y="23"/>
                  </a:cubicBezTo>
                  <a:cubicBezTo>
                    <a:pt x="10785" y="23"/>
                    <a:pt x="10762" y="30"/>
                    <a:pt x="10741" y="30"/>
                  </a:cubicBezTo>
                  <a:cubicBezTo>
                    <a:pt x="10652" y="45"/>
                    <a:pt x="10570" y="61"/>
                    <a:pt x="10481" y="75"/>
                  </a:cubicBezTo>
                  <a:cubicBezTo>
                    <a:pt x="10465" y="82"/>
                    <a:pt x="10443" y="89"/>
                    <a:pt x="10429" y="89"/>
                  </a:cubicBezTo>
                  <a:cubicBezTo>
                    <a:pt x="10340" y="112"/>
                    <a:pt x="10251" y="141"/>
                    <a:pt x="10162" y="171"/>
                  </a:cubicBezTo>
                  <a:cubicBezTo>
                    <a:pt x="10153" y="171"/>
                    <a:pt x="10139" y="178"/>
                    <a:pt x="10132" y="178"/>
                  </a:cubicBezTo>
                  <a:cubicBezTo>
                    <a:pt x="10036" y="215"/>
                    <a:pt x="9940" y="260"/>
                    <a:pt x="9851" y="304"/>
                  </a:cubicBezTo>
                  <a:cubicBezTo>
                    <a:pt x="9598" y="112"/>
                    <a:pt x="9286" y="0"/>
                    <a:pt x="8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p:nvPr/>
          </p:nvSpPr>
          <p:spPr>
            <a:xfrm>
              <a:off x="-91212" y="3174347"/>
              <a:ext cx="998920" cy="1470607"/>
            </a:xfrm>
            <a:custGeom>
              <a:rect b="b" l="l" r="r" t="t"/>
              <a:pathLst>
                <a:path extrusionOk="0" h="26501" w="18001">
                  <a:moveTo>
                    <a:pt x="10385" y="1"/>
                  </a:moveTo>
                  <a:cubicBezTo>
                    <a:pt x="10385" y="1"/>
                    <a:pt x="10169" y="1743"/>
                    <a:pt x="10214" y="2270"/>
                  </a:cubicBezTo>
                  <a:cubicBezTo>
                    <a:pt x="10251" y="2790"/>
                    <a:pt x="9530" y="3954"/>
                    <a:pt x="9249" y="3992"/>
                  </a:cubicBezTo>
                  <a:cubicBezTo>
                    <a:pt x="9242" y="3993"/>
                    <a:pt x="9234" y="3993"/>
                    <a:pt x="9226" y="3993"/>
                  </a:cubicBezTo>
                  <a:cubicBezTo>
                    <a:pt x="8953" y="3993"/>
                    <a:pt x="8685" y="3344"/>
                    <a:pt x="8685" y="2954"/>
                  </a:cubicBezTo>
                  <a:cubicBezTo>
                    <a:pt x="8685" y="2544"/>
                    <a:pt x="8366" y="1388"/>
                    <a:pt x="8366" y="1388"/>
                  </a:cubicBezTo>
                  <a:lnTo>
                    <a:pt x="8366" y="1388"/>
                  </a:lnTo>
                  <a:cubicBezTo>
                    <a:pt x="8366" y="1388"/>
                    <a:pt x="8003" y="2589"/>
                    <a:pt x="8530" y="4228"/>
                  </a:cubicBezTo>
                  <a:cubicBezTo>
                    <a:pt x="8685" y="4725"/>
                    <a:pt x="8760" y="5912"/>
                    <a:pt x="8790" y="7350"/>
                  </a:cubicBezTo>
                  <a:lnTo>
                    <a:pt x="6342" y="6921"/>
                  </a:lnTo>
                  <a:lnTo>
                    <a:pt x="5703" y="4591"/>
                  </a:lnTo>
                  <a:lnTo>
                    <a:pt x="5689" y="4556"/>
                  </a:lnTo>
                  <a:cubicBezTo>
                    <a:pt x="5689" y="4533"/>
                    <a:pt x="5675" y="4511"/>
                    <a:pt x="5659" y="4488"/>
                  </a:cubicBezTo>
                  <a:lnTo>
                    <a:pt x="4162" y="2486"/>
                  </a:lnTo>
                  <a:lnTo>
                    <a:pt x="4562" y="809"/>
                  </a:lnTo>
                  <a:lnTo>
                    <a:pt x="4562" y="809"/>
                  </a:lnTo>
                  <a:lnTo>
                    <a:pt x="3916" y="2479"/>
                  </a:lnTo>
                  <a:cubicBezTo>
                    <a:pt x="3909" y="2509"/>
                    <a:pt x="3909" y="2537"/>
                    <a:pt x="3923" y="2560"/>
                  </a:cubicBezTo>
                  <a:lnTo>
                    <a:pt x="3932" y="2575"/>
                  </a:lnTo>
                  <a:lnTo>
                    <a:pt x="5148" y="4741"/>
                  </a:lnTo>
                  <a:lnTo>
                    <a:pt x="5169" y="4933"/>
                  </a:lnTo>
                  <a:lnTo>
                    <a:pt x="4110" y="4437"/>
                  </a:lnTo>
                  <a:lnTo>
                    <a:pt x="4066" y="4413"/>
                  </a:lnTo>
                  <a:cubicBezTo>
                    <a:pt x="4033" y="4399"/>
                    <a:pt x="3997" y="4392"/>
                    <a:pt x="3960" y="4392"/>
                  </a:cubicBezTo>
                  <a:cubicBezTo>
                    <a:pt x="3904" y="4392"/>
                    <a:pt x="3847" y="4408"/>
                    <a:pt x="3799" y="4444"/>
                  </a:cubicBezTo>
                  <a:lnTo>
                    <a:pt x="3471" y="4680"/>
                  </a:lnTo>
                  <a:lnTo>
                    <a:pt x="2382" y="3465"/>
                  </a:lnTo>
                  <a:lnTo>
                    <a:pt x="2759" y="2130"/>
                  </a:lnTo>
                  <a:lnTo>
                    <a:pt x="2115" y="3450"/>
                  </a:lnTo>
                  <a:cubicBezTo>
                    <a:pt x="2092" y="3479"/>
                    <a:pt x="2092" y="3523"/>
                    <a:pt x="2122" y="3561"/>
                  </a:cubicBezTo>
                  <a:lnTo>
                    <a:pt x="2129" y="3577"/>
                  </a:lnTo>
                  <a:lnTo>
                    <a:pt x="3227" y="5186"/>
                  </a:lnTo>
                  <a:cubicBezTo>
                    <a:pt x="3277" y="5256"/>
                    <a:pt x="3354" y="5296"/>
                    <a:pt x="3432" y="5296"/>
                  </a:cubicBezTo>
                  <a:cubicBezTo>
                    <a:pt x="3468" y="5296"/>
                    <a:pt x="3505" y="5287"/>
                    <a:pt x="3539" y="5268"/>
                  </a:cubicBezTo>
                  <a:lnTo>
                    <a:pt x="3567" y="5245"/>
                  </a:lnTo>
                  <a:lnTo>
                    <a:pt x="3939" y="5045"/>
                  </a:lnTo>
                  <a:lnTo>
                    <a:pt x="5326" y="6046"/>
                  </a:lnTo>
                  <a:lnTo>
                    <a:pt x="5511" y="7425"/>
                  </a:lnTo>
                  <a:cubicBezTo>
                    <a:pt x="5534" y="7582"/>
                    <a:pt x="5645" y="7715"/>
                    <a:pt x="5801" y="7767"/>
                  </a:cubicBezTo>
                  <a:lnTo>
                    <a:pt x="5860" y="7788"/>
                  </a:lnTo>
                  <a:lnTo>
                    <a:pt x="8797" y="8715"/>
                  </a:lnTo>
                  <a:cubicBezTo>
                    <a:pt x="8797" y="9205"/>
                    <a:pt x="8797" y="9709"/>
                    <a:pt x="8783" y="10221"/>
                  </a:cubicBezTo>
                  <a:lnTo>
                    <a:pt x="6832" y="11622"/>
                  </a:lnTo>
                  <a:lnTo>
                    <a:pt x="3954" y="11355"/>
                  </a:lnTo>
                  <a:lnTo>
                    <a:pt x="1996" y="10273"/>
                  </a:lnTo>
                  <a:lnTo>
                    <a:pt x="2026" y="7973"/>
                  </a:lnTo>
                  <a:lnTo>
                    <a:pt x="2471" y="5823"/>
                  </a:lnTo>
                  <a:lnTo>
                    <a:pt x="1804" y="7715"/>
                  </a:lnTo>
                  <a:lnTo>
                    <a:pt x="312" y="7737"/>
                  </a:lnTo>
                  <a:lnTo>
                    <a:pt x="602" y="5481"/>
                  </a:lnTo>
                  <a:lnTo>
                    <a:pt x="602" y="5481"/>
                  </a:lnTo>
                  <a:lnTo>
                    <a:pt x="8" y="7856"/>
                  </a:lnTo>
                  <a:lnTo>
                    <a:pt x="8" y="7877"/>
                  </a:lnTo>
                  <a:cubicBezTo>
                    <a:pt x="0" y="7952"/>
                    <a:pt x="52" y="8011"/>
                    <a:pt x="127" y="8018"/>
                  </a:cubicBezTo>
                  <a:lnTo>
                    <a:pt x="141" y="8027"/>
                  </a:lnTo>
                  <a:lnTo>
                    <a:pt x="1691" y="8174"/>
                  </a:lnTo>
                  <a:lnTo>
                    <a:pt x="1373" y="10430"/>
                  </a:lnTo>
                  <a:cubicBezTo>
                    <a:pt x="1359" y="10526"/>
                    <a:pt x="1396" y="10629"/>
                    <a:pt x="1485" y="10697"/>
                  </a:cubicBezTo>
                  <a:lnTo>
                    <a:pt x="1513" y="10718"/>
                  </a:lnTo>
                  <a:lnTo>
                    <a:pt x="3553" y="12209"/>
                  </a:lnTo>
                  <a:cubicBezTo>
                    <a:pt x="3583" y="12231"/>
                    <a:pt x="3621" y="12254"/>
                    <a:pt x="3656" y="12261"/>
                  </a:cubicBezTo>
                  <a:lnTo>
                    <a:pt x="3731" y="12275"/>
                  </a:lnTo>
                  <a:lnTo>
                    <a:pt x="6914" y="13114"/>
                  </a:lnTo>
                  <a:cubicBezTo>
                    <a:pt x="6961" y="13124"/>
                    <a:pt x="7010" y="13130"/>
                    <a:pt x="7059" y="13130"/>
                  </a:cubicBezTo>
                  <a:cubicBezTo>
                    <a:pt x="7147" y="13130"/>
                    <a:pt x="7236" y="13112"/>
                    <a:pt x="7321" y="13069"/>
                  </a:cubicBezTo>
                  <a:lnTo>
                    <a:pt x="7425" y="13010"/>
                  </a:lnTo>
                  <a:lnTo>
                    <a:pt x="8722" y="12350"/>
                  </a:lnTo>
                  <a:lnTo>
                    <a:pt x="8722" y="12350"/>
                  </a:lnTo>
                  <a:cubicBezTo>
                    <a:pt x="8649" y="14271"/>
                    <a:pt x="8523" y="15903"/>
                    <a:pt x="8404" y="16399"/>
                  </a:cubicBezTo>
                  <a:cubicBezTo>
                    <a:pt x="8085" y="17727"/>
                    <a:pt x="7839" y="25135"/>
                    <a:pt x="7839" y="25135"/>
                  </a:cubicBezTo>
                  <a:lnTo>
                    <a:pt x="7038" y="25936"/>
                  </a:lnTo>
                  <a:lnTo>
                    <a:pt x="8722" y="25662"/>
                  </a:lnTo>
                  <a:lnTo>
                    <a:pt x="8441" y="26501"/>
                  </a:lnTo>
                  <a:lnTo>
                    <a:pt x="10429" y="25817"/>
                  </a:lnTo>
                  <a:cubicBezTo>
                    <a:pt x="10804" y="26110"/>
                    <a:pt x="11625" y="26139"/>
                    <a:pt x="11933" y="26139"/>
                  </a:cubicBezTo>
                  <a:cubicBezTo>
                    <a:pt x="12008" y="26139"/>
                    <a:pt x="12052" y="26137"/>
                    <a:pt x="12052" y="26137"/>
                  </a:cubicBezTo>
                  <a:lnTo>
                    <a:pt x="11444" y="25299"/>
                  </a:lnTo>
                  <a:cubicBezTo>
                    <a:pt x="11444" y="20226"/>
                    <a:pt x="11097" y="14849"/>
                    <a:pt x="10806" y="11259"/>
                  </a:cubicBezTo>
                  <a:lnTo>
                    <a:pt x="13617" y="11015"/>
                  </a:lnTo>
                  <a:lnTo>
                    <a:pt x="13736" y="11008"/>
                  </a:lnTo>
                  <a:cubicBezTo>
                    <a:pt x="13907" y="10985"/>
                    <a:pt x="14069" y="10889"/>
                    <a:pt x="14158" y="10718"/>
                  </a:cubicBezTo>
                  <a:lnTo>
                    <a:pt x="15479" y="8212"/>
                  </a:lnTo>
                  <a:lnTo>
                    <a:pt x="16725" y="7306"/>
                  </a:lnTo>
                  <a:lnTo>
                    <a:pt x="17830" y="7270"/>
                  </a:lnTo>
                  <a:lnTo>
                    <a:pt x="17882" y="7270"/>
                  </a:lnTo>
                  <a:cubicBezTo>
                    <a:pt x="17957" y="7247"/>
                    <a:pt x="18001" y="7181"/>
                    <a:pt x="17985" y="7106"/>
                  </a:cubicBezTo>
                  <a:lnTo>
                    <a:pt x="17549" y="5268"/>
                  </a:lnTo>
                  <a:lnTo>
                    <a:pt x="17682" y="6959"/>
                  </a:lnTo>
                  <a:lnTo>
                    <a:pt x="16844" y="6854"/>
                  </a:lnTo>
                  <a:lnTo>
                    <a:pt x="16331" y="4289"/>
                  </a:lnTo>
                  <a:lnTo>
                    <a:pt x="16399" y="6921"/>
                  </a:lnTo>
                  <a:lnTo>
                    <a:pt x="14975" y="7617"/>
                  </a:lnTo>
                  <a:cubicBezTo>
                    <a:pt x="14945" y="7640"/>
                    <a:pt x="14915" y="7662"/>
                    <a:pt x="14893" y="7692"/>
                  </a:cubicBezTo>
                  <a:lnTo>
                    <a:pt x="14849" y="7744"/>
                  </a:lnTo>
                  <a:lnTo>
                    <a:pt x="14664" y="7989"/>
                  </a:lnTo>
                  <a:lnTo>
                    <a:pt x="13106" y="7217"/>
                  </a:lnTo>
                  <a:lnTo>
                    <a:pt x="13551" y="5675"/>
                  </a:lnTo>
                  <a:lnTo>
                    <a:pt x="12661" y="7247"/>
                  </a:lnTo>
                  <a:cubicBezTo>
                    <a:pt x="12617" y="7322"/>
                    <a:pt x="12631" y="7418"/>
                    <a:pt x="12699" y="7477"/>
                  </a:cubicBezTo>
                  <a:lnTo>
                    <a:pt x="12743" y="7507"/>
                  </a:lnTo>
                  <a:lnTo>
                    <a:pt x="14137" y="8664"/>
                  </a:lnTo>
                  <a:lnTo>
                    <a:pt x="13329" y="9709"/>
                  </a:lnTo>
                  <a:lnTo>
                    <a:pt x="10659" y="9479"/>
                  </a:lnTo>
                  <a:cubicBezTo>
                    <a:pt x="10570" y="8434"/>
                    <a:pt x="10495" y="7678"/>
                    <a:pt x="10458" y="7315"/>
                  </a:cubicBezTo>
                  <a:cubicBezTo>
                    <a:pt x="10317" y="5802"/>
                    <a:pt x="10636" y="3472"/>
                    <a:pt x="10851" y="2530"/>
                  </a:cubicBezTo>
                  <a:cubicBezTo>
                    <a:pt x="11066" y="1596"/>
                    <a:pt x="10385" y="1"/>
                    <a:pt x="10385" y="1"/>
                  </a:cubicBezTo>
                  <a:close/>
                </a:path>
              </a:pathLst>
            </a:custGeom>
            <a:solidFill>
              <a:srgbClr val="7745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138" name="Google Shape;138;p24"/>
          <p:cNvGraphicFramePr/>
          <p:nvPr/>
        </p:nvGraphicFramePr>
        <p:xfrm>
          <a:off x="442275" y="664588"/>
          <a:ext cx="3000000" cy="3000000"/>
        </p:xfrm>
        <a:graphic>
          <a:graphicData uri="http://schemas.openxmlformats.org/drawingml/2006/table">
            <a:tbl>
              <a:tblPr>
                <a:noFill/>
                <a:tableStyleId>{98C7FF0B-A2F6-4B95-AB77-7AD77CC00ABA}</a:tableStyleId>
              </a:tblPr>
              <a:tblGrid>
                <a:gridCol w="922975"/>
                <a:gridCol w="7467050"/>
              </a:tblGrid>
              <a:tr h="712500">
                <a:tc>
                  <a:txBody>
                    <a:bodyPr/>
                    <a:lstStyle/>
                    <a:p>
                      <a:pPr indent="0" lvl="0" marL="0" rtl="0" algn="l">
                        <a:spcBef>
                          <a:spcPts val="0"/>
                        </a:spcBef>
                        <a:spcAft>
                          <a:spcPts val="0"/>
                        </a:spcAft>
                        <a:buNone/>
                      </a:pPr>
                      <a:r>
                        <a:rPr b="1" lang="en" sz="1100">
                          <a:solidFill>
                            <a:schemeClr val="dk1"/>
                          </a:solidFill>
                          <a:latin typeface="Saira Condensed"/>
                          <a:ea typeface="Saira Condensed"/>
                          <a:cs typeface="Saira Condensed"/>
                          <a:sym typeface="Saira Condensed"/>
                        </a:rPr>
                        <a:t>Segments</a:t>
                      </a:r>
                      <a:endParaRPr b="1" sz="1100">
                        <a:solidFill>
                          <a:schemeClr val="dk1"/>
                        </a:solidFill>
                        <a:latin typeface="Saira Condensed"/>
                        <a:ea typeface="Saira Condensed"/>
                        <a:cs typeface="Saira Condensed"/>
                        <a:sym typeface="Sai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Clr>
                          <a:schemeClr val="dk1"/>
                        </a:buClr>
                        <a:buSzPts val="1100"/>
                        <a:buFont typeface="Arial"/>
                        <a:buNone/>
                      </a:pPr>
                      <a:r>
                        <a:rPr b="1" lang="en" sz="900">
                          <a:solidFill>
                            <a:schemeClr val="dk1"/>
                          </a:solidFill>
                        </a:rPr>
                        <a:t>Segment Focus</a:t>
                      </a:r>
                      <a:r>
                        <a:rPr lang="en" sz="900">
                          <a:solidFill>
                            <a:schemeClr val="dk1"/>
                          </a:solidFill>
                        </a:rPr>
                        <a:t>: Concentrate efforts on Segments T1, T2, and T3, with particular attention to T0 and T1 in Aquilonia.</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900">
                          <a:solidFill>
                            <a:schemeClr val="dk1"/>
                          </a:solidFill>
                        </a:rPr>
                        <a:t>Pricing Adjustments</a:t>
                      </a:r>
                      <a:r>
                        <a:rPr lang="en" sz="900">
                          <a:solidFill>
                            <a:schemeClr val="dk1"/>
                          </a:solidFill>
                        </a:rPr>
                        <a:t>: Reevaluate and adjust pricing strategies in regions where revenue per company is notably low.</a:t>
                      </a:r>
                      <a:endParaRPr sz="900">
                        <a:solidFill>
                          <a:schemeClr val="dk1"/>
                        </a:solidFill>
                      </a:endParaRPr>
                    </a:p>
                    <a:p>
                      <a:pPr indent="0" lvl="0" marL="0" rtl="0" algn="l">
                        <a:spcBef>
                          <a:spcPts val="0"/>
                        </a:spcBef>
                        <a:spcAft>
                          <a:spcPts val="1600"/>
                        </a:spcAft>
                        <a:buNone/>
                      </a:pPr>
                      <a:r>
                        <a:t/>
                      </a:r>
                      <a:endParaRPr sz="900">
                        <a:solidFill>
                          <a:schemeClr val="dk1"/>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520125">
                <a:tc>
                  <a:txBody>
                    <a:bodyPr/>
                    <a:lstStyle/>
                    <a:p>
                      <a:pPr indent="0" lvl="0" marL="0" marR="0" rtl="0" algn="l">
                        <a:lnSpc>
                          <a:spcPct val="100000"/>
                        </a:lnSpc>
                        <a:spcBef>
                          <a:spcPts val="0"/>
                        </a:spcBef>
                        <a:spcAft>
                          <a:spcPts val="0"/>
                        </a:spcAft>
                        <a:buNone/>
                      </a:pPr>
                      <a:r>
                        <a:rPr b="1" lang="en" sz="1100">
                          <a:solidFill>
                            <a:schemeClr val="dk1"/>
                          </a:solidFill>
                          <a:latin typeface="Saira Condensed"/>
                          <a:ea typeface="Saira Condensed"/>
                          <a:cs typeface="Saira Condensed"/>
                          <a:sym typeface="Saira Condensed"/>
                        </a:rPr>
                        <a:t>Regions</a:t>
                      </a:r>
                      <a:endParaRPr b="1" sz="1100">
                        <a:solidFill>
                          <a:schemeClr val="dk1"/>
                        </a:solidFill>
                        <a:latin typeface="Saira Condensed"/>
                        <a:ea typeface="Saira Condensed"/>
                        <a:cs typeface="Saira Condensed"/>
                        <a:sym typeface="Sai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b="1" lang="en" sz="900">
                          <a:solidFill>
                            <a:schemeClr val="dk1"/>
                          </a:solidFill>
                        </a:rPr>
                        <a:t>Acquisition Strategy</a:t>
                      </a:r>
                      <a:r>
                        <a:rPr lang="en" sz="900">
                          <a:solidFill>
                            <a:schemeClr val="dk1"/>
                          </a:solidFill>
                        </a:rPr>
                        <a:t>: Prioritize acquiring businesses that exhibit high performance in metrics such as Orders per Company, Revenue per Order, and Revenue per Company. Pay special attention to regions like </a:t>
                      </a:r>
                      <a:r>
                        <a:rPr b="1" lang="en" sz="900">
                          <a:solidFill>
                            <a:schemeClr val="dk1"/>
                          </a:solidFill>
                        </a:rPr>
                        <a:t>Seraphica</a:t>
                      </a:r>
                      <a:r>
                        <a:rPr lang="en" sz="900">
                          <a:solidFill>
                            <a:schemeClr val="dk1"/>
                          </a:solidFill>
                        </a:rPr>
                        <a:t> and </a:t>
                      </a:r>
                      <a:r>
                        <a:rPr b="1" lang="en" sz="900">
                          <a:solidFill>
                            <a:schemeClr val="dk1"/>
                          </a:solidFill>
                        </a:rPr>
                        <a:t>Novaria</a:t>
                      </a:r>
                      <a:r>
                        <a:rPr lang="en" sz="900">
                          <a:solidFill>
                            <a:schemeClr val="dk1"/>
                          </a:solidFill>
                        </a:rPr>
                        <a:t>, which show significant performance in specific factors, such as Aquilonia’s high Orders per Company but low Revenue per Order.</a:t>
                      </a:r>
                      <a:endParaRPr sz="900">
                        <a:solidFill>
                          <a:schemeClr val="dk1"/>
                        </a:solidFill>
                      </a:endParaRPr>
                    </a:p>
                    <a:p>
                      <a:pPr indent="0" lvl="0" marL="0" rtl="0" algn="l">
                        <a:spcBef>
                          <a:spcPts val="0"/>
                        </a:spcBef>
                        <a:spcAft>
                          <a:spcPts val="0"/>
                        </a:spcAft>
                        <a:buClr>
                          <a:schemeClr val="dk1"/>
                        </a:buClr>
                        <a:buSzPts val="1100"/>
                        <a:buFont typeface="Arial"/>
                        <a:buNone/>
                      </a:pPr>
                      <a:r>
                        <a:t/>
                      </a:r>
                      <a:endParaRPr sz="900">
                        <a:solidFill>
                          <a:schemeClr val="dk1"/>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2500">
                <a:tc>
                  <a:txBody>
                    <a:bodyPr/>
                    <a:lstStyle/>
                    <a:p>
                      <a:pPr indent="0" lvl="0" marL="0" marR="0" rtl="0" algn="l">
                        <a:lnSpc>
                          <a:spcPct val="100000"/>
                        </a:lnSpc>
                        <a:spcBef>
                          <a:spcPts val="0"/>
                        </a:spcBef>
                        <a:spcAft>
                          <a:spcPts val="0"/>
                        </a:spcAft>
                        <a:buNone/>
                      </a:pPr>
                      <a:r>
                        <a:rPr b="1" lang="en" sz="1100">
                          <a:solidFill>
                            <a:schemeClr val="dk1"/>
                          </a:solidFill>
                          <a:latin typeface="Saira Condensed"/>
                          <a:ea typeface="Saira Condensed"/>
                          <a:cs typeface="Saira Condensed"/>
                          <a:sym typeface="Saira Condensed"/>
                        </a:rPr>
                        <a:t>Channels</a:t>
                      </a:r>
                      <a:endParaRPr b="1" sz="1100">
                        <a:solidFill>
                          <a:schemeClr val="dk1"/>
                        </a:solidFill>
                        <a:latin typeface="Saira Condensed"/>
                        <a:ea typeface="Saira Condensed"/>
                        <a:cs typeface="Saira Condensed"/>
                        <a:sym typeface="Sai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b="1" lang="en" sz="900">
                          <a:solidFill>
                            <a:schemeClr val="dk1"/>
                          </a:solidFill>
                        </a:rPr>
                        <a:t>Outreach Investment</a:t>
                      </a:r>
                      <a:r>
                        <a:rPr lang="en" sz="900">
                          <a:solidFill>
                            <a:schemeClr val="dk1"/>
                          </a:solidFill>
                        </a:rPr>
                        <a:t>: Maintain and potentially increase investment in Outreach efforts, which have proven effective and provide significant revenue impact.</a:t>
                      </a:r>
                      <a:endParaRPr sz="900">
                        <a:solidFill>
                          <a:schemeClr val="dk1"/>
                        </a:solidFill>
                      </a:endParaRPr>
                    </a:p>
                    <a:p>
                      <a:pPr indent="0" lvl="0" marL="0" rtl="0" algn="l">
                        <a:lnSpc>
                          <a:spcPct val="115000"/>
                        </a:lnSpc>
                        <a:spcBef>
                          <a:spcPts val="0"/>
                        </a:spcBef>
                        <a:spcAft>
                          <a:spcPts val="0"/>
                        </a:spcAft>
                        <a:buNone/>
                      </a:pPr>
                      <a:r>
                        <a:rPr b="1" lang="en" sz="900">
                          <a:solidFill>
                            <a:schemeClr val="dk1"/>
                          </a:solidFill>
                        </a:rPr>
                        <a:t>Marketing Optimization</a:t>
                      </a:r>
                      <a:r>
                        <a:rPr lang="en" sz="900">
                          <a:solidFill>
                            <a:schemeClr val="dk1"/>
                          </a:solidFill>
                        </a:rPr>
                        <a:t>: Enhance marketing campaigns and refine messaging to boost performance and align with business goals.</a:t>
                      </a:r>
                      <a:endParaRPr sz="900">
                        <a:solidFill>
                          <a:schemeClr val="dk1"/>
                        </a:solidFill>
                      </a:endParaRPr>
                    </a:p>
                    <a:p>
                      <a:pPr indent="0" lvl="0" marL="0" rtl="0" algn="l">
                        <a:lnSpc>
                          <a:spcPct val="115000"/>
                        </a:lnSpc>
                        <a:spcBef>
                          <a:spcPts val="0"/>
                        </a:spcBef>
                        <a:spcAft>
                          <a:spcPts val="0"/>
                        </a:spcAft>
                        <a:buNone/>
                      </a:pPr>
                      <a:r>
                        <a:rPr b="1" lang="en" sz="900">
                          <a:solidFill>
                            <a:schemeClr val="dk1"/>
                          </a:solidFill>
                        </a:rPr>
                        <a:t>Organic Channel Investment</a:t>
                      </a:r>
                      <a:r>
                        <a:rPr lang="en" sz="900">
                          <a:solidFill>
                            <a:schemeClr val="dk1"/>
                          </a:solidFill>
                        </a:rPr>
                        <a:t>: Given that the Organic channel incurs lower costs, focus on improving content quality and SEO to strengthen brand value.</a:t>
                      </a:r>
                      <a:endParaRPr sz="900">
                        <a:solidFill>
                          <a:schemeClr val="dk1"/>
                        </a:solidFill>
                      </a:endParaRPr>
                    </a:p>
                    <a:p>
                      <a:pPr indent="0" lvl="0" marL="0" rtl="0" algn="l">
                        <a:lnSpc>
                          <a:spcPct val="115000"/>
                        </a:lnSpc>
                        <a:spcBef>
                          <a:spcPts val="0"/>
                        </a:spcBef>
                        <a:spcAft>
                          <a:spcPts val="0"/>
                        </a:spcAft>
                        <a:buNone/>
                      </a:pPr>
                      <a:r>
                        <a:rPr b="1" lang="en" sz="900">
                          <a:solidFill>
                            <a:schemeClr val="dk1"/>
                          </a:solidFill>
                        </a:rPr>
                        <a:t>Deep Dive Analysis</a:t>
                      </a:r>
                      <a:r>
                        <a:rPr lang="en" sz="900">
                          <a:solidFill>
                            <a:schemeClr val="dk1"/>
                          </a:solidFill>
                        </a:rPr>
                        <a:t>: Conduct a thorough analysis to determine if the decline in Organic revenue is related to regional issues (e.g., Solsticea) or specific SEO challenges in Segment T4.</a:t>
                      </a:r>
                      <a:endParaRPr sz="900">
                        <a:solidFill>
                          <a:schemeClr val="dk1"/>
                        </a:solidFill>
                      </a:endParaRPr>
                    </a:p>
                    <a:p>
                      <a:pPr indent="0" lvl="0" marL="0" rtl="0" algn="l">
                        <a:spcBef>
                          <a:spcPts val="0"/>
                        </a:spcBef>
                        <a:spcAft>
                          <a:spcPts val="0"/>
                        </a:spcAft>
                        <a:buNone/>
                      </a:pPr>
                      <a:r>
                        <a:t/>
                      </a:r>
                      <a:endParaRPr sz="900">
                        <a:solidFill>
                          <a:schemeClr val="dk1"/>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2500">
                <a:tc>
                  <a:txBody>
                    <a:bodyPr/>
                    <a:lstStyle/>
                    <a:p>
                      <a:pPr indent="0" lvl="0" marL="0" rtl="0" algn="l">
                        <a:spcBef>
                          <a:spcPts val="0"/>
                        </a:spcBef>
                        <a:spcAft>
                          <a:spcPts val="0"/>
                        </a:spcAft>
                        <a:buNone/>
                      </a:pPr>
                      <a:r>
                        <a:rPr b="1" lang="en" sz="1100">
                          <a:solidFill>
                            <a:schemeClr val="dk1"/>
                          </a:solidFill>
                          <a:latin typeface="Saira Condensed"/>
                          <a:ea typeface="Saira Condensed"/>
                          <a:cs typeface="Saira Condensed"/>
                          <a:sym typeface="Saira Condensed"/>
                        </a:rPr>
                        <a:t>Anomalies</a:t>
                      </a:r>
                      <a:endParaRPr b="1" sz="1100">
                        <a:solidFill>
                          <a:schemeClr val="dk1"/>
                        </a:solidFill>
                        <a:latin typeface="Saira Condensed"/>
                        <a:ea typeface="Saira Condensed"/>
                        <a:cs typeface="Saira Condensed"/>
                        <a:sym typeface="Sai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1600"/>
                        </a:spcAft>
                        <a:buNone/>
                      </a:pPr>
                      <a:r>
                        <a:rPr b="1" lang="en" sz="900">
                          <a:solidFill>
                            <a:schemeClr val="dk1"/>
                          </a:solidFill>
                        </a:rPr>
                        <a:t>Revenue Monitoring</a:t>
                      </a:r>
                      <a:r>
                        <a:rPr lang="en" sz="900">
                          <a:solidFill>
                            <a:schemeClr val="dk1"/>
                          </a:solidFill>
                        </a:rPr>
                        <a:t>: Regularly track and analyze anomalies in Month-over-Month (MoM) and Quarter-over-Quarter (QoQ) revenue across segments, regions, and channels to address any fluctuations and optimize strategies accordingly.</a:t>
                      </a:r>
                      <a:endParaRPr sz="900">
                        <a:solidFill>
                          <a:schemeClr val="dk1"/>
                        </a:solidFill>
                        <a:latin typeface="Lexend"/>
                        <a:ea typeface="Lexend"/>
                        <a:cs typeface="Lexend"/>
                        <a:sym typeface="Lexe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39" name="Google Shape;139;p24"/>
          <p:cNvSpPr/>
          <p:nvPr/>
        </p:nvSpPr>
        <p:spPr>
          <a:xfrm>
            <a:off x="993585" y="4320372"/>
            <a:ext cx="652107" cy="248290"/>
          </a:xfrm>
          <a:custGeom>
            <a:rect b="b" l="l" r="r" t="t"/>
            <a:pathLst>
              <a:path extrusionOk="0" h="16405" w="43086">
                <a:moveTo>
                  <a:pt x="20500" y="1"/>
                </a:moveTo>
                <a:cubicBezTo>
                  <a:pt x="17353" y="1"/>
                  <a:pt x="14632" y="1776"/>
                  <a:pt x="13257" y="4367"/>
                </a:cubicBezTo>
                <a:lnTo>
                  <a:pt x="13245" y="4367"/>
                </a:lnTo>
                <a:cubicBezTo>
                  <a:pt x="12300" y="4068"/>
                  <a:pt x="11289" y="3913"/>
                  <a:pt x="10250" y="3913"/>
                </a:cubicBezTo>
                <a:cubicBezTo>
                  <a:pt x="4588" y="3913"/>
                  <a:pt x="1" y="8499"/>
                  <a:pt x="1" y="14162"/>
                </a:cubicBezTo>
                <a:cubicBezTo>
                  <a:pt x="1" y="14927"/>
                  <a:pt x="79" y="15676"/>
                  <a:pt x="250" y="16404"/>
                </a:cubicBezTo>
                <a:lnTo>
                  <a:pt x="43085" y="16404"/>
                </a:lnTo>
                <a:cubicBezTo>
                  <a:pt x="42075" y="13749"/>
                  <a:pt x="39624" y="11765"/>
                  <a:pt x="36592" y="11494"/>
                </a:cubicBezTo>
                <a:cubicBezTo>
                  <a:pt x="36371" y="11474"/>
                  <a:pt x="36151" y="11464"/>
                  <a:pt x="35932" y="11464"/>
                </a:cubicBezTo>
                <a:cubicBezTo>
                  <a:pt x="35304" y="11464"/>
                  <a:pt x="34687" y="11544"/>
                  <a:pt x="34092" y="11687"/>
                </a:cubicBezTo>
                <a:cubicBezTo>
                  <a:pt x="33585" y="9187"/>
                  <a:pt x="31474" y="7203"/>
                  <a:pt x="28793" y="6969"/>
                </a:cubicBezTo>
                <a:cubicBezTo>
                  <a:pt x="28728" y="6957"/>
                  <a:pt x="28663" y="6957"/>
                  <a:pt x="28597" y="6957"/>
                </a:cubicBezTo>
                <a:cubicBezTo>
                  <a:pt x="28003" y="3020"/>
                  <a:pt x="24595" y="1"/>
                  <a:pt x="20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4"/>
          <p:cNvGrpSpPr/>
          <p:nvPr/>
        </p:nvGrpSpPr>
        <p:grpSpPr>
          <a:xfrm>
            <a:off x="8043500" y="4376785"/>
            <a:ext cx="585674" cy="190288"/>
            <a:chOff x="8043500" y="4376785"/>
            <a:chExt cx="585674" cy="190288"/>
          </a:xfrm>
        </p:grpSpPr>
        <p:sp>
          <p:nvSpPr>
            <p:cNvPr id="141" name="Google Shape;141;p24"/>
            <p:cNvSpPr/>
            <p:nvPr/>
          </p:nvSpPr>
          <p:spPr>
            <a:xfrm>
              <a:off x="8043500" y="4376785"/>
              <a:ext cx="380516" cy="190283"/>
            </a:xfrm>
            <a:custGeom>
              <a:rect b="b" l="l" r="r" t="t"/>
              <a:pathLst>
                <a:path extrusionOk="0" h="7710" w="15418">
                  <a:moveTo>
                    <a:pt x="7709" y="1"/>
                  </a:moveTo>
                  <a:cubicBezTo>
                    <a:pt x="3446" y="1"/>
                    <a:pt x="0" y="3449"/>
                    <a:pt x="0" y="7709"/>
                  </a:cubicBezTo>
                  <a:lnTo>
                    <a:pt x="15418" y="7709"/>
                  </a:lnTo>
                  <a:cubicBezTo>
                    <a:pt x="15418" y="3449"/>
                    <a:pt x="11972" y="1"/>
                    <a:pt x="7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8341050" y="4422973"/>
              <a:ext cx="288124" cy="144100"/>
            </a:xfrm>
            <a:custGeom>
              <a:rect b="b" l="l" r="r" t="t"/>
              <a:pathLst>
                <a:path extrusionOk="0" h="7710" w="15418">
                  <a:moveTo>
                    <a:pt x="7709" y="1"/>
                  </a:moveTo>
                  <a:cubicBezTo>
                    <a:pt x="3446" y="1"/>
                    <a:pt x="0" y="3449"/>
                    <a:pt x="0" y="7709"/>
                  </a:cubicBezTo>
                  <a:lnTo>
                    <a:pt x="15418" y="7709"/>
                  </a:lnTo>
                  <a:cubicBezTo>
                    <a:pt x="15418" y="3449"/>
                    <a:pt x="11972" y="1"/>
                    <a:pt x="7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6" name="Shape 146"/>
        <p:cNvGrpSpPr/>
        <p:nvPr/>
      </p:nvGrpSpPr>
      <p:grpSpPr>
        <a:xfrm>
          <a:off x="0" y="0"/>
          <a:ext cx="0" cy="0"/>
          <a:chOff x="0" y="0"/>
          <a:chExt cx="0" cy="0"/>
        </a:xfrm>
      </p:grpSpPr>
      <p:sp>
        <p:nvSpPr>
          <p:cNvPr id="147" name="Google Shape;147;p25"/>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Anomalies</a:t>
            </a:r>
            <a:r>
              <a:rPr b="1" lang="en" sz="1400">
                <a:solidFill>
                  <a:srgbClr val="134F5C"/>
                </a:solidFill>
              </a:rPr>
              <a:t>: Region</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graphicFrame>
        <p:nvGraphicFramePr>
          <p:cNvPr id="148" name="Google Shape;148;p25"/>
          <p:cNvGraphicFramePr/>
          <p:nvPr/>
        </p:nvGraphicFramePr>
        <p:xfrm>
          <a:off x="285750" y="1518825"/>
          <a:ext cx="3000000" cy="3000000"/>
        </p:xfrm>
        <a:graphic>
          <a:graphicData uri="http://schemas.openxmlformats.org/drawingml/2006/table">
            <a:tbl>
              <a:tblPr>
                <a:noFill/>
                <a:tableStyleId>{6F4F6E61-78C8-4085-BBF9-EA37754B8B2F}</a:tableStyleId>
              </a:tblPr>
              <a:tblGrid>
                <a:gridCol w="952500"/>
                <a:gridCol w="952500"/>
                <a:gridCol w="952500"/>
                <a:gridCol w="952500"/>
                <a:gridCol w="952500"/>
                <a:gridCol w="952500"/>
                <a:gridCol w="952500"/>
                <a:gridCol w="952500"/>
                <a:gridCol w="952500"/>
              </a:tblGrid>
              <a:tr h="209550">
                <a:tc>
                  <a:txBody>
                    <a:bodyPr/>
                    <a:lstStyle/>
                    <a:p>
                      <a:pPr indent="0" lvl="0" marL="0" rtl="0" algn="ctr">
                        <a:lnSpc>
                          <a:spcPct val="115000"/>
                        </a:lnSpc>
                        <a:spcBef>
                          <a:spcPts val="0"/>
                        </a:spcBef>
                        <a:spcAft>
                          <a:spcPts val="0"/>
                        </a:spcAft>
                        <a:buNone/>
                      </a:pPr>
                      <a:r>
                        <a:rPr b="1" lang="en" sz="1000">
                          <a:solidFill>
                            <a:srgbClr val="38761D"/>
                          </a:solidFill>
                          <a:latin typeface="Proxima Nova"/>
                          <a:ea typeface="Proxima Nova"/>
                          <a:cs typeface="Proxima Nova"/>
                          <a:sym typeface="Proxima Nova"/>
                        </a:rPr>
                        <a:t>Period</a:t>
                      </a:r>
                      <a:endParaRPr b="1" sz="1000">
                        <a:solidFill>
                          <a:srgbClr val="38761D"/>
                        </a:solidFill>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c gridSpan="7">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Quarterly Increase</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hMerge="1"/>
                <a:tc hMerge="1"/>
                <a:tc hMerge="1"/>
                <a:tc hMerge="1"/>
                <a:tc hMerge="1"/>
                <a:tc hMerge="1"/>
                <a:tc>
                  <a:txBody>
                    <a:bodyPr/>
                    <a:lstStyle/>
                    <a:p>
                      <a:pPr indent="0" lvl="0" marL="0" rtl="0" algn="l">
                        <a:spcBef>
                          <a:spcPts val="0"/>
                        </a:spcBef>
                        <a:spcAft>
                          <a:spcPts val="0"/>
                        </a:spcAft>
                        <a:buNone/>
                      </a:pPr>
                      <a:r>
                        <a:t/>
                      </a:r>
                      <a:endParaRPr/>
                    </a:p>
                  </a:txBody>
                  <a:tcPr marT="19050" marB="19050" marR="28575" marL="28575" anchor="b">
                    <a:lnB cap="flat" cmpd="sng" w="2857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Aquilonia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Lumina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Novaria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Seraphica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Solsticea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Valoria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Veridia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Grand Total</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2022_Q2</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120.86%</a:t>
                      </a:r>
                      <a:endParaRPr sz="1000">
                        <a:latin typeface="Proxima Nova"/>
                        <a:ea typeface="Proxima Nova"/>
                        <a:cs typeface="Proxima Nova"/>
                        <a:sym typeface="Proxima Nova"/>
                      </a:endParaRPr>
                    </a:p>
                  </a:txBody>
                  <a:tcPr marT="19050" marB="19050" marR="28575" marL="28575" anchor="b">
                    <a:solidFill>
                      <a:srgbClr val="CFECD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244.47%</a:t>
                      </a:r>
                      <a:endParaRPr sz="1000">
                        <a:latin typeface="Proxima Nova"/>
                        <a:ea typeface="Proxima Nova"/>
                        <a:cs typeface="Proxima Nova"/>
                        <a:sym typeface="Proxima Nova"/>
                      </a:endParaRPr>
                    </a:p>
                  </a:txBody>
                  <a:tcPr marT="19050" marB="19050" marR="28575" marL="28575" anchor="b">
                    <a:solidFill>
                      <a:srgbClr val="8FD2B1"/>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5.50%</a:t>
                      </a:r>
                      <a:endParaRPr sz="1000">
                        <a:latin typeface="Proxima Nova"/>
                        <a:ea typeface="Proxima Nova"/>
                        <a:cs typeface="Proxima Nova"/>
                        <a:sym typeface="Proxima Nova"/>
                      </a:endParaRPr>
                    </a:p>
                  </a:txBody>
                  <a:tcPr marT="19050" marB="19050" marR="28575" marL="28575" anchor="b">
                    <a:solidFill>
                      <a:srgbClr val="F8DCD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335.00%</a:t>
                      </a:r>
                      <a:endParaRPr sz="1000">
                        <a:latin typeface="Proxima Nova"/>
                        <a:ea typeface="Proxima Nova"/>
                        <a:cs typeface="Proxima Nova"/>
                        <a:sym typeface="Proxima Nova"/>
                      </a:endParaRPr>
                    </a:p>
                  </a:txBody>
                  <a:tcPr marT="19050" marB="19050" marR="28575" marL="28575" anchor="b">
                    <a:solidFill>
                      <a:srgbClr val="61BF91"/>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82.44%</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303.73%</a:t>
                      </a:r>
                      <a:endParaRPr sz="1000">
                        <a:latin typeface="Proxima Nova"/>
                        <a:ea typeface="Proxima Nova"/>
                        <a:cs typeface="Proxima Nova"/>
                        <a:sym typeface="Proxima Nova"/>
                      </a:endParaRPr>
                    </a:p>
                  </a:txBody>
                  <a:tcPr marT="19050" marB="19050" marR="28575" marL="28575" anchor="b">
                    <a:solidFill>
                      <a:srgbClr val="71C69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134.02%</a:t>
                      </a:r>
                      <a:endParaRPr sz="1000">
                        <a:latin typeface="Proxima Nova"/>
                        <a:ea typeface="Proxima Nova"/>
                        <a:cs typeface="Proxima Nova"/>
                        <a:sym typeface="Proxima Nova"/>
                      </a:endParaRPr>
                    </a:p>
                  </a:txBody>
                  <a:tcPr marT="19050" marB="19050" marR="28575" marL="28575" anchor="b">
                    <a:solidFill>
                      <a:srgbClr val="C8E9D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136.27%</a:t>
                      </a:r>
                      <a:endParaRPr sz="1000">
                        <a:latin typeface="Proxima Nova"/>
                        <a:ea typeface="Proxima Nova"/>
                        <a:cs typeface="Proxima Nova"/>
                        <a:sym typeface="Proxima Nova"/>
                      </a:endParaRPr>
                    </a:p>
                  </a:txBody>
                  <a:tcPr marT="19050" marB="19050" marR="28575" marL="28575" anchor="b">
                    <a:solidFill>
                      <a:srgbClr val="C7E9D8"/>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2022_Q3</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27.44%</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71.99%</a:t>
                      </a:r>
                      <a:endParaRPr sz="1000">
                        <a:latin typeface="Proxima Nova"/>
                        <a:ea typeface="Proxima Nova"/>
                        <a:cs typeface="Proxima Nova"/>
                        <a:sym typeface="Proxima Nova"/>
                      </a:endParaRPr>
                    </a:p>
                  </a:txBody>
                  <a:tcPr marT="19050" marB="19050" marR="28575" marL="28575" anchor="b">
                    <a:solidFill>
                      <a:srgbClr val="E8F6E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127.91%</a:t>
                      </a:r>
                      <a:endParaRPr sz="1000">
                        <a:latin typeface="Proxima Nova"/>
                        <a:ea typeface="Proxima Nova"/>
                        <a:cs typeface="Proxima Nova"/>
                        <a:sym typeface="Proxima Nova"/>
                      </a:endParaRPr>
                    </a:p>
                  </a:txBody>
                  <a:tcPr marT="19050" marB="19050" marR="28575" marL="28575" anchor="b">
                    <a:solidFill>
                      <a:srgbClr val="CBEAD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352.87%</a:t>
                      </a:r>
                      <a:endParaRPr sz="1000">
                        <a:latin typeface="Proxima Nova"/>
                        <a:ea typeface="Proxima Nova"/>
                        <a:cs typeface="Proxima Nova"/>
                        <a:sym typeface="Proxima Nova"/>
                      </a:endParaRPr>
                    </a:p>
                  </a:txBody>
                  <a:tcPr marT="19050" marB="19050" marR="28575" marL="28575" anchor="b">
                    <a:solidFill>
                      <a:srgbClr val="57BB8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-35.33%</a:t>
                      </a:r>
                      <a:endParaRPr sz="1000">
                        <a:latin typeface="Proxima Nova"/>
                        <a:ea typeface="Proxima Nova"/>
                        <a:cs typeface="Proxima Nova"/>
                        <a:sym typeface="Proxima Nova"/>
                      </a:endParaRPr>
                    </a:p>
                  </a:txBody>
                  <a:tcPr marT="19050" marB="19050" marR="28575" marL="28575" anchor="b">
                    <a:solidFill>
                      <a:srgbClr val="EB9A93"/>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80.41%</a:t>
                      </a:r>
                      <a:endParaRPr sz="1000">
                        <a:latin typeface="Proxima Nova"/>
                        <a:ea typeface="Proxima Nova"/>
                        <a:cs typeface="Proxima Nova"/>
                        <a:sym typeface="Proxima Nova"/>
                      </a:endParaRPr>
                    </a:p>
                  </a:txBody>
                  <a:tcPr marT="19050" marB="19050" marR="28575" marL="28575" anchor="b">
                    <a:solidFill>
                      <a:srgbClr val="E4F4E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39.19%</a:t>
                      </a:r>
                      <a:endParaRPr sz="1000">
                        <a:latin typeface="Proxima Nova"/>
                        <a:ea typeface="Proxima Nova"/>
                        <a:cs typeface="Proxima Nova"/>
                        <a:sym typeface="Proxima Nova"/>
                      </a:endParaRPr>
                    </a:p>
                  </a:txBody>
                  <a:tcPr marT="19050" marB="19050" marR="28575" marL="28575" anchor="b">
                    <a:solidFill>
                      <a:srgbClr val="F9FDF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40.07%</a:t>
                      </a:r>
                      <a:endParaRPr sz="1000">
                        <a:latin typeface="Proxima Nova"/>
                        <a:ea typeface="Proxima Nova"/>
                        <a:cs typeface="Proxima Nova"/>
                        <a:sym typeface="Proxima Nova"/>
                      </a:endParaRPr>
                    </a:p>
                  </a:txBody>
                  <a:tcPr marT="19050" marB="19050" marR="28575" marL="28575" anchor="b">
                    <a:solidFill>
                      <a:srgbClr val="F8FDFB"/>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2022_Q4</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34.19%</a:t>
                      </a:r>
                      <a:endParaRPr sz="1000">
                        <a:latin typeface="Proxima Nova"/>
                        <a:ea typeface="Proxima Nova"/>
                        <a:cs typeface="Proxima Nova"/>
                        <a:sym typeface="Proxima Nova"/>
                      </a:endParaRPr>
                    </a:p>
                  </a:txBody>
                  <a:tcPr marT="19050" marB="19050" marR="28575" marL="28575" anchor="b">
                    <a:solidFill>
                      <a:srgbClr val="FCFEF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67.36%</a:t>
                      </a:r>
                      <a:endParaRPr sz="1000">
                        <a:latin typeface="Proxima Nova"/>
                        <a:ea typeface="Proxima Nova"/>
                        <a:cs typeface="Proxima Nova"/>
                        <a:sym typeface="Proxima Nova"/>
                      </a:endParaRPr>
                    </a:p>
                  </a:txBody>
                  <a:tcPr marT="19050" marB="19050" marR="28575" marL="28575" anchor="b">
                    <a:solidFill>
                      <a:srgbClr val="EAF7F1"/>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94.16%</a:t>
                      </a:r>
                      <a:endParaRPr sz="1000">
                        <a:latin typeface="Proxima Nova"/>
                        <a:ea typeface="Proxima Nova"/>
                        <a:cs typeface="Proxima Nova"/>
                        <a:sym typeface="Proxima Nova"/>
                      </a:endParaRPr>
                    </a:p>
                  </a:txBody>
                  <a:tcPr marT="19050" marB="19050" marR="28575" marL="28575" anchor="b">
                    <a:solidFill>
                      <a:srgbClr val="DDF1E7"/>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177.65%</a:t>
                      </a:r>
                      <a:endParaRPr sz="1000">
                        <a:latin typeface="Proxima Nova"/>
                        <a:ea typeface="Proxima Nova"/>
                        <a:cs typeface="Proxima Nova"/>
                        <a:sym typeface="Proxima Nova"/>
                      </a:endParaRPr>
                    </a:p>
                  </a:txBody>
                  <a:tcPr marT="19050" marB="19050" marR="28575" marL="28575" anchor="b">
                    <a:solidFill>
                      <a:srgbClr val="B2E0C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93.67%</a:t>
                      </a:r>
                      <a:endParaRPr sz="1000">
                        <a:latin typeface="Proxima Nova"/>
                        <a:ea typeface="Proxima Nova"/>
                        <a:cs typeface="Proxima Nova"/>
                        <a:sym typeface="Proxima Nova"/>
                      </a:endParaRPr>
                    </a:p>
                  </a:txBody>
                  <a:tcPr marT="19050" marB="19050" marR="28575" marL="28575" anchor="b">
                    <a:solidFill>
                      <a:srgbClr val="DDF1E7"/>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43.51%</a:t>
                      </a:r>
                      <a:endParaRPr sz="1000">
                        <a:latin typeface="Proxima Nova"/>
                        <a:ea typeface="Proxima Nova"/>
                        <a:cs typeface="Proxima Nova"/>
                        <a:sym typeface="Proxima Nova"/>
                      </a:endParaRPr>
                    </a:p>
                  </a:txBody>
                  <a:tcPr marT="19050" marB="19050" marR="28575" marL="28575" anchor="b">
                    <a:solidFill>
                      <a:srgbClr val="F7FCF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43.16%</a:t>
                      </a:r>
                      <a:endParaRPr sz="1000">
                        <a:latin typeface="Proxima Nova"/>
                        <a:ea typeface="Proxima Nova"/>
                        <a:cs typeface="Proxima Nova"/>
                        <a:sym typeface="Proxima Nova"/>
                      </a:endParaRPr>
                    </a:p>
                  </a:txBody>
                  <a:tcPr marT="19050" marB="19050" marR="28575" marL="28575" anchor="b">
                    <a:solidFill>
                      <a:srgbClr val="F7FCF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52.98%</a:t>
                      </a:r>
                      <a:endParaRPr sz="1000">
                        <a:latin typeface="Proxima Nova"/>
                        <a:ea typeface="Proxima Nova"/>
                        <a:cs typeface="Proxima Nova"/>
                        <a:sym typeface="Proxima Nova"/>
                      </a:endParaRPr>
                    </a:p>
                  </a:txBody>
                  <a:tcPr marT="19050" marB="19050" marR="28575" marL="28575" anchor="b">
                    <a:solidFill>
                      <a:srgbClr val="F2FAF6"/>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-0.43%</a:t>
                      </a:r>
                      <a:endParaRPr sz="1000">
                        <a:latin typeface="Proxima Nova"/>
                        <a:ea typeface="Proxima Nova"/>
                        <a:cs typeface="Proxima Nova"/>
                        <a:sym typeface="Proxima Nova"/>
                      </a:endParaRPr>
                    </a:p>
                  </a:txBody>
                  <a:tcPr marT="19050" marB="19050" marR="28575" marL="28575" anchor="b">
                    <a:solidFill>
                      <a:srgbClr val="F6D3D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15.02%</a:t>
                      </a:r>
                      <a:endParaRPr sz="1000">
                        <a:latin typeface="Proxima Nova"/>
                        <a:ea typeface="Proxima Nova"/>
                        <a:cs typeface="Proxima Nova"/>
                        <a:sym typeface="Proxima Nova"/>
                      </a:endParaRPr>
                    </a:p>
                  </a:txBody>
                  <a:tcPr marT="19050" marB="19050" marR="28575" marL="28575" anchor="b">
                    <a:solidFill>
                      <a:srgbClr val="FBEC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-10.84%</a:t>
                      </a:r>
                      <a:endParaRPr sz="1000">
                        <a:latin typeface="Proxima Nova"/>
                        <a:ea typeface="Proxima Nova"/>
                        <a:cs typeface="Proxima Nova"/>
                        <a:sym typeface="Proxima Nova"/>
                      </a:endParaRPr>
                    </a:p>
                  </a:txBody>
                  <a:tcPr marT="19050" marB="19050" marR="28575" marL="28575" anchor="b">
                    <a:solidFill>
                      <a:srgbClr val="F3C2B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69.66%</a:t>
                      </a:r>
                      <a:endParaRPr sz="1000">
                        <a:latin typeface="Proxima Nova"/>
                        <a:ea typeface="Proxima Nova"/>
                        <a:cs typeface="Proxima Nova"/>
                        <a:sym typeface="Proxima Nova"/>
                      </a:endParaRPr>
                    </a:p>
                  </a:txBody>
                  <a:tcPr marT="19050" marB="19050" marR="28575" marL="28575" anchor="b">
                    <a:solidFill>
                      <a:srgbClr val="E9F6F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14.80%</a:t>
                      </a:r>
                      <a:endParaRPr sz="1000">
                        <a:latin typeface="Proxima Nova"/>
                        <a:ea typeface="Proxima Nova"/>
                        <a:cs typeface="Proxima Nova"/>
                        <a:sym typeface="Proxima Nova"/>
                      </a:endParaRPr>
                    </a:p>
                  </a:txBody>
                  <a:tcPr marT="19050" marB="19050" marR="28575" marL="28575" anchor="b">
                    <a:solidFill>
                      <a:srgbClr val="FBEBE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2.00%</a:t>
                      </a:r>
                      <a:endParaRPr sz="1000">
                        <a:latin typeface="Proxima Nova"/>
                        <a:ea typeface="Proxima Nova"/>
                        <a:cs typeface="Proxima Nova"/>
                        <a:sym typeface="Proxima Nova"/>
                      </a:endParaRPr>
                    </a:p>
                  </a:txBody>
                  <a:tcPr marT="19050" marB="19050" marR="28575" marL="28575" anchor="b">
                    <a:solidFill>
                      <a:srgbClr val="F7D7D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-0.08%</a:t>
                      </a:r>
                      <a:endParaRPr sz="1000">
                        <a:latin typeface="Proxima Nova"/>
                        <a:ea typeface="Proxima Nova"/>
                        <a:cs typeface="Proxima Nova"/>
                        <a:sym typeface="Proxima Nova"/>
                      </a:endParaRPr>
                    </a:p>
                  </a:txBody>
                  <a:tcPr marT="19050" marB="19050" marR="28575" marL="28575" anchor="b">
                    <a:solidFill>
                      <a:srgbClr val="F6D3D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5.44%</a:t>
                      </a:r>
                      <a:endParaRPr sz="1000">
                        <a:latin typeface="Proxima Nova"/>
                        <a:ea typeface="Proxima Nova"/>
                        <a:cs typeface="Proxima Nova"/>
                        <a:sym typeface="Proxima Nova"/>
                      </a:endParaRPr>
                    </a:p>
                  </a:txBody>
                  <a:tcPr marT="19050" marB="19050" marR="28575" marL="28575" anchor="b">
                    <a:solidFill>
                      <a:srgbClr val="F8DCDA"/>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2023_Q2</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14.98%</a:t>
                      </a:r>
                      <a:endParaRPr sz="1000">
                        <a:latin typeface="Proxima Nova"/>
                        <a:ea typeface="Proxima Nova"/>
                        <a:cs typeface="Proxima Nova"/>
                        <a:sym typeface="Proxima Nova"/>
                      </a:endParaRPr>
                    </a:p>
                  </a:txBody>
                  <a:tcPr marT="19050" marB="19050" marR="28575" marL="28575" anchor="b">
                    <a:solidFill>
                      <a:srgbClr val="FBECE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40.08%</a:t>
                      </a:r>
                      <a:endParaRPr sz="1000">
                        <a:latin typeface="Proxima Nova"/>
                        <a:ea typeface="Proxima Nova"/>
                        <a:cs typeface="Proxima Nova"/>
                        <a:sym typeface="Proxima Nova"/>
                      </a:endParaRPr>
                    </a:p>
                  </a:txBody>
                  <a:tcPr marT="19050" marB="19050" marR="28575" marL="28575" anchor="b">
                    <a:solidFill>
                      <a:srgbClr val="F8FDF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65.67%</a:t>
                      </a:r>
                      <a:endParaRPr sz="1000">
                        <a:latin typeface="Proxima Nova"/>
                        <a:ea typeface="Proxima Nova"/>
                        <a:cs typeface="Proxima Nova"/>
                        <a:sym typeface="Proxima Nova"/>
                      </a:endParaRPr>
                    </a:p>
                  </a:txBody>
                  <a:tcPr marT="19050" marB="19050" marR="28575" marL="28575" anchor="b">
                    <a:solidFill>
                      <a:srgbClr val="EBF7F1"/>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79.21%</a:t>
                      </a:r>
                      <a:endParaRPr sz="1000">
                        <a:latin typeface="Proxima Nova"/>
                        <a:ea typeface="Proxima Nova"/>
                        <a:cs typeface="Proxima Nova"/>
                        <a:sym typeface="Proxima Nova"/>
                      </a:endParaRPr>
                    </a:p>
                  </a:txBody>
                  <a:tcPr marT="19050" marB="19050" marR="28575" marL="28575" anchor="b">
                    <a:solidFill>
                      <a:srgbClr val="E4F5E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22.75%</a:t>
                      </a:r>
                      <a:endParaRPr sz="1000">
                        <a:latin typeface="Proxima Nova"/>
                        <a:ea typeface="Proxima Nova"/>
                        <a:cs typeface="Proxima Nova"/>
                        <a:sym typeface="Proxima Nova"/>
                      </a:endParaRPr>
                    </a:p>
                  </a:txBody>
                  <a:tcPr marT="19050" marB="19050" marR="28575" marL="28575" anchor="b">
                    <a:solidFill>
                      <a:srgbClr val="FDF8F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26.70%</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32.90%</a:t>
                      </a:r>
                      <a:endParaRPr sz="1000">
                        <a:latin typeface="Proxima Nova"/>
                        <a:ea typeface="Proxima Nova"/>
                        <a:cs typeface="Proxima Nova"/>
                        <a:sym typeface="Proxima Nova"/>
                      </a:endParaRPr>
                    </a:p>
                  </a:txBody>
                  <a:tcPr marT="19050" marB="19050" marR="28575" marL="28575" anchor="b">
                    <a:solidFill>
                      <a:srgbClr val="FCFEF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32.43%</a:t>
                      </a:r>
                      <a:endParaRPr sz="1000">
                        <a:latin typeface="Proxima Nova"/>
                        <a:ea typeface="Proxima Nova"/>
                        <a:cs typeface="Proxima Nova"/>
                        <a:sym typeface="Proxima Nova"/>
                      </a:endParaRPr>
                    </a:p>
                  </a:txBody>
                  <a:tcPr marT="19050" marB="19050" marR="28575" marL="28575" anchor="b">
                    <a:solidFill>
                      <a:srgbClr val="FCFEFD"/>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2023_Q3</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-19.52%</a:t>
                      </a:r>
                      <a:endParaRPr sz="1000">
                        <a:latin typeface="Proxima Nova"/>
                        <a:ea typeface="Proxima Nova"/>
                        <a:cs typeface="Proxima Nova"/>
                        <a:sym typeface="Proxima Nova"/>
                      </a:endParaRPr>
                    </a:p>
                  </a:txBody>
                  <a:tcPr marT="19050" marB="19050" marR="28575" marL="28575" anchor="b">
                    <a:solidFill>
                      <a:srgbClr val="F0B3A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26.87%</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40.32%</a:t>
                      </a:r>
                      <a:endParaRPr sz="1000">
                        <a:latin typeface="Proxima Nova"/>
                        <a:ea typeface="Proxima Nova"/>
                        <a:cs typeface="Proxima Nova"/>
                        <a:sym typeface="Proxima Nova"/>
                      </a:endParaRPr>
                    </a:p>
                  </a:txBody>
                  <a:tcPr marT="19050" marB="19050" marR="28575" marL="28575" anchor="b">
                    <a:solidFill>
                      <a:srgbClr val="F8FDF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37.03%</a:t>
                      </a:r>
                      <a:endParaRPr sz="1000">
                        <a:latin typeface="Proxima Nova"/>
                        <a:ea typeface="Proxima Nova"/>
                        <a:cs typeface="Proxima Nova"/>
                        <a:sym typeface="Proxima Nova"/>
                      </a:endParaRPr>
                    </a:p>
                  </a:txBody>
                  <a:tcPr marT="19050" marB="19050" marR="28575" marL="28575" anchor="b">
                    <a:solidFill>
                      <a:srgbClr val="FAFDF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-30.59%</a:t>
                      </a:r>
                      <a:endParaRPr sz="1000">
                        <a:latin typeface="Proxima Nova"/>
                        <a:ea typeface="Proxima Nova"/>
                        <a:cs typeface="Proxima Nova"/>
                        <a:sym typeface="Proxima Nova"/>
                      </a:endParaRPr>
                    </a:p>
                  </a:txBody>
                  <a:tcPr marT="19050" marB="19050" marR="28575" marL="28575" anchor="b">
                    <a:solidFill>
                      <a:srgbClr val="EDA19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-16.64%</a:t>
                      </a:r>
                      <a:endParaRPr sz="1000">
                        <a:latin typeface="Proxima Nova"/>
                        <a:ea typeface="Proxima Nova"/>
                        <a:cs typeface="Proxima Nova"/>
                        <a:sym typeface="Proxima Nova"/>
                      </a:endParaRPr>
                    </a:p>
                  </a:txBody>
                  <a:tcPr marT="19050" marB="19050" marR="28575" marL="28575" anchor="b">
                    <a:solidFill>
                      <a:srgbClr val="F1B8B3"/>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23.97%</a:t>
                      </a:r>
                      <a:endParaRPr sz="1000">
                        <a:latin typeface="Proxima Nova"/>
                        <a:ea typeface="Proxima Nova"/>
                        <a:cs typeface="Proxima Nova"/>
                        <a:sym typeface="Proxima Nova"/>
                      </a:endParaRPr>
                    </a:p>
                  </a:txBody>
                  <a:tcPr marT="19050" marB="19050" marR="28575" marL="28575" anchor="b">
                    <a:solidFill>
                      <a:srgbClr val="FEFAF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4.46%</a:t>
                      </a:r>
                      <a:endParaRPr sz="1000">
                        <a:latin typeface="Proxima Nova"/>
                        <a:ea typeface="Proxima Nova"/>
                        <a:cs typeface="Proxima Nova"/>
                        <a:sym typeface="Proxima Nova"/>
                      </a:endParaRPr>
                    </a:p>
                  </a:txBody>
                  <a:tcPr marT="19050" marB="19050" marR="28575" marL="28575" anchor="b">
                    <a:solidFill>
                      <a:srgbClr val="F8DBD8"/>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2023_Q4</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6.93%</a:t>
                      </a:r>
                      <a:endParaRPr sz="1000">
                        <a:latin typeface="Proxima Nova"/>
                        <a:ea typeface="Proxima Nova"/>
                        <a:cs typeface="Proxima Nova"/>
                        <a:sym typeface="Proxima Nova"/>
                      </a:endParaRPr>
                    </a:p>
                  </a:txBody>
                  <a:tcPr marT="19050" marB="19050" marR="28575" marL="28575" anchor="b">
                    <a:solidFill>
                      <a:srgbClr val="F8DFD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22.74%</a:t>
                      </a:r>
                      <a:endParaRPr sz="1000">
                        <a:latin typeface="Proxima Nova"/>
                        <a:ea typeface="Proxima Nova"/>
                        <a:cs typeface="Proxima Nova"/>
                        <a:sym typeface="Proxima Nova"/>
                      </a:endParaRPr>
                    </a:p>
                  </a:txBody>
                  <a:tcPr marT="19050" marB="19050" marR="28575" marL="28575" anchor="b">
                    <a:solidFill>
                      <a:srgbClr val="FDF8F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26.97%</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25.99%</a:t>
                      </a:r>
                      <a:endParaRPr sz="1000">
                        <a:latin typeface="Proxima Nova"/>
                        <a:ea typeface="Proxima Nova"/>
                        <a:cs typeface="Proxima Nova"/>
                        <a:sym typeface="Proxima Nova"/>
                      </a:endParaRPr>
                    </a:p>
                  </a:txBody>
                  <a:tcPr marT="19050" marB="19050" marR="28575" marL="28575" anchor="b">
                    <a:solidFill>
                      <a:srgbClr val="FEFEF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62.54%</a:t>
                      </a:r>
                      <a:endParaRPr sz="1000">
                        <a:latin typeface="Proxima Nova"/>
                        <a:ea typeface="Proxima Nova"/>
                        <a:cs typeface="Proxima Nova"/>
                        <a:sym typeface="Proxima Nova"/>
                      </a:endParaRPr>
                    </a:p>
                  </a:txBody>
                  <a:tcPr marT="19050" marB="19050" marR="28575" marL="28575" anchor="b">
                    <a:solidFill>
                      <a:srgbClr val="EDF8F3"/>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14.46%</a:t>
                      </a:r>
                      <a:endParaRPr sz="1000">
                        <a:latin typeface="Proxima Nova"/>
                        <a:ea typeface="Proxima Nova"/>
                        <a:cs typeface="Proxima Nova"/>
                        <a:sym typeface="Proxima Nova"/>
                      </a:endParaRPr>
                    </a:p>
                  </a:txBody>
                  <a:tcPr marT="19050" marB="19050" marR="28575" marL="28575" anchor="b">
                    <a:solidFill>
                      <a:srgbClr val="FBEBE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26.21%</a:t>
                      </a:r>
                      <a:endParaRPr sz="1000">
                        <a:latin typeface="Proxima Nova"/>
                        <a:ea typeface="Proxima Nova"/>
                        <a:cs typeface="Proxima Nova"/>
                        <a:sym typeface="Proxima Nova"/>
                      </a:endParaRPr>
                    </a:p>
                  </a:txBody>
                  <a:tcPr marT="19050" marB="19050" marR="28575" marL="28575" anchor="b">
                    <a:solidFill>
                      <a:srgbClr val="FEFEF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23.17%</a:t>
                      </a:r>
                      <a:endParaRPr sz="1000">
                        <a:latin typeface="Proxima Nova"/>
                        <a:ea typeface="Proxima Nova"/>
                        <a:cs typeface="Proxima Nova"/>
                        <a:sym typeface="Proxima Nova"/>
                      </a:endParaRPr>
                    </a:p>
                  </a:txBody>
                  <a:tcPr marT="19050" marB="19050" marR="28575" marL="28575" anchor="b">
                    <a:solidFill>
                      <a:srgbClr val="FDF9F9"/>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2024_Q1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-32.49%</a:t>
                      </a:r>
                      <a:endParaRPr sz="1000">
                        <a:latin typeface="Proxima Nova"/>
                        <a:ea typeface="Proxima Nova"/>
                        <a:cs typeface="Proxima Nova"/>
                        <a:sym typeface="Proxima Nova"/>
                      </a:endParaRPr>
                    </a:p>
                  </a:txBody>
                  <a:tcPr marT="19050" marB="19050" marR="28575" marL="28575" anchor="b">
                    <a:solidFill>
                      <a:srgbClr val="EC9E9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-32.40%</a:t>
                      </a:r>
                      <a:endParaRPr sz="1000">
                        <a:latin typeface="Proxima Nova"/>
                        <a:ea typeface="Proxima Nova"/>
                        <a:cs typeface="Proxima Nova"/>
                        <a:sym typeface="Proxima Nova"/>
                      </a:endParaRPr>
                    </a:p>
                  </a:txBody>
                  <a:tcPr marT="19050" marB="19050" marR="28575" marL="28575" anchor="b">
                    <a:solidFill>
                      <a:srgbClr val="EC9E9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-40.69%</a:t>
                      </a:r>
                      <a:endParaRPr sz="1000">
                        <a:latin typeface="Proxima Nova"/>
                        <a:ea typeface="Proxima Nova"/>
                        <a:cs typeface="Proxima Nova"/>
                        <a:sym typeface="Proxima Nova"/>
                      </a:endParaRPr>
                    </a:p>
                  </a:txBody>
                  <a:tcPr marT="19050" marB="19050" marR="28575" marL="28575" anchor="b">
                    <a:solidFill>
                      <a:srgbClr val="EA918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-39.45%</a:t>
                      </a:r>
                      <a:endParaRPr sz="1000">
                        <a:latin typeface="Proxima Nova"/>
                        <a:ea typeface="Proxima Nova"/>
                        <a:cs typeface="Proxima Nova"/>
                        <a:sym typeface="Proxima Nova"/>
                      </a:endParaRPr>
                    </a:p>
                  </a:txBody>
                  <a:tcPr marT="19050" marB="19050" marR="28575" marL="28575" anchor="b">
                    <a:solidFill>
                      <a:srgbClr val="EA938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-48.22%</a:t>
                      </a:r>
                      <a:endParaRPr sz="1000">
                        <a:latin typeface="Proxima Nova"/>
                        <a:ea typeface="Proxima Nova"/>
                        <a:cs typeface="Proxima Nova"/>
                        <a:sym typeface="Proxima Nova"/>
                      </a:endParaRPr>
                    </a:p>
                  </a:txBody>
                  <a:tcPr marT="19050" marB="19050" marR="28575" marL="28575" anchor="b">
                    <a:solidFill>
                      <a:srgbClr val="E7857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-52.17%</a:t>
                      </a:r>
                      <a:endParaRPr sz="1000">
                        <a:latin typeface="Proxima Nova"/>
                        <a:ea typeface="Proxima Nova"/>
                        <a:cs typeface="Proxima Nova"/>
                        <a:sym typeface="Proxima Nova"/>
                      </a:endParaRPr>
                    </a:p>
                  </a:txBody>
                  <a:tcPr marT="19050" marB="19050" marR="28575" marL="28575" anchor="b">
                    <a:solidFill>
                      <a:srgbClr val="E67E7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-36.12%</a:t>
                      </a:r>
                      <a:endParaRPr sz="1000">
                        <a:latin typeface="Proxima Nova"/>
                        <a:ea typeface="Proxima Nova"/>
                        <a:cs typeface="Proxima Nova"/>
                        <a:sym typeface="Proxima Nova"/>
                      </a:endParaRPr>
                    </a:p>
                  </a:txBody>
                  <a:tcPr marT="19050" marB="19050" marR="28575" marL="28575" anchor="b">
                    <a:solidFill>
                      <a:srgbClr val="EB9891"/>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-39.62%</a:t>
                      </a:r>
                      <a:endParaRPr sz="1000">
                        <a:latin typeface="Proxima Nova"/>
                        <a:ea typeface="Proxima Nova"/>
                        <a:cs typeface="Proxima Nova"/>
                        <a:sym typeface="Proxima Nova"/>
                      </a:endParaRPr>
                    </a:p>
                  </a:txBody>
                  <a:tcPr marT="19050" marB="19050" marR="28575" marL="28575" anchor="b">
                    <a:solidFill>
                      <a:srgbClr val="EA938B"/>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2" name="Shape 152"/>
        <p:cNvGrpSpPr/>
        <p:nvPr/>
      </p:nvGrpSpPr>
      <p:grpSpPr>
        <a:xfrm>
          <a:off x="0" y="0"/>
          <a:ext cx="0" cy="0"/>
          <a:chOff x="0" y="0"/>
          <a:chExt cx="0" cy="0"/>
        </a:xfrm>
      </p:grpSpPr>
      <p:sp>
        <p:nvSpPr>
          <p:cNvPr id="153" name="Google Shape;153;p26"/>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Anomalies: Segment</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graphicFrame>
        <p:nvGraphicFramePr>
          <p:cNvPr id="154" name="Google Shape;154;p26"/>
          <p:cNvGraphicFramePr/>
          <p:nvPr/>
        </p:nvGraphicFramePr>
        <p:xfrm>
          <a:off x="1074450" y="1377325"/>
          <a:ext cx="3000000" cy="3000000"/>
        </p:xfrm>
        <a:graphic>
          <a:graphicData uri="http://schemas.openxmlformats.org/drawingml/2006/table">
            <a:tbl>
              <a:tblPr>
                <a:noFill/>
                <a:tableStyleId>{6F4F6E61-78C8-4085-BBF9-EA37754B8B2F}</a:tableStyleId>
              </a:tblPr>
              <a:tblGrid>
                <a:gridCol w="952500"/>
                <a:gridCol w="952500"/>
                <a:gridCol w="952500"/>
                <a:gridCol w="952500"/>
                <a:gridCol w="952500"/>
                <a:gridCol w="952500"/>
                <a:gridCol w="952500"/>
              </a:tblGrid>
              <a:tr h="209550">
                <a:tc>
                  <a:txBody>
                    <a:bodyPr/>
                    <a:lstStyle/>
                    <a:p>
                      <a:pPr indent="0" lvl="0" marL="0" rtl="0" algn="ctr">
                        <a:lnSpc>
                          <a:spcPct val="115000"/>
                        </a:lnSpc>
                        <a:spcBef>
                          <a:spcPts val="0"/>
                        </a:spcBef>
                        <a:spcAft>
                          <a:spcPts val="0"/>
                        </a:spcAft>
                        <a:buNone/>
                      </a:pPr>
                      <a:r>
                        <a:rPr b="1" lang="en" sz="1000">
                          <a:solidFill>
                            <a:srgbClr val="38761D"/>
                          </a:solidFill>
                          <a:latin typeface="Proxima Nova"/>
                          <a:ea typeface="Proxima Nova"/>
                          <a:cs typeface="Proxima Nova"/>
                          <a:sym typeface="Proxima Nova"/>
                        </a:rPr>
                        <a:t>Period</a:t>
                      </a:r>
                      <a:endParaRPr b="1" sz="1000">
                        <a:solidFill>
                          <a:srgbClr val="38761D"/>
                        </a:solidFill>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Quartely Increase</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hMerge="1"/>
                <a:tc hMerge="1"/>
                <a:tc hMerge="1"/>
                <a:tc hMerge="1"/>
                <a:tc hMerge="1"/>
              </a:tr>
              <a:tr h="200025">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T0</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T1</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T2</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T3</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T4</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Grand Total</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2022_Q2</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82.98%</a:t>
                      </a:r>
                      <a:endParaRPr sz="1000">
                        <a:latin typeface="Proxima Nova"/>
                        <a:ea typeface="Proxima Nova"/>
                        <a:cs typeface="Proxima Nova"/>
                        <a:sym typeface="Proxima Nova"/>
                      </a:endParaRPr>
                    </a:p>
                  </a:txBody>
                  <a:tcPr marT="19050" marB="19050" marR="28575" marL="28575" anchor="b">
                    <a:solidFill>
                      <a:srgbClr val="E2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214.65%</a:t>
                      </a:r>
                      <a:endParaRPr sz="1000">
                        <a:latin typeface="Proxima Nova"/>
                        <a:ea typeface="Proxima Nova"/>
                        <a:cs typeface="Proxima Nova"/>
                        <a:sym typeface="Proxima Nova"/>
                      </a:endParaRPr>
                    </a:p>
                  </a:txBody>
                  <a:tcPr marT="19050" marB="19050" marR="28575" marL="28575" anchor="b">
                    <a:solidFill>
                      <a:srgbClr val="9FD8B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283.77%</a:t>
                      </a:r>
                      <a:endParaRPr sz="1000">
                        <a:latin typeface="Proxima Nova"/>
                        <a:ea typeface="Proxima Nova"/>
                        <a:cs typeface="Proxima Nova"/>
                        <a:sym typeface="Proxima Nova"/>
                      </a:endParaRPr>
                    </a:p>
                  </a:txBody>
                  <a:tcPr marT="19050" marB="19050" marR="28575" marL="28575" anchor="b">
                    <a:solidFill>
                      <a:srgbClr val="7BCAA3"/>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125.58%</a:t>
                      </a:r>
                      <a:endParaRPr sz="1000">
                        <a:latin typeface="Proxima Nova"/>
                        <a:ea typeface="Proxima Nova"/>
                        <a:cs typeface="Proxima Nova"/>
                        <a:sym typeface="Proxima Nova"/>
                      </a:endParaRPr>
                    </a:p>
                  </a:txBody>
                  <a:tcPr marT="19050" marB="19050" marR="28575" marL="28575" anchor="b">
                    <a:solidFill>
                      <a:srgbClr val="CCEBD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70.39%</a:t>
                      </a:r>
                      <a:endParaRPr sz="1000">
                        <a:latin typeface="Proxima Nova"/>
                        <a:ea typeface="Proxima Nova"/>
                        <a:cs typeface="Proxima Nova"/>
                        <a:sym typeface="Proxima Nova"/>
                      </a:endParaRPr>
                    </a:p>
                  </a:txBody>
                  <a:tcPr marT="19050" marB="19050" marR="28575" marL="28575" anchor="b">
                    <a:solidFill>
                      <a:srgbClr val="E9F6F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136.27%</a:t>
                      </a:r>
                      <a:endParaRPr sz="1000">
                        <a:latin typeface="Proxima Nova"/>
                        <a:ea typeface="Proxima Nova"/>
                        <a:cs typeface="Proxima Nova"/>
                        <a:sym typeface="Proxima Nova"/>
                      </a:endParaRPr>
                    </a:p>
                  </a:txBody>
                  <a:tcPr marT="19050" marB="19050" marR="28575" marL="28575" anchor="b">
                    <a:solidFill>
                      <a:srgbClr val="C7E9D8"/>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2022_Q3</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28.56%</a:t>
                      </a:r>
                      <a:endParaRPr sz="1000">
                        <a:latin typeface="Proxima Nova"/>
                        <a:ea typeface="Proxima Nova"/>
                        <a:cs typeface="Proxima Nova"/>
                        <a:sym typeface="Proxima Nova"/>
                      </a:endParaRPr>
                    </a:p>
                  </a:txBody>
                  <a:tcPr marT="19050" marB="19050" marR="28575" marL="28575" anchor="b">
                    <a:solidFill>
                      <a:srgbClr val="FE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69.59%</a:t>
                      </a:r>
                      <a:endParaRPr sz="1000">
                        <a:latin typeface="Proxima Nova"/>
                        <a:ea typeface="Proxima Nova"/>
                        <a:cs typeface="Proxima Nova"/>
                        <a:sym typeface="Proxima Nova"/>
                      </a:endParaRPr>
                    </a:p>
                  </a:txBody>
                  <a:tcPr marT="19050" marB="19050" marR="28575" marL="28575" anchor="b">
                    <a:solidFill>
                      <a:srgbClr val="E9F7F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76.98%</a:t>
                      </a:r>
                      <a:endParaRPr sz="1000">
                        <a:latin typeface="Proxima Nova"/>
                        <a:ea typeface="Proxima Nova"/>
                        <a:cs typeface="Proxima Nova"/>
                        <a:sym typeface="Proxima Nova"/>
                      </a:endParaRPr>
                    </a:p>
                  </a:txBody>
                  <a:tcPr marT="19050" marB="19050" marR="28575" marL="28575" anchor="b">
                    <a:solidFill>
                      <a:srgbClr val="E5F5E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43.64%</a:t>
                      </a:r>
                      <a:endParaRPr sz="1000">
                        <a:latin typeface="Proxima Nova"/>
                        <a:ea typeface="Proxima Nova"/>
                        <a:cs typeface="Proxima Nova"/>
                        <a:sym typeface="Proxima Nova"/>
                      </a:endParaRPr>
                    </a:p>
                  </a:txBody>
                  <a:tcPr marT="19050" marB="19050" marR="28575" marL="28575" anchor="b">
                    <a:solidFill>
                      <a:srgbClr val="F7FCF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-29.82%</a:t>
                      </a:r>
                      <a:endParaRPr sz="1000">
                        <a:latin typeface="Proxima Nova"/>
                        <a:ea typeface="Proxima Nova"/>
                        <a:cs typeface="Proxima Nova"/>
                        <a:sym typeface="Proxima Nova"/>
                      </a:endParaRPr>
                    </a:p>
                  </a:txBody>
                  <a:tcPr marT="19050" marB="19050" marR="28575" marL="28575" anchor="b">
                    <a:solidFill>
                      <a:srgbClr val="EDA39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40.07%</a:t>
                      </a:r>
                      <a:endParaRPr sz="1000">
                        <a:latin typeface="Proxima Nova"/>
                        <a:ea typeface="Proxima Nova"/>
                        <a:cs typeface="Proxima Nova"/>
                        <a:sym typeface="Proxima Nova"/>
                      </a:endParaRPr>
                    </a:p>
                  </a:txBody>
                  <a:tcPr marT="19050" marB="19050" marR="28575" marL="28575" anchor="b">
                    <a:solidFill>
                      <a:srgbClr val="F8FDFB"/>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2022_Q4</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54.29%</a:t>
                      </a:r>
                      <a:endParaRPr sz="1000">
                        <a:latin typeface="Proxima Nova"/>
                        <a:ea typeface="Proxima Nova"/>
                        <a:cs typeface="Proxima Nova"/>
                        <a:sym typeface="Proxima Nova"/>
                      </a:endParaRPr>
                    </a:p>
                  </a:txBody>
                  <a:tcPr marT="19050" marB="19050" marR="28575" marL="28575" anchor="b">
                    <a:solidFill>
                      <a:srgbClr val="F1FAF6"/>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42.89%</a:t>
                      </a:r>
                      <a:endParaRPr sz="1000">
                        <a:latin typeface="Proxima Nova"/>
                        <a:ea typeface="Proxima Nova"/>
                        <a:cs typeface="Proxima Nova"/>
                        <a:sym typeface="Proxima Nova"/>
                      </a:endParaRPr>
                    </a:p>
                  </a:txBody>
                  <a:tcPr marT="19050" marB="19050" marR="28575" marL="28575" anchor="b">
                    <a:solidFill>
                      <a:srgbClr val="F7FCF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52.54%</a:t>
                      </a:r>
                      <a:endParaRPr sz="1000">
                        <a:latin typeface="Proxima Nova"/>
                        <a:ea typeface="Proxima Nova"/>
                        <a:cs typeface="Proxima Nova"/>
                        <a:sym typeface="Proxima Nova"/>
                      </a:endParaRPr>
                    </a:p>
                  </a:txBody>
                  <a:tcPr marT="19050" marB="19050" marR="28575" marL="28575" anchor="b">
                    <a:solidFill>
                      <a:srgbClr val="F2FAF6"/>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58.87%</a:t>
                      </a:r>
                      <a:endParaRPr sz="1000">
                        <a:latin typeface="Proxima Nova"/>
                        <a:ea typeface="Proxima Nova"/>
                        <a:cs typeface="Proxima Nova"/>
                        <a:sym typeface="Proxima Nova"/>
                      </a:endParaRPr>
                    </a:p>
                  </a:txBody>
                  <a:tcPr marT="19050" marB="19050" marR="28575" marL="28575" anchor="b">
                    <a:solidFill>
                      <a:srgbClr val="EFF9F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50.13%</a:t>
                      </a:r>
                      <a:endParaRPr sz="1000">
                        <a:latin typeface="Proxima Nova"/>
                        <a:ea typeface="Proxima Nova"/>
                        <a:cs typeface="Proxima Nova"/>
                        <a:sym typeface="Proxima Nova"/>
                      </a:endParaRPr>
                    </a:p>
                  </a:txBody>
                  <a:tcPr marT="19050" marB="19050" marR="28575" marL="28575" anchor="b">
                    <a:solidFill>
                      <a:srgbClr val="F3FBF7"/>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52.98%</a:t>
                      </a:r>
                      <a:endParaRPr sz="1000">
                        <a:latin typeface="Proxima Nova"/>
                        <a:ea typeface="Proxima Nova"/>
                        <a:cs typeface="Proxima Nova"/>
                        <a:sym typeface="Proxima Nova"/>
                      </a:endParaRPr>
                    </a:p>
                  </a:txBody>
                  <a:tcPr marT="19050" marB="19050" marR="28575" marL="28575" anchor="b">
                    <a:solidFill>
                      <a:srgbClr val="F2FAF6"/>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-11.46%</a:t>
                      </a:r>
                      <a:endParaRPr sz="1000">
                        <a:latin typeface="Proxima Nova"/>
                        <a:ea typeface="Proxima Nova"/>
                        <a:cs typeface="Proxima Nova"/>
                        <a:sym typeface="Proxima Nova"/>
                      </a:endParaRPr>
                    </a:p>
                  </a:txBody>
                  <a:tcPr marT="19050" marB="19050" marR="28575" marL="28575" anchor="b">
                    <a:solidFill>
                      <a:srgbClr val="F3C1B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5.32%</a:t>
                      </a:r>
                      <a:endParaRPr sz="1000">
                        <a:latin typeface="Proxima Nova"/>
                        <a:ea typeface="Proxima Nova"/>
                        <a:cs typeface="Proxima Nova"/>
                        <a:sym typeface="Proxima Nova"/>
                      </a:endParaRPr>
                    </a:p>
                  </a:txBody>
                  <a:tcPr marT="19050" marB="19050" marR="28575" marL="28575" anchor="b">
                    <a:solidFill>
                      <a:srgbClr val="F8DCD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3.22%</a:t>
                      </a:r>
                      <a:endParaRPr sz="1000">
                        <a:latin typeface="Proxima Nova"/>
                        <a:ea typeface="Proxima Nova"/>
                        <a:cs typeface="Proxima Nova"/>
                        <a:sym typeface="Proxima Nova"/>
                      </a:endParaRPr>
                    </a:p>
                  </a:txBody>
                  <a:tcPr marT="19050" marB="19050" marR="28575" marL="28575" anchor="b">
                    <a:solidFill>
                      <a:srgbClr val="F7D9D6"/>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11.91%</a:t>
                      </a:r>
                      <a:endParaRPr sz="1000">
                        <a:latin typeface="Proxima Nova"/>
                        <a:ea typeface="Proxima Nova"/>
                        <a:cs typeface="Proxima Nova"/>
                        <a:sym typeface="Proxima Nova"/>
                      </a:endParaRPr>
                    </a:p>
                  </a:txBody>
                  <a:tcPr marT="19050" marB="19050" marR="28575" marL="28575" anchor="b">
                    <a:solidFill>
                      <a:srgbClr val="FAE7E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-2.72%</a:t>
                      </a:r>
                      <a:endParaRPr sz="1000">
                        <a:latin typeface="Proxima Nova"/>
                        <a:ea typeface="Proxima Nova"/>
                        <a:cs typeface="Proxima Nova"/>
                        <a:sym typeface="Proxima Nova"/>
                      </a:endParaRPr>
                    </a:p>
                  </a:txBody>
                  <a:tcPr marT="19050" marB="19050" marR="28575" marL="28575" anchor="b">
                    <a:solidFill>
                      <a:srgbClr val="F5CFC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5.44%</a:t>
                      </a:r>
                      <a:endParaRPr sz="1000">
                        <a:latin typeface="Proxima Nova"/>
                        <a:ea typeface="Proxima Nova"/>
                        <a:cs typeface="Proxima Nova"/>
                        <a:sym typeface="Proxima Nova"/>
                      </a:endParaRPr>
                    </a:p>
                  </a:txBody>
                  <a:tcPr marT="19050" marB="19050" marR="28575" marL="28575" anchor="b">
                    <a:solidFill>
                      <a:srgbClr val="F8DCDA"/>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2023_Q2</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26.90%</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27.38%</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37.24%</a:t>
                      </a:r>
                      <a:endParaRPr sz="1000">
                        <a:latin typeface="Proxima Nova"/>
                        <a:ea typeface="Proxima Nova"/>
                        <a:cs typeface="Proxima Nova"/>
                        <a:sym typeface="Proxima Nova"/>
                      </a:endParaRPr>
                    </a:p>
                  </a:txBody>
                  <a:tcPr marT="19050" marB="19050" marR="28575" marL="28575" anchor="b">
                    <a:solidFill>
                      <a:srgbClr val="FAFDF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34.33%</a:t>
                      </a:r>
                      <a:endParaRPr sz="1000">
                        <a:latin typeface="Proxima Nova"/>
                        <a:ea typeface="Proxima Nova"/>
                        <a:cs typeface="Proxima Nova"/>
                        <a:sym typeface="Proxima Nova"/>
                      </a:endParaRPr>
                    </a:p>
                  </a:txBody>
                  <a:tcPr marT="19050" marB="19050" marR="28575" marL="28575" anchor="b">
                    <a:solidFill>
                      <a:srgbClr val="FBFEF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25.85%</a:t>
                      </a:r>
                      <a:endParaRPr sz="1000">
                        <a:latin typeface="Proxima Nova"/>
                        <a:ea typeface="Proxima Nova"/>
                        <a:cs typeface="Proxima Nova"/>
                        <a:sym typeface="Proxima Nova"/>
                      </a:endParaRPr>
                    </a:p>
                  </a:txBody>
                  <a:tcPr marT="19050" marB="19050" marR="28575" marL="28575" anchor="b">
                    <a:solidFill>
                      <a:srgbClr val="FEFEF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32.43%</a:t>
                      </a:r>
                      <a:endParaRPr sz="1000">
                        <a:latin typeface="Proxima Nova"/>
                        <a:ea typeface="Proxima Nova"/>
                        <a:cs typeface="Proxima Nova"/>
                        <a:sym typeface="Proxima Nova"/>
                      </a:endParaRPr>
                    </a:p>
                  </a:txBody>
                  <a:tcPr marT="19050" marB="19050" marR="28575" marL="28575" anchor="b">
                    <a:solidFill>
                      <a:srgbClr val="FCFEFD"/>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2023_Q3</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-53.79%</a:t>
                      </a:r>
                      <a:endParaRPr sz="1000">
                        <a:latin typeface="Proxima Nova"/>
                        <a:ea typeface="Proxima Nova"/>
                        <a:cs typeface="Proxima Nova"/>
                        <a:sym typeface="Proxima Nova"/>
                      </a:endParaRPr>
                    </a:p>
                  </a:txBody>
                  <a:tcPr marT="19050" marB="19050" marR="28575" marL="28575" anchor="b">
                    <a:solidFill>
                      <a:srgbClr val="E67C73"/>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2.78%</a:t>
                      </a:r>
                      <a:endParaRPr sz="1000">
                        <a:latin typeface="Proxima Nova"/>
                        <a:ea typeface="Proxima Nova"/>
                        <a:cs typeface="Proxima Nova"/>
                        <a:sym typeface="Proxima Nova"/>
                      </a:endParaRPr>
                    </a:p>
                  </a:txBody>
                  <a:tcPr marT="19050" marB="19050" marR="28575" marL="28575" anchor="b">
                    <a:solidFill>
                      <a:srgbClr val="F7D8D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22.41%</a:t>
                      </a:r>
                      <a:endParaRPr sz="1000">
                        <a:latin typeface="Proxima Nova"/>
                        <a:ea typeface="Proxima Nova"/>
                        <a:cs typeface="Proxima Nova"/>
                        <a:sym typeface="Proxima Nova"/>
                      </a:endParaRPr>
                    </a:p>
                  </a:txBody>
                  <a:tcPr marT="19050" marB="19050" marR="28575" marL="28575" anchor="b">
                    <a:solidFill>
                      <a:srgbClr val="FDF8F7"/>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2.50%</a:t>
                      </a:r>
                      <a:endParaRPr sz="1000">
                        <a:latin typeface="Proxima Nova"/>
                        <a:ea typeface="Proxima Nova"/>
                        <a:cs typeface="Proxima Nova"/>
                        <a:sym typeface="Proxima Nova"/>
                      </a:endParaRPr>
                    </a:p>
                  </a:txBody>
                  <a:tcPr marT="19050" marB="19050" marR="28575" marL="28575" anchor="b">
                    <a:solidFill>
                      <a:srgbClr val="F7D7D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19.09%</a:t>
                      </a:r>
                      <a:endParaRPr sz="1000">
                        <a:latin typeface="Proxima Nova"/>
                        <a:ea typeface="Proxima Nova"/>
                        <a:cs typeface="Proxima Nova"/>
                        <a:sym typeface="Proxima Nova"/>
                      </a:endParaRPr>
                    </a:p>
                  </a:txBody>
                  <a:tcPr marT="19050" marB="19050" marR="28575" marL="28575" anchor="b">
                    <a:solidFill>
                      <a:srgbClr val="FCF2F2"/>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4.46%</a:t>
                      </a:r>
                      <a:endParaRPr sz="1000">
                        <a:latin typeface="Proxima Nova"/>
                        <a:ea typeface="Proxima Nova"/>
                        <a:cs typeface="Proxima Nova"/>
                        <a:sym typeface="Proxima Nova"/>
                      </a:endParaRPr>
                    </a:p>
                  </a:txBody>
                  <a:tcPr marT="19050" marB="19050" marR="28575" marL="28575" anchor="b">
                    <a:solidFill>
                      <a:srgbClr val="F8DBD8"/>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2023_Q4</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24.05%</a:t>
                      </a:r>
                      <a:endParaRPr sz="1000">
                        <a:latin typeface="Proxima Nova"/>
                        <a:ea typeface="Proxima Nova"/>
                        <a:cs typeface="Proxima Nova"/>
                        <a:sym typeface="Proxima Nova"/>
                      </a:endParaRPr>
                    </a:p>
                  </a:txBody>
                  <a:tcPr marT="19050" marB="19050" marR="28575" marL="28575" anchor="b">
                    <a:solidFill>
                      <a:srgbClr val="FEFBF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3.88%</a:t>
                      </a:r>
                      <a:endParaRPr sz="1000">
                        <a:latin typeface="Proxima Nova"/>
                        <a:ea typeface="Proxima Nova"/>
                        <a:cs typeface="Proxima Nova"/>
                        <a:sym typeface="Proxima Nova"/>
                      </a:endParaRPr>
                    </a:p>
                  </a:txBody>
                  <a:tcPr marT="19050" marB="19050" marR="28575" marL="28575" anchor="b">
                    <a:solidFill>
                      <a:srgbClr val="F7DAD7"/>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13.42%</a:t>
                      </a:r>
                      <a:endParaRPr sz="1000">
                        <a:latin typeface="Proxima Nova"/>
                        <a:ea typeface="Proxima Nova"/>
                        <a:cs typeface="Proxima Nova"/>
                        <a:sym typeface="Proxima Nova"/>
                      </a:endParaRPr>
                    </a:p>
                  </a:txBody>
                  <a:tcPr marT="19050" marB="19050" marR="28575" marL="28575" anchor="b">
                    <a:solidFill>
                      <a:srgbClr val="FAE9E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34.29%</a:t>
                      </a:r>
                      <a:endParaRPr sz="1000">
                        <a:latin typeface="Proxima Nova"/>
                        <a:ea typeface="Proxima Nova"/>
                        <a:cs typeface="Proxima Nova"/>
                        <a:sym typeface="Proxima Nova"/>
                      </a:endParaRPr>
                    </a:p>
                  </a:txBody>
                  <a:tcPr marT="19050" marB="19050" marR="28575" marL="28575" anchor="b">
                    <a:solidFill>
                      <a:srgbClr val="FBFEF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38.54%</a:t>
                      </a:r>
                      <a:endParaRPr sz="1000">
                        <a:latin typeface="Proxima Nova"/>
                        <a:ea typeface="Proxima Nova"/>
                        <a:cs typeface="Proxima Nova"/>
                        <a:sym typeface="Proxima Nova"/>
                      </a:endParaRPr>
                    </a:p>
                  </a:txBody>
                  <a:tcPr marT="19050" marB="19050" marR="28575" marL="28575" anchor="b">
                    <a:solidFill>
                      <a:srgbClr val="F9FDF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23.17%</a:t>
                      </a:r>
                      <a:endParaRPr sz="1000">
                        <a:latin typeface="Proxima Nova"/>
                        <a:ea typeface="Proxima Nova"/>
                        <a:cs typeface="Proxima Nova"/>
                        <a:sym typeface="Proxima Nova"/>
                      </a:endParaRPr>
                    </a:p>
                  </a:txBody>
                  <a:tcPr marT="19050" marB="19050" marR="28575" marL="28575" anchor="b">
                    <a:solidFill>
                      <a:srgbClr val="FDF9F9"/>
                    </a:solidFill>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2024_Q1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-31.10%</a:t>
                      </a:r>
                      <a:endParaRPr sz="1000">
                        <a:latin typeface="Proxima Nova"/>
                        <a:ea typeface="Proxima Nova"/>
                        <a:cs typeface="Proxima Nova"/>
                        <a:sym typeface="Proxima Nova"/>
                      </a:endParaRPr>
                    </a:p>
                  </a:txBody>
                  <a:tcPr marT="19050" marB="19050" marR="28575" marL="28575" anchor="b">
                    <a:solidFill>
                      <a:srgbClr val="EDA19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-38.18%</a:t>
                      </a:r>
                      <a:endParaRPr sz="1000">
                        <a:latin typeface="Proxima Nova"/>
                        <a:ea typeface="Proxima Nova"/>
                        <a:cs typeface="Proxima Nova"/>
                        <a:sym typeface="Proxima Nova"/>
                      </a:endParaRPr>
                    </a:p>
                  </a:txBody>
                  <a:tcPr marT="19050" marB="19050" marR="28575" marL="28575" anchor="b">
                    <a:solidFill>
                      <a:srgbClr val="EA958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-40.93%</a:t>
                      </a:r>
                      <a:endParaRPr sz="1000">
                        <a:latin typeface="Proxima Nova"/>
                        <a:ea typeface="Proxima Nova"/>
                        <a:cs typeface="Proxima Nova"/>
                        <a:sym typeface="Proxima Nova"/>
                      </a:endParaRPr>
                    </a:p>
                  </a:txBody>
                  <a:tcPr marT="19050" marB="19050" marR="28575" marL="28575" anchor="b">
                    <a:solidFill>
                      <a:srgbClr val="EA908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-38.21%</a:t>
                      </a:r>
                      <a:endParaRPr sz="1000">
                        <a:latin typeface="Proxima Nova"/>
                        <a:ea typeface="Proxima Nova"/>
                        <a:cs typeface="Proxima Nova"/>
                        <a:sym typeface="Proxima Nova"/>
                      </a:endParaRPr>
                    </a:p>
                  </a:txBody>
                  <a:tcPr marT="19050" marB="19050" marR="28575" marL="28575" anchor="b">
                    <a:solidFill>
                      <a:srgbClr val="EA958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-48.32%</a:t>
                      </a:r>
                      <a:endParaRPr sz="1000">
                        <a:latin typeface="Proxima Nova"/>
                        <a:ea typeface="Proxima Nova"/>
                        <a:cs typeface="Proxima Nova"/>
                        <a:sym typeface="Proxima Nova"/>
                      </a:endParaRPr>
                    </a:p>
                  </a:txBody>
                  <a:tcPr marT="19050" marB="19050" marR="28575" marL="28575" anchor="b">
                    <a:solidFill>
                      <a:srgbClr val="E7847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-39.62%</a:t>
                      </a:r>
                      <a:endParaRPr sz="1000">
                        <a:latin typeface="Proxima Nova"/>
                        <a:ea typeface="Proxima Nova"/>
                        <a:cs typeface="Proxima Nova"/>
                        <a:sym typeface="Proxima Nova"/>
                      </a:endParaRPr>
                    </a:p>
                  </a:txBody>
                  <a:tcPr marT="19050" marB="19050" marR="28575" marL="28575" anchor="b">
                    <a:solidFill>
                      <a:srgbClr val="EA938B"/>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7"/>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Anomalies: Channel</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graphicFrame>
        <p:nvGraphicFramePr>
          <p:cNvPr id="160" name="Google Shape;160;p27"/>
          <p:cNvGraphicFramePr/>
          <p:nvPr/>
        </p:nvGraphicFramePr>
        <p:xfrm>
          <a:off x="1118900" y="1209725"/>
          <a:ext cx="3000000" cy="3000000"/>
        </p:xfrm>
        <a:graphic>
          <a:graphicData uri="http://schemas.openxmlformats.org/drawingml/2006/table">
            <a:tbl>
              <a:tblPr>
                <a:noFill/>
                <a:tableStyleId>{6F4F6E61-78C8-4085-BBF9-EA37754B8B2F}</a:tableStyleId>
              </a:tblPr>
              <a:tblGrid>
                <a:gridCol w="952500"/>
                <a:gridCol w="952500"/>
                <a:gridCol w="952500"/>
                <a:gridCol w="952500"/>
                <a:gridCol w="952500"/>
                <a:gridCol w="952500"/>
                <a:gridCol w="952500"/>
              </a:tblGrid>
              <a:tr h="209550">
                <a:tc>
                  <a:txBody>
                    <a:bodyPr/>
                    <a:lstStyle/>
                    <a:p>
                      <a:pPr indent="0" lvl="0" marL="0" rtl="0" algn="ctr">
                        <a:lnSpc>
                          <a:spcPct val="115000"/>
                        </a:lnSpc>
                        <a:spcBef>
                          <a:spcPts val="0"/>
                        </a:spcBef>
                        <a:spcAft>
                          <a:spcPts val="0"/>
                        </a:spcAft>
                        <a:buNone/>
                      </a:pPr>
                      <a:r>
                        <a:rPr b="1" lang="en" sz="1000">
                          <a:solidFill>
                            <a:srgbClr val="38761D"/>
                          </a:solidFill>
                          <a:latin typeface="Proxima Nova"/>
                          <a:ea typeface="Proxima Nova"/>
                          <a:cs typeface="Proxima Nova"/>
                          <a:sym typeface="Proxima Nova"/>
                        </a:rPr>
                        <a:t>Period</a:t>
                      </a:r>
                      <a:endParaRPr b="1" sz="1000">
                        <a:solidFill>
                          <a:srgbClr val="38761D"/>
                        </a:solidFill>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c gridSpan="6">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Quartely Increase</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hMerge="1"/>
                <a:tc hMerge="1"/>
                <a:tc hMerge="1"/>
                <a:tc hMerge="1"/>
                <a:tc hMerge="1"/>
              </a:tr>
              <a:tr h="200025">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Marketing</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Organic</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Outreach</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Grand Total</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tcPr>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2022_Q2</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234.78%</a:t>
                      </a:r>
                      <a:endParaRPr sz="1000">
                        <a:latin typeface="Proxima Nova"/>
                        <a:ea typeface="Proxima Nova"/>
                        <a:cs typeface="Proxima Nova"/>
                        <a:sym typeface="Proxima Nova"/>
                      </a:endParaRPr>
                    </a:p>
                  </a:txBody>
                  <a:tcPr marT="19050" marB="19050" marR="28575" marL="28575" anchor="b">
                    <a:solidFill>
                      <a:srgbClr val="94D4B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59.72%</a:t>
                      </a:r>
                      <a:endParaRPr sz="1000">
                        <a:latin typeface="Proxima Nova"/>
                        <a:ea typeface="Proxima Nova"/>
                        <a:cs typeface="Proxima Nova"/>
                        <a:sym typeface="Proxima Nova"/>
                      </a:endParaRPr>
                    </a:p>
                  </a:txBody>
                  <a:tcPr marT="19050" marB="19050" marR="28575" marL="28575" anchor="b">
                    <a:solidFill>
                      <a:srgbClr val="EEF9F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161.50%</a:t>
                      </a:r>
                      <a:endParaRPr sz="1000">
                        <a:latin typeface="Proxima Nova"/>
                        <a:ea typeface="Proxima Nova"/>
                        <a:cs typeface="Proxima Nova"/>
                        <a:sym typeface="Proxima Nova"/>
                      </a:endParaRPr>
                    </a:p>
                  </a:txBody>
                  <a:tcPr marT="19050" marB="19050" marR="28575" marL="28575" anchor="b">
                    <a:solidFill>
                      <a:srgbClr val="BAE3C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136.27%</a:t>
                      </a:r>
                      <a:endParaRPr sz="1000">
                        <a:latin typeface="Proxima Nova"/>
                        <a:ea typeface="Proxima Nova"/>
                        <a:cs typeface="Proxima Nova"/>
                        <a:sym typeface="Proxima Nova"/>
                      </a:endParaRPr>
                    </a:p>
                  </a:txBody>
                  <a:tcPr marT="19050" marB="19050" marR="28575" marL="28575" anchor="b">
                    <a:solidFill>
                      <a:srgbClr val="C7E9D8"/>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2022_Q3</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58.48%</a:t>
                      </a:r>
                      <a:endParaRPr sz="1000">
                        <a:latin typeface="Proxima Nova"/>
                        <a:ea typeface="Proxima Nova"/>
                        <a:cs typeface="Proxima Nova"/>
                        <a:sym typeface="Proxima Nova"/>
                      </a:endParaRPr>
                    </a:p>
                  </a:txBody>
                  <a:tcPr marT="19050" marB="19050" marR="28575" marL="28575" anchor="b">
                    <a:solidFill>
                      <a:srgbClr val="EFF9F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-19.51%</a:t>
                      </a:r>
                      <a:endParaRPr sz="1000">
                        <a:latin typeface="Proxima Nova"/>
                        <a:ea typeface="Proxima Nova"/>
                        <a:cs typeface="Proxima Nova"/>
                        <a:sym typeface="Proxima Nova"/>
                      </a:endParaRPr>
                    </a:p>
                  </a:txBody>
                  <a:tcPr marT="19050" marB="19050" marR="28575" marL="28575" anchor="b">
                    <a:solidFill>
                      <a:srgbClr val="F0B3A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60.01%</a:t>
                      </a:r>
                      <a:endParaRPr sz="1000">
                        <a:latin typeface="Proxima Nova"/>
                        <a:ea typeface="Proxima Nova"/>
                        <a:cs typeface="Proxima Nova"/>
                        <a:sym typeface="Proxima Nova"/>
                      </a:endParaRPr>
                    </a:p>
                  </a:txBody>
                  <a:tcPr marT="19050" marB="19050" marR="28575" marL="28575" anchor="b">
                    <a:solidFill>
                      <a:srgbClr val="EEF9F3"/>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40.07%</a:t>
                      </a:r>
                      <a:endParaRPr sz="1000">
                        <a:latin typeface="Proxima Nova"/>
                        <a:ea typeface="Proxima Nova"/>
                        <a:cs typeface="Proxima Nova"/>
                        <a:sym typeface="Proxima Nova"/>
                      </a:endParaRPr>
                    </a:p>
                  </a:txBody>
                  <a:tcPr marT="19050" marB="19050" marR="28575" marL="28575" anchor="b">
                    <a:solidFill>
                      <a:srgbClr val="F8FDFB"/>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2022_Q4</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48.92%</a:t>
                      </a:r>
                      <a:endParaRPr sz="1000">
                        <a:latin typeface="Proxima Nova"/>
                        <a:ea typeface="Proxima Nova"/>
                        <a:cs typeface="Proxima Nova"/>
                        <a:sym typeface="Proxima Nova"/>
                      </a:endParaRPr>
                    </a:p>
                  </a:txBody>
                  <a:tcPr marT="19050" marB="19050" marR="28575" marL="28575" anchor="b">
                    <a:solidFill>
                      <a:srgbClr val="F4FBF7"/>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54.96%</a:t>
                      </a:r>
                      <a:endParaRPr sz="1000">
                        <a:latin typeface="Proxima Nova"/>
                        <a:ea typeface="Proxima Nova"/>
                        <a:cs typeface="Proxima Nova"/>
                        <a:sym typeface="Proxima Nova"/>
                      </a:endParaRPr>
                    </a:p>
                  </a:txBody>
                  <a:tcPr marT="19050" marB="19050" marR="28575" marL="28575" anchor="b">
                    <a:solidFill>
                      <a:srgbClr val="F1FAF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54.28%</a:t>
                      </a:r>
                      <a:endParaRPr sz="1000">
                        <a:latin typeface="Proxima Nova"/>
                        <a:ea typeface="Proxima Nova"/>
                        <a:cs typeface="Proxima Nova"/>
                        <a:sym typeface="Proxima Nova"/>
                      </a:endParaRPr>
                    </a:p>
                  </a:txBody>
                  <a:tcPr marT="19050" marB="19050" marR="28575" marL="28575" anchor="b">
                    <a:solidFill>
                      <a:srgbClr val="F1FAF6"/>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52.98%</a:t>
                      </a:r>
                      <a:endParaRPr sz="1000">
                        <a:latin typeface="Proxima Nova"/>
                        <a:ea typeface="Proxima Nova"/>
                        <a:cs typeface="Proxima Nova"/>
                        <a:sym typeface="Proxima Nova"/>
                      </a:endParaRPr>
                    </a:p>
                  </a:txBody>
                  <a:tcPr marT="19050" marB="19050" marR="28575" marL="28575" anchor="b">
                    <a:solidFill>
                      <a:srgbClr val="F2FAF6"/>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-6.48%</a:t>
                      </a:r>
                      <a:endParaRPr sz="1000">
                        <a:latin typeface="Proxima Nova"/>
                        <a:ea typeface="Proxima Nova"/>
                        <a:cs typeface="Proxima Nova"/>
                        <a:sym typeface="Proxima Nova"/>
                      </a:endParaRPr>
                    </a:p>
                  </a:txBody>
                  <a:tcPr marT="19050" marB="19050" marR="28575" marL="28575" anchor="b">
                    <a:solidFill>
                      <a:srgbClr val="F4C9C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16.92%</a:t>
                      </a:r>
                      <a:endParaRPr sz="1000">
                        <a:latin typeface="Proxima Nova"/>
                        <a:ea typeface="Proxima Nova"/>
                        <a:cs typeface="Proxima Nova"/>
                        <a:sym typeface="Proxima Nova"/>
                      </a:endParaRPr>
                    </a:p>
                  </a:txBody>
                  <a:tcPr marT="19050" marB="19050" marR="28575" marL="28575" anchor="b">
                    <a:solidFill>
                      <a:srgbClr val="FCEFE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7.71%</a:t>
                      </a:r>
                      <a:endParaRPr sz="1000">
                        <a:latin typeface="Proxima Nova"/>
                        <a:ea typeface="Proxima Nova"/>
                        <a:cs typeface="Proxima Nova"/>
                        <a:sym typeface="Proxima Nova"/>
                      </a:endParaRPr>
                    </a:p>
                  </a:txBody>
                  <a:tcPr marT="19050" marB="19050" marR="28575" marL="28575" anchor="b">
                    <a:solidFill>
                      <a:srgbClr val="F9E0D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5.44%</a:t>
                      </a:r>
                      <a:endParaRPr sz="1000">
                        <a:latin typeface="Proxima Nova"/>
                        <a:ea typeface="Proxima Nova"/>
                        <a:cs typeface="Proxima Nova"/>
                        <a:sym typeface="Proxima Nova"/>
                      </a:endParaRPr>
                    </a:p>
                  </a:txBody>
                  <a:tcPr marT="19050" marB="19050" marR="28575" marL="28575" anchor="b">
                    <a:solidFill>
                      <a:srgbClr val="F8DCDA"/>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2023_Q2</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29.77%</a:t>
                      </a:r>
                      <a:endParaRPr sz="1000">
                        <a:latin typeface="Proxima Nova"/>
                        <a:ea typeface="Proxima Nova"/>
                        <a:cs typeface="Proxima Nova"/>
                        <a:sym typeface="Proxima Nova"/>
                      </a:endParaRPr>
                    </a:p>
                  </a:txBody>
                  <a:tcPr marT="19050" marB="19050" marR="28575" marL="28575" anchor="b">
                    <a:solidFill>
                      <a:srgbClr val="FEFFFE"/>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11.48%</a:t>
                      </a:r>
                      <a:endParaRPr sz="1000">
                        <a:latin typeface="Proxima Nova"/>
                        <a:ea typeface="Proxima Nova"/>
                        <a:cs typeface="Proxima Nova"/>
                        <a:sym typeface="Proxima Nova"/>
                      </a:endParaRPr>
                    </a:p>
                  </a:txBody>
                  <a:tcPr marT="19050" marB="19050" marR="28575" marL="28575" anchor="b">
                    <a:solidFill>
                      <a:srgbClr val="FAE6E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38.80%</a:t>
                      </a:r>
                      <a:endParaRPr sz="1000">
                        <a:latin typeface="Proxima Nova"/>
                        <a:ea typeface="Proxima Nova"/>
                        <a:cs typeface="Proxima Nova"/>
                        <a:sym typeface="Proxima Nova"/>
                      </a:endParaRPr>
                    </a:p>
                  </a:txBody>
                  <a:tcPr marT="19050" marB="19050" marR="28575" marL="28575" anchor="b">
                    <a:solidFill>
                      <a:srgbClr val="F9FDF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32.43%</a:t>
                      </a:r>
                      <a:endParaRPr sz="1000">
                        <a:latin typeface="Proxima Nova"/>
                        <a:ea typeface="Proxima Nova"/>
                        <a:cs typeface="Proxima Nova"/>
                        <a:sym typeface="Proxima Nova"/>
                      </a:endParaRPr>
                    </a:p>
                  </a:txBody>
                  <a:tcPr marT="19050" marB="19050" marR="28575" marL="28575" anchor="b">
                    <a:solidFill>
                      <a:srgbClr val="FCFEFD"/>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2023_Q3</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-2.27%</a:t>
                      </a:r>
                      <a:endParaRPr sz="1000">
                        <a:latin typeface="Proxima Nova"/>
                        <a:ea typeface="Proxima Nova"/>
                        <a:cs typeface="Proxima Nova"/>
                        <a:sym typeface="Proxima Nova"/>
                      </a:endParaRPr>
                    </a:p>
                  </a:txBody>
                  <a:tcPr marT="19050" marB="19050" marR="28575" marL="28575" anchor="b">
                    <a:solidFill>
                      <a:srgbClr val="F6D0C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11.98%</a:t>
                      </a:r>
                      <a:endParaRPr sz="1000">
                        <a:latin typeface="Proxima Nova"/>
                        <a:ea typeface="Proxima Nova"/>
                        <a:cs typeface="Proxima Nova"/>
                        <a:sym typeface="Proxima Nova"/>
                      </a:endParaRPr>
                    </a:p>
                  </a:txBody>
                  <a:tcPr marT="19050" marB="19050" marR="28575" marL="28575" anchor="b">
                    <a:solidFill>
                      <a:srgbClr val="FAE7E5"/>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5.19%</a:t>
                      </a:r>
                      <a:endParaRPr sz="1000">
                        <a:latin typeface="Proxima Nova"/>
                        <a:ea typeface="Proxima Nova"/>
                        <a:cs typeface="Proxima Nova"/>
                        <a:sym typeface="Proxima Nova"/>
                      </a:endParaRPr>
                    </a:p>
                  </a:txBody>
                  <a:tcPr marT="19050" marB="19050" marR="28575" marL="28575" anchor="b">
                    <a:solidFill>
                      <a:srgbClr val="F8DCD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4.46%</a:t>
                      </a:r>
                      <a:endParaRPr sz="1000">
                        <a:latin typeface="Proxima Nova"/>
                        <a:ea typeface="Proxima Nova"/>
                        <a:cs typeface="Proxima Nova"/>
                        <a:sym typeface="Proxima Nova"/>
                      </a:endParaRPr>
                    </a:p>
                  </a:txBody>
                  <a:tcPr marT="19050" marB="19050" marR="28575" marL="28575" anchor="b">
                    <a:solidFill>
                      <a:srgbClr val="F8DBD8"/>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2023_Q4</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24.96%</a:t>
                      </a:r>
                      <a:endParaRPr sz="1000">
                        <a:latin typeface="Proxima Nova"/>
                        <a:ea typeface="Proxima Nova"/>
                        <a:cs typeface="Proxima Nova"/>
                        <a:sym typeface="Proxima Nova"/>
                      </a:endParaRPr>
                    </a:p>
                  </a:txBody>
                  <a:tcPr marT="19050" marB="19050" marR="28575" marL="28575" anchor="b">
                    <a:solidFill>
                      <a:srgbClr val="FEFCF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9.08%</a:t>
                      </a:r>
                      <a:endParaRPr sz="1000">
                        <a:latin typeface="Proxima Nova"/>
                        <a:ea typeface="Proxima Nova"/>
                        <a:cs typeface="Proxima Nova"/>
                        <a:sym typeface="Proxima Nova"/>
                      </a:endParaRPr>
                    </a:p>
                  </a:txBody>
                  <a:tcPr marT="19050" marB="19050" marR="28575" marL="28575" anchor="b">
                    <a:solidFill>
                      <a:srgbClr val="F9E2E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25.71%</a:t>
                      </a:r>
                      <a:endParaRPr sz="1000">
                        <a:latin typeface="Proxima Nova"/>
                        <a:ea typeface="Proxima Nova"/>
                        <a:cs typeface="Proxima Nova"/>
                        <a:sym typeface="Proxima Nova"/>
                      </a:endParaRPr>
                    </a:p>
                  </a:txBody>
                  <a:tcPr marT="19050" marB="19050" marR="28575" marL="28575" anchor="b">
                    <a:solidFill>
                      <a:srgbClr val="FEFDF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23.17%</a:t>
                      </a:r>
                      <a:endParaRPr sz="1000">
                        <a:latin typeface="Proxima Nova"/>
                        <a:ea typeface="Proxima Nova"/>
                        <a:cs typeface="Proxima Nova"/>
                        <a:sym typeface="Proxima Nova"/>
                      </a:endParaRPr>
                    </a:p>
                  </a:txBody>
                  <a:tcPr marT="19050" marB="19050" marR="28575" marL="28575" anchor="b">
                    <a:solidFill>
                      <a:srgbClr val="FDF9F9"/>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2024_Q1</a:t>
                      </a:r>
                      <a:endParaRPr b="1"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-38.66%</a:t>
                      </a:r>
                      <a:endParaRPr sz="1000">
                        <a:latin typeface="Proxima Nova"/>
                        <a:ea typeface="Proxima Nova"/>
                        <a:cs typeface="Proxima Nova"/>
                        <a:sym typeface="Proxima Nova"/>
                      </a:endParaRPr>
                    </a:p>
                  </a:txBody>
                  <a:tcPr marT="19050" marB="19050" marR="28575" marL="28575" anchor="b">
                    <a:solidFill>
                      <a:srgbClr val="EA948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-45.02%</a:t>
                      </a:r>
                      <a:endParaRPr sz="1000">
                        <a:latin typeface="Proxima Nova"/>
                        <a:ea typeface="Proxima Nova"/>
                        <a:cs typeface="Proxima Nova"/>
                        <a:sym typeface="Proxima Nova"/>
                      </a:endParaRPr>
                    </a:p>
                  </a:txBody>
                  <a:tcPr marT="19050" marB="19050" marR="28575" marL="28575" anchor="b">
                    <a:solidFill>
                      <a:srgbClr val="E88A82"/>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-38.88%</a:t>
                      </a:r>
                      <a:endParaRPr sz="1000">
                        <a:latin typeface="Proxima Nova"/>
                        <a:ea typeface="Proxima Nova"/>
                        <a:cs typeface="Proxima Nova"/>
                        <a:sym typeface="Proxima Nova"/>
                      </a:endParaRPr>
                    </a:p>
                  </a:txBody>
                  <a:tcPr marT="19050" marB="19050" marR="28575" marL="28575" anchor="b">
                    <a:solidFill>
                      <a:srgbClr val="EA948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-39.62%</a:t>
                      </a:r>
                      <a:endParaRPr sz="1000">
                        <a:latin typeface="Proxima Nova"/>
                        <a:ea typeface="Proxima Nova"/>
                        <a:cs typeface="Proxima Nova"/>
                        <a:sym typeface="Proxima Nova"/>
                      </a:endParaRPr>
                    </a:p>
                  </a:txBody>
                  <a:tcPr marT="19050" marB="19050" marR="28575" marL="28575" anchor="b">
                    <a:solidFill>
                      <a:srgbClr val="EA938B"/>
                    </a:solidFill>
                  </a:tcPr>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4" name="Shape 164"/>
        <p:cNvGrpSpPr/>
        <p:nvPr/>
      </p:nvGrpSpPr>
      <p:grpSpPr>
        <a:xfrm>
          <a:off x="0" y="0"/>
          <a:ext cx="0" cy="0"/>
          <a:chOff x="0" y="0"/>
          <a:chExt cx="0" cy="0"/>
        </a:xfrm>
      </p:grpSpPr>
      <p:sp>
        <p:nvSpPr>
          <p:cNvPr id="165" name="Google Shape;165;p28"/>
          <p:cNvSpPr txBox="1"/>
          <p:nvPr>
            <p:ph idx="1" type="subTitle"/>
          </p:nvPr>
        </p:nvSpPr>
        <p:spPr>
          <a:xfrm>
            <a:off x="0" y="0"/>
            <a:ext cx="9144000" cy="367500"/>
          </a:xfrm>
          <a:prstGeom prst="rect">
            <a:avLst/>
          </a:prstGeom>
          <a:solidFill>
            <a:srgbClr val="EFF9F4"/>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34F5C"/>
                </a:solidFill>
              </a:rPr>
              <a:t>Trends</a:t>
            </a:r>
            <a:endParaRPr b="1">
              <a:solidFill>
                <a:srgbClr val="134F5C"/>
              </a:solidFill>
            </a:endParaRPr>
          </a:p>
          <a:p>
            <a:pPr indent="0" lvl="0" marL="0" rtl="0" algn="ctr">
              <a:spcBef>
                <a:spcPts val="1600"/>
              </a:spcBef>
              <a:spcAft>
                <a:spcPts val="1600"/>
              </a:spcAft>
              <a:buNone/>
            </a:pPr>
            <a:r>
              <a:t/>
            </a:r>
            <a:endParaRPr b="1">
              <a:solidFill>
                <a:srgbClr val="134F5C"/>
              </a:solidFill>
            </a:endParaRPr>
          </a:p>
        </p:txBody>
      </p:sp>
      <p:pic>
        <p:nvPicPr>
          <p:cNvPr id="166" name="Google Shape;166;p28"/>
          <p:cNvPicPr preferRelativeResize="0"/>
          <p:nvPr/>
        </p:nvPicPr>
        <p:blipFill>
          <a:blip r:embed="rId3">
            <a:alphaModFix/>
          </a:blip>
          <a:stretch>
            <a:fillRect/>
          </a:stretch>
        </p:blipFill>
        <p:spPr>
          <a:xfrm>
            <a:off x="344675" y="613638"/>
            <a:ext cx="6576301" cy="3916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29"/>
          <p:cNvSpPr txBox="1"/>
          <p:nvPr>
            <p:ph idx="1" type="subTitle"/>
          </p:nvPr>
        </p:nvSpPr>
        <p:spPr>
          <a:xfrm>
            <a:off x="0" y="0"/>
            <a:ext cx="9144000" cy="367500"/>
          </a:xfrm>
          <a:prstGeom prst="rect">
            <a:avLst/>
          </a:prstGeom>
          <a:solidFill>
            <a:srgbClr val="EFF9F4"/>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34F5C"/>
                </a:solidFill>
              </a:rPr>
              <a:t>Trends</a:t>
            </a:r>
            <a:endParaRPr b="1">
              <a:solidFill>
                <a:srgbClr val="134F5C"/>
              </a:solidFill>
            </a:endParaRPr>
          </a:p>
          <a:p>
            <a:pPr indent="0" lvl="0" marL="0" rtl="0" algn="ctr">
              <a:spcBef>
                <a:spcPts val="1600"/>
              </a:spcBef>
              <a:spcAft>
                <a:spcPts val="1600"/>
              </a:spcAft>
              <a:buNone/>
            </a:pPr>
            <a:r>
              <a:t/>
            </a:r>
            <a:endParaRPr b="1">
              <a:solidFill>
                <a:srgbClr val="134F5C"/>
              </a:solidFill>
            </a:endParaRPr>
          </a:p>
        </p:txBody>
      </p:sp>
      <p:pic>
        <p:nvPicPr>
          <p:cNvPr id="172" name="Google Shape;172;p29"/>
          <p:cNvPicPr preferRelativeResize="0"/>
          <p:nvPr/>
        </p:nvPicPr>
        <p:blipFill>
          <a:blip r:embed="rId3">
            <a:alphaModFix/>
          </a:blip>
          <a:stretch>
            <a:fillRect/>
          </a:stretch>
        </p:blipFill>
        <p:spPr>
          <a:xfrm>
            <a:off x="152400" y="519900"/>
            <a:ext cx="6781800" cy="4038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6" name="Shape 176"/>
        <p:cNvGrpSpPr/>
        <p:nvPr/>
      </p:nvGrpSpPr>
      <p:grpSpPr>
        <a:xfrm>
          <a:off x="0" y="0"/>
          <a:ext cx="0" cy="0"/>
          <a:chOff x="0" y="0"/>
          <a:chExt cx="0" cy="0"/>
        </a:xfrm>
      </p:grpSpPr>
      <p:sp>
        <p:nvSpPr>
          <p:cNvPr id="177" name="Google Shape;177;p30"/>
          <p:cNvSpPr txBox="1"/>
          <p:nvPr>
            <p:ph idx="1" type="subTitle"/>
          </p:nvPr>
        </p:nvSpPr>
        <p:spPr>
          <a:xfrm>
            <a:off x="0" y="0"/>
            <a:ext cx="9144000" cy="367500"/>
          </a:xfrm>
          <a:prstGeom prst="rect">
            <a:avLst/>
          </a:prstGeom>
          <a:solidFill>
            <a:srgbClr val="EFF9F4"/>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34F5C"/>
                </a:solidFill>
              </a:rPr>
              <a:t>Trends</a:t>
            </a:r>
            <a:endParaRPr b="1">
              <a:solidFill>
                <a:srgbClr val="134F5C"/>
              </a:solidFill>
            </a:endParaRPr>
          </a:p>
          <a:p>
            <a:pPr indent="0" lvl="0" marL="0" rtl="0" algn="ctr">
              <a:spcBef>
                <a:spcPts val="1600"/>
              </a:spcBef>
              <a:spcAft>
                <a:spcPts val="1600"/>
              </a:spcAft>
              <a:buNone/>
            </a:pPr>
            <a:r>
              <a:t/>
            </a:r>
            <a:endParaRPr b="1">
              <a:solidFill>
                <a:srgbClr val="134F5C"/>
              </a:solidFill>
            </a:endParaRPr>
          </a:p>
        </p:txBody>
      </p:sp>
      <p:pic>
        <p:nvPicPr>
          <p:cNvPr id="178" name="Google Shape;178;p30"/>
          <p:cNvPicPr preferRelativeResize="0"/>
          <p:nvPr/>
        </p:nvPicPr>
        <p:blipFill>
          <a:blip r:embed="rId3">
            <a:alphaModFix/>
          </a:blip>
          <a:stretch>
            <a:fillRect/>
          </a:stretch>
        </p:blipFill>
        <p:spPr>
          <a:xfrm>
            <a:off x="152400" y="519900"/>
            <a:ext cx="6781800" cy="403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2" name="Shape 182"/>
        <p:cNvGrpSpPr/>
        <p:nvPr/>
      </p:nvGrpSpPr>
      <p:grpSpPr>
        <a:xfrm>
          <a:off x="0" y="0"/>
          <a:ext cx="0" cy="0"/>
          <a:chOff x="0" y="0"/>
          <a:chExt cx="0" cy="0"/>
        </a:xfrm>
      </p:grpSpPr>
      <p:sp>
        <p:nvSpPr>
          <p:cNvPr id="183" name="Google Shape;183;p31"/>
          <p:cNvSpPr txBox="1"/>
          <p:nvPr>
            <p:ph type="ctrTitle"/>
          </p:nvPr>
        </p:nvSpPr>
        <p:spPr>
          <a:xfrm>
            <a:off x="220820" y="163150"/>
            <a:ext cx="63780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Part 2 (ETL Process)</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0" y="0"/>
            <a:ext cx="9144000" cy="366600"/>
          </a:xfrm>
          <a:prstGeom prst="rect">
            <a:avLst/>
          </a:prstGeom>
          <a:solidFill>
            <a:srgbClr val="38761D"/>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rPr>
              <a:t>Introduction</a:t>
            </a:r>
            <a:endParaRPr sz="2300">
              <a:solidFill>
                <a:schemeClr val="lt1"/>
              </a:solidFill>
            </a:endParaRPr>
          </a:p>
        </p:txBody>
      </p:sp>
      <p:sp>
        <p:nvSpPr>
          <p:cNvPr id="59" name="Google Shape;59;p14"/>
          <p:cNvSpPr/>
          <p:nvPr/>
        </p:nvSpPr>
        <p:spPr>
          <a:xfrm>
            <a:off x="544350" y="988700"/>
            <a:ext cx="3966000" cy="383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Bolt business is acquiring new companies in different regions, through different channels and segments. (Given Acquisition Table)</a:t>
            </a:r>
            <a:endParaRPr sz="12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rPr lang="en" sz="1200">
                <a:solidFill>
                  <a:schemeClr val="dk1"/>
                </a:solidFill>
                <a:latin typeface="Proxima Nova"/>
                <a:ea typeface="Proxima Nova"/>
                <a:cs typeface="Proxima Nova"/>
                <a:sym typeface="Proxima Nova"/>
              </a:rPr>
              <a:t>Acquired business generate revenue by paying for the orders that they complete. (Rides, Food Deliveries or Scooters.) Given Order Table.</a:t>
            </a:r>
            <a:endParaRPr sz="1200">
              <a:latin typeface="Proxima Nova"/>
              <a:ea typeface="Proxima Nova"/>
              <a:cs typeface="Proxima Nova"/>
              <a:sym typeface="Proxima Nova"/>
            </a:endParaRPr>
          </a:p>
        </p:txBody>
      </p:sp>
      <p:sp>
        <p:nvSpPr>
          <p:cNvPr id="60" name="Google Shape;60;p14"/>
          <p:cNvSpPr/>
          <p:nvPr/>
        </p:nvSpPr>
        <p:spPr>
          <a:xfrm>
            <a:off x="4899100" y="988700"/>
            <a:ext cx="3754800" cy="383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Next we look at how can we:</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160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Optimize Acquisition Channels.</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Enhance Regional Strategy. </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Prioritize segments that generate most revenue. </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Find Anomalies to see any significant drop in Revenue. (Qtr on Qtr) 	</a:t>
            </a:r>
            <a:endParaRPr sz="1200">
              <a:latin typeface="Proxima Nova"/>
              <a:ea typeface="Proxima Nova"/>
              <a:cs typeface="Proxima Nova"/>
              <a:sym typeface="Proxima Nova"/>
            </a:endParaRPr>
          </a:p>
        </p:txBody>
      </p:sp>
      <p:sp>
        <p:nvSpPr>
          <p:cNvPr id="61" name="Google Shape;61;p14"/>
          <p:cNvSpPr/>
          <p:nvPr/>
        </p:nvSpPr>
        <p:spPr>
          <a:xfrm>
            <a:off x="649950" y="1055350"/>
            <a:ext cx="3754800" cy="3666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Proxima Nova"/>
                <a:ea typeface="Proxima Nova"/>
                <a:cs typeface="Proxima Nova"/>
                <a:sym typeface="Proxima Nova"/>
              </a:rPr>
              <a:t>Background</a:t>
            </a:r>
            <a:endParaRPr sz="1800">
              <a:latin typeface="Proxima Nova"/>
              <a:ea typeface="Proxima Nova"/>
              <a:cs typeface="Proxima Nova"/>
              <a:sym typeface="Proxima Nova"/>
            </a:endParaRPr>
          </a:p>
        </p:txBody>
      </p:sp>
      <p:sp>
        <p:nvSpPr>
          <p:cNvPr id="62" name="Google Shape;62;p14"/>
          <p:cNvSpPr/>
          <p:nvPr/>
        </p:nvSpPr>
        <p:spPr>
          <a:xfrm>
            <a:off x="4899100" y="1055350"/>
            <a:ext cx="3754800" cy="3666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Proxima Nova"/>
                <a:ea typeface="Proxima Nova"/>
                <a:cs typeface="Proxima Nova"/>
                <a:sym typeface="Proxima Nova"/>
              </a:rPr>
              <a:t>Objective</a:t>
            </a:r>
            <a:endParaRPr sz="18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p:nvPr/>
        </p:nvSpPr>
        <p:spPr>
          <a:xfrm rot="10800000">
            <a:off x="330200" y="1593317"/>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2"/>
          <p:cNvSpPr/>
          <p:nvPr/>
        </p:nvSpPr>
        <p:spPr>
          <a:xfrm>
            <a:off x="3946650" y="7383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2"/>
          <p:cNvSpPr txBox="1"/>
          <p:nvPr>
            <p:ph type="title"/>
          </p:nvPr>
        </p:nvSpPr>
        <p:spPr>
          <a:xfrm>
            <a:off x="0" y="-1825"/>
            <a:ext cx="9144000" cy="367800"/>
          </a:xfrm>
          <a:prstGeom prst="rect">
            <a:avLst/>
          </a:prstGeom>
          <a:solidFill>
            <a:schemeClr val="accent1"/>
          </a:solidFill>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dk1"/>
                </a:solidFill>
              </a:rPr>
              <a:t>Explanation and Assumption</a:t>
            </a:r>
            <a:endParaRPr sz="2500"/>
          </a:p>
        </p:txBody>
      </p:sp>
      <p:sp>
        <p:nvSpPr>
          <p:cNvPr id="191" name="Google Shape;191;p32"/>
          <p:cNvSpPr/>
          <p:nvPr/>
        </p:nvSpPr>
        <p:spPr>
          <a:xfrm rot="10800000">
            <a:off x="330200" y="3303175"/>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2"/>
          <p:cNvSpPr/>
          <p:nvPr/>
        </p:nvSpPr>
        <p:spPr>
          <a:xfrm>
            <a:off x="3946650" y="2448258"/>
            <a:ext cx="4613400" cy="7545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2"/>
          <p:cNvSpPr/>
          <p:nvPr/>
        </p:nvSpPr>
        <p:spPr>
          <a:xfrm>
            <a:off x="3383437" y="531247"/>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2"/>
          <p:cNvSpPr/>
          <p:nvPr/>
        </p:nvSpPr>
        <p:spPr>
          <a:xfrm>
            <a:off x="4347780" y="1374849"/>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2"/>
          <p:cNvSpPr/>
          <p:nvPr/>
        </p:nvSpPr>
        <p:spPr>
          <a:xfrm>
            <a:off x="3383437" y="2218452"/>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2"/>
          <p:cNvSpPr/>
          <p:nvPr/>
        </p:nvSpPr>
        <p:spPr>
          <a:xfrm>
            <a:off x="4347780" y="3062054"/>
            <a:ext cx="1158785" cy="1149327"/>
          </a:xfrm>
          <a:custGeom>
            <a:rect b="b" l="l" r="r" t="t"/>
            <a:pathLst>
              <a:path extrusionOk="0" h="25278" w="25486">
                <a:moveTo>
                  <a:pt x="12746" y="4905"/>
                </a:moveTo>
                <a:cubicBezTo>
                  <a:pt x="13701" y="4905"/>
                  <a:pt x="14672" y="5083"/>
                  <a:pt x="15613" y="5460"/>
                </a:cubicBezTo>
                <a:cubicBezTo>
                  <a:pt x="19580" y="7047"/>
                  <a:pt x="21508" y="11545"/>
                  <a:pt x="19923" y="15511"/>
                </a:cubicBezTo>
                <a:cubicBezTo>
                  <a:pt x="18714" y="18534"/>
                  <a:pt x="15811" y="20374"/>
                  <a:pt x="12742" y="20374"/>
                </a:cubicBezTo>
                <a:cubicBezTo>
                  <a:pt x="11786" y="20374"/>
                  <a:pt x="10814" y="20196"/>
                  <a:pt x="9873" y="19819"/>
                </a:cubicBezTo>
                <a:cubicBezTo>
                  <a:pt x="5908" y="18234"/>
                  <a:pt x="3978" y="13734"/>
                  <a:pt x="5563" y="9769"/>
                </a:cubicBezTo>
                <a:cubicBezTo>
                  <a:pt x="6772" y="6745"/>
                  <a:pt x="9676" y="4905"/>
                  <a:pt x="12746" y="4905"/>
                </a:cubicBezTo>
                <a:close/>
                <a:moveTo>
                  <a:pt x="15551" y="1"/>
                </a:moveTo>
                <a:cubicBezTo>
                  <a:pt x="15240" y="1"/>
                  <a:pt x="14946" y="187"/>
                  <a:pt x="14824" y="492"/>
                </a:cubicBezTo>
                <a:lnTo>
                  <a:pt x="14047" y="2435"/>
                </a:lnTo>
                <a:cubicBezTo>
                  <a:pt x="13612" y="2378"/>
                  <a:pt x="13174" y="2350"/>
                  <a:pt x="12736" y="2350"/>
                </a:cubicBezTo>
                <a:cubicBezTo>
                  <a:pt x="12218" y="2350"/>
                  <a:pt x="11700" y="2390"/>
                  <a:pt x="11187" y="2469"/>
                </a:cubicBezTo>
                <a:lnTo>
                  <a:pt x="10364" y="547"/>
                </a:lnTo>
                <a:cubicBezTo>
                  <a:pt x="10238" y="251"/>
                  <a:pt x="9949" y="73"/>
                  <a:pt x="9646" y="73"/>
                </a:cubicBezTo>
                <a:cubicBezTo>
                  <a:pt x="9543" y="73"/>
                  <a:pt x="9438" y="93"/>
                  <a:pt x="9338" y="137"/>
                </a:cubicBezTo>
                <a:lnTo>
                  <a:pt x="6036" y="1553"/>
                </a:lnTo>
                <a:cubicBezTo>
                  <a:pt x="5640" y="1722"/>
                  <a:pt x="5456" y="2182"/>
                  <a:pt x="5626" y="2579"/>
                </a:cubicBezTo>
                <a:lnTo>
                  <a:pt x="6449" y="4501"/>
                </a:lnTo>
                <a:cubicBezTo>
                  <a:pt x="5690" y="5085"/>
                  <a:pt x="5019" y="5775"/>
                  <a:pt x="4452" y="6549"/>
                </a:cubicBezTo>
                <a:lnTo>
                  <a:pt x="2510" y="5772"/>
                </a:lnTo>
                <a:cubicBezTo>
                  <a:pt x="2414" y="5734"/>
                  <a:pt x="2316" y="5716"/>
                  <a:pt x="2219" y="5716"/>
                </a:cubicBezTo>
                <a:cubicBezTo>
                  <a:pt x="1910" y="5716"/>
                  <a:pt x="1616" y="5901"/>
                  <a:pt x="1493" y="6208"/>
                </a:cubicBezTo>
                <a:lnTo>
                  <a:pt x="161" y="9542"/>
                </a:lnTo>
                <a:cubicBezTo>
                  <a:pt x="0" y="9944"/>
                  <a:pt x="194" y="10398"/>
                  <a:pt x="596" y="10558"/>
                </a:cubicBezTo>
                <a:lnTo>
                  <a:pt x="2537" y="11335"/>
                </a:lnTo>
                <a:cubicBezTo>
                  <a:pt x="2415" y="12285"/>
                  <a:pt x="2426" y="13249"/>
                  <a:pt x="2572" y="14195"/>
                </a:cubicBezTo>
                <a:lnTo>
                  <a:pt x="651" y="15018"/>
                </a:lnTo>
                <a:cubicBezTo>
                  <a:pt x="253" y="15189"/>
                  <a:pt x="71" y="15649"/>
                  <a:pt x="241" y="16046"/>
                </a:cubicBezTo>
                <a:lnTo>
                  <a:pt x="1655" y="19347"/>
                </a:lnTo>
                <a:cubicBezTo>
                  <a:pt x="1781" y="19643"/>
                  <a:pt x="2070" y="19821"/>
                  <a:pt x="2373" y="19821"/>
                </a:cubicBezTo>
                <a:cubicBezTo>
                  <a:pt x="2476" y="19821"/>
                  <a:pt x="2581" y="19800"/>
                  <a:pt x="2681" y="19756"/>
                </a:cubicBezTo>
                <a:lnTo>
                  <a:pt x="4603" y="18933"/>
                </a:lnTo>
                <a:cubicBezTo>
                  <a:pt x="5189" y="19692"/>
                  <a:pt x="5879" y="20365"/>
                  <a:pt x="6651" y="20930"/>
                </a:cubicBezTo>
                <a:lnTo>
                  <a:pt x="5874" y="22873"/>
                </a:lnTo>
                <a:cubicBezTo>
                  <a:pt x="5714" y="23273"/>
                  <a:pt x="5909" y="23728"/>
                  <a:pt x="6310" y="23888"/>
                </a:cubicBezTo>
                <a:lnTo>
                  <a:pt x="9645" y="25222"/>
                </a:lnTo>
                <a:cubicBezTo>
                  <a:pt x="9740" y="25260"/>
                  <a:pt x="9838" y="25278"/>
                  <a:pt x="9935" y="25278"/>
                </a:cubicBezTo>
                <a:cubicBezTo>
                  <a:pt x="10245" y="25278"/>
                  <a:pt x="10538" y="25092"/>
                  <a:pt x="10660" y="24786"/>
                </a:cubicBezTo>
                <a:lnTo>
                  <a:pt x="11437" y="22845"/>
                </a:lnTo>
                <a:cubicBezTo>
                  <a:pt x="11871" y="22901"/>
                  <a:pt x="12308" y="22929"/>
                  <a:pt x="12745" y="22929"/>
                </a:cubicBezTo>
                <a:cubicBezTo>
                  <a:pt x="13264" y="22929"/>
                  <a:pt x="13784" y="22889"/>
                  <a:pt x="14299" y="22810"/>
                </a:cubicBezTo>
                <a:lnTo>
                  <a:pt x="15122" y="24732"/>
                </a:lnTo>
                <a:cubicBezTo>
                  <a:pt x="15248" y="25028"/>
                  <a:pt x="15536" y="25206"/>
                  <a:pt x="15839" y="25206"/>
                </a:cubicBezTo>
                <a:cubicBezTo>
                  <a:pt x="15943" y="25206"/>
                  <a:pt x="16047" y="25185"/>
                  <a:pt x="16148" y="25142"/>
                </a:cubicBezTo>
                <a:lnTo>
                  <a:pt x="19449" y="23728"/>
                </a:lnTo>
                <a:cubicBezTo>
                  <a:pt x="19846" y="23558"/>
                  <a:pt x="20030" y="23098"/>
                  <a:pt x="19860" y="22701"/>
                </a:cubicBezTo>
                <a:lnTo>
                  <a:pt x="19037" y="20780"/>
                </a:lnTo>
                <a:cubicBezTo>
                  <a:pt x="19794" y="20194"/>
                  <a:pt x="20467" y="19503"/>
                  <a:pt x="21034" y="18732"/>
                </a:cubicBezTo>
                <a:lnTo>
                  <a:pt x="22975" y="19508"/>
                </a:lnTo>
                <a:cubicBezTo>
                  <a:pt x="23070" y="19546"/>
                  <a:pt x="23168" y="19564"/>
                  <a:pt x="23265" y="19564"/>
                </a:cubicBezTo>
                <a:cubicBezTo>
                  <a:pt x="23576" y="19564"/>
                  <a:pt x="23869" y="19378"/>
                  <a:pt x="23992" y="19073"/>
                </a:cubicBezTo>
                <a:lnTo>
                  <a:pt x="25326" y="15737"/>
                </a:lnTo>
                <a:cubicBezTo>
                  <a:pt x="25486" y="15337"/>
                  <a:pt x="25290" y="14882"/>
                  <a:pt x="24890" y="14722"/>
                </a:cubicBezTo>
                <a:lnTo>
                  <a:pt x="22948" y="13945"/>
                </a:lnTo>
                <a:cubicBezTo>
                  <a:pt x="23071" y="12994"/>
                  <a:pt x="23060" y="12032"/>
                  <a:pt x="22914" y="11084"/>
                </a:cubicBezTo>
                <a:lnTo>
                  <a:pt x="24835" y="10261"/>
                </a:lnTo>
                <a:cubicBezTo>
                  <a:pt x="25231" y="10091"/>
                  <a:pt x="25415" y="9631"/>
                  <a:pt x="25245" y="9234"/>
                </a:cubicBezTo>
                <a:lnTo>
                  <a:pt x="23830" y="5934"/>
                </a:lnTo>
                <a:cubicBezTo>
                  <a:pt x="23703" y="5637"/>
                  <a:pt x="23414" y="5459"/>
                  <a:pt x="23111" y="5459"/>
                </a:cubicBezTo>
                <a:cubicBezTo>
                  <a:pt x="23008" y="5459"/>
                  <a:pt x="22904" y="5479"/>
                  <a:pt x="22803" y="5522"/>
                </a:cubicBezTo>
                <a:lnTo>
                  <a:pt x="20882" y="6347"/>
                </a:lnTo>
                <a:cubicBezTo>
                  <a:pt x="20297" y="5588"/>
                  <a:pt x="19607" y="4915"/>
                  <a:pt x="18835" y="4348"/>
                </a:cubicBezTo>
                <a:lnTo>
                  <a:pt x="19610" y="2408"/>
                </a:lnTo>
                <a:cubicBezTo>
                  <a:pt x="19770" y="2006"/>
                  <a:pt x="19577" y="1551"/>
                  <a:pt x="19175" y="1391"/>
                </a:cubicBezTo>
                <a:lnTo>
                  <a:pt x="15841" y="57"/>
                </a:lnTo>
                <a:cubicBezTo>
                  <a:pt x="15745" y="19"/>
                  <a:pt x="15647" y="1"/>
                  <a:pt x="1555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2"/>
          <p:cNvSpPr txBox="1"/>
          <p:nvPr/>
        </p:nvSpPr>
        <p:spPr>
          <a:xfrm>
            <a:off x="5358800" y="804275"/>
            <a:ext cx="2972400" cy="570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2"/>
                </a:solidFill>
                <a:latin typeface="Fira Sans Extra Condensed"/>
                <a:ea typeface="Fira Sans Extra Condensed"/>
                <a:cs typeface="Fira Sans Extra Condensed"/>
                <a:sym typeface="Fira Sans Extra Condensed"/>
              </a:rPr>
              <a:t>Aggregate Orders Table at right level.</a:t>
            </a:r>
            <a:endParaRPr b="1">
              <a:solidFill>
                <a:schemeClr val="accent2"/>
              </a:solidFill>
              <a:latin typeface="Fira Sans Extra Condensed"/>
              <a:ea typeface="Fira Sans Extra Condensed"/>
              <a:cs typeface="Fira Sans Extra Condensed"/>
              <a:sym typeface="Fira Sans Extra Condensed"/>
            </a:endParaRPr>
          </a:p>
        </p:txBody>
      </p:sp>
      <p:sp>
        <p:nvSpPr>
          <p:cNvPr id="198" name="Google Shape;198;p32"/>
          <p:cNvSpPr txBox="1"/>
          <p:nvPr/>
        </p:nvSpPr>
        <p:spPr>
          <a:xfrm>
            <a:off x="558800" y="1659225"/>
            <a:ext cx="2972400" cy="688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6"/>
                </a:solidFill>
                <a:latin typeface="Fira Sans Extra Condensed"/>
                <a:ea typeface="Fira Sans Extra Condensed"/>
                <a:cs typeface="Fira Sans Extra Condensed"/>
                <a:sym typeface="Fira Sans Extra Condensed"/>
              </a:rPr>
              <a:t>Left join Countries with Users</a:t>
            </a:r>
            <a:br>
              <a:rPr b="1" lang="en">
                <a:solidFill>
                  <a:schemeClr val="accent6"/>
                </a:solidFill>
                <a:latin typeface="Fira Sans Extra Condensed"/>
                <a:ea typeface="Fira Sans Extra Condensed"/>
                <a:cs typeface="Fira Sans Extra Condensed"/>
                <a:sym typeface="Fira Sans Extra Condensed"/>
              </a:rPr>
            </a:br>
            <a:r>
              <a:rPr b="1" lang="en">
                <a:solidFill>
                  <a:schemeClr val="accent6"/>
                </a:solidFill>
                <a:latin typeface="Fira Sans Extra Condensed"/>
                <a:ea typeface="Fira Sans Extra Condensed"/>
                <a:cs typeface="Fira Sans Extra Condensed"/>
                <a:sym typeface="Fira Sans Extra Condensed"/>
              </a:rPr>
              <a:t> </a:t>
            </a:r>
            <a:r>
              <a:rPr b="1" lang="en" sz="900">
                <a:solidFill>
                  <a:schemeClr val="accent6"/>
                </a:solidFill>
                <a:latin typeface="Fira Sans Extra Condensed"/>
                <a:ea typeface="Fira Sans Extra Condensed"/>
                <a:cs typeface="Fira Sans Extra Condensed"/>
                <a:sym typeface="Fira Sans Extra Condensed"/>
              </a:rPr>
              <a:t>(since Same Company users can be in different Countries)</a:t>
            </a:r>
            <a:endParaRPr b="1" sz="900">
              <a:solidFill>
                <a:schemeClr val="accent6"/>
              </a:solidFill>
              <a:latin typeface="Fira Sans Extra Condensed"/>
              <a:ea typeface="Fira Sans Extra Condensed"/>
              <a:cs typeface="Fira Sans Extra Condensed"/>
              <a:sym typeface="Fira Sans Extra Condensed"/>
            </a:endParaRPr>
          </a:p>
        </p:txBody>
      </p:sp>
      <p:sp>
        <p:nvSpPr>
          <p:cNvPr id="199" name="Google Shape;199;p32"/>
          <p:cNvSpPr txBox="1"/>
          <p:nvPr/>
        </p:nvSpPr>
        <p:spPr>
          <a:xfrm>
            <a:off x="5358800" y="2666813"/>
            <a:ext cx="29724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a:solidFill>
                  <a:schemeClr val="accent4"/>
                </a:solidFill>
                <a:latin typeface="Fira Sans Extra Condensed"/>
                <a:ea typeface="Fira Sans Extra Condensed"/>
                <a:cs typeface="Fira Sans Extra Condensed"/>
                <a:sym typeface="Fira Sans Extra Condensed"/>
              </a:rPr>
              <a:t>Assuming No Ride Sharing</a:t>
            </a:r>
            <a:endParaRPr b="1">
              <a:solidFill>
                <a:schemeClr val="accent4"/>
              </a:solidFill>
              <a:latin typeface="Fira Sans Extra Condensed"/>
              <a:ea typeface="Fira Sans Extra Condensed"/>
              <a:cs typeface="Fira Sans Extra Condensed"/>
              <a:sym typeface="Fira Sans Extra Condensed"/>
            </a:endParaRPr>
          </a:p>
        </p:txBody>
      </p:sp>
      <p:sp>
        <p:nvSpPr>
          <p:cNvPr id="200" name="Google Shape;200;p32"/>
          <p:cNvSpPr txBox="1"/>
          <p:nvPr/>
        </p:nvSpPr>
        <p:spPr>
          <a:xfrm>
            <a:off x="558800" y="3568875"/>
            <a:ext cx="29724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5"/>
                </a:solidFill>
                <a:latin typeface="Fira Sans Extra Condensed"/>
                <a:ea typeface="Fira Sans Extra Condensed"/>
                <a:cs typeface="Fira Sans Extra Condensed"/>
                <a:sym typeface="Fira Sans Extra Condensed"/>
              </a:rPr>
              <a:t>Just to Answer (3) How many companies signed up we are left joining aggregate table with companies. *</a:t>
            </a:r>
            <a:endParaRPr b="1">
              <a:solidFill>
                <a:schemeClr val="accent5"/>
              </a:solidFill>
              <a:latin typeface="Fira Sans Extra Condensed"/>
              <a:ea typeface="Fira Sans Extra Condensed"/>
              <a:cs typeface="Fira Sans Extra Condensed"/>
              <a:sym typeface="Fira Sans Extra Condensed"/>
            </a:endParaRPr>
          </a:p>
        </p:txBody>
      </p:sp>
      <p:grpSp>
        <p:nvGrpSpPr>
          <p:cNvPr id="201" name="Google Shape;201;p32"/>
          <p:cNvGrpSpPr/>
          <p:nvPr/>
        </p:nvGrpSpPr>
        <p:grpSpPr>
          <a:xfrm>
            <a:off x="4817496" y="1856902"/>
            <a:ext cx="219345" cy="227301"/>
            <a:chOff x="3357325" y="2093500"/>
            <a:chExt cx="311525" cy="322825"/>
          </a:xfrm>
        </p:grpSpPr>
        <p:sp>
          <p:nvSpPr>
            <p:cNvPr id="202" name="Google Shape;202;p32"/>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3" name="Google Shape;203;p32"/>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4" name="Google Shape;204;p32"/>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05" name="Google Shape;205;p32"/>
          <p:cNvGrpSpPr/>
          <p:nvPr/>
        </p:nvGrpSpPr>
        <p:grpSpPr>
          <a:xfrm>
            <a:off x="3793200" y="936290"/>
            <a:ext cx="339253" cy="339253"/>
            <a:chOff x="1492675" y="2620775"/>
            <a:chExt cx="481825" cy="481825"/>
          </a:xfrm>
        </p:grpSpPr>
        <p:sp>
          <p:nvSpPr>
            <p:cNvPr id="206" name="Google Shape;206;p32"/>
            <p:cNvSpPr/>
            <p:nvPr/>
          </p:nvSpPr>
          <p:spPr>
            <a:xfrm>
              <a:off x="1677125" y="2620775"/>
              <a:ext cx="112950" cy="113850"/>
            </a:xfrm>
            <a:custGeom>
              <a:rect b="b" l="l" r="r" t="t"/>
              <a:pathLst>
                <a:path extrusionOk="0" h="4554" w="4518">
                  <a:moveTo>
                    <a:pt x="2259" y="0"/>
                  </a:moveTo>
                  <a:cubicBezTo>
                    <a:pt x="1009" y="0"/>
                    <a:pt x="0" y="1048"/>
                    <a:pt x="0" y="2298"/>
                  </a:cubicBezTo>
                  <a:cubicBezTo>
                    <a:pt x="0" y="3544"/>
                    <a:pt x="1009" y="4553"/>
                    <a:pt x="2259" y="4553"/>
                  </a:cubicBezTo>
                  <a:cubicBezTo>
                    <a:pt x="3505" y="4553"/>
                    <a:pt x="4517" y="3544"/>
                    <a:pt x="4517" y="2298"/>
                  </a:cubicBezTo>
                  <a:cubicBezTo>
                    <a:pt x="4517" y="1048"/>
                    <a:pt x="3505" y="0"/>
                    <a:pt x="22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7" name="Google Shape;207;p32"/>
            <p:cNvSpPr/>
            <p:nvPr/>
          </p:nvSpPr>
          <p:spPr>
            <a:xfrm>
              <a:off x="1492675" y="2734675"/>
              <a:ext cx="481825" cy="367925"/>
            </a:xfrm>
            <a:custGeom>
              <a:rect b="b" l="l" r="r" t="t"/>
              <a:pathLst>
                <a:path extrusionOk="0" h="14717" w="19273">
                  <a:moveTo>
                    <a:pt x="5120" y="4517"/>
                  </a:moveTo>
                  <a:cubicBezTo>
                    <a:pt x="5623" y="4517"/>
                    <a:pt x="5873" y="5122"/>
                    <a:pt x="5517" y="5481"/>
                  </a:cubicBezTo>
                  <a:cubicBezTo>
                    <a:pt x="5403" y="5595"/>
                    <a:pt x="5262" y="5647"/>
                    <a:pt x="5123" y="5647"/>
                  </a:cubicBezTo>
                  <a:cubicBezTo>
                    <a:pt x="4833" y="5647"/>
                    <a:pt x="4554" y="5421"/>
                    <a:pt x="4554" y="5080"/>
                  </a:cubicBezTo>
                  <a:cubicBezTo>
                    <a:pt x="4554" y="4767"/>
                    <a:pt x="4807" y="4517"/>
                    <a:pt x="5120" y="4517"/>
                  </a:cubicBezTo>
                  <a:close/>
                  <a:moveTo>
                    <a:pt x="3991" y="0"/>
                  </a:moveTo>
                  <a:cubicBezTo>
                    <a:pt x="3677" y="0"/>
                    <a:pt x="3425" y="250"/>
                    <a:pt x="3425" y="563"/>
                  </a:cubicBezTo>
                  <a:lnTo>
                    <a:pt x="3425" y="2572"/>
                  </a:lnTo>
                  <a:cubicBezTo>
                    <a:pt x="2455" y="3367"/>
                    <a:pt x="1750" y="4439"/>
                    <a:pt x="1401" y="5646"/>
                  </a:cubicBezTo>
                  <a:lnTo>
                    <a:pt x="564" y="5646"/>
                  </a:lnTo>
                  <a:cubicBezTo>
                    <a:pt x="251" y="5646"/>
                    <a:pt x="1" y="5896"/>
                    <a:pt x="1" y="6209"/>
                  </a:cubicBezTo>
                  <a:lnTo>
                    <a:pt x="1" y="9597"/>
                  </a:lnTo>
                  <a:cubicBezTo>
                    <a:pt x="1" y="9910"/>
                    <a:pt x="251" y="10163"/>
                    <a:pt x="564" y="10163"/>
                  </a:cubicBezTo>
                  <a:lnTo>
                    <a:pt x="1850" y="10163"/>
                  </a:lnTo>
                  <a:cubicBezTo>
                    <a:pt x="2446" y="11322"/>
                    <a:pt x="3391" y="12265"/>
                    <a:pt x="4554" y="12858"/>
                  </a:cubicBezTo>
                  <a:lnTo>
                    <a:pt x="4554" y="14153"/>
                  </a:lnTo>
                  <a:cubicBezTo>
                    <a:pt x="4554" y="14463"/>
                    <a:pt x="4807" y="14716"/>
                    <a:pt x="5120" y="14716"/>
                  </a:cubicBezTo>
                  <a:lnTo>
                    <a:pt x="7378" y="14716"/>
                  </a:lnTo>
                  <a:cubicBezTo>
                    <a:pt x="7688" y="14716"/>
                    <a:pt x="7941" y="14463"/>
                    <a:pt x="7941" y="14153"/>
                  </a:cubicBezTo>
                  <a:lnTo>
                    <a:pt x="7941" y="13551"/>
                  </a:lnTo>
                  <a:lnTo>
                    <a:pt x="11329" y="13551"/>
                  </a:lnTo>
                  <a:lnTo>
                    <a:pt x="11329" y="14153"/>
                  </a:lnTo>
                  <a:cubicBezTo>
                    <a:pt x="11329" y="14463"/>
                    <a:pt x="11582" y="14716"/>
                    <a:pt x="11895" y="14716"/>
                  </a:cubicBezTo>
                  <a:lnTo>
                    <a:pt x="14154" y="14716"/>
                  </a:lnTo>
                  <a:cubicBezTo>
                    <a:pt x="14464" y="14716"/>
                    <a:pt x="14717" y="14463"/>
                    <a:pt x="14717" y="14153"/>
                  </a:cubicBezTo>
                  <a:lnTo>
                    <a:pt x="14717" y="12864"/>
                  </a:lnTo>
                  <a:cubicBezTo>
                    <a:pt x="16647" y="11880"/>
                    <a:pt x="17945" y="9958"/>
                    <a:pt x="18107" y="7808"/>
                  </a:cubicBezTo>
                  <a:cubicBezTo>
                    <a:pt x="18800" y="7582"/>
                    <a:pt x="19270" y="6938"/>
                    <a:pt x="19273" y="6209"/>
                  </a:cubicBezTo>
                  <a:lnTo>
                    <a:pt x="19273" y="5080"/>
                  </a:lnTo>
                  <a:cubicBezTo>
                    <a:pt x="19273" y="4767"/>
                    <a:pt x="19020" y="4517"/>
                    <a:pt x="18707" y="4517"/>
                  </a:cubicBezTo>
                  <a:cubicBezTo>
                    <a:pt x="18393" y="4517"/>
                    <a:pt x="18144" y="4767"/>
                    <a:pt x="18144" y="5080"/>
                  </a:cubicBezTo>
                  <a:lnTo>
                    <a:pt x="18144" y="6209"/>
                  </a:lnTo>
                  <a:cubicBezTo>
                    <a:pt x="18141" y="6300"/>
                    <a:pt x="18116" y="6387"/>
                    <a:pt x="18074" y="6465"/>
                  </a:cubicBezTo>
                  <a:cubicBezTo>
                    <a:pt x="17647" y="3454"/>
                    <a:pt x="15021" y="1129"/>
                    <a:pt x="11895" y="1129"/>
                  </a:cubicBezTo>
                  <a:lnTo>
                    <a:pt x="7378" y="1129"/>
                  </a:lnTo>
                  <a:cubicBezTo>
                    <a:pt x="7020" y="1129"/>
                    <a:pt x="6665" y="1166"/>
                    <a:pt x="6315" y="1232"/>
                  </a:cubicBezTo>
                  <a:cubicBezTo>
                    <a:pt x="5788" y="464"/>
                    <a:pt x="4921" y="3"/>
                    <a:pt x="399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08" name="Google Shape;208;p32"/>
          <p:cNvGrpSpPr/>
          <p:nvPr/>
        </p:nvGrpSpPr>
        <p:grpSpPr>
          <a:xfrm>
            <a:off x="4735792" y="3452806"/>
            <a:ext cx="382765" cy="367810"/>
            <a:chOff x="-62890750" y="3747425"/>
            <a:chExt cx="330825" cy="317900"/>
          </a:xfrm>
        </p:grpSpPr>
        <p:sp>
          <p:nvSpPr>
            <p:cNvPr id="209" name="Google Shape;209;p32"/>
            <p:cNvSpPr/>
            <p:nvPr/>
          </p:nvSpPr>
          <p:spPr>
            <a:xfrm>
              <a:off x="-62890750" y="3747425"/>
              <a:ext cx="313500" cy="195825"/>
            </a:xfrm>
            <a:custGeom>
              <a:rect b="b" l="l" r="r" t="t"/>
              <a:pathLst>
                <a:path extrusionOk="0" h="7833" w="12540">
                  <a:moveTo>
                    <a:pt x="6591" y="0"/>
                  </a:moveTo>
                  <a:cubicBezTo>
                    <a:pt x="4966" y="0"/>
                    <a:pt x="3342" y="616"/>
                    <a:pt x="2112" y="1846"/>
                  </a:cubicBezTo>
                  <a:cubicBezTo>
                    <a:pt x="663" y="3296"/>
                    <a:pt x="1" y="5438"/>
                    <a:pt x="379" y="7454"/>
                  </a:cubicBezTo>
                  <a:cubicBezTo>
                    <a:pt x="442" y="7675"/>
                    <a:pt x="568" y="7832"/>
                    <a:pt x="789" y="7832"/>
                  </a:cubicBezTo>
                  <a:lnTo>
                    <a:pt x="852" y="7832"/>
                  </a:lnTo>
                  <a:cubicBezTo>
                    <a:pt x="1104" y="7801"/>
                    <a:pt x="1198" y="7549"/>
                    <a:pt x="1167" y="7360"/>
                  </a:cubicBezTo>
                  <a:cubicBezTo>
                    <a:pt x="852" y="5596"/>
                    <a:pt x="1419" y="3737"/>
                    <a:pt x="2710" y="2477"/>
                  </a:cubicBezTo>
                  <a:cubicBezTo>
                    <a:pt x="3719" y="1437"/>
                    <a:pt x="5136" y="870"/>
                    <a:pt x="6617" y="870"/>
                  </a:cubicBezTo>
                  <a:cubicBezTo>
                    <a:pt x="7940" y="870"/>
                    <a:pt x="9200" y="1342"/>
                    <a:pt x="10177" y="2193"/>
                  </a:cubicBezTo>
                  <a:lnTo>
                    <a:pt x="9610" y="2792"/>
                  </a:lnTo>
                  <a:cubicBezTo>
                    <a:pt x="9484" y="2918"/>
                    <a:pt x="9452" y="3075"/>
                    <a:pt x="9484" y="3170"/>
                  </a:cubicBezTo>
                  <a:cubicBezTo>
                    <a:pt x="9515" y="3327"/>
                    <a:pt x="9641" y="3422"/>
                    <a:pt x="9799" y="3453"/>
                  </a:cubicBezTo>
                  <a:lnTo>
                    <a:pt x="12036" y="3926"/>
                  </a:lnTo>
                  <a:lnTo>
                    <a:pt x="12130" y="3926"/>
                  </a:lnTo>
                  <a:cubicBezTo>
                    <a:pt x="12225" y="3926"/>
                    <a:pt x="12319" y="3894"/>
                    <a:pt x="12382" y="3800"/>
                  </a:cubicBezTo>
                  <a:cubicBezTo>
                    <a:pt x="12508" y="3674"/>
                    <a:pt x="12540" y="3579"/>
                    <a:pt x="12508" y="3422"/>
                  </a:cubicBezTo>
                  <a:lnTo>
                    <a:pt x="12036" y="1153"/>
                  </a:lnTo>
                  <a:cubicBezTo>
                    <a:pt x="12004" y="1027"/>
                    <a:pt x="11878" y="901"/>
                    <a:pt x="11752" y="838"/>
                  </a:cubicBezTo>
                  <a:cubicBezTo>
                    <a:pt x="11715" y="831"/>
                    <a:pt x="11678" y="827"/>
                    <a:pt x="11642" y="827"/>
                  </a:cubicBezTo>
                  <a:cubicBezTo>
                    <a:pt x="11526" y="827"/>
                    <a:pt x="11422" y="868"/>
                    <a:pt x="11374" y="964"/>
                  </a:cubicBezTo>
                  <a:lnTo>
                    <a:pt x="10776" y="1563"/>
                  </a:lnTo>
                  <a:cubicBezTo>
                    <a:pt x="9583" y="521"/>
                    <a:pt x="8087" y="0"/>
                    <a:pt x="65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2"/>
            <p:cNvSpPr/>
            <p:nvPr/>
          </p:nvSpPr>
          <p:spPr>
            <a:xfrm>
              <a:off x="-62874975" y="3869075"/>
              <a:ext cx="315050" cy="196250"/>
            </a:xfrm>
            <a:custGeom>
              <a:rect b="b" l="l" r="r" t="t"/>
              <a:pathLst>
                <a:path extrusionOk="0" h="7850" w="12602">
                  <a:moveTo>
                    <a:pt x="11779" y="0"/>
                  </a:moveTo>
                  <a:cubicBezTo>
                    <a:pt x="11759" y="0"/>
                    <a:pt x="11739" y="2"/>
                    <a:pt x="11720" y="5"/>
                  </a:cubicBezTo>
                  <a:cubicBezTo>
                    <a:pt x="11499" y="36"/>
                    <a:pt x="11373" y="288"/>
                    <a:pt x="11405" y="477"/>
                  </a:cubicBezTo>
                  <a:cubicBezTo>
                    <a:pt x="11720" y="2242"/>
                    <a:pt x="11184" y="4101"/>
                    <a:pt x="9861" y="5361"/>
                  </a:cubicBezTo>
                  <a:cubicBezTo>
                    <a:pt x="8853" y="6400"/>
                    <a:pt x="7435" y="6967"/>
                    <a:pt x="5986" y="6967"/>
                  </a:cubicBezTo>
                  <a:cubicBezTo>
                    <a:pt x="4631" y="6967"/>
                    <a:pt x="3371" y="6495"/>
                    <a:pt x="2394" y="5644"/>
                  </a:cubicBezTo>
                  <a:lnTo>
                    <a:pt x="2993" y="5046"/>
                  </a:lnTo>
                  <a:cubicBezTo>
                    <a:pt x="3088" y="4920"/>
                    <a:pt x="3151" y="4762"/>
                    <a:pt x="3088" y="4668"/>
                  </a:cubicBezTo>
                  <a:cubicBezTo>
                    <a:pt x="3056" y="4510"/>
                    <a:pt x="2962" y="4416"/>
                    <a:pt x="2772" y="4384"/>
                  </a:cubicBezTo>
                  <a:lnTo>
                    <a:pt x="536" y="3912"/>
                  </a:lnTo>
                  <a:cubicBezTo>
                    <a:pt x="498" y="3904"/>
                    <a:pt x="465" y="3900"/>
                    <a:pt x="433" y="3900"/>
                  </a:cubicBezTo>
                  <a:cubicBezTo>
                    <a:pt x="332" y="3900"/>
                    <a:pt x="254" y="3941"/>
                    <a:pt x="158" y="4038"/>
                  </a:cubicBezTo>
                  <a:cubicBezTo>
                    <a:pt x="32" y="4132"/>
                    <a:pt x="0" y="4258"/>
                    <a:pt x="32" y="4416"/>
                  </a:cubicBezTo>
                  <a:lnTo>
                    <a:pt x="504" y="6652"/>
                  </a:lnTo>
                  <a:cubicBezTo>
                    <a:pt x="536" y="6810"/>
                    <a:pt x="662" y="6936"/>
                    <a:pt x="788" y="6967"/>
                  </a:cubicBezTo>
                  <a:lnTo>
                    <a:pt x="882" y="6967"/>
                  </a:lnTo>
                  <a:cubicBezTo>
                    <a:pt x="1008" y="6967"/>
                    <a:pt x="1103" y="6936"/>
                    <a:pt x="1166" y="6873"/>
                  </a:cubicBezTo>
                  <a:lnTo>
                    <a:pt x="1764" y="6274"/>
                  </a:lnTo>
                  <a:cubicBezTo>
                    <a:pt x="2930" y="7346"/>
                    <a:pt x="4442" y="7850"/>
                    <a:pt x="5923" y="7850"/>
                  </a:cubicBezTo>
                  <a:cubicBezTo>
                    <a:pt x="7561" y="7850"/>
                    <a:pt x="9168" y="7220"/>
                    <a:pt x="10428" y="5991"/>
                  </a:cubicBezTo>
                  <a:cubicBezTo>
                    <a:pt x="11909" y="4510"/>
                    <a:pt x="12602" y="2368"/>
                    <a:pt x="12192" y="320"/>
                  </a:cubicBezTo>
                  <a:cubicBezTo>
                    <a:pt x="12164" y="122"/>
                    <a:pt x="11958" y="0"/>
                    <a:pt x="117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2"/>
            <p:cNvSpPr/>
            <p:nvPr/>
          </p:nvSpPr>
          <p:spPr>
            <a:xfrm>
              <a:off x="-62751325" y="3834525"/>
              <a:ext cx="15775" cy="26800"/>
            </a:xfrm>
            <a:custGeom>
              <a:rect b="b" l="l" r="r" t="t"/>
              <a:pathLst>
                <a:path extrusionOk="0" h="1072" w="631">
                  <a:moveTo>
                    <a:pt x="630" y="1"/>
                  </a:moveTo>
                  <a:cubicBezTo>
                    <a:pt x="410" y="221"/>
                    <a:pt x="158" y="599"/>
                    <a:pt x="0" y="1072"/>
                  </a:cubicBezTo>
                  <a:lnTo>
                    <a:pt x="630" y="1072"/>
                  </a:ln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2"/>
            <p:cNvSpPr/>
            <p:nvPr/>
          </p:nvSpPr>
          <p:spPr>
            <a:xfrm>
              <a:off x="-62715100" y="3950300"/>
              <a:ext cx="15775" cy="26025"/>
            </a:xfrm>
            <a:custGeom>
              <a:rect b="b" l="l" r="r" t="t"/>
              <a:pathLst>
                <a:path extrusionOk="0" h="1041" w="631">
                  <a:moveTo>
                    <a:pt x="1" y="1"/>
                  </a:moveTo>
                  <a:lnTo>
                    <a:pt x="1" y="1041"/>
                  </a:lnTo>
                  <a:cubicBezTo>
                    <a:pt x="253" y="852"/>
                    <a:pt x="473" y="473"/>
                    <a:pt x="6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2"/>
            <p:cNvSpPr/>
            <p:nvPr/>
          </p:nvSpPr>
          <p:spPr>
            <a:xfrm>
              <a:off x="-62751325" y="3950300"/>
              <a:ext cx="15775" cy="26025"/>
            </a:xfrm>
            <a:custGeom>
              <a:rect b="b" l="l" r="r" t="t"/>
              <a:pathLst>
                <a:path extrusionOk="0" h="1041" w="631">
                  <a:moveTo>
                    <a:pt x="0" y="1"/>
                  </a:moveTo>
                  <a:cubicBezTo>
                    <a:pt x="158" y="473"/>
                    <a:pt x="410" y="852"/>
                    <a:pt x="630" y="1041"/>
                  </a:cubicBezTo>
                  <a:lnTo>
                    <a:pt x="63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2"/>
            <p:cNvSpPr/>
            <p:nvPr/>
          </p:nvSpPr>
          <p:spPr>
            <a:xfrm>
              <a:off x="-62822225" y="3881000"/>
              <a:ext cx="44125" cy="48075"/>
            </a:xfrm>
            <a:custGeom>
              <a:rect b="b" l="l" r="r" t="t"/>
              <a:pathLst>
                <a:path extrusionOk="0" h="1923" w="1765">
                  <a:moveTo>
                    <a:pt x="127" y="0"/>
                  </a:moveTo>
                  <a:cubicBezTo>
                    <a:pt x="32" y="316"/>
                    <a:pt x="1" y="631"/>
                    <a:pt x="1" y="977"/>
                  </a:cubicBezTo>
                  <a:cubicBezTo>
                    <a:pt x="1" y="1324"/>
                    <a:pt x="32" y="1670"/>
                    <a:pt x="127" y="1922"/>
                  </a:cubicBezTo>
                  <a:lnTo>
                    <a:pt x="1765" y="1922"/>
                  </a:lnTo>
                  <a:cubicBezTo>
                    <a:pt x="1734" y="1607"/>
                    <a:pt x="1702" y="1292"/>
                    <a:pt x="1702" y="977"/>
                  </a:cubicBezTo>
                  <a:cubicBezTo>
                    <a:pt x="1702" y="662"/>
                    <a:pt x="1734" y="316"/>
                    <a:pt x="17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2"/>
            <p:cNvSpPr/>
            <p:nvPr/>
          </p:nvSpPr>
          <p:spPr>
            <a:xfrm>
              <a:off x="-62715100" y="3833750"/>
              <a:ext cx="15775" cy="26800"/>
            </a:xfrm>
            <a:custGeom>
              <a:rect b="b" l="l" r="r" t="t"/>
              <a:pathLst>
                <a:path extrusionOk="0" h="1072" w="631">
                  <a:moveTo>
                    <a:pt x="1" y="0"/>
                  </a:moveTo>
                  <a:lnTo>
                    <a:pt x="1" y="1071"/>
                  </a:lnTo>
                  <a:lnTo>
                    <a:pt x="631" y="1071"/>
                  </a:lnTo>
                  <a:cubicBezTo>
                    <a:pt x="505" y="599"/>
                    <a:pt x="253" y="189"/>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2"/>
            <p:cNvSpPr/>
            <p:nvPr/>
          </p:nvSpPr>
          <p:spPr>
            <a:xfrm>
              <a:off x="-62758425" y="3881000"/>
              <a:ext cx="22875" cy="48075"/>
            </a:xfrm>
            <a:custGeom>
              <a:rect b="b" l="l" r="r" t="t"/>
              <a:pathLst>
                <a:path extrusionOk="0" h="1923" w="915">
                  <a:moveTo>
                    <a:pt x="95" y="0"/>
                  </a:moveTo>
                  <a:cubicBezTo>
                    <a:pt x="64" y="316"/>
                    <a:pt x="1" y="631"/>
                    <a:pt x="1" y="977"/>
                  </a:cubicBezTo>
                  <a:cubicBezTo>
                    <a:pt x="1" y="1324"/>
                    <a:pt x="64" y="1670"/>
                    <a:pt x="95" y="1922"/>
                  </a:cubicBezTo>
                  <a:lnTo>
                    <a:pt x="914" y="1922"/>
                  </a:lnTo>
                  <a:lnTo>
                    <a:pt x="9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p:nvPr/>
          </p:nvSpPr>
          <p:spPr>
            <a:xfrm>
              <a:off x="-62715100" y="3809325"/>
              <a:ext cx="74850" cy="51225"/>
            </a:xfrm>
            <a:custGeom>
              <a:rect b="b" l="l" r="r" t="t"/>
              <a:pathLst>
                <a:path extrusionOk="0" h="2049" w="2994">
                  <a:moveTo>
                    <a:pt x="1" y="1"/>
                  </a:moveTo>
                  <a:lnTo>
                    <a:pt x="1" y="32"/>
                  </a:lnTo>
                  <a:cubicBezTo>
                    <a:pt x="631" y="253"/>
                    <a:pt x="1198" y="1009"/>
                    <a:pt x="1481" y="2048"/>
                  </a:cubicBezTo>
                  <a:lnTo>
                    <a:pt x="2994" y="2048"/>
                  </a:lnTo>
                  <a:cubicBezTo>
                    <a:pt x="2426" y="946"/>
                    <a:pt x="1324" y="158"/>
                    <a:pt x="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2"/>
            <p:cNvSpPr/>
            <p:nvPr/>
          </p:nvSpPr>
          <p:spPr>
            <a:xfrm>
              <a:off x="-62715875" y="3950300"/>
              <a:ext cx="75625" cy="51225"/>
            </a:xfrm>
            <a:custGeom>
              <a:rect b="b" l="l" r="r" t="t"/>
              <a:pathLst>
                <a:path extrusionOk="0" h="2049" w="3025">
                  <a:moveTo>
                    <a:pt x="1512" y="1"/>
                  </a:moveTo>
                  <a:cubicBezTo>
                    <a:pt x="1229" y="1009"/>
                    <a:pt x="662" y="1765"/>
                    <a:pt x="0" y="1986"/>
                  </a:cubicBezTo>
                  <a:lnTo>
                    <a:pt x="0" y="2049"/>
                  </a:lnTo>
                  <a:lnTo>
                    <a:pt x="32" y="2049"/>
                  </a:lnTo>
                  <a:cubicBezTo>
                    <a:pt x="1355" y="1891"/>
                    <a:pt x="2457" y="1104"/>
                    <a:pt x="30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2"/>
            <p:cNvSpPr/>
            <p:nvPr/>
          </p:nvSpPr>
          <p:spPr>
            <a:xfrm>
              <a:off x="-62811200" y="3949525"/>
              <a:ext cx="75650" cy="52000"/>
            </a:xfrm>
            <a:custGeom>
              <a:rect b="b" l="l" r="r" t="t"/>
              <a:pathLst>
                <a:path extrusionOk="0" h="2080" w="3026">
                  <a:moveTo>
                    <a:pt x="1" y="0"/>
                  </a:moveTo>
                  <a:cubicBezTo>
                    <a:pt x="600" y="1166"/>
                    <a:pt x="1702" y="1954"/>
                    <a:pt x="3025" y="2080"/>
                  </a:cubicBezTo>
                  <a:lnTo>
                    <a:pt x="3025" y="2017"/>
                  </a:lnTo>
                  <a:cubicBezTo>
                    <a:pt x="2364" y="1796"/>
                    <a:pt x="1860" y="1040"/>
                    <a:pt x="15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2"/>
            <p:cNvSpPr/>
            <p:nvPr/>
          </p:nvSpPr>
          <p:spPr>
            <a:xfrm>
              <a:off x="-62673350" y="3881000"/>
              <a:ext cx="44125" cy="48075"/>
            </a:xfrm>
            <a:custGeom>
              <a:rect b="b" l="l" r="r" t="t"/>
              <a:pathLst>
                <a:path extrusionOk="0" h="1923" w="1765">
                  <a:moveTo>
                    <a:pt x="0" y="0"/>
                  </a:moveTo>
                  <a:cubicBezTo>
                    <a:pt x="32" y="316"/>
                    <a:pt x="63" y="631"/>
                    <a:pt x="63" y="977"/>
                  </a:cubicBezTo>
                  <a:cubicBezTo>
                    <a:pt x="63" y="1324"/>
                    <a:pt x="32" y="1670"/>
                    <a:pt x="0" y="1922"/>
                  </a:cubicBezTo>
                  <a:lnTo>
                    <a:pt x="1639" y="1922"/>
                  </a:lnTo>
                  <a:cubicBezTo>
                    <a:pt x="1733" y="1670"/>
                    <a:pt x="1765" y="1292"/>
                    <a:pt x="1765" y="977"/>
                  </a:cubicBezTo>
                  <a:cubicBezTo>
                    <a:pt x="1765" y="662"/>
                    <a:pt x="1733" y="316"/>
                    <a:pt x="16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2"/>
            <p:cNvSpPr/>
            <p:nvPr/>
          </p:nvSpPr>
          <p:spPr>
            <a:xfrm>
              <a:off x="-62810400" y="3810125"/>
              <a:ext cx="75625" cy="51200"/>
            </a:xfrm>
            <a:custGeom>
              <a:rect b="b" l="l" r="r" t="t"/>
              <a:pathLst>
                <a:path extrusionOk="0" h="2048" w="3025">
                  <a:moveTo>
                    <a:pt x="2993" y="0"/>
                  </a:moveTo>
                  <a:cubicBezTo>
                    <a:pt x="1702" y="158"/>
                    <a:pt x="599" y="945"/>
                    <a:pt x="0" y="2048"/>
                  </a:cubicBezTo>
                  <a:lnTo>
                    <a:pt x="1544" y="2048"/>
                  </a:lnTo>
                  <a:cubicBezTo>
                    <a:pt x="1828" y="1008"/>
                    <a:pt x="2363" y="284"/>
                    <a:pt x="3025" y="32"/>
                  </a:cubicBezTo>
                  <a:lnTo>
                    <a:pt x="302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2"/>
            <p:cNvSpPr/>
            <p:nvPr/>
          </p:nvSpPr>
          <p:spPr>
            <a:xfrm>
              <a:off x="-62715100" y="3881000"/>
              <a:ext cx="22850" cy="48075"/>
            </a:xfrm>
            <a:custGeom>
              <a:rect b="b" l="l" r="r" t="t"/>
              <a:pathLst>
                <a:path extrusionOk="0" h="1923" w="914">
                  <a:moveTo>
                    <a:pt x="1" y="0"/>
                  </a:moveTo>
                  <a:lnTo>
                    <a:pt x="1" y="1922"/>
                  </a:lnTo>
                  <a:lnTo>
                    <a:pt x="851" y="1922"/>
                  </a:lnTo>
                  <a:cubicBezTo>
                    <a:pt x="883" y="1607"/>
                    <a:pt x="914" y="1292"/>
                    <a:pt x="914" y="977"/>
                  </a:cubicBezTo>
                  <a:cubicBezTo>
                    <a:pt x="914" y="662"/>
                    <a:pt x="883" y="316"/>
                    <a:pt x="8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32"/>
          <p:cNvGrpSpPr/>
          <p:nvPr/>
        </p:nvGrpSpPr>
        <p:grpSpPr>
          <a:xfrm>
            <a:off x="3778737" y="2609928"/>
            <a:ext cx="368186" cy="366364"/>
            <a:chOff x="-63679950" y="3360375"/>
            <a:chExt cx="318225" cy="316650"/>
          </a:xfrm>
        </p:grpSpPr>
        <p:sp>
          <p:nvSpPr>
            <p:cNvPr id="224" name="Google Shape;224;p32"/>
            <p:cNvSpPr/>
            <p:nvPr/>
          </p:nvSpPr>
          <p:spPr>
            <a:xfrm>
              <a:off x="-63497200" y="3423400"/>
              <a:ext cx="40975" cy="40975"/>
            </a:xfrm>
            <a:custGeom>
              <a:rect b="b" l="l" r="r" t="t"/>
              <a:pathLst>
                <a:path extrusionOk="0" h="1639" w="1639">
                  <a:moveTo>
                    <a:pt x="819" y="0"/>
                  </a:moveTo>
                  <a:cubicBezTo>
                    <a:pt x="378" y="0"/>
                    <a:pt x="0" y="378"/>
                    <a:pt x="0" y="819"/>
                  </a:cubicBezTo>
                  <a:cubicBezTo>
                    <a:pt x="0" y="1260"/>
                    <a:pt x="378" y="1638"/>
                    <a:pt x="819" y="1638"/>
                  </a:cubicBezTo>
                  <a:cubicBezTo>
                    <a:pt x="1260" y="1638"/>
                    <a:pt x="1638" y="1260"/>
                    <a:pt x="1638" y="819"/>
                  </a:cubicBezTo>
                  <a:cubicBezTo>
                    <a:pt x="1638" y="378"/>
                    <a:pt x="1260" y="0"/>
                    <a:pt x="81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2"/>
            <p:cNvSpPr/>
            <p:nvPr/>
          </p:nvSpPr>
          <p:spPr>
            <a:xfrm>
              <a:off x="-63516900" y="3485625"/>
              <a:ext cx="79575" cy="29950"/>
            </a:xfrm>
            <a:custGeom>
              <a:rect b="b" l="l" r="r" t="t"/>
              <a:pathLst>
                <a:path extrusionOk="0" h="1198" w="3183">
                  <a:moveTo>
                    <a:pt x="1607" y="0"/>
                  </a:moveTo>
                  <a:cubicBezTo>
                    <a:pt x="820" y="0"/>
                    <a:pt x="190" y="504"/>
                    <a:pt x="1" y="1197"/>
                  </a:cubicBezTo>
                  <a:lnTo>
                    <a:pt x="3183" y="1197"/>
                  </a:lnTo>
                  <a:cubicBezTo>
                    <a:pt x="3025" y="504"/>
                    <a:pt x="2395" y="0"/>
                    <a:pt x="16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2"/>
            <p:cNvSpPr/>
            <p:nvPr/>
          </p:nvSpPr>
          <p:spPr>
            <a:xfrm>
              <a:off x="-63618500" y="3360375"/>
              <a:ext cx="256775" cy="256600"/>
            </a:xfrm>
            <a:custGeom>
              <a:rect b="b" l="l" r="r" t="t"/>
              <a:pathLst>
                <a:path extrusionOk="0" h="10264" w="10271">
                  <a:moveTo>
                    <a:pt x="5703" y="1639"/>
                  </a:moveTo>
                  <a:cubicBezTo>
                    <a:pt x="6616" y="1639"/>
                    <a:pt x="7373" y="2395"/>
                    <a:pt x="7373" y="3309"/>
                  </a:cubicBezTo>
                  <a:cubicBezTo>
                    <a:pt x="7373" y="3750"/>
                    <a:pt x="7215" y="4128"/>
                    <a:pt x="6900" y="4443"/>
                  </a:cubicBezTo>
                  <a:cubicBezTo>
                    <a:pt x="7625" y="4884"/>
                    <a:pt x="8192" y="5672"/>
                    <a:pt x="8192" y="6617"/>
                  </a:cubicBezTo>
                  <a:cubicBezTo>
                    <a:pt x="8160" y="6900"/>
                    <a:pt x="8003" y="7058"/>
                    <a:pt x="7751" y="7058"/>
                  </a:cubicBezTo>
                  <a:lnTo>
                    <a:pt x="3623" y="7058"/>
                  </a:lnTo>
                  <a:cubicBezTo>
                    <a:pt x="3371" y="7058"/>
                    <a:pt x="3214" y="6837"/>
                    <a:pt x="3214" y="6617"/>
                  </a:cubicBezTo>
                  <a:cubicBezTo>
                    <a:pt x="3214" y="5672"/>
                    <a:pt x="3749" y="4884"/>
                    <a:pt x="4537" y="4443"/>
                  </a:cubicBezTo>
                  <a:cubicBezTo>
                    <a:pt x="4254" y="4128"/>
                    <a:pt x="4065" y="3718"/>
                    <a:pt x="4065" y="3309"/>
                  </a:cubicBezTo>
                  <a:cubicBezTo>
                    <a:pt x="4065" y="2395"/>
                    <a:pt x="4789" y="1639"/>
                    <a:pt x="5703" y="1639"/>
                  </a:cubicBezTo>
                  <a:close/>
                  <a:moveTo>
                    <a:pt x="5703" y="1"/>
                  </a:moveTo>
                  <a:cubicBezTo>
                    <a:pt x="3182" y="1"/>
                    <a:pt x="1135" y="2049"/>
                    <a:pt x="1135" y="4569"/>
                  </a:cubicBezTo>
                  <a:cubicBezTo>
                    <a:pt x="1135" y="5609"/>
                    <a:pt x="1481" y="6648"/>
                    <a:pt x="2206" y="7467"/>
                  </a:cubicBezTo>
                  <a:lnTo>
                    <a:pt x="1607" y="8066"/>
                  </a:lnTo>
                  <a:lnTo>
                    <a:pt x="756" y="7184"/>
                  </a:lnTo>
                  <a:cubicBezTo>
                    <a:pt x="678" y="7121"/>
                    <a:pt x="567" y="7089"/>
                    <a:pt x="457" y="7089"/>
                  </a:cubicBezTo>
                  <a:cubicBezTo>
                    <a:pt x="347" y="7089"/>
                    <a:pt x="237" y="7121"/>
                    <a:pt x="158" y="7184"/>
                  </a:cubicBezTo>
                  <a:cubicBezTo>
                    <a:pt x="0" y="7341"/>
                    <a:pt x="0" y="7625"/>
                    <a:pt x="158" y="7783"/>
                  </a:cubicBezTo>
                  <a:lnTo>
                    <a:pt x="1324" y="8980"/>
                  </a:lnTo>
                  <a:lnTo>
                    <a:pt x="2521" y="10145"/>
                  </a:lnTo>
                  <a:cubicBezTo>
                    <a:pt x="2600" y="10224"/>
                    <a:pt x="2710" y="10264"/>
                    <a:pt x="2820" y="10264"/>
                  </a:cubicBezTo>
                  <a:cubicBezTo>
                    <a:pt x="2930" y="10264"/>
                    <a:pt x="3041" y="10224"/>
                    <a:pt x="3119" y="10145"/>
                  </a:cubicBezTo>
                  <a:cubicBezTo>
                    <a:pt x="3277" y="9988"/>
                    <a:pt x="3277" y="9704"/>
                    <a:pt x="3119" y="9547"/>
                  </a:cubicBezTo>
                  <a:lnTo>
                    <a:pt x="2237" y="8696"/>
                  </a:lnTo>
                  <a:lnTo>
                    <a:pt x="2836" y="8098"/>
                  </a:lnTo>
                  <a:cubicBezTo>
                    <a:pt x="3655" y="8759"/>
                    <a:pt x="4695" y="9169"/>
                    <a:pt x="5734" y="9169"/>
                  </a:cubicBezTo>
                  <a:cubicBezTo>
                    <a:pt x="8255" y="9169"/>
                    <a:pt x="10271" y="7121"/>
                    <a:pt x="10271" y="4632"/>
                  </a:cubicBezTo>
                  <a:cubicBezTo>
                    <a:pt x="10239" y="2049"/>
                    <a:pt x="8223" y="1"/>
                    <a:pt x="57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63679950" y="3576200"/>
              <a:ext cx="102425" cy="100825"/>
            </a:xfrm>
            <a:custGeom>
              <a:rect b="b" l="l" r="r" t="t"/>
              <a:pathLst>
                <a:path extrusionOk="0" h="4033" w="4097">
                  <a:moveTo>
                    <a:pt x="2332" y="0"/>
                  </a:moveTo>
                  <a:lnTo>
                    <a:pt x="159" y="2142"/>
                  </a:lnTo>
                  <a:cubicBezTo>
                    <a:pt x="1" y="2300"/>
                    <a:pt x="1" y="2584"/>
                    <a:pt x="159" y="2741"/>
                  </a:cubicBezTo>
                  <a:lnTo>
                    <a:pt x="1356" y="3938"/>
                  </a:lnTo>
                  <a:cubicBezTo>
                    <a:pt x="1434" y="4001"/>
                    <a:pt x="1545" y="4033"/>
                    <a:pt x="1655" y="4033"/>
                  </a:cubicBezTo>
                  <a:cubicBezTo>
                    <a:pt x="1765" y="4033"/>
                    <a:pt x="1876" y="4001"/>
                    <a:pt x="1954" y="3938"/>
                  </a:cubicBezTo>
                  <a:lnTo>
                    <a:pt x="4097" y="1764"/>
                  </a:lnTo>
                  <a:lnTo>
                    <a:pt x="233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32"/>
          <p:cNvSpPr txBox="1"/>
          <p:nvPr/>
        </p:nvSpPr>
        <p:spPr>
          <a:xfrm>
            <a:off x="154200" y="4354000"/>
            <a:ext cx="8915400" cy="738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i="1" lang="en" sz="900" u="sng">
                <a:latin typeface="Roboto"/>
                <a:ea typeface="Roboto"/>
                <a:cs typeface="Roboto"/>
                <a:sym typeface="Roboto"/>
              </a:rPr>
              <a:t>*Here assumed that some companies can have zero orders but since the question asks how many companies signed up. In order to compute this we have taken company as left table. </a:t>
            </a:r>
            <a:endParaRPr i="1" sz="900" u="sng">
              <a:latin typeface="Roboto"/>
              <a:ea typeface="Roboto"/>
              <a:cs typeface="Roboto"/>
              <a:sym typeface="Roboto"/>
            </a:endParaRPr>
          </a:p>
          <a:p>
            <a:pPr indent="0" lvl="0" marL="457200" rtl="0" algn="l">
              <a:spcBef>
                <a:spcPts val="0"/>
              </a:spcBef>
              <a:spcAft>
                <a:spcPts val="0"/>
              </a:spcAft>
              <a:buNone/>
            </a:pPr>
            <a:r>
              <a:rPr i="1" lang="en" sz="900" u="sng">
                <a:latin typeface="Roboto"/>
                <a:ea typeface="Roboto"/>
                <a:cs typeface="Roboto"/>
                <a:sym typeface="Roboto"/>
              </a:rPr>
              <a:t>We dont need orders try table as completed orders are required to answer the queries. </a:t>
            </a:r>
            <a:br>
              <a:rPr i="1" lang="en" sz="900" u="sng">
                <a:latin typeface="Roboto"/>
                <a:ea typeface="Roboto"/>
                <a:cs typeface="Roboto"/>
                <a:sym typeface="Roboto"/>
              </a:rPr>
            </a:br>
            <a:r>
              <a:rPr i="1" lang="en" sz="900" u="sng">
                <a:latin typeface="Roboto"/>
                <a:ea typeface="Roboto"/>
                <a:cs typeface="Roboto"/>
                <a:sym typeface="Roboto"/>
              </a:rPr>
              <a:t>We also grouped by admin_id in our agg table and later joined it with company table . Any change in names of companies will be accounted for. </a:t>
            </a:r>
            <a:endParaRPr i="1" sz="900" u="sng">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p:nvPr/>
        </p:nvSpPr>
        <p:spPr>
          <a:xfrm>
            <a:off x="480725" y="342750"/>
            <a:ext cx="2030400" cy="1325700"/>
          </a:xfrm>
          <a:prstGeom prst="roundRect">
            <a:avLst>
              <a:gd fmla="val 1145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3"/>
          <p:cNvSpPr txBox="1"/>
          <p:nvPr/>
        </p:nvSpPr>
        <p:spPr>
          <a:xfrm>
            <a:off x="956925" y="399000"/>
            <a:ext cx="10488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Orders</a:t>
            </a:r>
            <a:endParaRPr b="1" sz="2200">
              <a:solidFill>
                <a:schemeClr val="dk1"/>
              </a:solidFill>
              <a:latin typeface="Fira Sans Extra Condensed"/>
              <a:ea typeface="Fira Sans Extra Condensed"/>
              <a:cs typeface="Fira Sans Extra Condensed"/>
              <a:sym typeface="Fira Sans Extra Condensed"/>
            </a:endParaRPr>
          </a:p>
        </p:txBody>
      </p:sp>
      <p:sp>
        <p:nvSpPr>
          <p:cNvPr id="235" name="Google Shape;235;p33"/>
          <p:cNvSpPr txBox="1"/>
          <p:nvPr/>
        </p:nvSpPr>
        <p:spPr>
          <a:xfrm>
            <a:off x="941125" y="712050"/>
            <a:ext cx="1220100" cy="900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order_id</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user_id</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Revenue</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created_at</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t/>
            </a:r>
            <a:endParaRPr sz="1200">
              <a:solidFill>
                <a:schemeClr val="dk1"/>
              </a:solidFill>
              <a:latin typeface="Roboto"/>
              <a:ea typeface="Roboto"/>
              <a:cs typeface="Roboto"/>
              <a:sym typeface="Roboto"/>
            </a:endParaRPr>
          </a:p>
        </p:txBody>
      </p:sp>
      <p:sp>
        <p:nvSpPr>
          <p:cNvPr id="236" name="Google Shape;236;p33"/>
          <p:cNvSpPr/>
          <p:nvPr/>
        </p:nvSpPr>
        <p:spPr>
          <a:xfrm>
            <a:off x="480725" y="3600350"/>
            <a:ext cx="2030400" cy="1269300"/>
          </a:xfrm>
          <a:prstGeom prst="roundRect">
            <a:avLst>
              <a:gd fmla="val 11451" name="adj"/>
            </a:avLst>
          </a:prstGeom>
          <a:solidFill>
            <a:srgbClr val="B6D7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33"/>
          <p:cNvSpPr/>
          <p:nvPr/>
        </p:nvSpPr>
        <p:spPr>
          <a:xfrm>
            <a:off x="480725" y="1987200"/>
            <a:ext cx="2030400" cy="1294200"/>
          </a:xfrm>
          <a:prstGeom prst="roundRect">
            <a:avLst>
              <a:gd fmla="val 11451" name="adj"/>
            </a:avLst>
          </a:pr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846425" y="2012113"/>
            <a:ext cx="10488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users</a:t>
            </a:r>
            <a:endParaRPr b="1" sz="2200">
              <a:solidFill>
                <a:schemeClr val="dk1"/>
              </a:solidFill>
              <a:latin typeface="Fira Sans Extra Condensed"/>
              <a:ea typeface="Fira Sans Extra Condensed"/>
              <a:cs typeface="Fira Sans Extra Condensed"/>
              <a:sym typeface="Fira Sans Extra Condensed"/>
            </a:endParaRPr>
          </a:p>
        </p:txBody>
      </p:sp>
      <p:sp>
        <p:nvSpPr>
          <p:cNvPr id="239" name="Google Shape;239;p33"/>
          <p:cNvSpPr txBox="1"/>
          <p:nvPr/>
        </p:nvSpPr>
        <p:spPr>
          <a:xfrm>
            <a:off x="735925" y="3600338"/>
            <a:ext cx="12990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countries</a:t>
            </a:r>
            <a:endParaRPr b="1" sz="2200">
              <a:solidFill>
                <a:schemeClr val="dk1"/>
              </a:solidFill>
              <a:latin typeface="Fira Sans Extra Condensed"/>
              <a:ea typeface="Fira Sans Extra Condensed"/>
              <a:cs typeface="Fira Sans Extra Condensed"/>
              <a:sym typeface="Fira Sans Extra Condensed"/>
            </a:endParaRPr>
          </a:p>
        </p:txBody>
      </p:sp>
      <p:sp>
        <p:nvSpPr>
          <p:cNvPr id="240" name="Google Shape;240;p33"/>
          <p:cNvSpPr txBox="1"/>
          <p:nvPr/>
        </p:nvSpPr>
        <p:spPr>
          <a:xfrm>
            <a:off x="885875" y="2354112"/>
            <a:ext cx="1220100" cy="560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user_id</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country_code</a:t>
            </a:r>
            <a:endParaRPr sz="1200">
              <a:solidFill>
                <a:schemeClr val="dk1"/>
              </a:solidFill>
              <a:latin typeface="Roboto"/>
              <a:ea typeface="Roboto"/>
              <a:cs typeface="Roboto"/>
              <a:sym typeface="Roboto"/>
            </a:endParaRPr>
          </a:p>
        </p:txBody>
      </p:sp>
      <p:sp>
        <p:nvSpPr>
          <p:cNvPr id="241" name="Google Shape;241;p33"/>
          <p:cNvSpPr txBox="1"/>
          <p:nvPr/>
        </p:nvSpPr>
        <p:spPr>
          <a:xfrm>
            <a:off x="735925" y="3954812"/>
            <a:ext cx="1220100" cy="560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code</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name</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region</a:t>
            </a:r>
            <a:endParaRPr sz="1200">
              <a:solidFill>
                <a:schemeClr val="dk1"/>
              </a:solidFill>
              <a:latin typeface="Roboto"/>
              <a:ea typeface="Roboto"/>
              <a:cs typeface="Roboto"/>
              <a:sym typeface="Roboto"/>
            </a:endParaRPr>
          </a:p>
        </p:txBody>
      </p:sp>
      <p:sp>
        <p:nvSpPr>
          <p:cNvPr id="242" name="Google Shape;242;p33"/>
          <p:cNvSpPr/>
          <p:nvPr/>
        </p:nvSpPr>
        <p:spPr>
          <a:xfrm>
            <a:off x="3143275" y="342750"/>
            <a:ext cx="2030400" cy="1269300"/>
          </a:xfrm>
          <a:prstGeom prst="roundRect">
            <a:avLst>
              <a:gd fmla="val 1145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3"/>
          <p:cNvSpPr txBox="1"/>
          <p:nvPr/>
        </p:nvSpPr>
        <p:spPr>
          <a:xfrm>
            <a:off x="3493175" y="399000"/>
            <a:ext cx="12201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company</a:t>
            </a:r>
            <a:endParaRPr b="1" sz="2200">
              <a:solidFill>
                <a:schemeClr val="dk1"/>
              </a:solidFill>
              <a:latin typeface="Fira Sans Extra Condensed"/>
              <a:ea typeface="Fira Sans Extra Condensed"/>
              <a:cs typeface="Fira Sans Extra Condensed"/>
              <a:sym typeface="Fira Sans Extra Condensed"/>
            </a:endParaRPr>
          </a:p>
        </p:txBody>
      </p:sp>
      <p:sp>
        <p:nvSpPr>
          <p:cNvPr id="244" name="Google Shape;244;p33"/>
          <p:cNvSpPr txBox="1"/>
          <p:nvPr/>
        </p:nvSpPr>
        <p:spPr>
          <a:xfrm>
            <a:off x="3493175" y="950150"/>
            <a:ext cx="1220100" cy="560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admin_id</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name</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created_at</a:t>
            </a:r>
            <a:endParaRPr sz="1200">
              <a:solidFill>
                <a:schemeClr val="dk1"/>
              </a:solidFill>
              <a:latin typeface="Roboto"/>
              <a:ea typeface="Roboto"/>
              <a:cs typeface="Roboto"/>
              <a:sym typeface="Roboto"/>
            </a:endParaRPr>
          </a:p>
        </p:txBody>
      </p:sp>
      <p:pic>
        <p:nvPicPr>
          <p:cNvPr id="245" name="Google Shape;245;p33"/>
          <p:cNvPicPr preferRelativeResize="0"/>
          <p:nvPr/>
        </p:nvPicPr>
        <p:blipFill>
          <a:blip r:embed="rId3">
            <a:alphaModFix/>
          </a:blip>
          <a:stretch>
            <a:fillRect/>
          </a:stretch>
        </p:blipFill>
        <p:spPr>
          <a:xfrm>
            <a:off x="3588925" y="2558700"/>
            <a:ext cx="722700" cy="722700"/>
          </a:xfrm>
          <a:prstGeom prst="rect">
            <a:avLst/>
          </a:prstGeom>
          <a:noFill/>
          <a:ln>
            <a:noFill/>
          </a:ln>
        </p:spPr>
      </p:pic>
      <p:sp>
        <p:nvSpPr>
          <p:cNvPr id="246" name="Google Shape;246;p33"/>
          <p:cNvSpPr/>
          <p:nvPr/>
        </p:nvSpPr>
        <p:spPr>
          <a:xfrm>
            <a:off x="3143275" y="3600350"/>
            <a:ext cx="2030400" cy="1294200"/>
          </a:xfrm>
          <a:prstGeom prst="roundRect">
            <a:avLst>
              <a:gd fmla="val 11451"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3"/>
          <p:cNvSpPr txBox="1"/>
          <p:nvPr/>
        </p:nvSpPr>
        <p:spPr>
          <a:xfrm>
            <a:off x="3368575" y="3744050"/>
            <a:ext cx="1579800" cy="115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solidFill>
                  <a:schemeClr val="dk1"/>
                </a:solidFill>
                <a:latin typeface="Fira Sans Extra Condensed"/>
                <a:ea typeface="Fira Sans Extra Condensed"/>
                <a:cs typeface="Fira Sans Extra Condensed"/>
                <a:sym typeface="Fira Sans Extra Condensed"/>
              </a:rPr>
              <a:t>Unified Table</a:t>
            </a:r>
            <a:endParaRPr b="1" sz="2200">
              <a:solidFill>
                <a:schemeClr val="dk1"/>
              </a:solidFill>
              <a:latin typeface="Fira Sans Extra Condensed"/>
              <a:ea typeface="Fira Sans Extra Condensed"/>
              <a:cs typeface="Fira Sans Extra Condensed"/>
              <a:sym typeface="Fira Sans Extra Condensed"/>
            </a:endParaRPr>
          </a:p>
        </p:txBody>
      </p:sp>
      <p:cxnSp>
        <p:nvCxnSpPr>
          <p:cNvPr id="248" name="Google Shape;248;p33"/>
          <p:cNvCxnSpPr>
            <a:stCxn id="233" idx="3"/>
            <a:endCxn id="245" idx="1"/>
          </p:cNvCxnSpPr>
          <p:nvPr/>
        </p:nvCxnSpPr>
        <p:spPr>
          <a:xfrm>
            <a:off x="2511125" y="1005600"/>
            <a:ext cx="1077900" cy="19143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49" name="Google Shape;249;p33"/>
          <p:cNvCxnSpPr>
            <a:stCxn id="236" idx="3"/>
            <a:endCxn id="245" idx="1"/>
          </p:cNvCxnSpPr>
          <p:nvPr/>
        </p:nvCxnSpPr>
        <p:spPr>
          <a:xfrm flipH="1" rot="10800000">
            <a:off x="2511125" y="2920100"/>
            <a:ext cx="1077900" cy="13149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250" name="Google Shape;250;p33"/>
          <p:cNvCxnSpPr>
            <a:stCxn id="237" idx="3"/>
            <a:endCxn id="245" idx="1"/>
          </p:cNvCxnSpPr>
          <p:nvPr/>
        </p:nvCxnSpPr>
        <p:spPr>
          <a:xfrm>
            <a:off x="2511125" y="2634300"/>
            <a:ext cx="1077900" cy="285600"/>
          </a:xfrm>
          <a:prstGeom prst="curvedConnector3">
            <a:avLst>
              <a:gd fmla="val 49995" name="adj1"/>
            </a:avLst>
          </a:prstGeom>
          <a:noFill/>
          <a:ln cap="flat" cmpd="sng" w="9525">
            <a:solidFill>
              <a:schemeClr val="dk2"/>
            </a:solidFill>
            <a:prstDash val="solid"/>
            <a:round/>
            <a:headEnd len="med" w="med" type="none"/>
            <a:tailEnd len="med" w="med" type="none"/>
          </a:ln>
        </p:spPr>
      </p:cxnSp>
      <p:sp>
        <p:nvSpPr>
          <p:cNvPr id="251" name="Google Shape;251;p33"/>
          <p:cNvSpPr txBox="1"/>
          <p:nvPr/>
        </p:nvSpPr>
        <p:spPr>
          <a:xfrm>
            <a:off x="3295525" y="2189400"/>
            <a:ext cx="172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Aggregate Table</a:t>
            </a:r>
            <a:endParaRPr sz="1200">
              <a:latin typeface="Roboto"/>
              <a:ea typeface="Roboto"/>
              <a:cs typeface="Roboto"/>
              <a:sym typeface="Roboto"/>
            </a:endParaRPr>
          </a:p>
        </p:txBody>
      </p:sp>
      <p:sp>
        <p:nvSpPr>
          <p:cNvPr id="252" name="Google Shape;252;p33"/>
          <p:cNvSpPr/>
          <p:nvPr/>
        </p:nvSpPr>
        <p:spPr>
          <a:xfrm>
            <a:off x="5577100" y="391800"/>
            <a:ext cx="3390900" cy="4399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Final Columns: (Checkout SQL in Next Slide)</a:t>
            </a:r>
            <a:endParaRPr b="1">
              <a:latin typeface="Roboto"/>
              <a:ea typeface="Roboto"/>
              <a:cs typeface="Roboto"/>
              <a:sym typeface="Roboto"/>
            </a:endParaRPr>
          </a:p>
          <a:p>
            <a:pPr indent="0" lvl="0" marL="0" rtl="0" algn="l">
              <a:spcBef>
                <a:spcPts val="0"/>
              </a:spcBef>
              <a:spcAft>
                <a:spcPts val="0"/>
              </a:spcAft>
              <a:buNone/>
            </a:pPr>
            <a:r>
              <a:t/>
            </a:r>
            <a:endParaRPr b="1">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month_of_order, ( From order created at)</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week_of_order,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company_admin_id,</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c.name as company_name, (From Companies Table)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user_id, (From Orders Table)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country_name, </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region,</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Revenue,</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Roboto"/>
                <a:ea typeface="Roboto"/>
                <a:cs typeface="Roboto"/>
                <a:sym typeface="Roboto"/>
              </a:rPr>
              <a:t>orders,</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rPr lang="en" sz="1100">
                <a:solidFill>
                  <a:schemeClr val="dk1"/>
                </a:solidFill>
                <a:latin typeface="Roboto"/>
                <a:ea typeface="Roboto"/>
                <a:cs typeface="Roboto"/>
                <a:sym typeface="Roboto"/>
              </a:rPr>
              <a:t>date_of_order</a:t>
            </a:r>
            <a:endParaRPr sz="11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idx="1" type="subTitle"/>
          </p:nvPr>
        </p:nvSpPr>
        <p:spPr>
          <a:xfrm>
            <a:off x="0" y="411425"/>
            <a:ext cx="4053000" cy="4259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74E13"/>
                </a:solidFill>
              </a:rPr>
              <a:t>with </a:t>
            </a:r>
            <a:r>
              <a:rPr b="1" lang="en" sz="1200">
                <a:solidFill>
                  <a:srgbClr val="274E13"/>
                </a:solidFill>
              </a:rPr>
              <a:t>companies</a:t>
            </a:r>
            <a:r>
              <a:rPr lang="en" sz="1200">
                <a:solidFill>
                  <a:srgbClr val="274E13"/>
                </a:solidFill>
              </a:rPr>
              <a:t> as ( </a:t>
            </a:r>
            <a:endParaRPr sz="1200">
              <a:solidFill>
                <a:srgbClr val="274E13"/>
              </a:solidFill>
            </a:endParaRPr>
          </a:p>
          <a:p>
            <a:pPr indent="0" lvl="0" marL="0" rtl="0" algn="l">
              <a:spcBef>
                <a:spcPts val="0"/>
              </a:spcBef>
              <a:spcAft>
                <a:spcPts val="0"/>
              </a:spcAft>
              <a:buNone/>
            </a:pPr>
            <a:r>
              <a:rPr lang="en" sz="1200">
                <a:solidFill>
                  <a:srgbClr val="274E13"/>
                </a:solidFill>
              </a:rPr>
              <a:t>select cast(created_at as date) as company_created_at, </a:t>
            </a:r>
            <a:endParaRPr sz="1200">
              <a:solidFill>
                <a:srgbClr val="274E13"/>
              </a:solidFill>
            </a:endParaRPr>
          </a:p>
          <a:p>
            <a:pPr indent="0" lvl="0" marL="0" rtl="0" algn="l">
              <a:spcBef>
                <a:spcPts val="0"/>
              </a:spcBef>
              <a:spcAft>
                <a:spcPts val="0"/>
              </a:spcAft>
              <a:buNone/>
            </a:pPr>
            <a:r>
              <a:rPr lang="en" sz="1200">
                <a:solidFill>
                  <a:srgbClr val="274E13"/>
                </a:solidFill>
              </a:rPr>
              <a:t>admin_id, name  </a:t>
            </a:r>
            <a:endParaRPr sz="1200">
              <a:solidFill>
                <a:srgbClr val="274E13"/>
              </a:solidFill>
            </a:endParaRPr>
          </a:p>
          <a:p>
            <a:pPr indent="0" lvl="0" marL="0" rtl="0" algn="l">
              <a:spcBef>
                <a:spcPts val="0"/>
              </a:spcBef>
              <a:spcAft>
                <a:spcPts val="0"/>
              </a:spcAft>
              <a:buNone/>
            </a:pPr>
            <a:r>
              <a:rPr lang="en" sz="1200">
                <a:solidFill>
                  <a:srgbClr val="274E13"/>
                </a:solidFill>
              </a:rPr>
              <a:t>from company</a:t>
            </a:r>
            <a:endParaRPr sz="1200">
              <a:solidFill>
                <a:srgbClr val="274E13"/>
              </a:solidFill>
            </a:endParaRPr>
          </a:p>
          <a:p>
            <a:pPr indent="0" lvl="0" marL="0" rtl="0" algn="l">
              <a:spcBef>
                <a:spcPts val="0"/>
              </a:spcBef>
              <a:spcAft>
                <a:spcPts val="0"/>
              </a:spcAft>
              <a:buNone/>
            </a:pPr>
            <a:r>
              <a:rPr lang="en" sz="1200">
                <a:solidFill>
                  <a:srgbClr val="274E13"/>
                </a:solidFill>
              </a:rPr>
              <a:t>)</a:t>
            </a:r>
            <a:endParaRPr sz="1200">
              <a:solidFill>
                <a:srgbClr val="274E13"/>
              </a:solidFill>
            </a:endParaRPr>
          </a:p>
          <a:p>
            <a:pPr indent="0" lvl="0" marL="0" rtl="0" algn="l">
              <a:spcBef>
                <a:spcPts val="0"/>
              </a:spcBef>
              <a:spcAft>
                <a:spcPts val="0"/>
              </a:spcAft>
              <a:buNone/>
            </a:pPr>
            <a:r>
              <a:rPr lang="en" sz="1200">
                <a:solidFill>
                  <a:srgbClr val="274E13"/>
                </a:solidFill>
              </a:rPr>
              <a:t>, </a:t>
            </a:r>
            <a:r>
              <a:rPr b="1" lang="en" sz="1200">
                <a:solidFill>
                  <a:srgbClr val="274E13"/>
                </a:solidFill>
              </a:rPr>
              <a:t>orders_agg</a:t>
            </a:r>
            <a:r>
              <a:rPr lang="en" sz="1200">
                <a:solidFill>
                  <a:srgbClr val="274E13"/>
                </a:solidFill>
              </a:rPr>
              <a:t>  as (</a:t>
            </a:r>
            <a:endParaRPr sz="1200">
              <a:solidFill>
                <a:srgbClr val="274E13"/>
              </a:solidFill>
            </a:endParaRPr>
          </a:p>
          <a:p>
            <a:pPr indent="0" lvl="0" marL="0" rtl="0" algn="l">
              <a:spcBef>
                <a:spcPts val="0"/>
              </a:spcBef>
              <a:spcAft>
                <a:spcPts val="0"/>
              </a:spcAft>
              <a:buNone/>
            </a:pPr>
            <a:r>
              <a:rPr lang="en" sz="1200">
                <a:solidFill>
                  <a:srgbClr val="274E13"/>
                </a:solidFill>
              </a:rPr>
              <a:t>Select </a:t>
            </a:r>
            <a:endParaRPr sz="1200">
              <a:solidFill>
                <a:srgbClr val="274E13"/>
              </a:solidFill>
            </a:endParaRPr>
          </a:p>
          <a:p>
            <a:pPr indent="0" lvl="0" marL="0" rtl="0" algn="l">
              <a:spcBef>
                <a:spcPts val="0"/>
              </a:spcBef>
              <a:spcAft>
                <a:spcPts val="0"/>
              </a:spcAft>
              <a:buNone/>
            </a:pPr>
            <a:r>
              <a:rPr lang="en" sz="1200">
                <a:solidFill>
                  <a:srgbClr val="274E13"/>
                </a:solidFill>
              </a:rPr>
              <a:t>month(cast(created_at as date)) as month_of_order,</a:t>
            </a:r>
            <a:endParaRPr sz="1200">
              <a:solidFill>
                <a:srgbClr val="274E13"/>
              </a:solidFill>
            </a:endParaRPr>
          </a:p>
          <a:p>
            <a:pPr indent="0" lvl="0" marL="0" rtl="0" algn="l">
              <a:spcBef>
                <a:spcPts val="0"/>
              </a:spcBef>
              <a:spcAft>
                <a:spcPts val="0"/>
              </a:spcAft>
              <a:buNone/>
            </a:pPr>
            <a:r>
              <a:rPr lang="en" sz="1200">
                <a:solidFill>
                  <a:srgbClr val="274E13"/>
                </a:solidFill>
              </a:rPr>
              <a:t>week(cast(created_at as date)) as week_of_order,</a:t>
            </a:r>
            <a:endParaRPr sz="1200">
              <a:solidFill>
                <a:srgbClr val="274E13"/>
              </a:solidFill>
            </a:endParaRPr>
          </a:p>
          <a:p>
            <a:pPr indent="0" lvl="0" marL="0" rtl="0" algn="l">
              <a:spcBef>
                <a:spcPts val="0"/>
              </a:spcBef>
              <a:spcAft>
                <a:spcPts val="0"/>
              </a:spcAft>
              <a:buNone/>
            </a:pPr>
            <a:r>
              <a:rPr lang="en" sz="1200">
                <a:solidFill>
                  <a:srgbClr val="274E13"/>
                </a:solidFill>
              </a:rPr>
              <a:t>cast(created_at as date) as date_of_order, </a:t>
            </a:r>
            <a:endParaRPr sz="1200">
              <a:solidFill>
                <a:srgbClr val="274E13"/>
              </a:solidFill>
            </a:endParaRPr>
          </a:p>
          <a:p>
            <a:pPr indent="0" lvl="0" marL="0" rtl="0" algn="l">
              <a:spcBef>
                <a:spcPts val="0"/>
              </a:spcBef>
              <a:spcAft>
                <a:spcPts val="0"/>
              </a:spcAft>
              <a:buNone/>
            </a:pPr>
            <a:r>
              <a:rPr lang="en" sz="1200">
                <a:solidFill>
                  <a:srgbClr val="274E13"/>
                </a:solidFill>
              </a:rPr>
              <a:t>com.admin_id as company_admin_id</a:t>
            </a:r>
            <a:endParaRPr sz="1200">
              <a:solidFill>
                <a:srgbClr val="274E13"/>
              </a:solidFill>
            </a:endParaRPr>
          </a:p>
          <a:p>
            <a:pPr indent="0" lvl="0" marL="0" rtl="0" algn="l">
              <a:spcBef>
                <a:spcPts val="0"/>
              </a:spcBef>
              <a:spcAft>
                <a:spcPts val="0"/>
              </a:spcAft>
              <a:buNone/>
            </a:pPr>
            <a:r>
              <a:rPr lang="en" sz="1200">
                <a:solidFill>
                  <a:srgbClr val="274E13"/>
                </a:solidFill>
              </a:rPr>
              <a:t>o.user_id,</a:t>
            </a:r>
            <a:endParaRPr sz="1200">
              <a:solidFill>
                <a:srgbClr val="274E13"/>
              </a:solidFill>
            </a:endParaRPr>
          </a:p>
          <a:p>
            <a:pPr indent="0" lvl="0" marL="0" rtl="0" algn="l">
              <a:spcBef>
                <a:spcPts val="0"/>
              </a:spcBef>
              <a:spcAft>
                <a:spcPts val="0"/>
              </a:spcAft>
              <a:buNone/>
            </a:pPr>
            <a:r>
              <a:rPr lang="en" sz="1200">
                <a:solidFill>
                  <a:srgbClr val="274E13"/>
                </a:solidFill>
              </a:rPr>
              <a:t>c.name as country_name, </a:t>
            </a:r>
            <a:endParaRPr sz="1200">
              <a:solidFill>
                <a:srgbClr val="274E13"/>
              </a:solidFill>
            </a:endParaRPr>
          </a:p>
          <a:p>
            <a:pPr indent="0" lvl="0" marL="0" rtl="0" algn="l">
              <a:spcBef>
                <a:spcPts val="0"/>
              </a:spcBef>
              <a:spcAft>
                <a:spcPts val="0"/>
              </a:spcAft>
              <a:buNone/>
            </a:pPr>
            <a:r>
              <a:rPr lang="en" sz="1200">
                <a:solidFill>
                  <a:srgbClr val="274E13"/>
                </a:solidFill>
              </a:rPr>
              <a:t>c.region as region,</a:t>
            </a:r>
            <a:endParaRPr sz="1200">
              <a:solidFill>
                <a:srgbClr val="274E13"/>
              </a:solidFill>
            </a:endParaRPr>
          </a:p>
          <a:p>
            <a:pPr indent="0" lvl="0" marL="0" rtl="0" algn="l">
              <a:spcBef>
                <a:spcPts val="0"/>
              </a:spcBef>
              <a:spcAft>
                <a:spcPts val="0"/>
              </a:spcAft>
              <a:buNone/>
            </a:pPr>
            <a:r>
              <a:rPr lang="en" sz="1200">
                <a:solidFill>
                  <a:srgbClr val="274E13"/>
                </a:solidFill>
              </a:rPr>
              <a:t>sum(o.Revenue) as Revenue, </a:t>
            </a:r>
            <a:endParaRPr sz="1200">
              <a:solidFill>
                <a:srgbClr val="274E13"/>
              </a:solidFill>
            </a:endParaRPr>
          </a:p>
          <a:p>
            <a:pPr indent="0" lvl="0" marL="0" rtl="0" algn="l">
              <a:spcBef>
                <a:spcPts val="0"/>
              </a:spcBef>
              <a:spcAft>
                <a:spcPts val="0"/>
              </a:spcAft>
              <a:buNone/>
            </a:pPr>
            <a:r>
              <a:rPr lang="en" sz="1200">
                <a:solidFill>
                  <a:srgbClr val="274E13"/>
                </a:solidFill>
              </a:rPr>
              <a:t>count(o.order_id) as orders </a:t>
            </a:r>
            <a:endParaRPr sz="1200">
              <a:solidFill>
                <a:srgbClr val="274E13"/>
              </a:solidFill>
            </a:endParaRPr>
          </a:p>
          <a:p>
            <a:pPr indent="0" lvl="0" marL="0" rtl="0" algn="l">
              <a:spcBef>
                <a:spcPts val="0"/>
              </a:spcBef>
              <a:spcAft>
                <a:spcPts val="0"/>
              </a:spcAft>
              <a:buNone/>
            </a:pPr>
            <a:r>
              <a:rPr lang="en" sz="1200">
                <a:solidFill>
                  <a:srgbClr val="274E13"/>
                </a:solidFill>
              </a:rPr>
              <a:t>From orders o </a:t>
            </a:r>
            <a:endParaRPr sz="1200">
              <a:solidFill>
                <a:srgbClr val="274E13"/>
              </a:solidFill>
            </a:endParaRPr>
          </a:p>
          <a:p>
            <a:pPr indent="0" lvl="0" marL="0" rtl="0" algn="l">
              <a:spcBef>
                <a:spcPts val="0"/>
              </a:spcBef>
              <a:spcAft>
                <a:spcPts val="0"/>
              </a:spcAft>
              <a:buNone/>
            </a:pPr>
            <a:r>
              <a:t/>
            </a:r>
            <a:endParaRPr sz="1200">
              <a:solidFill>
                <a:srgbClr val="274E13"/>
              </a:solidFill>
            </a:endParaRPr>
          </a:p>
        </p:txBody>
      </p:sp>
      <p:sp>
        <p:nvSpPr>
          <p:cNvPr id="258" name="Google Shape;258;p34"/>
          <p:cNvSpPr txBox="1"/>
          <p:nvPr>
            <p:ph idx="1" type="subTitle"/>
          </p:nvPr>
        </p:nvSpPr>
        <p:spPr>
          <a:xfrm>
            <a:off x="0" y="0"/>
            <a:ext cx="9144000" cy="3675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134F5C"/>
                </a:solidFill>
              </a:rPr>
              <a:t>ETL Pipeline (SQL Query)</a:t>
            </a:r>
            <a:endParaRPr b="1">
              <a:solidFill>
                <a:srgbClr val="134F5C"/>
              </a:solidFill>
            </a:endParaRPr>
          </a:p>
        </p:txBody>
      </p:sp>
      <p:sp>
        <p:nvSpPr>
          <p:cNvPr id="259" name="Google Shape;259;p34"/>
          <p:cNvSpPr txBox="1"/>
          <p:nvPr>
            <p:ph idx="1" type="subTitle"/>
          </p:nvPr>
        </p:nvSpPr>
        <p:spPr>
          <a:xfrm>
            <a:off x="4610100" y="442200"/>
            <a:ext cx="4116600" cy="4259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274E13"/>
                </a:solidFill>
              </a:rPr>
              <a:t>left join company com on com.admin_id = o.admin_id</a:t>
            </a:r>
            <a:endParaRPr sz="1200">
              <a:solidFill>
                <a:srgbClr val="274E13"/>
              </a:solidFill>
            </a:endParaRPr>
          </a:p>
          <a:p>
            <a:pPr indent="0" lvl="0" marL="0" rtl="0" algn="l">
              <a:spcBef>
                <a:spcPts val="0"/>
              </a:spcBef>
              <a:spcAft>
                <a:spcPts val="0"/>
              </a:spcAft>
              <a:buNone/>
            </a:pPr>
            <a:r>
              <a:rPr lang="en" sz="1200">
                <a:solidFill>
                  <a:srgbClr val="274E13"/>
                </a:solidFill>
              </a:rPr>
              <a:t>left join users u on o.user_id = u.user_id</a:t>
            </a:r>
            <a:endParaRPr sz="1200">
              <a:solidFill>
                <a:srgbClr val="274E13"/>
              </a:solidFill>
            </a:endParaRPr>
          </a:p>
          <a:p>
            <a:pPr indent="0" lvl="0" marL="0" rtl="0" algn="l">
              <a:spcBef>
                <a:spcPts val="0"/>
              </a:spcBef>
              <a:spcAft>
                <a:spcPts val="0"/>
              </a:spcAft>
              <a:buNone/>
            </a:pPr>
            <a:r>
              <a:rPr lang="en" sz="1200">
                <a:solidFill>
                  <a:srgbClr val="274E13"/>
                </a:solidFill>
              </a:rPr>
              <a:t>left join countries c on c.code = u.country_code</a:t>
            </a:r>
            <a:endParaRPr sz="1200">
              <a:solidFill>
                <a:srgbClr val="274E13"/>
              </a:solidFill>
            </a:endParaRPr>
          </a:p>
          <a:p>
            <a:pPr indent="0" lvl="0" marL="0" rtl="0" algn="l">
              <a:spcBef>
                <a:spcPts val="0"/>
              </a:spcBef>
              <a:spcAft>
                <a:spcPts val="0"/>
              </a:spcAft>
              <a:buNone/>
            </a:pPr>
            <a:r>
              <a:rPr lang="en" sz="1200">
                <a:solidFill>
                  <a:srgbClr val="274E13"/>
                </a:solidFill>
              </a:rPr>
              <a:t>group by 1,2,3,4,5,6,7</a:t>
            </a:r>
            <a:endParaRPr sz="1200">
              <a:solidFill>
                <a:srgbClr val="274E13"/>
              </a:solidFill>
            </a:endParaRPr>
          </a:p>
          <a:p>
            <a:pPr indent="0" lvl="0" marL="0" rtl="0" algn="l">
              <a:spcBef>
                <a:spcPts val="0"/>
              </a:spcBef>
              <a:spcAft>
                <a:spcPts val="0"/>
              </a:spcAft>
              <a:buNone/>
            </a:pPr>
            <a:r>
              <a:rPr lang="en" sz="1200">
                <a:solidFill>
                  <a:srgbClr val="274E13"/>
                </a:solidFill>
              </a:rPr>
              <a:t>)</a:t>
            </a:r>
            <a:endParaRPr sz="1100">
              <a:solidFill>
                <a:srgbClr val="274E13"/>
              </a:solidFill>
            </a:endParaRPr>
          </a:p>
          <a:p>
            <a:pPr indent="0" lvl="0" marL="0" rtl="0" algn="l">
              <a:spcBef>
                <a:spcPts val="0"/>
              </a:spcBef>
              <a:spcAft>
                <a:spcPts val="0"/>
              </a:spcAft>
              <a:buNone/>
            </a:pPr>
            <a:r>
              <a:rPr lang="en" sz="1100">
                <a:solidFill>
                  <a:srgbClr val="274E13"/>
                </a:solidFill>
              </a:rPr>
              <a:t>select </a:t>
            </a:r>
            <a:endParaRPr sz="1100">
              <a:solidFill>
                <a:srgbClr val="274E13"/>
              </a:solidFill>
            </a:endParaRPr>
          </a:p>
          <a:p>
            <a:pPr indent="0" lvl="0" marL="0" rtl="0" algn="l">
              <a:spcBef>
                <a:spcPts val="0"/>
              </a:spcBef>
              <a:spcAft>
                <a:spcPts val="0"/>
              </a:spcAft>
              <a:buNone/>
            </a:pPr>
            <a:r>
              <a:rPr lang="en" sz="1100">
                <a:solidFill>
                  <a:srgbClr val="274E13"/>
                </a:solidFill>
              </a:rPr>
              <a:t>month_of_order, </a:t>
            </a:r>
            <a:endParaRPr sz="1100">
              <a:solidFill>
                <a:srgbClr val="274E13"/>
              </a:solidFill>
            </a:endParaRPr>
          </a:p>
          <a:p>
            <a:pPr indent="0" lvl="0" marL="0" rtl="0" algn="l">
              <a:spcBef>
                <a:spcPts val="0"/>
              </a:spcBef>
              <a:spcAft>
                <a:spcPts val="0"/>
              </a:spcAft>
              <a:buNone/>
            </a:pPr>
            <a:r>
              <a:rPr lang="en" sz="1100">
                <a:solidFill>
                  <a:srgbClr val="274E13"/>
                </a:solidFill>
              </a:rPr>
              <a:t>week_of_order,</a:t>
            </a:r>
            <a:endParaRPr sz="1100">
              <a:solidFill>
                <a:srgbClr val="274E13"/>
              </a:solidFill>
            </a:endParaRPr>
          </a:p>
          <a:p>
            <a:pPr indent="0" lvl="0" marL="0" rtl="0" algn="l">
              <a:spcBef>
                <a:spcPts val="0"/>
              </a:spcBef>
              <a:spcAft>
                <a:spcPts val="0"/>
              </a:spcAft>
              <a:buNone/>
            </a:pPr>
            <a:r>
              <a:rPr lang="en" sz="1100">
                <a:solidFill>
                  <a:srgbClr val="274E13"/>
                </a:solidFill>
              </a:rPr>
              <a:t>c.admin_id,</a:t>
            </a:r>
            <a:endParaRPr sz="1100">
              <a:solidFill>
                <a:srgbClr val="274E13"/>
              </a:solidFill>
            </a:endParaRPr>
          </a:p>
          <a:p>
            <a:pPr indent="0" lvl="0" marL="0" rtl="0" algn="l">
              <a:spcBef>
                <a:spcPts val="0"/>
              </a:spcBef>
              <a:spcAft>
                <a:spcPts val="0"/>
              </a:spcAft>
              <a:buNone/>
            </a:pPr>
            <a:r>
              <a:rPr lang="en" sz="1100">
                <a:solidFill>
                  <a:srgbClr val="274E13"/>
                </a:solidFill>
              </a:rPr>
              <a:t>c.name as company_name,,</a:t>
            </a:r>
            <a:endParaRPr sz="1100">
              <a:solidFill>
                <a:srgbClr val="274E13"/>
              </a:solidFill>
            </a:endParaRPr>
          </a:p>
          <a:p>
            <a:pPr indent="0" lvl="0" marL="0" rtl="0" algn="l">
              <a:spcBef>
                <a:spcPts val="0"/>
              </a:spcBef>
              <a:spcAft>
                <a:spcPts val="0"/>
              </a:spcAft>
              <a:buNone/>
            </a:pPr>
            <a:r>
              <a:rPr lang="en" sz="1100">
                <a:solidFill>
                  <a:srgbClr val="274E13"/>
                </a:solidFill>
              </a:rPr>
              <a:t>user_id,</a:t>
            </a:r>
            <a:endParaRPr sz="1100">
              <a:solidFill>
                <a:srgbClr val="274E13"/>
              </a:solidFill>
            </a:endParaRPr>
          </a:p>
          <a:p>
            <a:pPr indent="0" lvl="0" marL="0" rtl="0" algn="l">
              <a:spcBef>
                <a:spcPts val="0"/>
              </a:spcBef>
              <a:spcAft>
                <a:spcPts val="0"/>
              </a:spcAft>
              <a:buNone/>
            </a:pPr>
            <a:r>
              <a:rPr lang="en" sz="1100">
                <a:solidFill>
                  <a:srgbClr val="274E13"/>
                </a:solidFill>
              </a:rPr>
              <a:t>country_name,</a:t>
            </a:r>
            <a:endParaRPr sz="1100">
              <a:solidFill>
                <a:srgbClr val="274E13"/>
              </a:solidFill>
            </a:endParaRPr>
          </a:p>
          <a:p>
            <a:pPr indent="0" lvl="0" marL="0" rtl="0" algn="l">
              <a:spcBef>
                <a:spcPts val="0"/>
              </a:spcBef>
              <a:spcAft>
                <a:spcPts val="0"/>
              </a:spcAft>
              <a:buNone/>
            </a:pPr>
            <a:r>
              <a:rPr lang="en" sz="1100">
                <a:solidFill>
                  <a:srgbClr val="274E13"/>
                </a:solidFill>
              </a:rPr>
              <a:t>region,</a:t>
            </a:r>
            <a:endParaRPr sz="1100">
              <a:solidFill>
                <a:srgbClr val="274E13"/>
              </a:solidFill>
            </a:endParaRPr>
          </a:p>
          <a:p>
            <a:pPr indent="0" lvl="0" marL="0" rtl="0" algn="l">
              <a:spcBef>
                <a:spcPts val="0"/>
              </a:spcBef>
              <a:spcAft>
                <a:spcPts val="0"/>
              </a:spcAft>
              <a:buNone/>
            </a:pPr>
            <a:r>
              <a:rPr lang="en" sz="1100">
                <a:solidFill>
                  <a:srgbClr val="274E13"/>
                </a:solidFill>
              </a:rPr>
              <a:t>Revenue,</a:t>
            </a:r>
            <a:endParaRPr sz="1100">
              <a:solidFill>
                <a:srgbClr val="274E13"/>
              </a:solidFill>
            </a:endParaRPr>
          </a:p>
          <a:p>
            <a:pPr indent="0" lvl="0" marL="0" rtl="0" algn="l">
              <a:spcBef>
                <a:spcPts val="0"/>
              </a:spcBef>
              <a:spcAft>
                <a:spcPts val="0"/>
              </a:spcAft>
              <a:buNone/>
            </a:pPr>
            <a:r>
              <a:rPr lang="en" sz="1100">
                <a:solidFill>
                  <a:srgbClr val="274E13"/>
                </a:solidFill>
              </a:rPr>
              <a:t>orders,</a:t>
            </a:r>
            <a:endParaRPr sz="1100">
              <a:solidFill>
                <a:srgbClr val="274E13"/>
              </a:solidFill>
            </a:endParaRPr>
          </a:p>
          <a:p>
            <a:pPr indent="0" lvl="0" marL="0" rtl="0" algn="l">
              <a:spcBef>
                <a:spcPts val="0"/>
              </a:spcBef>
              <a:spcAft>
                <a:spcPts val="0"/>
              </a:spcAft>
              <a:buNone/>
            </a:pPr>
            <a:r>
              <a:rPr lang="en" sz="1100">
                <a:solidFill>
                  <a:srgbClr val="274E13"/>
                </a:solidFill>
              </a:rPr>
              <a:t>date_of_order</a:t>
            </a:r>
            <a:endParaRPr sz="1100">
              <a:solidFill>
                <a:srgbClr val="274E13"/>
              </a:solidFill>
            </a:endParaRPr>
          </a:p>
          <a:p>
            <a:pPr indent="0" lvl="0" marL="0" rtl="0" algn="l">
              <a:spcBef>
                <a:spcPts val="0"/>
              </a:spcBef>
              <a:spcAft>
                <a:spcPts val="0"/>
              </a:spcAft>
              <a:buClr>
                <a:schemeClr val="dk1"/>
              </a:buClr>
              <a:buSzPts val="1100"/>
              <a:buFont typeface="Arial"/>
              <a:buNone/>
            </a:pPr>
            <a:r>
              <a:rPr lang="en" sz="1100">
                <a:solidFill>
                  <a:srgbClr val="274E13"/>
                </a:solidFill>
              </a:rPr>
              <a:t>from companies c</a:t>
            </a:r>
            <a:endParaRPr sz="1100">
              <a:solidFill>
                <a:srgbClr val="274E13"/>
              </a:solidFill>
            </a:endParaRPr>
          </a:p>
          <a:p>
            <a:pPr indent="0" lvl="0" marL="0" rtl="0" algn="l">
              <a:spcBef>
                <a:spcPts val="0"/>
              </a:spcBef>
              <a:spcAft>
                <a:spcPts val="0"/>
              </a:spcAft>
              <a:buClr>
                <a:schemeClr val="dk1"/>
              </a:buClr>
              <a:buSzPts val="1100"/>
              <a:buFont typeface="Arial"/>
              <a:buNone/>
            </a:pPr>
            <a:r>
              <a:rPr lang="en" sz="1100">
                <a:solidFill>
                  <a:srgbClr val="274E13"/>
                </a:solidFill>
              </a:rPr>
              <a:t>left join orders_agg oa on oa.</a:t>
            </a:r>
            <a:r>
              <a:rPr lang="en" sz="1200">
                <a:solidFill>
                  <a:srgbClr val="274E13"/>
                </a:solidFill>
              </a:rPr>
              <a:t>company_admin_id</a:t>
            </a:r>
            <a:r>
              <a:rPr lang="en" sz="1100">
                <a:solidFill>
                  <a:srgbClr val="274E13"/>
                </a:solidFill>
              </a:rPr>
              <a:t> = c.admin_id</a:t>
            </a:r>
            <a:endParaRPr sz="1100">
              <a:solidFill>
                <a:srgbClr val="274E13"/>
              </a:solidFill>
            </a:endParaRPr>
          </a:p>
          <a:p>
            <a:pPr indent="0" lvl="0" marL="0" rtl="0" algn="l">
              <a:spcBef>
                <a:spcPts val="0"/>
              </a:spcBef>
              <a:spcAft>
                <a:spcPts val="0"/>
              </a:spcAft>
              <a:buClr>
                <a:schemeClr val="dk1"/>
              </a:buClr>
              <a:buSzPts val="1100"/>
              <a:buFont typeface="Arial"/>
              <a:buNone/>
            </a:pPr>
            <a:r>
              <a:rPr b="1" lang="en" sz="1100">
                <a:solidFill>
                  <a:srgbClr val="274E13"/>
                </a:solidFill>
              </a:rPr>
              <a:t>WITH ( format = 'PARQUET', partitioned_by = ARRAY[‘</a:t>
            </a:r>
            <a:r>
              <a:rPr lang="en" sz="1100">
                <a:solidFill>
                  <a:srgbClr val="274E13"/>
                </a:solidFill>
              </a:rPr>
              <a:t>date_of_order’</a:t>
            </a:r>
            <a:r>
              <a:rPr b="1" lang="en" sz="1100">
                <a:solidFill>
                  <a:srgbClr val="274E13"/>
                </a:solidFill>
              </a:rPr>
              <a:t>] );</a:t>
            </a:r>
            <a:endParaRPr b="1" sz="1100">
              <a:solidFill>
                <a:srgbClr val="274E1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idx="1" type="subTitle"/>
          </p:nvPr>
        </p:nvSpPr>
        <p:spPr>
          <a:xfrm>
            <a:off x="0" y="411425"/>
            <a:ext cx="4053000" cy="4636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200"/>
              <a:t>1.  Daily/ Weekly/ Monthly Dynamic of Revenue, Orders per country, region. </a:t>
            </a:r>
            <a:endParaRPr b="1" sz="1200"/>
          </a:p>
          <a:p>
            <a:pPr indent="0" lvl="0" marL="0" rtl="0" algn="l">
              <a:spcBef>
                <a:spcPts val="0"/>
              </a:spcBef>
              <a:spcAft>
                <a:spcPts val="0"/>
              </a:spcAft>
              <a:buNone/>
            </a:pPr>
            <a:r>
              <a:t/>
            </a:r>
            <a:endParaRPr sz="1200">
              <a:solidFill>
                <a:srgbClr val="274E13"/>
              </a:solidFill>
            </a:endParaRPr>
          </a:p>
          <a:p>
            <a:pPr indent="0" lvl="0" marL="0" rtl="0" algn="l">
              <a:spcBef>
                <a:spcPts val="0"/>
              </a:spcBef>
              <a:spcAft>
                <a:spcPts val="0"/>
              </a:spcAft>
              <a:buNone/>
            </a:pPr>
            <a:r>
              <a:rPr lang="en" sz="1200">
                <a:solidFill>
                  <a:srgbClr val="274E13"/>
                </a:solidFill>
              </a:rPr>
              <a:t>Sol: </a:t>
            </a:r>
            <a:endParaRPr sz="1200">
              <a:solidFill>
                <a:srgbClr val="274E13"/>
              </a:solidFill>
            </a:endParaRPr>
          </a:p>
          <a:p>
            <a:pPr indent="0" lvl="0" marL="0" rtl="0" algn="l">
              <a:spcBef>
                <a:spcPts val="0"/>
              </a:spcBef>
              <a:spcAft>
                <a:spcPts val="0"/>
              </a:spcAft>
              <a:buNone/>
            </a:pPr>
            <a:r>
              <a:rPr lang="en" sz="1200">
                <a:solidFill>
                  <a:srgbClr val="274E13"/>
                </a:solidFill>
              </a:rPr>
              <a:t>For E.g. Monthly Level Query will be as follows: </a:t>
            </a:r>
            <a:endParaRPr sz="1200">
              <a:solidFill>
                <a:srgbClr val="274E13"/>
              </a:solidFill>
            </a:endParaRPr>
          </a:p>
          <a:p>
            <a:pPr indent="0" lvl="0" marL="0" rtl="0" algn="l">
              <a:spcBef>
                <a:spcPts val="0"/>
              </a:spcBef>
              <a:spcAft>
                <a:spcPts val="0"/>
              </a:spcAft>
              <a:buNone/>
            </a:pPr>
            <a:r>
              <a:rPr lang="en" sz="1200">
                <a:solidFill>
                  <a:srgbClr val="274E13"/>
                </a:solidFill>
              </a:rPr>
              <a:t>select </a:t>
            </a:r>
            <a:r>
              <a:rPr lang="en" sz="1100">
                <a:solidFill>
                  <a:srgbClr val="274E13"/>
                </a:solidFill>
              </a:rPr>
              <a:t>month_of_order, country_name, region, </a:t>
            </a:r>
            <a:endParaRPr sz="1100">
              <a:solidFill>
                <a:srgbClr val="274E13"/>
              </a:solidFill>
            </a:endParaRPr>
          </a:p>
          <a:p>
            <a:pPr indent="0" lvl="0" marL="0" rtl="0" algn="l">
              <a:spcBef>
                <a:spcPts val="0"/>
              </a:spcBef>
              <a:spcAft>
                <a:spcPts val="0"/>
              </a:spcAft>
              <a:buNone/>
            </a:pPr>
            <a:r>
              <a:rPr lang="en" sz="1100">
                <a:solidFill>
                  <a:srgbClr val="274E13"/>
                </a:solidFill>
              </a:rPr>
              <a:t>sum(Revenue) as Revenue, sum(orders) as orders </a:t>
            </a:r>
            <a:endParaRPr sz="1100">
              <a:solidFill>
                <a:srgbClr val="274E13"/>
              </a:solidFill>
            </a:endParaRPr>
          </a:p>
          <a:p>
            <a:pPr indent="0" lvl="0" marL="0" rtl="0" algn="l">
              <a:spcBef>
                <a:spcPts val="0"/>
              </a:spcBef>
              <a:spcAft>
                <a:spcPts val="0"/>
              </a:spcAft>
              <a:buNone/>
            </a:pPr>
            <a:r>
              <a:rPr lang="en" sz="1100">
                <a:solidFill>
                  <a:srgbClr val="274E13"/>
                </a:solidFill>
              </a:rPr>
              <a:t>from Unified_table</a:t>
            </a:r>
            <a:endParaRPr sz="1100">
              <a:solidFill>
                <a:srgbClr val="274E13"/>
              </a:solidFill>
            </a:endParaRPr>
          </a:p>
          <a:p>
            <a:pPr indent="0" lvl="0" marL="0" rtl="0" algn="l">
              <a:spcBef>
                <a:spcPts val="0"/>
              </a:spcBef>
              <a:spcAft>
                <a:spcPts val="0"/>
              </a:spcAft>
              <a:buNone/>
            </a:pPr>
            <a:r>
              <a:rPr lang="en" sz="1100">
                <a:solidFill>
                  <a:srgbClr val="274E13"/>
                </a:solidFill>
              </a:rPr>
              <a:t>group by 1,2,3</a:t>
            </a:r>
            <a:endParaRPr sz="1100">
              <a:solidFill>
                <a:srgbClr val="274E13"/>
              </a:solidFill>
            </a:endParaRPr>
          </a:p>
          <a:p>
            <a:pPr indent="0" lvl="0" marL="0" rtl="0" algn="l">
              <a:spcBef>
                <a:spcPts val="0"/>
              </a:spcBef>
              <a:spcAft>
                <a:spcPts val="0"/>
              </a:spcAft>
              <a:buNone/>
            </a:pPr>
            <a:r>
              <a:t/>
            </a:r>
            <a:endParaRPr sz="1100">
              <a:solidFill>
                <a:srgbClr val="274E13"/>
              </a:solidFill>
            </a:endParaRPr>
          </a:p>
          <a:p>
            <a:pPr indent="0" lvl="0" marL="0" rtl="0" algn="l">
              <a:spcBef>
                <a:spcPts val="0"/>
              </a:spcBef>
              <a:spcAft>
                <a:spcPts val="0"/>
              </a:spcAft>
              <a:buNone/>
            </a:pPr>
            <a:r>
              <a:rPr b="1" lang="en" sz="1100">
                <a:solidFill>
                  <a:srgbClr val="274E13"/>
                </a:solidFill>
              </a:rPr>
              <a:t>3. How many companies signed up ? </a:t>
            </a:r>
            <a:endParaRPr b="1" sz="1100">
              <a:solidFill>
                <a:srgbClr val="274E13"/>
              </a:solidFill>
            </a:endParaRPr>
          </a:p>
          <a:p>
            <a:pPr indent="0" lvl="0" marL="0" rtl="0" algn="l">
              <a:spcBef>
                <a:spcPts val="0"/>
              </a:spcBef>
              <a:spcAft>
                <a:spcPts val="0"/>
              </a:spcAft>
              <a:buNone/>
            </a:pPr>
            <a:r>
              <a:t/>
            </a:r>
            <a:endParaRPr b="1" sz="1100">
              <a:solidFill>
                <a:srgbClr val="274E13"/>
              </a:solidFill>
            </a:endParaRPr>
          </a:p>
          <a:p>
            <a:pPr indent="0" lvl="0" marL="0" rtl="0" algn="l">
              <a:spcBef>
                <a:spcPts val="0"/>
              </a:spcBef>
              <a:spcAft>
                <a:spcPts val="0"/>
              </a:spcAft>
              <a:buNone/>
            </a:pPr>
            <a:r>
              <a:rPr lang="en" sz="1100">
                <a:solidFill>
                  <a:srgbClr val="274E13"/>
                </a:solidFill>
              </a:rPr>
              <a:t>Sol:</a:t>
            </a:r>
            <a:endParaRPr sz="1100">
              <a:solidFill>
                <a:srgbClr val="274E13"/>
              </a:solidFill>
            </a:endParaRPr>
          </a:p>
          <a:p>
            <a:pPr indent="0" lvl="0" marL="0" rtl="0" algn="l">
              <a:spcBef>
                <a:spcPts val="0"/>
              </a:spcBef>
              <a:spcAft>
                <a:spcPts val="0"/>
              </a:spcAft>
              <a:buNone/>
            </a:pPr>
            <a:r>
              <a:rPr lang="en" sz="1100">
                <a:solidFill>
                  <a:srgbClr val="274E13"/>
                </a:solidFill>
              </a:rPr>
              <a:t>select distinct admin_id from Unified_table </a:t>
            </a:r>
            <a:endParaRPr sz="1100">
              <a:solidFill>
                <a:srgbClr val="274E13"/>
              </a:solidFill>
            </a:endParaRPr>
          </a:p>
          <a:p>
            <a:pPr indent="0" lvl="0" marL="0" rtl="0" algn="l">
              <a:spcBef>
                <a:spcPts val="0"/>
              </a:spcBef>
              <a:spcAft>
                <a:spcPts val="0"/>
              </a:spcAft>
              <a:buNone/>
            </a:pPr>
            <a:r>
              <a:t/>
            </a:r>
            <a:endParaRPr b="1" sz="1100">
              <a:solidFill>
                <a:srgbClr val="274E13"/>
              </a:solidFill>
            </a:endParaRPr>
          </a:p>
          <a:p>
            <a:pPr indent="0" lvl="0" marL="0" rtl="0" algn="l">
              <a:spcBef>
                <a:spcPts val="0"/>
              </a:spcBef>
              <a:spcAft>
                <a:spcPts val="0"/>
              </a:spcAft>
              <a:buNone/>
            </a:pPr>
            <a:r>
              <a:rPr i="1" lang="en" sz="1100" u="sng">
                <a:solidFill>
                  <a:srgbClr val="274E13"/>
                </a:solidFill>
              </a:rPr>
              <a:t>Please note this will give all company ids which have ride or not from its users. </a:t>
            </a:r>
            <a:br>
              <a:rPr i="1" lang="en" sz="1100" u="sng">
                <a:solidFill>
                  <a:srgbClr val="274E13"/>
                </a:solidFill>
              </a:rPr>
            </a:br>
            <a:br>
              <a:rPr i="1" lang="en" sz="1100" u="sng">
                <a:solidFill>
                  <a:srgbClr val="274E13"/>
                </a:solidFill>
              </a:rPr>
            </a:br>
            <a:r>
              <a:rPr i="1" lang="en" sz="1100" u="sng">
                <a:solidFill>
                  <a:srgbClr val="274E13"/>
                </a:solidFill>
              </a:rPr>
              <a:t>In order to find only those with some rides we can filter for orders not null.</a:t>
            </a:r>
            <a:endParaRPr i="1" sz="1100" u="sng">
              <a:solidFill>
                <a:srgbClr val="274E13"/>
              </a:solidFill>
            </a:endParaRPr>
          </a:p>
          <a:p>
            <a:pPr indent="0" lvl="0" marL="0" rtl="0" algn="l">
              <a:spcBef>
                <a:spcPts val="0"/>
              </a:spcBef>
              <a:spcAft>
                <a:spcPts val="0"/>
              </a:spcAft>
              <a:buClr>
                <a:schemeClr val="dk1"/>
              </a:buClr>
              <a:buSzPts val="1100"/>
              <a:buFont typeface="Arial"/>
              <a:buNone/>
            </a:pPr>
            <a:r>
              <a:t/>
            </a:r>
            <a:endParaRPr sz="1100" u="sng">
              <a:solidFill>
                <a:srgbClr val="274E13"/>
              </a:solidFill>
            </a:endParaRPr>
          </a:p>
        </p:txBody>
      </p:sp>
      <p:sp>
        <p:nvSpPr>
          <p:cNvPr id="265" name="Google Shape;265;p35"/>
          <p:cNvSpPr txBox="1"/>
          <p:nvPr>
            <p:ph idx="1" type="subTitle"/>
          </p:nvPr>
        </p:nvSpPr>
        <p:spPr>
          <a:xfrm>
            <a:off x="0" y="0"/>
            <a:ext cx="9144000" cy="367500"/>
          </a:xfrm>
          <a:prstGeom prst="rect">
            <a:avLst/>
          </a:prstGeom>
          <a:solidFill>
            <a:schemeClr val="accent1"/>
          </a:solidFill>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rgbClr val="134F5C"/>
                </a:solidFill>
              </a:rPr>
              <a:t>Queries</a:t>
            </a:r>
            <a:endParaRPr b="1">
              <a:solidFill>
                <a:srgbClr val="134F5C"/>
              </a:solidFill>
            </a:endParaRPr>
          </a:p>
        </p:txBody>
      </p:sp>
      <p:sp>
        <p:nvSpPr>
          <p:cNvPr id="266" name="Google Shape;266;p35"/>
          <p:cNvSpPr txBox="1"/>
          <p:nvPr>
            <p:ph idx="1" type="subTitle"/>
          </p:nvPr>
        </p:nvSpPr>
        <p:spPr>
          <a:xfrm>
            <a:off x="4610100" y="442200"/>
            <a:ext cx="4116600" cy="46368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b="1" lang="en" sz="1200"/>
              <a:t>2.  Top 10 companies based on no. of Orders last week.</a:t>
            </a:r>
            <a:r>
              <a:rPr lang="en" sz="1200">
                <a:solidFill>
                  <a:srgbClr val="274E13"/>
                </a:solidFill>
              </a:rPr>
              <a:t> </a:t>
            </a:r>
            <a:endParaRPr sz="1200">
              <a:solidFill>
                <a:srgbClr val="274E13"/>
              </a:solidFill>
            </a:endParaRPr>
          </a:p>
          <a:p>
            <a:pPr indent="0" lvl="0" marL="0" rtl="0" algn="l">
              <a:spcBef>
                <a:spcPts val="0"/>
              </a:spcBef>
              <a:spcAft>
                <a:spcPts val="0"/>
              </a:spcAft>
              <a:buNone/>
            </a:pPr>
            <a:r>
              <a:t/>
            </a:r>
            <a:endParaRPr sz="1200">
              <a:solidFill>
                <a:srgbClr val="274E13"/>
              </a:solidFill>
            </a:endParaRPr>
          </a:p>
          <a:p>
            <a:pPr indent="0" lvl="0" marL="0" rtl="0" algn="l">
              <a:spcBef>
                <a:spcPts val="0"/>
              </a:spcBef>
              <a:spcAft>
                <a:spcPts val="0"/>
              </a:spcAft>
              <a:buNone/>
            </a:pPr>
            <a:r>
              <a:rPr lang="en" sz="1200">
                <a:solidFill>
                  <a:srgbClr val="274E13"/>
                </a:solidFill>
              </a:rPr>
              <a:t>Sol:</a:t>
            </a:r>
            <a:br>
              <a:rPr lang="en" sz="1200">
                <a:solidFill>
                  <a:srgbClr val="274E13"/>
                </a:solidFill>
              </a:rPr>
            </a:br>
            <a:endParaRPr sz="1200">
              <a:solidFill>
                <a:srgbClr val="274E13"/>
              </a:solidFill>
            </a:endParaRPr>
          </a:p>
          <a:p>
            <a:pPr indent="0" lvl="0" marL="0" rtl="0" algn="l">
              <a:spcBef>
                <a:spcPts val="0"/>
              </a:spcBef>
              <a:spcAft>
                <a:spcPts val="0"/>
              </a:spcAft>
              <a:buNone/>
            </a:pPr>
            <a:r>
              <a:rPr lang="en" sz="1200">
                <a:solidFill>
                  <a:srgbClr val="274E13"/>
                </a:solidFill>
              </a:rPr>
              <a:t>select </a:t>
            </a:r>
            <a:r>
              <a:rPr lang="en" sz="1100">
                <a:solidFill>
                  <a:srgbClr val="274E13"/>
                </a:solidFill>
              </a:rPr>
              <a:t>company_name,  sum(orders)</a:t>
            </a:r>
            <a:endParaRPr sz="1100">
              <a:solidFill>
                <a:srgbClr val="274E13"/>
              </a:solidFill>
            </a:endParaRPr>
          </a:p>
          <a:p>
            <a:pPr indent="0" lvl="0" marL="0" rtl="0" algn="l">
              <a:spcBef>
                <a:spcPts val="0"/>
              </a:spcBef>
              <a:spcAft>
                <a:spcPts val="0"/>
              </a:spcAft>
              <a:buNone/>
            </a:pPr>
            <a:r>
              <a:rPr lang="en" sz="1100">
                <a:solidFill>
                  <a:srgbClr val="274E13"/>
                </a:solidFill>
              </a:rPr>
              <a:t>from Unified_table</a:t>
            </a:r>
            <a:endParaRPr sz="1100">
              <a:solidFill>
                <a:srgbClr val="274E13"/>
              </a:solidFill>
            </a:endParaRPr>
          </a:p>
          <a:p>
            <a:pPr indent="0" lvl="0" marL="0" rtl="0" algn="l">
              <a:spcBef>
                <a:spcPts val="0"/>
              </a:spcBef>
              <a:spcAft>
                <a:spcPts val="0"/>
              </a:spcAft>
              <a:buNone/>
            </a:pPr>
            <a:r>
              <a:rPr lang="en" sz="1100">
                <a:solidFill>
                  <a:srgbClr val="274E13"/>
                </a:solidFill>
              </a:rPr>
              <a:t>where date_of_order between current_date( ) - interval ‘7’ day and current_date( )</a:t>
            </a:r>
            <a:endParaRPr sz="1100">
              <a:solidFill>
                <a:srgbClr val="274E13"/>
              </a:solidFill>
            </a:endParaRPr>
          </a:p>
          <a:p>
            <a:pPr indent="0" lvl="0" marL="0" rtl="0" algn="l">
              <a:spcBef>
                <a:spcPts val="0"/>
              </a:spcBef>
              <a:spcAft>
                <a:spcPts val="0"/>
              </a:spcAft>
              <a:buNone/>
            </a:pPr>
            <a:r>
              <a:rPr lang="en" sz="1100">
                <a:solidFill>
                  <a:srgbClr val="274E13"/>
                </a:solidFill>
              </a:rPr>
              <a:t>group by 1</a:t>
            </a:r>
            <a:endParaRPr sz="1100">
              <a:solidFill>
                <a:srgbClr val="274E13"/>
              </a:solidFill>
            </a:endParaRPr>
          </a:p>
          <a:p>
            <a:pPr indent="0" lvl="0" marL="0" rtl="0" algn="l">
              <a:spcBef>
                <a:spcPts val="0"/>
              </a:spcBef>
              <a:spcAft>
                <a:spcPts val="0"/>
              </a:spcAft>
              <a:buNone/>
            </a:pPr>
            <a:r>
              <a:rPr lang="en" sz="1100">
                <a:solidFill>
                  <a:srgbClr val="274E13"/>
                </a:solidFill>
              </a:rPr>
              <a:t>order by 2 desc </a:t>
            </a:r>
            <a:endParaRPr sz="1100">
              <a:solidFill>
                <a:srgbClr val="274E13"/>
              </a:solidFill>
            </a:endParaRPr>
          </a:p>
          <a:p>
            <a:pPr indent="0" lvl="0" marL="0" rtl="0" algn="l">
              <a:spcBef>
                <a:spcPts val="0"/>
              </a:spcBef>
              <a:spcAft>
                <a:spcPts val="0"/>
              </a:spcAft>
              <a:buNone/>
            </a:pPr>
            <a:r>
              <a:rPr lang="en" sz="1100">
                <a:solidFill>
                  <a:srgbClr val="274E13"/>
                </a:solidFill>
              </a:rPr>
              <a:t>limit 10</a:t>
            </a:r>
            <a:br>
              <a:rPr lang="en" sz="1100">
                <a:solidFill>
                  <a:srgbClr val="274E13"/>
                </a:solidFill>
              </a:rPr>
            </a:br>
            <a:br>
              <a:rPr lang="en" sz="1100">
                <a:solidFill>
                  <a:srgbClr val="274E13"/>
                </a:solidFill>
              </a:rPr>
            </a:br>
            <a:r>
              <a:rPr b="1" lang="en" sz="1200"/>
              <a:t>2.  Monthly Active Users.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 sz="1200">
                <a:solidFill>
                  <a:srgbClr val="38761D"/>
                </a:solidFill>
              </a:rPr>
              <a:t>Sol: </a:t>
            </a:r>
            <a:br>
              <a:rPr b="1" lang="en" sz="1200">
                <a:solidFill>
                  <a:srgbClr val="38761D"/>
                </a:solidFill>
              </a:rPr>
            </a:br>
            <a:r>
              <a:rPr lang="en" sz="1100">
                <a:solidFill>
                  <a:srgbClr val="38761D"/>
                </a:solidFill>
              </a:rPr>
              <a:t>Since our table is at User level we just need to check if user did any ride and group by month</a:t>
            </a:r>
            <a:endParaRPr sz="1100">
              <a:solidFill>
                <a:srgbClr val="38761D"/>
              </a:solidFill>
            </a:endParaRPr>
          </a:p>
          <a:p>
            <a:pPr indent="0" lvl="0" marL="0" rtl="0" algn="l">
              <a:spcBef>
                <a:spcPts val="0"/>
              </a:spcBef>
              <a:spcAft>
                <a:spcPts val="0"/>
              </a:spcAft>
              <a:buNone/>
            </a:pPr>
            <a:r>
              <a:t/>
            </a:r>
            <a:endParaRPr sz="1100">
              <a:solidFill>
                <a:srgbClr val="38761D"/>
              </a:solidFill>
            </a:endParaRPr>
          </a:p>
          <a:p>
            <a:pPr indent="0" lvl="0" marL="0" rtl="0" algn="l">
              <a:spcBef>
                <a:spcPts val="0"/>
              </a:spcBef>
              <a:spcAft>
                <a:spcPts val="0"/>
              </a:spcAft>
              <a:buNone/>
            </a:pPr>
            <a:r>
              <a:rPr lang="en" sz="1100">
                <a:solidFill>
                  <a:srgbClr val="38761D"/>
                </a:solidFill>
              </a:rPr>
              <a:t>Select year(date_of_order), month_of_order,  count(distinct user_id) as monthly_active </a:t>
            </a:r>
            <a:endParaRPr sz="1100">
              <a:solidFill>
                <a:srgbClr val="38761D"/>
              </a:solidFill>
            </a:endParaRPr>
          </a:p>
          <a:p>
            <a:pPr indent="0" lvl="0" marL="0" rtl="0" algn="l">
              <a:spcBef>
                <a:spcPts val="0"/>
              </a:spcBef>
              <a:spcAft>
                <a:spcPts val="0"/>
              </a:spcAft>
              <a:buNone/>
            </a:pPr>
            <a:r>
              <a:rPr lang="en" sz="1100">
                <a:solidFill>
                  <a:srgbClr val="38761D"/>
                </a:solidFill>
              </a:rPr>
              <a:t>from Unified_Table</a:t>
            </a:r>
            <a:endParaRPr sz="1100">
              <a:solidFill>
                <a:srgbClr val="38761D"/>
              </a:solidFill>
            </a:endParaRPr>
          </a:p>
          <a:p>
            <a:pPr indent="0" lvl="0" marL="0" rtl="0" algn="l">
              <a:spcBef>
                <a:spcPts val="0"/>
              </a:spcBef>
              <a:spcAft>
                <a:spcPts val="0"/>
              </a:spcAft>
              <a:buNone/>
            </a:pPr>
            <a:r>
              <a:rPr lang="en" sz="1100">
                <a:solidFill>
                  <a:srgbClr val="38761D"/>
                </a:solidFill>
              </a:rPr>
              <a:t>group by 1,2</a:t>
            </a:r>
            <a:endParaRPr sz="1100">
              <a:solidFill>
                <a:srgbClr val="38761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7BB8A"/>
        </a:solidFill>
      </p:bgPr>
    </p:bg>
    <p:spTree>
      <p:nvGrpSpPr>
        <p:cNvPr id="270" name="Shape 270"/>
        <p:cNvGrpSpPr/>
        <p:nvPr/>
      </p:nvGrpSpPr>
      <p:grpSpPr>
        <a:xfrm>
          <a:off x="0" y="0"/>
          <a:ext cx="0" cy="0"/>
          <a:chOff x="0" y="0"/>
          <a:chExt cx="0" cy="0"/>
        </a:xfrm>
      </p:grpSpPr>
      <p:sp>
        <p:nvSpPr>
          <p:cNvPr id="271" name="Google Shape;271;p36"/>
          <p:cNvSpPr txBox="1"/>
          <p:nvPr>
            <p:ph type="ctrTitle"/>
          </p:nvPr>
        </p:nvSpPr>
        <p:spPr>
          <a:xfrm>
            <a:off x="254145" y="1809450"/>
            <a:ext cx="63780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rPr>
              <a:t>Part 3 </a:t>
            </a:r>
            <a:endParaRPr>
              <a:solidFill>
                <a:schemeClr val="lt1"/>
              </a:solidFill>
            </a:endParaRPr>
          </a:p>
          <a:p>
            <a:pPr indent="0" lvl="0" marL="0" rtl="0" algn="l">
              <a:spcBef>
                <a:spcPts val="0"/>
              </a:spcBef>
              <a:spcAft>
                <a:spcPts val="0"/>
              </a:spcAft>
              <a:buNone/>
            </a:pPr>
            <a:r>
              <a:rPr lang="en" sz="2400">
                <a:solidFill>
                  <a:schemeClr val="lt1"/>
                </a:solidFill>
              </a:rPr>
              <a:t>(Data Discovery &amp; Feature Design)</a:t>
            </a:r>
            <a:endParaRPr sz="24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5" name="Shape 275"/>
        <p:cNvGrpSpPr/>
        <p:nvPr/>
      </p:nvGrpSpPr>
      <p:grpSpPr>
        <a:xfrm>
          <a:off x="0" y="0"/>
          <a:ext cx="0" cy="0"/>
          <a:chOff x="0" y="0"/>
          <a:chExt cx="0" cy="0"/>
        </a:xfrm>
      </p:grpSpPr>
      <p:sp>
        <p:nvSpPr>
          <p:cNvPr id="276" name="Google Shape;276;p37"/>
          <p:cNvSpPr txBox="1"/>
          <p:nvPr>
            <p:ph type="ctrTitle"/>
          </p:nvPr>
        </p:nvSpPr>
        <p:spPr>
          <a:xfrm>
            <a:off x="0" y="0"/>
            <a:ext cx="9144000" cy="366600"/>
          </a:xfrm>
          <a:prstGeom prst="rect">
            <a:avLst/>
          </a:prstGeom>
          <a:solidFill>
            <a:srgbClr val="38761D"/>
          </a:solidFill>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rPr>
              <a:t>Introduction</a:t>
            </a:r>
            <a:endParaRPr sz="2300">
              <a:solidFill>
                <a:schemeClr val="lt1"/>
              </a:solidFill>
            </a:endParaRPr>
          </a:p>
        </p:txBody>
      </p:sp>
      <p:sp>
        <p:nvSpPr>
          <p:cNvPr id="277" name="Google Shape;277;p37"/>
          <p:cNvSpPr/>
          <p:nvPr/>
        </p:nvSpPr>
        <p:spPr>
          <a:xfrm>
            <a:off x="544350" y="988700"/>
            <a:ext cx="3966000" cy="383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Proxima Nova"/>
                <a:ea typeface="Proxima Nova"/>
                <a:cs typeface="Proxima Nova"/>
                <a:sym typeface="Proxima Nova"/>
              </a:rPr>
              <a:t>Bolt's Delivery vertical is a three-sided marketplace that connects customers, restaurants and couriers.</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n" sz="1200">
                <a:solidFill>
                  <a:schemeClr val="dk1"/>
                </a:solidFill>
                <a:latin typeface="Proxima Nova"/>
                <a:ea typeface="Proxima Nova"/>
                <a:cs typeface="Proxima Nova"/>
                <a:sym typeface="Proxima Nova"/>
              </a:rPr>
              <a:t>Couriers travel to restaurants to pick up orders prepared by the restaurant. After the restaurant finishes preparation and the courier picks up the order, the courier travels to the customer to deliver the order.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n" sz="1200">
                <a:solidFill>
                  <a:schemeClr val="dk1"/>
                </a:solidFill>
                <a:latin typeface="Proxima Nova"/>
                <a:ea typeface="Proxima Nova"/>
                <a:cs typeface="Proxima Nova"/>
                <a:sym typeface="Proxima Nova"/>
              </a:rPr>
              <a:t>GOAL</a:t>
            </a:r>
            <a:r>
              <a:rPr lang="en" sz="1200">
                <a:solidFill>
                  <a:schemeClr val="dk1"/>
                </a:solidFill>
                <a:latin typeface="Proxima Nova"/>
                <a:ea typeface="Proxima Nova"/>
                <a:cs typeface="Proxima Nova"/>
                <a:sym typeface="Proxima Nova"/>
              </a:rPr>
              <a:t>: Eliminate wasted time for the courier and have orders delivered to customers faster and on time, while the food is warm. </a:t>
            </a:r>
            <a:br>
              <a:rPr lang="en" sz="1200">
                <a:solidFill>
                  <a:schemeClr val="dk1"/>
                </a:solidFill>
                <a:latin typeface="Proxima Nova"/>
                <a:ea typeface="Proxima Nova"/>
                <a:cs typeface="Proxima Nova"/>
                <a:sym typeface="Proxima Nova"/>
              </a:rPr>
            </a:br>
            <a:br>
              <a:rPr lang="en" sz="1200">
                <a:solidFill>
                  <a:schemeClr val="dk1"/>
                </a:solidFill>
                <a:latin typeface="Proxima Nova"/>
                <a:ea typeface="Proxima Nova"/>
                <a:cs typeface="Proxima Nova"/>
                <a:sym typeface="Proxima Nova"/>
              </a:rPr>
            </a:br>
            <a:r>
              <a:rPr lang="en" sz="1200">
                <a:solidFill>
                  <a:schemeClr val="dk1"/>
                </a:solidFill>
                <a:latin typeface="Proxima Nova"/>
                <a:ea typeface="Proxima Nova"/>
                <a:cs typeface="Proxima Nova"/>
                <a:sym typeface="Proxima Nova"/>
              </a:rPr>
              <a:t>Faster food Delivery leads to better user satisfaction and food gets delivered warm. </a:t>
            </a:r>
            <a:endParaRPr sz="1200">
              <a:latin typeface="Proxima Nova"/>
              <a:ea typeface="Proxima Nova"/>
              <a:cs typeface="Proxima Nova"/>
              <a:sym typeface="Proxima Nova"/>
            </a:endParaRPr>
          </a:p>
        </p:txBody>
      </p:sp>
      <p:sp>
        <p:nvSpPr>
          <p:cNvPr id="278" name="Google Shape;278;p37"/>
          <p:cNvSpPr/>
          <p:nvPr/>
        </p:nvSpPr>
        <p:spPr>
          <a:xfrm>
            <a:off x="4899100" y="988700"/>
            <a:ext cx="3754800" cy="383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457200" rtl="0" algn="l">
              <a:lnSpc>
                <a:spcPct val="115000"/>
              </a:lnSpc>
              <a:spcBef>
                <a:spcPts val="1600"/>
              </a:spcBef>
              <a:spcAft>
                <a:spcPts val="0"/>
              </a:spcAft>
              <a:buNone/>
            </a:pPr>
            <a:r>
              <a:rPr lang="en" sz="1200">
                <a:solidFill>
                  <a:schemeClr val="dk1"/>
                </a:solidFill>
                <a:latin typeface="Proxima Nova"/>
                <a:ea typeface="Proxima Nova"/>
                <a:cs typeface="Proxima Nova"/>
                <a:sym typeface="Proxima Nova"/>
              </a:rPr>
              <a:t>Next we look at how can we:</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160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Compute the time spent by Bolt Courier at Different stages. </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Identify the largest time spent. </a:t>
            </a:r>
            <a:endParaRPr sz="1200">
              <a:solidFill>
                <a:schemeClr val="dk1"/>
              </a:solidFill>
              <a:latin typeface="Proxima Nova"/>
              <a:ea typeface="Proxima Nova"/>
              <a:cs typeface="Proxima Nova"/>
              <a:sym typeface="Proxima Nova"/>
            </a:endParaRPr>
          </a:p>
          <a:p>
            <a:pPr indent="-304800" lvl="1" marL="914400" rtl="0" algn="l">
              <a:lnSpc>
                <a:spcPct val="115000"/>
              </a:lnSpc>
              <a:spcBef>
                <a:spcPts val="0"/>
              </a:spcBef>
              <a:spcAft>
                <a:spcPts val="0"/>
              </a:spcAft>
              <a:buClr>
                <a:schemeClr val="dk1"/>
              </a:buClr>
              <a:buSzPts val="1200"/>
              <a:buFont typeface="Proxima Nova"/>
              <a:buChar char="❏"/>
            </a:pPr>
            <a:r>
              <a:rPr lang="en" sz="1200">
                <a:solidFill>
                  <a:schemeClr val="dk1"/>
                </a:solidFill>
                <a:latin typeface="Proxima Nova"/>
                <a:ea typeface="Proxima Nova"/>
                <a:cs typeface="Proxima Nova"/>
                <a:sym typeface="Proxima Nova"/>
              </a:rPr>
              <a:t>Propose feature and its validation metrics to solve the problem. </a:t>
            </a:r>
            <a:endParaRPr sz="1200">
              <a:solidFill>
                <a:schemeClr val="dk1"/>
              </a:solidFill>
              <a:latin typeface="Proxima Nova"/>
              <a:ea typeface="Proxima Nova"/>
              <a:cs typeface="Proxima Nova"/>
              <a:sym typeface="Proxima Nova"/>
            </a:endParaRPr>
          </a:p>
          <a:p>
            <a:pPr indent="0" lvl="0" marL="91440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0"/>
              </a:spcAft>
              <a:buNone/>
            </a:pPr>
            <a:r>
              <a:t/>
            </a:r>
            <a:endParaRPr sz="1200">
              <a:solidFill>
                <a:schemeClr val="dk1"/>
              </a:solidFill>
              <a:latin typeface="Proxima Nova"/>
              <a:ea typeface="Proxima Nova"/>
              <a:cs typeface="Proxima Nova"/>
              <a:sym typeface="Proxima Nova"/>
            </a:endParaRPr>
          </a:p>
          <a:p>
            <a:pPr indent="0" lvl="0" marL="0" rtl="0" algn="l">
              <a:lnSpc>
                <a:spcPct val="115000"/>
              </a:lnSpc>
              <a:spcBef>
                <a:spcPts val="1600"/>
              </a:spcBef>
              <a:spcAft>
                <a:spcPts val="1600"/>
              </a:spcAft>
              <a:buNone/>
            </a:pPr>
            <a:r>
              <a:t/>
            </a:r>
            <a:endParaRPr sz="1200">
              <a:solidFill>
                <a:schemeClr val="dk1"/>
              </a:solidFill>
              <a:latin typeface="Proxima Nova"/>
              <a:ea typeface="Proxima Nova"/>
              <a:cs typeface="Proxima Nova"/>
              <a:sym typeface="Proxima Nova"/>
            </a:endParaRPr>
          </a:p>
        </p:txBody>
      </p:sp>
      <p:sp>
        <p:nvSpPr>
          <p:cNvPr id="279" name="Google Shape;279;p37"/>
          <p:cNvSpPr/>
          <p:nvPr/>
        </p:nvSpPr>
        <p:spPr>
          <a:xfrm>
            <a:off x="649950" y="1055350"/>
            <a:ext cx="3754800" cy="3666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Proxima Nova"/>
                <a:ea typeface="Proxima Nova"/>
                <a:cs typeface="Proxima Nova"/>
                <a:sym typeface="Proxima Nova"/>
              </a:rPr>
              <a:t>Background</a:t>
            </a:r>
            <a:endParaRPr sz="1800">
              <a:latin typeface="Proxima Nova"/>
              <a:ea typeface="Proxima Nova"/>
              <a:cs typeface="Proxima Nova"/>
              <a:sym typeface="Proxima Nova"/>
            </a:endParaRPr>
          </a:p>
        </p:txBody>
      </p:sp>
      <p:sp>
        <p:nvSpPr>
          <p:cNvPr id="280" name="Google Shape;280;p37"/>
          <p:cNvSpPr/>
          <p:nvPr/>
        </p:nvSpPr>
        <p:spPr>
          <a:xfrm>
            <a:off x="4899100" y="1055350"/>
            <a:ext cx="3754800" cy="366600"/>
          </a:xfrm>
          <a:prstGeom prst="roundRect">
            <a:avLst>
              <a:gd fmla="val 16667"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600"/>
              </a:spcAft>
              <a:buNone/>
            </a:pPr>
            <a:r>
              <a:rPr lang="en" sz="1800">
                <a:solidFill>
                  <a:schemeClr val="dk1"/>
                </a:solidFill>
                <a:latin typeface="Proxima Nova"/>
                <a:ea typeface="Proxima Nova"/>
                <a:cs typeface="Proxima Nova"/>
                <a:sym typeface="Proxima Nova"/>
              </a:rPr>
              <a:t>Methodology</a:t>
            </a:r>
            <a:endParaRPr sz="1800">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4" name="Shape 284"/>
        <p:cNvGrpSpPr/>
        <p:nvPr/>
      </p:nvGrpSpPr>
      <p:grpSpPr>
        <a:xfrm>
          <a:off x="0" y="0"/>
          <a:ext cx="0" cy="0"/>
          <a:chOff x="0" y="0"/>
          <a:chExt cx="0" cy="0"/>
        </a:xfrm>
      </p:grpSpPr>
      <p:sp>
        <p:nvSpPr>
          <p:cNvPr id="285" name="Google Shape;285;p38"/>
          <p:cNvSpPr txBox="1"/>
          <p:nvPr>
            <p:ph type="ctrTitle"/>
          </p:nvPr>
        </p:nvSpPr>
        <p:spPr>
          <a:xfrm>
            <a:off x="220820" y="163150"/>
            <a:ext cx="63780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Calculations </a:t>
            </a:r>
            <a:br>
              <a:rPr lang="en"/>
            </a:br>
            <a:r>
              <a:rPr lang="en"/>
              <a:t>&amp; Visualization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nvSpPr>
        <p:spPr>
          <a:xfrm>
            <a:off x="-3" y="6550"/>
            <a:ext cx="5810100" cy="481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2800">
                <a:latin typeface="Fira Sans Extra Condensed SemiBold"/>
                <a:ea typeface="Fira Sans Extra Condensed SemiBold"/>
                <a:cs typeface="Fira Sans Extra Condensed SemiBold"/>
                <a:sym typeface="Fira Sans Extra Condensed SemiBold"/>
              </a:rPr>
              <a:t>Courier Journey</a:t>
            </a:r>
            <a:endParaRPr sz="2800">
              <a:solidFill>
                <a:srgbClr val="000000"/>
              </a:solidFill>
              <a:latin typeface="Fira Sans Extra Condensed SemiBold"/>
              <a:ea typeface="Fira Sans Extra Condensed SemiBold"/>
              <a:cs typeface="Fira Sans Extra Condensed SemiBold"/>
              <a:sym typeface="Fira Sans Extra Condensed SemiBold"/>
            </a:endParaRPr>
          </a:p>
        </p:txBody>
      </p:sp>
      <p:grpSp>
        <p:nvGrpSpPr>
          <p:cNvPr id="291" name="Google Shape;291;p39"/>
          <p:cNvGrpSpPr/>
          <p:nvPr/>
        </p:nvGrpSpPr>
        <p:grpSpPr>
          <a:xfrm>
            <a:off x="-20075" y="1575243"/>
            <a:ext cx="9184121" cy="3568237"/>
            <a:chOff x="-19525" y="1919771"/>
            <a:chExt cx="9184121" cy="3376135"/>
          </a:xfrm>
        </p:grpSpPr>
        <p:sp>
          <p:nvSpPr>
            <p:cNvPr id="292" name="Google Shape;292;p39"/>
            <p:cNvSpPr/>
            <p:nvPr/>
          </p:nvSpPr>
          <p:spPr>
            <a:xfrm>
              <a:off x="-7696" y="2182289"/>
              <a:ext cx="9160463" cy="3113617"/>
            </a:xfrm>
            <a:custGeom>
              <a:rect b="b" l="l" r="r" t="t"/>
              <a:pathLst>
                <a:path extrusionOk="0" h="97126" w="285751">
                  <a:moveTo>
                    <a:pt x="168518" y="0"/>
                  </a:moveTo>
                  <a:cubicBezTo>
                    <a:pt x="166008" y="0"/>
                    <a:pt x="163563" y="723"/>
                    <a:pt x="161438" y="2125"/>
                  </a:cubicBezTo>
                  <a:cubicBezTo>
                    <a:pt x="157997" y="4387"/>
                    <a:pt x="155425" y="8352"/>
                    <a:pt x="153996" y="13591"/>
                  </a:cubicBezTo>
                  <a:cubicBezTo>
                    <a:pt x="152937" y="17508"/>
                    <a:pt x="153425" y="21937"/>
                    <a:pt x="153937" y="26628"/>
                  </a:cubicBezTo>
                  <a:cubicBezTo>
                    <a:pt x="154449" y="31260"/>
                    <a:pt x="154973" y="36046"/>
                    <a:pt x="153961" y="40630"/>
                  </a:cubicBezTo>
                  <a:cubicBezTo>
                    <a:pt x="152746" y="46202"/>
                    <a:pt x="149508" y="50429"/>
                    <a:pt x="144078" y="53548"/>
                  </a:cubicBezTo>
                  <a:cubicBezTo>
                    <a:pt x="141165" y="55222"/>
                    <a:pt x="138091" y="56063"/>
                    <a:pt x="135044" y="56063"/>
                  </a:cubicBezTo>
                  <a:cubicBezTo>
                    <a:pt x="132650" y="56063"/>
                    <a:pt x="130274" y="55543"/>
                    <a:pt x="128005" y="54501"/>
                  </a:cubicBezTo>
                  <a:cubicBezTo>
                    <a:pt x="120766" y="51155"/>
                    <a:pt x="115444" y="43047"/>
                    <a:pt x="113396" y="32224"/>
                  </a:cubicBezTo>
                  <a:cubicBezTo>
                    <a:pt x="112289" y="26366"/>
                    <a:pt x="110515" y="22021"/>
                    <a:pt x="107943" y="18949"/>
                  </a:cubicBezTo>
                  <a:cubicBezTo>
                    <a:pt x="104934" y="15347"/>
                    <a:pt x="100831" y="13581"/>
                    <a:pt x="95431" y="13581"/>
                  </a:cubicBezTo>
                  <a:cubicBezTo>
                    <a:pt x="94869" y="13581"/>
                    <a:pt x="94293" y="13600"/>
                    <a:pt x="93703" y="13639"/>
                  </a:cubicBezTo>
                  <a:cubicBezTo>
                    <a:pt x="89607" y="13912"/>
                    <a:pt x="85238" y="16163"/>
                    <a:pt x="82309" y="19520"/>
                  </a:cubicBezTo>
                  <a:cubicBezTo>
                    <a:pt x="80332" y="21794"/>
                    <a:pt x="78046" y="25700"/>
                    <a:pt x="78451" y="31367"/>
                  </a:cubicBezTo>
                  <a:cubicBezTo>
                    <a:pt x="78951" y="38225"/>
                    <a:pt x="82690" y="42880"/>
                    <a:pt x="86297" y="47369"/>
                  </a:cubicBezTo>
                  <a:cubicBezTo>
                    <a:pt x="88893" y="50596"/>
                    <a:pt x="91572" y="53941"/>
                    <a:pt x="92822" y="57930"/>
                  </a:cubicBezTo>
                  <a:cubicBezTo>
                    <a:pt x="94298" y="62645"/>
                    <a:pt x="93560" y="67479"/>
                    <a:pt x="90548" y="72705"/>
                  </a:cubicBezTo>
                  <a:cubicBezTo>
                    <a:pt x="87095" y="78682"/>
                    <a:pt x="79892" y="82516"/>
                    <a:pt x="72784" y="82516"/>
                  </a:cubicBezTo>
                  <a:cubicBezTo>
                    <a:pt x="71569" y="82516"/>
                    <a:pt x="70367" y="82409"/>
                    <a:pt x="69188" y="82183"/>
                  </a:cubicBezTo>
                  <a:cubicBezTo>
                    <a:pt x="64985" y="81361"/>
                    <a:pt x="61270" y="79111"/>
                    <a:pt x="58461" y="75682"/>
                  </a:cubicBezTo>
                  <a:cubicBezTo>
                    <a:pt x="55413" y="71967"/>
                    <a:pt x="53424" y="66955"/>
                    <a:pt x="52555" y="60752"/>
                  </a:cubicBezTo>
                  <a:cubicBezTo>
                    <a:pt x="51960" y="56572"/>
                    <a:pt x="49448" y="52715"/>
                    <a:pt x="46150" y="50917"/>
                  </a:cubicBezTo>
                  <a:cubicBezTo>
                    <a:pt x="44740" y="50156"/>
                    <a:pt x="43258" y="49775"/>
                    <a:pt x="41713" y="49775"/>
                  </a:cubicBezTo>
                  <a:cubicBezTo>
                    <a:pt x="40138" y="49775"/>
                    <a:pt x="38498" y="50171"/>
                    <a:pt x="36803" y="50965"/>
                  </a:cubicBezTo>
                  <a:cubicBezTo>
                    <a:pt x="31755" y="53298"/>
                    <a:pt x="30195" y="58656"/>
                    <a:pt x="28695" y="63823"/>
                  </a:cubicBezTo>
                  <a:cubicBezTo>
                    <a:pt x="28302" y="65181"/>
                    <a:pt x="27933" y="66455"/>
                    <a:pt x="27492" y="67693"/>
                  </a:cubicBezTo>
                  <a:cubicBezTo>
                    <a:pt x="23159" y="80052"/>
                    <a:pt x="14872" y="86648"/>
                    <a:pt x="3894" y="86648"/>
                  </a:cubicBezTo>
                  <a:cubicBezTo>
                    <a:pt x="2430" y="86648"/>
                    <a:pt x="1549" y="86528"/>
                    <a:pt x="1" y="86302"/>
                  </a:cubicBezTo>
                  <a:lnTo>
                    <a:pt x="1" y="97125"/>
                  </a:lnTo>
                  <a:lnTo>
                    <a:pt x="285751" y="97125"/>
                  </a:lnTo>
                  <a:lnTo>
                    <a:pt x="285751" y="47238"/>
                  </a:lnTo>
                  <a:cubicBezTo>
                    <a:pt x="285071" y="47163"/>
                    <a:pt x="284481" y="47131"/>
                    <a:pt x="283969" y="47131"/>
                  </a:cubicBezTo>
                  <a:cubicBezTo>
                    <a:pt x="281893" y="47131"/>
                    <a:pt x="281118" y="47652"/>
                    <a:pt x="280917" y="47881"/>
                  </a:cubicBezTo>
                  <a:cubicBezTo>
                    <a:pt x="279988" y="48893"/>
                    <a:pt x="279238" y="51393"/>
                    <a:pt x="278369" y="54275"/>
                  </a:cubicBezTo>
                  <a:cubicBezTo>
                    <a:pt x="277869" y="55953"/>
                    <a:pt x="277309" y="57834"/>
                    <a:pt x="276571" y="59930"/>
                  </a:cubicBezTo>
                  <a:cubicBezTo>
                    <a:pt x="276214" y="60954"/>
                    <a:pt x="275869" y="62121"/>
                    <a:pt x="275512" y="63359"/>
                  </a:cubicBezTo>
                  <a:cubicBezTo>
                    <a:pt x="273785" y="69312"/>
                    <a:pt x="271416" y="77468"/>
                    <a:pt x="262986" y="81373"/>
                  </a:cubicBezTo>
                  <a:cubicBezTo>
                    <a:pt x="260213" y="82665"/>
                    <a:pt x="257379" y="83309"/>
                    <a:pt x="254608" y="83309"/>
                  </a:cubicBezTo>
                  <a:cubicBezTo>
                    <a:pt x="251633" y="83309"/>
                    <a:pt x="248731" y="82567"/>
                    <a:pt x="246055" y="81087"/>
                  </a:cubicBezTo>
                  <a:cubicBezTo>
                    <a:pt x="240483" y="78004"/>
                    <a:pt x="236507" y="71920"/>
                    <a:pt x="235673" y="65228"/>
                  </a:cubicBezTo>
                  <a:cubicBezTo>
                    <a:pt x="234995" y="59716"/>
                    <a:pt x="233209" y="55120"/>
                    <a:pt x="230518" y="51953"/>
                  </a:cubicBezTo>
                  <a:cubicBezTo>
                    <a:pt x="228375" y="49429"/>
                    <a:pt x="225696" y="47893"/>
                    <a:pt x="223005" y="47655"/>
                  </a:cubicBezTo>
                  <a:cubicBezTo>
                    <a:pt x="222742" y="47630"/>
                    <a:pt x="222481" y="47618"/>
                    <a:pt x="222223" y="47618"/>
                  </a:cubicBezTo>
                  <a:cubicBezTo>
                    <a:pt x="218182" y="47618"/>
                    <a:pt x="214787" y="50564"/>
                    <a:pt x="213254" y="55465"/>
                  </a:cubicBezTo>
                  <a:cubicBezTo>
                    <a:pt x="211099" y="62323"/>
                    <a:pt x="207253" y="67907"/>
                    <a:pt x="202121" y="71646"/>
                  </a:cubicBezTo>
                  <a:cubicBezTo>
                    <a:pt x="197526" y="74991"/>
                    <a:pt x="192025" y="76801"/>
                    <a:pt x="186227" y="76896"/>
                  </a:cubicBezTo>
                  <a:cubicBezTo>
                    <a:pt x="186094" y="76898"/>
                    <a:pt x="185961" y="76899"/>
                    <a:pt x="185828" y="76899"/>
                  </a:cubicBezTo>
                  <a:cubicBezTo>
                    <a:pt x="180925" y="76899"/>
                    <a:pt x="176045" y="75618"/>
                    <a:pt x="172034" y="73265"/>
                  </a:cubicBezTo>
                  <a:cubicBezTo>
                    <a:pt x="167534" y="70634"/>
                    <a:pt x="164343" y="66895"/>
                    <a:pt x="162795" y="62430"/>
                  </a:cubicBezTo>
                  <a:cubicBezTo>
                    <a:pt x="161009" y="57251"/>
                    <a:pt x="161271" y="52370"/>
                    <a:pt x="163593" y="47488"/>
                  </a:cubicBezTo>
                  <a:cubicBezTo>
                    <a:pt x="165510" y="43487"/>
                    <a:pt x="168486" y="40070"/>
                    <a:pt x="171641" y="36463"/>
                  </a:cubicBezTo>
                  <a:cubicBezTo>
                    <a:pt x="176344" y="31069"/>
                    <a:pt x="181214" y="25485"/>
                    <a:pt x="182262" y="17782"/>
                  </a:cubicBezTo>
                  <a:cubicBezTo>
                    <a:pt x="182893" y="13186"/>
                    <a:pt x="182000" y="9055"/>
                    <a:pt x="179678" y="5816"/>
                  </a:cubicBezTo>
                  <a:cubicBezTo>
                    <a:pt x="177618" y="2935"/>
                    <a:pt x="174594" y="970"/>
                    <a:pt x="171165" y="268"/>
                  </a:cubicBezTo>
                  <a:cubicBezTo>
                    <a:pt x="170282" y="89"/>
                    <a:pt x="169396" y="0"/>
                    <a:pt x="168518"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 name="Google Shape;293;p39"/>
            <p:cNvGrpSpPr/>
            <p:nvPr/>
          </p:nvGrpSpPr>
          <p:grpSpPr>
            <a:xfrm>
              <a:off x="-19525" y="1919771"/>
              <a:ext cx="9184121" cy="3040237"/>
              <a:chOff x="-19525" y="1767371"/>
              <a:chExt cx="9184121" cy="3040237"/>
            </a:xfrm>
          </p:grpSpPr>
          <p:sp>
            <p:nvSpPr>
              <p:cNvPr id="294" name="Google Shape;294;p39"/>
              <p:cNvSpPr/>
              <p:nvPr/>
            </p:nvSpPr>
            <p:spPr>
              <a:xfrm>
                <a:off x="-7696" y="1767371"/>
                <a:ext cx="9160463" cy="3040237"/>
              </a:xfrm>
              <a:custGeom>
                <a:rect b="b" l="l" r="r" t="t"/>
                <a:pathLst>
                  <a:path extrusionOk="0" h="94837" w="285751">
                    <a:moveTo>
                      <a:pt x="168507" y="0"/>
                    </a:moveTo>
                    <a:cubicBezTo>
                      <a:pt x="164415" y="0"/>
                      <a:pt x="160417" y="1181"/>
                      <a:pt x="156937" y="3468"/>
                    </a:cubicBezTo>
                    <a:cubicBezTo>
                      <a:pt x="151806" y="6850"/>
                      <a:pt x="148055" y="12434"/>
                      <a:pt x="146103" y="19637"/>
                    </a:cubicBezTo>
                    <a:cubicBezTo>
                      <a:pt x="144638" y="25042"/>
                      <a:pt x="145233" y="30472"/>
                      <a:pt x="145805" y="35710"/>
                    </a:cubicBezTo>
                    <a:cubicBezTo>
                      <a:pt x="146829" y="45080"/>
                      <a:pt x="147067" y="50581"/>
                      <a:pt x="140007" y="54641"/>
                    </a:cubicBezTo>
                    <a:cubicBezTo>
                      <a:pt x="138341" y="55596"/>
                      <a:pt x="136691" y="56073"/>
                      <a:pt x="135070" y="56073"/>
                    </a:cubicBezTo>
                    <a:cubicBezTo>
                      <a:pt x="133840" y="56073"/>
                      <a:pt x="132626" y="55798"/>
                      <a:pt x="131434" y="55248"/>
                    </a:cubicBezTo>
                    <a:cubicBezTo>
                      <a:pt x="126695" y="53070"/>
                      <a:pt x="122957" y="46962"/>
                      <a:pt x="121445" y="38901"/>
                    </a:cubicBezTo>
                    <a:cubicBezTo>
                      <a:pt x="120075" y="31626"/>
                      <a:pt x="117718" y="26066"/>
                      <a:pt x="114229" y="21887"/>
                    </a:cubicBezTo>
                    <a:cubicBezTo>
                      <a:pt x="109625" y="16368"/>
                      <a:pt x="103309" y="13586"/>
                      <a:pt x="95436" y="13586"/>
                    </a:cubicBezTo>
                    <a:cubicBezTo>
                      <a:pt x="94698" y="13586"/>
                      <a:pt x="93945" y="13611"/>
                      <a:pt x="93179" y="13660"/>
                    </a:cubicBezTo>
                    <a:cubicBezTo>
                      <a:pt x="86881" y="14077"/>
                      <a:pt x="80523" y="17315"/>
                      <a:pt x="76141" y="22328"/>
                    </a:cubicBezTo>
                    <a:cubicBezTo>
                      <a:pt x="71831" y="27269"/>
                      <a:pt x="69807" y="33424"/>
                      <a:pt x="70283" y="40139"/>
                    </a:cubicBezTo>
                    <a:cubicBezTo>
                      <a:pt x="70974" y="49557"/>
                      <a:pt x="75927" y="55725"/>
                      <a:pt x="79916" y="60690"/>
                    </a:cubicBezTo>
                    <a:cubicBezTo>
                      <a:pt x="85095" y="67131"/>
                      <a:pt x="87226" y="70262"/>
                      <a:pt x="83452" y="76811"/>
                    </a:cubicBezTo>
                    <a:cubicBezTo>
                      <a:pt x="81726" y="79807"/>
                      <a:pt x="77410" y="82534"/>
                      <a:pt x="72845" y="82534"/>
                    </a:cubicBezTo>
                    <a:cubicBezTo>
                      <a:pt x="72149" y="82534"/>
                      <a:pt x="71447" y="82470"/>
                      <a:pt x="70748" y="82335"/>
                    </a:cubicBezTo>
                    <a:cubicBezTo>
                      <a:pt x="68402" y="81871"/>
                      <a:pt x="66402" y="80644"/>
                      <a:pt x="64783" y="78680"/>
                    </a:cubicBezTo>
                    <a:cubicBezTo>
                      <a:pt x="62711" y="76144"/>
                      <a:pt x="61318" y="72489"/>
                      <a:pt x="60663" y="67798"/>
                    </a:cubicBezTo>
                    <a:cubicBezTo>
                      <a:pt x="59699" y="61035"/>
                      <a:pt x="55639" y="54939"/>
                      <a:pt x="50043" y="51915"/>
                    </a:cubicBezTo>
                    <a:cubicBezTo>
                      <a:pt x="47442" y="50501"/>
                      <a:pt x="44620" y="49796"/>
                      <a:pt x="41723" y="49796"/>
                    </a:cubicBezTo>
                    <a:cubicBezTo>
                      <a:pt x="38958" y="49796"/>
                      <a:pt x="36124" y="50439"/>
                      <a:pt x="33350" y="51724"/>
                    </a:cubicBezTo>
                    <a:cubicBezTo>
                      <a:pt x="24933" y="55629"/>
                      <a:pt x="22563" y="63785"/>
                      <a:pt x="20837" y="69738"/>
                    </a:cubicBezTo>
                    <a:cubicBezTo>
                      <a:pt x="20468" y="70976"/>
                      <a:pt x="20134" y="72143"/>
                      <a:pt x="19777" y="73167"/>
                    </a:cubicBezTo>
                    <a:cubicBezTo>
                      <a:pt x="18051" y="78061"/>
                      <a:pt x="15658" y="81668"/>
                      <a:pt x="12657" y="83907"/>
                    </a:cubicBezTo>
                    <a:cubicBezTo>
                      <a:pt x="10175" y="85744"/>
                      <a:pt x="6935" y="86657"/>
                      <a:pt x="3378" y="86657"/>
                    </a:cubicBezTo>
                    <a:cubicBezTo>
                      <a:pt x="2279" y="86657"/>
                      <a:pt x="1148" y="86569"/>
                      <a:pt x="1" y="86395"/>
                    </a:cubicBezTo>
                    <a:lnTo>
                      <a:pt x="1" y="94491"/>
                    </a:lnTo>
                    <a:cubicBezTo>
                      <a:pt x="1549" y="94717"/>
                      <a:pt x="2442" y="94837"/>
                      <a:pt x="3894" y="94837"/>
                    </a:cubicBezTo>
                    <a:cubicBezTo>
                      <a:pt x="14872" y="94837"/>
                      <a:pt x="23159" y="88241"/>
                      <a:pt x="27492" y="75882"/>
                    </a:cubicBezTo>
                    <a:cubicBezTo>
                      <a:pt x="27933" y="74644"/>
                      <a:pt x="28302" y="73370"/>
                      <a:pt x="28695" y="72012"/>
                    </a:cubicBezTo>
                    <a:cubicBezTo>
                      <a:pt x="30195" y="66845"/>
                      <a:pt x="31755" y="61487"/>
                      <a:pt x="36803" y="59154"/>
                    </a:cubicBezTo>
                    <a:cubicBezTo>
                      <a:pt x="38498" y="58360"/>
                      <a:pt x="40138" y="57964"/>
                      <a:pt x="41713" y="57964"/>
                    </a:cubicBezTo>
                    <a:cubicBezTo>
                      <a:pt x="43258" y="57964"/>
                      <a:pt x="44740" y="58345"/>
                      <a:pt x="46150" y="59106"/>
                    </a:cubicBezTo>
                    <a:cubicBezTo>
                      <a:pt x="49448" y="60904"/>
                      <a:pt x="51960" y="64761"/>
                      <a:pt x="52555" y="68941"/>
                    </a:cubicBezTo>
                    <a:cubicBezTo>
                      <a:pt x="53424" y="75144"/>
                      <a:pt x="55413" y="80156"/>
                      <a:pt x="58461" y="83871"/>
                    </a:cubicBezTo>
                    <a:cubicBezTo>
                      <a:pt x="61270" y="87300"/>
                      <a:pt x="64985" y="89550"/>
                      <a:pt x="69188" y="90372"/>
                    </a:cubicBezTo>
                    <a:cubicBezTo>
                      <a:pt x="70367" y="90598"/>
                      <a:pt x="71569" y="90705"/>
                      <a:pt x="72784" y="90705"/>
                    </a:cubicBezTo>
                    <a:cubicBezTo>
                      <a:pt x="79892" y="90705"/>
                      <a:pt x="87095" y="86871"/>
                      <a:pt x="90548" y="80894"/>
                    </a:cubicBezTo>
                    <a:cubicBezTo>
                      <a:pt x="93560" y="75668"/>
                      <a:pt x="94298" y="70834"/>
                      <a:pt x="92822" y="66119"/>
                    </a:cubicBezTo>
                    <a:cubicBezTo>
                      <a:pt x="91572" y="62130"/>
                      <a:pt x="88893" y="58785"/>
                      <a:pt x="86297" y="55558"/>
                    </a:cubicBezTo>
                    <a:cubicBezTo>
                      <a:pt x="82690" y="51069"/>
                      <a:pt x="78951" y="46414"/>
                      <a:pt x="78451" y="39556"/>
                    </a:cubicBezTo>
                    <a:cubicBezTo>
                      <a:pt x="78046" y="33889"/>
                      <a:pt x="80320" y="29983"/>
                      <a:pt x="82309" y="27709"/>
                    </a:cubicBezTo>
                    <a:cubicBezTo>
                      <a:pt x="85238" y="24352"/>
                      <a:pt x="89607" y="22101"/>
                      <a:pt x="93703" y="21828"/>
                    </a:cubicBezTo>
                    <a:cubicBezTo>
                      <a:pt x="94282" y="21791"/>
                      <a:pt x="94847" y="21773"/>
                      <a:pt x="95399" y="21773"/>
                    </a:cubicBezTo>
                    <a:cubicBezTo>
                      <a:pt x="100815" y="21773"/>
                      <a:pt x="104928" y="23529"/>
                      <a:pt x="107943" y="27138"/>
                    </a:cubicBezTo>
                    <a:cubicBezTo>
                      <a:pt x="110503" y="30210"/>
                      <a:pt x="112289" y="34555"/>
                      <a:pt x="113396" y="40413"/>
                    </a:cubicBezTo>
                    <a:cubicBezTo>
                      <a:pt x="115432" y="51236"/>
                      <a:pt x="120766" y="59344"/>
                      <a:pt x="128005" y="62690"/>
                    </a:cubicBezTo>
                    <a:cubicBezTo>
                      <a:pt x="130274" y="63732"/>
                      <a:pt x="132650" y="64252"/>
                      <a:pt x="135044" y="64252"/>
                    </a:cubicBezTo>
                    <a:cubicBezTo>
                      <a:pt x="138091" y="64252"/>
                      <a:pt x="141165" y="63411"/>
                      <a:pt x="144078" y="61737"/>
                    </a:cubicBezTo>
                    <a:cubicBezTo>
                      <a:pt x="149508" y="58618"/>
                      <a:pt x="152746" y="54391"/>
                      <a:pt x="153961" y="48819"/>
                    </a:cubicBezTo>
                    <a:cubicBezTo>
                      <a:pt x="154973" y="44235"/>
                      <a:pt x="154449" y="39449"/>
                      <a:pt x="153937" y="34829"/>
                    </a:cubicBezTo>
                    <a:cubicBezTo>
                      <a:pt x="153425" y="30126"/>
                      <a:pt x="152937" y="25697"/>
                      <a:pt x="153996" y="21780"/>
                    </a:cubicBezTo>
                    <a:cubicBezTo>
                      <a:pt x="155425" y="16541"/>
                      <a:pt x="157997" y="12576"/>
                      <a:pt x="161438" y="10314"/>
                    </a:cubicBezTo>
                    <a:cubicBezTo>
                      <a:pt x="163563" y="8912"/>
                      <a:pt x="166008" y="8189"/>
                      <a:pt x="168513" y="8189"/>
                    </a:cubicBezTo>
                    <a:cubicBezTo>
                      <a:pt x="169389" y="8189"/>
                      <a:pt x="170273" y="8278"/>
                      <a:pt x="171153" y="8457"/>
                    </a:cubicBezTo>
                    <a:cubicBezTo>
                      <a:pt x="174594" y="9159"/>
                      <a:pt x="177618" y="11124"/>
                      <a:pt x="179678" y="14005"/>
                    </a:cubicBezTo>
                    <a:cubicBezTo>
                      <a:pt x="182000" y="17244"/>
                      <a:pt x="182893" y="21375"/>
                      <a:pt x="182262" y="25971"/>
                    </a:cubicBezTo>
                    <a:cubicBezTo>
                      <a:pt x="181214" y="33674"/>
                      <a:pt x="176344" y="39258"/>
                      <a:pt x="171641" y="44652"/>
                    </a:cubicBezTo>
                    <a:cubicBezTo>
                      <a:pt x="168486" y="48259"/>
                      <a:pt x="165510" y="51676"/>
                      <a:pt x="163593" y="55677"/>
                    </a:cubicBezTo>
                    <a:cubicBezTo>
                      <a:pt x="161271" y="60559"/>
                      <a:pt x="161009" y="65440"/>
                      <a:pt x="162795" y="70619"/>
                    </a:cubicBezTo>
                    <a:cubicBezTo>
                      <a:pt x="164343" y="75084"/>
                      <a:pt x="167534" y="78823"/>
                      <a:pt x="172034" y="81454"/>
                    </a:cubicBezTo>
                    <a:cubicBezTo>
                      <a:pt x="176045" y="83807"/>
                      <a:pt x="180925" y="85088"/>
                      <a:pt x="185828" y="85088"/>
                    </a:cubicBezTo>
                    <a:cubicBezTo>
                      <a:pt x="185961" y="85088"/>
                      <a:pt x="186094" y="85087"/>
                      <a:pt x="186227" y="85085"/>
                    </a:cubicBezTo>
                    <a:cubicBezTo>
                      <a:pt x="192025" y="84990"/>
                      <a:pt x="197526" y="83180"/>
                      <a:pt x="202121" y="79835"/>
                    </a:cubicBezTo>
                    <a:cubicBezTo>
                      <a:pt x="207253" y="76108"/>
                      <a:pt x="211099" y="70512"/>
                      <a:pt x="213254" y="63654"/>
                    </a:cubicBezTo>
                    <a:cubicBezTo>
                      <a:pt x="214789" y="58745"/>
                      <a:pt x="218192" y="55809"/>
                      <a:pt x="222240" y="55809"/>
                    </a:cubicBezTo>
                    <a:cubicBezTo>
                      <a:pt x="222493" y="55809"/>
                      <a:pt x="222748" y="55821"/>
                      <a:pt x="223005" y="55844"/>
                    </a:cubicBezTo>
                    <a:cubicBezTo>
                      <a:pt x="225696" y="56082"/>
                      <a:pt x="228375" y="57618"/>
                      <a:pt x="230518" y="60142"/>
                    </a:cubicBezTo>
                    <a:cubicBezTo>
                      <a:pt x="233209" y="63309"/>
                      <a:pt x="234995" y="67905"/>
                      <a:pt x="235673" y="73417"/>
                    </a:cubicBezTo>
                    <a:cubicBezTo>
                      <a:pt x="236495" y="80109"/>
                      <a:pt x="240483" y="86193"/>
                      <a:pt x="246055" y="89276"/>
                    </a:cubicBezTo>
                    <a:cubicBezTo>
                      <a:pt x="248731" y="90756"/>
                      <a:pt x="251633" y="91498"/>
                      <a:pt x="254608" y="91498"/>
                    </a:cubicBezTo>
                    <a:cubicBezTo>
                      <a:pt x="257379" y="91498"/>
                      <a:pt x="260213" y="90854"/>
                      <a:pt x="262986" y="89562"/>
                    </a:cubicBezTo>
                    <a:cubicBezTo>
                      <a:pt x="271416" y="85657"/>
                      <a:pt x="273785" y="77501"/>
                      <a:pt x="275512" y="71560"/>
                    </a:cubicBezTo>
                    <a:cubicBezTo>
                      <a:pt x="275869" y="70310"/>
                      <a:pt x="276214" y="69143"/>
                      <a:pt x="276571" y="68119"/>
                    </a:cubicBezTo>
                    <a:cubicBezTo>
                      <a:pt x="277309" y="66035"/>
                      <a:pt x="277869" y="64142"/>
                      <a:pt x="278369" y="62464"/>
                    </a:cubicBezTo>
                    <a:cubicBezTo>
                      <a:pt x="279238" y="59582"/>
                      <a:pt x="279988" y="57082"/>
                      <a:pt x="280917" y="56070"/>
                    </a:cubicBezTo>
                    <a:cubicBezTo>
                      <a:pt x="281118" y="55841"/>
                      <a:pt x="281893" y="55320"/>
                      <a:pt x="283969" y="55320"/>
                    </a:cubicBezTo>
                    <a:cubicBezTo>
                      <a:pt x="284481" y="55320"/>
                      <a:pt x="285071" y="55352"/>
                      <a:pt x="285751" y="55427"/>
                    </a:cubicBezTo>
                    <a:lnTo>
                      <a:pt x="285751" y="47295"/>
                    </a:lnTo>
                    <a:cubicBezTo>
                      <a:pt x="284936" y="47203"/>
                      <a:pt x="284059" y="47130"/>
                      <a:pt x="283150" y="47130"/>
                    </a:cubicBezTo>
                    <a:cubicBezTo>
                      <a:pt x="280416" y="47130"/>
                      <a:pt x="277388" y="47788"/>
                      <a:pt x="274869" y="50557"/>
                    </a:cubicBezTo>
                    <a:cubicBezTo>
                      <a:pt x="272690" y="52939"/>
                      <a:pt x="271737" y="56106"/>
                      <a:pt x="270535" y="60118"/>
                    </a:cubicBezTo>
                    <a:cubicBezTo>
                      <a:pt x="270058" y="61702"/>
                      <a:pt x="269523" y="63499"/>
                      <a:pt x="268844" y="65404"/>
                    </a:cubicBezTo>
                    <a:cubicBezTo>
                      <a:pt x="268415" y="66643"/>
                      <a:pt x="268046" y="67917"/>
                      <a:pt x="267653" y="69274"/>
                    </a:cubicBezTo>
                    <a:cubicBezTo>
                      <a:pt x="266153" y="74441"/>
                      <a:pt x="264594" y="79799"/>
                      <a:pt x="259545" y="82133"/>
                    </a:cubicBezTo>
                    <a:cubicBezTo>
                      <a:pt x="257858" y="82917"/>
                      <a:pt x="256194" y="83310"/>
                      <a:pt x="254595" y="83310"/>
                    </a:cubicBezTo>
                    <a:cubicBezTo>
                      <a:pt x="252991" y="83310"/>
                      <a:pt x="251452" y="82914"/>
                      <a:pt x="250020" y="82121"/>
                    </a:cubicBezTo>
                    <a:cubicBezTo>
                      <a:pt x="246746" y="80299"/>
                      <a:pt x="244305" y="76489"/>
                      <a:pt x="243793" y="72405"/>
                    </a:cubicBezTo>
                    <a:cubicBezTo>
                      <a:pt x="242924" y="65309"/>
                      <a:pt x="240483" y="59237"/>
                      <a:pt x="236757" y="54844"/>
                    </a:cubicBezTo>
                    <a:cubicBezTo>
                      <a:pt x="233209" y="50664"/>
                      <a:pt x="228589" y="48128"/>
                      <a:pt x="223743" y="47688"/>
                    </a:cubicBezTo>
                    <a:cubicBezTo>
                      <a:pt x="223233" y="47642"/>
                      <a:pt x="222725" y="47620"/>
                      <a:pt x="222220" y="47620"/>
                    </a:cubicBezTo>
                    <a:cubicBezTo>
                      <a:pt x="218771" y="47620"/>
                      <a:pt x="215481" y="48681"/>
                      <a:pt x="212635" y="50748"/>
                    </a:cubicBezTo>
                    <a:cubicBezTo>
                      <a:pt x="209325" y="53141"/>
                      <a:pt x="206836" y="56760"/>
                      <a:pt x="205431" y="61213"/>
                    </a:cubicBezTo>
                    <a:cubicBezTo>
                      <a:pt x="203800" y="66440"/>
                      <a:pt x="201062" y="70488"/>
                      <a:pt x="197311" y="73215"/>
                    </a:cubicBezTo>
                    <a:cubicBezTo>
                      <a:pt x="194085" y="75560"/>
                      <a:pt x="190203" y="76834"/>
                      <a:pt x="186108" y="76894"/>
                    </a:cubicBezTo>
                    <a:cubicBezTo>
                      <a:pt x="185993" y="76896"/>
                      <a:pt x="185879" y="76897"/>
                      <a:pt x="185765" y="76897"/>
                    </a:cubicBezTo>
                    <a:cubicBezTo>
                      <a:pt x="178609" y="76897"/>
                      <a:pt x="172374" y="73237"/>
                      <a:pt x="170534" y="67928"/>
                    </a:cubicBezTo>
                    <a:cubicBezTo>
                      <a:pt x="169451" y="64821"/>
                      <a:pt x="169594" y="62130"/>
                      <a:pt x="170987" y="59201"/>
                    </a:cubicBezTo>
                    <a:cubicBezTo>
                      <a:pt x="172415" y="56213"/>
                      <a:pt x="175035" y="53212"/>
                      <a:pt x="177809" y="50033"/>
                    </a:cubicBezTo>
                    <a:cubicBezTo>
                      <a:pt x="183048" y="44021"/>
                      <a:pt x="188989" y="37210"/>
                      <a:pt x="190370" y="27078"/>
                    </a:cubicBezTo>
                    <a:cubicBezTo>
                      <a:pt x="191287" y="20375"/>
                      <a:pt x="189894" y="14208"/>
                      <a:pt x="186334" y="9243"/>
                    </a:cubicBezTo>
                    <a:cubicBezTo>
                      <a:pt x="183071" y="4671"/>
                      <a:pt x="178261" y="1551"/>
                      <a:pt x="172796" y="432"/>
                    </a:cubicBezTo>
                    <a:cubicBezTo>
                      <a:pt x="171367" y="143"/>
                      <a:pt x="169932" y="0"/>
                      <a:pt x="16850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p:nvPr/>
            </p:nvSpPr>
            <p:spPr>
              <a:xfrm>
                <a:off x="-19525" y="1889189"/>
                <a:ext cx="9184121" cy="2798203"/>
              </a:xfrm>
              <a:custGeom>
                <a:rect b="b" l="l" r="r" t="t"/>
                <a:pathLst>
                  <a:path extrusionOk="0" h="87287" w="286489">
                    <a:moveTo>
                      <a:pt x="167580" y="1"/>
                    </a:moveTo>
                    <a:cubicBezTo>
                      <a:pt x="167572" y="1"/>
                      <a:pt x="167565" y="1"/>
                      <a:pt x="167557" y="2"/>
                    </a:cubicBezTo>
                    <a:cubicBezTo>
                      <a:pt x="166153" y="109"/>
                      <a:pt x="164760" y="383"/>
                      <a:pt x="163438" y="823"/>
                    </a:cubicBezTo>
                    <a:cubicBezTo>
                      <a:pt x="163247" y="895"/>
                      <a:pt x="163152" y="1085"/>
                      <a:pt x="163212" y="1264"/>
                    </a:cubicBezTo>
                    <a:cubicBezTo>
                      <a:pt x="163259" y="1406"/>
                      <a:pt x="163402" y="1502"/>
                      <a:pt x="163545" y="1502"/>
                    </a:cubicBezTo>
                    <a:cubicBezTo>
                      <a:pt x="163581" y="1502"/>
                      <a:pt x="163617" y="1490"/>
                      <a:pt x="163652" y="1478"/>
                    </a:cubicBezTo>
                    <a:cubicBezTo>
                      <a:pt x="164926" y="1061"/>
                      <a:pt x="166260" y="787"/>
                      <a:pt x="167605" y="692"/>
                    </a:cubicBezTo>
                    <a:cubicBezTo>
                      <a:pt x="167796" y="668"/>
                      <a:pt x="167938" y="502"/>
                      <a:pt x="167927" y="323"/>
                    </a:cubicBezTo>
                    <a:cubicBezTo>
                      <a:pt x="167915" y="140"/>
                      <a:pt x="167761" y="1"/>
                      <a:pt x="167580" y="1"/>
                    </a:cubicBezTo>
                    <a:close/>
                    <a:moveTo>
                      <a:pt x="171689" y="186"/>
                    </a:moveTo>
                    <a:cubicBezTo>
                      <a:pt x="171532" y="186"/>
                      <a:pt x="171387" y="307"/>
                      <a:pt x="171356" y="466"/>
                    </a:cubicBezTo>
                    <a:cubicBezTo>
                      <a:pt x="171332" y="656"/>
                      <a:pt x="171451" y="835"/>
                      <a:pt x="171641" y="871"/>
                    </a:cubicBezTo>
                    <a:cubicBezTo>
                      <a:pt x="172963" y="1085"/>
                      <a:pt x="174273" y="1466"/>
                      <a:pt x="175523" y="1978"/>
                    </a:cubicBezTo>
                    <a:cubicBezTo>
                      <a:pt x="175570" y="2002"/>
                      <a:pt x="175618" y="2014"/>
                      <a:pt x="175654" y="2014"/>
                    </a:cubicBezTo>
                    <a:cubicBezTo>
                      <a:pt x="175797" y="2014"/>
                      <a:pt x="175916" y="1930"/>
                      <a:pt x="175975" y="1799"/>
                    </a:cubicBezTo>
                    <a:cubicBezTo>
                      <a:pt x="176047" y="1621"/>
                      <a:pt x="175963" y="1418"/>
                      <a:pt x="175797" y="1347"/>
                    </a:cubicBezTo>
                    <a:cubicBezTo>
                      <a:pt x="174487" y="799"/>
                      <a:pt x="173130" y="418"/>
                      <a:pt x="171748" y="192"/>
                    </a:cubicBezTo>
                    <a:cubicBezTo>
                      <a:pt x="171729" y="188"/>
                      <a:pt x="171709" y="186"/>
                      <a:pt x="171689" y="186"/>
                    </a:cubicBezTo>
                    <a:close/>
                    <a:moveTo>
                      <a:pt x="159823" y="2576"/>
                    </a:moveTo>
                    <a:cubicBezTo>
                      <a:pt x="159759" y="2576"/>
                      <a:pt x="159696" y="2594"/>
                      <a:pt x="159640" y="2633"/>
                    </a:cubicBezTo>
                    <a:cubicBezTo>
                      <a:pt x="158473" y="3371"/>
                      <a:pt x="157366" y="4252"/>
                      <a:pt x="156366" y="5264"/>
                    </a:cubicBezTo>
                    <a:cubicBezTo>
                      <a:pt x="156235" y="5395"/>
                      <a:pt x="156235" y="5621"/>
                      <a:pt x="156366" y="5752"/>
                    </a:cubicBezTo>
                    <a:cubicBezTo>
                      <a:pt x="156437" y="5824"/>
                      <a:pt x="156520" y="5848"/>
                      <a:pt x="156616" y="5848"/>
                    </a:cubicBezTo>
                    <a:cubicBezTo>
                      <a:pt x="156699" y="5848"/>
                      <a:pt x="156782" y="5824"/>
                      <a:pt x="156854" y="5752"/>
                    </a:cubicBezTo>
                    <a:cubicBezTo>
                      <a:pt x="157818" y="4776"/>
                      <a:pt x="158878" y="3919"/>
                      <a:pt x="160009" y="3216"/>
                    </a:cubicBezTo>
                    <a:cubicBezTo>
                      <a:pt x="160164" y="3109"/>
                      <a:pt x="160211" y="2895"/>
                      <a:pt x="160116" y="2740"/>
                    </a:cubicBezTo>
                    <a:cubicBezTo>
                      <a:pt x="160048" y="2634"/>
                      <a:pt x="159935" y="2576"/>
                      <a:pt x="159823" y="2576"/>
                    </a:cubicBezTo>
                    <a:close/>
                    <a:moveTo>
                      <a:pt x="179255" y="3333"/>
                    </a:moveTo>
                    <a:cubicBezTo>
                      <a:pt x="179147" y="3333"/>
                      <a:pt x="179041" y="3383"/>
                      <a:pt x="178976" y="3478"/>
                    </a:cubicBezTo>
                    <a:cubicBezTo>
                      <a:pt x="178868" y="3633"/>
                      <a:pt x="178892" y="3847"/>
                      <a:pt x="179047" y="3954"/>
                    </a:cubicBezTo>
                    <a:cubicBezTo>
                      <a:pt x="180142" y="4752"/>
                      <a:pt x="181154" y="5669"/>
                      <a:pt x="182035" y="6681"/>
                    </a:cubicBezTo>
                    <a:cubicBezTo>
                      <a:pt x="182107" y="6764"/>
                      <a:pt x="182202" y="6800"/>
                      <a:pt x="182297" y="6800"/>
                    </a:cubicBezTo>
                    <a:cubicBezTo>
                      <a:pt x="182381" y="6800"/>
                      <a:pt x="182464" y="6776"/>
                      <a:pt x="182524" y="6717"/>
                    </a:cubicBezTo>
                    <a:cubicBezTo>
                      <a:pt x="182667" y="6586"/>
                      <a:pt x="182678" y="6371"/>
                      <a:pt x="182559" y="6229"/>
                    </a:cubicBezTo>
                    <a:cubicBezTo>
                      <a:pt x="181631" y="5169"/>
                      <a:pt x="180595" y="4216"/>
                      <a:pt x="179452" y="3395"/>
                    </a:cubicBezTo>
                    <a:cubicBezTo>
                      <a:pt x="179392" y="3353"/>
                      <a:pt x="179323" y="3333"/>
                      <a:pt x="179255" y="3333"/>
                    </a:cubicBezTo>
                    <a:close/>
                    <a:moveTo>
                      <a:pt x="154018" y="8367"/>
                    </a:moveTo>
                    <a:cubicBezTo>
                      <a:pt x="153904" y="8367"/>
                      <a:pt x="153795" y="8420"/>
                      <a:pt x="153734" y="8526"/>
                    </a:cubicBezTo>
                    <a:cubicBezTo>
                      <a:pt x="152984" y="9646"/>
                      <a:pt x="152306" y="10884"/>
                      <a:pt x="151722" y="12194"/>
                    </a:cubicBezTo>
                    <a:cubicBezTo>
                      <a:pt x="151651" y="12360"/>
                      <a:pt x="151722" y="12563"/>
                      <a:pt x="151901" y="12646"/>
                    </a:cubicBezTo>
                    <a:cubicBezTo>
                      <a:pt x="151936" y="12670"/>
                      <a:pt x="151984" y="12682"/>
                      <a:pt x="152032" y="12682"/>
                    </a:cubicBezTo>
                    <a:cubicBezTo>
                      <a:pt x="152163" y="12682"/>
                      <a:pt x="152294" y="12598"/>
                      <a:pt x="152353" y="12467"/>
                    </a:cubicBezTo>
                    <a:cubicBezTo>
                      <a:pt x="152925" y="11193"/>
                      <a:pt x="153580" y="9991"/>
                      <a:pt x="154306" y="8907"/>
                    </a:cubicBezTo>
                    <a:cubicBezTo>
                      <a:pt x="154413" y="8741"/>
                      <a:pt x="154365" y="8526"/>
                      <a:pt x="154211" y="8419"/>
                    </a:cubicBezTo>
                    <a:cubicBezTo>
                      <a:pt x="154150" y="8385"/>
                      <a:pt x="154083" y="8367"/>
                      <a:pt x="154018" y="8367"/>
                    </a:cubicBezTo>
                    <a:close/>
                    <a:moveTo>
                      <a:pt x="184642" y="9505"/>
                    </a:moveTo>
                    <a:cubicBezTo>
                      <a:pt x="184586" y="9505"/>
                      <a:pt x="184530" y="9520"/>
                      <a:pt x="184476" y="9550"/>
                    </a:cubicBezTo>
                    <a:cubicBezTo>
                      <a:pt x="184310" y="9634"/>
                      <a:pt x="184238" y="9848"/>
                      <a:pt x="184333" y="10015"/>
                    </a:cubicBezTo>
                    <a:cubicBezTo>
                      <a:pt x="184964" y="11193"/>
                      <a:pt x="185464" y="12455"/>
                      <a:pt x="185834" y="13765"/>
                    </a:cubicBezTo>
                    <a:cubicBezTo>
                      <a:pt x="185869" y="13920"/>
                      <a:pt x="186012" y="14027"/>
                      <a:pt x="186167" y="14027"/>
                    </a:cubicBezTo>
                    <a:cubicBezTo>
                      <a:pt x="186191" y="14027"/>
                      <a:pt x="186226" y="14015"/>
                      <a:pt x="186262" y="14015"/>
                    </a:cubicBezTo>
                    <a:cubicBezTo>
                      <a:pt x="186441" y="13956"/>
                      <a:pt x="186548" y="13765"/>
                      <a:pt x="186500" y="13587"/>
                    </a:cubicBezTo>
                    <a:cubicBezTo>
                      <a:pt x="186119" y="12217"/>
                      <a:pt x="185595" y="10908"/>
                      <a:pt x="184941" y="9693"/>
                    </a:cubicBezTo>
                    <a:cubicBezTo>
                      <a:pt x="184876" y="9572"/>
                      <a:pt x="184761" y="9505"/>
                      <a:pt x="184642" y="9505"/>
                    </a:cubicBezTo>
                    <a:close/>
                    <a:moveTo>
                      <a:pt x="96644" y="13551"/>
                    </a:moveTo>
                    <a:cubicBezTo>
                      <a:pt x="96465" y="13551"/>
                      <a:pt x="96299" y="13694"/>
                      <a:pt x="96299" y="13884"/>
                    </a:cubicBezTo>
                    <a:cubicBezTo>
                      <a:pt x="96287" y="14075"/>
                      <a:pt x="96441" y="14230"/>
                      <a:pt x="96632" y="14241"/>
                    </a:cubicBezTo>
                    <a:cubicBezTo>
                      <a:pt x="98037" y="14277"/>
                      <a:pt x="99394" y="14432"/>
                      <a:pt x="100668" y="14694"/>
                    </a:cubicBezTo>
                    <a:lnTo>
                      <a:pt x="100728" y="14694"/>
                    </a:lnTo>
                    <a:cubicBezTo>
                      <a:pt x="100894" y="14694"/>
                      <a:pt x="101037" y="14587"/>
                      <a:pt x="101073" y="14420"/>
                    </a:cubicBezTo>
                    <a:cubicBezTo>
                      <a:pt x="101109" y="14241"/>
                      <a:pt x="100990" y="14051"/>
                      <a:pt x="100799" y="14015"/>
                    </a:cubicBezTo>
                    <a:cubicBezTo>
                      <a:pt x="99489" y="13753"/>
                      <a:pt x="98096" y="13598"/>
                      <a:pt x="96644" y="13551"/>
                    </a:cubicBezTo>
                    <a:close/>
                    <a:moveTo>
                      <a:pt x="92524" y="13736"/>
                    </a:moveTo>
                    <a:cubicBezTo>
                      <a:pt x="92504" y="13736"/>
                      <a:pt x="92485" y="13738"/>
                      <a:pt x="92465" y="13741"/>
                    </a:cubicBezTo>
                    <a:cubicBezTo>
                      <a:pt x="91119" y="13932"/>
                      <a:pt x="89750" y="14277"/>
                      <a:pt x="88405" y="14777"/>
                    </a:cubicBezTo>
                    <a:cubicBezTo>
                      <a:pt x="88226" y="14837"/>
                      <a:pt x="88131" y="15039"/>
                      <a:pt x="88190" y="15218"/>
                    </a:cubicBezTo>
                    <a:cubicBezTo>
                      <a:pt x="88250" y="15361"/>
                      <a:pt x="88381" y="15444"/>
                      <a:pt x="88524" y="15444"/>
                    </a:cubicBezTo>
                    <a:cubicBezTo>
                      <a:pt x="88559" y="15444"/>
                      <a:pt x="88595" y="15432"/>
                      <a:pt x="88643" y="15420"/>
                    </a:cubicBezTo>
                    <a:cubicBezTo>
                      <a:pt x="89941" y="14944"/>
                      <a:pt x="91262" y="14611"/>
                      <a:pt x="92560" y="14420"/>
                    </a:cubicBezTo>
                    <a:cubicBezTo>
                      <a:pt x="92750" y="14396"/>
                      <a:pt x="92881" y="14218"/>
                      <a:pt x="92858" y="14027"/>
                    </a:cubicBezTo>
                    <a:cubicBezTo>
                      <a:pt x="92836" y="13867"/>
                      <a:pt x="92691" y="13736"/>
                      <a:pt x="92524" y="13736"/>
                    </a:cubicBezTo>
                    <a:close/>
                    <a:moveTo>
                      <a:pt x="104664" y="15238"/>
                    </a:moveTo>
                    <a:cubicBezTo>
                      <a:pt x="104532" y="15238"/>
                      <a:pt x="104400" y="15311"/>
                      <a:pt x="104347" y="15444"/>
                    </a:cubicBezTo>
                    <a:cubicBezTo>
                      <a:pt x="104276" y="15623"/>
                      <a:pt x="104347" y="15825"/>
                      <a:pt x="104526" y="15896"/>
                    </a:cubicBezTo>
                    <a:cubicBezTo>
                      <a:pt x="105764" y="16432"/>
                      <a:pt x="106943" y="17123"/>
                      <a:pt x="108026" y="17920"/>
                    </a:cubicBezTo>
                    <a:cubicBezTo>
                      <a:pt x="108086" y="17968"/>
                      <a:pt x="108157" y="17992"/>
                      <a:pt x="108229" y="17992"/>
                    </a:cubicBezTo>
                    <a:cubicBezTo>
                      <a:pt x="108336" y="17992"/>
                      <a:pt x="108431" y="17944"/>
                      <a:pt x="108502" y="17849"/>
                    </a:cubicBezTo>
                    <a:cubicBezTo>
                      <a:pt x="108622" y="17694"/>
                      <a:pt x="108586" y="17480"/>
                      <a:pt x="108431" y="17373"/>
                    </a:cubicBezTo>
                    <a:cubicBezTo>
                      <a:pt x="107312" y="16539"/>
                      <a:pt x="106097" y="15825"/>
                      <a:pt x="104800" y="15265"/>
                    </a:cubicBezTo>
                    <a:cubicBezTo>
                      <a:pt x="104757" y="15247"/>
                      <a:pt x="104710" y="15238"/>
                      <a:pt x="104664" y="15238"/>
                    </a:cubicBezTo>
                    <a:close/>
                    <a:moveTo>
                      <a:pt x="84800" y="16538"/>
                    </a:moveTo>
                    <a:cubicBezTo>
                      <a:pt x="84739" y="16538"/>
                      <a:pt x="84676" y="16554"/>
                      <a:pt x="84619" y="16587"/>
                    </a:cubicBezTo>
                    <a:cubicBezTo>
                      <a:pt x="83416" y="17313"/>
                      <a:pt x="82285" y="18147"/>
                      <a:pt x="81249" y="19063"/>
                    </a:cubicBezTo>
                    <a:cubicBezTo>
                      <a:pt x="81106" y="19194"/>
                      <a:pt x="81094" y="19409"/>
                      <a:pt x="81213" y="19552"/>
                    </a:cubicBezTo>
                    <a:cubicBezTo>
                      <a:pt x="81285" y="19635"/>
                      <a:pt x="81380" y="19671"/>
                      <a:pt x="81475" y="19671"/>
                    </a:cubicBezTo>
                    <a:cubicBezTo>
                      <a:pt x="81559" y="19671"/>
                      <a:pt x="81642" y="19635"/>
                      <a:pt x="81701" y="19587"/>
                    </a:cubicBezTo>
                    <a:cubicBezTo>
                      <a:pt x="82702" y="18682"/>
                      <a:pt x="83809" y="17873"/>
                      <a:pt x="84976" y="17182"/>
                    </a:cubicBezTo>
                    <a:cubicBezTo>
                      <a:pt x="85142" y="17075"/>
                      <a:pt x="85190" y="16873"/>
                      <a:pt x="85095" y="16706"/>
                    </a:cubicBezTo>
                    <a:cubicBezTo>
                      <a:pt x="85032" y="16597"/>
                      <a:pt x="84918" y="16538"/>
                      <a:pt x="84800" y="16538"/>
                    </a:cubicBezTo>
                    <a:close/>
                    <a:moveTo>
                      <a:pt x="150624" y="15861"/>
                    </a:moveTo>
                    <a:cubicBezTo>
                      <a:pt x="150474" y="15861"/>
                      <a:pt x="150331" y="15961"/>
                      <a:pt x="150282" y="16111"/>
                    </a:cubicBezTo>
                    <a:cubicBezTo>
                      <a:pt x="150222" y="16349"/>
                      <a:pt x="150151" y="16575"/>
                      <a:pt x="150091" y="16813"/>
                    </a:cubicBezTo>
                    <a:cubicBezTo>
                      <a:pt x="149793" y="17897"/>
                      <a:pt x="149591" y="19004"/>
                      <a:pt x="149460" y="20218"/>
                    </a:cubicBezTo>
                    <a:cubicBezTo>
                      <a:pt x="149436" y="20409"/>
                      <a:pt x="149579" y="20576"/>
                      <a:pt x="149770" y="20587"/>
                    </a:cubicBezTo>
                    <a:cubicBezTo>
                      <a:pt x="149781" y="20599"/>
                      <a:pt x="149793" y="20599"/>
                      <a:pt x="149805" y="20599"/>
                    </a:cubicBezTo>
                    <a:cubicBezTo>
                      <a:pt x="149972" y="20599"/>
                      <a:pt x="150127" y="20468"/>
                      <a:pt x="150151" y="20290"/>
                    </a:cubicBezTo>
                    <a:cubicBezTo>
                      <a:pt x="150270" y="19111"/>
                      <a:pt x="150472" y="18039"/>
                      <a:pt x="150746" y="17004"/>
                    </a:cubicBezTo>
                    <a:cubicBezTo>
                      <a:pt x="150817" y="16766"/>
                      <a:pt x="150877" y="16527"/>
                      <a:pt x="150948" y="16301"/>
                    </a:cubicBezTo>
                    <a:cubicBezTo>
                      <a:pt x="150996" y="16123"/>
                      <a:pt x="150901" y="15932"/>
                      <a:pt x="150710" y="15873"/>
                    </a:cubicBezTo>
                    <a:cubicBezTo>
                      <a:pt x="150681" y="15865"/>
                      <a:pt x="150652" y="15861"/>
                      <a:pt x="150624" y="15861"/>
                    </a:cubicBezTo>
                    <a:close/>
                    <a:moveTo>
                      <a:pt x="186856" y="17396"/>
                    </a:moveTo>
                    <a:cubicBezTo>
                      <a:pt x="186849" y="17396"/>
                      <a:pt x="186841" y="17396"/>
                      <a:pt x="186834" y="17397"/>
                    </a:cubicBezTo>
                    <a:cubicBezTo>
                      <a:pt x="186643" y="17408"/>
                      <a:pt x="186500" y="17575"/>
                      <a:pt x="186512" y="17766"/>
                    </a:cubicBezTo>
                    <a:cubicBezTo>
                      <a:pt x="186560" y="18290"/>
                      <a:pt x="186572" y="18825"/>
                      <a:pt x="186572" y="19361"/>
                    </a:cubicBezTo>
                    <a:cubicBezTo>
                      <a:pt x="186572" y="20171"/>
                      <a:pt x="186536" y="21004"/>
                      <a:pt x="186441" y="21826"/>
                    </a:cubicBezTo>
                    <a:cubicBezTo>
                      <a:pt x="186429" y="22016"/>
                      <a:pt x="186560" y="22183"/>
                      <a:pt x="186750" y="22207"/>
                    </a:cubicBezTo>
                    <a:lnTo>
                      <a:pt x="186786" y="22207"/>
                    </a:lnTo>
                    <a:cubicBezTo>
                      <a:pt x="186965" y="22207"/>
                      <a:pt x="187108" y="22076"/>
                      <a:pt x="187131" y="21897"/>
                    </a:cubicBezTo>
                    <a:cubicBezTo>
                      <a:pt x="187215" y="21052"/>
                      <a:pt x="187262" y="20195"/>
                      <a:pt x="187262" y="19361"/>
                    </a:cubicBezTo>
                    <a:cubicBezTo>
                      <a:pt x="187262" y="18813"/>
                      <a:pt x="187239" y="18254"/>
                      <a:pt x="187203" y="17718"/>
                    </a:cubicBezTo>
                    <a:cubicBezTo>
                      <a:pt x="187191" y="17535"/>
                      <a:pt x="187037" y="17396"/>
                      <a:pt x="186856" y="17396"/>
                    </a:cubicBezTo>
                    <a:close/>
                    <a:moveTo>
                      <a:pt x="111239" y="20113"/>
                    </a:moveTo>
                    <a:cubicBezTo>
                      <a:pt x="111159" y="20113"/>
                      <a:pt x="111080" y="20140"/>
                      <a:pt x="111015" y="20195"/>
                    </a:cubicBezTo>
                    <a:cubicBezTo>
                      <a:pt x="110872" y="20325"/>
                      <a:pt x="110848" y="20540"/>
                      <a:pt x="110979" y="20683"/>
                    </a:cubicBezTo>
                    <a:cubicBezTo>
                      <a:pt x="111824" y="21671"/>
                      <a:pt x="112622" y="22778"/>
                      <a:pt x="113324" y="23993"/>
                    </a:cubicBezTo>
                    <a:cubicBezTo>
                      <a:pt x="113396" y="24112"/>
                      <a:pt x="113503" y="24171"/>
                      <a:pt x="113622" y="24171"/>
                    </a:cubicBezTo>
                    <a:cubicBezTo>
                      <a:pt x="113682" y="24171"/>
                      <a:pt x="113741" y="24147"/>
                      <a:pt x="113801" y="24124"/>
                    </a:cubicBezTo>
                    <a:cubicBezTo>
                      <a:pt x="113956" y="24028"/>
                      <a:pt x="114015" y="23814"/>
                      <a:pt x="113920" y="23647"/>
                    </a:cubicBezTo>
                    <a:cubicBezTo>
                      <a:pt x="113194" y="22397"/>
                      <a:pt x="112372" y="21254"/>
                      <a:pt x="111503" y="20230"/>
                    </a:cubicBezTo>
                    <a:cubicBezTo>
                      <a:pt x="111431" y="20152"/>
                      <a:pt x="111335" y="20113"/>
                      <a:pt x="111239" y="20113"/>
                    </a:cubicBezTo>
                    <a:close/>
                    <a:moveTo>
                      <a:pt x="78671" y="22010"/>
                    </a:moveTo>
                    <a:cubicBezTo>
                      <a:pt x="78568" y="22010"/>
                      <a:pt x="78467" y="22056"/>
                      <a:pt x="78403" y="22147"/>
                    </a:cubicBezTo>
                    <a:cubicBezTo>
                      <a:pt x="77546" y="23278"/>
                      <a:pt x="76820" y="24481"/>
                      <a:pt x="76237" y="25743"/>
                    </a:cubicBezTo>
                    <a:cubicBezTo>
                      <a:pt x="76153" y="25910"/>
                      <a:pt x="76225" y="26112"/>
                      <a:pt x="76403" y="26195"/>
                    </a:cubicBezTo>
                    <a:cubicBezTo>
                      <a:pt x="76451" y="26219"/>
                      <a:pt x="76498" y="26231"/>
                      <a:pt x="76546" y="26231"/>
                    </a:cubicBezTo>
                    <a:cubicBezTo>
                      <a:pt x="76677" y="26231"/>
                      <a:pt x="76796" y="26160"/>
                      <a:pt x="76856" y="26029"/>
                    </a:cubicBezTo>
                    <a:cubicBezTo>
                      <a:pt x="77427" y="24814"/>
                      <a:pt x="78130" y="23647"/>
                      <a:pt x="78951" y="22564"/>
                    </a:cubicBezTo>
                    <a:cubicBezTo>
                      <a:pt x="79070" y="22409"/>
                      <a:pt x="79034" y="22195"/>
                      <a:pt x="78880" y="22076"/>
                    </a:cubicBezTo>
                    <a:cubicBezTo>
                      <a:pt x="78816" y="22032"/>
                      <a:pt x="78743" y="22010"/>
                      <a:pt x="78671" y="22010"/>
                    </a:cubicBezTo>
                    <a:close/>
                    <a:moveTo>
                      <a:pt x="149650" y="24028"/>
                    </a:moveTo>
                    <a:cubicBezTo>
                      <a:pt x="149460" y="24040"/>
                      <a:pt x="149317" y="24195"/>
                      <a:pt x="149317" y="24386"/>
                    </a:cubicBezTo>
                    <a:cubicBezTo>
                      <a:pt x="149353" y="25600"/>
                      <a:pt x="149436" y="26922"/>
                      <a:pt x="149591" y="28529"/>
                    </a:cubicBezTo>
                    <a:cubicBezTo>
                      <a:pt x="149603" y="28707"/>
                      <a:pt x="149758" y="28838"/>
                      <a:pt x="149924" y="28838"/>
                    </a:cubicBezTo>
                    <a:lnTo>
                      <a:pt x="149960" y="28838"/>
                    </a:lnTo>
                    <a:cubicBezTo>
                      <a:pt x="150151" y="28827"/>
                      <a:pt x="150293" y="28660"/>
                      <a:pt x="150270" y="28469"/>
                    </a:cubicBezTo>
                    <a:cubicBezTo>
                      <a:pt x="150127" y="26874"/>
                      <a:pt x="150031" y="25564"/>
                      <a:pt x="150008" y="24362"/>
                    </a:cubicBezTo>
                    <a:cubicBezTo>
                      <a:pt x="149996" y="24183"/>
                      <a:pt x="149841" y="24028"/>
                      <a:pt x="149650" y="24028"/>
                    </a:cubicBezTo>
                    <a:close/>
                    <a:moveTo>
                      <a:pt x="186045" y="25577"/>
                    </a:moveTo>
                    <a:cubicBezTo>
                      <a:pt x="185895" y="25577"/>
                      <a:pt x="185755" y="25678"/>
                      <a:pt x="185715" y="25838"/>
                    </a:cubicBezTo>
                    <a:cubicBezTo>
                      <a:pt x="185369" y="27124"/>
                      <a:pt x="184929" y="28422"/>
                      <a:pt x="184381" y="29684"/>
                    </a:cubicBezTo>
                    <a:cubicBezTo>
                      <a:pt x="184310" y="29850"/>
                      <a:pt x="184381" y="30053"/>
                      <a:pt x="184560" y="30136"/>
                    </a:cubicBezTo>
                    <a:cubicBezTo>
                      <a:pt x="184607" y="30148"/>
                      <a:pt x="184655" y="30160"/>
                      <a:pt x="184702" y="30160"/>
                    </a:cubicBezTo>
                    <a:cubicBezTo>
                      <a:pt x="184833" y="30160"/>
                      <a:pt x="184953" y="30089"/>
                      <a:pt x="185012" y="29958"/>
                    </a:cubicBezTo>
                    <a:cubicBezTo>
                      <a:pt x="185572" y="28660"/>
                      <a:pt x="186036" y="27326"/>
                      <a:pt x="186381" y="26005"/>
                    </a:cubicBezTo>
                    <a:cubicBezTo>
                      <a:pt x="186429" y="25826"/>
                      <a:pt x="186322" y="25636"/>
                      <a:pt x="186131" y="25588"/>
                    </a:cubicBezTo>
                    <a:cubicBezTo>
                      <a:pt x="186103" y="25580"/>
                      <a:pt x="186074" y="25577"/>
                      <a:pt x="186045" y="25577"/>
                    </a:cubicBezTo>
                    <a:close/>
                    <a:moveTo>
                      <a:pt x="115433" y="27194"/>
                    </a:moveTo>
                    <a:cubicBezTo>
                      <a:pt x="115389" y="27194"/>
                      <a:pt x="115344" y="27202"/>
                      <a:pt x="115301" y="27219"/>
                    </a:cubicBezTo>
                    <a:cubicBezTo>
                      <a:pt x="115122" y="27291"/>
                      <a:pt x="115039" y="27493"/>
                      <a:pt x="115110" y="27660"/>
                    </a:cubicBezTo>
                    <a:cubicBezTo>
                      <a:pt x="115599" y="28862"/>
                      <a:pt x="116039" y="30172"/>
                      <a:pt x="116432" y="31541"/>
                    </a:cubicBezTo>
                    <a:cubicBezTo>
                      <a:pt x="116468" y="31696"/>
                      <a:pt x="116611" y="31791"/>
                      <a:pt x="116765" y="31791"/>
                    </a:cubicBezTo>
                    <a:cubicBezTo>
                      <a:pt x="116789" y="31791"/>
                      <a:pt x="116825" y="31791"/>
                      <a:pt x="116861" y="31779"/>
                    </a:cubicBezTo>
                    <a:cubicBezTo>
                      <a:pt x="117039" y="31720"/>
                      <a:pt x="117146" y="31529"/>
                      <a:pt x="117099" y="31351"/>
                    </a:cubicBezTo>
                    <a:cubicBezTo>
                      <a:pt x="116694" y="29958"/>
                      <a:pt x="116253" y="28636"/>
                      <a:pt x="115753" y="27410"/>
                    </a:cubicBezTo>
                    <a:cubicBezTo>
                      <a:pt x="115699" y="27274"/>
                      <a:pt x="115570" y="27194"/>
                      <a:pt x="115433" y="27194"/>
                    </a:cubicBezTo>
                    <a:close/>
                    <a:moveTo>
                      <a:pt x="75192" y="29435"/>
                    </a:moveTo>
                    <a:cubicBezTo>
                      <a:pt x="75040" y="29435"/>
                      <a:pt x="74898" y="29546"/>
                      <a:pt x="74867" y="29708"/>
                    </a:cubicBezTo>
                    <a:cubicBezTo>
                      <a:pt x="74558" y="31041"/>
                      <a:pt x="74379" y="32446"/>
                      <a:pt x="74343" y="33863"/>
                    </a:cubicBezTo>
                    <a:cubicBezTo>
                      <a:pt x="74343" y="34053"/>
                      <a:pt x="74486" y="34208"/>
                      <a:pt x="74677" y="34220"/>
                    </a:cubicBezTo>
                    <a:lnTo>
                      <a:pt x="74689" y="34220"/>
                    </a:lnTo>
                    <a:cubicBezTo>
                      <a:pt x="74879" y="34220"/>
                      <a:pt x="75022" y="34065"/>
                      <a:pt x="75034" y="33875"/>
                    </a:cubicBezTo>
                    <a:cubicBezTo>
                      <a:pt x="75070" y="32506"/>
                      <a:pt x="75236" y="31160"/>
                      <a:pt x="75534" y="29862"/>
                    </a:cubicBezTo>
                    <a:cubicBezTo>
                      <a:pt x="75582" y="29672"/>
                      <a:pt x="75463" y="29493"/>
                      <a:pt x="75272" y="29446"/>
                    </a:cubicBezTo>
                    <a:cubicBezTo>
                      <a:pt x="75245" y="29439"/>
                      <a:pt x="75219" y="29435"/>
                      <a:pt x="75192" y="29435"/>
                    </a:cubicBezTo>
                    <a:close/>
                    <a:moveTo>
                      <a:pt x="150371" y="32265"/>
                    </a:moveTo>
                    <a:cubicBezTo>
                      <a:pt x="150357" y="32265"/>
                      <a:pt x="150343" y="32266"/>
                      <a:pt x="150329" y="32267"/>
                    </a:cubicBezTo>
                    <a:cubicBezTo>
                      <a:pt x="150139" y="32291"/>
                      <a:pt x="150008" y="32458"/>
                      <a:pt x="150020" y="32648"/>
                    </a:cubicBezTo>
                    <a:cubicBezTo>
                      <a:pt x="150162" y="33946"/>
                      <a:pt x="150305" y="35351"/>
                      <a:pt x="150389" y="36744"/>
                    </a:cubicBezTo>
                    <a:cubicBezTo>
                      <a:pt x="150401" y="36923"/>
                      <a:pt x="150555" y="37066"/>
                      <a:pt x="150734" y="37066"/>
                    </a:cubicBezTo>
                    <a:lnTo>
                      <a:pt x="150758" y="37066"/>
                    </a:lnTo>
                    <a:cubicBezTo>
                      <a:pt x="150948" y="37054"/>
                      <a:pt x="151091" y="36887"/>
                      <a:pt x="151079" y="36697"/>
                    </a:cubicBezTo>
                    <a:cubicBezTo>
                      <a:pt x="150996" y="35292"/>
                      <a:pt x="150853" y="33887"/>
                      <a:pt x="150710" y="32565"/>
                    </a:cubicBezTo>
                    <a:cubicBezTo>
                      <a:pt x="150688" y="32400"/>
                      <a:pt x="150543" y="32265"/>
                      <a:pt x="150371" y="32265"/>
                    </a:cubicBezTo>
                    <a:close/>
                    <a:moveTo>
                      <a:pt x="182815" y="33148"/>
                    </a:moveTo>
                    <a:cubicBezTo>
                      <a:pt x="182700" y="33148"/>
                      <a:pt x="182586" y="33206"/>
                      <a:pt x="182524" y="33315"/>
                    </a:cubicBezTo>
                    <a:cubicBezTo>
                      <a:pt x="181857" y="34434"/>
                      <a:pt x="181119" y="35554"/>
                      <a:pt x="180250" y="36732"/>
                    </a:cubicBezTo>
                    <a:cubicBezTo>
                      <a:pt x="180142" y="36875"/>
                      <a:pt x="180166" y="37101"/>
                      <a:pt x="180321" y="37209"/>
                    </a:cubicBezTo>
                    <a:cubicBezTo>
                      <a:pt x="180392" y="37256"/>
                      <a:pt x="180452" y="37280"/>
                      <a:pt x="180523" y="37280"/>
                    </a:cubicBezTo>
                    <a:cubicBezTo>
                      <a:pt x="180631" y="37280"/>
                      <a:pt x="180738" y="37232"/>
                      <a:pt x="180809" y="37137"/>
                    </a:cubicBezTo>
                    <a:cubicBezTo>
                      <a:pt x="181678" y="35935"/>
                      <a:pt x="182440" y="34803"/>
                      <a:pt x="183107" y="33660"/>
                    </a:cubicBezTo>
                    <a:cubicBezTo>
                      <a:pt x="183214" y="33506"/>
                      <a:pt x="183155" y="33291"/>
                      <a:pt x="182988" y="33196"/>
                    </a:cubicBezTo>
                    <a:cubicBezTo>
                      <a:pt x="182935" y="33163"/>
                      <a:pt x="182875" y="33148"/>
                      <a:pt x="182815" y="33148"/>
                    </a:cubicBezTo>
                    <a:close/>
                    <a:moveTo>
                      <a:pt x="117710" y="35119"/>
                    </a:moveTo>
                    <a:cubicBezTo>
                      <a:pt x="117689" y="35119"/>
                      <a:pt x="117668" y="35121"/>
                      <a:pt x="117646" y="35125"/>
                    </a:cubicBezTo>
                    <a:cubicBezTo>
                      <a:pt x="117456" y="35161"/>
                      <a:pt x="117337" y="35351"/>
                      <a:pt x="117373" y="35530"/>
                    </a:cubicBezTo>
                    <a:cubicBezTo>
                      <a:pt x="117396" y="35661"/>
                      <a:pt x="117420" y="35792"/>
                      <a:pt x="117444" y="35923"/>
                    </a:cubicBezTo>
                    <a:cubicBezTo>
                      <a:pt x="117682" y="37173"/>
                      <a:pt x="117980" y="38411"/>
                      <a:pt x="118313" y="39590"/>
                    </a:cubicBezTo>
                    <a:cubicBezTo>
                      <a:pt x="118349" y="39733"/>
                      <a:pt x="118492" y="39840"/>
                      <a:pt x="118635" y="39840"/>
                    </a:cubicBezTo>
                    <a:cubicBezTo>
                      <a:pt x="118670" y="39840"/>
                      <a:pt x="118706" y="39828"/>
                      <a:pt x="118730" y="39828"/>
                    </a:cubicBezTo>
                    <a:cubicBezTo>
                      <a:pt x="118920" y="39768"/>
                      <a:pt x="119028" y="39578"/>
                      <a:pt x="118968" y="39399"/>
                    </a:cubicBezTo>
                    <a:cubicBezTo>
                      <a:pt x="118647" y="38244"/>
                      <a:pt x="118361" y="37030"/>
                      <a:pt x="118123" y="35792"/>
                    </a:cubicBezTo>
                    <a:cubicBezTo>
                      <a:pt x="118099" y="35661"/>
                      <a:pt x="118075" y="35530"/>
                      <a:pt x="118051" y="35399"/>
                    </a:cubicBezTo>
                    <a:cubicBezTo>
                      <a:pt x="118020" y="35240"/>
                      <a:pt x="117875" y="35119"/>
                      <a:pt x="117710" y="35119"/>
                    </a:cubicBezTo>
                    <a:close/>
                    <a:moveTo>
                      <a:pt x="74966" y="37643"/>
                    </a:moveTo>
                    <a:cubicBezTo>
                      <a:pt x="74945" y="37643"/>
                      <a:pt x="74924" y="37645"/>
                      <a:pt x="74903" y="37649"/>
                    </a:cubicBezTo>
                    <a:cubicBezTo>
                      <a:pt x="74713" y="37673"/>
                      <a:pt x="74582" y="37851"/>
                      <a:pt x="74617" y="38042"/>
                    </a:cubicBezTo>
                    <a:cubicBezTo>
                      <a:pt x="74820" y="39411"/>
                      <a:pt x="75153" y="40780"/>
                      <a:pt x="75594" y="42102"/>
                    </a:cubicBezTo>
                    <a:cubicBezTo>
                      <a:pt x="75641" y="42245"/>
                      <a:pt x="75772" y="42340"/>
                      <a:pt x="75915" y="42340"/>
                    </a:cubicBezTo>
                    <a:cubicBezTo>
                      <a:pt x="75951" y="42340"/>
                      <a:pt x="75986" y="42328"/>
                      <a:pt x="76022" y="42316"/>
                    </a:cubicBezTo>
                    <a:cubicBezTo>
                      <a:pt x="76213" y="42257"/>
                      <a:pt x="76308" y="42066"/>
                      <a:pt x="76248" y="41888"/>
                    </a:cubicBezTo>
                    <a:cubicBezTo>
                      <a:pt x="75820" y="40602"/>
                      <a:pt x="75498" y="39268"/>
                      <a:pt x="75296" y="37935"/>
                    </a:cubicBezTo>
                    <a:cubicBezTo>
                      <a:pt x="75275" y="37765"/>
                      <a:pt x="75131" y="37643"/>
                      <a:pt x="74966" y="37643"/>
                    </a:cubicBezTo>
                    <a:close/>
                    <a:moveTo>
                      <a:pt x="177980" y="39835"/>
                    </a:moveTo>
                    <a:cubicBezTo>
                      <a:pt x="177879" y="39835"/>
                      <a:pt x="177781" y="39878"/>
                      <a:pt x="177714" y="39959"/>
                    </a:cubicBezTo>
                    <a:cubicBezTo>
                      <a:pt x="176832" y="41007"/>
                      <a:pt x="175939" y="42042"/>
                      <a:pt x="175023" y="43090"/>
                    </a:cubicBezTo>
                    <a:cubicBezTo>
                      <a:pt x="174904" y="43233"/>
                      <a:pt x="174916" y="43447"/>
                      <a:pt x="175058" y="43578"/>
                    </a:cubicBezTo>
                    <a:cubicBezTo>
                      <a:pt x="175118" y="43638"/>
                      <a:pt x="175201" y="43662"/>
                      <a:pt x="175285" y="43662"/>
                    </a:cubicBezTo>
                    <a:cubicBezTo>
                      <a:pt x="175380" y="43662"/>
                      <a:pt x="175475" y="43626"/>
                      <a:pt x="175547" y="43543"/>
                    </a:cubicBezTo>
                    <a:cubicBezTo>
                      <a:pt x="176463" y="42495"/>
                      <a:pt x="177356" y="41459"/>
                      <a:pt x="178237" y="40399"/>
                    </a:cubicBezTo>
                    <a:cubicBezTo>
                      <a:pt x="178356" y="40257"/>
                      <a:pt x="178345" y="40030"/>
                      <a:pt x="178202" y="39911"/>
                    </a:cubicBezTo>
                    <a:cubicBezTo>
                      <a:pt x="178135" y="39860"/>
                      <a:pt x="178057" y="39835"/>
                      <a:pt x="177980" y="39835"/>
                    </a:cubicBezTo>
                    <a:close/>
                    <a:moveTo>
                      <a:pt x="150771" y="40506"/>
                    </a:moveTo>
                    <a:cubicBezTo>
                      <a:pt x="150590" y="40506"/>
                      <a:pt x="150436" y="40645"/>
                      <a:pt x="150424" y="40828"/>
                    </a:cubicBezTo>
                    <a:cubicBezTo>
                      <a:pt x="150341" y="42304"/>
                      <a:pt x="150139" y="43614"/>
                      <a:pt x="149817" y="44840"/>
                    </a:cubicBezTo>
                    <a:cubicBezTo>
                      <a:pt x="149758" y="45019"/>
                      <a:pt x="149865" y="45210"/>
                      <a:pt x="150055" y="45257"/>
                    </a:cubicBezTo>
                    <a:cubicBezTo>
                      <a:pt x="150079" y="45269"/>
                      <a:pt x="150115" y="45269"/>
                      <a:pt x="150139" y="45269"/>
                    </a:cubicBezTo>
                    <a:cubicBezTo>
                      <a:pt x="150293" y="45269"/>
                      <a:pt x="150436" y="45174"/>
                      <a:pt x="150472" y="45019"/>
                    </a:cubicBezTo>
                    <a:cubicBezTo>
                      <a:pt x="150817" y="43745"/>
                      <a:pt x="151032" y="42388"/>
                      <a:pt x="151115" y="40876"/>
                    </a:cubicBezTo>
                    <a:cubicBezTo>
                      <a:pt x="151127" y="40685"/>
                      <a:pt x="150984" y="40518"/>
                      <a:pt x="150793" y="40507"/>
                    </a:cubicBezTo>
                    <a:cubicBezTo>
                      <a:pt x="150786" y="40506"/>
                      <a:pt x="150779" y="40506"/>
                      <a:pt x="150771" y="40506"/>
                    </a:cubicBezTo>
                    <a:close/>
                    <a:moveTo>
                      <a:pt x="119986" y="43053"/>
                    </a:moveTo>
                    <a:cubicBezTo>
                      <a:pt x="119944" y="43053"/>
                      <a:pt x="119901" y="43061"/>
                      <a:pt x="119861" y="43078"/>
                    </a:cubicBezTo>
                    <a:cubicBezTo>
                      <a:pt x="119682" y="43150"/>
                      <a:pt x="119599" y="43352"/>
                      <a:pt x="119671" y="43531"/>
                    </a:cubicBezTo>
                    <a:cubicBezTo>
                      <a:pt x="120218" y="44852"/>
                      <a:pt x="120837" y="46114"/>
                      <a:pt x="121516" y="47269"/>
                    </a:cubicBezTo>
                    <a:cubicBezTo>
                      <a:pt x="121576" y="47376"/>
                      <a:pt x="121695" y="47448"/>
                      <a:pt x="121814" y="47448"/>
                    </a:cubicBezTo>
                    <a:cubicBezTo>
                      <a:pt x="121873" y="47448"/>
                      <a:pt x="121933" y="47424"/>
                      <a:pt x="121980" y="47400"/>
                    </a:cubicBezTo>
                    <a:cubicBezTo>
                      <a:pt x="122147" y="47305"/>
                      <a:pt x="122207" y="47091"/>
                      <a:pt x="122111" y="46924"/>
                    </a:cubicBezTo>
                    <a:cubicBezTo>
                      <a:pt x="121445" y="45793"/>
                      <a:pt x="120837" y="44555"/>
                      <a:pt x="120302" y="43269"/>
                    </a:cubicBezTo>
                    <a:cubicBezTo>
                      <a:pt x="120247" y="43133"/>
                      <a:pt x="120118" y="43053"/>
                      <a:pt x="119986" y="43053"/>
                    </a:cubicBezTo>
                    <a:close/>
                    <a:moveTo>
                      <a:pt x="283973" y="47089"/>
                    </a:moveTo>
                    <a:cubicBezTo>
                      <a:pt x="283898" y="47089"/>
                      <a:pt x="283824" y="47089"/>
                      <a:pt x="283751" y="47091"/>
                    </a:cubicBezTo>
                    <a:cubicBezTo>
                      <a:pt x="283560" y="47091"/>
                      <a:pt x="283405" y="47245"/>
                      <a:pt x="283417" y="47436"/>
                    </a:cubicBezTo>
                    <a:cubicBezTo>
                      <a:pt x="283417" y="47626"/>
                      <a:pt x="283572" y="47769"/>
                      <a:pt x="283751" y="47769"/>
                    </a:cubicBezTo>
                    <a:lnTo>
                      <a:pt x="283762" y="47769"/>
                    </a:lnTo>
                    <a:cubicBezTo>
                      <a:pt x="284453" y="47769"/>
                      <a:pt x="285239" y="47805"/>
                      <a:pt x="286084" y="47900"/>
                    </a:cubicBezTo>
                    <a:cubicBezTo>
                      <a:pt x="286096" y="47912"/>
                      <a:pt x="286108" y="47912"/>
                      <a:pt x="286120" y="47912"/>
                    </a:cubicBezTo>
                    <a:cubicBezTo>
                      <a:pt x="286299" y="47912"/>
                      <a:pt x="286441" y="47781"/>
                      <a:pt x="286465" y="47603"/>
                    </a:cubicBezTo>
                    <a:cubicBezTo>
                      <a:pt x="286489" y="47412"/>
                      <a:pt x="286346" y="47245"/>
                      <a:pt x="286156" y="47222"/>
                    </a:cubicBezTo>
                    <a:cubicBezTo>
                      <a:pt x="285374" y="47136"/>
                      <a:pt x="284641" y="47089"/>
                      <a:pt x="283973" y="47089"/>
                    </a:cubicBezTo>
                    <a:close/>
                    <a:moveTo>
                      <a:pt x="222541" y="47567"/>
                    </a:moveTo>
                    <a:cubicBezTo>
                      <a:pt x="221112" y="47579"/>
                      <a:pt x="219719" y="47817"/>
                      <a:pt x="218385" y="48293"/>
                    </a:cubicBezTo>
                    <a:cubicBezTo>
                      <a:pt x="218207" y="48365"/>
                      <a:pt x="218111" y="48555"/>
                      <a:pt x="218171" y="48734"/>
                    </a:cubicBezTo>
                    <a:cubicBezTo>
                      <a:pt x="218230" y="48877"/>
                      <a:pt x="218361" y="48972"/>
                      <a:pt x="218504" y="48972"/>
                    </a:cubicBezTo>
                    <a:cubicBezTo>
                      <a:pt x="218540" y="48972"/>
                      <a:pt x="218576" y="48960"/>
                      <a:pt x="218611" y="48948"/>
                    </a:cubicBezTo>
                    <a:cubicBezTo>
                      <a:pt x="219874" y="48496"/>
                      <a:pt x="221195" y="48269"/>
                      <a:pt x="222552" y="48257"/>
                    </a:cubicBezTo>
                    <a:cubicBezTo>
                      <a:pt x="222743" y="48257"/>
                      <a:pt x="222898" y="48103"/>
                      <a:pt x="222898" y="47912"/>
                    </a:cubicBezTo>
                    <a:cubicBezTo>
                      <a:pt x="222886" y="47722"/>
                      <a:pt x="222731" y="47567"/>
                      <a:pt x="222552" y="47567"/>
                    </a:cubicBezTo>
                    <a:close/>
                    <a:moveTo>
                      <a:pt x="77538" y="45441"/>
                    </a:moveTo>
                    <a:cubicBezTo>
                      <a:pt x="77485" y="45441"/>
                      <a:pt x="77430" y="45454"/>
                      <a:pt x="77380" y="45483"/>
                    </a:cubicBezTo>
                    <a:cubicBezTo>
                      <a:pt x="77201" y="45567"/>
                      <a:pt x="77141" y="45781"/>
                      <a:pt x="77225" y="45948"/>
                    </a:cubicBezTo>
                    <a:cubicBezTo>
                      <a:pt x="77832" y="47114"/>
                      <a:pt x="78534" y="48281"/>
                      <a:pt x="79380" y="49508"/>
                    </a:cubicBezTo>
                    <a:cubicBezTo>
                      <a:pt x="79451" y="49615"/>
                      <a:pt x="79558" y="49662"/>
                      <a:pt x="79666" y="49662"/>
                    </a:cubicBezTo>
                    <a:cubicBezTo>
                      <a:pt x="79737" y="49662"/>
                      <a:pt x="79808" y="49639"/>
                      <a:pt x="79868" y="49603"/>
                    </a:cubicBezTo>
                    <a:cubicBezTo>
                      <a:pt x="80023" y="49496"/>
                      <a:pt x="80058" y="49281"/>
                      <a:pt x="79951" y="49127"/>
                    </a:cubicBezTo>
                    <a:cubicBezTo>
                      <a:pt x="79130" y="47912"/>
                      <a:pt x="78427" y="46769"/>
                      <a:pt x="77844" y="45626"/>
                    </a:cubicBezTo>
                    <a:cubicBezTo>
                      <a:pt x="77778" y="45510"/>
                      <a:pt x="77660" y="45441"/>
                      <a:pt x="77538" y="45441"/>
                    </a:cubicBezTo>
                    <a:close/>
                    <a:moveTo>
                      <a:pt x="172580" y="46105"/>
                    </a:moveTo>
                    <a:cubicBezTo>
                      <a:pt x="172482" y="46105"/>
                      <a:pt x="172385" y="46144"/>
                      <a:pt x="172320" y="46222"/>
                    </a:cubicBezTo>
                    <a:cubicBezTo>
                      <a:pt x="171284" y="47472"/>
                      <a:pt x="170463" y="48508"/>
                      <a:pt x="169760" y="49496"/>
                    </a:cubicBezTo>
                    <a:cubicBezTo>
                      <a:pt x="169653" y="49651"/>
                      <a:pt x="169677" y="49865"/>
                      <a:pt x="169832" y="49984"/>
                    </a:cubicBezTo>
                    <a:cubicBezTo>
                      <a:pt x="169903" y="50020"/>
                      <a:pt x="169963" y="50043"/>
                      <a:pt x="170034" y="50043"/>
                    </a:cubicBezTo>
                    <a:cubicBezTo>
                      <a:pt x="170141" y="50043"/>
                      <a:pt x="170248" y="49996"/>
                      <a:pt x="170320" y="49901"/>
                    </a:cubicBezTo>
                    <a:cubicBezTo>
                      <a:pt x="171010" y="48924"/>
                      <a:pt x="171820" y="47900"/>
                      <a:pt x="172856" y="46662"/>
                    </a:cubicBezTo>
                    <a:cubicBezTo>
                      <a:pt x="172975" y="46519"/>
                      <a:pt x="172951" y="46305"/>
                      <a:pt x="172808" y="46186"/>
                    </a:cubicBezTo>
                    <a:cubicBezTo>
                      <a:pt x="172743" y="46132"/>
                      <a:pt x="172661" y="46105"/>
                      <a:pt x="172580" y="46105"/>
                    </a:cubicBezTo>
                    <a:close/>
                    <a:moveTo>
                      <a:pt x="226613" y="48205"/>
                    </a:moveTo>
                    <a:cubicBezTo>
                      <a:pt x="226462" y="48205"/>
                      <a:pt x="226327" y="48303"/>
                      <a:pt x="226279" y="48448"/>
                    </a:cubicBezTo>
                    <a:cubicBezTo>
                      <a:pt x="226220" y="48627"/>
                      <a:pt x="226327" y="48829"/>
                      <a:pt x="226505" y="48877"/>
                    </a:cubicBezTo>
                    <a:cubicBezTo>
                      <a:pt x="227755" y="49281"/>
                      <a:pt x="228970" y="49877"/>
                      <a:pt x="230113" y="50651"/>
                    </a:cubicBezTo>
                    <a:cubicBezTo>
                      <a:pt x="230172" y="50686"/>
                      <a:pt x="230244" y="50710"/>
                      <a:pt x="230303" y="50710"/>
                    </a:cubicBezTo>
                    <a:cubicBezTo>
                      <a:pt x="230422" y="50710"/>
                      <a:pt x="230530" y="50651"/>
                      <a:pt x="230589" y="50555"/>
                    </a:cubicBezTo>
                    <a:cubicBezTo>
                      <a:pt x="230696" y="50389"/>
                      <a:pt x="230661" y="50174"/>
                      <a:pt x="230494" y="50079"/>
                    </a:cubicBezTo>
                    <a:cubicBezTo>
                      <a:pt x="229303" y="49270"/>
                      <a:pt x="228029" y="48650"/>
                      <a:pt x="226720" y="48222"/>
                    </a:cubicBezTo>
                    <a:cubicBezTo>
                      <a:pt x="226684" y="48211"/>
                      <a:pt x="226648" y="48205"/>
                      <a:pt x="226613" y="48205"/>
                    </a:cubicBezTo>
                    <a:close/>
                    <a:moveTo>
                      <a:pt x="42060" y="49740"/>
                    </a:moveTo>
                    <a:cubicBezTo>
                      <a:pt x="40905" y="49740"/>
                      <a:pt x="39735" y="49887"/>
                      <a:pt x="38565" y="50174"/>
                    </a:cubicBezTo>
                    <a:cubicBezTo>
                      <a:pt x="38375" y="50210"/>
                      <a:pt x="38267" y="50401"/>
                      <a:pt x="38303" y="50591"/>
                    </a:cubicBezTo>
                    <a:cubicBezTo>
                      <a:pt x="38351" y="50746"/>
                      <a:pt x="38482" y="50853"/>
                      <a:pt x="38648" y="50853"/>
                    </a:cubicBezTo>
                    <a:cubicBezTo>
                      <a:pt x="38672" y="50853"/>
                      <a:pt x="38696" y="50841"/>
                      <a:pt x="38720" y="50841"/>
                    </a:cubicBezTo>
                    <a:cubicBezTo>
                      <a:pt x="39856" y="50560"/>
                      <a:pt x="40992" y="50422"/>
                      <a:pt x="42107" y="50422"/>
                    </a:cubicBezTo>
                    <a:cubicBezTo>
                      <a:pt x="42312" y="50422"/>
                      <a:pt x="42517" y="50427"/>
                      <a:pt x="42720" y="50436"/>
                    </a:cubicBezTo>
                    <a:cubicBezTo>
                      <a:pt x="42728" y="50437"/>
                      <a:pt x="42735" y="50437"/>
                      <a:pt x="42743" y="50437"/>
                    </a:cubicBezTo>
                    <a:cubicBezTo>
                      <a:pt x="42924" y="50437"/>
                      <a:pt x="43078" y="50298"/>
                      <a:pt x="43078" y="50115"/>
                    </a:cubicBezTo>
                    <a:cubicBezTo>
                      <a:pt x="43090" y="49924"/>
                      <a:pt x="42947" y="49758"/>
                      <a:pt x="42756" y="49758"/>
                    </a:cubicBezTo>
                    <a:cubicBezTo>
                      <a:pt x="42525" y="49746"/>
                      <a:pt x="42293" y="49740"/>
                      <a:pt x="42060" y="49740"/>
                    </a:cubicBezTo>
                    <a:close/>
                    <a:moveTo>
                      <a:pt x="279768" y="47965"/>
                    </a:moveTo>
                    <a:cubicBezTo>
                      <a:pt x="279714" y="47965"/>
                      <a:pt x="279658" y="47978"/>
                      <a:pt x="279607" y="48007"/>
                    </a:cubicBezTo>
                    <a:cubicBezTo>
                      <a:pt x="278428" y="48650"/>
                      <a:pt x="277512" y="49651"/>
                      <a:pt x="276726" y="51151"/>
                    </a:cubicBezTo>
                    <a:cubicBezTo>
                      <a:pt x="276643" y="51317"/>
                      <a:pt x="276702" y="51520"/>
                      <a:pt x="276881" y="51615"/>
                    </a:cubicBezTo>
                    <a:cubicBezTo>
                      <a:pt x="276928" y="51639"/>
                      <a:pt x="276976" y="51651"/>
                      <a:pt x="277035" y="51651"/>
                    </a:cubicBezTo>
                    <a:cubicBezTo>
                      <a:pt x="277155" y="51651"/>
                      <a:pt x="277285" y="51579"/>
                      <a:pt x="277345" y="51472"/>
                    </a:cubicBezTo>
                    <a:cubicBezTo>
                      <a:pt x="278059" y="50103"/>
                      <a:pt x="278881" y="49186"/>
                      <a:pt x="279941" y="48615"/>
                    </a:cubicBezTo>
                    <a:cubicBezTo>
                      <a:pt x="280107" y="48519"/>
                      <a:pt x="280167" y="48317"/>
                      <a:pt x="280072" y="48150"/>
                    </a:cubicBezTo>
                    <a:cubicBezTo>
                      <a:pt x="280014" y="48035"/>
                      <a:pt x="279893" y="47965"/>
                      <a:pt x="279768" y="47965"/>
                    </a:cubicBezTo>
                    <a:close/>
                    <a:moveTo>
                      <a:pt x="148531" y="48364"/>
                    </a:moveTo>
                    <a:cubicBezTo>
                      <a:pt x="148415" y="48364"/>
                      <a:pt x="148304" y="48422"/>
                      <a:pt x="148234" y="48531"/>
                    </a:cubicBezTo>
                    <a:cubicBezTo>
                      <a:pt x="147555" y="49651"/>
                      <a:pt x="146686" y="50686"/>
                      <a:pt x="145662" y="51627"/>
                    </a:cubicBezTo>
                    <a:cubicBezTo>
                      <a:pt x="145531" y="51746"/>
                      <a:pt x="145519" y="51972"/>
                      <a:pt x="145650" y="52103"/>
                    </a:cubicBezTo>
                    <a:cubicBezTo>
                      <a:pt x="145710" y="52187"/>
                      <a:pt x="145805" y="52222"/>
                      <a:pt x="145900" y="52222"/>
                    </a:cubicBezTo>
                    <a:cubicBezTo>
                      <a:pt x="145983" y="52222"/>
                      <a:pt x="146067" y="52187"/>
                      <a:pt x="146138" y="52127"/>
                    </a:cubicBezTo>
                    <a:cubicBezTo>
                      <a:pt x="147210" y="51151"/>
                      <a:pt x="148115" y="50055"/>
                      <a:pt x="148829" y="48889"/>
                    </a:cubicBezTo>
                    <a:cubicBezTo>
                      <a:pt x="148924" y="48734"/>
                      <a:pt x="148877" y="48519"/>
                      <a:pt x="148710" y="48412"/>
                    </a:cubicBezTo>
                    <a:cubicBezTo>
                      <a:pt x="148653" y="48380"/>
                      <a:pt x="148591" y="48364"/>
                      <a:pt x="148531" y="48364"/>
                    </a:cubicBezTo>
                    <a:close/>
                    <a:moveTo>
                      <a:pt x="46764" y="50591"/>
                    </a:moveTo>
                    <a:cubicBezTo>
                      <a:pt x="46624" y="50591"/>
                      <a:pt x="46493" y="50679"/>
                      <a:pt x="46447" y="50817"/>
                    </a:cubicBezTo>
                    <a:cubicBezTo>
                      <a:pt x="46376" y="50996"/>
                      <a:pt x="46471" y="51186"/>
                      <a:pt x="46649" y="51258"/>
                    </a:cubicBezTo>
                    <a:cubicBezTo>
                      <a:pt x="47876" y="51722"/>
                      <a:pt x="49055" y="52377"/>
                      <a:pt x="50150" y="53210"/>
                    </a:cubicBezTo>
                    <a:cubicBezTo>
                      <a:pt x="50209" y="53258"/>
                      <a:pt x="50281" y="53282"/>
                      <a:pt x="50364" y="53282"/>
                    </a:cubicBezTo>
                    <a:cubicBezTo>
                      <a:pt x="50459" y="53282"/>
                      <a:pt x="50567" y="53234"/>
                      <a:pt x="50638" y="53151"/>
                    </a:cubicBezTo>
                    <a:cubicBezTo>
                      <a:pt x="50745" y="52996"/>
                      <a:pt x="50721" y="52782"/>
                      <a:pt x="50567" y="52663"/>
                    </a:cubicBezTo>
                    <a:cubicBezTo>
                      <a:pt x="49424" y="51794"/>
                      <a:pt x="48185" y="51103"/>
                      <a:pt x="46888" y="50615"/>
                    </a:cubicBezTo>
                    <a:cubicBezTo>
                      <a:pt x="46847" y="50599"/>
                      <a:pt x="46805" y="50591"/>
                      <a:pt x="46764" y="50591"/>
                    </a:cubicBezTo>
                    <a:close/>
                    <a:moveTo>
                      <a:pt x="124174" y="50136"/>
                    </a:moveTo>
                    <a:cubicBezTo>
                      <a:pt x="124095" y="50136"/>
                      <a:pt x="124014" y="50164"/>
                      <a:pt x="123945" y="50222"/>
                    </a:cubicBezTo>
                    <a:cubicBezTo>
                      <a:pt x="123802" y="50341"/>
                      <a:pt x="123778" y="50555"/>
                      <a:pt x="123909" y="50698"/>
                    </a:cubicBezTo>
                    <a:cubicBezTo>
                      <a:pt x="124838" y="51817"/>
                      <a:pt x="125850" y="52806"/>
                      <a:pt x="126910" y="53627"/>
                    </a:cubicBezTo>
                    <a:cubicBezTo>
                      <a:pt x="126981" y="53675"/>
                      <a:pt x="127052" y="53699"/>
                      <a:pt x="127124" y="53699"/>
                    </a:cubicBezTo>
                    <a:cubicBezTo>
                      <a:pt x="127231" y="53699"/>
                      <a:pt x="127326" y="53651"/>
                      <a:pt x="127398" y="53568"/>
                    </a:cubicBezTo>
                    <a:cubicBezTo>
                      <a:pt x="127517" y="53413"/>
                      <a:pt x="127481" y="53199"/>
                      <a:pt x="127338" y="53080"/>
                    </a:cubicBezTo>
                    <a:cubicBezTo>
                      <a:pt x="126314" y="52294"/>
                      <a:pt x="125338" y="51341"/>
                      <a:pt x="124433" y="50258"/>
                    </a:cubicBezTo>
                    <a:cubicBezTo>
                      <a:pt x="124367" y="50179"/>
                      <a:pt x="124272" y="50136"/>
                      <a:pt x="124174" y="50136"/>
                    </a:cubicBezTo>
                    <a:close/>
                    <a:moveTo>
                      <a:pt x="214916" y="50289"/>
                    </a:moveTo>
                    <a:cubicBezTo>
                      <a:pt x="214839" y="50289"/>
                      <a:pt x="214761" y="50313"/>
                      <a:pt x="214694" y="50365"/>
                    </a:cubicBezTo>
                    <a:cubicBezTo>
                      <a:pt x="213623" y="51222"/>
                      <a:pt x="212658" y="52258"/>
                      <a:pt x="211825" y="53449"/>
                    </a:cubicBezTo>
                    <a:cubicBezTo>
                      <a:pt x="211718" y="53603"/>
                      <a:pt x="211753" y="53818"/>
                      <a:pt x="211908" y="53925"/>
                    </a:cubicBezTo>
                    <a:cubicBezTo>
                      <a:pt x="211968" y="53972"/>
                      <a:pt x="212039" y="53996"/>
                      <a:pt x="212111" y="53996"/>
                    </a:cubicBezTo>
                    <a:cubicBezTo>
                      <a:pt x="212218" y="53996"/>
                      <a:pt x="212325" y="53937"/>
                      <a:pt x="212396" y="53842"/>
                    </a:cubicBezTo>
                    <a:cubicBezTo>
                      <a:pt x="213182" y="52710"/>
                      <a:pt x="214099" y="51710"/>
                      <a:pt x="215123" y="50901"/>
                    </a:cubicBezTo>
                    <a:cubicBezTo>
                      <a:pt x="215278" y="50782"/>
                      <a:pt x="215302" y="50567"/>
                      <a:pt x="215182" y="50413"/>
                    </a:cubicBezTo>
                    <a:cubicBezTo>
                      <a:pt x="215115" y="50331"/>
                      <a:pt x="215017" y="50289"/>
                      <a:pt x="214916" y="50289"/>
                    </a:cubicBezTo>
                    <a:close/>
                    <a:moveTo>
                      <a:pt x="34791" y="51620"/>
                    </a:moveTo>
                    <a:cubicBezTo>
                      <a:pt x="34736" y="51620"/>
                      <a:pt x="34679" y="51634"/>
                      <a:pt x="34624" y="51663"/>
                    </a:cubicBezTo>
                    <a:cubicBezTo>
                      <a:pt x="33374" y="52318"/>
                      <a:pt x="32219" y="53139"/>
                      <a:pt x="31207" y="54103"/>
                    </a:cubicBezTo>
                    <a:cubicBezTo>
                      <a:pt x="31064" y="54234"/>
                      <a:pt x="31064" y="54461"/>
                      <a:pt x="31195" y="54592"/>
                    </a:cubicBezTo>
                    <a:cubicBezTo>
                      <a:pt x="31267" y="54663"/>
                      <a:pt x="31350" y="54699"/>
                      <a:pt x="31445" y="54699"/>
                    </a:cubicBezTo>
                    <a:cubicBezTo>
                      <a:pt x="31529" y="54699"/>
                      <a:pt x="31612" y="54675"/>
                      <a:pt x="31683" y="54604"/>
                    </a:cubicBezTo>
                    <a:cubicBezTo>
                      <a:pt x="32648" y="53687"/>
                      <a:pt x="33743" y="52901"/>
                      <a:pt x="34946" y="52270"/>
                    </a:cubicBezTo>
                    <a:cubicBezTo>
                      <a:pt x="35112" y="52187"/>
                      <a:pt x="35184" y="51972"/>
                      <a:pt x="35089" y="51806"/>
                    </a:cubicBezTo>
                    <a:cubicBezTo>
                      <a:pt x="35031" y="51690"/>
                      <a:pt x="34915" y="51620"/>
                      <a:pt x="34791" y="51620"/>
                    </a:cubicBezTo>
                    <a:close/>
                    <a:moveTo>
                      <a:pt x="82133" y="52290"/>
                    </a:moveTo>
                    <a:cubicBezTo>
                      <a:pt x="82058" y="52290"/>
                      <a:pt x="81981" y="52315"/>
                      <a:pt x="81916" y="52365"/>
                    </a:cubicBezTo>
                    <a:cubicBezTo>
                      <a:pt x="81773" y="52484"/>
                      <a:pt x="81737" y="52699"/>
                      <a:pt x="81856" y="52853"/>
                    </a:cubicBezTo>
                    <a:cubicBezTo>
                      <a:pt x="82309" y="53425"/>
                      <a:pt x="82773" y="53984"/>
                      <a:pt x="83214" y="54544"/>
                    </a:cubicBezTo>
                    <a:cubicBezTo>
                      <a:pt x="83630" y="55056"/>
                      <a:pt x="84035" y="55568"/>
                      <a:pt x="84440" y="56080"/>
                    </a:cubicBezTo>
                    <a:cubicBezTo>
                      <a:pt x="84511" y="56163"/>
                      <a:pt x="84607" y="56211"/>
                      <a:pt x="84714" y="56211"/>
                    </a:cubicBezTo>
                    <a:cubicBezTo>
                      <a:pt x="84785" y="56211"/>
                      <a:pt x="84857" y="56187"/>
                      <a:pt x="84928" y="56139"/>
                    </a:cubicBezTo>
                    <a:cubicBezTo>
                      <a:pt x="85071" y="56020"/>
                      <a:pt x="85095" y="55806"/>
                      <a:pt x="84976" y="55651"/>
                    </a:cubicBezTo>
                    <a:cubicBezTo>
                      <a:pt x="84571" y="55139"/>
                      <a:pt x="84166" y="54627"/>
                      <a:pt x="83749" y="54103"/>
                    </a:cubicBezTo>
                    <a:cubicBezTo>
                      <a:pt x="83309" y="53556"/>
                      <a:pt x="82844" y="52996"/>
                      <a:pt x="82404" y="52425"/>
                    </a:cubicBezTo>
                    <a:cubicBezTo>
                      <a:pt x="82335" y="52336"/>
                      <a:pt x="82235" y="52290"/>
                      <a:pt x="82133" y="52290"/>
                    </a:cubicBezTo>
                    <a:close/>
                    <a:moveTo>
                      <a:pt x="142573" y="53960"/>
                    </a:moveTo>
                    <a:cubicBezTo>
                      <a:pt x="142513" y="53960"/>
                      <a:pt x="142453" y="53976"/>
                      <a:pt x="142400" y="54008"/>
                    </a:cubicBezTo>
                    <a:cubicBezTo>
                      <a:pt x="142340" y="54032"/>
                      <a:pt x="142292" y="54068"/>
                      <a:pt x="142245" y="54092"/>
                    </a:cubicBezTo>
                    <a:cubicBezTo>
                      <a:pt x="141078" y="54758"/>
                      <a:pt x="139887" y="55258"/>
                      <a:pt x="138685" y="55580"/>
                    </a:cubicBezTo>
                    <a:cubicBezTo>
                      <a:pt x="138506" y="55639"/>
                      <a:pt x="138399" y="55818"/>
                      <a:pt x="138447" y="56008"/>
                    </a:cubicBezTo>
                    <a:cubicBezTo>
                      <a:pt x="138494" y="56163"/>
                      <a:pt x="138625" y="56258"/>
                      <a:pt x="138780" y="56258"/>
                    </a:cubicBezTo>
                    <a:cubicBezTo>
                      <a:pt x="138804" y="56258"/>
                      <a:pt x="138840" y="56258"/>
                      <a:pt x="138863" y="56247"/>
                    </a:cubicBezTo>
                    <a:cubicBezTo>
                      <a:pt x="140114" y="55913"/>
                      <a:pt x="141364" y="55389"/>
                      <a:pt x="142578" y="54699"/>
                    </a:cubicBezTo>
                    <a:cubicBezTo>
                      <a:pt x="142638" y="54663"/>
                      <a:pt x="142685" y="54627"/>
                      <a:pt x="142745" y="54604"/>
                    </a:cubicBezTo>
                    <a:cubicBezTo>
                      <a:pt x="142912" y="54508"/>
                      <a:pt x="142959" y="54294"/>
                      <a:pt x="142864" y="54127"/>
                    </a:cubicBezTo>
                    <a:cubicBezTo>
                      <a:pt x="142801" y="54018"/>
                      <a:pt x="142687" y="53960"/>
                      <a:pt x="142573" y="53960"/>
                    </a:cubicBezTo>
                    <a:close/>
                    <a:moveTo>
                      <a:pt x="233428" y="52703"/>
                    </a:moveTo>
                    <a:cubicBezTo>
                      <a:pt x="233346" y="52703"/>
                      <a:pt x="233263" y="52733"/>
                      <a:pt x="233197" y="52794"/>
                    </a:cubicBezTo>
                    <a:cubicBezTo>
                      <a:pt x="233066" y="52925"/>
                      <a:pt x="233054" y="53139"/>
                      <a:pt x="233185" y="53282"/>
                    </a:cubicBezTo>
                    <a:cubicBezTo>
                      <a:pt x="234066" y="54234"/>
                      <a:pt x="234887" y="55330"/>
                      <a:pt x="235626" y="56520"/>
                    </a:cubicBezTo>
                    <a:cubicBezTo>
                      <a:pt x="235697" y="56628"/>
                      <a:pt x="235804" y="56675"/>
                      <a:pt x="235923" y="56675"/>
                    </a:cubicBezTo>
                    <a:cubicBezTo>
                      <a:pt x="235983" y="56675"/>
                      <a:pt x="236042" y="56663"/>
                      <a:pt x="236102" y="56628"/>
                    </a:cubicBezTo>
                    <a:cubicBezTo>
                      <a:pt x="236268" y="56532"/>
                      <a:pt x="236316" y="56318"/>
                      <a:pt x="236209" y="56151"/>
                    </a:cubicBezTo>
                    <a:cubicBezTo>
                      <a:pt x="235459" y="54925"/>
                      <a:pt x="234602" y="53806"/>
                      <a:pt x="233685" y="52818"/>
                    </a:cubicBezTo>
                    <a:cubicBezTo>
                      <a:pt x="233615" y="52741"/>
                      <a:pt x="233522" y="52703"/>
                      <a:pt x="233428" y="52703"/>
                    </a:cubicBezTo>
                    <a:close/>
                    <a:moveTo>
                      <a:pt x="130683" y="55078"/>
                    </a:moveTo>
                    <a:cubicBezTo>
                      <a:pt x="130546" y="55078"/>
                      <a:pt x="130416" y="55159"/>
                      <a:pt x="130362" y="55294"/>
                    </a:cubicBezTo>
                    <a:cubicBezTo>
                      <a:pt x="130291" y="55473"/>
                      <a:pt x="130374" y="55675"/>
                      <a:pt x="130553" y="55747"/>
                    </a:cubicBezTo>
                    <a:cubicBezTo>
                      <a:pt x="131886" y="56282"/>
                      <a:pt x="133279" y="56604"/>
                      <a:pt x="134672" y="56687"/>
                    </a:cubicBezTo>
                    <a:lnTo>
                      <a:pt x="134684" y="56687"/>
                    </a:lnTo>
                    <a:cubicBezTo>
                      <a:pt x="134875" y="56687"/>
                      <a:pt x="135018" y="56544"/>
                      <a:pt x="135030" y="56366"/>
                    </a:cubicBezTo>
                    <a:cubicBezTo>
                      <a:pt x="135041" y="56175"/>
                      <a:pt x="134899" y="56008"/>
                      <a:pt x="134708" y="55997"/>
                    </a:cubicBezTo>
                    <a:cubicBezTo>
                      <a:pt x="133387" y="55925"/>
                      <a:pt x="132077" y="55616"/>
                      <a:pt x="130815" y="55104"/>
                    </a:cubicBezTo>
                    <a:cubicBezTo>
                      <a:pt x="130772" y="55086"/>
                      <a:pt x="130727" y="55078"/>
                      <a:pt x="130683" y="55078"/>
                    </a:cubicBezTo>
                    <a:close/>
                    <a:moveTo>
                      <a:pt x="167879" y="52866"/>
                    </a:moveTo>
                    <a:cubicBezTo>
                      <a:pt x="167749" y="52866"/>
                      <a:pt x="167629" y="52936"/>
                      <a:pt x="167569" y="53056"/>
                    </a:cubicBezTo>
                    <a:cubicBezTo>
                      <a:pt x="166891" y="54401"/>
                      <a:pt x="166414" y="55687"/>
                      <a:pt x="166117" y="56985"/>
                    </a:cubicBezTo>
                    <a:cubicBezTo>
                      <a:pt x="166069" y="57175"/>
                      <a:pt x="166188" y="57366"/>
                      <a:pt x="166367" y="57401"/>
                    </a:cubicBezTo>
                    <a:cubicBezTo>
                      <a:pt x="166403" y="57413"/>
                      <a:pt x="166426" y="57413"/>
                      <a:pt x="166450" y="57413"/>
                    </a:cubicBezTo>
                    <a:cubicBezTo>
                      <a:pt x="166605" y="57413"/>
                      <a:pt x="166748" y="57306"/>
                      <a:pt x="166784" y="57140"/>
                    </a:cubicBezTo>
                    <a:cubicBezTo>
                      <a:pt x="167069" y="55889"/>
                      <a:pt x="167522" y="54651"/>
                      <a:pt x="168177" y="53365"/>
                    </a:cubicBezTo>
                    <a:cubicBezTo>
                      <a:pt x="168272" y="53199"/>
                      <a:pt x="168200" y="52984"/>
                      <a:pt x="168034" y="52901"/>
                    </a:cubicBezTo>
                    <a:cubicBezTo>
                      <a:pt x="167983" y="52877"/>
                      <a:pt x="167930" y="52866"/>
                      <a:pt x="167879" y="52866"/>
                    </a:cubicBezTo>
                    <a:close/>
                    <a:moveTo>
                      <a:pt x="275549" y="54806"/>
                    </a:moveTo>
                    <a:cubicBezTo>
                      <a:pt x="275398" y="54806"/>
                      <a:pt x="275253" y="54896"/>
                      <a:pt x="275214" y="55044"/>
                    </a:cubicBezTo>
                    <a:cubicBezTo>
                      <a:pt x="274976" y="55782"/>
                      <a:pt x="274738" y="56568"/>
                      <a:pt x="274488" y="57390"/>
                    </a:cubicBezTo>
                    <a:cubicBezTo>
                      <a:pt x="274333" y="57913"/>
                      <a:pt x="274178" y="58449"/>
                      <a:pt x="274011" y="58997"/>
                    </a:cubicBezTo>
                    <a:cubicBezTo>
                      <a:pt x="273952" y="59187"/>
                      <a:pt x="274059" y="59378"/>
                      <a:pt x="274237" y="59437"/>
                    </a:cubicBezTo>
                    <a:cubicBezTo>
                      <a:pt x="274273" y="59437"/>
                      <a:pt x="274297" y="59449"/>
                      <a:pt x="274333" y="59449"/>
                    </a:cubicBezTo>
                    <a:cubicBezTo>
                      <a:pt x="274488" y="59449"/>
                      <a:pt x="274618" y="59354"/>
                      <a:pt x="274666" y="59199"/>
                    </a:cubicBezTo>
                    <a:cubicBezTo>
                      <a:pt x="274833" y="58652"/>
                      <a:pt x="274999" y="58116"/>
                      <a:pt x="275154" y="57592"/>
                    </a:cubicBezTo>
                    <a:cubicBezTo>
                      <a:pt x="275404" y="56770"/>
                      <a:pt x="275631" y="55985"/>
                      <a:pt x="275869" y="55258"/>
                    </a:cubicBezTo>
                    <a:cubicBezTo>
                      <a:pt x="275928" y="55068"/>
                      <a:pt x="275821" y="54877"/>
                      <a:pt x="275642" y="54818"/>
                    </a:cubicBezTo>
                    <a:cubicBezTo>
                      <a:pt x="275612" y="54810"/>
                      <a:pt x="275580" y="54806"/>
                      <a:pt x="275549" y="54806"/>
                    </a:cubicBezTo>
                    <a:close/>
                    <a:moveTo>
                      <a:pt x="53280" y="55501"/>
                    </a:moveTo>
                    <a:cubicBezTo>
                      <a:pt x="53206" y="55501"/>
                      <a:pt x="53131" y="55523"/>
                      <a:pt x="53067" y="55568"/>
                    </a:cubicBezTo>
                    <a:cubicBezTo>
                      <a:pt x="52924" y="55687"/>
                      <a:pt x="52888" y="55901"/>
                      <a:pt x="53007" y="56056"/>
                    </a:cubicBezTo>
                    <a:cubicBezTo>
                      <a:pt x="53829" y="57104"/>
                      <a:pt x="54543" y="58271"/>
                      <a:pt x="55115" y="59509"/>
                    </a:cubicBezTo>
                    <a:cubicBezTo>
                      <a:pt x="55174" y="59628"/>
                      <a:pt x="55305" y="59711"/>
                      <a:pt x="55436" y="59711"/>
                    </a:cubicBezTo>
                    <a:cubicBezTo>
                      <a:pt x="55484" y="59711"/>
                      <a:pt x="55532" y="59699"/>
                      <a:pt x="55579" y="59676"/>
                    </a:cubicBezTo>
                    <a:cubicBezTo>
                      <a:pt x="55746" y="59592"/>
                      <a:pt x="55817" y="59390"/>
                      <a:pt x="55746" y="59223"/>
                    </a:cubicBezTo>
                    <a:cubicBezTo>
                      <a:pt x="55139" y="57925"/>
                      <a:pt x="54412" y="56723"/>
                      <a:pt x="53555" y="55627"/>
                    </a:cubicBezTo>
                    <a:cubicBezTo>
                      <a:pt x="53486" y="55544"/>
                      <a:pt x="53384" y="55501"/>
                      <a:pt x="53280" y="55501"/>
                    </a:cubicBezTo>
                    <a:close/>
                    <a:moveTo>
                      <a:pt x="210181" y="56947"/>
                    </a:moveTo>
                    <a:cubicBezTo>
                      <a:pt x="210044" y="56947"/>
                      <a:pt x="209915" y="57028"/>
                      <a:pt x="209860" y="57163"/>
                    </a:cubicBezTo>
                    <a:cubicBezTo>
                      <a:pt x="209694" y="57604"/>
                      <a:pt x="209527" y="58068"/>
                      <a:pt x="209384" y="58533"/>
                    </a:cubicBezTo>
                    <a:cubicBezTo>
                      <a:pt x="209110" y="59390"/>
                      <a:pt x="208813" y="60247"/>
                      <a:pt x="208479" y="61057"/>
                    </a:cubicBezTo>
                    <a:cubicBezTo>
                      <a:pt x="208408" y="61223"/>
                      <a:pt x="208503" y="61426"/>
                      <a:pt x="208670" y="61497"/>
                    </a:cubicBezTo>
                    <a:cubicBezTo>
                      <a:pt x="208717" y="61521"/>
                      <a:pt x="208765" y="61521"/>
                      <a:pt x="208801" y="61521"/>
                    </a:cubicBezTo>
                    <a:cubicBezTo>
                      <a:pt x="208944" y="61521"/>
                      <a:pt x="209075" y="61450"/>
                      <a:pt x="209122" y="61307"/>
                    </a:cubicBezTo>
                    <a:cubicBezTo>
                      <a:pt x="209456" y="60485"/>
                      <a:pt x="209765" y="59616"/>
                      <a:pt x="210039" y="58735"/>
                    </a:cubicBezTo>
                    <a:cubicBezTo>
                      <a:pt x="210182" y="58283"/>
                      <a:pt x="210337" y="57842"/>
                      <a:pt x="210503" y="57413"/>
                    </a:cubicBezTo>
                    <a:cubicBezTo>
                      <a:pt x="210575" y="57235"/>
                      <a:pt x="210491" y="57044"/>
                      <a:pt x="210313" y="56973"/>
                    </a:cubicBezTo>
                    <a:cubicBezTo>
                      <a:pt x="210270" y="56956"/>
                      <a:pt x="210225" y="56947"/>
                      <a:pt x="210181" y="56947"/>
                    </a:cubicBezTo>
                    <a:close/>
                    <a:moveTo>
                      <a:pt x="28861" y="57225"/>
                    </a:moveTo>
                    <a:cubicBezTo>
                      <a:pt x="28746" y="57225"/>
                      <a:pt x="28637" y="57283"/>
                      <a:pt x="28576" y="57390"/>
                    </a:cubicBezTo>
                    <a:cubicBezTo>
                      <a:pt x="27897" y="58497"/>
                      <a:pt x="27290" y="59723"/>
                      <a:pt x="26718" y="61140"/>
                    </a:cubicBezTo>
                    <a:cubicBezTo>
                      <a:pt x="26647" y="61319"/>
                      <a:pt x="26730" y="61521"/>
                      <a:pt x="26909" y="61581"/>
                    </a:cubicBezTo>
                    <a:cubicBezTo>
                      <a:pt x="26945" y="61604"/>
                      <a:pt x="26992" y="61616"/>
                      <a:pt x="27040" y="61616"/>
                    </a:cubicBezTo>
                    <a:cubicBezTo>
                      <a:pt x="27171" y="61616"/>
                      <a:pt x="27302" y="61533"/>
                      <a:pt x="27349" y="61390"/>
                    </a:cubicBezTo>
                    <a:cubicBezTo>
                      <a:pt x="27909" y="60009"/>
                      <a:pt x="28504" y="58818"/>
                      <a:pt x="29159" y="57747"/>
                    </a:cubicBezTo>
                    <a:cubicBezTo>
                      <a:pt x="29266" y="57592"/>
                      <a:pt x="29207" y="57378"/>
                      <a:pt x="29052" y="57282"/>
                    </a:cubicBezTo>
                    <a:cubicBezTo>
                      <a:pt x="28992" y="57244"/>
                      <a:pt x="28925" y="57225"/>
                      <a:pt x="28861" y="57225"/>
                    </a:cubicBezTo>
                    <a:close/>
                    <a:moveTo>
                      <a:pt x="87150" y="58856"/>
                    </a:moveTo>
                    <a:cubicBezTo>
                      <a:pt x="87086" y="58856"/>
                      <a:pt x="87021" y="58874"/>
                      <a:pt x="86964" y="58914"/>
                    </a:cubicBezTo>
                    <a:cubicBezTo>
                      <a:pt x="86797" y="59009"/>
                      <a:pt x="86762" y="59223"/>
                      <a:pt x="86857" y="59390"/>
                    </a:cubicBezTo>
                    <a:cubicBezTo>
                      <a:pt x="87690" y="60664"/>
                      <a:pt x="88309" y="61831"/>
                      <a:pt x="88726" y="62974"/>
                    </a:cubicBezTo>
                    <a:cubicBezTo>
                      <a:pt x="88786" y="63105"/>
                      <a:pt x="88917" y="63200"/>
                      <a:pt x="89048" y="63200"/>
                    </a:cubicBezTo>
                    <a:cubicBezTo>
                      <a:pt x="89095" y="63200"/>
                      <a:pt x="89131" y="63188"/>
                      <a:pt x="89179" y="63176"/>
                    </a:cubicBezTo>
                    <a:cubicBezTo>
                      <a:pt x="89345" y="63105"/>
                      <a:pt x="89441" y="62914"/>
                      <a:pt x="89369" y="62735"/>
                    </a:cubicBezTo>
                    <a:cubicBezTo>
                      <a:pt x="88929" y="61545"/>
                      <a:pt x="88298" y="60330"/>
                      <a:pt x="87440" y="59009"/>
                    </a:cubicBezTo>
                    <a:cubicBezTo>
                      <a:pt x="87372" y="58911"/>
                      <a:pt x="87262" y="58856"/>
                      <a:pt x="87150" y="58856"/>
                    </a:cubicBezTo>
                    <a:close/>
                    <a:moveTo>
                      <a:pt x="237804" y="59667"/>
                    </a:moveTo>
                    <a:cubicBezTo>
                      <a:pt x="237757" y="59667"/>
                      <a:pt x="237709" y="59677"/>
                      <a:pt x="237661" y="59699"/>
                    </a:cubicBezTo>
                    <a:cubicBezTo>
                      <a:pt x="237483" y="59771"/>
                      <a:pt x="237400" y="59973"/>
                      <a:pt x="237471" y="60140"/>
                    </a:cubicBezTo>
                    <a:cubicBezTo>
                      <a:pt x="237971" y="61354"/>
                      <a:pt x="238412" y="62664"/>
                      <a:pt x="238781" y="64009"/>
                    </a:cubicBezTo>
                    <a:cubicBezTo>
                      <a:pt x="238816" y="64164"/>
                      <a:pt x="238959" y="64271"/>
                      <a:pt x="239114" y="64271"/>
                    </a:cubicBezTo>
                    <a:cubicBezTo>
                      <a:pt x="239138" y="64271"/>
                      <a:pt x="239174" y="64259"/>
                      <a:pt x="239197" y="64259"/>
                    </a:cubicBezTo>
                    <a:cubicBezTo>
                      <a:pt x="239376" y="64212"/>
                      <a:pt x="239495" y="64021"/>
                      <a:pt x="239447" y="63831"/>
                    </a:cubicBezTo>
                    <a:cubicBezTo>
                      <a:pt x="239078" y="62450"/>
                      <a:pt x="238626" y="61128"/>
                      <a:pt x="238114" y="59878"/>
                    </a:cubicBezTo>
                    <a:cubicBezTo>
                      <a:pt x="238053" y="59747"/>
                      <a:pt x="237934" y="59667"/>
                      <a:pt x="237804" y="59667"/>
                    </a:cubicBezTo>
                    <a:close/>
                    <a:moveTo>
                      <a:pt x="166127" y="60818"/>
                    </a:moveTo>
                    <a:cubicBezTo>
                      <a:pt x="166120" y="60818"/>
                      <a:pt x="166112" y="60818"/>
                      <a:pt x="166105" y="60819"/>
                    </a:cubicBezTo>
                    <a:cubicBezTo>
                      <a:pt x="165914" y="60830"/>
                      <a:pt x="165772" y="60997"/>
                      <a:pt x="165783" y="61188"/>
                    </a:cubicBezTo>
                    <a:cubicBezTo>
                      <a:pt x="165867" y="62521"/>
                      <a:pt x="166153" y="63914"/>
                      <a:pt x="166617" y="65307"/>
                    </a:cubicBezTo>
                    <a:cubicBezTo>
                      <a:pt x="166665" y="65450"/>
                      <a:pt x="166795" y="65545"/>
                      <a:pt x="166938" y="65545"/>
                    </a:cubicBezTo>
                    <a:cubicBezTo>
                      <a:pt x="166974" y="65545"/>
                      <a:pt x="167010" y="65545"/>
                      <a:pt x="167046" y="65533"/>
                    </a:cubicBezTo>
                    <a:cubicBezTo>
                      <a:pt x="167224" y="65474"/>
                      <a:pt x="167331" y="65271"/>
                      <a:pt x="167272" y="65093"/>
                    </a:cubicBezTo>
                    <a:cubicBezTo>
                      <a:pt x="166819" y="63747"/>
                      <a:pt x="166557" y="62414"/>
                      <a:pt x="166462" y="61140"/>
                    </a:cubicBezTo>
                    <a:cubicBezTo>
                      <a:pt x="166451" y="60957"/>
                      <a:pt x="166307" y="60818"/>
                      <a:pt x="166127" y="60818"/>
                    </a:cubicBezTo>
                    <a:close/>
                    <a:moveTo>
                      <a:pt x="273057" y="62682"/>
                    </a:moveTo>
                    <a:cubicBezTo>
                      <a:pt x="272915" y="62682"/>
                      <a:pt x="272782" y="62771"/>
                      <a:pt x="272725" y="62914"/>
                    </a:cubicBezTo>
                    <a:cubicBezTo>
                      <a:pt x="272344" y="64033"/>
                      <a:pt x="271987" y="65236"/>
                      <a:pt x="271618" y="66510"/>
                    </a:cubicBezTo>
                    <a:lnTo>
                      <a:pt x="271511" y="66879"/>
                    </a:lnTo>
                    <a:cubicBezTo>
                      <a:pt x="271463" y="67069"/>
                      <a:pt x="271559" y="67260"/>
                      <a:pt x="271749" y="67307"/>
                    </a:cubicBezTo>
                    <a:cubicBezTo>
                      <a:pt x="271785" y="67319"/>
                      <a:pt x="271809" y="67319"/>
                      <a:pt x="271844" y="67319"/>
                    </a:cubicBezTo>
                    <a:cubicBezTo>
                      <a:pt x="271987" y="67319"/>
                      <a:pt x="272130" y="67224"/>
                      <a:pt x="272178" y="67081"/>
                    </a:cubicBezTo>
                    <a:lnTo>
                      <a:pt x="272285" y="66712"/>
                    </a:lnTo>
                    <a:cubicBezTo>
                      <a:pt x="272654" y="65438"/>
                      <a:pt x="272999" y="64248"/>
                      <a:pt x="273380" y="63140"/>
                    </a:cubicBezTo>
                    <a:cubicBezTo>
                      <a:pt x="273440" y="62962"/>
                      <a:pt x="273345" y="62771"/>
                      <a:pt x="273166" y="62700"/>
                    </a:cubicBezTo>
                    <a:cubicBezTo>
                      <a:pt x="273130" y="62688"/>
                      <a:pt x="273093" y="62682"/>
                      <a:pt x="273057" y="62682"/>
                    </a:cubicBezTo>
                    <a:close/>
                    <a:moveTo>
                      <a:pt x="56755" y="62927"/>
                    </a:moveTo>
                    <a:cubicBezTo>
                      <a:pt x="56728" y="62927"/>
                      <a:pt x="56701" y="62931"/>
                      <a:pt x="56675" y="62938"/>
                    </a:cubicBezTo>
                    <a:cubicBezTo>
                      <a:pt x="56484" y="62974"/>
                      <a:pt x="56365" y="63164"/>
                      <a:pt x="56413" y="63343"/>
                    </a:cubicBezTo>
                    <a:cubicBezTo>
                      <a:pt x="56496" y="63771"/>
                      <a:pt x="56579" y="64200"/>
                      <a:pt x="56639" y="64617"/>
                    </a:cubicBezTo>
                    <a:cubicBezTo>
                      <a:pt x="56770" y="65581"/>
                      <a:pt x="56936" y="66522"/>
                      <a:pt x="57127" y="67415"/>
                    </a:cubicBezTo>
                    <a:cubicBezTo>
                      <a:pt x="57163" y="67569"/>
                      <a:pt x="57306" y="67677"/>
                      <a:pt x="57472" y="67677"/>
                    </a:cubicBezTo>
                    <a:lnTo>
                      <a:pt x="57544" y="67677"/>
                    </a:lnTo>
                    <a:cubicBezTo>
                      <a:pt x="57722" y="67629"/>
                      <a:pt x="57841" y="67450"/>
                      <a:pt x="57806" y="67260"/>
                    </a:cubicBezTo>
                    <a:cubicBezTo>
                      <a:pt x="57615" y="66391"/>
                      <a:pt x="57448" y="65462"/>
                      <a:pt x="57317" y="64521"/>
                    </a:cubicBezTo>
                    <a:cubicBezTo>
                      <a:pt x="57258" y="64081"/>
                      <a:pt x="57175" y="63640"/>
                      <a:pt x="57079" y="63200"/>
                    </a:cubicBezTo>
                    <a:cubicBezTo>
                      <a:pt x="57049" y="63038"/>
                      <a:pt x="56907" y="62927"/>
                      <a:pt x="56755" y="62927"/>
                    </a:cubicBezTo>
                    <a:close/>
                    <a:moveTo>
                      <a:pt x="207010" y="64547"/>
                    </a:moveTo>
                    <a:cubicBezTo>
                      <a:pt x="206888" y="64547"/>
                      <a:pt x="206770" y="64611"/>
                      <a:pt x="206705" y="64724"/>
                    </a:cubicBezTo>
                    <a:cubicBezTo>
                      <a:pt x="206027" y="65926"/>
                      <a:pt x="205253" y="67057"/>
                      <a:pt x="204419" y="68093"/>
                    </a:cubicBezTo>
                    <a:cubicBezTo>
                      <a:pt x="204300" y="68248"/>
                      <a:pt x="204324" y="68462"/>
                      <a:pt x="204479" y="68581"/>
                    </a:cubicBezTo>
                    <a:cubicBezTo>
                      <a:pt x="204538" y="68629"/>
                      <a:pt x="204622" y="68653"/>
                      <a:pt x="204693" y="68653"/>
                    </a:cubicBezTo>
                    <a:cubicBezTo>
                      <a:pt x="204788" y="68653"/>
                      <a:pt x="204895" y="68605"/>
                      <a:pt x="204955" y="68522"/>
                    </a:cubicBezTo>
                    <a:cubicBezTo>
                      <a:pt x="205812" y="67462"/>
                      <a:pt x="206610" y="66295"/>
                      <a:pt x="207312" y="65069"/>
                    </a:cubicBezTo>
                    <a:cubicBezTo>
                      <a:pt x="207408" y="64902"/>
                      <a:pt x="207348" y="64688"/>
                      <a:pt x="207181" y="64593"/>
                    </a:cubicBezTo>
                    <a:cubicBezTo>
                      <a:pt x="207127" y="64562"/>
                      <a:pt x="207069" y="64547"/>
                      <a:pt x="207010" y="64547"/>
                    </a:cubicBezTo>
                    <a:close/>
                    <a:moveTo>
                      <a:pt x="25697" y="64831"/>
                    </a:moveTo>
                    <a:cubicBezTo>
                      <a:pt x="25549" y="64831"/>
                      <a:pt x="25410" y="64921"/>
                      <a:pt x="25361" y="65069"/>
                    </a:cubicBezTo>
                    <a:cubicBezTo>
                      <a:pt x="25171" y="65724"/>
                      <a:pt x="24980" y="66355"/>
                      <a:pt x="24802" y="66986"/>
                    </a:cubicBezTo>
                    <a:cubicBezTo>
                      <a:pt x="24599" y="67700"/>
                      <a:pt x="24397" y="68379"/>
                      <a:pt x="24194" y="69034"/>
                    </a:cubicBezTo>
                    <a:cubicBezTo>
                      <a:pt x="24135" y="69224"/>
                      <a:pt x="24242" y="69415"/>
                      <a:pt x="24421" y="69462"/>
                    </a:cubicBezTo>
                    <a:cubicBezTo>
                      <a:pt x="24456" y="69474"/>
                      <a:pt x="24492" y="69486"/>
                      <a:pt x="24528" y="69486"/>
                    </a:cubicBezTo>
                    <a:cubicBezTo>
                      <a:pt x="24671" y="69486"/>
                      <a:pt x="24802" y="69391"/>
                      <a:pt x="24849" y="69236"/>
                    </a:cubicBezTo>
                    <a:cubicBezTo>
                      <a:pt x="25052" y="68570"/>
                      <a:pt x="25254" y="67891"/>
                      <a:pt x="25468" y="67176"/>
                    </a:cubicBezTo>
                    <a:cubicBezTo>
                      <a:pt x="25647" y="66557"/>
                      <a:pt x="25825" y="65914"/>
                      <a:pt x="26028" y="65271"/>
                    </a:cubicBezTo>
                    <a:cubicBezTo>
                      <a:pt x="26075" y="65093"/>
                      <a:pt x="25980" y="64902"/>
                      <a:pt x="25790" y="64843"/>
                    </a:cubicBezTo>
                    <a:cubicBezTo>
                      <a:pt x="25759" y="64835"/>
                      <a:pt x="25728" y="64831"/>
                      <a:pt x="25697" y="64831"/>
                    </a:cubicBezTo>
                    <a:close/>
                    <a:moveTo>
                      <a:pt x="89853" y="66533"/>
                    </a:moveTo>
                    <a:cubicBezTo>
                      <a:pt x="89846" y="66533"/>
                      <a:pt x="89840" y="66533"/>
                      <a:pt x="89833" y="66534"/>
                    </a:cubicBezTo>
                    <a:cubicBezTo>
                      <a:pt x="89643" y="66534"/>
                      <a:pt x="89488" y="66688"/>
                      <a:pt x="89488" y="66879"/>
                    </a:cubicBezTo>
                    <a:cubicBezTo>
                      <a:pt x="89488" y="66938"/>
                      <a:pt x="89488" y="66998"/>
                      <a:pt x="89488" y="67057"/>
                    </a:cubicBezTo>
                    <a:cubicBezTo>
                      <a:pt x="89488" y="68296"/>
                      <a:pt x="89298" y="69534"/>
                      <a:pt x="88881" y="70844"/>
                    </a:cubicBezTo>
                    <a:cubicBezTo>
                      <a:pt x="88833" y="71022"/>
                      <a:pt x="88929" y="71213"/>
                      <a:pt x="89119" y="71272"/>
                    </a:cubicBezTo>
                    <a:cubicBezTo>
                      <a:pt x="89143" y="71284"/>
                      <a:pt x="89179" y="71284"/>
                      <a:pt x="89214" y="71284"/>
                    </a:cubicBezTo>
                    <a:cubicBezTo>
                      <a:pt x="89357" y="71284"/>
                      <a:pt x="89500" y="71189"/>
                      <a:pt x="89548" y="71046"/>
                    </a:cubicBezTo>
                    <a:cubicBezTo>
                      <a:pt x="89964" y="69689"/>
                      <a:pt x="90179" y="68343"/>
                      <a:pt x="90179" y="67057"/>
                    </a:cubicBezTo>
                    <a:cubicBezTo>
                      <a:pt x="90179" y="66998"/>
                      <a:pt x="90179" y="66938"/>
                      <a:pt x="90179" y="66867"/>
                    </a:cubicBezTo>
                    <a:cubicBezTo>
                      <a:pt x="90179" y="66683"/>
                      <a:pt x="90024" y="66533"/>
                      <a:pt x="89853" y="66533"/>
                    </a:cubicBezTo>
                    <a:close/>
                    <a:moveTo>
                      <a:pt x="168754" y="68553"/>
                    </a:moveTo>
                    <a:cubicBezTo>
                      <a:pt x="168687" y="68553"/>
                      <a:pt x="168619" y="68570"/>
                      <a:pt x="168558" y="68605"/>
                    </a:cubicBezTo>
                    <a:cubicBezTo>
                      <a:pt x="168403" y="68712"/>
                      <a:pt x="168367" y="68927"/>
                      <a:pt x="168474" y="69093"/>
                    </a:cubicBezTo>
                    <a:cubicBezTo>
                      <a:pt x="169236" y="70224"/>
                      <a:pt x="170177" y="71284"/>
                      <a:pt x="171260" y="72237"/>
                    </a:cubicBezTo>
                    <a:cubicBezTo>
                      <a:pt x="171320" y="72296"/>
                      <a:pt x="171403" y="72320"/>
                      <a:pt x="171487" y="72320"/>
                    </a:cubicBezTo>
                    <a:cubicBezTo>
                      <a:pt x="171582" y="72320"/>
                      <a:pt x="171677" y="72284"/>
                      <a:pt x="171748" y="72201"/>
                    </a:cubicBezTo>
                    <a:cubicBezTo>
                      <a:pt x="171868" y="72070"/>
                      <a:pt x="171856" y="71844"/>
                      <a:pt x="171713" y="71725"/>
                    </a:cubicBezTo>
                    <a:cubicBezTo>
                      <a:pt x="170677" y="70808"/>
                      <a:pt x="169784" y="69796"/>
                      <a:pt x="169046" y="68700"/>
                    </a:cubicBezTo>
                    <a:cubicBezTo>
                      <a:pt x="168978" y="68603"/>
                      <a:pt x="168868" y="68553"/>
                      <a:pt x="168754" y="68553"/>
                    </a:cubicBezTo>
                    <a:close/>
                    <a:moveTo>
                      <a:pt x="239959" y="67623"/>
                    </a:moveTo>
                    <a:cubicBezTo>
                      <a:pt x="239940" y="67623"/>
                      <a:pt x="239920" y="67625"/>
                      <a:pt x="239900" y="67629"/>
                    </a:cubicBezTo>
                    <a:cubicBezTo>
                      <a:pt x="239709" y="67653"/>
                      <a:pt x="239578" y="67831"/>
                      <a:pt x="239602" y="68022"/>
                    </a:cubicBezTo>
                    <a:cubicBezTo>
                      <a:pt x="239662" y="68391"/>
                      <a:pt x="239709" y="68772"/>
                      <a:pt x="239757" y="69153"/>
                    </a:cubicBezTo>
                    <a:cubicBezTo>
                      <a:pt x="239888" y="70153"/>
                      <a:pt x="240090" y="71141"/>
                      <a:pt x="240388" y="72118"/>
                    </a:cubicBezTo>
                    <a:cubicBezTo>
                      <a:pt x="240436" y="72272"/>
                      <a:pt x="240567" y="72368"/>
                      <a:pt x="240721" y="72368"/>
                    </a:cubicBezTo>
                    <a:cubicBezTo>
                      <a:pt x="240745" y="72368"/>
                      <a:pt x="240781" y="72356"/>
                      <a:pt x="240817" y="72344"/>
                    </a:cubicBezTo>
                    <a:cubicBezTo>
                      <a:pt x="240995" y="72296"/>
                      <a:pt x="241102" y="72106"/>
                      <a:pt x="241043" y="71915"/>
                    </a:cubicBezTo>
                    <a:cubicBezTo>
                      <a:pt x="240769" y="70986"/>
                      <a:pt x="240567" y="70022"/>
                      <a:pt x="240448" y="69070"/>
                    </a:cubicBezTo>
                    <a:cubicBezTo>
                      <a:pt x="240400" y="68677"/>
                      <a:pt x="240340" y="68296"/>
                      <a:pt x="240281" y="67915"/>
                    </a:cubicBezTo>
                    <a:cubicBezTo>
                      <a:pt x="240260" y="67745"/>
                      <a:pt x="240116" y="67623"/>
                      <a:pt x="239959" y="67623"/>
                    </a:cubicBezTo>
                    <a:close/>
                    <a:moveTo>
                      <a:pt x="201853" y="70955"/>
                    </a:moveTo>
                    <a:cubicBezTo>
                      <a:pt x="201770" y="70955"/>
                      <a:pt x="201688" y="70985"/>
                      <a:pt x="201621" y="71046"/>
                    </a:cubicBezTo>
                    <a:cubicBezTo>
                      <a:pt x="200609" y="71951"/>
                      <a:pt x="199514" y="72761"/>
                      <a:pt x="198359" y="73463"/>
                    </a:cubicBezTo>
                    <a:cubicBezTo>
                      <a:pt x="198192" y="73558"/>
                      <a:pt x="198145" y="73773"/>
                      <a:pt x="198240" y="73939"/>
                    </a:cubicBezTo>
                    <a:cubicBezTo>
                      <a:pt x="198311" y="74046"/>
                      <a:pt x="198418" y="74094"/>
                      <a:pt x="198538" y="74094"/>
                    </a:cubicBezTo>
                    <a:cubicBezTo>
                      <a:pt x="198597" y="74094"/>
                      <a:pt x="198657" y="74082"/>
                      <a:pt x="198716" y="74046"/>
                    </a:cubicBezTo>
                    <a:cubicBezTo>
                      <a:pt x="199907" y="73320"/>
                      <a:pt x="201038" y="72487"/>
                      <a:pt x="202086" y="71558"/>
                    </a:cubicBezTo>
                    <a:cubicBezTo>
                      <a:pt x="202228" y="71427"/>
                      <a:pt x="202240" y="71213"/>
                      <a:pt x="202109" y="71070"/>
                    </a:cubicBezTo>
                    <a:cubicBezTo>
                      <a:pt x="202040" y="70994"/>
                      <a:pt x="201946" y="70955"/>
                      <a:pt x="201853" y="70955"/>
                    </a:cubicBezTo>
                    <a:close/>
                    <a:moveTo>
                      <a:pt x="270602" y="70582"/>
                    </a:moveTo>
                    <a:cubicBezTo>
                      <a:pt x="270462" y="70582"/>
                      <a:pt x="270331" y="70670"/>
                      <a:pt x="270285" y="70808"/>
                    </a:cubicBezTo>
                    <a:cubicBezTo>
                      <a:pt x="269785" y="72249"/>
                      <a:pt x="269261" y="73475"/>
                      <a:pt x="268689" y="74570"/>
                    </a:cubicBezTo>
                    <a:cubicBezTo>
                      <a:pt x="268606" y="74737"/>
                      <a:pt x="268677" y="74951"/>
                      <a:pt x="268844" y="75035"/>
                    </a:cubicBezTo>
                    <a:cubicBezTo>
                      <a:pt x="268892" y="75058"/>
                      <a:pt x="268951" y="75070"/>
                      <a:pt x="268999" y="75070"/>
                    </a:cubicBezTo>
                    <a:cubicBezTo>
                      <a:pt x="269130" y="75070"/>
                      <a:pt x="269249" y="74999"/>
                      <a:pt x="269308" y="74880"/>
                    </a:cubicBezTo>
                    <a:cubicBezTo>
                      <a:pt x="269892" y="73761"/>
                      <a:pt x="270416" y="72499"/>
                      <a:pt x="270939" y="71034"/>
                    </a:cubicBezTo>
                    <a:cubicBezTo>
                      <a:pt x="270999" y="70856"/>
                      <a:pt x="270904" y="70665"/>
                      <a:pt x="270725" y="70605"/>
                    </a:cubicBezTo>
                    <a:cubicBezTo>
                      <a:pt x="270685" y="70589"/>
                      <a:pt x="270643" y="70582"/>
                      <a:pt x="270602" y="70582"/>
                    </a:cubicBezTo>
                    <a:close/>
                    <a:moveTo>
                      <a:pt x="58596" y="70963"/>
                    </a:moveTo>
                    <a:cubicBezTo>
                      <a:pt x="58555" y="70963"/>
                      <a:pt x="58513" y="70970"/>
                      <a:pt x="58472" y="70986"/>
                    </a:cubicBezTo>
                    <a:cubicBezTo>
                      <a:pt x="58294" y="71046"/>
                      <a:pt x="58210" y="71248"/>
                      <a:pt x="58270" y="71427"/>
                    </a:cubicBezTo>
                    <a:cubicBezTo>
                      <a:pt x="58770" y="72796"/>
                      <a:pt x="59353" y="74070"/>
                      <a:pt x="60020" y="75225"/>
                    </a:cubicBezTo>
                    <a:cubicBezTo>
                      <a:pt x="60092" y="75332"/>
                      <a:pt x="60199" y="75392"/>
                      <a:pt x="60318" y="75392"/>
                    </a:cubicBezTo>
                    <a:cubicBezTo>
                      <a:pt x="60377" y="75392"/>
                      <a:pt x="60437" y="75380"/>
                      <a:pt x="60496" y="75344"/>
                    </a:cubicBezTo>
                    <a:cubicBezTo>
                      <a:pt x="60651" y="75249"/>
                      <a:pt x="60711" y="75047"/>
                      <a:pt x="60616" y="74880"/>
                    </a:cubicBezTo>
                    <a:cubicBezTo>
                      <a:pt x="59973" y="73761"/>
                      <a:pt x="59401" y="72522"/>
                      <a:pt x="58913" y="71189"/>
                    </a:cubicBezTo>
                    <a:cubicBezTo>
                      <a:pt x="58867" y="71051"/>
                      <a:pt x="58736" y="70963"/>
                      <a:pt x="58596" y="70963"/>
                    </a:cubicBezTo>
                    <a:close/>
                    <a:moveTo>
                      <a:pt x="174854" y="74001"/>
                    </a:moveTo>
                    <a:cubicBezTo>
                      <a:pt x="174736" y="74001"/>
                      <a:pt x="174623" y="74065"/>
                      <a:pt x="174558" y="74177"/>
                    </a:cubicBezTo>
                    <a:cubicBezTo>
                      <a:pt x="174463" y="74344"/>
                      <a:pt x="174523" y="74558"/>
                      <a:pt x="174689" y="74654"/>
                    </a:cubicBezTo>
                    <a:cubicBezTo>
                      <a:pt x="175892" y="75320"/>
                      <a:pt x="177190" y="75880"/>
                      <a:pt x="178535" y="76320"/>
                    </a:cubicBezTo>
                    <a:cubicBezTo>
                      <a:pt x="178571" y="76332"/>
                      <a:pt x="178606" y="76344"/>
                      <a:pt x="178642" y="76344"/>
                    </a:cubicBezTo>
                    <a:cubicBezTo>
                      <a:pt x="178785" y="76344"/>
                      <a:pt x="178916" y="76249"/>
                      <a:pt x="178964" y="76106"/>
                    </a:cubicBezTo>
                    <a:cubicBezTo>
                      <a:pt x="179023" y="75928"/>
                      <a:pt x="178928" y="75725"/>
                      <a:pt x="178749" y="75666"/>
                    </a:cubicBezTo>
                    <a:cubicBezTo>
                      <a:pt x="177440" y="75237"/>
                      <a:pt x="176190" y="74689"/>
                      <a:pt x="175023" y="74046"/>
                    </a:cubicBezTo>
                    <a:cubicBezTo>
                      <a:pt x="174969" y="74016"/>
                      <a:pt x="174911" y="74001"/>
                      <a:pt x="174854" y="74001"/>
                    </a:cubicBezTo>
                    <a:close/>
                    <a:moveTo>
                      <a:pt x="23122" y="72675"/>
                    </a:moveTo>
                    <a:cubicBezTo>
                      <a:pt x="22985" y="72675"/>
                      <a:pt x="22855" y="72756"/>
                      <a:pt x="22801" y="72891"/>
                    </a:cubicBezTo>
                    <a:cubicBezTo>
                      <a:pt x="22254" y="74189"/>
                      <a:pt x="21634" y="75416"/>
                      <a:pt x="20980" y="76547"/>
                    </a:cubicBezTo>
                    <a:cubicBezTo>
                      <a:pt x="20884" y="76701"/>
                      <a:pt x="20932" y="76916"/>
                      <a:pt x="21099" y="77011"/>
                    </a:cubicBezTo>
                    <a:cubicBezTo>
                      <a:pt x="21158" y="77047"/>
                      <a:pt x="21218" y="77059"/>
                      <a:pt x="21277" y="77059"/>
                    </a:cubicBezTo>
                    <a:cubicBezTo>
                      <a:pt x="21396" y="77059"/>
                      <a:pt x="21503" y="76999"/>
                      <a:pt x="21575" y="76892"/>
                    </a:cubicBezTo>
                    <a:cubicBezTo>
                      <a:pt x="22242" y="75737"/>
                      <a:pt x="22873" y="74487"/>
                      <a:pt x="23432" y="73153"/>
                    </a:cubicBezTo>
                    <a:cubicBezTo>
                      <a:pt x="23504" y="72987"/>
                      <a:pt x="23420" y="72784"/>
                      <a:pt x="23254" y="72701"/>
                    </a:cubicBezTo>
                    <a:cubicBezTo>
                      <a:pt x="23210" y="72684"/>
                      <a:pt x="23166" y="72675"/>
                      <a:pt x="23122" y="72675"/>
                    </a:cubicBezTo>
                    <a:close/>
                    <a:moveTo>
                      <a:pt x="194839" y="75237"/>
                    </a:moveTo>
                    <a:cubicBezTo>
                      <a:pt x="194798" y="75237"/>
                      <a:pt x="194756" y="75245"/>
                      <a:pt x="194716" y="75261"/>
                    </a:cubicBezTo>
                    <a:cubicBezTo>
                      <a:pt x="193454" y="75749"/>
                      <a:pt x="192144" y="76130"/>
                      <a:pt x="190810" y="76392"/>
                    </a:cubicBezTo>
                    <a:cubicBezTo>
                      <a:pt x="190620" y="76428"/>
                      <a:pt x="190501" y="76606"/>
                      <a:pt x="190537" y="76797"/>
                    </a:cubicBezTo>
                    <a:cubicBezTo>
                      <a:pt x="190572" y="76963"/>
                      <a:pt x="190715" y="77071"/>
                      <a:pt x="190870" y="77071"/>
                    </a:cubicBezTo>
                    <a:lnTo>
                      <a:pt x="190941" y="77071"/>
                    </a:lnTo>
                    <a:cubicBezTo>
                      <a:pt x="192322" y="76797"/>
                      <a:pt x="193668" y="76404"/>
                      <a:pt x="194966" y="75904"/>
                    </a:cubicBezTo>
                    <a:cubicBezTo>
                      <a:pt x="195144" y="75832"/>
                      <a:pt x="195228" y="75630"/>
                      <a:pt x="195156" y="75463"/>
                    </a:cubicBezTo>
                    <a:cubicBezTo>
                      <a:pt x="195110" y="75325"/>
                      <a:pt x="194979" y="75237"/>
                      <a:pt x="194839" y="75237"/>
                    </a:cubicBezTo>
                    <a:close/>
                    <a:moveTo>
                      <a:pt x="182660" y="76592"/>
                    </a:moveTo>
                    <a:cubicBezTo>
                      <a:pt x="182496" y="76592"/>
                      <a:pt x="182343" y="76716"/>
                      <a:pt x="182321" y="76892"/>
                    </a:cubicBezTo>
                    <a:cubicBezTo>
                      <a:pt x="182286" y="77082"/>
                      <a:pt x="182416" y="77249"/>
                      <a:pt x="182607" y="77285"/>
                    </a:cubicBezTo>
                    <a:cubicBezTo>
                      <a:pt x="183774" y="77452"/>
                      <a:pt x="184976" y="77535"/>
                      <a:pt x="186155" y="77535"/>
                    </a:cubicBezTo>
                    <a:cubicBezTo>
                      <a:pt x="186369" y="77535"/>
                      <a:pt x="186572" y="77535"/>
                      <a:pt x="186786" y="77523"/>
                    </a:cubicBezTo>
                    <a:cubicBezTo>
                      <a:pt x="186977" y="77523"/>
                      <a:pt x="187119" y="77368"/>
                      <a:pt x="187119" y="77178"/>
                    </a:cubicBezTo>
                    <a:cubicBezTo>
                      <a:pt x="187119" y="76994"/>
                      <a:pt x="186976" y="76844"/>
                      <a:pt x="186784" y="76844"/>
                    </a:cubicBezTo>
                    <a:cubicBezTo>
                      <a:pt x="186777" y="76844"/>
                      <a:pt x="186770" y="76844"/>
                      <a:pt x="186762" y="76844"/>
                    </a:cubicBezTo>
                    <a:cubicBezTo>
                      <a:pt x="186596" y="76847"/>
                      <a:pt x="186431" y="76849"/>
                      <a:pt x="186265" y="76849"/>
                    </a:cubicBezTo>
                    <a:cubicBezTo>
                      <a:pt x="185073" y="76849"/>
                      <a:pt x="183883" y="76772"/>
                      <a:pt x="182702" y="76594"/>
                    </a:cubicBezTo>
                    <a:cubicBezTo>
                      <a:pt x="182688" y="76592"/>
                      <a:pt x="182674" y="76592"/>
                      <a:pt x="182660" y="76592"/>
                    </a:cubicBezTo>
                    <a:close/>
                    <a:moveTo>
                      <a:pt x="87558" y="74370"/>
                    </a:moveTo>
                    <a:cubicBezTo>
                      <a:pt x="87440" y="74370"/>
                      <a:pt x="87326" y="74434"/>
                      <a:pt x="87262" y="74546"/>
                    </a:cubicBezTo>
                    <a:cubicBezTo>
                      <a:pt x="87202" y="74666"/>
                      <a:pt x="87131" y="74773"/>
                      <a:pt x="87071" y="74880"/>
                    </a:cubicBezTo>
                    <a:cubicBezTo>
                      <a:pt x="86488" y="75892"/>
                      <a:pt x="85726" y="76856"/>
                      <a:pt x="84821" y="77737"/>
                    </a:cubicBezTo>
                    <a:cubicBezTo>
                      <a:pt x="84678" y="77880"/>
                      <a:pt x="84678" y="78094"/>
                      <a:pt x="84809" y="78225"/>
                    </a:cubicBezTo>
                    <a:cubicBezTo>
                      <a:pt x="84880" y="78297"/>
                      <a:pt x="84976" y="78333"/>
                      <a:pt x="85059" y="78333"/>
                    </a:cubicBezTo>
                    <a:cubicBezTo>
                      <a:pt x="85142" y="78333"/>
                      <a:pt x="85238" y="78297"/>
                      <a:pt x="85297" y="78237"/>
                    </a:cubicBezTo>
                    <a:cubicBezTo>
                      <a:pt x="86250" y="77309"/>
                      <a:pt x="87047" y="76297"/>
                      <a:pt x="87667" y="75225"/>
                    </a:cubicBezTo>
                    <a:cubicBezTo>
                      <a:pt x="87738" y="75106"/>
                      <a:pt x="87797" y="74999"/>
                      <a:pt x="87857" y="74892"/>
                    </a:cubicBezTo>
                    <a:cubicBezTo>
                      <a:pt x="87952" y="74725"/>
                      <a:pt x="87893" y="74511"/>
                      <a:pt x="87726" y="74415"/>
                    </a:cubicBezTo>
                    <a:cubicBezTo>
                      <a:pt x="87672" y="74385"/>
                      <a:pt x="87614" y="74370"/>
                      <a:pt x="87558" y="74370"/>
                    </a:cubicBezTo>
                    <a:close/>
                    <a:moveTo>
                      <a:pt x="242348" y="75465"/>
                    </a:moveTo>
                    <a:cubicBezTo>
                      <a:pt x="242289" y="75465"/>
                      <a:pt x="242229" y="75480"/>
                      <a:pt x="242174" y="75511"/>
                    </a:cubicBezTo>
                    <a:cubicBezTo>
                      <a:pt x="242007" y="75606"/>
                      <a:pt x="241960" y="75809"/>
                      <a:pt x="242043" y="75975"/>
                    </a:cubicBezTo>
                    <a:cubicBezTo>
                      <a:pt x="242757" y="77213"/>
                      <a:pt x="243603" y="78345"/>
                      <a:pt x="244567" y="79345"/>
                    </a:cubicBezTo>
                    <a:cubicBezTo>
                      <a:pt x="244627" y="79416"/>
                      <a:pt x="244722" y="79452"/>
                      <a:pt x="244817" y="79452"/>
                    </a:cubicBezTo>
                    <a:cubicBezTo>
                      <a:pt x="244900" y="79452"/>
                      <a:pt x="244984" y="79416"/>
                      <a:pt x="245055" y="79357"/>
                    </a:cubicBezTo>
                    <a:cubicBezTo>
                      <a:pt x="245186" y="79226"/>
                      <a:pt x="245198" y="79011"/>
                      <a:pt x="245067" y="78868"/>
                    </a:cubicBezTo>
                    <a:cubicBezTo>
                      <a:pt x="244138" y="77916"/>
                      <a:pt x="243329" y="76821"/>
                      <a:pt x="242650" y="75630"/>
                    </a:cubicBezTo>
                    <a:cubicBezTo>
                      <a:pt x="242586" y="75526"/>
                      <a:pt x="242469" y="75465"/>
                      <a:pt x="242348" y="75465"/>
                    </a:cubicBezTo>
                    <a:close/>
                    <a:moveTo>
                      <a:pt x="62769" y="78014"/>
                    </a:moveTo>
                    <a:cubicBezTo>
                      <a:pt x="62685" y="78014"/>
                      <a:pt x="62601" y="78044"/>
                      <a:pt x="62532" y="78106"/>
                    </a:cubicBezTo>
                    <a:cubicBezTo>
                      <a:pt x="62401" y="78237"/>
                      <a:pt x="62390" y="78464"/>
                      <a:pt x="62521" y="78595"/>
                    </a:cubicBezTo>
                    <a:cubicBezTo>
                      <a:pt x="63521" y="79642"/>
                      <a:pt x="64628" y="80523"/>
                      <a:pt x="65819" y="81214"/>
                    </a:cubicBezTo>
                    <a:cubicBezTo>
                      <a:pt x="65878" y="81250"/>
                      <a:pt x="65938" y="81262"/>
                      <a:pt x="65997" y="81262"/>
                    </a:cubicBezTo>
                    <a:cubicBezTo>
                      <a:pt x="66116" y="81262"/>
                      <a:pt x="66223" y="81202"/>
                      <a:pt x="66295" y="81095"/>
                    </a:cubicBezTo>
                    <a:cubicBezTo>
                      <a:pt x="66390" y="80928"/>
                      <a:pt x="66331" y="80714"/>
                      <a:pt x="66164" y="80619"/>
                    </a:cubicBezTo>
                    <a:cubicBezTo>
                      <a:pt x="65033" y="79964"/>
                      <a:pt x="63973" y="79118"/>
                      <a:pt x="63021" y="78118"/>
                    </a:cubicBezTo>
                    <a:cubicBezTo>
                      <a:pt x="62952" y="78050"/>
                      <a:pt x="62861" y="78014"/>
                      <a:pt x="62769" y="78014"/>
                    </a:cubicBezTo>
                    <a:close/>
                    <a:moveTo>
                      <a:pt x="266726" y="77823"/>
                    </a:moveTo>
                    <a:cubicBezTo>
                      <a:pt x="266630" y="77823"/>
                      <a:pt x="266534" y="77862"/>
                      <a:pt x="266463" y="77940"/>
                    </a:cubicBezTo>
                    <a:cubicBezTo>
                      <a:pt x="265582" y="78987"/>
                      <a:pt x="264582" y="79892"/>
                      <a:pt x="263474" y="80631"/>
                    </a:cubicBezTo>
                    <a:cubicBezTo>
                      <a:pt x="263319" y="80726"/>
                      <a:pt x="263272" y="80940"/>
                      <a:pt x="263379" y="81107"/>
                    </a:cubicBezTo>
                    <a:cubicBezTo>
                      <a:pt x="263450" y="81202"/>
                      <a:pt x="263558" y="81262"/>
                      <a:pt x="263665" y="81262"/>
                    </a:cubicBezTo>
                    <a:cubicBezTo>
                      <a:pt x="263736" y="81262"/>
                      <a:pt x="263796" y="81238"/>
                      <a:pt x="263855" y="81202"/>
                    </a:cubicBezTo>
                    <a:cubicBezTo>
                      <a:pt x="265010" y="80428"/>
                      <a:pt x="266070" y="79476"/>
                      <a:pt x="266998" y="78392"/>
                    </a:cubicBezTo>
                    <a:cubicBezTo>
                      <a:pt x="267118" y="78249"/>
                      <a:pt x="267094" y="78023"/>
                      <a:pt x="266951" y="77904"/>
                    </a:cubicBezTo>
                    <a:cubicBezTo>
                      <a:pt x="266886" y="77850"/>
                      <a:pt x="266806" y="77823"/>
                      <a:pt x="266726" y="77823"/>
                    </a:cubicBezTo>
                    <a:close/>
                    <a:moveTo>
                      <a:pt x="81763" y="80121"/>
                    </a:moveTo>
                    <a:cubicBezTo>
                      <a:pt x="81706" y="80121"/>
                      <a:pt x="81648" y="80135"/>
                      <a:pt x="81594" y="80166"/>
                    </a:cubicBezTo>
                    <a:cubicBezTo>
                      <a:pt x="80428" y="80845"/>
                      <a:pt x="79177" y="81381"/>
                      <a:pt x="77880" y="81774"/>
                    </a:cubicBezTo>
                    <a:cubicBezTo>
                      <a:pt x="77701" y="81821"/>
                      <a:pt x="77594" y="82012"/>
                      <a:pt x="77653" y="82202"/>
                    </a:cubicBezTo>
                    <a:cubicBezTo>
                      <a:pt x="77701" y="82345"/>
                      <a:pt x="77832" y="82440"/>
                      <a:pt x="77975" y="82440"/>
                    </a:cubicBezTo>
                    <a:cubicBezTo>
                      <a:pt x="78011" y="82440"/>
                      <a:pt x="78046" y="82440"/>
                      <a:pt x="78082" y="82428"/>
                    </a:cubicBezTo>
                    <a:cubicBezTo>
                      <a:pt x="79427" y="82024"/>
                      <a:pt x="80725" y="81464"/>
                      <a:pt x="81940" y="80761"/>
                    </a:cubicBezTo>
                    <a:cubicBezTo>
                      <a:pt x="82106" y="80666"/>
                      <a:pt x="82154" y="80464"/>
                      <a:pt x="82059" y="80297"/>
                    </a:cubicBezTo>
                    <a:cubicBezTo>
                      <a:pt x="81994" y="80184"/>
                      <a:pt x="81881" y="80121"/>
                      <a:pt x="81763" y="80121"/>
                    </a:cubicBezTo>
                    <a:close/>
                    <a:moveTo>
                      <a:pt x="69810" y="82096"/>
                    </a:moveTo>
                    <a:cubicBezTo>
                      <a:pt x="69658" y="82096"/>
                      <a:pt x="69516" y="82205"/>
                      <a:pt x="69486" y="82357"/>
                    </a:cubicBezTo>
                    <a:cubicBezTo>
                      <a:pt x="69438" y="82547"/>
                      <a:pt x="69557" y="82726"/>
                      <a:pt x="69736" y="82774"/>
                    </a:cubicBezTo>
                    <a:cubicBezTo>
                      <a:pt x="70855" y="83036"/>
                      <a:pt x="72010" y="83167"/>
                      <a:pt x="73189" y="83167"/>
                    </a:cubicBezTo>
                    <a:cubicBezTo>
                      <a:pt x="73439" y="83167"/>
                      <a:pt x="73689" y="83155"/>
                      <a:pt x="73939" y="83143"/>
                    </a:cubicBezTo>
                    <a:cubicBezTo>
                      <a:pt x="74129" y="83143"/>
                      <a:pt x="74272" y="82976"/>
                      <a:pt x="74260" y="82786"/>
                    </a:cubicBezTo>
                    <a:cubicBezTo>
                      <a:pt x="74249" y="82602"/>
                      <a:pt x="74105" y="82463"/>
                      <a:pt x="73925" y="82463"/>
                    </a:cubicBezTo>
                    <a:cubicBezTo>
                      <a:pt x="73918" y="82463"/>
                      <a:pt x="73910" y="82464"/>
                      <a:pt x="73903" y="82464"/>
                    </a:cubicBezTo>
                    <a:cubicBezTo>
                      <a:pt x="73675" y="82474"/>
                      <a:pt x="73447" y="82479"/>
                      <a:pt x="73220" y="82479"/>
                    </a:cubicBezTo>
                    <a:cubicBezTo>
                      <a:pt x="72083" y="82479"/>
                      <a:pt x="70962" y="82355"/>
                      <a:pt x="69890" y="82107"/>
                    </a:cubicBezTo>
                    <a:cubicBezTo>
                      <a:pt x="69864" y="82100"/>
                      <a:pt x="69837" y="82096"/>
                      <a:pt x="69810" y="82096"/>
                    </a:cubicBezTo>
                    <a:close/>
                    <a:moveTo>
                      <a:pt x="18918" y="79757"/>
                    </a:moveTo>
                    <a:cubicBezTo>
                      <a:pt x="18816" y="79757"/>
                      <a:pt x="18714" y="79799"/>
                      <a:pt x="18646" y="79880"/>
                    </a:cubicBezTo>
                    <a:cubicBezTo>
                      <a:pt x="17753" y="80952"/>
                      <a:pt x="16789" y="81904"/>
                      <a:pt x="15765" y="82726"/>
                    </a:cubicBezTo>
                    <a:cubicBezTo>
                      <a:pt x="15610" y="82845"/>
                      <a:pt x="15586" y="83059"/>
                      <a:pt x="15705" y="83214"/>
                    </a:cubicBezTo>
                    <a:cubicBezTo>
                      <a:pt x="15777" y="83298"/>
                      <a:pt x="15872" y="83345"/>
                      <a:pt x="15979" y="83345"/>
                    </a:cubicBezTo>
                    <a:cubicBezTo>
                      <a:pt x="16050" y="83345"/>
                      <a:pt x="16134" y="83309"/>
                      <a:pt x="16193" y="83262"/>
                    </a:cubicBezTo>
                    <a:cubicBezTo>
                      <a:pt x="17253" y="82416"/>
                      <a:pt x="18253" y="81428"/>
                      <a:pt x="19182" y="80321"/>
                    </a:cubicBezTo>
                    <a:cubicBezTo>
                      <a:pt x="19301" y="80178"/>
                      <a:pt x="19277" y="79952"/>
                      <a:pt x="19134" y="79833"/>
                    </a:cubicBezTo>
                    <a:cubicBezTo>
                      <a:pt x="19072" y="79781"/>
                      <a:pt x="18995" y="79757"/>
                      <a:pt x="18918" y="79757"/>
                    </a:cubicBezTo>
                    <a:close/>
                    <a:moveTo>
                      <a:pt x="248037" y="81335"/>
                    </a:moveTo>
                    <a:cubicBezTo>
                      <a:pt x="247916" y="81335"/>
                      <a:pt x="247798" y="81396"/>
                      <a:pt x="247734" y="81500"/>
                    </a:cubicBezTo>
                    <a:cubicBezTo>
                      <a:pt x="247639" y="81666"/>
                      <a:pt x="247687" y="81881"/>
                      <a:pt x="247853" y="81976"/>
                    </a:cubicBezTo>
                    <a:cubicBezTo>
                      <a:pt x="249080" y="82714"/>
                      <a:pt x="250401" y="83250"/>
                      <a:pt x="251758" y="83571"/>
                    </a:cubicBezTo>
                    <a:cubicBezTo>
                      <a:pt x="251782" y="83583"/>
                      <a:pt x="251806" y="83583"/>
                      <a:pt x="251842" y="83583"/>
                    </a:cubicBezTo>
                    <a:cubicBezTo>
                      <a:pt x="251997" y="83583"/>
                      <a:pt x="252139" y="83476"/>
                      <a:pt x="252175" y="83321"/>
                    </a:cubicBezTo>
                    <a:cubicBezTo>
                      <a:pt x="252223" y="83131"/>
                      <a:pt x="252104" y="82952"/>
                      <a:pt x="251913" y="82905"/>
                    </a:cubicBezTo>
                    <a:cubicBezTo>
                      <a:pt x="250627" y="82595"/>
                      <a:pt x="249377" y="82083"/>
                      <a:pt x="248210" y="81381"/>
                    </a:cubicBezTo>
                    <a:cubicBezTo>
                      <a:pt x="248156" y="81349"/>
                      <a:pt x="248096" y="81335"/>
                      <a:pt x="248037" y="81335"/>
                    </a:cubicBezTo>
                    <a:close/>
                    <a:moveTo>
                      <a:pt x="259978" y="82381"/>
                    </a:moveTo>
                    <a:cubicBezTo>
                      <a:pt x="259937" y="82381"/>
                      <a:pt x="259895" y="82388"/>
                      <a:pt x="259855" y="82405"/>
                    </a:cubicBezTo>
                    <a:cubicBezTo>
                      <a:pt x="258533" y="82857"/>
                      <a:pt x="257212" y="83143"/>
                      <a:pt x="255914" y="83226"/>
                    </a:cubicBezTo>
                    <a:cubicBezTo>
                      <a:pt x="255723" y="83238"/>
                      <a:pt x="255580" y="83405"/>
                      <a:pt x="255592" y="83595"/>
                    </a:cubicBezTo>
                    <a:cubicBezTo>
                      <a:pt x="255604" y="83774"/>
                      <a:pt x="255759" y="83917"/>
                      <a:pt x="255938" y="83917"/>
                    </a:cubicBezTo>
                    <a:lnTo>
                      <a:pt x="255961" y="83917"/>
                    </a:lnTo>
                    <a:cubicBezTo>
                      <a:pt x="257319" y="83821"/>
                      <a:pt x="258712" y="83536"/>
                      <a:pt x="260081" y="83047"/>
                    </a:cubicBezTo>
                    <a:cubicBezTo>
                      <a:pt x="260260" y="82988"/>
                      <a:pt x="260355" y="82797"/>
                      <a:pt x="260295" y="82607"/>
                    </a:cubicBezTo>
                    <a:cubicBezTo>
                      <a:pt x="260249" y="82469"/>
                      <a:pt x="260118" y="82381"/>
                      <a:pt x="259978" y="82381"/>
                    </a:cubicBezTo>
                    <a:close/>
                    <a:moveTo>
                      <a:pt x="12489" y="84834"/>
                    </a:moveTo>
                    <a:cubicBezTo>
                      <a:pt x="12438" y="84834"/>
                      <a:pt x="12386" y="84846"/>
                      <a:pt x="12336" y="84869"/>
                    </a:cubicBezTo>
                    <a:cubicBezTo>
                      <a:pt x="11133" y="85441"/>
                      <a:pt x="9847" y="85869"/>
                      <a:pt x="8514" y="86167"/>
                    </a:cubicBezTo>
                    <a:cubicBezTo>
                      <a:pt x="8323" y="86203"/>
                      <a:pt x="8204" y="86381"/>
                      <a:pt x="8252" y="86572"/>
                    </a:cubicBezTo>
                    <a:cubicBezTo>
                      <a:pt x="8288" y="86727"/>
                      <a:pt x="8430" y="86846"/>
                      <a:pt x="8585" y="86846"/>
                    </a:cubicBezTo>
                    <a:cubicBezTo>
                      <a:pt x="8609" y="86846"/>
                      <a:pt x="8633" y="86846"/>
                      <a:pt x="8657" y="86834"/>
                    </a:cubicBezTo>
                    <a:cubicBezTo>
                      <a:pt x="10050" y="86536"/>
                      <a:pt x="11383" y="86084"/>
                      <a:pt x="12633" y="85488"/>
                    </a:cubicBezTo>
                    <a:cubicBezTo>
                      <a:pt x="12812" y="85417"/>
                      <a:pt x="12883" y="85203"/>
                      <a:pt x="12800" y="85036"/>
                    </a:cubicBezTo>
                    <a:cubicBezTo>
                      <a:pt x="12740" y="84907"/>
                      <a:pt x="12619" y="84834"/>
                      <a:pt x="12489" y="84834"/>
                    </a:cubicBezTo>
                    <a:close/>
                    <a:moveTo>
                      <a:pt x="375" y="86295"/>
                    </a:moveTo>
                    <a:cubicBezTo>
                      <a:pt x="212" y="86295"/>
                      <a:pt x="58" y="86419"/>
                      <a:pt x="25" y="86584"/>
                    </a:cubicBezTo>
                    <a:cubicBezTo>
                      <a:pt x="1" y="86774"/>
                      <a:pt x="132" y="86953"/>
                      <a:pt x="322" y="86977"/>
                    </a:cubicBezTo>
                    <a:cubicBezTo>
                      <a:pt x="1668" y="87179"/>
                      <a:pt x="2989" y="87286"/>
                      <a:pt x="4239" y="87286"/>
                    </a:cubicBezTo>
                    <a:lnTo>
                      <a:pt x="4489" y="87286"/>
                    </a:lnTo>
                    <a:cubicBezTo>
                      <a:pt x="4680" y="87286"/>
                      <a:pt x="4835" y="87131"/>
                      <a:pt x="4835" y="86941"/>
                    </a:cubicBezTo>
                    <a:cubicBezTo>
                      <a:pt x="4823" y="86750"/>
                      <a:pt x="4680" y="86596"/>
                      <a:pt x="4478" y="86596"/>
                    </a:cubicBezTo>
                    <a:cubicBezTo>
                      <a:pt x="4406" y="86596"/>
                      <a:pt x="4335" y="86597"/>
                      <a:pt x="4263" y="86597"/>
                    </a:cubicBezTo>
                    <a:cubicBezTo>
                      <a:pt x="3040" y="86597"/>
                      <a:pt x="1745" y="86500"/>
                      <a:pt x="418" y="86298"/>
                    </a:cubicBezTo>
                    <a:cubicBezTo>
                      <a:pt x="403" y="86296"/>
                      <a:pt x="389" y="86295"/>
                      <a:pt x="375" y="8629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6" name="Google Shape;296;p39"/>
          <p:cNvSpPr txBox="1"/>
          <p:nvPr/>
        </p:nvSpPr>
        <p:spPr>
          <a:xfrm>
            <a:off x="5765600" y="129000"/>
            <a:ext cx="3035400" cy="1446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latin typeface="Comic Sans MS"/>
                <a:ea typeface="Comic Sans MS"/>
                <a:cs typeface="Comic Sans MS"/>
                <a:sym typeface="Comic Sans MS"/>
              </a:rPr>
              <a:t>Stages </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a:p>
            <a:pPr indent="0" lvl="0" marL="0" rtl="0" algn="l">
              <a:spcBef>
                <a:spcPts val="0"/>
              </a:spcBef>
              <a:spcAft>
                <a:spcPts val="0"/>
              </a:spcAft>
              <a:buNone/>
            </a:pPr>
            <a:r>
              <a:rPr lang="en" sz="1000">
                <a:latin typeface="Comic Sans MS"/>
                <a:ea typeface="Comic Sans MS"/>
                <a:cs typeface="Comic Sans MS"/>
                <a:sym typeface="Comic Sans MS"/>
              </a:rPr>
              <a:t>   0.     Order_proposed_to_courier</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AutoNum type="arabicPeriod"/>
            </a:pPr>
            <a:r>
              <a:rPr lang="en" sz="1000">
                <a:latin typeface="Comic Sans MS"/>
                <a:ea typeface="Comic Sans MS"/>
                <a:cs typeface="Comic Sans MS"/>
                <a:sym typeface="Comic Sans MS"/>
              </a:rPr>
              <a:t>courie r_accepts_order</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AutoNum type="arabicPeriod"/>
            </a:pPr>
            <a:r>
              <a:rPr lang="en" sz="1000">
                <a:latin typeface="Comic Sans MS"/>
                <a:ea typeface="Comic Sans MS"/>
                <a:cs typeface="Comic Sans MS"/>
                <a:sym typeface="Comic Sans MS"/>
              </a:rPr>
              <a:t>courier_arrived_at_restaurant</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AutoNum type="arabicPeriod"/>
            </a:pPr>
            <a:r>
              <a:rPr lang="en" sz="1000">
                <a:latin typeface="Comic Sans MS"/>
                <a:ea typeface="Comic Sans MS"/>
                <a:cs typeface="Comic Sans MS"/>
                <a:sym typeface="Comic Sans MS"/>
              </a:rPr>
              <a:t>courier_picked_up_order</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AutoNum type="arabicPeriod"/>
            </a:pPr>
            <a:r>
              <a:rPr lang="en" sz="1000">
                <a:latin typeface="Comic Sans MS"/>
                <a:ea typeface="Comic Sans MS"/>
                <a:cs typeface="Comic Sans MS"/>
                <a:sym typeface="Comic Sans MS"/>
              </a:rPr>
              <a:t>courier_arrived_at_customer</a:t>
            </a:r>
            <a:endParaRPr sz="1000">
              <a:latin typeface="Comic Sans MS"/>
              <a:ea typeface="Comic Sans MS"/>
              <a:cs typeface="Comic Sans MS"/>
              <a:sym typeface="Comic Sans MS"/>
            </a:endParaRPr>
          </a:p>
          <a:p>
            <a:pPr indent="-292100" lvl="0" marL="457200" rtl="0" algn="l">
              <a:spcBef>
                <a:spcPts val="0"/>
              </a:spcBef>
              <a:spcAft>
                <a:spcPts val="0"/>
              </a:spcAft>
              <a:buSzPts val="1000"/>
              <a:buFont typeface="Comic Sans MS"/>
              <a:buAutoNum type="arabicPeriod"/>
            </a:pPr>
            <a:r>
              <a:rPr lang="en" sz="1000">
                <a:latin typeface="Comic Sans MS"/>
                <a:ea typeface="Comic Sans MS"/>
                <a:cs typeface="Comic Sans MS"/>
                <a:sym typeface="Comic Sans MS"/>
              </a:rPr>
              <a:t>courier_delivered_order</a:t>
            </a:r>
            <a:endParaRPr sz="1000">
              <a:latin typeface="Comic Sans MS"/>
              <a:ea typeface="Comic Sans MS"/>
              <a:cs typeface="Comic Sans MS"/>
              <a:sym typeface="Comic Sans MS"/>
            </a:endParaRPr>
          </a:p>
          <a:p>
            <a:pPr indent="0" lvl="0" marL="0" rtl="0" algn="l">
              <a:spcBef>
                <a:spcPts val="0"/>
              </a:spcBef>
              <a:spcAft>
                <a:spcPts val="0"/>
              </a:spcAft>
              <a:buNone/>
            </a:pPr>
            <a:r>
              <a:t/>
            </a:r>
            <a:endParaRPr sz="1000">
              <a:latin typeface="Comic Sans MS"/>
              <a:ea typeface="Comic Sans MS"/>
              <a:cs typeface="Comic Sans MS"/>
              <a:sym typeface="Comic Sans MS"/>
            </a:endParaRPr>
          </a:p>
        </p:txBody>
      </p:sp>
      <p:grpSp>
        <p:nvGrpSpPr>
          <p:cNvPr id="297" name="Google Shape;297;p39"/>
          <p:cNvGrpSpPr/>
          <p:nvPr/>
        </p:nvGrpSpPr>
        <p:grpSpPr>
          <a:xfrm>
            <a:off x="670513" y="2482025"/>
            <a:ext cx="1270500" cy="842205"/>
            <a:chOff x="671050" y="2674150"/>
            <a:chExt cx="1270500" cy="842205"/>
          </a:xfrm>
        </p:grpSpPr>
        <p:sp>
          <p:nvSpPr>
            <p:cNvPr id="298" name="Google Shape;298;p39"/>
            <p:cNvSpPr/>
            <p:nvPr/>
          </p:nvSpPr>
          <p:spPr>
            <a:xfrm>
              <a:off x="1156677" y="3103743"/>
              <a:ext cx="299257" cy="412612"/>
            </a:xfrm>
            <a:custGeom>
              <a:rect b="b" l="l" r="r" t="t"/>
              <a:pathLst>
                <a:path extrusionOk="0" h="12871" w="9335">
                  <a:moveTo>
                    <a:pt x="4679" y="2512"/>
                  </a:moveTo>
                  <a:cubicBezTo>
                    <a:pt x="5941" y="2512"/>
                    <a:pt x="6965" y="3524"/>
                    <a:pt x="6965" y="4798"/>
                  </a:cubicBezTo>
                  <a:cubicBezTo>
                    <a:pt x="6965" y="6060"/>
                    <a:pt x="5941" y="7108"/>
                    <a:pt x="4679" y="7108"/>
                  </a:cubicBezTo>
                  <a:cubicBezTo>
                    <a:pt x="3405" y="7108"/>
                    <a:pt x="2358" y="6060"/>
                    <a:pt x="2358" y="4798"/>
                  </a:cubicBezTo>
                  <a:cubicBezTo>
                    <a:pt x="2358" y="3536"/>
                    <a:pt x="3405" y="2512"/>
                    <a:pt x="4679" y="2512"/>
                  </a:cubicBezTo>
                  <a:close/>
                  <a:moveTo>
                    <a:pt x="4679" y="0"/>
                  </a:moveTo>
                  <a:cubicBezTo>
                    <a:pt x="2084" y="0"/>
                    <a:pt x="0" y="2096"/>
                    <a:pt x="0" y="4691"/>
                  </a:cubicBezTo>
                  <a:cubicBezTo>
                    <a:pt x="0" y="8620"/>
                    <a:pt x="4679" y="12871"/>
                    <a:pt x="4679" y="12871"/>
                  </a:cubicBezTo>
                  <a:cubicBezTo>
                    <a:pt x="4679" y="12871"/>
                    <a:pt x="9335" y="8620"/>
                    <a:pt x="9335" y="4691"/>
                  </a:cubicBezTo>
                  <a:cubicBezTo>
                    <a:pt x="9335" y="2096"/>
                    <a:pt x="7239" y="0"/>
                    <a:pt x="46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9"/>
            <p:cNvSpPr/>
            <p:nvPr/>
          </p:nvSpPr>
          <p:spPr>
            <a:xfrm>
              <a:off x="1272308" y="3223189"/>
              <a:ext cx="67994" cy="66840"/>
            </a:xfrm>
            <a:custGeom>
              <a:rect b="b" l="l" r="r" t="t"/>
              <a:pathLst>
                <a:path extrusionOk="0" h="2085" w="2121">
                  <a:moveTo>
                    <a:pt x="1072" y="1"/>
                  </a:moveTo>
                  <a:cubicBezTo>
                    <a:pt x="489" y="1"/>
                    <a:pt x="1" y="465"/>
                    <a:pt x="1" y="1048"/>
                  </a:cubicBezTo>
                  <a:cubicBezTo>
                    <a:pt x="1" y="1620"/>
                    <a:pt x="489" y="2084"/>
                    <a:pt x="1072" y="2084"/>
                  </a:cubicBezTo>
                  <a:cubicBezTo>
                    <a:pt x="1644" y="2084"/>
                    <a:pt x="2120" y="1620"/>
                    <a:pt x="2120" y="1048"/>
                  </a:cubicBezTo>
                  <a:cubicBezTo>
                    <a:pt x="2120" y="465"/>
                    <a:pt x="1644" y="1"/>
                    <a:pt x="1072" y="1"/>
                  </a:cubicBezTo>
                  <a:close/>
                </a:path>
              </a:pathLst>
            </a:custGeom>
            <a:solidFill>
              <a:srgbClr val="5EB2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9"/>
            <p:cNvSpPr txBox="1"/>
            <p:nvPr/>
          </p:nvSpPr>
          <p:spPr>
            <a:xfrm>
              <a:off x="671050" y="2674150"/>
              <a:ext cx="127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5EB2FC"/>
                  </a:solidFill>
                  <a:latin typeface="Fira Sans Extra Condensed Medium"/>
                  <a:ea typeface="Fira Sans Extra Condensed Medium"/>
                  <a:cs typeface="Fira Sans Extra Condensed Medium"/>
                  <a:sym typeface="Fira Sans Extra Condensed Medium"/>
                </a:rPr>
                <a:t>1</a:t>
              </a:r>
              <a:endParaRPr sz="1700">
                <a:solidFill>
                  <a:srgbClr val="5EB2FC"/>
                </a:solidFill>
                <a:latin typeface="Fira Sans Extra Condensed Medium"/>
                <a:ea typeface="Fira Sans Extra Condensed Medium"/>
                <a:cs typeface="Fira Sans Extra Condensed Medium"/>
                <a:sym typeface="Fira Sans Extra Condensed Medium"/>
              </a:endParaRPr>
            </a:p>
          </p:txBody>
        </p:sp>
      </p:grpSp>
      <p:grpSp>
        <p:nvGrpSpPr>
          <p:cNvPr id="301" name="Google Shape;301;p39"/>
          <p:cNvGrpSpPr/>
          <p:nvPr/>
        </p:nvGrpSpPr>
        <p:grpSpPr>
          <a:xfrm>
            <a:off x="2344338" y="1340100"/>
            <a:ext cx="1270500" cy="842205"/>
            <a:chOff x="671050" y="2674150"/>
            <a:chExt cx="1270500" cy="842205"/>
          </a:xfrm>
        </p:grpSpPr>
        <p:sp>
          <p:nvSpPr>
            <p:cNvPr id="302" name="Google Shape;302;p39"/>
            <p:cNvSpPr/>
            <p:nvPr/>
          </p:nvSpPr>
          <p:spPr>
            <a:xfrm>
              <a:off x="1156677" y="3103743"/>
              <a:ext cx="299257" cy="412612"/>
            </a:xfrm>
            <a:custGeom>
              <a:rect b="b" l="l" r="r" t="t"/>
              <a:pathLst>
                <a:path extrusionOk="0" h="12871" w="9335">
                  <a:moveTo>
                    <a:pt x="4679" y="2512"/>
                  </a:moveTo>
                  <a:cubicBezTo>
                    <a:pt x="5941" y="2512"/>
                    <a:pt x="6965" y="3524"/>
                    <a:pt x="6965" y="4798"/>
                  </a:cubicBezTo>
                  <a:cubicBezTo>
                    <a:pt x="6965" y="6060"/>
                    <a:pt x="5941" y="7108"/>
                    <a:pt x="4679" y="7108"/>
                  </a:cubicBezTo>
                  <a:cubicBezTo>
                    <a:pt x="3405" y="7108"/>
                    <a:pt x="2358" y="6060"/>
                    <a:pt x="2358" y="4798"/>
                  </a:cubicBezTo>
                  <a:cubicBezTo>
                    <a:pt x="2358" y="3536"/>
                    <a:pt x="3405" y="2512"/>
                    <a:pt x="4679" y="2512"/>
                  </a:cubicBezTo>
                  <a:close/>
                  <a:moveTo>
                    <a:pt x="4679" y="0"/>
                  </a:moveTo>
                  <a:cubicBezTo>
                    <a:pt x="2084" y="0"/>
                    <a:pt x="0" y="2096"/>
                    <a:pt x="0" y="4691"/>
                  </a:cubicBezTo>
                  <a:cubicBezTo>
                    <a:pt x="0" y="8620"/>
                    <a:pt x="4679" y="12871"/>
                    <a:pt x="4679" y="12871"/>
                  </a:cubicBezTo>
                  <a:cubicBezTo>
                    <a:pt x="4679" y="12871"/>
                    <a:pt x="9335" y="8620"/>
                    <a:pt x="9335" y="4691"/>
                  </a:cubicBezTo>
                  <a:cubicBezTo>
                    <a:pt x="9335" y="2096"/>
                    <a:pt x="7239" y="0"/>
                    <a:pt x="46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9"/>
            <p:cNvSpPr/>
            <p:nvPr/>
          </p:nvSpPr>
          <p:spPr>
            <a:xfrm>
              <a:off x="1272308" y="3223189"/>
              <a:ext cx="67994" cy="66840"/>
            </a:xfrm>
            <a:custGeom>
              <a:rect b="b" l="l" r="r" t="t"/>
              <a:pathLst>
                <a:path extrusionOk="0" h="2085" w="2121">
                  <a:moveTo>
                    <a:pt x="1072" y="1"/>
                  </a:moveTo>
                  <a:cubicBezTo>
                    <a:pt x="489" y="1"/>
                    <a:pt x="1" y="465"/>
                    <a:pt x="1" y="1048"/>
                  </a:cubicBezTo>
                  <a:cubicBezTo>
                    <a:pt x="1" y="1620"/>
                    <a:pt x="489" y="2084"/>
                    <a:pt x="1072" y="2084"/>
                  </a:cubicBezTo>
                  <a:cubicBezTo>
                    <a:pt x="1644" y="2084"/>
                    <a:pt x="2120" y="1620"/>
                    <a:pt x="2120" y="1048"/>
                  </a:cubicBezTo>
                  <a:cubicBezTo>
                    <a:pt x="2120" y="465"/>
                    <a:pt x="1644" y="1"/>
                    <a:pt x="1072" y="1"/>
                  </a:cubicBezTo>
                  <a:close/>
                </a:path>
              </a:pathLst>
            </a:custGeom>
            <a:solidFill>
              <a:srgbClr val="69E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9"/>
            <p:cNvSpPr txBox="1"/>
            <p:nvPr/>
          </p:nvSpPr>
          <p:spPr>
            <a:xfrm>
              <a:off x="671050" y="2674150"/>
              <a:ext cx="127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69E781"/>
                  </a:solidFill>
                  <a:latin typeface="Fira Sans Extra Condensed Medium"/>
                  <a:ea typeface="Fira Sans Extra Condensed Medium"/>
                  <a:cs typeface="Fira Sans Extra Condensed Medium"/>
                  <a:sym typeface="Fira Sans Extra Condensed Medium"/>
                </a:rPr>
                <a:t>2</a:t>
              </a:r>
              <a:endParaRPr sz="1700">
                <a:solidFill>
                  <a:srgbClr val="69E781"/>
                </a:solidFill>
                <a:latin typeface="Fira Sans Extra Condensed Medium"/>
                <a:ea typeface="Fira Sans Extra Condensed Medium"/>
                <a:cs typeface="Fira Sans Extra Condensed Medium"/>
                <a:sym typeface="Fira Sans Extra Condensed Medium"/>
              </a:endParaRPr>
            </a:p>
          </p:txBody>
        </p:sp>
      </p:grpSp>
      <p:grpSp>
        <p:nvGrpSpPr>
          <p:cNvPr id="305" name="Google Shape;305;p39"/>
          <p:cNvGrpSpPr/>
          <p:nvPr/>
        </p:nvGrpSpPr>
        <p:grpSpPr>
          <a:xfrm>
            <a:off x="6545263" y="2482025"/>
            <a:ext cx="1270500" cy="842205"/>
            <a:chOff x="671050" y="2674150"/>
            <a:chExt cx="1270500" cy="842205"/>
          </a:xfrm>
        </p:grpSpPr>
        <p:sp>
          <p:nvSpPr>
            <p:cNvPr id="306" name="Google Shape;306;p39"/>
            <p:cNvSpPr/>
            <p:nvPr/>
          </p:nvSpPr>
          <p:spPr>
            <a:xfrm>
              <a:off x="1156677" y="3103743"/>
              <a:ext cx="299257" cy="412612"/>
            </a:xfrm>
            <a:custGeom>
              <a:rect b="b" l="l" r="r" t="t"/>
              <a:pathLst>
                <a:path extrusionOk="0" h="12871" w="9335">
                  <a:moveTo>
                    <a:pt x="4679" y="2512"/>
                  </a:moveTo>
                  <a:cubicBezTo>
                    <a:pt x="5941" y="2512"/>
                    <a:pt x="6965" y="3524"/>
                    <a:pt x="6965" y="4798"/>
                  </a:cubicBezTo>
                  <a:cubicBezTo>
                    <a:pt x="6965" y="6060"/>
                    <a:pt x="5941" y="7108"/>
                    <a:pt x="4679" y="7108"/>
                  </a:cubicBezTo>
                  <a:cubicBezTo>
                    <a:pt x="3405" y="7108"/>
                    <a:pt x="2358" y="6060"/>
                    <a:pt x="2358" y="4798"/>
                  </a:cubicBezTo>
                  <a:cubicBezTo>
                    <a:pt x="2358" y="3536"/>
                    <a:pt x="3405" y="2512"/>
                    <a:pt x="4679" y="2512"/>
                  </a:cubicBezTo>
                  <a:close/>
                  <a:moveTo>
                    <a:pt x="4679" y="0"/>
                  </a:moveTo>
                  <a:cubicBezTo>
                    <a:pt x="2084" y="0"/>
                    <a:pt x="0" y="2096"/>
                    <a:pt x="0" y="4691"/>
                  </a:cubicBezTo>
                  <a:cubicBezTo>
                    <a:pt x="0" y="8620"/>
                    <a:pt x="4679" y="12871"/>
                    <a:pt x="4679" y="12871"/>
                  </a:cubicBezTo>
                  <a:cubicBezTo>
                    <a:pt x="4679" y="12871"/>
                    <a:pt x="9335" y="8620"/>
                    <a:pt x="9335" y="4691"/>
                  </a:cubicBezTo>
                  <a:cubicBezTo>
                    <a:pt x="9335" y="2096"/>
                    <a:pt x="7239" y="0"/>
                    <a:pt x="46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9"/>
            <p:cNvSpPr/>
            <p:nvPr/>
          </p:nvSpPr>
          <p:spPr>
            <a:xfrm>
              <a:off x="1272308" y="3223189"/>
              <a:ext cx="67994" cy="66840"/>
            </a:xfrm>
            <a:custGeom>
              <a:rect b="b" l="l" r="r" t="t"/>
              <a:pathLst>
                <a:path extrusionOk="0" h="2085" w="2121">
                  <a:moveTo>
                    <a:pt x="1072" y="1"/>
                  </a:moveTo>
                  <a:cubicBezTo>
                    <a:pt x="489" y="1"/>
                    <a:pt x="1" y="465"/>
                    <a:pt x="1" y="1048"/>
                  </a:cubicBezTo>
                  <a:cubicBezTo>
                    <a:pt x="1" y="1620"/>
                    <a:pt x="489" y="2084"/>
                    <a:pt x="1072" y="2084"/>
                  </a:cubicBezTo>
                  <a:cubicBezTo>
                    <a:pt x="1644" y="2084"/>
                    <a:pt x="2120" y="1620"/>
                    <a:pt x="2120" y="1048"/>
                  </a:cubicBezTo>
                  <a:cubicBezTo>
                    <a:pt x="2120" y="465"/>
                    <a:pt x="1644" y="1"/>
                    <a:pt x="1072" y="1"/>
                  </a:cubicBezTo>
                  <a:close/>
                </a:path>
              </a:pathLst>
            </a:custGeom>
            <a:solidFill>
              <a:srgbClr val="FCBD2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9"/>
            <p:cNvSpPr txBox="1"/>
            <p:nvPr/>
          </p:nvSpPr>
          <p:spPr>
            <a:xfrm>
              <a:off x="671050" y="2674150"/>
              <a:ext cx="127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FCBD24"/>
                  </a:solidFill>
                  <a:latin typeface="Fira Sans Extra Condensed Medium"/>
                  <a:ea typeface="Fira Sans Extra Condensed Medium"/>
                  <a:cs typeface="Fira Sans Extra Condensed Medium"/>
                  <a:sym typeface="Fira Sans Extra Condensed Medium"/>
                </a:rPr>
                <a:t>5</a:t>
              </a:r>
              <a:endParaRPr sz="1700">
                <a:solidFill>
                  <a:srgbClr val="FCBD24"/>
                </a:solidFill>
                <a:latin typeface="Fira Sans Extra Condensed Medium"/>
                <a:ea typeface="Fira Sans Extra Condensed Medium"/>
                <a:cs typeface="Fira Sans Extra Condensed Medium"/>
                <a:sym typeface="Fira Sans Extra Condensed Medium"/>
              </a:endParaRPr>
            </a:p>
          </p:txBody>
        </p:sp>
      </p:grpSp>
      <p:grpSp>
        <p:nvGrpSpPr>
          <p:cNvPr id="309" name="Google Shape;309;p39"/>
          <p:cNvGrpSpPr/>
          <p:nvPr/>
        </p:nvGrpSpPr>
        <p:grpSpPr>
          <a:xfrm>
            <a:off x="2484363" y="2150643"/>
            <a:ext cx="1270500" cy="842207"/>
            <a:chOff x="671050" y="3103743"/>
            <a:chExt cx="1270500" cy="842207"/>
          </a:xfrm>
        </p:grpSpPr>
        <p:sp>
          <p:nvSpPr>
            <p:cNvPr id="310" name="Google Shape;310;p39"/>
            <p:cNvSpPr/>
            <p:nvPr/>
          </p:nvSpPr>
          <p:spPr>
            <a:xfrm rot="10800000">
              <a:off x="1156677" y="3103743"/>
              <a:ext cx="299257" cy="412612"/>
            </a:xfrm>
            <a:custGeom>
              <a:rect b="b" l="l" r="r" t="t"/>
              <a:pathLst>
                <a:path extrusionOk="0" h="12871" w="9335">
                  <a:moveTo>
                    <a:pt x="4679" y="2512"/>
                  </a:moveTo>
                  <a:cubicBezTo>
                    <a:pt x="5941" y="2512"/>
                    <a:pt x="6965" y="3524"/>
                    <a:pt x="6965" y="4798"/>
                  </a:cubicBezTo>
                  <a:cubicBezTo>
                    <a:pt x="6965" y="6060"/>
                    <a:pt x="5941" y="7108"/>
                    <a:pt x="4679" y="7108"/>
                  </a:cubicBezTo>
                  <a:cubicBezTo>
                    <a:pt x="3405" y="7108"/>
                    <a:pt x="2358" y="6060"/>
                    <a:pt x="2358" y="4798"/>
                  </a:cubicBezTo>
                  <a:cubicBezTo>
                    <a:pt x="2358" y="3536"/>
                    <a:pt x="3405" y="2512"/>
                    <a:pt x="4679" y="2512"/>
                  </a:cubicBezTo>
                  <a:close/>
                  <a:moveTo>
                    <a:pt x="4679" y="0"/>
                  </a:moveTo>
                  <a:cubicBezTo>
                    <a:pt x="2084" y="0"/>
                    <a:pt x="0" y="2096"/>
                    <a:pt x="0" y="4691"/>
                  </a:cubicBezTo>
                  <a:cubicBezTo>
                    <a:pt x="0" y="8620"/>
                    <a:pt x="4679" y="12871"/>
                    <a:pt x="4679" y="12871"/>
                  </a:cubicBezTo>
                  <a:cubicBezTo>
                    <a:pt x="4679" y="12871"/>
                    <a:pt x="9335" y="8620"/>
                    <a:pt x="9335" y="4691"/>
                  </a:cubicBezTo>
                  <a:cubicBezTo>
                    <a:pt x="9335" y="2096"/>
                    <a:pt x="7239" y="0"/>
                    <a:pt x="46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p:nvPr/>
          </p:nvSpPr>
          <p:spPr>
            <a:xfrm rot="10800000">
              <a:off x="1272308" y="3330070"/>
              <a:ext cx="67994" cy="66840"/>
            </a:xfrm>
            <a:custGeom>
              <a:rect b="b" l="l" r="r" t="t"/>
              <a:pathLst>
                <a:path extrusionOk="0" h="2085" w="2121">
                  <a:moveTo>
                    <a:pt x="1072" y="1"/>
                  </a:moveTo>
                  <a:cubicBezTo>
                    <a:pt x="489" y="1"/>
                    <a:pt x="1" y="465"/>
                    <a:pt x="1" y="1048"/>
                  </a:cubicBezTo>
                  <a:cubicBezTo>
                    <a:pt x="1" y="1620"/>
                    <a:pt x="489" y="2084"/>
                    <a:pt x="1072" y="2084"/>
                  </a:cubicBezTo>
                  <a:cubicBezTo>
                    <a:pt x="1644" y="2084"/>
                    <a:pt x="2120" y="1620"/>
                    <a:pt x="2120" y="1048"/>
                  </a:cubicBezTo>
                  <a:cubicBezTo>
                    <a:pt x="2120" y="465"/>
                    <a:pt x="1644" y="1"/>
                    <a:pt x="1072" y="1"/>
                  </a:cubicBez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9"/>
            <p:cNvSpPr txBox="1"/>
            <p:nvPr/>
          </p:nvSpPr>
          <p:spPr>
            <a:xfrm>
              <a:off x="671050" y="3516350"/>
              <a:ext cx="127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EC3A3B"/>
                  </a:solidFill>
                  <a:latin typeface="Fira Sans Extra Condensed Medium"/>
                  <a:ea typeface="Fira Sans Extra Condensed Medium"/>
                  <a:cs typeface="Fira Sans Extra Condensed Medium"/>
                  <a:sym typeface="Fira Sans Extra Condensed Medium"/>
                </a:rPr>
                <a:t>3</a:t>
              </a:r>
              <a:endParaRPr sz="1700">
                <a:solidFill>
                  <a:srgbClr val="EC3A3B"/>
                </a:solidFill>
                <a:latin typeface="Fira Sans Extra Condensed Medium"/>
                <a:ea typeface="Fira Sans Extra Condensed Medium"/>
                <a:cs typeface="Fira Sans Extra Condensed Medium"/>
                <a:sym typeface="Fira Sans Extra Condensed Medium"/>
              </a:endParaRPr>
            </a:p>
          </p:txBody>
        </p:sp>
      </p:grpSp>
      <p:grpSp>
        <p:nvGrpSpPr>
          <p:cNvPr id="313" name="Google Shape;313;p39"/>
          <p:cNvGrpSpPr/>
          <p:nvPr/>
        </p:nvGrpSpPr>
        <p:grpSpPr>
          <a:xfrm>
            <a:off x="6365013" y="3324218"/>
            <a:ext cx="1270500" cy="842207"/>
            <a:chOff x="671050" y="3103743"/>
            <a:chExt cx="1270500" cy="842207"/>
          </a:xfrm>
        </p:grpSpPr>
        <p:sp>
          <p:nvSpPr>
            <p:cNvPr id="314" name="Google Shape;314;p39"/>
            <p:cNvSpPr/>
            <p:nvPr/>
          </p:nvSpPr>
          <p:spPr>
            <a:xfrm rot="10800000">
              <a:off x="1156677" y="3103743"/>
              <a:ext cx="299257" cy="412612"/>
            </a:xfrm>
            <a:custGeom>
              <a:rect b="b" l="l" r="r" t="t"/>
              <a:pathLst>
                <a:path extrusionOk="0" h="12871" w="9335">
                  <a:moveTo>
                    <a:pt x="4679" y="2512"/>
                  </a:moveTo>
                  <a:cubicBezTo>
                    <a:pt x="5941" y="2512"/>
                    <a:pt x="6965" y="3524"/>
                    <a:pt x="6965" y="4798"/>
                  </a:cubicBezTo>
                  <a:cubicBezTo>
                    <a:pt x="6965" y="6060"/>
                    <a:pt x="5941" y="7108"/>
                    <a:pt x="4679" y="7108"/>
                  </a:cubicBezTo>
                  <a:cubicBezTo>
                    <a:pt x="3405" y="7108"/>
                    <a:pt x="2358" y="6060"/>
                    <a:pt x="2358" y="4798"/>
                  </a:cubicBezTo>
                  <a:cubicBezTo>
                    <a:pt x="2358" y="3536"/>
                    <a:pt x="3405" y="2512"/>
                    <a:pt x="4679" y="2512"/>
                  </a:cubicBezTo>
                  <a:close/>
                  <a:moveTo>
                    <a:pt x="4679" y="0"/>
                  </a:moveTo>
                  <a:cubicBezTo>
                    <a:pt x="2084" y="0"/>
                    <a:pt x="0" y="2096"/>
                    <a:pt x="0" y="4691"/>
                  </a:cubicBezTo>
                  <a:cubicBezTo>
                    <a:pt x="0" y="8620"/>
                    <a:pt x="4679" y="12871"/>
                    <a:pt x="4679" y="12871"/>
                  </a:cubicBezTo>
                  <a:cubicBezTo>
                    <a:pt x="4679" y="12871"/>
                    <a:pt x="9335" y="8620"/>
                    <a:pt x="9335" y="4691"/>
                  </a:cubicBezTo>
                  <a:cubicBezTo>
                    <a:pt x="9335" y="2096"/>
                    <a:pt x="7239" y="0"/>
                    <a:pt x="467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9"/>
            <p:cNvSpPr/>
            <p:nvPr/>
          </p:nvSpPr>
          <p:spPr>
            <a:xfrm rot="10800000">
              <a:off x="1272308" y="3330070"/>
              <a:ext cx="67994" cy="66840"/>
            </a:xfrm>
            <a:custGeom>
              <a:rect b="b" l="l" r="r" t="t"/>
              <a:pathLst>
                <a:path extrusionOk="0" h="2085" w="2121">
                  <a:moveTo>
                    <a:pt x="1072" y="1"/>
                  </a:moveTo>
                  <a:cubicBezTo>
                    <a:pt x="489" y="1"/>
                    <a:pt x="1" y="465"/>
                    <a:pt x="1" y="1048"/>
                  </a:cubicBezTo>
                  <a:cubicBezTo>
                    <a:pt x="1" y="1620"/>
                    <a:pt x="489" y="2084"/>
                    <a:pt x="1072" y="2084"/>
                  </a:cubicBezTo>
                  <a:cubicBezTo>
                    <a:pt x="1644" y="2084"/>
                    <a:pt x="2120" y="1620"/>
                    <a:pt x="2120" y="1048"/>
                  </a:cubicBezTo>
                  <a:cubicBezTo>
                    <a:pt x="2120" y="465"/>
                    <a:pt x="1644" y="1"/>
                    <a:pt x="1072" y="1"/>
                  </a:cubicBezTo>
                  <a:close/>
                </a:path>
              </a:pathLst>
            </a:custGeom>
            <a:solidFill>
              <a:srgbClr val="4949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9"/>
            <p:cNvSpPr txBox="1"/>
            <p:nvPr/>
          </p:nvSpPr>
          <p:spPr>
            <a:xfrm>
              <a:off x="671050" y="3516350"/>
              <a:ext cx="1270500" cy="42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4949E7"/>
                  </a:solidFill>
                  <a:latin typeface="Fira Sans Extra Condensed Medium"/>
                  <a:ea typeface="Fira Sans Extra Condensed Medium"/>
                  <a:cs typeface="Fira Sans Extra Condensed Medium"/>
                  <a:sym typeface="Fira Sans Extra Condensed Medium"/>
                </a:rPr>
                <a:t>4</a:t>
              </a:r>
              <a:endParaRPr sz="1700">
                <a:solidFill>
                  <a:srgbClr val="4949E7"/>
                </a:solidFill>
                <a:latin typeface="Fira Sans Extra Condensed Medium"/>
                <a:ea typeface="Fira Sans Extra Condensed Medium"/>
                <a:cs typeface="Fira Sans Extra Condensed Medium"/>
                <a:sym typeface="Fira Sans Extra Condensed Medium"/>
              </a:endParaRPr>
            </a:p>
          </p:txBody>
        </p:sp>
      </p:grpSp>
      <p:grpSp>
        <p:nvGrpSpPr>
          <p:cNvPr id="317" name="Google Shape;317;p39"/>
          <p:cNvGrpSpPr/>
          <p:nvPr/>
        </p:nvGrpSpPr>
        <p:grpSpPr>
          <a:xfrm>
            <a:off x="2751488" y="682900"/>
            <a:ext cx="456201" cy="697211"/>
            <a:chOff x="6980738" y="3561550"/>
            <a:chExt cx="456201" cy="697211"/>
          </a:xfrm>
        </p:grpSpPr>
        <p:sp>
          <p:nvSpPr>
            <p:cNvPr id="318" name="Google Shape;318;p39"/>
            <p:cNvSpPr/>
            <p:nvPr/>
          </p:nvSpPr>
          <p:spPr>
            <a:xfrm>
              <a:off x="7208369" y="3870272"/>
              <a:ext cx="27" cy="388489"/>
            </a:xfrm>
            <a:custGeom>
              <a:rect b="b" l="l" r="r" t="t"/>
              <a:pathLst>
                <a:path extrusionOk="0" fill="none" h="14598" w="1">
                  <a:moveTo>
                    <a:pt x="0" y="1"/>
                  </a:moveTo>
                  <a:lnTo>
                    <a:pt x="0" y="14598"/>
                  </a:lnTo>
                </a:path>
              </a:pathLst>
            </a:custGeom>
            <a:solidFill>
              <a:srgbClr val="EC3A3B"/>
            </a:solidFill>
            <a:ln cap="rnd" cmpd="sng" w="36325">
              <a:solidFill>
                <a:srgbClr val="EC3A3B"/>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9"/>
            <p:cNvSpPr/>
            <p:nvPr/>
          </p:nvSpPr>
          <p:spPr>
            <a:xfrm>
              <a:off x="6980738" y="3561550"/>
              <a:ext cx="456201" cy="456200"/>
            </a:xfrm>
            <a:custGeom>
              <a:rect b="b" l="l" r="r" t="t"/>
              <a:pathLst>
                <a:path extrusionOk="0" h="13395" w="13396">
                  <a:moveTo>
                    <a:pt x="13395" y="6692"/>
                  </a:moveTo>
                  <a:cubicBezTo>
                    <a:pt x="13395" y="10394"/>
                    <a:pt x="10395" y="13395"/>
                    <a:pt x="6704" y="13395"/>
                  </a:cubicBezTo>
                  <a:cubicBezTo>
                    <a:pt x="3001" y="13395"/>
                    <a:pt x="1" y="10394"/>
                    <a:pt x="1" y="6692"/>
                  </a:cubicBezTo>
                  <a:cubicBezTo>
                    <a:pt x="1" y="2989"/>
                    <a:pt x="3001" y="0"/>
                    <a:pt x="6704" y="0"/>
                  </a:cubicBezTo>
                  <a:cubicBezTo>
                    <a:pt x="10395" y="0"/>
                    <a:pt x="13395" y="2989"/>
                    <a:pt x="13395" y="6692"/>
                  </a:cubicBezTo>
                  <a:close/>
                </a:path>
              </a:pathLst>
            </a:custGeom>
            <a:solidFill>
              <a:srgbClr val="EC3A3B"/>
            </a:solidFill>
            <a:ln cap="flat" cmpd="sng" w="9525">
              <a:solidFill>
                <a:srgbClr val="EC3A3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39"/>
            <p:cNvGrpSpPr/>
            <p:nvPr/>
          </p:nvGrpSpPr>
          <p:grpSpPr>
            <a:xfrm>
              <a:off x="7031017" y="3615084"/>
              <a:ext cx="355664" cy="349133"/>
              <a:chOff x="5716825" y="3235950"/>
              <a:chExt cx="300900" cy="295375"/>
            </a:xfrm>
          </p:grpSpPr>
          <p:sp>
            <p:nvSpPr>
              <p:cNvPr id="321" name="Google Shape;321;p39"/>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9"/>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9"/>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9"/>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325" name="Google Shape;325;p39"/>
          <p:cNvPicPr preferRelativeResize="0"/>
          <p:nvPr/>
        </p:nvPicPr>
        <p:blipFill>
          <a:blip r:embed="rId3">
            <a:alphaModFix/>
          </a:blip>
          <a:stretch>
            <a:fillRect/>
          </a:stretch>
        </p:blipFill>
        <p:spPr>
          <a:xfrm>
            <a:off x="7395679" y="2482021"/>
            <a:ext cx="964450" cy="642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p:nvPr/>
        </p:nvSpPr>
        <p:spPr>
          <a:xfrm>
            <a:off x="5967225" y="2976043"/>
            <a:ext cx="2787300" cy="434700"/>
          </a:xfrm>
          <a:prstGeom prst="roundRect">
            <a:avLst>
              <a:gd fmla="val 50000" name="adj"/>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arrives at customer 690s</a:t>
            </a:r>
            <a:endParaRPr/>
          </a:p>
        </p:txBody>
      </p:sp>
      <p:sp>
        <p:nvSpPr>
          <p:cNvPr id="331" name="Google Shape;331;p40"/>
          <p:cNvSpPr/>
          <p:nvPr/>
        </p:nvSpPr>
        <p:spPr>
          <a:xfrm>
            <a:off x="5967225" y="2395562"/>
            <a:ext cx="2787300" cy="434700"/>
          </a:xfrm>
          <a:prstGeom prst="roundRect">
            <a:avLst>
              <a:gd fmla="val 50000" name="adj"/>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picks up order : 283 s</a:t>
            </a:r>
            <a:endParaRPr/>
          </a:p>
        </p:txBody>
      </p:sp>
      <p:sp>
        <p:nvSpPr>
          <p:cNvPr id="332" name="Google Shape;332;p40"/>
          <p:cNvSpPr/>
          <p:nvPr/>
        </p:nvSpPr>
        <p:spPr>
          <a:xfrm>
            <a:off x="5967225" y="1815081"/>
            <a:ext cx="2787300" cy="434700"/>
          </a:xfrm>
          <a:prstGeom prst="roundRect">
            <a:avLst>
              <a:gd fmla="val 50000" name="adj"/>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Arrives at restaurant: 269 s </a:t>
            </a:r>
            <a:endParaRPr/>
          </a:p>
        </p:txBody>
      </p:sp>
      <p:sp>
        <p:nvSpPr>
          <p:cNvPr id="333" name="Google Shape;333;p40"/>
          <p:cNvSpPr/>
          <p:nvPr/>
        </p:nvSpPr>
        <p:spPr>
          <a:xfrm>
            <a:off x="5967225" y="1234600"/>
            <a:ext cx="2787300" cy="434700"/>
          </a:xfrm>
          <a:prstGeom prst="roundRect">
            <a:avLst>
              <a:gd fmla="val 50000" name="adj"/>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Courier Accepts Order : 11 s</a:t>
            </a:r>
            <a:endParaRPr/>
          </a:p>
        </p:txBody>
      </p:sp>
      <p:sp>
        <p:nvSpPr>
          <p:cNvPr id="334" name="Google Shape;334;p40"/>
          <p:cNvSpPr txBox="1"/>
          <p:nvPr/>
        </p:nvSpPr>
        <p:spPr>
          <a:xfrm>
            <a:off x="457200" y="1051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ra Sans Extra Condensed"/>
                <a:ea typeface="Fira Sans Extra Condensed"/>
                <a:cs typeface="Fira Sans Extra Condensed"/>
                <a:sym typeface="Fira Sans Extra Condensed"/>
              </a:rPr>
              <a:t>Mean Time Taken (in Sec)</a:t>
            </a:r>
            <a:endParaRPr sz="3000">
              <a:solidFill>
                <a:srgbClr val="000000"/>
              </a:solidFill>
              <a:latin typeface="Fira Sans Extra Condensed"/>
              <a:ea typeface="Fira Sans Extra Condensed"/>
              <a:cs typeface="Fira Sans Extra Condensed"/>
              <a:sym typeface="Fira Sans Extra Condensed"/>
            </a:endParaRPr>
          </a:p>
        </p:txBody>
      </p:sp>
      <p:sp>
        <p:nvSpPr>
          <p:cNvPr id="335" name="Google Shape;335;p40"/>
          <p:cNvSpPr/>
          <p:nvPr/>
        </p:nvSpPr>
        <p:spPr>
          <a:xfrm>
            <a:off x="707088" y="3042604"/>
            <a:ext cx="4478009" cy="277165"/>
          </a:xfrm>
          <a:custGeom>
            <a:rect b="b" l="l" r="r" t="t"/>
            <a:pathLst>
              <a:path extrusionOk="0" h="4522" w="50411">
                <a:moveTo>
                  <a:pt x="686" y="0"/>
                </a:moveTo>
                <a:cubicBezTo>
                  <a:pt x="308" y="0"/>
                  <a:pt x="1" y="307"/>
                  <a:pt x="1" y="687"/>
                </a:cubicBezTo>
                <a:lnTo>
                  <a:pt x="1" y="3836"/>
                </a:lnTo>
                <a:cubicBezTo>
                  <a:pt x="1" y="4215"/>
                  <a:pt x="308" y="4522"/>
                  <a:pt x="686" y="4522"/>
                </a:cubicBezTo>
                <a:lnTo>
                  <a:pt x="49723" y="4522"/>
                </a:lnTo>
                <a:cubicBezTo>
                  <a:pt x="50101" y="4522"/>
                  <a:pt x="50408" y="4215"/>
                  <a:pt x="50408" y="3836"/>
                </a:cubicBezTo>
                <a:lnTo>
                  <a:pt x="50410" y="3836"/>
                </a:lnTo>
                <a:lnTo>
                  <a:pt x="50410" y="687"/>
                </a:lnTo>
                <a:cubicBezTo>
                  <a:pt x="50410" y="307"/>
                  <a:pt x="50103" y="0"/>
                  <a:pt x="4972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0"/>
          <p:cNvSpPr/>
          <p:nvPr/>
        </p:nvSpPr>
        <p:spPr>
          <a:xfrm>
            <a:off x="991750" y="3084650"/>
            <a:ext cx="2485534" cy="193071"/>
          </a:xfrm>
          <a:custGeom>
            <a:rect b="b" l="l" r="r" t="t"/>
            <a:pathLst>
              <a:path extrusionOk="0" h="3150" w="26075">
                <a:moveTo>
                  <a:pt x="0" y="1"/>
                </a:moveTo>
                <a:lnTo>
                  <a:pt x="0" y="3149"/>
                </a:lnTo>
                <a:lnTo>
                  <a:pt x="26074" y="3149"/>
                </a:lnTo>
                <a:lnTo>
                  <a:pt x="26074" y="1"/>
                </a:lnTo>
                <a:close/>
              </a:path>
            </a:pathLst>
          </a:custGeom>
          <a:solidFill>
            <a:srgbClr val="EC3A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0"/>
          <p:cNvSpPr/>
          <p:nvPr/>
        </p:nvSpPr>
        <p:spPr>
          <a:xfrm>
            <a:off x="457180" y="2904217"/>
            <a:ext cx="554207" cy="554145"/>
          </a:xfrm>
          <a:custGeom>
            <a:rect b="b" l="l" r="r" t="t"/>
            <a:pathLst>
              <a:path extrusionOk="0" h="9041" w="9042">
                <a:moveTo>
                  <a:pt x="4521" y="0"/>
                </a:moveTo>
                <a:cubicBezTo>
                  <a:pt x="2025" y="0"/>
                  <a:pt x="1" y="2024"/>
                  <a:pt x="1" y="4521"/>
                </a:cubicBezTo>
                <a:cubicBezTo>
                  <a:pt x="1" y="7016"/>
                  <a:pt x="2025" y="9040"/>
                  <a:pt x="4521" y="9040"/>
                </a:cubicBezTo>
                <a:cubicBezTo>
                  <a:pt x="7018" y="9040"/>
                  <a:pt x="9042" y="7016"/>
                  <a:pt x="9042" y="4521"/>
                </a:cubicBezTo>
                <a:cubicBezTo>
                  <a:pt x="9042" y="2024"/>
                  <a:pt x="7018" y="0"/>
                  <a:pt x="4521" y="0"/>
                </a:cubicBezTo>
                <a:close/>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0"/>
          <p:cNvSpPr/>
          <p:nvPr/>
        </p:nvSpPr>
        <p:spPr>
          <a:xfrm>
            <a:off x="504927" y="2951780"/>
            <a:ext cx="458958" cy="458958"/>
          </a:xfrm>
          <a:custGeom>
            <a:rect b="b" l="l" r="r" t="t"/>
            <a:pathLst>
              <a:path extrusionOk="0" h="7488" w="7488">
                <a:moveTo>
                  <a:pt x="3747" y="1"/>
                </a:moveTo>
                <a:cubicBezTo>
                  <a:pt x="3746" y="1"/>
                  <a:pt x="3745" y="1"/>
                  <a:pt x="3743" y="1"/>
                </a:cubicBezTo>
                <a:cubicBezTo>
                  <a:pt x="1675" y="1"/>
                  <a:pt x="0" y="1676"/>
                  <a:pt x="0" y="3745"/>
                </a:cubicBezTo>
                <a:cubicBezTo>
                  <a:pt x="0" y="5813"/>
                  <a:pt x="1675" y="7487"/>
                  <a:pt x="3743" y="7487"/>
                </a:cubicBezTo>
                <a:cubicBezTo>
                  <a:pt x="5812" y="7487"/>
                  <a:pt x="7487" y="5813"/>
                  <a:pt x="7487" y="3745"/>
                </a:cubicBezTo>
                <a:cubicBezTo>
                  <a:pt x="7487" y="1677"/>
                  <a:pt x="5812" y="1"/>
                  <a:pt x="3747" y="1"/>
                </a:cubicBezTo>
                <a:close/>
              </a:path>
            </a:pathLst>
          </a:cu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
          <p:cNvSpPr txBox="1"/>
          <p:nvPr/>
        </p:nvSpPr>
        <p:spPr>
          <a:xfrm>
            <a:off x="522700" y="2947450"/>
            <a:ext cx="426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100">
                <a:latin typeface="Fira Sans Extra Condensed"/>
                <a:ea typeface="Fira Sans Extra Condensed"/>
                <a:cs typeface="Fira Sans Extra Condensed"/>
                <a:sym typeface="Fira Sans Extra Condensed"/>
              </a:rPr>
              <a:t>4</a:t>
            </a:r>
            <a:endParaRPr b="1" sz="2100">
              <a:solidFill>
                <a:srgbClr val="000000"/>
              </a:solidFill>
              <a:latin typeface="Fira Sans Extra Condensed"/>
              <a:ea typeface="Fira Sans Extra Condensed"/>
              <a:cs typeface="Fira Sans Extra Condensed"/>
              <a:sym typeface="Fira Sans Extra Condensed"/>
            </a:endParaRPr>
          </a:p>
        </p:txBody>
      </p:sp>
      <p:sp>
        <p:nvSpPr>
          <p:cNvPr id="340" name="Google Shape;340;p40"/>
          <p:cNvSpPr/>
          <p:nvPr/>
        </p:nvSpPr>
        <p:spPr>
          <a:xfrm>
            <a:off x="742503" y="1228951"/>
            <a:ext cx="4442469" cy="277165"/>
          </a:xfrm>
          <a:custGeom>
            <a:rect b="b" l="l" r="r" t="t"/>
            <a:pathLst>
              <a:path extrusionOk="0" h="4522" w="50411">
                <a:moveTo>
                  <a:pt x="686" y="0"/>
                </a:moveTo>
                <a:cubicBezTo>
                  <a:pt x="308" y="0"/>
                  <a:pt x="1" y="307"/>
                  <a:pt x="1" y="686"/>
                </a:cubicBezTo>
                <a:lnTo>
                  <a:pt x="1" y="3836"/>
                </a:lnTo>
                <a:cubicBezTo>
                  <a:pt x="1" y="4215"/>
                  <a:pt x="308" y="4522"/>
                  <a:pt x="686" y="4522"/>
                </a:cubicBezTo>
                <a:lnTo>
                  <a:pt x="49723" y="4522"/>
                </a:lnTo>
                <a:cubicBezTo>
                  <a:pt x="50101" y="4522"/>
                  <a:pt x="50408" y="4215"/>
                  <a:pt x="50408" y="3836"/>
                </a:cubicBezTo>
                <a:lnTo>
                  <a:pt x="50410" y="3836"/>
                </a:lnTo>
                <a:lnTo>
                  <a:pt x="50410" y="686"/>
                </a:lnTo>
                <a:cubicBezTo>
                  <a:pt x="50410" y="307"/>
                  <a:pt x="50103" y="0"/>
                  <a:pt x="4972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0"/>
          <p:cNvSpPr/>
          <p:nvPr/>
        </p:nvSpPr>
        <p:spPr>
          <a:xfrm>
            <a:off x="991750" y="1271000"/>
            <a:ext cx="152842" cy="193125"/>
          </a:xfrm>
          <a:custGeom>
            <a:rect b="b" l="l" r="r" t="t"/>
            <a:pathLst>
              <a:path extrusionOk="0" h="3151" w="20345">
                <a:moveTo>
                  <a:pt x="0" y="0"/>
                </a:moveTo>
                <a:lnTo>
                  <a:pt x="0" y="3150"/>
                </a:lnTo>
                <a:lnTo>
                  <a:pt x="20344" y="3150"/>
                </a:lnTo>
                <a:lnTo>
                  <a:pt x="20344" y="0"/>
                </a:ln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0"/>
          <p:cNvSpPr/>
          <p:nvPr/>
        </p:nvSpPr>
        <p:spPr>
          <a:xfrm>
            <a:off x="457180" y="1090496"/>
            <a:ext cx="554207" cy="554145"/>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0"/>
          <p:cNvSpPr/>
          <p:nvPr/>
        </p:nvSpPr>
        <p:spPr>
          <a:xfrm>
            <a:off x="504927" y="1138058"/>
            <a:ext cx="458958" cy="458958"/>
          </a:xfrm>
          <a:custGeom>
            <a:rect b="b" l="l" r="r" t="t"/>
            <a:pathLst>
              <a:path extrusionOk="0" h="7488" w="7488">
                <a:moveTo>
                  <a:pt x="3745" y="1"/>
                </a:moveTo>
                <a:cubicBezTo>
                  <a:pt x="3745" y="1"/>
                  <a:pt x="3744" y="1"/>
                  <a:pt x="3743" y="1"/>
                </a:cubicBezTo>
                <a:cubicBezTo>
                  <a:pt x="1675" y="1"/>
                  <a:pt x="0" y="1677"/>
                  <a:pt x="0" y="3745"/>
                </a:cubicBezTo>
                <a:cubicBezTo>
                  <a:pt x="0" y="5813"/>
                  <a:pt x="1675" y="7488"/>
                  <a:pt x="3743" y="7488"/>
                </a:cubicBezTo>
                <a:cubicBezTo>
                  <a:pt x="5812" y="7488"/>
                  <a:pt x="7487" y="5813"/>
                  <a:pt x="7487" y="3745"/>
                </a:cubicBezTo>
                <a:cubicBezTo>
                  <a:pt x="7487" y="1677"/>
                  <a:pt x="5811" y="1"/>
                  <a:pt x="3745" y="1"/>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0"/>
          <p:cNvSpPr txBox="1"/>
          <p:nvPr/>
        </p:nvSpPr>
        <p:spPr>
          <a:xfrm>
            <a:off x="522700" y="1138050"/>
            <a:ext cx="426300" cy="444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100">
                <a:latin typeface="Fira Sans Extra Condensed"/>
                <a:ea typeface="Fira Sans Extra Condensed"/>
                <a:cs typeface="Fira Sans Extra Condensed"/>
                <a:sym typeface="Fira Sans Extra Condensed"/>
              </a:rPr>
              <a:t>1</a:t>
            </a:r>
            <a:endParaRPr b="1" sz="2100">
              <a:solidFill>
                <a:srgbClr val="000000"/>
              </a:solidFill>
              <a:latin typeface="Fira Sans Extra Condensed"/>
              <a:ea typeface="Fira Sans Extra Condensed"/>
              <a:cs typeface="Fira Sans Extra Condensed"/>
              <a:sym typeface="Fira Sans Extra Condensed"/>
            </a:endParaRPr>
          </a:p>
        </p:txBody>
      </p:sp>
      <p:sp>
        <p:nvSpPr>
          <p:cNvPr id="345" name="Google Shape;345;p40"/>
          <p:cNvSpPr/>
          <p:nvPr/>
        </p:nvSpPr>
        <p:spPr>
          <a:xfrm>
            <a:off x="742525" y="1833567"/>
            <a:ext cx="4442469" cy="277092"/>
          </a:xfrm>
          <a:custGeom>
            <a:rect b="b" l="l" r="r" t="t"/>
            <a:pathLst>
              <a:path extrusionOk="0" h="4521" w="50411">
                <a:moveTo>
                  <a:pt x="686" y="0"/>
                </a:moveTo>
                <a:cubicBezTo>
                  <a:pt x="308" y="0"/>
                  <a:pt x="1" y="307"/>
                  <a:pt x="1" y="686"/>
                </a:cubicBezTo>
                <a:lnTo>
                  <a:pt x="1" y="3835"/>
                </a:lnTo>
                <a:cubicBezTo>
                  <a:pt x="1" y="4214"/>
                  <a:pt x="308" y="4521"/>
                  <a:pt x="686" y="4521"/>
                </a:cubicBezTo>
                <a:lnTo>
                  <a:pt x="49723" y="4521"/>
                </a:lnTo>
                <a:cubicBezTo>
                  <a:pt x="50101" y="4521"/>
                  <a:pt x="50408" y="4214"/>
                  <a:pt x="50408" y="3835"/>
                </a:cubicBezTo>
                <a:lnTo>
                  <a:pt x="50410" y="3835"/>
                </a:lnTo>
                <a:lnTo>
                  <a:pt x="50410" y="686"/>
                </a:lnTo>
                <a:cubicBezTo>
                  <a:pt x="50410" y="307"/>
                  <a:pt x="50103" y="0"/>
                  <a:pt x="4972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0"/>
          <p:cNvSpPr/>
          <p:nvPr/>
        </p:nvSpPr>
        <p:spPr>
          <a:xfrm>
            <a:off x="991748" y="1875600"/>
            <a:ext cx="665559" cy="193071"/>
          </a:xfrm>
          <a:custGeom>
            <a:rect b="b" l="l" r="r" t="t"/>
            <a:pathLst>
              <a:path extrusionOk="0" h="3150" w="31302">
                <a:moveTo>
                  <a:pt x="0" y="0"/>
                </a:moveTo>
                <a:lnTo>
                  <a:pt x="0" y="3149"/>
                </a:lnTo>
                <a:lnTo>
                  <a:pt x="31302" y="3149"/>
                </a:lnTo>
                <a:lnTo>
                  <a:pt x="31302" y="0"/>
                </a:ln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0"/>
          <p:cNvSpPr/>
          <p:nvPr/>
        </p:nvSpPr>
        <p:spPr>
          <a:xfrm>
            <a:off x="457180" y="1695069"/>
            <a:ext cx="554207" cy="554145"/>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0"/>
          <p:cNvSpPr/>
          <p:nvPr/>
        </p:nvSpPr>
        <p:spPr>
          <a:xfrm>
            <a:off x="504927" y="1742632"/>
            <a:ext cx="458958" cy="458958"/>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8"/>
                  <a:pt x="5810" y="1"/>
                  <a:pt x="3743" y="1"/>
                </a:cubicBez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0"/>
          <p:cNvSpPr txBox="1"/>
          <p:nvPr/>
        </p:nvSpPr>
        <p:spPr>
          <a:xfrm>
            <a:off x="522700" y="1730575"/>
            <a:ext cx="426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100">
                <a:latin typeface="Fira Sans Extra Condensed"/>
                <a:ea typeface="Fira Sans Extra Condensed"/>
                <a:cs typeface="Fira Sans Extra Condensed"/>
                <a:sym typeface="Fira Sans Extra Condensed"/>
              </a:rPr>
              <a:t>2</a:t>
            </a:r>
            <a:endParaRPr b="1" sz="2100">
              <a:solidFill>
                <a:srgbClr val="000000"/>
              </a:solidFill>
              <a:latin typeface="Fira Sans Extra Condensed"/>
              <a:ea typeface="Fira Sans Extra Condensed"/>
              <a:cs typeface="Fira Sans Extra Condensed"/>
              <a:sym typeface="Fira Sans Extra Condensed"/>
            </a:endParaRPr>
          </a:p>
        </p:txBody>
      </p:sp>
      <p:sp>
        <p:nvSpPr>
          <p:cNvPr id="350" name="Google Shape;350;p40"/>
          <p:cNvSpPr/>
          <p:nvPr/>
        </p:nvSpPr>
        <p:spPr>
          <a:xfrm>
            <a:off x="707066" y="2438106"/>
            <a:ext cx="4478009" cy="277053"/>
          </a:xfrm>
          <a:custGeom>
            <a:rect b="b" l="l" r="r" t="t"/>
            <a:pathLst>
              <a:path extrusionOk="0" h="4520" w="50411">
                <a:moveTo>
                  <a:pt x="686" y="0"/>
                </a:moveTo>
                <a:cubicBezTo>
                  <a:pt x="308" y="0"/>
                  <a:pt x="1" y="307"/>
                  <a:pt x="1" y="686"/>
                </a:cubicBezTo>
                <a:lnTo>
                  <a:pt x="1" y="3834"/>
                </a:lnTo>
                <a:cubicBezTo>
                  <a:pt x="1" y="4213"/>
                  <a:pt x="308" y="4520"/>
                  <a:pt x="686" y="4520"/>
                </a:cubicBezTo>
                <a:lnTo>
                  <a:pt x="49723" y="4520"/>
                </a:lnTo>
                <a:cubicBezTo>
                  <a:pt x="50101" y="4520"/>
                  <a:pt x="50408" y="4213"/>
                  <a:pt x="50408" y="3834"/>
                </a:cubicBezTo>
                <a:lnTo>
                  <a:pt x="50410" y="3834"/>
                </a:lnTo>
                <a:lnTo>
                  <a:pt x="50410" y="686"/>
                </a:lnTo>
                <a:cubicBezTo>
                  <a:pt x="50410" y="307"/>
                  <a:pt x="50103" y="0"/>
                  <a:pt x="4972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991750" y="2480125"/>
            <a:ext cx="665584" cy="193071"/>
          </a:xfrm>
          <a:custGeom>
            <a:rect b="b" l="l" r="r" t="t"/>
            <a:pathLst>
              <a:path extrusionOk="0" h="3150" w="13904">
                <a:moveTo>
                  <a:pt x="0" y="1"/>
                </a:moveTo>
                <a:lnTo>
                  <a:pt x="0" y="3149"/>
                </a:lnTo>
                <a:lnTo>
                  <a:pt x="13904" y="3149"/>
                </a:lnTo>
                <a:lnTo>
                  <a:pt x="13904" y="1"/>
                </a:ln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457180" y="2299643"/>
            <a:ext cx="554207" cy="554145"/>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504927" y="2347206"/>
            <a:ext cx="458958" cy="458958"/>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6"/>
                  <a:pt x="5810" y="1"/>
                  <a:pt x="3743" y="1"/>
                </a:cubicBezTo>
                <a:close/>
              </a:path>
            </a:pathLst>
          </a:cu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txBox="1"/>
          <p:nvPr/>
        </p:nvSpPr>
        <p:spPr>
          <a:xfrm>
            <a:off x="522700" y="2347175"/>
            <a:ext cx="426300" cy="459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100">
                <a:latin typeface="Fira Sans Extra Condensed"/>
                <a:ea typeface="Fira Sans Extra Condensed"/>
                <a:cs typeface="Fira Sans Extra Condensed"/>
                <a:sym typeface="Fira Sans Extra Condensed"/>
              </a:rPr>
              <a:t>3</a:t>
            </a:r>
            <a:endParaRPr b="1" sz="2100">
              <a:solidFill>
                <a:srgbClr val="000000"/>
              </a:solidFill>
              <a:latin typeface="Fira Sans Extra Condensed"/>
              <a:ea typeface="Fira Sans Extra Condensed"/>
              <a:cs typeface="Fira Sans Extra Condensed"/>
              <a:sym typeface="Fira Sans Extra Condensed"/>
            </a:endParaRPr>
          </a:p>
        </p:txBody>
      </p:sp>
      <p:sp>
        <p:nvSpPr>
          <p:cNvPr id="355" name="Google Shape;355;p40"/>
          <p:cNvSpPr txBox="1"/>
          <p:nvPr/>
        </p:nvSpPr>
        <p:spPr>
          <a:xfrm>
            <a:off x="6904846" y="2470072"/>
            <a:ext cx="1547700" cy="285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rgbClr val="000000"/>
              </a:solidFill>
              <a:latin typeface="Fira Sans Extra Condensed"/>
              <a:ea typeface="Fira Sans Extra Condensed"/>
              <a:cs typeface="Fira Sans Extra Condensed"/>
              <a:sym typeface="Fira Sans Extra Condensed"/>
            </a:endParaRPr>
          </a:p>
        </p:txBody>
      </p:sp>
      <p:sp>
        <p:nvSpPr>
          <p:cNvPr id="356" name="Google Shape;356;p40"/>
          <p:cNvSpPr txBox="1"/>
          <p:nvPr/>
        </p:nvSpPr>
        <p:spPr>
          <a:xfrm>
            <a:off x="6904846" y="1886323"/>
            <a:ext cx="1547700" cy="2859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rgbClr val="000000"/>
              </a:solidFill>
              <a:latin typeface="Fira Sans Extra Condensed"/>
              <a:ea typeface="Fira Sans Extra Condensed"/>
              <a:cs typeface="Fira Sans Extra Condensed"/>
              <a:sym typeface="Fira Sans Extra Condensed"/>
            </a:endParaRPr>
          </a:p>
        </p:txBody>
      </p:sp>
      <p:sp>
        <p:nvSpPr>
          <p:cNvPr id="357" name="Google Shape;357;p40"/>
          <p:cNvSpPr/>
          <p:nvPr/>
        </p:nvSpPr>
        <p:spPr>
          <a:xfrm>
            <a:off x="742625" y="3694892"/>
            <a:ext cx="4442469" cy="277092"/>
          </a:xfrm>
          <a:custGeom>
            <a:rect b="b" l="l" r="r" t="t"/>
            <a:pathLst>
              <a:path extrusionOk="0" h="4521" w="50411">
                <a:moveTo>
                  <a:pt x="686" y="0"/>
                </a:moveTo>
                <a:cubicBezTo>
                  <a:pt x="308" y="0"/>
                  <a:pt x="1" y="307"/>
                  <a:pt x="1" y="686"/>
                </a:cubicBezTo>
                <a:lnTo>
                  <a:pt x="1" y="3835"/>
                </a:lnTo>
                <a:cubicBezTo>
                  <a:pt x="1" y="4214"/>
                  <a:pt x="308" y="4521"/>
                  <a:pt x="686" y="4521"/>
                </a:cubicBezTo>
                <a:lnTo>
                  <a:pt x="49723" y="4521"/>
                </a:lnTo>
                <a:cubicBezTo>
                  <a:pt x="50101" y="4521"/>
                  <a:pt x="50408" y="4214"/>
                  <a:pt x="50408" y="3835"/>
                </a:cubicBezTo>
                <a:lnTo>
                  <a:pt x="50410" y="3835"/>
                </a:lnTo>
                <a:lnTo>
                  <a:pt x="50410" y="686"/>
                </a:lnTo>
                <a:cubicBezTo>
                  <a:pt x="50410" y="307"/>
                  <a:pt x="50103" y="0"/>
                  <a:pt x="49724"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0"/>
          <p:cNvSpPr/>
          <p:nvPr/>
        </p:nvSpPr>
        <p:spPr>
          <a:xfrm>
            <a:off x="991848" y="3736925"/>
            <a:ext cx="426333" cy="193071"/>
          </a:xfrm>
          <a:custGeom>
            <a:rect b="b" l="l" r="r" t="t"/>
            <a:pathLst>
              <a:path extrusionOk="0" h="3150" w="31302">
                <a:moveTo>
                  <a:pt x="0" y="0"/>
                </a:moveTo>
                <a:lnTo>
                  <a:pt x="0" y="3149"/>
                </a:lnTo>
                <a:lnTo>
                  <a:pt x="31302" y="3149"/>
                </a:lnTo>
                <a:lnTo>
                  <a:pt x="31302" y="0"/>
                </a:ln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40"/>
          <p:cNvSpPr/>
          <p:nvPr/>
        </p:nvSpPr>
        <p:spPr>
          <a:xfrm>
            <a:off x="457280" y="3556394"/>
            <a:ext cx="554207" cy="554145"/>
          </a:xfrm>
          <a:custGeom>
            <a:rect b="b" l="l" r="r" t="t"/>
            <a:pathLst>
              <a:path extrusionOk="0" h="9041" w="9042">
                <a:moveTo>
                  <a:pt x="4521" y="0"/>
                </a:moveTo>
                <a:cubicBezTo>
                  <a:pt x="2025" y="0"/>
                  <a:pt x="1" y="2024"/>
                  <a:pt x="1" y="4521"/>
                </a:cubicBezTo>
                <a:cubicBezTo>
                  <a:pt x="1" y="7017"/>
                  <a:pt x="2025" y="9040"/>
                  <a:pt x="4521" y="9040"/>
                </a:cubicBezTo>
                <a:cubicBezTo>
                  <a:pt x="7018" y="9040"/>
                  <a:pt x="9042" y="7017"/>
                  <a:pt x="9042" y="4521"/>
                </a:cubicBezTo>
                <a:cubicBezTo>
                  <a:pt x="9042" y="2024"/>
                  <a:pt x="7018" y="0"/>
                  <a:pt x="4521" y="0"/>
                </a:cubicBezTo>
                <a:close/>
              </a:path>
            </a:pathLst>
          </a:cu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40"/>
          <p:cNvSpPr/>
          <p:nvPr/>
        </p:nvSpPr>
        <p:spPr>
          <a:xfrm>
            <a:off x="505027" y="3603957"/>
            <a:ext cx="458958" cy="458958"/>
          </a:xfrm>
          <a:custGeom>
            <a:rect b="b" l="l" r="r" t="t"/>
            <a:pathLst>
              <a:path extrusionOk="0" h="7488" w="7488">
                <a:moveTo>
                  <a:pt x="3743" y="1"/>
                </a:moveTo>
                <a:cubicBezTo>
                  <a:pt x="1675" y="1"/>
                  <a:pt x="0" y="1676"/>
                  <a:pt x="0" y="3745"/>
                </a:cubicBezTo>
                <a:cubicBezTo>
                  <a:pt x="0" y="5813"/>
                  <a:pt x="1675" y="7488"/>
                  <a:pt x="3743" y="7488"/>
                </a:cubicBezTo>
                <a:cubicBezTo>
                  <a:pt x="5812" y="7488"/>
                  <a:pt x="7487" y="5813"/>
                  <a:pt x="7487" y="3745"/>
                </a:cubicBezTo>
                <a:cubicBezTo>
                  <a:pt x="7487" y="1678"/>
                  <a:pt x="5810" y="1"/>
                  <a:pt x="3743" y="1"/>
                </a:cubicBezTo>
                <a:close/>
              </a:path>
            </a:pathLst>
          </a:cu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0"/>
          <p:cNvSpPr txBox="1"/>
          <p:nvPr/>
        </p:nvSpPr>
        <p:spPr>
          <a:xfrm>
            <a:off x="522800" y="3591900"/>
            <a:ext cx="426300" cy="46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2100">
                <a:latin typeface="Fira Sans Extra Condensed"/>
                <a:ea typeface="Fira Sans Extra Condensed"/>
                <a:cs typeface="Fira Sans Extra Condensed"/>
                <a:sym typeface="Fira Sans Extra Condensed"/>
              </a:rPr>
              <a:t>5</a:t>
            </a:r>
            <a:endParaRPr b="1" sz="2100">
              <a:solidFill>
                <a:srgbClr val="000000"/>
              </a:solidFill>
              <a:latin typeface="Fira Sans Extra Condensed"/>
              <a:ea typeface="Fira Sans Extra Condensed"/>
              <a:cs typeface="Fira Sans Extra Condensed"/>
              <a:sym typeface="Fira Sans Extra Condensed"/>
            </a:endParaRPr>
          </a:p>
        </p:txBody>
      </p:sp>
      <p:sp>
        <p:nvSpPr>
          <p:cNvPr id="362" name="Google Shape;362;p40"/>
          <p:cNvSpPr/>
          <p:nvPr/>
        </p:nvSpPr>
        <p:spPr>
          <a:xfrm>
            <a:off x="5967225" y="3556526"/>
            <a:ext cx="2787300" cy="434700"/>
          </a:xfrm>
          <a:prstGeom prst="roundRect">
            <a:avLst>
              <a:gd fmla="val 50000" name="adj"/>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Delivers the order: 131s</a:t>
            </a:r>
            <a:endParaRPr/>
          </a:p>
        </p:txBody>
      </p:sp>
      <p:sp>
        <p:nvSpPr>
          <p:cNvPr id="363" name="Google Shape;363;p40"/>
          <p:cNvSpPr txBox="1"/>
          <p:nvPr/>
        </p:nvSpPr>
        <p:spPr>
          <a:xfrm>
            <a:off x="119075" y="4762500"/>
            <a:ext cx="6046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Link to the </a:t>
            </a:r>
            <a:r>
              <a:rPr lang="en" sz="1000" u="sng">
                <a:solidFill>
                  <a:schemeClr val="hlink"/>
                </a:solidFill>
                <a:latin typeface="Roboto"/>
                <a:ea typeface="Roboto"/>
                <a:cs typeface="Roboto"/>
                <a:sym typeface="Roboto"/>
                <a:hlinkClick r:id="rId3"/>
              </a:rPr>
              <a:t>Data</a:t>
            </a:r>
            <a:endParaRPr sz="10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p:nvPr/>
        </p:nvSpPr>
        <p:spPr>
          <a:xfrm>
            <a:off x="2599175" y="1545925"/>
            <a:ext cx="1565700" cy="1252200"/>
          </a:xfrm>
          <a:prstGeom prst="roundRect">
            <a:avLst>
              <a:gd fmla="val 11451" name="adj"/>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
          <p:cNvSpPr/>
          <p:nvPr/>
        </p:nvSpPr>
        <p:spPr>
          <a:xfrm>
            <a:off x="3772575" y="1165250"/>
            <a:ext cx="754500" cy="754500"/>
          </a:xfrm>
          <a:prstGeom prst="ellipse">
            <a:avLst/>
          </a:prstGeom>
          <a:solidFill>
            <a:srgbClr val="FF800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
          <p:cNvSpPr/>
          <p:nvPr/>
        </p:nvSpPr>
        <p:spPr>
          <a:xfrm>
            <a:off x="4750525" y="1545925"/>
            <a:ext cx="1565700" cy="1252200"/>
          </a:xfrm>
          <a:prstGeom prst="roundRect">
            <a:avLst>
              <a:gd fmla="val 11451" name="adj"/>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1"/>
          <p:cNvSpPr/>
          <p:nvPr/>
        </p:nvSpPr>
        <p:spPr>
          <a:xfrm>
            <a:off x="5923925" y="1165250"/>
            <a:ext cx="754500" cy="754500"/>
          </a:xfrm>
          <a:prstGeom prst="ellipse">
            <a:avLst/>
          </a:prstGeom>
          <a:solidFill>
            <a:srgbClr val="5FD0DB"/>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1"/>
          <p:cNvSpPr/>
          <p:nvPr/>
        </p:nvSpPr>
        <p:spPr>
          <a:xfrm>
            <a:off x="6901875" y="1545925"/>
            <a:ext cx="1565700" cy="1252200"/>
          </a:xfrm>
          <a:prstGeom prst="roundRect">
            <a:avLst>
              <a:gd fmla="val 11451" name="adj"/>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1"/>
          <p:cNvSpPr/>
          <p:nvPr/>
        </p:nvSpPr>
        <p:spPr>
          <a:xfrm>
            <a:off x="8075275" y="1165250"/>
            <a:ext cx="754500" cy="754500"/>
          </a:xfrm>
          <a:prstGeom prst="ellipse">
            <a:avLst/>
          </a:prstGeom>
          <a:solidFill>
            <a:srgbClr val="32AAD9"/>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1"/>
          <p:cNvSpPr/>
          <p:nvPr/>
        </p:nvSpPr>
        <p:spPr>
          <a:xfrm>
            <a:off x="447825" y="1545925"/>
            <a:ext cx="1565700" cy="1252200"/>
          </a:xfrm>
          <a:prstGeom prst="roundRect">
            <a:avLst>
              <a:gd fmla="val 11451" name="adj"/>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1"/>
          <p:cNvSpPr txBox="1"/>
          <p:nvPr/>
        </p:nvSpPr>
        <p:spPr>
          <a:xfrm>
            <a:off x="457200" y="4114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ra Sans Extra Condensed"/>
                <a:ea typeface="Fira Sans Extra Condensed"/>
                <a:cs typeface="Fira Sans Extra Condensed"/>
                <a:sym typeface="Fira Sans Extra Condensed"/>
              </a:rPr>
              <a:t>Key Finding</a:t>
            </a:r>
            <a:endParaRPr sz="3000">
              <a:solidFill>
                <a:srgbClr val="000000"/>
              </a:solidFill>
              <a:latin typeface="Fira Sans Extra Condensed"/>
              <a:ea typeface="Fira Sans Extra Condensed"/>
              <a:cs typeface="Fira Sans Extra Condensed"/>
              <a:sym typeface="Fira Sans Extra Condensed"/>
            </a:endParaRPr>
          </a:p>
        </p:txBody>
      </p:sp>
      <p:sp>
        <p:nvSpPr>
          <p:cNvPr id="376" name="Google Shape;376;p41"/>
          <p:cNvSpPr txBox="1"/>
          <p:nvPr/>
        </p:nvSpPr>
        <p:spPr>
          <a:xfrm>
            <a:off x="620575" y="1681701"/>
            <a:ext cx="7359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latin typeface="Fira Sans Extra Condensed"/>
                <a:ea typeface="Fira Sans Extra Condensed"/>
                <a:cs typeface="Fira Sans Extra Condensed"/>
                <a:sym typeface="Fira Sans Extra Condensed"/>
              </a:rPr>
              <a:t>1505 </a:t>
            </a:r>
            <a:endParaRPr b="1" sz="2200">
              <a:solidFill>
                <a:srgbClr val="000000"/>
              </a:solidFill>
              <a:latin typeface="Fira Sans Extra Condensed"/>
              <a:ea typeface="Fira Sans Extra Condensed"/>
              <a:cs typeface="Fira Sans Extra Condensed"/>
              <a:sym typeface="Fira Sans Extra Condensed"/>
            </a:endParaRPr>
          </a:p>
        </p:txBody>
      </p:sp>
      <p:sp>
        <p:nvSpPr>
          <p:cNvPr id="377" name="Google Shape;377;p41"/>
          <p:cNvSpPr txBox="1"/>
          <p:nvPr/>
        </p:nvSpPr>
        <p:spPr>
          <a:xfrm>
            <a:off x="620575" y="1979475"/>
            <a:ext cx="12201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latin typeface="Roboto"/>
                <a:ea typeface="Roboto"/>
                <a:cs typeface="Roboto"/>
                <a:sym typeface="Roboto"/>
              </a:rPr>
              <a:t>Restaurant ids</a:t>
            </a:r>
            <a:endParaRPr sz="1200">
              <a:solidFill>
                <a:srgbClr val="000000"/>
              </a:solidFill>
              <a:latin typeface="Roboto"/>
              <a:ea typeface="Roboto"/>
              <a:cs typeface="Roboto"/>
              <a:sym typeface="Roboto"/>
            </a:endParaRPr>
          </a:p>
        </p:txBody>
      </p:sp>
      <p:sp>
        <p:nvSpPr>
          <p:cNvPr id="378" name="Google Shape;378;p41"/>
          <p:cNvSpPr txBox="1"/>
          <p:nvPr/>
        </p:nvSpPr>
        <p:spPr>
          <a:xfrm>
            <a:off x="2771925" y="1681701"/>
            <a:ext cx="7530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latin typeface="Fira Sans Extra Condensed"/>
                <a:ea typeface="Fira Sans Extra Condensed"/>
                <a:cs typeface="Fira Sans Extra Condensed"/>
                <a:sym typeface="Fira Sans Extra Condensed"/>
              </a:rPr>
              <a:t>3039</a:t>
            </a:r>
            <a:endParaRPr b="1" sz="2200">
              <a:solidFill>
                <a:srgbClr val="000000"/>
              </a:solidFill>
              <a:latin typeface="Fira Sans Extra Condensed"/>
              <a:ea typeface="Fira Sans Extra Condensed"/>
              <a:cs typeface="Fira Sans Extra Condensed"/>
              <a:sym typeface="Fira Sans Extra Condensed"/>
            </a:endParaRPr>
          </a:p>
        </p:txBody>
      </p:sp>
      <p:sp>
        <p:nvSpPr>
          <p:cNvPr id="379" name="Google Shape;379;p41"/>
          <p:cNvSpPr txBox="1"/>
          <p:nvPr/>
        </p:nvSpPr>
        <p:spPr>
          <a:xfrm>
            <a:off x="2771924" y="1979475"/>
            <a:ext cx="12201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latin typeface="Roboto"/>
                <a:ea typeface="Roboto"/>
                <a:cs typeface="Roboto"/>
                <a:sym typeface="Roboto"/>
              </a:rPr>
              <a:t>Courier</a:t>
            </a:r>
            <a:endParaRPr sz="1200">
              <a:solidFill>
                <a:srgbClr val="000000"/>
              </a:solidFill>
              <a:latin typeface="Roboto"/>
              <a:ea typeface="Roboto"/>
              <a:cs typeface="Roboto"/>
              <a:sym typeface="Roboto"/>
            </a:endParaRPr>
          </a:p>
        </p:txBody>
      </p:sp>
      <p:sp>
        <p:nvSpPr>
          <p:cNvPr id="380" name="Google Shape;380;p41"/>
          <p:cNvSpPr txBox="1"/>
          <p:nvPr/>
        </p:nvSpPr>
        <p:spPr>
          <a:xfrm>
            <a:off x="4923275" y="1681701"/>
            <a:ext cx="7545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latin typeface="Fira Sans Extra Condensed"/>
                <a:ea typeface="Fira Sans Extra Condensed"/>
                <a:cs typeface="Fira Sans Extra Condensed"/>
                <a:sym typeface="Fira Sans Extra Condensed"/>
              </a:rPr>
              <a:t>64k </a:t>
            </a:r>
            <a:endParaRPr b="1" sz="2200">
              <a:solidFill>
                <a:srgbClr val="000000"/>
              </a:solidFill>
              <a:latin typeface="Fira Sans Extra Condensed"/>
              <a:ea typeface="Fira Sans Extra Condensed"/>
              <a:cs typeface="Fira Sans Extra Condensed"/>
              <a:sym typeface="Fira Sans Extra Condensed"/>
            </a:endParaRPr>
          </a:p>
        </p:txBody>
      </p:sp>
      <p:sp>
        <p:nvSpPr>
          <p:cNvPr id="381" name="Google Shape;381;p41"/>
          <p:cNvSpPr txBox="1"/>
          <p:nvPr/>
        </p:nvSpPr>
        <p:spPr>
          <a:xfrm>
            <a:off x="4923274" y="1979475"/>
            <a:ext cx="12201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200">
                <a:latin typeface="Roboto"/>
                <a:ea typeface="Roboto"/>
                <a:cs typeface="Roboto"/>
                <a:sym typeface="Roboto"/>
              </a:rPr>
              <a:t>Number of Orders</a:t>
            </a:r>
            <a:endParaRPr sz="1200">
              <a:solidFill>
                <a:srgbClr val="000000"/>
              </a:solidFill>
              <a:latin typeface="Roboto"/>
              <a:ea typeface="Roboto"/>
              <a:cs typeface="Roboto"/>
              <a:sym typeface="Roboto"/>
            </a:endParaRPr>
          </a:p>
        </p:txBody>
      </p:sp>
      <p:sp>
        <p:nvSpPr>
          <p:cNvPr id="382" name="Google Shape;382;p41"/>
          <p:cNvSpPr txBox="1"/>
          <p:nvPr/>
        </p:nvSpPr>
        <p:spPr>
          <a:xfrm>
            <a:off x="7053349" y="1681701"/>
            <a:ext cx="6888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latin typeface="Fira Sans Extra Condensed"/>
                <a:ea typeface="Fira Sans Extra Condensed"/>
                <a:cs typeface="Fira Sans Extra Condensed"/>
                <a:sym typeface="Fira Sans Extra Condensed"/>
              </a:rPr>
              <a:t>1</a:t>
            </a:r>
            <a:endParaRPr b="1" sz="2200">
              <a:solidFill>
                <a:srgbClr val="000000"/>
              </a:solidFill>
              <a:latin typeface="Fira Sans Extra Condensed"/>
              <a:ea typeface="Fira Sans Extra Condensed"/>
              <a:cs typeface="Fira Sans Extra Condensed"/>
              <a:sym typeface="Fira Sans Extra Condensed"/>
            </a:endParaRPr>
          </a:p>
        </p:txBody>
      </p:sp>
      <p:sp>
        <p:nvSpPr>
          <p:cNvPr id="383" name="Google Shape;383;p41"/>
          <p:cNvSpPr txBox="1"/>
          <p:nvPr/>
        </p:nvSpPr>
        <p:spPr>
          <a:xfrm>
            <a:off x="7053348" y="1979475"/>
            <a:ext cx="12201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latin typeface="Roboto"/>
                <a:ea typeface="Roboto"/>
                <a:cs typeface="Roboto"/>
                <a:sym typeface="Roboto"/>
              </a:rPr>
              <a:t>City : Bucharest </a:t>
            </a:r>
            <a:endParaRPr sz="1200">
              <a:solidFill>
                <a:srgbClr val="000000"/>
              </a:solidFill>
              <a:latin typeface="Roboto"/>
              <a:ea typeface="Roboto"/>
              <a:cs typeface="Roboto"/>
              <a:sym typeface="Roboto"/>
            </a:endParaRPr>
          </a:p>
        </p:txBody>
      </p:sp>
      <p:sp>
        <p:nvSpPr>
          <p:cNvPr id="384" name="Google Shape;384;p41"/>
          <p:cNvSpPr/>
          <p:nvPr/>
        </p:nvSpPr>
        <p:spPr>
          <a:xfrm>
            <a:off x="1621975" y="1166000"/>
            <a:ext cx="753000" cy="753000"/>
          </a:xfrm>
          <a:prstGeom prst="ellipse">
            <a:avLst/>
          </a:prstGeom>
          <a:solidFill>
            <a:srgbClr val="FFC64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5" name="Google Shape;385;p41"/>
          <p:cNvGrpSpPr/>
          <p:nvPr/>
        </p:nvGrpSpPr>
        <p:grpSpPr>
          <a:xfrm>
            <a:off x="8276628" y="1379364"/>
            <a:ext cx="351786" cy="326274"/>
            <a:chOff x="-62511900" y="4129100"/>
            <a:chExt cx="304050" cy="282000"/>
          </a:xfrm>
        </p:grpSpPr>
        <p:sp>
          <p:nvSpPr>
            <p:cNvPr id="386" name="Google Shape;386;p41"/>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1"/>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1"/>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1"/>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1"/>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41"/>
          <p:cNvGrpSpPr/>
          <p:nvPr/>
        </p:nvGrpSpPr>
        <p:grpSpPr>
          <a:xfrm>
            <a:off x="1814381" y="1359324"/>
            <a:ext cx="368186" cy="366364"/>
            <a:chOff x="-62151950" y="4111775"/>
            <a:chExt cx="318225" cy="316650"/>
          </a:xfrm>
        </p:grpSpPr>
        <p:sp>
          <p:nvSpPr>
            <p:cNvPr id="392" name="Google Shape;392;p41"/>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1"/>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41"/>
          <p:cNvGrpSpPr/>
          <p:nvPr/>
        </p:nvGrpSpPr>
        <p:grpSpPr>
          <a:xfrm>
            <a:off x="3966643" y="1358855"/>
            <a:ext cx="366364" cy="367290"/>
            <a:chOff x="-61784125" y="3377700"/>
            <a:chExt cx="316650" cy="317450"/>
          </a:xfrm>
        </p:grpSpPr>
        <p:sp>
          <p:nvSpPr>
            <p:cNvPr id="397" name="Google Shape;397;p41"/>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1"/>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1"/>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1"/>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1"/>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1"/>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1"/>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4" name="Google Shape;404;p41"/>
          <p:cNvGrpSpPr/>
          <p:nvPr/>
        </p:nvGrpSpPr>
        <p:grpSpPr>
          <a:xfrm>
            <a:off x="6117993" y="1358869"/>
            <a:ext cx="366364" cy="367290"/>
            <a:chOff x="-61783350" y="3743950"/>
            <a:chExt cx="316650" cy="317450"/>
          </a:xfrm>
        </p:grpSpPr>
        <p:sp>
          <p:nvSpPr>
            <p:cNvPr id="405" name="Google Shape;405;p41"/>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41"/>
          <p:cNvSpPr/>
          <p:nvPr/>
        </p:nvSpPr>
        <p:spPr>
          <a:xfrm>
            <a:off x="2560054" y="3339916"/>
            <a:ext cx="1537200" cy="1163400"/>
          </a:xfrm>
          <a:prstGeom prst="roundRect">
            <a:avLst>
              <a:gd fmla="val 11451" name="adj"/>
            </a:avLst>
          </a:prstGeom>
          <a:solidFill>
            <a:srgbClr val="C7E9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1"/>
          <p:cNvSpPr/>
          <p:nvPr/>
        </p:nvSpPr>
        <p:spPr>
          <a:xfrm>
            <a:off x="3712117" y="2986250"/>
            <a:ext cx="741000" cy="701100"/>
          </a:xfrm>
          <a:prstGeom prst="ellipse">
            <a:avLst/>
          </a:prstGeom>
          <a:solidFill>
            <a:srgbClr val="C7E9D8"/>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1"/>
          <p:cNvSpPr/>
          <p:nvPr/>
        </p:nvSpPr>
        <p:spPr>
          <a:xfrm>
            <a:off x="4672283" y="3339916"/>
            <a:ext cx="1537200" cy="1163400"/>
          </a:xfrm>
          <a:prstGeom prst="roundRect">
            <a:avLst>
              <a:gd fmla="val 11451" name="adj"/>
            </a:avLst>
          </a:prstGeom>
          <a:solidFill>
            <a:srgbClr val="F7D9D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1"/>
          <p:cNvSpPr/>
          <p:nvPr/>
        </p:nvSpPr>
        <p:spPr>
          <a:xfrm>
            <a:off x="5824346" y="2986250"/>
            <a:ext cx="741000" cy="701100"/>
          </a:xfrm>
          <a:prstGeom prst="ellipse">
            <a:avLst/>
          </a:prstGeom>
          <a:solidFill>
            <a:srgbClr val="F9E0D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1"/>
          <p:cNvSpPr/>
          <p:nvPr/>
        </p:nvSpPr>
        <p:spPr>
          <a:xfrm>
            <a:off x="6784512" y="3339916"/>
            <a:ext cx="1537200" cy="1163400"/>
          </a:xfrm>
          <a:prstGeom prst="roundRect">
            <a:avLst>
              <a:gd fmla="val 11451" name="adj"/>
            </a:avLst>
          </a:prstGeom>
          <a:solidFill>
            <a:srgbClr val="61BF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1"/>
          <p:cNvSpPr/>
          <p:nvPr/>
        </p:nvSpPr>
        <p:spPr>
          <a:xfrm>
            <a:off x="7936575" y="2986250"/>
            <a:ext cx="741000" cy="701100"/>
          </a:xfrm>
          <a:prstGeom prst="ellipse">
            <a:avLst/>
          </a:prstGeom>
          <a:solidFill>
            <a:srgbClr val="61BF9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1"/>
          <p:cNvSpPr/>
          <p:nvPr/>
        </p:nvSpPr>
        <p:spPr>
          <a:xfrm>
            <a:off x="447825" y="3339916"/>
            <a:ext cx="1537200" cy="1163400"/>
          </a:xfrm>
          <a:prstGeom prst="roundRect">
            <a:avLst>
              <a:gd fmla="val 11451"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1"/>
          <p:cNvSpPr txBox="1"/>
          <p:nvPr/>
        </p:nvSpPr>
        <p:spPr>
          <a:xfrm>
            <a:off x="617434" y="3466058"/>
            <a:ext cx="722700" cy="260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latin typeface="Fira Sans Extra Condensed"/>
                <a:ea typeface="Fira Sans Extra Condensed"/>
                <a:cs typeface="Fira Sans Extra Condensed"/>
                <a:sym typeface="Fira Sans Extra Condensed"/>
              </a:rPr>
              <a:t>400 </a:t>
            </a:r>
            <a:r>
              <a:rPr b="1" lang="en" sz="2200">
                <a:latin typeface="Fira Sans Extra Condensed"/>
                <a:ea typeface="Fira Sans Extra Condensed"/>
                <a:cs typeface="Fira Sans Extra Condensed"/>
                <a:sym typeface="Fira Sans Extra Condensed"/>
              </a:rPr>
              <a:t> </a:t>
            </a:r>
            <a:endParaRPr b="1" sz="2200">
              <a:solidFill>
                <a:srgbClr val="000000"/>
              </a:solidFill>
              <a:latin typeface="Fira Sans Extra Condensed"/>
              <a:ea typeface="Fira Sans Extra Condensed"/>
              <a:cs typeface="Fira Sans Extra Condensed"/>
              <a:sym typeface="Fira Sans Extra Condensed"/>
            </a:endParaRPr>
          </a:p>
        </p:txBody>
      </p:sp>
      <p:sp>
        <p:nvSpPr>
          <p:cNvPr id="415" name="Google Shape;415;p41"/>
          <p:cNvSpPr txBox="1"/>
          <p:nvPr/>
        </p:nvSpPr>
        <p:spPr>
          <a:xfrm>
            <a:off x="617434" y="3742705"/>
            <a:ext cx="1197900" cy="69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latin typeface="Roboto"/>
                <a:ea typeface="Roboto"/>
                <a:cs typeface="Roboto"/>
                <a:sym typeface="Roboto"/>
              </a:rPr>
              <a:t>Mean distance to Restaurant</a:t>
            </a:r>
            <a:endParaRPr sz="1200">
              <a:solidFill>
                <a:srgbClr val="000000"/>
              </a:solidFill>
              <a:latin typeface="Roboto"/>
              <a:ea typeface="Roboto"/>
              <a:cs typeface="Roboto"/>
              <a:sym typeface="Roboto"/>
            </a:endParaRPr>
          </a:p>
        </p:txBody>
      </p:sp>
      <p:sp>
        <p:nvSpPr>
          <p:cNvPr id="416" name="Google Shape;416;p41"/>
          <p:cNvSpPr txBox="1"/>
          <p:nvPr/>
        </p:nvSpPr>
        <p:spPr>
          <a:xfrm>
            <a:off x="2729662" y="3466058"/>
            <a:ext cx="739500" cy="260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2200">
                <a:latin typeface="Fira Sans Extra Condensed"/>
                <a:ea typeface="Fira Sans Extra Condensed"/>
                <a:cs typeface="Fira Sans Extra Condensed"/>
                <a:sym typeface="Fira Sans Extra Condensed"/>
              </a:rPr>
              <a:t>2400</a:t>
            </a:r>
            <a:endParaRPr b="1" sz="2200">
              <a:solidFill>
                <a:srgbClr val="000000"/>
              </a:solidFill>
              <a:latin typeface="Fira Sans Extra Condensed"/>
              <a:ea typeface="Fira Sans Extra Condensed"/>
              <a:cs typeface="Fira Sans Extra Condensed"/>
              <a:sym typeface="Fira Sans Extra Condensed"/>
            </a:endParaRPr>
          </a:p>
        </p:txBody>
      </p:sp>
      <p:sp>
        <p:nvSpPr>
          <p:cNvPr id="417" name="Google Shape;417;p41"/>
          <p:cNvSpPr txBox="1"/>
          <p:nvPr/>
        </p:nvSpPr>
        <p:spPr>
          <a:xfrm>
            <a:off x="2729662" y="3742705"/>
            <a:ext cx="1197900" cy="69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latin typeface="Roboto"/>
                <a:ea typeface="Roboto"/>
                <a:cs typeface="Roboto"/>
                <a:sym typeface="Roboto"/>
              </a:rPr>
              <a:t>Mean Distance to Customer</a:t>
            </a:r>
            <a:endParaRPr sz="1200">
              <a:solidFill>
                <a:srgbClr val="000000"/>
              </a:solidFill>
              <a:latin typeface="Roboto"/>
              <a:ea typeface="Roboto"/>
              <a:cs typeface="Roboto"/>
              <a:sym typeface="Roboto"/>
            </a:endParaRPr>
          </a:p>
        </p:txBody>
      </p:sp>
      <p:sp>
        <p:nvSpPr>
          <p:cNvPr id="418" name="Google Shape;418;p41"/>
          <p:cNvSpPr txBox="1"/>
          <p:nvPr/>
        </p:nvSpPr>
        <p:spPr>
          <a:xfrm>
            <a:off x="4841892" y="3466058"/>
            <a:ext cx="741000" cy="260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latin typeface="Fira Sans Extra Condensed"/>
                <a:ea typeface="Fira Sans Extra Condensed"/>
                <a:cs typeface="Fira Sans Extra Condensed"/>
                <a:sym typeface="Fira Sans Extra Condensed"/>
              </a:rPr>
              <a:t>5.6 kmph</a:t>
            </a:r>
            <a:r>
              <a:rPr b="1" lang="en" sz="1600">
                <a:latin typeface="Fira Sans Extra Condensed"/>
                <a:ea typeface="Fira Sans Extra Condensed"/>
                <a:cs typeface="Fira Sans Extra Condensed"/>
                <a:sym typeface="Fira Sans Extra Condensed"/>
              </a:rPr>
              <a:t> </a:t>
            </a:r>
            <a:endParaRPr b="1" sz="1600">
              <a:solidFill>
                <a:srgbClr val="000000"/>
              </a:solidFill>
              <a:latin typeface="Fira Sans Extra Condensed"/>
              <a:ea typeface="Fira Sans Extra Condensed"/>
              <a:cs typeface="Fira Sans Extra Condensed"/>
              <a:sym typeface="Fira Sans Extra Condensed"/>
            </a:endParaRPr>
          </a:p>
        </p:txBody>
      </p:sp>
      <p:sp>
        <p:nvSpPr>
          <p:cNvPr id="419" name="Google Shape;419;p41"/>
          <p:cNvSpPr txBox="1"/>
          <p:nvPr/>
        </p:nvSpPr>
        <p:spPr>
          <a:xfrm>
            <a:off x="4841891" y="3742705"/>
            <a:ext cx="1197900" cy="69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200">
                <a:latin typeface="Roboto"/>
                <a:ea typeface="Roboto"/>
                <a:cs typeface="Roboto"/>
                <a:sym typeface="Roboto"/>
              </a:rPr>
              <a:t>Speed to arrive at Restaurant</a:t>
            </a:r>
            <a:endParaRPr sz="1200">
              <a:solidFill>
                <a:srgbClr val="000000"/>
              </a:solidFill>
              <a:latin typeface="Roboto"/>
              <a:ea typeface="Roboto"/>
              <a:cs typeface="Roboto"/>
              <a:sym typeface="Roboto"/>
            </a:endParaRPr>
          </a:p>
        </p:txBody>
      </p:sp>
      <p:sp>
        <p:nvSpPr>
          <p:cNvPr id="420" name="Google Shape;420;p41"/>
          <p:cNvSpPr txBox="1"/>
          <p:nvPr/>
        </p:nvSpPr>
        <p:spPr>
          <a:xfrm>
            <a:off x="6933232" y="3466058"/>
            <a:ext cx="676200" cy="260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600">
                <a:latin typeface="Fira Sans Extra Condensed"/>
                <a:ea typeface="Fira Sans Extra Condensed"/>
                <a:cs typeface="Fira Sans Extra Condensed"/>
                <a:sym typeface="Fira Sans Extra Condensed"/>
              </a:rPr>
              <a:t>12.6 kmph</a:t>
            </a:r>
            <a:endParaRPr b="1" sz="1600">
              <a:solidFill>
                <a:srgbClr val="000000"/>
              </a:solidFill>
              <a:latin typeface="Fira Sans Extra Condensed"/>
              <a:ea typeface="Fira Sans Extra Condensed"/>
              <a:cs typeface="Fira Sans Extra Condensed"/>
              <a:sym typeface="Fira Sans Extra Condensed"/>
            </a:endParaRPr>
          </a:p>
        </p:txBody>
      </p:sp>
      <p:sp>
        <p:nvSpPr>
          <p:cNvPr id="421" name="Google Shape;421;p41"/>
          <p:cNvSpPr txBox="1"/>
          <p:nvPr/>
        </p:nvSpPr>
        <p:spPr>
          <a:xfrm>
            <a:off x="6933231" y="3742705"/>
            <a:ext cx="1197900" cy="699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latin typeface="Roboto"/>
                <a:ea typeface="Roboto"/>
                <a:cs typeface="Roboto"/>
                <a:sym typeface="Roboto"/>
              </a:rPr>
              <a:t>Speed to reach Customer</a:t>
            </a:r>
            <a:endParaRPr sz="1200">
              <a:solidFill>
                <a:srgbClr val="000000"/>
              </a:solidFill>
              <a:latin typeface="Roboto"/>
              <a:ea typeface="Roboto"/>
              <a:cs typeface="Roboto"/>
              <a:sym typeface="Roboto"/>
            </a:endParaRPr>
          </a:p>
        </p:txBody>
      </p:sp>
      <p:sp>
        <p:nvSpPr>
          <p:cNvPr id="422" name="Google Shape;422;p41"/>
          <p:cNvSpPr/>
          <p:nvPr/>
        </p:nvSpPr>
        <p:spPr>
          <a:xfrm>
            <a:off x="1600624" y="2986947"/>
            <a:ext cx="739500" cy="699600"/>
          </a:xfrm>
          <a:prstGeom prst="ellipse">
            <a:avLst/>
          </a:prstGeom>
          <a:solidFill>
            <a:srgbClr val="EEEEEE"/>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3" name="Google Shape;423;p41"/>
          <p:cNvGrpSpPr/>
          <p:nvPr/>
        </p:nvGrpSpPr>
        <p:grpSpPr>
          <a:xfrm>
            <a:off x="8138063" y="3150612"/>
            <a:ext cx="345370" cy="250247"/>
            <a:chOff x="-62511900" y="4129100"/>
            <a:chExt cx="304050" cy="282000"/>
          </a:xfrm>
        </p:grpSpPr>
        <p:sp>
          <p:nvSpPr>
            <p:cNvPr id="424" name="Google Shape;424;p41"/>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1"/>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1"/>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1"/>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41"/>
          <p:cNvGrpSpPr/>
          <p:nvPr/>
        </p:nvGrpSpPr>
        <p:grpSpPr>
          <a:xfrm>
            <a:off x="1793306" y="3135242"/>
            <a:ext cx="361472" cy="280995"/>
            <a:chOff x="-62151950" y="4111775"/>
            <a:chExt cx="318225" cy="316650"/>
          </a:xfrm>
        </p:grpSpPr>
        <p:sp>
          <p:nvSpPr>
            <p:cNvPr id="430" name="Google Shape;430;p41"/>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1"/>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1"/>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1"/>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41"/>
          <p:cNvGrpSpPr/>
          <p:nvPr/>
        </p:nvGrpSpPr>
        <p:grpSpPr>
          <a:xfrm>
            <a:off x="3906408" y="3134856"/>
            <a:ext cx="359683" cy="281705"/>
            <a:chOff x="-61784125" y="3377700"/>
            <a:chExt cx="316650" cy="317450"/>
          </a:xfrm>
        </p:grpSpPr>
        <p:sp>
          <p:nvSpPr>
            <p:cNvPr id="435" name="Google Shape;435;p41"/>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1"/>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1"/>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41"/>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1"/>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1"/>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1"/>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41"/>
          <p:cNvGrpSpPr/>
          <p:nvPr/>
        </p:nvGrpSpPr>
        <p:grpSpPr>
          <a:xfrm>
            <a:off x="6018637" y="3134880"/>
            <a:ext cx="359683" cy="281705"/>
            <a:chOff x="-61783350" y="3743950"/>
            <a:chExt cx="316650" cy="317450"/>
          </a:xfrm>
        </p:grpSpPr>
        <p:sp>
          <p:nvSpPr>
            <p:cNvPr id="443" name="Google Shape;443;p41"/>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1"/>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220820" y="163150"/>
            <a:ext cx="63780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Calculations </a:t>
            </a:r>
            <a:br>
              <a:rPr lang="en"/>
            </a:br>
            <a:r>
              <a:rPr lang="en"/>
              <a:t>&amp; Visualizations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txBox="1"/>
          <p:nvPr/>
        </p:nvSpPr>
        <p:spPr>
          <a:xfrm>
            <a:off x="457200" y="105175"/>
            <a:ext cx="8229600" cy="4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Fira Sans Extra Condensed"/>
                <a:ea typeface="Fira Sans Extra Condensed"/>
                <a:cs typeface="Fira Sans Extra Condensed"/>
                <a:sym typeface="Fira Sans Extra Condensed"/>
              </a:rPr>
              <a:t>Distribution (Mean time taken at Restaurant Level)</a:t>
            </a:r>
            <a:endParaRPr sz="3000">
              <a:solidFill>
                <a:srgbClr val="000000"/>
              </a:solidFill>
              <a:latin typeface="Fira Sans Extra Condensed"/>
              <a:ea typeface="Fira Sans Extra Condensed"/>
              <a:cs typeface="Fira Sans Extra Condensed"/>
              <a:sym typeface="Fira Sans Extra Condensed"/>
            </a:endParaRPr>
          </a:p>
        </p:txBody>
      </p:sp>
      <p:pic>
        <p:nvPicPr>
          <p:cNvPr id="450" name="Google Shape;450;p42"/>
          <p:cNvPicPr preferRelativeResize="0"/>
          <p:nvPr/>
        </p:nvPicPr>
        <p:blipFill>
          <a:blip r:embed="rId3">
            <a:alphaModFix/>
          </a:blip>
          <a:stretch>
            <a:fillRect/>
          </a:stretch>
        </p:blipFill>
        <p:spPr>
          <a:xfrm>
            <a:off x="1359925" y="739075"/>
            <a:ext cx="6258020" cy="42520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3"/>
          <p:cNvSpPr txBox="1"/>
          <p:nvPr>
            <p:ph type="title"/>
          </p:nvPr>
        </p:nvSpPr>
        <p:spPr>
          <a:xfrm>
            <a:off x="311700" y="78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1 : Pickup Optimization</a:t>
            </a:r>
            <a:endParaRPr/>
          </a:p>
        </p:txBody>
      </p:sp>
      <p:grpSp>
        <p:nvGrpSpPr>
          <p:cNvPr id="456" name="Google Shape;456;p43"/>
          <p:cNvGrpSpPr/>
          <p:nvPr/>
        </p:nvGrpSpPr>
        <p:grpSpPr>
          <a:xfrm>
            <a:off x="-185054" y="3200336"/>
            <a:ext cx="1042349" cy="1444710"/>
            <a:chOff x="-185050" y="2932400"/>
            <a:chExt cx="1235596" cy="1712553"/>
          </a:xfrm>
        </p:grpSpPr>
        <p:sp>
          <p:nvSpPr>
            <p:cNvPr id="457" name="Google Shape;457;p43"/>
            <p:cNvSpPr/>
            <p:nvPr/>
          </p:nvSpPr>
          <p:spPr>
            <a:xfrm>
              <a:off x="-185050" y="2932400"/>
              <a:ext cx="1235596" cy="1000530"/>
            </a:xfrm>
            <a:custGeom>
              <a:rect b="b" l="l" r="r" t="t"/>
              <a:pathLst>
                <a:path extrusionOk="0" h="18030" w="22266">
                  <a:moveTo>
                    <a:pt x="11132" y="10932"/>
                  </a:moveTo>
                  <a:cubicBezTo>
                    <a:pt x="11207" y="10940"/>
                    <a:pt x="11282" y="10947"/>
                    <a:pt x="11355" y="10954"/>
                  </a:cubicBezTo>
                  <a:lnTo>
                    <a:pt x="11355" y="10963"/>
                  </a:lnTo>
                  <a:cubicBezTo>
                    <a:pt x="11275" y="11014"/>
                    <a:pt x="11200" y="11066"/>
                    <a:pt x="11132" y="11125"/>
                  </a:cubicBezTo>
                  <a:cubicBezTo>
                    <a:pt x="11059" y="11066"/>
                    <a:pt x="10985" y="11014"/>
                    <a:pt x="10910" y="10963"/>
                  </a:cubicBezTo>
                  <a:lnTo>
                    <a:pt x="10910" y="10954"/>
                  </a:lnTo>
                  <a:cubicBezTo>
                    <a:pt x="10985" y="10947"/>
                    <a:pt x="11059" y="10940"/>
                    <a:pt x="11132" y="10932"/>
                  </a:cubicBezTo>
                  <a:close/>
                  <a:moveTo>
                    <a:pt x="8945" y="0"/>
                  </a:moveTo>
                  <a:cubicBezTo>
                    <a:pt x="8174" y="0"/>
                    <a:pt x="7537" y="586"/>
                    <a:pt x="7455" y="1342"/>
                  </a:cubicBezTo>
                  <a:cubicBezTo>
                    <a:pt x="6549" y="1485"/>
                    <a:pt x="5801" y="2092"/>
                    <a:pt x="5467" y="2923"/>
                  </a:cubicBezTo>
                  <a:cubicBezTo>
                    <a:pt x="5401" y="2909"/>
                    <a:pt x="5333" y="2892"/>
                    <a:pt x="5258" y="2892"/>
                  </a:cubicBezTo>
                  <a:cubicBezTo>
                    <a:pt x="4778" y="2892"/>
                    <a:pt x="4392" y="3286"/>
                    <a:pt x="4392" y="3768"/>
                  </a:cubicBezTo>
                  <a:cubicBezTo>
                    <a:pt x="4392" y="3887"/>
                    <a:pt x="4413" y="4005"/>
                    <a:pt x="4457" y="4110"/>
                  </a:cubicBezTo>
                  <a:cubicBezTo>
                    <a:pt x="2560" y="4607"/>
                    <a:pt x="1157" y="6326"/>
                    <a:pt x="1157" y="8382"/>
                  </a:cubicBezTo>
                  <a:cubicBezTo>
                    <a:pt x="1157" y="8773"/>
                    <a:pt x="1218" y="9160"/>
                    <a:pt x="1314" y="9516"/>
                  </a:cubicBezTo>
                  <a:cubicBezTo>
                    <a:pt x="535" y="9902"/>
                    <a:pt x="1" y="10703"/>
                    <a:pt x="1" y="11621"/>
                  </a:cubicBezTo>
                  <a:cubicBezTo>
                    <a:pt x="1" y="12808"/>
                    <a:pt x="876" y="13787"/>
                    <a:pt x="2010" y="13951"/>
                  </a:cubicBezTo>
                  <a:cubicBezTo>
                    <a:pt x="1989" y="14122"/>
                    <a:pt x="1966" y="14300"/>
                    <a:pt x="1966" y="14485"/>
                  </a:cubicBezTo>
                  <a:cubicBezTo>
                    <a:pt x="1966" y="16443"/>
                    <a:pt x="3560" y="18029"/>
                    <a:pt x="5518" y="18029"/>
                  </a:cubicBezTo>
                  <a:cubicBezTo>
                    <a:pt x="6809" y="18029"/>
                    <a:pt x="7944" y="17333"/>
                    <a:pt x="8560" y="16294"/>
                  </a:cubicBezTo>
                  <a:cubicBezTo>
                    <a:pt x="8715" y="16457"/>
                    <a:pt x="8938" y="16561"/>
                    <a:pt x="9183" y="16561"/>
                  </a:cubicBezTo>
                  <a:cubicBezTo>
                    <a:pt x="9664" y="16561"/>
                    <a:pt x="10057" y="16169"/>
                    <a:pt x="10057" y="15687"/>
                  </a:cubicBezTo>
                  <a:cubicBezTo>
                    <a:pt x="10057" y="15537"/>
                    <a:pt x="10013" y="15397"/>
                    <a:pt x="9947" y="15270"/>
                  </a:cubicBezTo>
                  <a:cubicBezTo>
                    <a:pt x="10399" y="15204"/>
                    <a:pt x="10799" y="15019"/>
                    <a:pt x="11132" y="14736"/>
                  </a:cubicBezTo>
                  <a:cubicBezTo>
                    <a:pt x="11460" y="15019"/>
                    <a:pt x="11867" y="15204"/>
                    <a:pt x="12319" y="15270"/>
                  </a:cubicBezTo>
                  <a:cubicBezTo>
                    <a:pt x="12245" y="15397"/>
                    <a:pt x="12209" y="15537"/>
                    <a:pt x="12209" y="15687"/>
                  </a:cubicBezTo>
                  <a:cubicBezTo>
                    <a:pt x="12209" y="16169"/>
                    <a:pt x="12594" y="16561"/>
                    <a:pt x="13076" y="16561"/>
                  </a:cubicBezTo>
                  <a:cubicBezTo>
                    <a:pt x="13322" y="16561"/>
                    <a:pt x="13544" y="16457"/>
                    <a:pt x="13706" y="16294"/>
                  </a:cubicBezTo>
                  <a:cubicBezTo>
                    <a:pt x="14322" y="17333"/>
                    <a:pt x="15449" y="18029"/>
                    <a:pt x="16748" y="18029"/>
                  </a:cubicBezTo>
                  <a:cubicBezTo>
                    <a:pt x="18706" y="18029"/>
                    <a:pt x="20292" y="16443"/>
                    <a:pt x="20292" y="14485"/>
                  </a:cubicBezTo>
                  <a:cubicBezTo>
                    <a:pt x="20292" y="14300"/>
                    <a:pt x="20278" y="14122"/>
                    <a:pt x="20247" y="13951"/>
                  </a:cubicBezTo>
                  <a:cubicBezTo>
                    <a:pt x="21390" y="13787"/>
                    <a:pt x="22266" y="12808"/>
                    <a:pt x="22266" y="11621"/>
                  </a:cubicBezTo>
                  <a:cubicBezTo>
                    <a:pt x="22266" y="10703"/>
                    <a:pt x="21732" y="9902"/>
                    <a:pt x="20952" y="9516"/>
                  </a:cubicBezTo>
                  <a:cubicBezTo>
                    <a:pt x="21048" y="9160"/>
                    <a:pt x="21109" y="8773"/>
                    <a:pt x="21109" y="8382"/>
                  </a:cubicBezTo>
                  <a:cubicBezTo>
                    <a:pt x="21109" y="6326"/>
                    <a:pt x="19706" y="4607"/>
                    <a:pt x="17807" y="4110"/>
                  </a:cubicBezTo>
                  <a:cubicBezTo>
                    <a:pt x="17852" y="4005"/>
                    <a:pt x="17875" y="3887"/>
                    <a:pt x="17875" y="3768"/>
                  </a:cubicBezTo>
                  <a:cubicBezTo>
                    <a:pt x="17875" y="3286"/>
                    <a:pt x="17481" y="2892"/>
                    <a:pt x="16999" y="2892"/>
                  </a:cubicBezTo>
                  <a:cubicBezTo>
                    <a:pt x="16933" y="2892"/>
                    <a:pt x="16865" y="2909"/>
                    <a:pt x="16800" y="2923"/>
                  </a:cubicBezTo>
                  <a:cubicBezTo>
                    <a:pt x="16465" y="2092"/>
                    <a:pt x="15716" y="1485"/>
                    <a:pt x="14804" y="1342"/>
                  </a:cubicBezTo>
                  <a:cubicBezTo>
                    <a:pt x="14730" y="586"/>
                    <a:pt x="14092" y="0"/>
                    <a:pt x="13322" y="0"/>
                  </a:cubicBezTo>
                  <a:cubicBezTo>
                    <a:pt x="12980" y="0"/>
                    <a:pt x="12668" y="112"/>
                    <a:pt x="12416" y="304"/>
                  </a:cubicBezTo>
                  <a:cubicBezTo>
                    <a:pt x="12327" y="260"/>
                    <a:pt x="12230" y="215"/>
                    <a:pt x="12134" y="178"/>
                  </a:cubicBezTo>
                  <a:cubicBezTo>
                    <a:pt x="12120" y="178"/>
                    <a:pt x="12111" y="171"/>
                    <a:pt x="12104" y="171"/>
                  </a:cubicBezTo>
                  <a:cubicBezTo>
                    <a:pt x="12015" y="141"/>
                    <a:pt x="11926" y="112"/>
                    <a:pt x="11837" y="89"/>
                  </a:cubicBezTo>
                  <a:cubicBezTo>
                    <a:pt x="11816" y="89"/>
                    <a:pt x="11800" y="82"/>
                    <a:pt x="11778" y="75"/>
                  </a:cubicBezTo>
                  <a:cubicBezTo>
                    <a:pt x="11697" y="61"/>
                    <a:pt x="11615" y="45"/>
                    <a:pt x="11526" y="30"/>
                  </a:cubicBezTo>
                  <a:cubicBezTo>
                    <a:pt x="11504" y="30"/>
                    <a:pt x="11481" y="23"/>
                    <a:pt x="11460" y="23"/>
                  </a:cubicBezTo>
                  <a:cubicBezTo>
                    <a:pt x="11348" y="7"/>
                    <a:pt x="11244" y="0"/>
                    <a:pt x="11132" y="0"/>
                  </a:cubicBezTo>
                  <a:cubicBezTo>
                    <a:pt x="11022" y="0"/>
                    <a:pt x="10910" y="7"/>
                    <a:pt x="10807" y="23"/>
                  </a:cubicBezTo>
                  <a:cubicBezTo>
                    <a:pt x="10785" y="23"/>
                    <a:pt x="10762" y="30"/>
                    <a:pt x="10741" y="30"/>
                  </a:cubicBezTo>
                  <a:cubicBezTo>
                    <a:pt x="10652" y="45"/>
                    <a:pt x="10570" y="61"/>
                    <a:pt x="10481" y="75"/>
                  </a:cubicBezTo>
                  <a:cubicBezTo>
                    <a:pt x="10465" y="82"/>
                    <a:pt x="10443" y="89"/>
                    <a:pt x="10429" y="89"/>
                  </a:cubicBezTo>
                  <a:cubicBezTo>
                    <a:pt x="10340" y="112"/>
                    <a:pt x="10251" y="141"/>
                    <a:pt x="10162" y="171"/>
                  </a:cubicBezTo>
                  <a:cubicBezTo>
                    <a:pt x="10153" y="171"/>
                    <a:pt x="10139" y="178"/>
                    <a:pt x="10132" y="178"/>
                  </a:cubicBezTo>
                  <a:cubicBezTo>
                    <a:pt x="10036" y="215"/>
                    <a:pt x="9940" y="260"/>
                    <a:pt x="9851" y="304"/>
                  </a:cubicBezTo>
                  <a:cubicBezTo>
                    <a:pt x="9598" y="112"/>
                    <a:pt x="9286" y="0"/>
                    <a:pt x="8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3"/>
            <p:cNvSpPr/>
            <p:nvPr/>
          </p:nvSpPr>
          <p:spPr>
            <a:xfrm>
              <a:off x="-91212" y="3174347"/>
              <a:ext cx="998920" cy="1470607"/>
            </a:xfrm>
            <a:custGeom>
              <a:rect b="b" l="l" r="r" t="t"/>
              <a:pathLst>
                <a:path extrusionOk="0" h="26501" w="18001">
                  <a:moveTo>
                    <a:pt x="10385" y="1"/>
                  </a:moveTo>
                  <a:cubicBezTo>
                    <a:pt x="10385" y="1"/>
                    <a:pt x="10169" y="1743"/>
                    <a:pt x="10214" y="2270"/>
                  </a:cubicBezTo>
                  <a:cubicBezTo>
                    <a:pt x="10251" y="2790"/>
                    <a:pt x="9530" y="3954"/>
                    <a:pt x="9249" y="3992"/>
                  </a:cubicBezTo>
                  <a:cubicBezTo>
                    <a:pt x="9242" y="3993"/>
                    <a:pt x="9234" y="3993"/>
                    <a:pt x="9226" y="3993"/>
                  </a:cubicBezTo>
                  <a:cubicBezTo>
                    <a:pt x="8953" y="3993"/>
                    <a:pt x="8685" y="3344"/>
                    <a:pt x="8685" y="2954"/>
                  </a:cubicBezTo>
                  <a:cubicBezTo>
                    <a:pt x="8685" y="2544"/>
                    <a:pt x="8366" y="1388"/>
                    <a:pt x="8366" y="1388"/>
                  </a:cubicBezTo>
                  <a:lnTo>
                    <a:pt x="8366" y="1388"/>
                  </a:lnTo>
                  <a:cubicBezTo>
                    <a:pt x="8366" y="1388"/>
                    <a:pt x="8003" y="2589"/>
                    <a:pt x="8530" y="4228"/>
                  </a:cubicBezTo>
                  <a:cubicBezTo>
                    <a:pt x="8685" y="4725"/>
                    <a:pt x="8760" y="5912"/>
                    <a:pt x="8790" y="7350"/>
                  </a:cubicBezTo>
                  <a:lnTo>
                    <a:pt x="6342" y="6921"/>
                  </a:lnTo>
                  <a:lnTo>
                    <a:pt x="5703" y="4591"/>
                  </a:lnTo>
                  <a:lnTo>
                    <a:pt x="5689" y="4556"/>
                  </a:lnTo>
                  <a:cubicBezTo>
                    <a:pt x="5689" y="4533"/>
                    <a:pt x="5675" y="4511"/>
                    <a:pt x="5659" y="4488"/>
                  </a:cubicBezTo>
                  <a:lnTo>
                    <a:pt x="4162" y="2486"/>
                  </a:lnTo>
                  <a:lnTo>
                    <a:pt x="4562" y="809"/>
                  </a:lnTo>
                  <a:lnTo>
                    <a:pt x="4562" y="809"/>
                  </a:lnTo>
                  <a:lnTo>
                    <a:pt x="3916" y="2479"/>
                  </a:lnTo>
                  <a:cubicBezTo>
                    <a:pt x="3909" y="2509"/>
                    <a:pt x="3909" y="2537"/>
                    <a:pt x="3923" y="2560"/>
                  </a:cubicBezTo>
                  <a:lnTo>
                    <a:pt x="3932" y="2575"/>
                  </a:lnTo>
                  <a:lnTo>
                    <a:pt x="5148" y="4741"/>
                  </a:lnTo>
                  <a:lnTo>
                    <a:pt x="5169" y="4933"/>
                  </a:lnTo>
                  <a:lnTo>
                    <a:pt x="4110" y="4437"/>
                  </a:lnTo>
                  <a:lnTo>
                    <a:pt x="4066" y="4413"/>
                  </a:lnTo>
                  <a:cubicBezTo>
                    <a:pt x="4033" y="4399"/>
                    <a:pt x="3997" y="4392"/>
                    <a:pt x="3960" y="4392"/>
                  </a:cubicBezTo>
                  <a:cubicBezTo>
                    <a:pt x="3904" y="4392"/>
                    <a:pt x="3847" y="4408"/>
                    <a:pt x="3799" y="4444"/>
                  </a:cubicBezTo>
                  <a:lnTo>
                    <a:pt x="3471" y="4680"/>
                  </a:lnTo>
                  <a:lnTo>
                    <a:pt x="2382" y="3465"/>
                  </a:lnTo>
                  <a:lnTo>
                    <a:pt x="2759" y="2130"/>
                  </a:lnTo>
                  <a:lnTo>
                    <a:pt x="2115" y="3450"/>
                  </a:lnTo>
                  <a:cubicBezTo>
                    <a:pt x="2092" y="3479"/>
                    <a:pt x="2092" y="3523"/>
                    <a:pt x="2122" y="3561"/>
                  </a:cubicBezTo>
                  <a:lnTo>
                    <a:pt x="2129" y="3577"/>
                  </a:lnTo>
                  <a:lnTo>
                    <a:pt x="3227" y="5186"/>
                  </a:lnTo>
                  <a:cubicBezTo>
                    <a:pt x="3277" y="5256"/>
                    <a:pt x="3354" y="5296"/>
                    <a:pt x="3432" y="5296"/>
                  </a:cubicBezTo>
                  <a:cubicBezTo>
                    <a:pt x="3468" y="5296"/>
                    <a:pt x="3505" y="5287"/>
                    <a:pt x="3539" y="5268"/>
                  </a:cubicBezTo>
                  <a:lnTo>
                    <a:pt x="3567" y="5245"/>
                  </a:lnTo>
                  <a:lnTo>
                    <a:pt x="3939" y="5045"/>
                  </a:lnTo>
                  <a:lnTo>
                    <a:pt x="5326" y="6046"/>
                  </a:lnTo>
                  <a:lnTo>
                    <a:pt x="5511" y="7425"/>
                  </a:lnTo>
                  <a:cubicBezTo>
                    <a:pt x="5534" y="7582"/>
                    <a:pt x="5645" y="7715"/>
                    <a:pt x="5801" y="7767"/>
                  </a:cubicBezTo>
                  <a:lnTo>
                    <a:pt x="5860" y="7788"/>
                  </a:lnTo>
                  <a:lnTo>
                    <a:pt x="8797" y="8715"/>
                  </a:lnTo>
                  <a:cubicBezTo>
                    <a:pt x="8797" y="9205"/>
                    <a:pt x="8797" y="9709"/>
                    <a:pt x="8783" y="10221"/>
                  </a:cubicBezTo>
                  <a:lnTo>
                    <a:pt x="6832" y="11622"/>
                  </a:lnTo>
                  <a:lnTo>
                    <a:pt x="3954" y="11355"/>
                  </a:lnTo>
                  <a:lnTo>
                    <a:pt x="1996" y="10273"/>
                  </a:lnTo>
                  <a:lnTo>
                    <a:pt x="2026" y="7973"/>
                  </a:lnTo>
                  <a:lnTo>
                    <a:pt x="2471" y="5823"/>
                  </a:lnTo>
                  <a:lnTo>
                    <a:pt x="1804" y="7715"/>
                  </a:lnTo>
                  <a:lnTo>
                    <a:pt x="312" y="7737"/>
                  </a:lnTo>
                  <a:lnTo>
                    <a:pt x="602" y="5481"/>
                  </a:lnTo>
                  <a:lnTo>
                    <a:pt x="602" y="5481"/>
                  </a:lnTo>
                  <a:lnTo>
                    <a:pt x="8" y="7856"/>
                  </a:lnTo>
                  <a:lnTo>
                    <a:pt x="8" y="7877"/>
                  </a:lnTo>
                  <a:cubicBezTo>
                    <a:pt x="0" y="7952"/>
                    <a:pt x="52" y="8011"/>
                    <a:pt x="127" y="8018"/>
                  </a:cubicBezTo>
                  <a:lnTo>
                    <a:pt x="141" y="8027"/>
                  </a:lnTo>
                  <a:lnTo>
                    <a:pt x="1691" y="8174"/>
                  </a:lnTo>
                  <a:lnTo>
                    <a:pt x="1373" y="10430"/>
                  </a:lnTo>
                  <a:cubicBezTo>
                    <a:pt x="1359" y="10526"/>
                    <a:pt x="1396" y="10629"/>
                    <a:pt x="1485" y="10697"/>
                  </a:cubicBezTo>
                  <a:lnTo>
                    <a:pt x="1513" y="10718"/>
                  </a:lnTo>
                  <a:lnTo>
                    <a:pt x="3553" y="12209"/>
                  </a:lnTo>
                  <a:cubicBezTo>
                    <a:pt x="3583" y="12231"/>
                    <a:pt x="3621" y="12254"/>
                    <a:pt x="3656" y="12261"/>
                  </a:cubicBezTo>
                  <a:lnTo>
                    <a:pt x="3731" y="12275"/>
                  </a:lnTo>
                  <a:lnTo>
                    <a:pt x="6914" y="13114"/>
                  </a:lnTo>
                  <a:cubicBezTo>
                    <a:pt x="6961" y="13124"/>
                    <a:pt x="7010" y="13130"/>
                    <a:pt x="7059" y="13130"/>
                  </a:cubicBezTo>
                  <a:cubicBezTo>
                    <a:pt x="7147" y="13130"/>
                    <a:pt x="7236" y="13112"/>
                    <a:pt x="7321" y="13069"/>
                  </a:cubicBezTo>
                  <a:lnTo>
                    <a:pt x="7425" y="13010"/>
                  </a:lnTo>
                  <a:lnTo>
                    <a:pt x="8722" y="12350"/>
                  </a:lnTo>
                  <a:lnTo>
                    <a:pt x="8722" y="12350"/>
                  </a:lnTo>
                  <a:cubicBezTo>
                    <a:pt x="8649" y="14271"/>
                    <a:pt x="8523" y="15903"/>
                    <a:pt x="8404" y="16399"/>
                  </a:cubicBezTo>
                  <a:cubicBezTo>
                    <a:pt x="8085" y="17727"/>
                    <a:pt x="7839" y="25135"/>
                    <a:pt x="7839" y="25135"/>
                  </a:cubicBezTo>
                  <a:lnTo>
                    <a:pt x="7038" y="25936"/>
                  </a:lnTo>
                  <a:lnTo>
                    <a:pt x="8722" y="25662"/>
                  </a:lnTo>
                  <a:lnTo>
                    <a:pt x="8441" y="26501"/>
                  </a:lnTo>
                  <a:lnTo>
                    <a:pt x="10429" y="25817"/>
                  </a:lnTo>
                  <a:cubicBezTo>
                    <a:pt x="10804" y="26110"/>
                    <a:pt x="11625" y="26139"/>
                    <a:pt x="11933" y="26139"/>
                  </a:cubicBezTo>
                  <a:cubicBezTo>
                    <a:pt x="12008" y="26139"/>
                    <a:pt x="12052" y="26137"/>
                    <a:pt x="12052" y="26137"/>
                  </a:cubicBezTo>
                  <a:lnTo>
                    <a:pt x="11444" y="25299"/>
                  </a:lnTo>
                  <a:cubicBezTo>
                    <a:pt x="11444" y="20226"/>
                    <a:pt x="11097" y="14849"/>
                    <a:pt x="10806" y="11259"/>
                  </a:cubicBezTo>
                  <a:lnTo>
                    <a:pt x="13617" y="11015"/>
                  </a:lnTo>
                  <a:lnTo>
                    <a:pt x="13736" y="11008"/>
                  </a:lnTo>
                  <a:cubicBezTo>
                    <a:pt x="13907" y="10985"/>
                    <a:pt x="14069" y="10889"/>
                    <a:pt x="14158" y="10718"/>
                  </a:cubicBezTo>
                  <a:lnTo>
                    <a:pt x="15479" y="8212"/>
                  </a:lnTo>
                  <a:lnTo>
                    <a:pt x="16725" y="7306"/>
                  </a:lnTo>
                  <a:lnTo>
                    <a:pt x="17830" y="7270"/>
                  </a:lnTo>
                  <a:lnTo>
                    <a:pt x="17882" y="7270"/>
                  </a:lnTo>
                  <a:cubicBezTo>
                    <a:pt x="17957" y="7247"/>
                    <a:pt x="18001" y="7181"/>
                    <a:pt x="17985" y="7106"/>
                  </a:cubicBezTo>
                  <a:lnTo>
                    <a:pt x="17549" y="5268"/>
                  </a:lnTo>
                  <a:lnTo>
                    <a:pt x="17682" y="6959"/>
                  </a:lnTo>
                  <a:lnTo>
                    <a:pt x="16844" y="6854"/>
                  </a:lnTo>
                  <a:lnTo>
                    <a:pt x="16331" y="4289"/>
                  </a:lnTo>
                  <a:lnTo>
                    <a:pt x="16399" y="6921"/>
                  </a:lnTo>
                  <a:lnTo>
                    <a:pt x="14975" y="7617"/>
                  </a:lnTo>
                  <a:cubicBezTo>
                    <a:pt x="14945" y="7640"/>
                    <a:pt x="14915" y="7662"/>
                    <a:pt x="14893" y="7692"/>
                  </a:cubicBezTo>
                  <a:lnTo>
                    <a:pt x="14849" y="7744"/>
                  </a:lnTo>
                  <a:lnTo>
                    <a:pt x="14664" y="7989"/>
                  </a:lnTo>
                  <a:lnTo>
                    <a:pt x="13106" y="7217"/>
                  </a:lnTo>
                  <a:lnTo>
                    <a:pt x="13551" y="5675"/>
                  </a:lnTo>
                  <a:lnTo>
                    <a:pt x="12661" y="7247"/>
                  </a:lnTo>
                  <a:cubicBezTo>
                    <a:pt x="12617" y="7322"/>
                    <a:pt x="12631" y="7418"/>
                    <a:pt x="12699" y="7477"/>
                  </a:cubicBezTo>
                  <a:lnTo>
                    <a:pt x="12743" y="7507"/>
                  </a:lnTo>
                  <a:lnTo>
                    <a:pt x="14137" y="8664"/>
                  </a:lnTo>
                  <a:lnTo>
                    <a:pt x="13329" y="9709"/>
                  </a:lnTo>
                  <a:lnTo>
                    <a:pt x="10659" y="9479"/>
                  </a:lnTo>
                  <a:cubicBezTo>
                    <a:pt x="10570" y="8434"/>
                    <a:pt x="10495" y="7678"/>
                    <a:pt x="10458" y="7315"/>
                  </a:cubicBezTo>
                  <a:cubicBezTo>
                    <a:pt x="10317" y="5802"/>
                    <a:pt x="10636" y="3472"/>
                    <a:pt x="10851" y="2530"/>
                  </a:cubicBezTo>
                  <a:cubicBezTo>
                    <a:pt x="11066" y="1596"/>
                    <a:pt x="10385" y="1"/>
                    <a:pt x="10385" y="1"/>
                  </a:cubicBezTo>
                  <a:close/>
                </a:path>
              </a:pathLst>
            </a:custGeom>
            <a:solidFill>
              <a:srgbClr val="7745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59" name="Google Shape;459;p43"/>
          <p:cNvGraphicFramePr/>
          <p:nvPr/>
        </p:nvGraphicFramePr>
        <p:xfrm>
          <a:off x="442275" y="664588"/>
          <a:ext cx="3000000" cy="3000000"/>
        </p:xfrm>
        <a:graphic>
          <a:graphicData uri="http://schemas.openxmlformats.org/drawingml/2006/table">
            <a:tbl>
              <a:tblPr>
                <a:noFill/>
                <a:tableStyleId>{98C7FF0B-A2F6-4B95-AB77-7AD77CC00ABA}</a:tableStyleId>
              </a:tblPr>
              <a:tblGrid>
                <a:gridCol w="922975"/>
                <a:gridCol w="7467050"/>
              </a:tblGrid>
              <a:tr h="754425">
                <a:tc>
                  <a:txBody>
                    <a:bodyPr/>
                    <a:lstStyle/>
                    <a:p>
                      <a:pPr indent="0" lvl="0" marL="0" marR="0" rtl="0" algn="l">
                        <a:lnSpc>
                          <a:spcPct val="100000"/>
                        </a:lnSpc>
                        <a:spcBef>
                          <a:spcPts val="0"/>
                        </a:spcBef>
                        <a:spcAft>
                          <a:spcPts val="0"/>
                        </a:spcAft>
                        <a:buClr>
                          <a:srgbClr val="000000"/>
                        </a:buClr>
                        <a:buSzPts val="1100"/>
                        <a:buFont typeface="Arial"/>
                        <a:buNone/>
                      </a:pPr>
                      <a:r>
                        <a:rPr b="1" lang="en" sz="1000">
                          <a:solidFill>
                            <a:schemeClr val="dk1"/>
                          </a:solidFill>
                          <a:latin typeface="Saira Condensed"/>
                          <a:ea typeface="Saira Condensed"/>
                          <a:cs typeface="Saira Condensed"/>
                          <a:sym typeface="Saira Condensed"/>
                        </a:rPr>
                        <a:t>Pain Points</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Based on the data, the reported meal prepared finish time was found to be </a:t>
                      </a:r>
                      <a:r>
                        <a:rPr b="1" lang="en" sz="1000">
                          <a:latin typeface="Proxima Nova"/>
                          <a:ea typeface="Proxima Nova"/>
                          <a:cs typeface="Proxima Nova"/>
                          <a:sym typeface="Proxima Nova"/>
                        </a:rPr>
                        <a:t>45 minutes</a:t>
                      </a:r>
                      <a:r>
                        <a:rPr lang="en" sz="1000">
                          <a:latin typeface="Proxima Nova"/>
                          <a:ea typeface="Proxima Nova"/>
                          <a:cs typeface="Proxima Nova"/>
                          <a:sym typeface="Proxima Nova"/>
                        </a:rPr>
                        <a:t> before the Courier arrival time.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But Courier is still </a:t>
                      </a:r>
                      <a:r>
                        <a:rPr lang="en" sz="1000">
                          <a:latin typeface="Proxima Nova"/>
                          <a:ea typeface="Proxima Nova"/>
                          <a:cs typeface="Proxima Nova"/>
                          <a:sym typeface="Proxima Nova"/>
                        </a:rPr>
                        <a:t>waiting</a:t>
                      </a:r>
                      <a:r>
                        <a:rPr lang="en" sz="1000">
                          <a:latin typeface="Proxima Nova"/>
                          <a:ea typeface="Proxima Nova"/>
                          <a:cs typeface="Proxima Nova"/>
                          <a:sym typeface="Proxima Nova"/>
                        </a:rPr>
                        <a:t> 283 s ~ 5 mins to pickup the order. </a:t>
                      </a:r>
                      <a:r>
                        <a:rPr lang="en" sz="1000">
                          <a:solidFill>
                            <a:schemeClr val="dk1"/>
                          </a:solidFill>
                          <a:latin typeface="Proxima Nova"/>
                          <a:ea typeface="Proxima Nova"/>
                          <a:cs typeface="Proxima Nova"/>
                          <a:sym typeface="Proxima Nova"/>
                        </a:rPr>
                        <a:t>This can be due to many reasons: like unable to find Parking, Restaurant packaging issue, Meal not yet prepared etc. </a:t>
                      </a:r>
                      <a:r>
                        <a:rPr b="1" lang="en" sz="1000">
                          <a:solidFill>
                            <a:schemeClr val="dk1"/>
                          </a:solidFill>
                          <a:latin typeface="Proxima Nova"/>
                          <a:ea typeface="Proxima Nova"/>
                          <a:cs typeface="Proxima Nova"/>
                          <a:sym typeface="Proxima Nova"/>
                        </a:rPr>
                        <a:t>Further splitting down this time is Recommended to see where is the largest scope lies.</a:t>
                      </a:r>
                      <a:endParaRPr sz="10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r>
              <a:tr h="1044600">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Objective </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292100" lvl="0" marL="457200" rtl="0" algn="l">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Optimize the pickup time by sending more accurate estimated order ready time to the Courier in the app. Because although meal is getting prepared early but issue can be that order is getting dispatched much later from the restaurant.</a:t>
                      </a:r>
                      <a:endParaRPr sz="10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292100" lvl="0" marL="457200" rtl="0" algn="l">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Based on historical data on average meal prep times for each restaurant. We can build a scaling model for each restaurant based on which we can notify the Courier on when the order will be ready. So that once they reach the location they don’t have to wait for the order dispatch.</a:t>
                      </a:r>
                      <a:endParaRPr sz="10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dk1"/>
                      </a:solidFill>
                      <a:prstDash val="solid"/>
                      <a:round/>
                      <a:headEnd len="sm" w="sm" type="none"/>
                      <a:tailEnd len="sm" w="sm" type="none"/>
                    </a:lnB>
                  </a:tcPr>
                </a:tc>
              </a:tr>
              <a:tr h="754425">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Experimentation &amp; Metrics</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1000">
                          <a:latin typeface="Proxima Nova"/>
                          <a:ea typeface="Proxima Nova"/>
                          <a:cs typeface="Proxima Nova"/>
                          <a:sym typeface="Proxima Nova"/>
                        </a:rPr>
                        <a:t>Split the Couriers into 2 segments:</a:t>
                      </a:r>
                      <a:br>
                        <a:rPr lang="en" sz="1000">
                          <a:latin typeface="Proxima Nova"/>
                          <a:ea typeface="Proxima Nova"/>
                          <a:cs typeface="Proxima Nova"/>
                          <a:sym typeface="Proxima Nova"/>
                        </a:rPr>
                      </a:br>
                      <a:r>
                        <a:rPr b="1" lang="en" sz="1000">
                          <a:latin typeface="Proxima Nova"/>
                          <a:ea typeface="Proxima Nova"/>
                          <a:cs typeface="Proxima Nova"/>
                          <a:sym typeface="Proxima Nova"/>
                        </a:rPr>
                        <a:t>Control</a:t>
                      </a:r>
                      <a:r>
                        <a:rPr lang="en" sz="1000">
                          <a:latin typeface="Proxima Nova"/>
                          <a:ea typeface="Proxima Nova"/>
                          <a:cs typeface="Proxima Nova"/>
                          <a:sym typeface="Proxima Nova"/>
                        </a:rPr>
                        <a:t>: Couriers get the estimated time on the app based on when the restaurant finishes meal prep. </a:t>
                      </a:r>
                      <a:endParaRPr sz="1000">
                        <a:latin typeface="Proxima Nova"/>
                        <a:ea typeface="Proxima Nova"/>
                        <a:cs typeface="Proxima Nova"/>
                        <a:sym typeface="Proxima Nova"/>
                      </a:endParaRPr>
                    </a:p>
                    <a:p>
                      <a:pPr indent="0" lvl="0" marL="0" rtl="0" algn="l">
                        <a:spcBef>
                          <a:spcPts val="0"/>
                        </a:spcBef>
                        <a:spcAft>
                          <a:spcPts val="0"/>
                        </a:spcAft>
                        <a:buNone/>
                      </a:pPr>
                      <a:r>
                        <a:rPr b="1" lang="en" sz="1000">
                          <a:latin typeface="Proxima Nova"/>
                          <a:ea typeface="Proxima Nova"/>
                          <a:cs typeface="Proxima Nova"/>
                          <a:sym typeface="Proxima Nova"/>
                        </a:rPr>
                        <a:t>Treatment</a:t>
                      </a:r>
                      <a:r>
                        <a:rPr lang="en" sz="1000">
                          <a:latin typeface="Proxima Nova"/>
                          <a:ea typeface="Proxima Nova"/>
                          <a:cs typeface="Proxima Nova"/>
                          <a:sym typeface="Proxima Nova"/>
                        </a:rPr>
                        <a:t>: Courier get the estimated time scaled by a factor depending on which restaurant order is made from. </a:t>
                      </a:r>
                      <a:br>
                        <a:rPr lang="en" sz="1000">
                          <a:latin typeface="Proxima Nova"/>
                          <a:ea typeface="Proxima Nova"/>
                          <a:cs typeface="Proxima Nova"/>
                          <a:sym typeface="Proxima Nova"/>
                        </a:rPr>
                      </a:br>
                      <a:r>
                        <a:rPr i="1" lang="en" sz="1000">
                          <a:latin typeface="Proxima Nova"/>
                          <a:ea typeface="Proxima Nova"/>
                          <a:cs typeface="Proxima Nova"/>
                          <a:sym typeface="Proxima Nova"/>
                        </a:rPr>
                        <a:t>Note: In order to compute the </a:t>
                      </a:r>
                      <a:r>
                        <a:rPr i="1" lang="en" sz="1000">
                          <a:latin typeface="Proxima Nova"/>
                          <a:ea typeface="Proxima Nova"/>
                          <a:cs typeface="Proxima Nova"/>
                          <a:sym typeface="Proxima Nova"/>
                        </a:rPr>
                        <a:t>scale</a:t>
                      </a:r>
                      <a:r>
                        <a:rPr i="1" lang="en" sz="1000">
                          <a:latin typeface="Proxima Nova"/>
                          <a:ea typeface="Proxima Nova"/>
                          <a:cs typeface="Proxima Nova"/>
                          <a:sym typeface="Proxima Nova"/>
                        </a:rPr>
                        <a:t> factor we might need to analyze the historical data. [Segmentation]</a:t>
                      </a:r>
                      <a:endParaRPr i="1" sz="10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3525">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Metrics </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P0: Courier Wait time at Restaurant. </a:t>
                      </a:r>
                      <a:endParaRPr sz="1000">
                        <a:latin typeface="Proxima Nova"/>
                        <a:ea typeface="Proxima Nova"/>
                        <a:cs typeface="Proxima Nova"/>
                        <a:sym typeface="Proxima Nova"/>
                      </a:endParaRPr>
                    </a:p>
                    <a:p>
                      <a:pPr indent="-292100" lvl="0" marL="457200" rtl="0" algn="l">
                        <a:spcBef>
                          <a:spcPts val="0"/>
                        </a:spcBef>
                        <a:spcAft>
                          <a:spcPts val="0"/>
                        </a:spcAft>
                        <a:buSzPts val="1000"/>
                        <a:buFont typeface="Proxima Nova"/>
                        <a:buChar char="●"/>
                      </a:pPr>
                      <a:r>
                        <a:rPr lang="en" sz="1000">
                          <a:latin typeface="Proxima Nova"/>
                          <a:ea typeface="Proxima Nova"/>
                          <a:cs typeface="Proxima Nova"/>
                          <a:sym typeface="Proxima Nova"/>
                        </a:rPr>
                        <a:t>P1: Total Order Delivery Time Combining all the stages. </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Can Add more depending on business needs. </a:t>
                      </a:r>
                      <a:endParaRPr sz="10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60" name="Google Shape;460;p43"/>
          <p:cNvSpPr/>
          <p:nvPr/>
        </p:nvSpPr>
        <p:spPr>
          <a:xfrm>
            <a:off x="993585" y="4320372"/>
            <a:ext cx="652107" cy="248290"/>
          </a:xfrm>
          <a:custGeom>
            <a:rect b="b" l="l" r="r" t="t"/>
            <a:pathLst>
              <a:path extrusionOk="0" h="16405" w="43086">
                <a:moveTo>
                  <a:pt x="20500" y="1"/>
                </a:moveTo>
                <a:cubicBezTo>
                  <a:pt x="17353" y="1"/>
                  <a:pt x="14632" y="1776"/>
                  <a:pt x="13257" y="4367"/>
                </a:cubicBezTo>
                <a:lnTo>
                  <a:pt x="13245" y="4367"/>
                </a:lnTo>
                <a:cubicBezTo>
                  <a:pt x="12300" y="4068"/>
                  <a:pt x="11289" y="3913"/>
                  <a:pt x="10250" y="3913"/>
                </a:cubicBezTo>
                <a:cubicBezTo>
                  <a:pt x="4588" y="3913"/>
                  <a:pt x="1" y="8499"/>
                  <a:pt x="1" y="14162"/>
                </a:cubicBezTo>
                <a:cubicBezTo>
                  <a:pt x="1" y="14927"/>
                  <a:pt x="79" y="15676"/>
                  <a:pt x="250" y="16404"/>
                </a:cubicBezTo>
                <a:lnTo>
                  <a:pt x="43085" y="16404"/>
                </a:lnTo>
                <a:cubicBezTo>
                  <a:pt x="42075" y="13749"/>
                  <a:pt x="39624" y="11765"/>
                  <a:pt x="36592" y="11494"/>
                </a:cubicBezTo>
                <a:cubicBezTo>
                  <a:pt x="36371" y="11474"/>
                  <a:pt x="36151" y="11464"/>
                  <a:pt x="35932" y="11464"/>
                </a:cubicBezTo>
                <a:cubicBezTo>
                  <a:pt x="35304" y="11464"/>
                  <a:pt x="34687" y="11544"/>
                  <a:pt x="34092" y="11687"/>
                </a:cubicBezTo>
                <a:cubicBezTo>
                  <a:pt x="33585" y="9187"/>
                  <a:pt x="31474" y="7203"/>
                  <a:pt x="28793" y="6969"/>
                </a:cubicBezTo>
                <a:cubicBezTo>
                  <a:pt x="28728" y="6957"/>
                  <a:pt x="28663" y="6957"/>
                  <a:pt x="28597" y="6957"/>
                </a:cubicBezTo>
                <a:cubicBezTo>
                  <a:pt x="28003" y="3020"/>
                  <a:pt x="24595" y="1"/>
                  <a:pt x="20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1" name="Google Shape;461;p43"/>
          <p:cNvGrpSpPr/>
          <p:nvPr/>
        </p:nvGrpSpPr>
        <p:grpSpPr>
          <a:xfrm>
            <a:off x="8043500" y="4376785"/>
            <a:ext cx="585674" cy="190288"/>
            <a:chOff x="8043500" y="4376785"/>
            <a:chExt cx="585674" cy="190288"/>
          </a:xfrm>
        </p:grpSpPr>
        <p:sp>
          <p:nvSpPr>
            <p:cNvPr id="462" name="Google Shape;462;p43"/>
            <p:cNvSpPr/>
            <p:nvPr/>
          </p:nvSpPr>
          <p:spPr>
            <a:xfrm>
              <a:off x="8043500" y="4376785"/>
              <a:ext cx="380516" cy="190283"/>
            </a:xfrm>
            <a:custGeom>
              <a:rect b="b" l="l" r="r" t="t"/>
              <a:pathLst>
                <a:path extrusionOk="0" h="7710" w="15418">
                  <a:moveTo>
                    <a:pt x="7709" y="1"/>
                  </a:moveTo>
                  <a:cubicBezTo>
                    <a:pt x="3446" y="1"/>
                    <a:pt x="0" y="3449"/>
                    <a:pt x="0" y="7709"/>
                  </a:cubicBezTo>
                  <a:lnTo>
                    <a:pt x="15418" y="7709"/>
                  </a:lnTo>
                  <a:cubicBezTo>
                    <a:pt x="15418" y="3449"/>
                    <a:pt x="11972" y="1"/>
                    <a:pt x="7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3"/>
            <p:cNvSpPr/>
            <p:nvPr/>
          </p:nvSpPr>
          <p:spPr>
            <a:xfrm>
              <a:off x="8341050" y="4422973"/>
              <a:ext cx="288124" cy="144100"/>
            </a:xfrm>
            <a:custGeom>
              <a:rect b="b" l="l" r="r" t="t"/>
              <a:pathLst>
                <a:path extrusionOk="0" h="7710" w="15418">
                  <a:moveTo>
                    <a:pt x="7709" y="1"/>
                  </a:moveTo>
                  <a:cubicBezTo>
                    <a:pt x="3446" y="1"/>
                    <a:pt x="0" y="3449"/>
                    <a:pt x="0" y="7709"/>
                  </a:cubicBezTo>
                  <a:lnTo>
                    <a:pt x="15418" y="7709"/>
                  </a:lnTo>
                  <a:cubicBezTo>
                    <a:pt x="15418" y="3449"/>
                    <a:pt x="11972" y="1"/>
                    <a:pt x="7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4"/>
          <p:cNvSpPr txBox="1"/>
          <p:nvPr>
            <p:ph type="title"/>
          </p:nvPr>
        </p:nvSpPr>
        <p:spPr>
          <a:xfrm>
            <a:off x="257575" y="919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Feature 1 : Dynamic Notification </a:t>
            </a:r>
            <a:endParaRPr sz="2400"/>
          </a:p>
        </p:txBody>
      </p:sp>
      <p:grpSp>
        <p:nvGrpSpPr>
          <p:cNvPr id="469" name="Google Shape;469;p44"/>
          <p:cNvGrpSpPr/>
          <p:nvPr/>
        </p:nvGrpSpPr>
        <p:grpSpPr>
          <a:xfrm>
            <a:off x="-185054" y="3200336"/>
            <a:ext cx="1042349" cy="1444710"/>
            <a:chOff x="-185050" y="2932400"/>
            <a:chExt cx="1235596" cy="1712553"/>
          </a:xfrm>
        </p:grpSpPr>
        <p:sp>
          <p:nvSpPr>
            <p:cNvPr id="470" name="Google Shape;470;p44"/>
            <p:cNvSpPr/>
            <p:nvPr/>
          </p:nvSpPr>
          <p:spPr>
            <a:xfrm>
              <a:off x="-185050" y="2932400"/>
              <a:ext cx="1235596" cy="1000530"/>
            </a:xfrm>
            <a:custGeom>
              <a:rect b="b" l="l" r="r" t="t"/>
              <a:pathLst>
                <a:path extrusionOk="0" h="18030" w="22266">
                  <a:moveTo>
                    <a:pt x="11132" y="10932"/>
                  </a:moveTo>
                  <a:cubicBezTo>
                    <a:pt x="11207" y="10940"/>
                    <a:pt x="11282" y="10947"/>
                    <a:pt x="11355" y="10954"/>
                  </a:cubicBezTo>
                  <a:lnTo>
                    <a:pt x="11355" y="10963"/>
                  </a:lnTo>
                  <a:cubicBezTo>
                    <a:pt x="11275" y="11014"/>
                    <a:pt x="11200" y="11066"/>
                    <a:pt x="11132" y="11125"/>
                  </a:cubicBezTo>
                  <a:cubicBezTo>
                    <a:pt x="11059" y="11066"/>
                    <a:pt x="10985" y="11014"/>
                    <a:pt x="10910" y="10963"/>
                  </a:cubicBezTo>
                  <a:lnTo>
                    <a:pt x="10910" y="10954"/>
                  </a:lnTo>
                  <a:cubicBezTo>
                    <a:pt x="10985" y="10947"/>
                    <a:pt x="11059" y="10940"/>
                    <a:pt x="11132" y="10932"/>
                  </a:cubicBezTo>
                  <a:close/>
                  <a:moveTo>
                    <a:pt x="8945" y="0"/>
                  </a:moveTo>
                  <a:cubicBezTo>
                    <a:pt x="8174" y="0"/>
                    <a:pt x="7537" y="586"/>
                    <a:pt x="7455" y="1342"/>
                  </a:cubicBezTo>
                  <a:cubicBezTo>
                    <a:pt x="6549" y="1485"/>
                    <a:pt x="5801" y="2092"/>
                    <a:pt x="5467" y="2923"/>
                  </a:cubicBezTo>
                  <a:cubicBezTo>
                    <a:pt x="5401" y="2909"/>
                    <a:pt x="5333" y="2892"/>
                    <a:pt x="5258" y="2892"/>
                  </a:cubicBezTo>
                  <a:cubicBezTo>
                    <a:pt x="4778" y="2892"/>
                    <a:pt x="4392" y="3286"/>
                    <a:pt x="4392" y="3768"/>
                  </a:cubicBezTo>
                  <a:cubicBezTo>
                    <a:pt x="4392" y="3887"/>
                    <a:pt x="4413" y="4005"/>
                    <a:pt x="4457" y="4110"/>
                  </a:cubicBezTo>
                  <a:cubicBezTo>
                    <a:pt x="2560" y="4607"/>
                    <a:pt x="1157" y="6326"/>
                    <a:pt x="1157" y="8382"/>
                  </a:cubicBezTo>
                  <a:cubicBezTo>
                    <a:pt x="1157" y="8773"/>
                    <a:pt x="1218" y="9160"/>
                    <a:pt x="1314" y="9516"/>
                  </a:cubicBezTo>
                  <a:cubicBezTo>
                    <a:pt x="535" y="9902"/>
                    <a:pt x="1" y="10703"/>
                    <a:pt x="1" y="11621"/>
                  </a:cubicBezTo>
                  <a:cubicBezTo>
                    <a:pt x="1" y="12808"/>
                    <a:pt x="876" y="13787"/>
                    <a:pt x="2010" y="13951"/>
                  </a:cubicBezTo>
                  <a:cubicBezTo>
                    <a:pt x="1989" y="14122"/>
                    <a:pt x="1966" y="14300"/>
                    <a:pt x="1966" y="14485"/>
                  </a:cubicBezTo>
                  <a:cubicBezTo>
                    <a:pt x="1966" y="16443"/>
                    <a:pt x="3560" y="18029"/>
                    <a:pt x="5518" y="18029"/>
                  </a:cubicBezTo>
                  <a:cubicBezTo>
                    <a:pt x="6809" y="18029"/>
                    <a:pt x="7944" y="17333"/>
                    <a:pt x="8560" y="16294"/>
                  </a:cubicBezTo>
                  <a:cubicBezTo>
                    <a:pt x="8715" y="16457"/>
                    <a:pt x="8938" y="16561"/>
                    <a:pt x="9183" y="16561"/>
                  </a:cubicBezTo>
                  <a:cubicBezTo>
                    <a:pt x="9664" y="16561"/>
                    <a:pt x="10057" y="16169"/>
                    <a:pt x="10057" y="15687"/>
                  </a:cubicBezTo>
                  <a:cubicBezTo>
                    <a:pt x="10057" y="15537"/>
                    <a:pt x="10013" y="15397"/>
                    <a:pt x="9947" y="15270"/>
                  </a:cubicBezTo>
                  <a:cubicBezTo>
                    <a:pt x="10399" y="15204"/>
                    <a:pt x="10799" y="15019"/>
                    <a:pt x="11132" y="14736"/>
                  </a:cubicBezTo>
                  <a:cubicBezTo>
                    <a:pt x="11460" y="15019"/>
                    <a:pt x="11867" y="15204"/>
                    <a:pt x="12319" y="15270"/>
                  </a:cubicBezTo>
                  <a:cubicBezTo>
                    <a:pt x="12245" y="15397"/>
                    <a:pt x="12209" y="15537"/>
                    <a:pt x="12209" y="15687"/>
                  </a:cubicBezTo>
                  <a:cubicBezTo>
                    <a:pt x="12209" y="16169"/>
                    <a:pt x="12594" y="16561"/>
                    <a:pt x="13076" y="16561"/>
                  </a:cubicBezTo>
                  <a:cubicBezTo>
                    <a:pt x="13322" y="16561"/>
                    <a:pt x="13544" y="16457"/>
                    <a:pt x="13706" y="16294"/>
                  </a:cubicBezTo>
                  <a:cubicBezTo>
                    <a:pt x="14322" y="17333"/>
                    <a:pt x="15449" y="18029"/>
                    <a:pt x="16748" y="18029"/>
                  </a:cubicBezTo>
                  <a:cubicBezTo>
                    <a:pt x="18706" y="18029"/>
                    <a:pt x="20292" y="16443"/>
                    <a:pt x="20292" y="14485"/>
                  </a:cubicBezTo>
                  <a:cubicBezTo>
                    <a:pt x="20292" y="14300"/>
                    <a:pt x="20278" y="14122"/>
                    <a:pt x="20247" y="13951"/>
                  </a:cubicBezTo>
                  <a:cubicBezTo>
                    <a:pt x="21390" y="13787"/>
                    <a:pt x="22266" y="12808"/>
                    <a:pt x="22266" y="11621"/>
                  </a:cubicBezTo>
                  <a:cubicBezTo>
                    <a:pt x="22266" y="10703"/>
                    <a:pt x="21732" y="9902"/>
                    <a:pt x="20952" y="9516"/>
                  </a:cubicBezTo>
                  <a:cubicBezTo>
                    <a:pt x="21048" y="9160"/>
                    <a:pt x="21109" y="8773"/>
                    <a:pt x="21109" y="8382"/>
                  </a:cubicBezTo>
                  <a:cubicBezTo>
                    <a:pt x="21109" y="6326"/>
                    <a:pt x="19706" y="4607"/>
                    <a:pt x="17807" y="4110"/>
                  </a:cubicBezTo>
                  <a:cubicBezTo>
                    <a:pt x="17852" y="4005"/>
                    <a:pt x="17875" y="3887"/>
                    <a:pt x="17875" y="3768"/>
                  </a:cubicBezTo>
                  <a:cubicBezTo>
                    <a:pt x="17875" y="3286"/>
                    <a:pt x="17481" y="2892"/>
                    <a:pt x="16999" y="2892"/>
                  </a:cubicBezTo>
                  <a:cubicBezTo>
                    <a:pt x="16933" y="2892"/>
                    <a:pt x="16865" y="2909"/>
                    <a:pt x="16800" y="2923"/>
                  </a:cubicBezTo>
                  <a:cubicBezTo>
                    <a:pt x="16465" y="2092"/>
                    <a:pt x="15716" y="1485"/>
                    <a:pt x="14804" y="1342"/>
                  </a:cubicBezTo>
                  <a:cubicBezTo>
                    <a:pt x="14730" y="586"/>
                    <a:pt x="14092" y="0"/>
                    <a:pt x="13322" y="0"/>
                  </a:cubicBezTo>
                  <a:cubicBezTo>
                    <a:pt x="12980" y="0"/>
                    <a:pt x="12668" y="112"/>
                    <a:pt x="12416" y="304"/>
                  </a:cubicBezTo>
                  <a:cubicBezTo>
                    <a:pt x="12327" y="260"/>
                    <a:pt x="12230" y="215"/>
                    <a:pt x="12134" y="178"/>
                  </a:cubicBezTo>
                  <a:cubicBezTo>
                    <a:pt x="12120" y="178"/>
                    <a:pt x="12111" y="171"/>
                    <a:pt x="12104" y="171"/>
                  </a:cubicBezTo>
                  <a:cubicBezTo>
                    <a:pt x="12015" y="141"/>
                    <a:pt x="11926" y="112"/>
                    <a:pt x="11837" y="89"/>
                  </a:cubicBezTo>
                  <a:cubicBezTo>
                    <a:pt x="11816" y="89"/>
                    <a:pt x="11800" y="82"/>
                    <a:pt x="11778" y="75"/>
                  </a:cubicBezTo>
                  <a:cubicBezTo>
                    <a:pt x="11697" y="61"/>
                    <a:pt x="11615" y="45"/>
                    <a:pt x="11526" y="30"/>
                  </a:cubicBezTo>
                  <a:cubicBezTo>
                    <a:pt x="11504" y="30"/>
                    <a:pt x="11481" y="23"/>
                    <a:pt x="11460" y="23"/>
                  </a:cubicBezTo>
                  <a:cubicBezTo>
                    <a:pt x="11348" y="7"/>
                    <a:pt x="11244" y="0"/>
                    <a:pt x="11132" y="0"/>
                  </a:cubicBezTo>
                  <a:cubicBezTo>
                    <a:pt x="11022" y="0"/>
                    <a:pt x="10910" y="7"/>
                    <a:pt x="10807" y="23"/>
                  </a:cubicBezTo>
                  <a:cubicBezTo>
                    <a:pt x="10785" y="23"/>
                    <a:pt x="10762" y="30"/>
                    <a:pt x="10741" y="30"/>
                  </a:cubicBezTo>
                  <a:cubicBezTo>
                    <a:pt x="10652" y="45"/>
                    <a:pt x="10570" y="61"/>
                    <a:pt x="10481" y="75"/>
                  </a:cubicBezTo>
                  <a:cubicBezTo>
                    <a:pt x="10465" y="82"/>
                    <a:pt x="10443" y="89"/>
                    <a:pt x="10429" y="89"/>
                  </a:cubicBezTo>
                  <a:cubicBezTo>
                    <a:pt x="10340" y="112"/>
                    <a:pt x="10251" y="141"/>
                    <a:pt x="10162" y="171"/>
                  </a:cubicBezTo>
                  <a:cubicBezTo>
                    <a:pt x="10153" y="171"/>
                    <a:pt x="10139" y="178"/>
                    <a:pt x="10132" y="178"/>
                  </a:cubicBezTo>
                  <a:cubicBezTo>
                    <a:pt x="10036" y="215"/>
                    <a:pt x="9940" y="260"/>
                    <a:pt x="9851" y="304"/>
                  </a:cubicBezTo>
                  <a:cubicBezTo>
                    <a:pt x="9598" y="112"/>
                    <a:pt x="9286" y="0"/>
                    <a:pt x="89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4"/>
            <p:cNvSpPr/>
            <p:nvPr/>
          </p:nvSpPr>
          <p:spPr>
            <a:xfrm>
              <a:off x="-91212" y="3174347"/>
              <a:ext cx="998920" cy="1470607"/>
            </a:xfrm>
            <a:custGeom>
              <a:rect b="b" l="l" r="r" t="t"/>
              <a:pathLst>
                <a:path extrusionOk="0" h="26501" w="18001">
                  <a:moveTo>
                    <a:pt x="10385" y="1"/>
                  </a:moveTo>
                  <a:cubicBezTo>
                    <a:pt x="10385" y="1"/>
                    <a:pt x="10169" y="1743"/>
                    <a:pt x="10214" y="2270"/>
                  </a:cubicBezTo>
                  <a:cubicBezTo>
                    <a:pt x="10251" y="2790"/>
                    <a:pt x="9530" y="3954"/>
                    <a:pt x="9249" y="3992"/>
                  </a:cubicBezTo>
                  <a:cubicBezTo>
                    <a:pt x="9242" y="3993"/>
                    <a:pt x="9234" y="3993"/>
                    <a:pt x="9226" y="3993"/>
                  </a:cubicBezTo>
                  <a:cubicBezTo>
                    <a:pt x="8953" y="3993"/>
                    <a:pt x="8685" y="3344"/>
                    <a:pt x="8685" y="2954"/>
                  </a:cubicBezTo>
                  <a:cubicBezTo>
                    <a:pt x="8685" y="2544"/>
                    <a:pt x="8366" y="1388"/>
                    <a:pt x="8366" y="1388"/>
                  </a:cubicBezTo>
                  <a:lnTo>
                    <a:pt x="8366" y="1388"/>
                  </a:lnTo>
                  <a:cubicBezTo>
                    <a:pt x="8366" y="1388"/>
                    <a:pt x="8003" y="2589"/>
                    <a:pt x="8530" y="4228"/>
                  </a:cubicBezTo>
                  <a:cubicBezTo>
                    <a:pt x="8685" y="4725"/>
                    <a:pt x="8760" y="5912"/>
                    <a:pt x="8790" y="7350"/>
                  </a:cubicBezTo>
                  <a:lnTo>
                    <a:pt x="6342" y="6921"/>
                  </a:lnTo>
                  <a:lnTo>
                    <a:pt x="5703" y="4591"/>
                  </a:lnTo>
                  <a:lnTo>
                    <a:pt x="5689" y="4556"/>
                  </a:lnTo>
                  <a:cubicBezTo>
                    <a:pt x="5689" y="4533"/>
                    <a:pt x="5675" y="4511"/>
                    <a:pt x="5659" y="4488"/>
                  </a:cubicBezTo>
                  <a:lnTo>
                    <a:pt x="4162" y="2486"/>
                  </a:lnTo>
                  <a:lnTo>
                    <a:pt x="4562" y="809"/>
                  </a:lnTo>
                  <a:lnTo>
                    <a:pt x="4562" y="809"/>
                  </a:lnTo>
                  <a:lnTo>
                    <a:pt x="3916" y="2479"/>
                  </a:lnTo>
                  <a:cubicBezTo>
                    <a:pt x="3909" y="2509"/>
                    <a:pt x="3909" y="2537"/>
                    <a:pt x="3923" y="2560"/>
                  </a:cubicBezTo>
                  <a:lnTo>
                    <a:pt x="3932" y="2575"/>
                  </a:lnTo>
                  <a:lnTo>
                    <a:pt x="5148" y="4741"/>
                  </a:lnTo>
                  <a:lnTo>
                    <a:pt x="5169" y="4933"/>
                  </a:lnTo>
                  <a:lnTo>
                    <a:pt x="4110" y="4437"/>
                  </a:lnTo>
                  <a:lnTo>
                    <a:pt x="4066" y="4413"/>
                  </a:lnTo>
                  <a:cubicBezTo>
                    <a:pt x="4033" y="4399"/>
                    <a:pt x="3997" y="4392"/>
                    <a:pt x="3960" y="4392"/>
                  </a:cubicBezTo>
                  <a:cubicBezTo>
                    <a:pt x="3904" y="4392"/>
                    <a:pt x="3847" y="4408"/>
                    <a:pt x="3799" y="4444"/>
                  </a:cubicBezTo>
                  <a:lnTo>
                    <a:pt x="3471" y="4680"/>
                  </a:lnTo>
                  <a:lnTo>
                    <a:pt x="2382" y="3465"/>
                  </a:lnTo>
                  <a:lnTo>
                    <a:pt x="2759" y="2130"/>
                  </a:lnTo>
                  <a:lnTo>
                    <a:pt x="2115" y="3450"/>
                  </a:lnTo>
                  <a:cubicBezTo>
                    <a:pt x="2092" y="3479"/>
                    <a:pt x="2092" y="3523"/>
                    <a:pt x="2122" y="3561"/>
                  </a:cubicBezTo>
                  <a:lnTo>
                    <a:pt x="2129" y="3577"/>
                  </a:lnTo>
                  <a:lnTo>
                    <a:pt x="3227" y="5186"/>
                  </a:lnTo>
                  <a:cubicBezTo>
                    <a:pt x="3277" y="5256"/>
                    <a:pt x="3354" y="5296"/>
                    <a:pt x="3432" y="5296"/>
                  </a:cubicBezTo>
                  <a:cubicBezTo>
                    <a:pt x="3468" y="5296"/>
                    <a:pt x="3505" y="5287"/>
                    <a:pt x="3539" y="5268"/>
                  </a:cubicBezTo>
                  <a:lnTo>
                    <a:pt x="3567" y="5245"/>
                  </a:lnTo>
                  <a:lnTo>
                    <a:pt x="3939" y="5045"/>
                  </a:lnTo>
                  <a:lnTo>
                    <a:pt x="5326" y="6046"/>
                  </a:lnTo>
                  <a:lnTo>
                    <a:pt x="5511" y="7425"/>
                  </a:lnTo>
                  <a:cubicBezTo>
                    <a:pt x="5534" y="7582"/>
                    <a:pt x="5645" y="7715"/>
                    <a:pt x="5801" y="7767"/>
                  </a:cubicBezTo>
                  <a:lnTo>
                    <a:pt x="5860" y="7788"/>
                  </a:lnTo>
                  <a:lnTo>
                    <a:pt x="8797" y="8715"/>
                  </a:lnTo>
                  <a:cubicBezTo>
                    <a:pt x="8797" y="9205"/>
                    <a:pt x="8797" y="9709"/>
                    <a:pt x="8783" y="10221"/>
                  </a:cubicBezTo>
                  <a:lnTo>
                    <a:pt x="6832" y="11622"/>
                  </a:lnTo>
                  <a:lnTo>
                    <a:pt x="3954" y="11355"/>
                  </a:lnTo>
                  <a:lnTo>
                    <a:pt x="1996" y="10273"/>
                  </a:lnTo>
                  <a:lnTo>
                    <a:pt x="2026" y="7973"/>
                  </a:lnTo>
                  <a:lnTo>
                    <a:pt x="2471" y="5823"/>
                  </a:lnTo>
                  <a:lnTo>
                    <a:pt x="1804" y="7715"/>
                  </a:lnTo>
                  <a:lnTo>
                    <a:pt x="312" y="7737"/>
                  </a:lnTo>
                  <a:lnTo>
                    <a:pt x="602" y="5481"/>
                  </a:lnTo>
                  <a:lnTo>
                    <a:pt x="602" y="5481"/>
                  </a:lnTo>
                  <a:lnTo>
                    <a:pt x="8" y="7856"/>
                  </a:lnTo>
                  <a:lnTo>
                    <a:pt x="8" y="7877"/>
                  </a:lnTo>
                  <a:cubicBezTo>
                    <a:pt x="0" y="7952"/>
                    <a:pt x="52" y="8011"/>
                    <a:pt x="127" y="8018"/>
                  </a:cubicBezTo>
                  <a:lnTo>
                    <a:pt x="141" y="8027"/>
                  </a:lnTo>
                  <a:lnTo>
                    <a:pt x="1691" y="8174"/>
                  </a:lnTo>
                  <a:lnTo>
                    <a:pt x="1373" y="10430"/>
                  </a:lnTo>
                  <a:cubicBezTo>
                    <a:pt x="1359" y="10526"/>
                    <a:pt x="1396" y="10629"/>
                    <a:pt x="1485" y="10697"/>
                  </a:cubicBezTo>
                  <a:lnTo>
                    <a:pt x="1513" y="10718"/>
                  </a:lnTo>
                  <a:lnTo>
                    <a:pt x="3553" y="12209"/>
                  </a:lnTo>
                  <a:cubicBezTo>
                    <a:pt x="3583" y="12231"/>
                    <a:pt x="3621" y="12254"/>
                    <a:pt x="3656" y="12261"/>
                  </a:cubicBezTo>
                  <a:lnTo>
                    <a:pt x="3731" y="12275"/>
                  </a:lnTo>
                  <a:lnTo>
                    <a:pt x="6914" y="13114"/>
                  </a:lnTo>
                  <a:cubicBezTo>
                    <a:pt x="6961" y="13124"/>
                    <a:pt x="7010" y="13130"/>
                    <a:pt x="7059" y="13130"/>
                  </a:cubicBezTo>
                  <a:cubicBezTo>
                    <a:pt x="7147" y="13130"/>
                    <a:pt x="7236" y="13112"/>
                    <a:pt x="7321" y="13069"/>
                  </a:cubicBezTo>
                  <a:lnTo>
                    <a:pt x="7425" y="13010"/>
                  </a:lnTo>
                  <a:lnTo>
                    <a:pt x="8722" y="12350"/>
                  </a:lnTo>
                  <a:lnTo>
                    <a:pt x="8722" y="12350"/>
                  </a:lnTo>
                  <a:cubicBezTo>
                    <a:pt x="8649" y="14271"/>
                    <a:pt x="8523" y="15903"/>
                    <a:pt x="8404" y="16399"/>
                  </a:cubicBezTo>
                  <a:cubicBezTo>
                    <a:pt x="8085" y="17727"/>
                    <a:pt x="7839" y="25135"/>
                    <a:pt x="7839" y="25135"/>
                  </a:cubicBezTo>
                  <a:lnTo>
                    <a:pt x="7038" y="25936"/>
                  </a:lnTo>
                  <a:lnTo>
                    <a:pt x="8722" y="25662"/>
                  </a:lnTo>
                  <a:lnTo>
                    <a:pt x="8441" y="26501"/>
                  </a:lnTo>
                  <a:lnTo>
                    <a:pt x="10429" y="25817"/>
                  </a:lnTo>
                  <a:cubicBezTo>
                    <a:pt x="10804" y="26110"/>
                    <a:pt x="11625" y="26139"/>
                    <a:pt x="11933" y="26139"/>
                  </a:cubicBezTo>
                  <a:cubicBezTo>
                    <a:pt x="12008" y="26139"/>
                    <a:pt x="12052" y="26137"/>
                    <a:pt x="12052" y="26137"/>
                  </a:cubicBezTo>
                  <a:lnTo>
                    <a:pt x="11444" y="25299"/>
                  </a:lnTo>
                  <a:cubicBezTo>
                    <a:pt x="11444" y="20226"/>
                    <a:pt x="11097" y="14849"/>
                    <a:pt x="10806" y="11259"/>
                  </a:cubicBezTo>
                  <a:lnTo>
                    <a:pt x="13617" y="11015"/>
                  </a:lnTo>
                  <a:lnTo>
                    <a:pt x="13736" y="11008"/>
                  </a:lnTo>
                  <a:cubicBezTo>
                    <a:pt x="13907" y="10985"/>
                    <a:pt x="14069" y="10889"/>
                    <a:pt x="14158" y="10718"/>
                  </a:cubicBezTo>
                  <a:lnTo>
                    <a:pt x="15479" y="8212"/>
                  </a:lnTo>
                  <a:lnTo>
                    <a:pt x="16725" y="7306"/>
                  </a:lnTo>
                  <a:lnTo>
                    <a:pt x="17830" y="7270"/>
                  </a:lnTo>
                  <a:lnTo>
                    <a:pt x="17882" y="7270"/>
                  </a:lnTo>
                  <a:cubicBezTo>
                    <a:pt x="17957" y="7247"/>
                    <a:pt x="18001" y="7181"/>
                    <a:pt x="17985" y="7106"/>
                  </a:cubicBezTo>
                  <a:lnTo>
                    <a:pt x="17549" y="5268"/>
                  </a:lnTo>
                  <a:lnTo>
                    <a:pt x="17682" y="6959"/>
                  </a:lnTo>
                  <a:lnTo>
                    <a:pt x="16844" y="6854"/>
                  </a:lnTo>
                  <a:lnTo>
                    <a:pt x="16331" y="4289"/>
                  </a:lnTo>
                  <a:lnTo>
                    <a:pt x="16399" y="6921"/>
                  </a:lnTo>
                  <a:lnTo>
                    <a:pt x="14975" y="7617"/>
                  </a:lnTo>
                  <a:cubicBezTo>
                    <a:pt x="14945" y="7640"/>
                    <a:pt x="14915" y="7662"/>
                    <a:pt x="14893" y="7692"/>
                  </a:cubicBezTo>
                  <a:lnTo>
                    <a:pt x="14849" y="7744"/>
                  </a:lnTo>
                  <a:lnTo>
                    <a:pt x="14664" y="7989"/>
                  </a:lnTo>
                  <a:lnTo>
                    <a:pt x="13106" y="7217"/>
                  </a:lnTo>
                  <a:lnTo>
                    <a:pt x="13551" y="5675"/>
                  </a:lnTo>
                  <a:lnTo>
                    <a:pt x="12661" y="7247"/>
                  </a:lnTo>
                  <a:cubicBezTo>
                    <a:pt x="12617" y="7322"/>
                    <a:pt x="12631" y="7418"/>
                    <a:pt x="12699" y="7477"/>
                  </a:cubicBezTo>
                  <a:lnTo>
                    <a:pt x="12743" y="7507"/>
                  </a:lnTo>
                  <a:lnTo>
                    <a:pt x="14137" y="8664"/>
                  </a:lnTo>
                  <a:lnTo>
                    <a:pt x="13329" y="9709"/>
                  </a:lnTo>
                  <a:lnTo>
                    <a:pt x="10659" y="9479"/>
                  </a:lnTo>
                  <a:cubicBezTo>
                    <a:pt x="10570" y="8434"/>
                    <a:pt x="10495" y="7678"/>
                    <a:pt x="10458" y="7315"/>
                  </a:cubicBezTo>
                  <a:cubicBezTo>
                    <a:pt x="10317" y="5802"/>
                    <a:pt x="10636" y="3472"/>
                    <a:pt x="10851" y="2530"/>
                  </a:cubicBezTo>
                  <a:cubicBezTo>
                    <a:pt x="11066" y="1596"/>
                    <a:pt x="10385" y="1"/>
                    <a:pt x="10385" y="1"/>
                  </a:cubicBezTo>
                  <a:close/>
                </a:path>
              </a:pathLst>
            </a:custGeom>
            <a:solidFill>
              <a:srgbClr val="77453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aphicFrame>
        <p:nvGraphicFramePr>
          <p:cNvPr id="472" name="Google Shape;472;p44"/>
          <p:cNvGraphicFramePr/>
          <p:nvPr/>
        </p:nvGraphicFramePr>
        <p:xfrm>
          <a:off x="376988" y="718688"/>
          <a:ext cx="3000000" cy="3000000"/>
        </p:xfrm>
        <a:graphic>
          <a:graphicData uri="http://schemas.openxmlformats.org/drawingml/2006/table">
            <a:tbl>
              <a:tblPr>
                <a:noFill/>
                <a:tableStyleId>{98C7FF0B-A2F6-4B95-AB77-7AD77CC00ABA}</a:tableStyleId>
              </a:tblPr>
              <a:tblGrid>
                <a:gridCol w="922975"/>
                <a:gridCol w="7467050"/>
              </a:tblGrid>
              <a:tr h="657150">
                <a:tc>
                  <a:txBody>
                    <a:bodyPr/>
                    <a:lstStyle/>
                    <a:p>
                      <a:pPr indent="0" lvl="0" marL="0" marR="0" rtl="0" algn="l">
                        <a:lnSpc>
                          <a:spcPct val="100000"/>
                        </a:lnSpc>
                        <a:spcBef>
                          <a:spcPts val="0"/>
                        </a:spcBef>
                        <a:spcAft>
                          <a:spcPts val="0"/>
                        </a:spcAft>
                        <a:buNone/>
                      </a:pPr>
                      <a:r>
                        <a:rPr b="1" lang="en" sz="1000">
                          <a:solidFill>
                            <a:schemeClr val="dk1"/>
                          </a:solidFill>
                          <a:latin typeface="Saira Condensed"/>
                          <a:ea typeface="Saira Condensed"/>
                          <a:cs typeface="Saira Condensed"/>
                          <a:sym typeface="Saira Condensed"/>
                        </a:rPr>
                        <a:t>Data</a:t>
                      </a:r>
                      <a:r>
                        <a:rPr b="1" lang="en" sz="1000">
                          <a:solidFill>
                            <a:schemeClr val="dk1"/>
                          </a:solidFill>
                          <a:latin typeface="Saira Condensed"/>
                          <a:ea typeface="Saira Condensed"/>
                          <a:cs typeface="Saira Condensed"/>
                          <a:sym typeface="Saira Condensed"/>
                        </a:rPr>
                        <a:t> Points</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a:txBody>
                    <a:bodyPr/>
                    <a:lstStyle/>
                    <a:p>
                      <a:pPr indent="-285750" lvl="0" marL="457200" rtl="0" algn="l">
                        <a:spcBef>
                          <a:spcPts val="0"/>
                        </a:spcBef>
                        <a:spcAft>
                          <a:spcPts val="0"/>
                        </a:spcAft>
                        <a:buSzPts val="900"/>
                        <a:buFont typeface="Proxima Nova"/>
                        <a:buChar char="●"/>
                      </a:pPr>
                      <a:r>
                        <a:rPr lang="en" sz="900">
                          <a:latin typeface="Proxima Nova"/>
                          <a:ea typeface="Proxima Nova"/>
                          <a:cs typeface="Proxima Nova"/>
                          <a:sym typeface="Proxima Nova"/>
                        </a:rPr>
                        <a:t>Based on the finding Courier generally</a:t>
                      </a:r>
                      <a:r>
                        <a:rPr b="1" lang="en" sz="900">
                          <a:latin typeface="Proxima Nova"/>
                          <a:ea typeface="Proxima Nova"/>
                          <a:cs typeface="Proxima Nova"/>
                          <a:sym typeface="Proxima Nova"/>
                        </a:rPr>
                        <a:t> drive slow (50% speed) </a:t>
                      </a:r>
                      <a:r>
                        <a:rPr lang="en" sz="900">
                          <a:latin typeface="Proxima Nova"/>
                          <a:ea typeface="Proxima Nova"/>
                          <a:cs typeface="Proxima Nova"/>
                          <a:sym typeface="Proxima Nova"/>
                        </a:rPr>
                        <a:t>when picking up the orders as compared to when delivering the order. </a:t>
                      </a:r>
                      <a:br>
                        <a:rPr lang="en" sz="900">
                          <a:latin typeface="Proxima Nova"/>
                          <a:ea typeface="Proxima Nova"/>
                          <a:cs typeface="Proxima Nova"/>
                          <a:sym typeface="Proxima Nova"/>
                        </a:rPr>
                      </a:br>
                      <a:r>
                        <a:rPr lang="en" sz="900">
                          <a:latin typeface="Proxima Nova"/>
                          <a:ea typeface="Proxima Nova"/>
                          <a:cs typeface="Proxima Nova"/>
                          <a:sym typeface="Proxima Nova"/>
                        </a:rPr>
                        <a:t>This might be due to: </a:t>
                      </a:r>
                      <a:endParaRPr sz="900">
                        <a:latin typeface="Proxima Nova"/>
                        <a:ea typeface="Proxima Nova"/>
                        <a:cs typeface="Proxima Nova"/>
                        <a:sym typeface="Proxima Nova"/>
                      </a:endParaRPr>
                    </a:p>
                    <a:p>
                      <a:pPr indent="-285750" lvl="0" marL="457200" rtl="0" algn="l">
                        <a:spcBef>
                          <a:spcPts val="0"/>
                        </a:spcBef>
                        <a:spcAft>
                          <a:spcPts val="0"/>
                        </a:spcAft>
                        <a:buSzPts val="900"/>
                        <a:buFont typeface="Proxima Nova"/>
                        <a:buChar char="●"/>
                      </a:pPr>
                      <a:r>
                        <a:rPr lang="en" sz="900">
                          <a:latin typeface="Proxima Nova"/>
                          <a:ea typeface="Proxima Nova"/>
                          <a:cs typeface="Proxima Nova"/>
                          <a:sym typeface="Proxima Nova"/>
                        </a:rPr>
                        <a:t>1. General Behaviour</a:t>
                      </a:r>
                      <a:endParaRPr sz="900">
                        <a:latin typeface="Proxima Nova"/>
                        <a:ea typeface="Proxima Nova"/>
                        <a:cs typeface="Proxima Nova"/>
                        <a:sym typeface="Proxima Nova"/>
                      </a:endParaRPr>
                    </a:p>
                    <a:p>
                      <a:pPr indent="-285750" lvl="0" marL="457200" rtl="0" algn="l">
                        <a:spcBef>
                          <a:spcPts val="0"/>
                        </a:spcBef>
                        <a:spcAft>
                          <a:spcPts val="0"/>
                        </a:spcAft>
                        <a:buSzPts val="900"/>
                        <a:buFont typeface="Proxima Nova"/>
                        <a:buChar char="●"/>
                      </a:pPr>
                      <a:r>
                        <a:rPr lang="en" sz="900">
                          <a:latin typeface="Proxima Nova"/>
                          <a:ea typeface="Proxima Nova"/>
                          <a:cs typeface="Proxima Nova"/>
                          <a:sym typeface="Proxima Nova"/>
                        </a:rPr>
                        <a:t>2. Or the way incentive structure is designed at Bolt which only incentivizes based on time taken to deliver post pickup. Or just </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9E9E9E"/>
                      </a:solidFill>
                      <a:prstDash val="solid"/>
                      <a:round/>
                      <a:headEnd len="sm" w="sm" type="none"/>
                      <a:tailEnd len="sm" w="sm" type="none"/>
                    </a:lnB>
                  </a:tcPr>
                </a:tc>
              </a:tr>
              <a:tr h="301175">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Objective </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285750" lvl="0" marL="457200" rtl="0" algn="l">
                        <a:spcBef>
                          <a:spcPts val="0"/>
                        </a:spcBef>
                        <a:spcAft>
                          <a:spcPts val="0"/>
                        </a:spcAft>
                        <a:buClr>
                          <a:schemeClr val="dk1"/>
                        </a:buClr>
                        <a:buSzPts val="900"/>
                        <a:buFont typeface="Proxima Nova"/>
                        <a:buChar char="●"/>
                      </a:pPr>
                      <a:r>
                        <a:rPr lang="en" sz="900">
                          <a:solidFill>
                            <a:schemeClr val="dk1"/>
                          </a:solidFill>
                          <a:latin typeface="Proxima Nova"/>
                          <a:ea typeface="Proxima Nova"/>
                          <a:cs typeface="Proxima Nova"/>
                          <a:sym typeface="Proxima Nova"/>
                        </a:rPr>
                        <a:t>Notify Couriers nudging them to </a:t>
                      </a:r>
                      <a:r>
                        <a:rPr lang="en" sz="900">
                          <a:solidFill>
                            <a:schemeClr val="dk1"/>
                          </a:solidFill>
                          <a:latin typeface="Proxima Nova"/>
                          <a:ea typeface="Proxima Nova"/>
                          <a:cs typeface="Proxima Nova"/>
                          <a:sym typeface="Proxima Nova"/>
                        </a:rPr>
                        <a:t>pick up</a:t>
                      </a:r>
                      <a:r>
                        <a:rPr lang="en" sz="900">
                          <a:solidFill>
                            <a:schemeClr val="dk1"/>
                          </a:solidFill>
                          <a:latin typeface="Proxima Nova"/>
                          <a:ea typeface="Proxima Nova"/>
                          <a:cs typeface="Proxima Nova"/>
                          <a:sym typeface="Proxima Nova"/>
                        </a:rPr>
                        <a:t> faster and this encourage couriers to maintain a consistent speed for both pickup and delivery, thereby reducing overall delivery time.</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chemeClr val="dk1"/>
                      </a:solidFill>
                      <a:prstDash val="solid"/>
                      <a:round/>
                      <a:headEnd len="sm" w="sm" type="none"/>
                      <a:tailEnd len="sm" w="sm" type="none"/>
                    </a:lnB>
                  </a:tcPr>
                </a:tc>
              </a:tr>
              <a:tr h="657150">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Experimentation &amp; Metrics</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900">
                          <a:latin typeface="Proxima Nova"/>
                          <a:ea typeface="Proxima Nova"/>
                          <a:cs typeface="Proxima Nova"/>
                          <a:sym typeface="Proxima Nova"/>
                        </a:rPr>
                        <a:t>Split the Couriers into 2 segments:</a:t>
                      </a:r>
                      <a:br>
                        <a:rPr lang="en" sz="900">
                          <a:latin typeface="Proxima Nova"/>
                          <a:ea typeface="Proxima Nova"/>
                          <a:cs typeface="Proxima Nova"/>
                          <a:sym typeface="Proxima Nova"/>
                        </a:rPr>
                      </a:br>
                      <a:r>
                        <a:rPr b="1" lang="en" sz="900">
                          <a:latin typeface="Proxima Nova"/>
                          <a:ea typeface="Proxima Nova"/>
                          <a:cs typeface="Proxima Nova"/>
                          <a:sym typeface="Proxima Nova"/>
                        </a:rPr>
                        <a:t>Control</a:t>
                      </a:r>
                      <a:r>
                        <a:rPr lang="en" sz="900">
                          <a:latin typeface="Proxima Nova"/>
                          <a:ea typeface="Proxima Nova"/>
                          <a:cs typeface="Proxima Nova"/>
                          <a:sym typeface="Proxima Nova"/>
                        </a:rPr>
                        <a:t>: Couriers don’t get the notification on the app once they accept the order. </a:t>
                      </a:r>
                      <a:endParaRPr sz="900">
                        <a:latin typeface="Proxima Nova"/>
                        <a:ea typeface="Proxima Nova"/>
                        <a:cs typeface="Proxima Nova"/>
                        <a:sym typeface="Proxima Nova"/>
                      </a:endParaRPr>
                    </a:p>
                    <a:p>
                      <a:pPr indent="0" lvl="0" marL="0" rtl="0" algn="l">
                        <a:spcBef>
                          <a:spcPts val="0"/>
                        </a:spcBef>
                        <a:spcAft>
                          <a:spcPts val="0"/>
                        </a:spcAft>
                        <a:buNone/>
                      </a:pPr>
                      <a:r>
                        <a:rPr b="1" lang="en" sz="900">
                          <a:latin typeface="Proxima Nova"/>
                          <a:ea typeface="Proxima Nova"/>
                          <a:cs typeface="Proxima Nova"/>
                          <a:sym typeface="Proxima Nova"/>
                        </a:rPr>
                        <a:t>Treatment</a:t>
                      </a:r>
                      <a:r>
                        <a:rPr lang="en" sz="900">
                          <a:latin typeface="Proxima Nova"/>
                          <a:ea typeface="Proxima Nova"/>
                          <a:cs typeface="Proxima Nova"/>
                          <a:sym typeface="Proxima Nova"/>
                        </a:rPr>
                        <a:t>: Courier </a:t>
                      </a:r>
                      <a:r>
                        <a:rPr lang="en" sz="900">
                          <a:solidFill>
                            <a:schemeClr val="dk1"/>
                          </a:solidFill>
                          <a:latin typeface="Proxima Nova"/>
                          <a:ea typeface="Proxima Nova"/>
                          <a:cs typeface="Proxima Nova"/>
                          <a:sym typeface="Proxima Nova"/>
                        </a:rPr>
                        <a:t>get the notification on the app once they accept the order. </a:t>
                      </a:r>
                      <a:endParaRPr sz="9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9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900">
                          <a:solidFill>
                            <a:schemeClr val="dk1"/>
                          </a:solidFill>
                          <a:latin typeface="Proxima Nova"/>
                          <a:ea typeface="Proxima Nova"/>
                          <a:cs typeface="Proxima Nova"/>
                          <a:sym typeface="Proxima Nova"/>
                        </a:rPr>
                        <a:t>Monitor WoW for both the groups</a:t>
                      </a:r>
                      <a:endParaRPr sz="9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i="1"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56750">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Metrics </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sz="900">
                          <a:latin typeface="Proxima Nova"/>
                          <a:ea typeface="Proxima Nova"/>
                          <a:cs typeface="Proxima Nova"/>
                          <a:sym typeface="Proxima Nova"/>
                        </a:rPr>
                        <a:t>P0: Avg Pickup Time</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72625">
                <a:tc>
                  <a:txBody>
                    <a:bodyPr/>
                    <a:lstStyle/>
                    <a:p>
                      <a:pPr indent="0" lvl="0" marL="0" rtl="0" algn="l">
                        <a:spcBef>
                          <a:spcPts val="0"/>
                        </a:spcBef>
                        <a:spcAft>
                          <a:spcPts val="0"/>
                        </a:spcAft>
                        <a:buNone/>
                      </a:pPr>
                      <a:r>
                        <a:rPr b="1" lang="en" sz="1000">
                          <a:solidFill>
                            <a:schemeClr val="dk1"/>
                          </a:solidFill>
                          <a:latin typeface="Saira Condensed"/>
                          <a:ea typeface="Saira Condensed"/>
                          <a:cs typeface="Saira Condensed"/>
                          <a:sym typeface="Saira Condensed"/>
                        </a:rPr>
                        <a:t>Remarks</a:t>
                      </a:r>
                      <a:endParaRPr b="1" sz="1000">
                        <a:solidFill>
                          <a:schemeClr val="dk1"/>
                        </a:solidFill>
                        <a:latin typeface="Saira Condensed"/>
                        <a:ea typeface="Saira Condensed"/>
                        <a:cs typeface="Saira Condensed"/>
                        <a:sym typeface="Saira Condensed"/>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900">
                          <a:solidFill>
                            <a:schemeClr val="dk1"/>
                          </a:solidFill>
                          <a:latin typeface="Proxima Nova"/>
                          <a:ea typeface="Proxima Nova"/>
                          <a:cs typeface="Proxima Nova"/>
                          <a:sym typeface="Proxima Nova"/>
                        </a:rPr>
                        <a:t>G</a:t>
                      </a:r>
                      <a:r>
                        <a:rPr b="1" lang="en" sz="900">
                          <a:solidFill>
                            <a:schemeClr val="dk1"/>
                          </a:solidFill>
                          <a:latin typeface="Proxima Nova"/>
                          <a:ea typeface="Proxima Nova"/>
                          <a:cs typeface="Proxima Nova"/>
                          <a:sym typeface="Proxima Nova"/>
                        </a:rPr>
                        <a:t>eneral Reminder</a:t>
                      </a:r>
                      <a:endParaRPr b="1" sz="900">
                        <a:solidFill>
                          <a:schemeClr val="dk1"/>
                        </a:solidFill>
                        <a:latin typeface="Proxima Nova"/>
                        <a:ea typeface="Proxima Nova"/>
                        <a:cs typeface="Proxima Nova"/>
                        <a:sym typeface="Proxima Nova"/>
                      </a:endParaRPr>
                    </a:p>
                    <a:p>
                      <a:pPr indent="-285750" lvl="0" marL="457200" rtl="0" algn="l">
                        <a:lnSpc>
                          <a:spcPct val="115000"/>
                        </a:lnSpc>
                        <a:spcBef>
                          <a:spcPts val="1200"/>
                        </a:spcBef>
                        <a:spcAft>
                          <a:spcPts val="0"/>
                        </a:spcAft>
                        <a:buClr>
                          <a:schemeClr val="dk1"/>
                        </a:buClr>
                        <a:buSzPts val="900"/>
                        <a:buChar char="●"/>
                      </a:pPr>
                      <a:r>
                        <a:rPr b="1" lang="en" sz="900">
                          <a:solidFill>
                            <a:schemeClr val="dk1"/>
                          </a:solidFill>
                          <a:latin typeface="Proxima Nova"/>
                          <a:ea typeface="Proxima Nova"/>
                          <a:cs typeface="Proxima Nova"/>
                          <a:sym typeface="Proxima Nova"/>
                        </a:rPr>
                        <a:t>M</a:t>
                      </a:r>
                      <a:r>
                        <a:rPr b="1" lang="en" sz="900">
                          <a:solidFill>
                            <a:schemeClr val="dk1"/>
                          </a:solidFill>
                          <a:latin typeface="Proxima Nova"/>
                          <a:ea typeface="Proxima Nova"/>
                          <a:cs typeface="Proxima Nova"/>
                          <a:sym typeface="Proxima Nova"/>
                        </a:rPr>
                        <a:t>essage</a:t>
                      </a:r>
                      <a:r>
                        <a:rPr lang="en" sz="900">
                          <a:solidFill>
                            <a:schemeClr val="dk1"/>
                          </a:solidFill>
                          <a:latin typeface="Proxima Nova"/>
                          <a:ea typeface="Proxima Nova"/>
                          <a:cs typeface="Proxima Nova"/>
                          <a:sym typeface="Proxima Nova"/>
                        </a:rPr>
                        <a:t>: "Quick reminder: Fast pickups mean happier customers and bigger bonuses! Keep up the great work!"</a:t>
                      </a:r>
                      <a:endParaRPr sz="900">
                        <a:solidFill>
                          <a:schemeClr val="dk1"/>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b="1" lang="en" sz="900">
                          <a:solidFill>
                            <a:schemeClr val="dk1"/>
                          </a:solidFill>
                          <a:latin typeface="Proxima Nova"/>
                          <a:ea typeface="Proxima Nova"/>
                          <a:cs typeface="Proxima Nova"/>
                          <a:sym typeface="Proxima Nova"/>
                        </a:rPr>
                        <a:t>Incentive Highlight</a:t>
                      </a:r>
                      <a:endParaRPr b="1" sz="900">
                        <a:solidFill>
                          <a:schemeClr val="dk1"/>
                        </a:solidFill>
                        <a:latin typeface="Proxima Nova"/>
                        <a:ea typeface="Proxima Nova"/>
                        <a:cs typeface="Proxima Nova"/>
                        <a:sym typeface="Proxima Nova"/>
                      </a:endParaRPr>
                    </a:p>
                    <a:p>
                      <a:pPr indent="-285750" lvl="0" marL="457200" rtl="0" algn="l">
                        <a:lnSpc>
                          <a:spcPct val="115000"/>
                        </a:lnSpc>
                        <a:spcBef>
                          <a:spcPts val="1200"/>
                        </a:spcBef>
                        <a:spcAft>
                          <a:spcPts val="0"/>
                        </a:spcAft>
                        <a:buClr>
                          <a:schemeClr val="dk1"/>
                        </a:buClr>
                        <a:buSzPts val="900"/>
                        <a:buChar char="●"/>
                      </a:pPr>
                      <a:r>
                        <a:rPr b="1" lang="en" sz="900">
                          <a:solidFill>
                            <a:schemeClr val="dk1"/>
                          </a:solidFill>
                          <a:latin typeface="Proxima Nova"/>
                          <a:ea typeface="Proxima Nova"/>
                          <a:cs typeface="Proxima Nova"/>
                          <a:sym typeface="Proxima Nova"/>
                        </a:rPr>
                        <a:t>Message</a:t>
                      </a:r>
                      <a:r>
                        <a:rPr lang="en" sz="900">
                          <a:solidFill>
                            <a:schemeClr val="dk1"/>
                          </a:solidFill>
                          <a:latin typeface="Proxima Nova"/>
                          <a:ea typeface="Proxima Nova"/>
                          <a:cs typeface="Proxima Nova"/>
                          <a:sym typeface="Proxima Nova"/>
                        </a:rPr>
                        <a:t>: "Earn extra bonuses for quick pickups! Your average pickup time is improving. Let's keep it up!"</a:t>
                      </a:r>
                      <a:endParaRPr sz="900">
                        <a:latin typeface="Proxima Nova"/>
                        <a:ea typeface="Proxima Nova"/>
                        <a:cs typeface="Proxima Nova"/>
                        <a:sym typeface="Proxima Nova"/>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73" name="Google Shape;473;p44"/>
          <p:cNvSpPr/>
          <p:nvPr/>
        </p:nvSpPr>
        <p:spPr>
          <a:xfrm>
            <a:off x="993585" y="4320372"/>
            <a:ext cx="652107" cy="248290"/>
          </a:xfrm>
          <a:custGeom>
            <a:rect b="b" l="l" r="r" t="t"/>
            <a:pathLst>
              <a:path extrusionOk="0" h="16405" w="43086">
                <a:moveTo>
                  <a:pt x="20500" y="1"/>
                </a:moveTo>
                <a:cubicBezTo>
                  <a:pt x="17353" y="1"/>
                  <a:pt x="14632" y="1776"/>
                  <a:pt x="13257" y="4367"/>
                </a:cubicBezTo>
                <a:lnTo>
                  <a:pt x="13245" y="4367"/>
                </a:lnTo>
                <a:cubicBezTo>
                  <a:pt x="12300" y="4068"/>
                  <a:pt x="11289" y="3913"/>
                  <a:pt x="10250" y="3913"/>
                </a:cubicBezTo>
                <a:cubicBezTo>
                  <a:pt x="4588" y="3913"/>
                  <a:pt x="1" y="8499"/>
                  <a:pt x="1" y="14162"/>
                </a:cubicBezTo>
                <a:cubicBezTo>
                  <a:pt x="1" y="14927"/>
                  <a:pt x="79" y="15676"/>
                  <a:pt x="250" y="16404"/>
                </a:cubicBezTo>
                <a:lnTo>
                  <a:pt x="43085" y="16404"/>
                </a:lnTo>
                <a:cubicBezTo>
                  <a:pt x="42075" y="13749"/>
                  <a:pt x="39624" y="11765"/>
                  <a:pt x="36592" y="11494"/>
                </a:cubicBezTo>
                <a:cubicBezTo>
                  <a:pt x="36371" y="11474"/>
                  <a:pt x="36151" y="11464"/>
                  <a:pt x="35932" y="11464"/>
                </a:cubicBezTo>
                <a:cubicBezTo>
                  <a:pt x="35304" y="11464"/>
                  <a:pt x="34687" y="11544"/>
                  <a:pt x="34092" y="11687"/>
                </a:cubicBezTo>
                <a:cubicBezTo>
                  <a:pt x="33585" y="9187"/>
                  <a:pt x="31474" y="7203"/>
                  <a:pt x="28793" y="6969"/>
                </a:cubicBezTo>
                <a:cubicBezTo>
                  <a:pt x="28728" y="6957"/>
                  <a:pt x="28663" y="6957"/>
                  <a:pt x="28597" y="6957"/>
                </a:cubicBezTo>
                <a:cubicBezTo>
                  <a:pt x="28003" y="3020"/>
                  <a:pt x="24595" y="1"/>
                  <a:pt x="2050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4" name="Google Shape;474;p44"/>
          <p:cNvGrpSpPr/>
          <p:nvPr/>
        </p:nvGrpSpPr>
        <p:grpSpPr>
          <a:xfrm>
            <a:off x="8043500" y="4376785"/>
            <a:ext cx="585674" cy="190288"/>
            <a:chOff x="8043500" y="4376785"/>
            <a:chExt cx="585674" cy="190288"/>
          </a:xfrm>
        </p:grpSpPr>
        <p:sp>
          <p:nvSpPr>
            <p:cNvPr id="475" name="Google Shape;475;p44"/>
            <p:cNvSpPr/>
            <p:nvPr/>
          </p:nvSpPr>
          <p:spPr>
            <a:xfrm>
              <a:off x="8043500" y="4376785"/>
              <a:ext cx="380516" cy="190283"/>
            </a:xfrm>
            <a:custGeom>
              <a:rect b="b" l="l" r="r" t="t"/>
              <a:pathLst>
                <a:path extrusionOk="0" h="7710" w="15418">
                  <a:moveTo>
                    <a:pt x="7709" y="1"/>
                  </a:moveTo>
                  <a:cubicBezTo>
                    <a:pt x="3446" y="1"/>
                    <a:pt x="0" y="3449"/>
                    <a:pt x="0" y="7709"/>
                  </a:cubicBezTo>
                  <a:lnTo>
                    <a:pt x="15418" y="7709"/>
                  </a:lnTo>
                  <a:cubicBezTo>
                    <a:pt x="15418" y="3449"/>
                    <a:pt x="11972" y="1"/>
                    <a:pt x="7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44"/>
            <p:cNvSpPr/>
            <p:nvPr/>
          </p:nvSpPr>
          <p:spPr>
            <a:xfrm>
              <a:off x="8341050" y="4422973"/>
              <a:ext cx="288124" cy="144100"/>
            </a:xfrm>
            <a:custGeom>
              <a:rect b="b" l="l" r="r" t="t"/>
              <a:pathLst>
                <a:path extrusionOk="0" h="7710" w="15418">
                  <a:moveTo>
                    <a:pt x="7709" y="1"/>
                  </a:moveTo>
                  <a:cubicBezTo>
                    <a:pt x="3446" y="1"/>
                    <a:pt x="0" y="3449"/>
                    <a:pt x="0" y="7709"/>
                  </a:cubicBezTo>
                  <a:lnTo>
                    <a:pt x="15418" y="7709"/>
                  </a:lnTo>
                  <a:cubicBezTo>
                    <a:pt x="15418" y="3449"/>
                    <a:pt x="11972" y="1"/>
                    <a:pt x="77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Time!</a:t>
            </a:r>
            <a:endParaRPr/>
          </a:p>
        </p:txBody>
      </p:sp>
      <p:sp>
        <p:nvSpPr>
          <p:cNvPr id="482" name="Google Shape;48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a:t>
            </a:r>
            <a:endParaRPr/>
          </a:p>
          <a:p>
            <a:pPr indent="0" lvl="0" marL="0" rtl="0" algn="l">
              <a:spcBef>
                <a:spcPts val="1600"/>
              </a:spcBef>
              <a:spcAft>
                <a:spcPts val="0"/>
              </a:spcAft>
              <a:buNone/>
            </a:pPr>
            <a:r>
              <a:rPr lang="en"/>
              <a:t>Part 2</a:t>
            </a:r>
            <a:endParaRPr/>
          </a:p>
          <a:p>
            <a:pPr indent="0" lvl="0" marL="0" rtl="0" algn="l">
              <a:spcBef>
                <a:spcPts val="1600"/>
              </a:spcBef>
              <a:spcAft>
                <a:spcPts val="1600"/>
              </a:spcAft>
              <a:buNone/>
            </a:pPr>
            <a:r>
              <a:rPr lang="en"/>
              <a:t>Part 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graphicFrame>
        <p:nvGraphicFramePr>
          <p:cNvPr id="72" name="Google Shape;72;p16"/>
          <p:cNvGraphicFramePr/>
          <p:nvPr/>
        </p:nvGraphicFramePr>
        <p:xfrm>
          <a:off x="2406638" y="152475"/>
          <a:ext cx="3000000" cy="3000000"/>
        </p:xfrm>
        <a:graphic>
          <a:graphicData uri="http://schemas.openxmlformats.org/drawingml/2006/table">
            <a:tbl>
              <a:tblPr>
                <a:noFill/>
                <a:tableStyleId>{6F4F6E61-78C8-4085-BBF9-EA37754B8B2F}</a:tableStyleId>
              </a:tblPr>
              <a:tblGrid>
                <a:gridCol w="1447800"/>
                <a:gridCol w="1362075"/>
                <a:gridCol w="1609725"/>
                <a:gridCol w="1209675"/>
              </a:tblGrid>
              <a:tr h="200025">
                <a:tc gridSpan="4">
                  <a:txBody>
                    <a:bodyPr/>
                    <a:lstStyle/>
                    <a:p>
                      <a:pPr indent="0" lvl="0" marL="0" rtl="0" algn="ctr">
                        <a:lnSpc>
                          <a:spcPct val="115000"/>
                        </a:lnSpc>
                        <a:spcBef>
                          <a:spcPts val="0"/>
                        </a:spcBef>
                        <a:spcAft>
                          <a:spcPts val="0"/>
                        </a:spcAft>
                        <a:buNone/>
                      </a:pPr>
                      <a:r>
                        <a:rPr b="1" i="1" lang="en" sz="1000">
                          <a:latin typeface="Proxima Nova"/>
                          <a:ea typeface="Proxima Nova"/>
                          <a:cs typeface="Proxima Nova"/>
                          <a:sym typeface="Proxima Nova"/>
                        </a:rPr>
                        <a:t>Revenue YoY Metric</a:t>
                      </a:r>
                      <a:endParaRPr b="1" i="1" sz="1000">
                        <a:latin typeface="Proxima Nova"/>
                        <a:ea typeface="Proxima Nova"/>
                        <a:cs typeface="Proxima Nova"/>
                        <a:sym typeface="Proxima Nova"/>
                      </a:endParaRPr>
                    </a:p>
                  </a:txBody>
                  <a:tcPr marT="19050" marB="19050" marR="28575" marL="28575" anchor="b">
                    <a:solidFill>
                      <a:srgbClr val="FFFFFF"/>
                    </a:solidFill>
                  </a:tcPr>
                </a:tc>
                <a:tc hMerge="1"/>
                <a:tc hMerge="1"/>
                <a:tc hMerge="1"/>
              </a:tr>
              <a:tr h="228600">
                <a:tc>
                  <a:txBody>
                    <a:bodyPr/>
                    <a:lstStyle/>
                    <a:p>
                      <a:pPr indent="0" lvl="0" marL="0" rtl="0" algn="ctr">
                        <a:lnSpc>
                          <a:spcPct val="115000"/>
                        </a:lnSpc>
                        <a:spcBef>
                          <a:spcPts val="0"/>
                        </a:spcBef>
                        <a:spcAft>
                          <a:spcPts val="0"/>
                        </a:spcAft>
                        <a:buNone/>
                      </a:pPr>
                      <a:r>
                        <a:rPr b="1" i="1" lang="en" sz="1100">
                          <a:latin typeface="Proxima Nova"/>
                          <a:ea typeface="Proxima Nova"/>
                          <a:cs typeface="Proxima Nova"/>
                          <a:sym typeface="Proxima Nova"/>
                        </a:rPr>
                        <a:t>Year</a:t>
                      </a:r>
                      <a:endParaRPr b="1" i="1" sz="11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100">
                          <a:latin typeface="Proxima Nova"/>
                          <a:ea typeface="Proxima Nova"/>
                          <a:cs typeface="Proxima Nova"/>
                          <a:sym typeface="Proxima Nova"/>
                        </a:rPr>
                        <a:t>Revenue</a:t>
                      </a:r>
                      <a:endParaRPr b="1" sz="11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100">
                          <a:latin typeface="Proxima Nova"/>
                          <a:ea typeface="Proxima Nova"/>
                          <a:cs typeface="Proxima Nova"/>
                          <a:sym typeface="Proxima Nova"/>
                        </a:rPr>
                        <a:t>Orders</a:t>
                      </a:r>
                      <a:endParaRPr b="1" sz="11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b="1" lang="en" sz="1100">
                          <a:latin typeface="Proxima Nova"/>
                          <a:ea typeface="Proxima Nova"/>
                          <a:cs typeface="Proxima Nova"/>
                          <a:sym typeface="Proxima Nova"/>
                        </a:rPr>
                        <a:t>Active Companies</a:t>
                      </a:r>
                      <a:endParaRPr b="1" sz="11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solidFill>
                      <a:srgbClr val="FFFFFF"/>
                    </a:solidFill>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2022</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 Mn</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0.49 Mn</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18k</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2023</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6.6 Mn (+ 146 pp)</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 Mn (+147 %)</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42k (128 %)</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2024 (Qtr 1)*</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 Mn</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0.23 Mn</a:t>
                      </a:r>
                      <a:endParaRPr sz="1000">
                        <a:latin typeface="Proxima Nova"/>
                        <a:ea typeface="Proxima Nova"/>
                        <a:cs typeface="Proxima Nova"/>
                        <a:sym typeface="Proxima Nova"/>
                      </a:endParaRPr>
                    </a:p>
                  </a:txBody>
                  <a:tcPr marT="19050" marB="19050" marR="28575" marL="28575" anchor="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8.4k</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solidFill>
                      <a:srgbClr val="FFFFFF"/>
                    </a:solidFill>
                  </a:tcPr>
                </a:tc>
              </a:tr>
              <a:tr h="200025">
                <a:tc>
                  <a:txBody>
                    <a:bodyPr/>
                    <a:lstStyle/>
                    <a:p>
                      <a:pPr indent="0" lvl="0" marL="0" rtl="0" algn="ctr">
                        <a:lnSpc>
                          <a:spcPct val="115000"/>
                        </a:lnSpc>
                        <a:spcBef>
                          <a:spcPts val="0"/>
                        </a:spcBef>
                        <a:spcAft>
                          <a:spcPts val="0"/>
                        </a:spcAft>
                        <a:buNone/>
                      </a:pPr>
                      <a:r>
                        <a:rPr lang="en" sz="1000"/>
                        <a:t>Forecasted 2024</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t>Same as 2023</a:t>
                      </a:r>
                      <a:endParaRPr sz="1000"/>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solidFill>
                      <a:srgbClr val="FFFFFF"/>
                    </a:solidFill>
                  </a:tcPr>
                </a:tc>
              </a:tr>
              <a:tr h="200025">
                <a:tc gridSpan="4">
                  <a:txBody>
                    <a:bodyPr/>
                    <a:lstStyle/>
                    <a:p>
                      <a:pPr indent="0" lvl="0" marL="0" rtl="0" algn="l">
                        <a:lnSpc>
                          <a:spcPct val="115000"/>
                        </a:lnSpc>
                        <a:spcBef>
                          <a:spcPts val="0"/>
                        </a:spcBef>
                        <a:spcAft>
                          <a:spcPts val="0"/>
                        </a:spcAft>
                        <a:buNone/>
                      </a:pPr>
                      <a:r>
                        <a:rPr i="1" lang="en" sz="1000"/>
                        <a:t>* Data only up till March 2024.</a:t>
                      </a:r>
                      <a:endParaRPr i="1" sz="1000"/>
                    </a:p>
                  </a:txBody>
                  <a:tcPr marT="19050" marB="19050" marR="28575" marL="28575" anchor="b"/>
                </a:tc>
                <a:tc hMerge="1"/>
                <a:tc hMerge="1"/>
                <a:tc hMerge="1"/>
              </a:tr>
              <a:tr h="342900">
                <a:tc gridSpan="4">
                  <a:txBody>
                    <a:bodyPr/>
                    <a:lstStyle/>
                    <a:p>
                      <a:pPr indent="0" lvl="0" marL="0" rtl="0" algn="l">
                        <a:lnSpc>
                          <a:spcPct val="115000"/>
                        </a:lnSpc>
                        <a:spcBef>
                          <a:spcPts val="0"/>
                        </a:spcBef>
                        <a:spcAft>
                          <a:spcPts val="0"/>
                        </a:spcAft>
                        <a:buNone/>
                      </a:pPr>
                      <a:r>
                        <a:rPr i="1" lang="en" sz="1000"/>
                        <a:t>2024 Qtr 1 Revenue is 2% higher as compared to 2023 Qtr 1 Revenue figures. Not including 2024 as part of YoY comparision.</a:t>
                      </a:r>
                      <a:endParaRPr i="1" sz="1000"/>
                    </a:p>
                  </a:txBody>
                  <a:tcPr marT="19050" marB="19050" marR="28575" marL="28575" anchor="b"/>
                </a:tc>
                <a:tc hMerge="1"/>
                <a:tc hMerge="1"/>
                <a:tc hMerge="1"/>
              </a:tr>
            </a:tbl>
          </a:graphicData>
        </a:graphic>
      </p:graphicFrame>
      <p:graphicFrame>
        <p:nvGraphicFramePr>
          <p:cNvPr id="73" name="Google Shape;73;p16"/>
          <p:cNvGraphicFramePr/>
          <p:nvPr/>
        </p:nvGraphicFramePr>
        <p:xfrm>
          <a:off x="2351100" y="2423825"/>
          <a:ext cx="3000000" cy="3000000"/>
        </p:xfrm>
        <a:graphic>
          <a:graphicData uri="http://schemas.openxmlformats.org/drawingml/2006/table">
            <a:tbl>
              <a:tblPr>
                <a:noFill/>
                <a:tableStyleId>{6F4F6E61-78C8-4085-BBF9-EA37754B8B2F}</a:tableStyleId>
              </a:tblPr>
              <a:tblGrid>
                <a:gridCol w="1381125"/>
                <a:gridCol w="657225"/>
                <a:gridCol w="742950"/>
                <a:gridCol w="742950"/>
                <a:gridCol w="742950"/>
                <a:gridCol w="742950"/>
                <a:gridCol w="742950"/>
                <a:gridCol w="952500"/>
              </a:tblGrid>
              <a:tr h="152400">
                <a:tc>
                  <a:txBody>
                    <a:bodyPr/>
                    <a:lstStyle/>
                    <a:p>
                      <a:pPr indent="0" lvl="0" marL="0" rtl="0" algn="l">
                        <a:lnSpc>
                          <a:spcPct val="115000"/>
                        </a:lnSpc>
                        <a:spcBef>
                          <a:spcPts val="0"/>
                        </a:spcBef>
                        <a:spcAft>
                          <a:spcPts val="0"/>
                        </a:spcAft>
                        <a:buNone/>
                      </a:pPr>
                      <a:r>
                        <a:rPr b="1" lang="en" sz="1100"/>
                        <a:t>Split</a:t>
                      </a:r>
                      <a:endParaRPr b="1" sz="1100"/>
                    </a:p>
                  </a:txBody>
                  <a:tcPr marT="19050" marB="19050" marR="28575" marL="28575" anchor="b">
                    <a:lnB cap="flat" cmpd="sng" w="28575">
                      <a:solidFill>
                        <a:srgbClr val="000000"/>
                      </a:solidFill>
                      <a:prstDash val="solid"/>
                      <a:round/>
                      <a:headEnd len="sm" w="sm" type="none"/>
                      <a:tailEnd len="sm" w="sm" type="none"/>
                    </a:lnB>
                  </a:tcPr>
                </a:tc>
                <a:tc gridSpan="7">
                  <a:txBody>
                    <a:bodyPr/>
                    <a:lstStyle/>
                    <a:p>
                      <a:pPr indent="0" lvl="0" marL="0" rtl="0" algn="ctr">
                        <a:lnSpc>
                          <a:spcPct val="115000"/>
                        </a:lnSpc>
                        <a:spcBef>
                          <a:spcPts val="0"/>
                        </a:spcBef>
                        <a:spcAft>
                          <a:spcPts val="0"/>
                        </a:spcAft>
                        <a:buNone/>
                      </a:pPr>
                      <a:r>
                        <a:rPr b="1" lang="en" sz="1100">
                          <a:latin typeface="Proxima Nova"/>
                          <a:ea typeface="Proxima Nova"/>
                          <a:cs typeface="Proxima Nova"/>
                          <a:sym typeface="Proxima Nova"/>
                        </a:rPr>
                        <a:t>YoY Increase (Revenue)</a:t>
                      </a:r>
                      <a:endParaRPr b="1" sz="11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hMerge="1"/>
                <a:tc hMerge="1"/>
                <a:tc hMerge="1"/>
                <a:tc hMerge="1"/>
                <a:tc hMerge="1"/>
                <a:tc hMerge="1"/>
              </a:tr>
              <a:tr h="200025">
                <a:tc rowSpan="2">
                  <a:txBody>
                    <a:bodyPr/>
                    <a:lstStyle/>
                    <a:p>
                      <a:pPr indent="0" lvl="0" marL="0" rtl="0" algn="l">
                        <a:lnSpc>
                          <a:spcPct val="115000"/>
                        </a:lnSpc>
                        <a:spcBef>
                          <a:spcPts val="0"/>
                        </a:spcBef>
                        <a:spcAft>
                          <a:spcPts val="0"/>
                        </a:spcAft>
                        <a:buNone/>
                      </a:pPr>
                      <a:r>
                        <a:rPr i="1" lang="en" sz="1000">
                          <a:solidFill>
                            <a:srgbClr val="FFFFFF"/>
                          </a:solidFill>
                        </a:rPr>
                        <a:t>Segment</a:t>
                      </a:r>
                      <a:endParaRPr i="1" sz="1000">
                        <a:solidFill>
                          <a:srgbClr val="FFFFFF"/>
                        </a:solidFill>
                      </a:endParaRPr>
                    </a:p>
                  </a:txBody>
                  <a:tcPr marT="19050" marB="19050" marR="28575" marL="28575" anchor="ctr">
                    <a:lnT cap="flat" cmpd="sng" w="28575">
                      <a:solidFill>
                        <a:srgbClr val="000000"/>
                      </a:solidFill>
                      <a:prstDash val="solid"/>
                      <a:round/>
                      <a:headEnd len="sm" w="sm" type="none"/>
                      <a:tailEnd len="sm" w="sm" type="none"/>
                    </a:lnT>
                    <a:lnB cap="flat" cmpd="sng" w="9525">
                      <a:solidFill>
                        <a:srgbClr val="000000"/>
                      </a:solidFill>
                      <a:prstDash val="dash"/>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T0</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T1</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T2</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T3</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T4</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28575">
                      <a:solidFill>
                        <a:srgbClr val="000000"/>
                      </a:solidFill>
                      <a:prstDash val="solid"/>
                      <a:round/>
                      <a:headEnd len="sm" w="sm" type="none"/>
                      <a:tailEnd len="sm" w="sm" type="none"/>
                    </a:lnT>
                  </a:tcPr>
                </a:tc>
              </a:tr>
              <a:tr h="200025">
                <a:tc vMerge="1"/>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31%</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FFFFF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132%</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BF7F1"/>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190%</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176%</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79%</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F6FCF9"/>
                    </a:solidFill>
                  </a:tcPr>
                </a:tc>
                <a:tc>
                  <a:txBody>
                    <a:bodyPr/>
                    <a:lstStyle/>
                    <a:p>
                      <a:pPr indent="0" lvl="0" marL="0" rtl="0" algn="l">
                        <a:spcBef>
                          <a:spcPts val="0"/>
                        </a:spcBef>
                        <a:spcAft>
                          <a:spcPts val="0"/>
                        </a:spcAft>
                        <a:buNone/>
                      </a:pPr>
                      <a:r>
                        <a:t/>
                      </a:r>
                      <a:endParaRPr/>
                    </a:p>
                  </a:txBody>
                  <a:tcPr marT="19050" marB="19050" marR="28575" marL="28575" anchor="b">
                    <a:lnB cap="flat" cmpd="sng" w="9525">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B cap="flat" cmpd="sng" w="9525">
                      <a:solidFill>
                        <a:srgbClr val="000000"/>
                      </a:solidFill>
                      <a:prstDash val="dash"/>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ctr">
                    <a:lnT cap="flat" cmpd="sng" w="9525">
                      <a:solidFill>
                        <a:srgbClr val="000000"/>
                      </a:solidFill>
                      <a:prstDash val="dash"/>
                      <a:round/>
                      <a:headEnd len="sm" w="sm" type="none"/>
                      <a:tailEnd len="sm" w="sm" type="none"/>
                    </a:lnT>
                    <a:solidFill>
                      <a:srgbClr val="38761D"/>
                    </a:solidFill>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r>
              <a:tr h="200025">
                <a:tc rowSpan="2">
                  <a:txBody>
                    <a:bodyPr/>
                    <a:lstStyle/>
                    <a:p>
                      <a:pPr indent="0" lvl="0" marL="0" rtl="0" algn="l">
                        <a:lnSpc>
                          <a:spcPct val="115000"/>
                        </a:lnSpc>
                        <a:spcBef>
                          <a:spcPts val="0"/>
                        </a:spcBef>
                        <a:spcAft>
                          <a:spcPts val="0"/>
                        </a:spcAft>
                        <a:buNone/>
                      </a:pPr>
                      <a:r>
                        <a:rPr i="1" lang="en" sz="1000">
                          <a:solidFill>
                            <a:srgbClr val="FFFFFF"/>
                          </a:solidFill>
                        </a:rPr>
                        <a:t>Channel</a:t>
                      </a:r>
                      <a:endParaRPr i="1" sz="1000">
                        <a:solidFill>
                          <a:srgbClr val="FFFFFF"/>
                        </a:solidFill>
                      </a:endParaRPr>
                    </a:p>
                  </a:txBody>
                  <a:tcPr marT="19050" marB="19050" marR="28575" marL="28575" anchor="ctr">
                    <a:lnB cap="flat" cmpd="sng" w="9525">
                      <a:solidFill>
                        <a:srgbClr val="000000"/>
                      </a:solidFill>
                      <a:prstDash val="dash"/>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Marketing</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Organic</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Outreach</a:t>
                      </a:r>
                      <a:endParaRPr sz="1000">
                        <a:latin typeface="Proxima Nova"/>
                        <a:ea typeface="Proxima Nova"/>
                        <a:cs typeface="Proxima Nova"/>
                        <a:sym typeface="Proxima Nova"/>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c>
                  <a:txBody>
                    <a:bodyPr/>
                    <a:lstStyle/>
                    <a:p>
                      <a:pPr indent="0" lvl="0" marL="0" rtl="0" algn="l">
                        <a:spcBef>
                          <a:spcPts val="0"/>
                        </a:spcBef>
                        <a:spcAft>
                          <a:spcPts val="0"/>
                        </a:spcAft>
                        <a:buNone/>
                      </a:pPr>
                      <a:r>
                        <a:t/>
                      </a:r>
                      <a:endParaRPr/>
                    </a:p>
                  </a:txBody>
                  <a:tcPr marT="19050" marB="19050" marR="28575" marL="28575" anchor="b"/>
                </a:tc>
              </a:tr>
              <a:tr h="200025">
                <a:tc vMerge="1"/>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117%</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EF9F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87%</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F4FBF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177%</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2F4EB"/>
                    </a:solidFill>
                  </a:tcPr>
                </a:tc>
                <a:tc>
                  <a:txBody>
                    <a:bodyPr/>
                    <a:lstStyle/>
                    <a:p>
                      <a:pPr indent="0" lvl="0" marL="0" rtl="0" algn="l">
                        <a:spcBef>
                          <a:spcPts val="0"/>
                        </a:spcBef>
                        <a:spcAft>
                          <a:spcPts val="0"/>
                        </a:spcAft>
                        <a:buNone/>
                      </a:pPr>
                      <a:r>
                        <a:t/>
                      </a:r>
                      <a:endParaRPr/>
                    </a:p>
                  </a:txBody>
                  <a:tcPr marT="19050" marB="19050" marR="28575" marL="28575" anchor="b">
                    <a:lnB cap="flat" cmpd="sng" w="9525">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B cap="flat" cmpd="sng" w="9525">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B cap="flat" cmpd="sng" w="9525">
                      <a:solidFill>
                        <a:srgbClr val="000000"/>
                      </a:solidFill>
                      <a:prstDash val="dash"/>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B cap="flat" cmpd="sng" w="9525">
                      <a:solidFill>
                        <a:srgbClr val="000000"/>
                      </a:solidFill>
                      <a:prstDash val="dash"/>
                      <a:round/>
                      <a:headEnd len="sm" w="sm" type="none"/>
                      <a:tailEnd len="sm" w="sm" type="none"/>
                    </a:lnB>
                  </a:tcPr>
                </a:tc>
              </a:tr>
              <a:tr h="200025">
                <a:tc>
                  <a:txBody>
                    <a:bodyPr/>
                    <a:lstStyle/>
                    <a:p>
                      <a:pPr indent="0" lvl="0" marL="0" rtl="0" algn="l">
                        <a:spcBef>
                          <a:spcPts val="0"/>
                        </a:spcBef>
                        <a:spcAft>
                          <a:spcPts val="0"/>
                        </a:spcAft>
                        <a:buNone/>
                      </a:pPr>
                      <a:r>
                        <a:t/>
                      </a:r>
                      <a:endParaRPr/>
                    </a:p>
                  </a:txBody>
                  <a:tcPr marT="19050" marB="19050" marR="28575" marL="28575" anchor="ctr">
                    <a:lnT cap="flat" cmpd="sng" w="9525">
                      <a:solidFill>
                        <a:srgbClr val="000000"/>
                      </a:solidFill>
                      <a:prstDash val="dash"/>
                      <a:round/>
                      <a:headEnd len="sm" w="sm" type="none"/>
                      <a:tailEnd len="sm" w="sm" type="none"/>
                    </a:lnT>
                    <a:solidFill>
                      <a:srgbClr val="38761D"/>
                    </a:solidFill>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c>
                  <a:txBody>
                    <a:bodyPr/>
                    <a:lstStyle/>
                    <a:p>
                      <a:pPr indent="0" lvl="0" marL="0" rtl="0" algn="l">
                        <a:spcBef>
                          <a:spcPts val="0"/>
                        </a:spcBef>
                        <a:spcAft>
                          <a:spcPts val="0"/>
                        </a:spcAft>
                        <a:buNone/>
                      </a:pPr>
                      <a:r>
                        <a:t/>
                      </a:r>
                      <a:endParaRPr/>
                    </a:p>
                  </a:txBody>
                  <a:tcPr marT="19050" marB="19050" marR="28575" marL="28575" anchor="b">
                    <a:lnT cap="flat" cmpd="sng" w="9525">
                      <a:solidFill>
                        <a:srgbClr val="000000"/>
                      </a:solidFill>
                      <a:prstDash val="dash"/>
                      <a:round/>
                      <a:headEnd len="sm" w="sm" type="none"/>
                      <a:tailEnd len="sm" w="sm" type="none"/>
                    </a:lnT>
                  </a:tcPr>
                </a:tc>
              </a:tr>
              <a:tr h="200025">
                <a:tc rowSpan="2">
                  <a:txBody>
                    <a:bodyPr/>
                    <a:lstStyle/>
                    <a:p>
                      <a:pPr indent="0" lvl="0" marL="0" rtl="0" algn="l">
                        <a:lnSpc>
                          <a:spcPct val="115000"/>
                        </a:lnSpc>
                        <a:spcBef>
                          <a:spcPts val="0"/>
                        </a:spcBef>
                        <a:spcAft>
                          <a:spcPts val="0"/>
                        </a:spcAft>
                        <a:buNone/>
                      </a:pPr>
                      <a:r>
                        <a:rPr i="1" lang="en" sz="1000">
                          <a:solidFill>
                            <a:srgbClr val="FFFFFF"/>
                          </a:solidFill>
                        </a:rPr>
                        <a:t>Region</a:t>
                      </a:r>
                      <a:endParaRPr i="1" sz="1000">
                        <a:solidFill>
                          <a:srgbClr val="FFFFFF"/>
                        </a:solidFill>
                      </a:endParaRPr>
                    </a:p>
                  </a:txBody>
                  <a:tcPr marT="19050" marB="19050" marR="28575" marL="28575" anchor="ctr">
                    <a:lnB cap="flat" cmpd="sng" w="9525">
                      <a:solidFill>
                        <a:srgbClr val="000000"/>
                      </a:solidFill>
                      <a:prstDash val="dash"/>
                      <a:round/>
                      <a:headEnd len="sm" w="sm" type="none"/>
                      <a:tailEnd len="sm" w="sm" type="none"/>
                    </a:lnB>
                    <a:solidFill>
                      <a:srgbClr val="38761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Aquilonia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Lumina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Novaria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Seraphica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Solsticea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Valoria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Veridia</a:t>
                      </a:r>
                      <a:endParaRPr sz="1000">
                        <a:latin typeface="Proxima Nova"/>
                        <a:ea typeface="Proxima Nova"/>
                        <a:cs typeface="Proxima Nova"/>
                        <a:sym typeface="Proxima Nova"/>
                      </a:endParaRPr>
                    </a:p>
                  </a:txBody>
                  <a:tcPr marT="19050" marB="19050" marR="28575" marL="28575" anchor="b"/>
                </a:tc>
              </a:tr>
              <a:tr h="200025">
                <a:tc vMerge="1"/>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56%</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FAFDFC"/>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258%</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D2EDE0"/>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262%</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D1EDDF"/>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871%</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57BB8A"/>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86%</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F4FBF8"/>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112%</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FF9F4"/>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151%</a:t>
                      </a:r>
                      <a:endParaRPr sz="1000">
                        <a:latin typeface="Proxima Nova"/>
                        <a:ea typeface="Proxima Nova"/>
                        <a:cs typeface="Proxima Nova"/>
                        <a:sym typeface="Proxima Nova"/>
                      </a:endParaRPr>
                    </a:p>
                  </a:txBody>
                  <a:tcPr marT="19050" marB="19050" marR="28575" marL="28575" anchor="b">
                    <a:lnB cap="flat" cmpd="sng" w="9525">
                      <a:solidFill>
                        <a:srgbClr val="000000"/>
                      </a:solidFill>
                      <a:prstDash val="dash"/>
                      <a:round/>
                      <a:headEnd len="sm" w="sm" type="none"/>
                      <a:tailEnd len="sm" w="sm" type="none"/>
                    </a:lnB>
                    <a:solidFill>
                      <a:srgbClr val="E8F6EF"/>
                    </a:solidFill>
                  </a:tcPr>
                </a:tc>
              </a:tr>
            </a:tbl>
          </a:graphicData>
        </a:graphic>
      </p:graphicFrame>
      <p:sp>
        <p:nvSpPr>
          <p:cNvPr id="74" name="Google Shape;74;p16"/>
          <p:cNvSpPr/>
          <p:nvPr/>
        </p:nvSpPr>
        <p:spPr>
          <a:xfrm>
            <a:off x="150800" y="152475"/>
            <a:ext cx="1968600" cy="4427700"/>
          </a:xfrm>
          <a:prstGeom prst="roundRect">
            <a:avLst>
              <a:gd fmla="val 16667" name="adj"/>
            </a:avLst>
          </a:prstGeom>
          <a:solidFill>
            <a:srgbClr val="E9F6F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Proxima Nova"/>
                <a:ea typeface="Proxima Nova"/>
                <a:cs typeface="Proxima Nova"/>
                <a:sym typeface="Proxima Nova"/>
              </a:rPr>
              <a:t>Summary (Overview)</a:t>
            </a:r>
            <a:endParaRPr b="1">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1"/>
                </a:solidFill>
                <a:latin typeface="Proxima Nova"/>
                <a:ea typeface="Proxima Nova"/>
                <a:cs typeface="Proxima Nova"/>
                <a:sym typeface="Proxima Nova"/>
              </a:rPr>
              <a:t>147 pp</a:t>
            </a:r>
            <a:r>
              <a:rPr lang="en" sz="1000">
                <a:solidFill>
                  <a:schemeClr val="dk1"/>
                </a:solidFill>
                <a:latin typeface="Proxima Nova"/>
                <a:ea typeface="Proxima Nova"/>
                <a:cs typeface="Proxima Nova"/>
                <a:sym typeface="Proxima Nova"/>
              </a:rPr>
              <a:t> YoY growth (2023  vs 2022)</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sz="1000">
                <a:solidFill>
                  <a:schemeClr val="dk1"/>
                </a:solidFill>
                <a:latin typeface="Proxima Nova"/>
                <a:ea typeface="Proxima Nova"/>
                <a:cs typeface="Proxima Nova"/>
                <a:sym typeface="Proxima Nova"/>
              </a:rPr>
              <a:t>Avg QoQ Revenue growth : </a:t>
            </a:r>
            <a:r>
              <a:rPr b="1" lang="en" sz="1000">
                <a:solidFill>
                  <a:schemeClr val="dk1"/>
                </a:solidFill>
                <a:latin typeface="Proxima Nova"/>
                <a:ea typeface="Proxima Nova"/>
                <a:cs typeface="Proxima Nova"/>
                <a:sym typeface="Proxima Nova"/>
              </a:rPr>
              <a:t>42 pp.</a:t>
            </a:r>
            <a:endParaRPr b="1"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000">
                <a:solidFill>
                  <a:schemeClr val="dk1"/>
                </a:solidFill>
                <a:latin typeface="Proxima Nova"/>
                <a:ea typeface="Proxima Nova"/>
                <a:cs typeface="Proxima Nova"/>
                <a:sym typeface="Proxima Nova"/>
              </a:rPr>
              <a:t>3.8% new businesses Acquired </a:t>
            </a:r>
            <a:r>
              <a:rPr lang="en" sz="1000">
                <a:solidFill>
                  <a:schemeClr val="dk1"/>
                </a:solidFill>
                <a:latin typeface="Proxima Nova"/>
                <a:ea typeface="Proxima Nova"/>
                <a:cs typeface="Proxima Nova"/>
                <a:sym typeface="Proxima Nova"/>
              </a:rPr>
              <a:t>in 2023 as compared to 2022.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Recommendation: Can increase spend depending on Budget and Cost.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Revenue Increase is in pp is in sync with Increase in Number of Orders and No. Of Active Companies across 2022 and 2023. </a:t>
            </a:r>
            <a:br>
              <a:rPr lang="en" sz="1300">
                <a:solidFill>
                  <a:schemeClr val="dk1"/>
                </a:solidFill>
                <a:latin typeface="Proxima Nova"/>
                <a:ea typeface="Proxima Nova"/>
                <a:cs typeface="Proxima Nova"/>
                <a:sym typeface="Proxima Nova"/>
              </a:rPr>
            </a:br>
            <a:endParaRPr sz="13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2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12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1300">
              <a:latin typeface="Proxima Nova"/>
              <a:ea typeface="Proxima Nova"/>
              <a:cs typeface="Proxima Nova"/>
              <a:sym typeface="Proxima Nova"/>
            </a:endParaRPr>
          </a:p>
        </p:txBody>
      </p:sp>
      <p:sp>
        <p:nvSpPr>
          <p:cNvPr id="75" name="Google Shape;75;p16"/>
          <p:cNvSpPr txBox="1"/>
          <p:nvPr/>
        </p:nvSpPr>
        <p:spPr>
          <a:xfrm>
            <a:off x="149250" y="4691325"/>
            <a:ext cx="8845500" cy="354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Roboto"/>
                <a:ea typeface="Roboto"/>
                <a:cs typeface="Roboto"/>
                <a:sym typeface="Roboto"/>
              </a:rPr>
              <a:t>FYR Link to Gsheet: </a:t>
            </a:r>
            <a:r>
              <a:rPr lang="en" sz="1100" u="sng">
                <a:solidFill>
                  <a:schemeClr val="hlink"/>
                </a:solidFill>
                <a:latin typeface="Roboto"/>
                <a:ea typeface="Roboto"/>
                <a:cs typeface="Roboto"/>
                <a:sym typeface="Roboto"/>
                <a:hlinkClick r:id="rId3"/>
              </a:rPr>
              <a:t>Data</a:t>
            </a:r>
            <a:endParaRPr sz="11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951338" y="2473350"/>
            <a:ext cx="3181075" cy="2459675"/>
          </a:xfrm>
          <a:prstGeom prst="rect">
            <a:avLst/>
          </a:prstGeom>
          <a:noFill/>
          <a:ln>
            <a:noFill/>
          </a:ln>
        </p:spPr>
      </p:pic>
      <p:pic>
        <p:nvPicPr>
          <p:cNvPr id="81" name="Google Shape;81;p17"/>
          <p:cNvPicPr preferRelativeResize="0"/>
          <p:nvPr/>
        </p:nvPicPr>
        <p:blipFill>
          <a:blip r:embed="rId4">
            <a:alphaModFix/>
          </a:blip>
          <a:stretch>
            <a:fillRect/>
          </a:stretch>
        </p:blipFill>
        <p:spPr>
          <a:xfrm>
            <a:off x="5199025" y="119050"/>
            <a:ext cx="3054300" cy="2236075"/>
          </a:xfrm>
          <a:prstGeom prst="rect">
            <a:avLst/>
          </a:prstGeom>
          <a:noFill/>
          <a:ln>
            <a:noFill/>
          </a:ln>
        </p:spPr>
      </p:pic>
      <p:pic>
        <p:nvPicPr>
          <p:cNvPr id="82" name="Google Shape;82;p17"/>
          <p:cNvPicPr preferRelativeResize="0"/>
          <p:nvPr/>
        </p:nvPicPr>
        <p:blipFill>
          <a:blip r:embed="rId5">
            <a:alphaModFix/>
          </a:blip>
          <a:stretch>
            <a:fillRect/>
          </a:stretch>
        </p:blipFill>
        <p:spPr>
          <a:xfrm>
            <a:off x="5347225" y="2396175"/>
            <a:ext cx="2906100" cy="2614025"/>
          </a:xfrm>
          <a:prstGeom prst="rect">
            <a:avLst/>
          </a:prstGeom>
          <a:noFill/>
          <a:ln>
            <a:noFill/>
          </a:ln>
        </p:spPr>
      </p:pic>
      <p:sp>
        <p:nvSpPr>
          <p:cNvPr id="83" name="Google Shape;83;p17"/>
          <p:cNvSpPr/>
          <p:nvPr/>
        </p:nvSpPr>
        <p:spPr>
          <a:xfrm>
            <a:off x="166625" y="119050"/>
            <a:ext cx="4876800" cy="2002800"/>
          </a:xfrm>
          <a:prstGeom prst="round2DiagRect">
            <a:avLst>
              <a:gd fmla="val 16667" name="adj1"/>
              <a:gd fmla="val 0" name="adj2"/>
            </a:avLst>
          </a:prstGeom>
          <a:solidFill>
            <a:srgbClr val="FD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Companies Acquired via Outreach Channel have the highest share in revenue (63%) followed by Marketing and Organic.</a:t>
            </a:r>
            <a:endParaRPr sz="10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T3 (44%) and T2 (23%) businesses combined have 67% revenue share. </a:t>
            </a:r>
            <a:endParaRPr sz="1000">
              <a:solidFill>
                <a:schemeClr val="dk1"/>
              </a:solidFill>
              <a:latin typeface="Proxima Nova"/>
              <a:ea typeface="Proxima Nova"/>
              <a:cs typeface="Proxima Nova"/>
              <a:sym typeface="Proxima Nova"/>
            </a:endParaRPr>
          </a:p>
          <a:p>
            <a:pPr indent="0" lvl="0" marL="45720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Veridia has the highest share in Revenue (23 pp) whereas from the last slide Seraphica saw the highest growth in YoY Revenue. </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rPr lang="en" sz="1000">
                <a:latin typeface="Proxima Nova"/>
                <a:ea typeface="Proxima Nova"/>
                <a:cs typeface="Proxima Nova"/>
                <a:sym typeface="Proxima Nova"/>
              </a:rPr>
              <a:t>Since Seraphica still has only 8.2% share in Revenue. There can be upside to capture market based on number of businesses in the region. </a:t>
            </a:r>
            <a:endParaRPr sz="1000">
              <a:latin typeface="Proxima Nova"/>
              <a:ea typeface="Proxima Nova"/>
              <a:cs typeface="Proxima Nova"/>
              <a:sym typeface="Proxima Nova"/>
            </a:endParaRPr>
          </a:p>
          <a:p>
            <a:pPr indent="0" lvl="0" marL="457200" rtl="0" algn="l">
              <a:spcBef>
                <a:spcPts val="0"/>
              </a:spcBef>
              <a:spcAft>
                <a:spcPts val="0"/>
              </a:spcAft>
              <a:buNone/>
            </a:pPr>
            <a:r>
              <a:t/>
            </a:r>
            <a:endParaRPr sz="1000">
              <a:latin typeface="Proxima Nova"/>
              <a:ea typeface="Proxima Nova"/>
              <a:cs typeface="Proxima Nova"/>
              <a:sym typeface="Proxima Nova"/>
            </a:endParaRPr>
          </a:p>
          <a:p>
            <a:pPr indent="0" lvl="0" marL="0" rtl="0" algn="l">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subTitle"/>
          </p:nvPr>
        </p:nvSpPr>
        <p:spPr>
          <a:xfrm>
            <a:off x="0" y="0"/>
            <a:ext cx="9144000" cy="355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rgbClr val="134F5C"/>
                </a:solidFill>
                <a:latin typeface="Proxima Nova"/>
                <a:ea typeface="Proxima Nova"/>
                <a:cs typeface="Proxima Nova"/>
                <a:sym typeface="Proxima Nova"/>
              </a:rPr>
              <a:t>TRENDS: Segment</a:t>
            </a:r>
            <a:endParaRPr b="1">
              <a:solidFill>
                <a:srgbClr val="134F5C"/>
              </a:solidFill>
              <a:latin typeface="Proxima Nova"/>
              <a:ea typeface="Proxima Nova"/>
              <a:cs typeface="Proxima Nova"/>
              <a:sym typeface="Proxima Nova"/>
            </a:endParaRPr>
          </a:p>
          <a:p>
            <a:pPr indent="0" lvl="0" marL="0" rtl="0" algn="ctr">
              <a:spcBef>
                <a:spcPts val="1600"/>
              </a:spcBef>
              <a:spcAft>
                <a:spcPts val="1600"/>
              </a:spcAft>
              <a:buNone/>
            </a:pPr>
            <a:r>
              <a:t/>
            </a:r>
            <a:endParaRPr b="1">
              <a:solidFill>
                <a:srgbClr val="134F5C"/>
              </a:solidFill>
            </a:endParaRPr>
          </a:p>
        </p:txBody>
      </p:sp>
      <p:pic>
        <p:nvPicPr>
          <p:cNvPr id="89" name="Google Shape;89;p18" title="Chart"/>
          <p:cNvPicPr preferRelativeResize="0"/>
          <p:nvPr/>
        </p:nvPicPr>
        <p:blipFill>
          <a:blip r:embed="rId3">
            <a:alphaModFix/>
          </a:blip>
          <a:stretch>
            <a:fillRect/>
          </a:stretch>
        </p:blipFill>
        <p:spPr>
          <a:xfrm>
            <a:off x="209550" y="2374275"/>
            <a:ext cx="4325451" cy="2675825"/>
          </a:xfrm>
          <a:prstGeom prst="rect">
            <a:avLst/>
          </a:prstGeom>
          <a:noFill/>
          <a:ln>
            <a:noFill/>
          </a:ln>
        </p:spPr>
      </p:pic>
      <p:pic>
        <p:nvPicPr>
          <p:cNvPr id="90" name="Google Shape;90;p18" title="Chart"/>
          <p:cNvPicPr preferRelativeResize="0"/>
          <p:nvPr/>
        </p:nvPicPr>
        <p:blipFill>
          <a:blip r:embed="rId4">
            <a:alphaModFix/>
          </a:blip>
          <a:stretch>
            <a:fillRect/>
          </a:stretch>
        </p:blipFill>
        <p:spPr>
          <a:xfrm>
            <a:off x="4609000" y="2374284"/>
            <a:ext cx="4325451" cy="2675815"/>
          </a:xfrm>
          <a:prstGeom prst="rect">
            <a:avLst/>
          </a:prstGeom>
          <a:noFill/>
          <a:ln>
            <a:noFill/>
          </a:ln>
        </p:spPr>
      </p:pic>
      <p:sp>
        <p:nvSpPr>
          <p:cNvPr id="91" name="Google Shape;91;p18"/>
          <p:cNvSpPr/>
          <p:nvPr/>
        </p:nvSpPr>
        <p:spPr>
          <a:xfrm>
            <a:off x="483300" y="355500"/>
            <a:ext cx="8177400" cy="2002800"/>
          </a:xfrm>
          <a:prstGeom prst="round2DiagRect">
            <a:avLst>
              <a:gd fmla="val 16667" name="adj1"/>
              <a:gd fmla="val 0" name="adj2"/>
            </a:avLst>
          </a:prstGeom>
          <a:solidFill>
            <a:srgbClr val="FDF8F8"/>
          </a:solidFill>
          <a:ln cap="flat" cmpd="sng" w="9525">
            <a:solidFill>
              <a:srgbClr val="69E78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Bolt business experienced 147 pp Increase in Revenue in 2023 driven by T2 (189 pp) , T3 ( 175 pp), T1 (132 pp) segments. </a:t>
            </a:r>
            <a:endParaRPr sz="1000">
              <a:solidFill>
                <a:schemeClr val="dk1"/>
              </a:solidFill>
              <a:latin typeface="Proxima Nova"/>
              <a:ea typeface="Proxima Nova"/>
              <a:cs typeface="Proxima Nova"/>
              <a:sym typeface="Proxima Nova"/>
            </a:endParaRPr>
          </a:p>
          <a:p>
            <a:pPr indent="-292100" lvl="0" marL="457200" rtl="0" algn="l">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T3 grew 175 pp YoY and in terms of Vol it commands 44 pp of Revenue share. This is followed by T2.</a:t>
            </a:r>
            <a:endParaRPr sz="1000">
              <a:solidFill>
                <a:schemeClr val="dk1"/>
              </a:solidFill>
              <a:latin typeface="Proxima Nova"/>
              <a:ea typeface="Proxima Nova"/>
              <a:cs typeface="Proxima Nova"/>
              <a:sym typeface="Proxima Nova"/>
            </a:endParaRPr>
          </a:p>
          <a:p>
            <a:pPr indent="-292100" lvl="0" marL="457200" rtl="0" algn="l">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T4 and T0   saw decline in revenue share as can be observed in second Chart (Bottom Blue and Red Bar). Vol wise as well both segments have remained flat. </a:t>
            </a:r>
            <a:endParaRPr sz="1000">
              <a:solidFill>
                <a:schemeClr val="dk1"/>
              </a:solidFill>
              <a:latin typeface="Proxima Nova"/>
              <a:ea typeface="Proxima Nova"/>
              <a:cs typeface="Proxima Nova"/>
              <a:sym typeface="Proxima Nova"/>
            </a:endParaRPr>
          </a:p>
          <a:p>
            <a:pPr indent="-292100" lvl="0" marL="457200" rtl="0" algn="l">
              <a:spcBef>
                <a:spcPts val="0"/>
              </a:spcBef>
              <a:spcAft>
                <a:spcPts val="0"/>
              </a:spcAft>
              <a:buClr>
                <a:schemeClr val="dk1"/>
              </a:buClr>
              <a:buSzPts val="1000"/>
              <a:buFont typeface="Proxima Nova"/>
              <a:buChar char="●"/>
            </a:pPr>
            <a:r>
              <a:rPr lang="en" sz="1000">
                <a:solidFill>
                  <a:schemeClr val="dk1"/>
                </a:solidFill>
                <a:highlight>
                  <a:srgbClr val="C7E9D8"/>
                </a:highlight>
                <a:latin typeface="Proxima Nova"/>
                <a:ea typeface="Proxima Nova"/>
                <a:cs typeface="Proxima Nova"/>
                <a:sym typeface="Proxima Nova"/>
              </a:rPr>
              <a:t>57pp of acquired businesses belonged to  T4 segment. </a:t>
            </a:r>
            <a:r>
              <a:rPr lang="en" sz="1000" u="sng">
                <a:solidFill>
                  <a:schemeClr val="dk1"/>
                </a:solidFill>
                <a:highlight>
                  <a:srgbClr val="C7E9D8"/>
                </a:highlight>
                <a:latin typeface="Proxima Nova"/>
                <a:ea typeface="Proxima Nova"/>
                <a:cs typeface="Proxima Nova"/>
                <a:sym typeface="Proxima Nova"/>
                <a:hlinkClick action="ppaction://hlinksldjump" r:id="rId5">
                  <a:extLst>
                    <a:ext uri="{A12FA001-AC4F-418D-AE19-62706E023703}">
                      <ahyp:hlinkClr val="tx"/>
                    </a:ext>
                  </a:extLst>
                </a:hlinkClick>
              </a:rPr>
              <a:t>here</a:t>
            </a:r>
            <a:r>
              <a:rPr lang="en" sz="1000">
                <a:solidFill>
                  <a:schemeClr val="dk1"/>
                </a:solidFill>
                <a:highlight>
                  <a:srgbClr val="C7E9D8"/>
                </a:highlight>
                <a:latin typeface="Proxima Nova"/>
                <a:ea typeface="Proxima Nova"/>
                <a:cs typeface="Proxima Nova"/>
                <a:sym typeface="Proxima Nova"/>
              </a:rPr>
              <a:t> followed by T3. Revenue per company for the T4 segment is the lowest at 43. </a:t>
            </a:r>
            <a:r>
              <a:rPr lang="en" sz="1000" u="sng">
                <a:solidFill>
                  <a:schemeClr val="dk1"/>
                </a:solidFill>
                <a:highlight>
                  <a:srgbClr val="C7E9D8"/>
                </a:highlight>
                <a:latin typeface="Proxima Nova"/>
                <a:ea typeface="Proxima Nova"/>
                <a:cs typeface="Proxima Nova"/>
                <a:sym typeface="Proxima Nova"/>
              </a:rPr>
              <a:t>Therefore we should focus more on T3 and T2 segment which showed more growth and at the same time look at any problems T4 businesses might be facing in terms of Revenue making. </a:t>
            </a:r>
            <a:endParaRPr sz="1000" u="sng">
              <a:solidFill>
                <a:schemeClr val="dk1"/>
              </a:solidFill>
              <a:highlight>
                <a:srgbClr val="C7E9D8"/>
              </a:highlight>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TRENDS: Region</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pic>
        <p:nvPicPr>
          <p:cNvPr id="97" name="Google Shape;97;p19" title="Chart"/>
          <p:cNvPicPr preferRelativeResize="0"/>
          <p:nvPr/>
        </p:nvPicPr>
        <p:blipFill>
          <a:blip r:embed="rId3">
            <a:alphaModFix/>
          </a:blip>
          <a:stretch>
            <a:fillRect/>
          </a:stretch>
        </p:blipFill>
        <p:spPr>
          <a:xfrm>
            <a:off x="4792400" y="2549400"/>
            <a:ext cx="3873925" cy="2483000"/>
          </a:xfrm>
          <a:prstGeom prst="rect">
            <a:avLst/>
          </a:prstGeom>
          <a:noFill/>
          <a:ln>
            <a:noFill/>
          </a:ln>
        </p:spPr>
      </p:pic>
      <p:pic>
        <p:nvPicPr>
          <p:cNvPr id="98" name="Google Shape;98;p19" title="Chart"/>
          <p:cNvPicPr preferRelativeResize="0"/>
          <p:nvPr/>
        </p:nvPicPr>
        <p:blipFill>
          <a:blip r:embed="rId4">
            <a:alphaModFix/>
          </a:blip>
          <a:stretch>
            <a:fillRect/>
          </a:stretch>
        </p:blipFill>
        <p:spPr>
          <a:xfrm>
            <a:off x="666250" y="2549400"/>
            <a:ext cx="3770387" cy="2332450"/>
          </a:xfrm>
          <a:prstGeom prst="rect">
            <a:avLst/>
          </a:prstGeom>
          <a:noFill/>
          <a:ln>
            <a:noFill/>
          </a:ln>
        </p:spPr>
      </p:pic>
      <p:sp>
        <p:nvSpPr>
          <p:cNvPr id="99" name="Google Shape;99;p19"/>
          <p:cNvSpPr/>
          <p:nvPr/>
        </p:nvSpPr>
        <p:spPr>
          <a:xfrm>
            <a:off x="488800" y="457050"/>
            <a:ext cx="8177400" cy="2002800"/>
          </a:xfrm>
          <a:prstGeom prst="round2DiagRect">
            <a:avLst>
              <a:gd fmla="val 16667" name="adj1"/>
              <a:gd fmla="val 0" name="adj2"/>
            </a:avLst>
          </a:prstGeom>
          <a:solidFill>
            <a:srgbClr val="FDF8F8"/>
          </a:solidFill>
          <a:ln cap="flat" cmpd="sng" w="9525">
            <a:solidFill>
              <a:srgbClr val="69E78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From the Chart below, </a:t>
            </a:r>
            <a:r>
              <a:rPr b="1" lang="en" sz="1000">
                <a:solidFill>
                  <a:schemeClr val="dk1"/>
                </a:solidFill>
                <a:latin typeface="Proxima Nova"/>
                <a:ea typeface="Proxima Nova"/>
                <a:cs typeface="Proxima Nova"/>
                <a:sym typeface="Proxima Nova"/>
              </a:rPr>
              <a:t>Seraphica</a:t>
            </a:r>
            <a:r>
              <a:rPr lang="en" sz="1000">
                <a:solidFill>
                  <a:schemeClr val="dk1"/>
                </a:solidFill>
                <a:latin typeface="Proxima Nova"/>
                <a:ea typeface="Proxima Nova"/>
                <a:cs typeface="Proxima Nova"/>
                <a:sym typeface="Proxima Nova"/>
              </a:rPr>
              <a:t> Revenue Share has been increasing QoQ (</a:t>
            </a:r>
            <a:r>
              <a:rPr lang="en" sz="1000">
                <a:solidFill>
                  <a:srgbClr val="38761D"/>
                </a:solidFill>
                <a:latin typeface="Proxima Nova"/>
                <a:ea typeface="Proxima Nova"/>
                <a:cs typeface="Proxima Nova"/>
                <a:sym typeface="Proxima Nova"/>
              </a:rPr>
              <a:t>Green</a:t>
            </a:r>
            <a:r>
              <a:rPr lang="en" sz="1000">
                <a:solidFill>
                  <a:schemeClr val="dk1"/>
                </a:solidFill>
                <a:latin typeface="Proxima Nova"/>
                <a:ea typeface="Proxima Nova"/>
                <a:cs typeface="Proxima Nova"/>
                <a:sym typeface="Proxima Nova"/>
              </a:rPr>
              <a:t>). The Region also has the highest Revenue per Company (218) and </a:t>
            </a:r>
            <a:r>
              <a:rPr lang="en" sz="1000">
                <a:solidFill>
                  <a:schemeClr val="dk1"/>
                </a:solidFill>
                <a:latin typeface="Proxima Nova"/>
                <a:ea typeface="Proxima Nova"/>
                <a:cs typeface="Proxima Nova"/>
                <a:sym typeface="Proxima Nova"/>
              </a:rPr>
              <a:t>high</a:t>
            </a:r>
            <a:r>
              <a:rPr lang="en" sz="1000">
                <a:solidFill>
                  <a:schemeClr val="dk1"/>
                </a:solidFill>
                <a:latin typeface="Proxima Nova"/>
                <a:ea typeface="Proxima Nova"/>
                <a:cs typeface="Proxima Nova"/>
                <a:sym typeface="Proxima Nova"/>
              </a:rPr>
              <a:t> value orders (11).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Overall every Region saw increase in revenue with occasional drops in Quarter. (QoQ Region Wise: </a:t>
            </a:r>
            <a:r>
              <a:rPr lang="en" sz="1000" u="sng">
                <a:solidFill>
                  <a:schemeClr val="hlink"/>
                </a:solidFill>
                <a:latin typeface="Proxima Nova"/>
                <a:ea typeface="Proxima Nova"/>
                <a:cs typeface="Proxima Nova"/>
                <a:sym typeface="Proxima Nova"/>
                <a:hlinkClick action="ppaction://hlinksldjump" r:id="rId5"/>
              </a:rPr>
              <a:t>Anomalies</a:t>
            </a:r>
            <a:r>
              <a:rPr lang="en" sz="1000">
                <a:solidFill>
                  <a:schemeClr val="dk1"/>
                </a:solidFill>
                <a:latin typeface="Proxima Nova"/>
                <a:ea typeface="Proxima Nova"/>
                <a:cs typeface="Proxima Nova"/>
                <a:sym typeface="Proxima Nova"/>
              </a:rPr>
              <a:t>)</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Revenue Share increase: Regions [Seraphica, Lumina, Novaria]</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Revenue Share Drop: Regions [Aquinolia, Solsticea, Valoria]</a:t>
            </a:r>
            <a:br>
              <a:rPr lang="en" sz="1000">
                <a:solidFill>
                  <a:schemeClr val="dk1"/>
                </a:solidFill>
                <a:latin typeface="Proxima Nova"/>
                <a:ea typeface="Proxima Nova"/>
                <a:cs typeface="Proxima Nova"/>
                <a:sym typeface="Proxima Nova"/>
              </a:rPr>
            </a:b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TRENDS: Region</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sp>
        <p:nvSpPr>
          <p:cNvPr id="105" name="Google Shape;105;p20"/>
          <p:cNvSpPr/>
          <p:nvPr/>
        </p:nvSpPr>
        <p:spPr>
          <a:xfrm>
            <a:off x="466600" y="457050"/>
            <a:ext cx="8442300" cy="2002800"/>
          </a:xfrm>
          <a:prstGeom prst="round2DiagRect">
            <a:avLst>
              <a:gd fmla="val 16667" name="adj1"/>
              <a:gd fmla="val 0" name="adj2"/>
            </a:avLst>
          </a:prstGeom>
          <a:solidFill>
            <a:srgbClr val="FD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From the Chart below, Seraphica Share has been increasing QoQ. The Region also has the highest Revenue per Company (218) and high value orders (11).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0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000">
                <a:solidFill>
                  <a:schemeClr val="dk1"/>
                </a:solidFill>
                <a:latin typeface="Proxima Nova"/>
                <a:ea typeface="Proxima Nova"/>
                <a:cs typeface="Proxima Nova"/>
                <a:sym typeface="Proxima Nova"/>
              </a:rPr>
              <a:t>Overall focus should be on acquiring business with </a:t>
            </a:r>
            <a:r>
              <a:rPr b="1" lang="en" sz="1000">
                <a:solidFill>
                  <a:schemeClr val="dk1"/>
                </a:solidFill>
                <a:latin typeface="Proxima Nova"/>
                <a:ea typeface="Proxima Nova"/>
                <a:cs typeface="Proxima Nova"/>
                <a:sym typeface="Proxima Nova"/>
              </a:rPr>
              <a:t>high Order per Company</a:t>
            </a:r>
            <a:r>
              <a:rPr lang="en" sz="1000">
                <a:solidFill>
                  <a:schemeClr val="dk1"/>
                </a:solidFill>
                <a:latin typeface="Proxima Nova"/>
                <a:ea typeface="Proxima Nova"/>
                <a:cs typeface="Proxima Nova"/>
                <a:sym typeface="Proxima Nova"/>
              </a:rPr>
              <a:t>, </a:t>
            </a:r>
            <a:r>
              <a:rPr b="1" lang="en" sz="1000">
                <a:solidFill>
                  <a:schemeClr val="dk1"/>
                </a:solidFill>
                <a:latin typeface="Proxima Nova"/>
                <a:ea typeface="Proxima Nova"/>
                <a:cs typeface="Proxima Nova"/>
                <a:sym typeface="Proxima Nova"/>
              </a:rPr>
              <a:t>$ per Order</a:t>
            </a:r>
            <a:r>
              <a:rPr lang="en" sz="1000">
                <a:solidFill>
                  <a:schemeClr val="dk1"/>
                </a:solidFill>
                <a:latin typeface="Proxima Nova"/>
                <a:ea typeface="Proxima Nova"/>
                <a:cs typeface="Proxima Nova"/>
                <a:sym typeface="Proxima Nova"/>
              </a:rPr>
              <a:t>, </a:t>
            </a:r>
            <a:r>
              <a:rPr b="1" lang="en" sz="1000">
                <a:solidFill>
                  <a:schemeClr val="dk1"/>
                </a:solidFill>
                <a:latin typeface="Proxima Nova"/>
                <a:ea typeface="Proxima Nova"/>
                <a:cs typeface="Proxima Nova"/>
                <a:sym typeface="Proxima Nova"/>
              </a:rPr>
              <a:t>$ per Company</a:t>
            </a:r>
            <a:r>
              <a:rPr lang="en" sz="1000">
                <a:solidFill>
                  <a:schemeClr val="dk1"/>
                </a:solidFill>
                <a:latin typeface="Proxima Nova"/>
                <a:ea typeface="Proxima Nova"/>
                <a:cs typeface="Proxima Nova"/>
                <a:sym typeface="Proxima Nova"/>
              </a:rPr>
              <a:t>. Also to consider if any company is significantly higher in any one of factors. For e.g Aquilonia has lowest $ per order by highest Order per company. </a:t>
            </a:r>
            <a:br>
              <a:rPr lang="en" sz="1000">
                <a:solidFill>
                  <a:schemeClr val="dk1"/>
                </a:solidFill>
                <a:latin typeface="Proxima Nova"/>
                <a:ea typeface="Proxima Nova"/>
                <a:cs typeface="Proxima Nova"/>
                <a:sym typeface="Proxima Nova"/>
              </a:rPr>
            </a:br>
            <a:r>
              <a:rPr b="1" lang="en" sz="1000">
                <a:solidFill>
                  <a:schemeClr val="dk1"/>
                </a:solidFill>
                <a:latin typeface="Proxima Nova"/>
                <a:ea typeface="Proxima Nova"/>
                <a:cs typeface="Proxima Nova"/>
                <a:sym typeface="Proxima Nova"/>
              </a:rPr>
              <a:t>Seraphica</a:t>
            </a:r>
            <a:r>
              <a:rPr lang="en" sz="1000">
                <a:solidFill>
                  <a:schemeClr val="dk1"/>
                </a:solidFill>
                <a:latin typeface="Proxima Nova"/>
                <a:ea typeface="Proxima Nova"/>
                <a:cs typeface="Proxima Nova"/>
                <a:sym typeface="Proxima Nova"/>
              </a:rPr>
              <a:t> performs good in all three areas </a:t>
            </a:r>
            <a:r>
              <a:rPr lang="en" sz="1000">
                <a:solidFill>
                  <a:schemeClr val="dk1"/>
                </a:solidFill>
                <a:latin typeface="Proxima Nova"/>
                <a:ea typeface="Proxima Nova"/>
                <a:cs typeface="Proxima Nova"/>
                <a:sym typeface="Proxima Nova"/>
              </a:rPr>
              <a:t>with 11 $ per order, 217 $ per company and 20 order per company. But we only Acquired 7% in the region. Therefore Bolt can acquire more in this region. Other Region is </a:t>
            </a:r>
            <a:r>
              <a:rPr b="1" lang="en" sz="1000">
                <a:solidFill>
                  <a:schemeClr val="dk1"/>
                </a:solidFill>
                <a:latin typeface="Proxima Nova"/>
                <a:ea typeface="Proxima Nova"/>
                <a:cs typeface="Proxima Nova"/>
                <a:sym typeface="Proxima Nova"/>
              </a:rPr>
              <a:t>Novaria, </a:t>
            </a:r>
            <a:r>
              <a:rPr lang="en" sz="1000">
                <a:solidFill>
                  <a:schemeClr val="dk1"/>
                </a:solidFill>
                <a:latin typeface="Proxima Nova"/>
                <a:ea typeface="Proxima Nova"/>
                <a:cs typeface="Proxima Nova"/>
                <a:sym typeface="Proxima Nova"/>
              </a:rPr>
              <a:t>with similar profile as Aquilonia but only 5% companies were acquired here. Though this is dependent on the market cap and how many business are present in the city, also the acquisition cost. </a:t>
            </a:r>
            <a:endParaRPr sz="1000">
              <a:solidFill>
                <a:schemeClr val="dk1"/>
              </a:solidFill>
              <a:latin typeface="Proxima Nova"/>
              <a:ea typeface="Proxima Nova"/>
              <a:cs typeface="Proxima Nova"/>
              <a:sym typeface="Proxima Nova"/>
            </a:endParaRPr>
          </a:p>
        </p:txBody>
      </p:sp>
      <p:graphicFrame>
        <p:nvGraphicFramePr>
          <p:cNvPr id="106" name="Google Shape;106;p20"/>
          <p:cNvGraphicFramePr/>
          <p:nvPr/>
        </p:nvGraphicFramePr>
        <p:xfrm>
          <a:off x="223863" y="2549400"/>
          <a:ext cx="3000000" cy="3000000"/>
        </p:xfrm>
        <a:graphic>
          <a:graphicData uri="http://schemas.openxmlformats.org/drawingml/2006/table">
            <a:tbl>
              <a:tblPr>
                <a:noFill/>
                <a:tableStyleId>{6F4F6E61-78C8-4085-BBF9-EA37754B8B2F}</a:tableStyleId>
              </a:tblPr>
              <a:tblGrid>
                <a:gridCol w="687375"/>
                <a:gridCol w="764500"/>
                <a:gridCol w="764500"/>
                <a:gridCol w="764500"/>
                <a:gridCol w="1254550"/>
                <a:gridCol w="1498550"/>
                <a:gridCol w="990950"/>
                <a:gridCol w="980125"/>
                <a:gridCol w="980125"/>
              </a:tblGrid>
              <a:tr h="3563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Region</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Revenue</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Orders</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Companies</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 Per Order</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 per Company</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Order per Company</a:t>
                      </a:r>
                      <a:endParaRPr b="1" sz="1000"/>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latin typeface="Proxima Nova"/>
                          <a:ea typeface="Proxima Nova"/>
                          <a:cs typeface="Proxima Nova"/>
                          <a:sym typeface="Proxima Nova"/>
                        </a:rPr>
                        <a:t>Acquired Companies</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 Acquired Company</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r>
              <a:tr h="1959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Aquilonia</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1908886</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579209</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10369</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FCE5C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184</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t>56</a:t>
                      </a:r>
                      <a:endParaRPr sz="1000"/>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1710</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tcPr>
                </a:tc>
              </a:tr>
              <a:tr h="1959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Lumina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1434349</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166649</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11188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128</a:t>
                      </a:r>
                      <a:endParaRPr sz="1000">
                        <a:latin typeface="Proxima Nova"/>
                        <a:ea typeface="Proxima Nova"/>
                        <a:cs typeface="Proxima Nova"/>
                        <a:sym typeface="Proxima Nova"/>
                      </a:endParaRPr>
                    </a:p>
                  </a:txBody>
                  <a:tcPr marT="19050" marB="19050" marR="28575" marL="28575" anchor="b">
                    <a:solidFill>
                      <a:srgbClr val="FCE5CD"/>
                    </a:solidFill>
                  </a:tcPr>
                </a:tc>
                <a:tc>
                  <a:txBody>
                    <a:bodyPr/>
                    <a:lstStyle/>
                    <a:p>
                      <a:pPr indent="0" lvl="0" marL="0" rtl="0" algn="ctr">
                        <a:lnSpc>
                          <a:spcPct val="115000"/>
                        </a:lnSpc>
                        <a:spcBef>
                          <a:spcPts val="0"/>
                        </a:spcBef>
                        <a:spcAft>
                          <a:spcPts val="0"/>
                        </a:spcAft>
                        <a:buNone/>
                      </a:pPr>
                      <a:r>
                        <a:rPr lang="en" sz="1000"/>
                        <a:t>15</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1852</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17%</a:t>
                      </a:r>
                      <a:endParaRPr sz="1000">
                        <a:latin typeface="Proxima Nova"/>
                        <a:ea typeface="Proxima Nova"/>
                        <a:cs typeface="Proxima Nova"/>
                        <a:sym typeface="Proxima Nova"/>
                      </a:endParaRPr>
                    </a:p>
                  </a:txBody>
                  <a:tcPr marT="19050" marB="19050" marR="28575" marL="28575" anchor="b"/>
                </a:tc>
              </a:tr>
              <a:tr h="1959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Novaria</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874830</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226391</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4509</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194</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t>50</a:t>
                      </a:r>
                      <a:endParaRPr sz="1000"/>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603</a:t>
                      </a:r>
                      <a:endParaRPr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a:t>
                      </a:r>
                      <a:endParaRPr sz="1000">
                        <a:latin typeface="Proxima Nova"/>
                        <a:ea typeface="Proxima Nova"/>
                        <a:cs typeface="Proxima Nova"/>
                        <a:sym typeface="Proxima Nova"/>
                      </a:endParaRPr>
                    </a:p>
                  </a:txBody>
                  <a:tcPr marT="19050" marB="19050" marR="28575" marL="28575" anchor="b">
                    <a:solidFill>
                      <a:srgbClr val="E3F4EB"/>
                    </a:solidFill>
                  </a:tcPr>
                </a:tc>
              </a:tr>
              <a:tr h="19597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Seraphica</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870320</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81388</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4000</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11</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218</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t>20</a:t>
                      </a:r>
                      <a:endParaRPr b="1" sz="1000"/>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759</a:t>
                      </a:r>
                      <a:endParaRPr b="1" sz="1000">
                        <a:latin typeface="Proxima Nova"/>
                        <a:ea typeface="Proxima Nova"/>
                        <a:cs typeface="Proxima Nova"/>
                        <a:sym typeface="Proxima Nova"/>
                      </a:endParaRPr>
                    </a:p>
                  </a:txBody>
                  <a:tcPr marT="19050" marB="19050" marR="28575" marL="28575" anchor="b">
                    <a:solidFill>
                      <a:srgbClr val="E3F4EB"/>
                    </a:solidFill>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7%</a:t>
                      </a:r>
                      <a:endParaRPr b="1" sz="1000">
                        <a:latin typeface="Proxima Nova"/>
                        <a:ea typeface="Proxima Nova"/>
                        <a:cs typeface="Proxima Nova"/>
                        <a:sym typeface="Proxima Nova"/>
                      </a:endParaRPr>
                    </a:p>
                  </a:txBody>
                  <a:tcPr marT="19050" marB="19050" marR="28575" marL="28575" anchor="b">
                    <a:solidFill>
                      <a:srgbClr val="E3F4EB"/>
                    </a:solidFill>
                  </a:tcPr>
                </a:tc>
              </a:tr>
              <a:tr h="1959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Solsticea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947090</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60598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8065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117</a:t>
                      </a:r>
                      <a:endParaRPr sz="1000">
                        <a:latin typeface="Proxima Nova"/>
                        <a:ea typeface="Proxima Nova"/>
                        <a:cs typeface="Proxima Nova"/>
                        <a:sym typeface="Proxima Nova"/>
                      </a:endParaRPr>
                    </a:p>
                  </a:txBody>
                  <a:tcPr marT="19050" marB="19050" marR="28575" marL="28575" anchor="b">
                    <a:solidFill>
                      <a:srgbClr val="FCE5CD"/>
                    </a:solidFill>
                  </a:tcPr>
                </a:tc>
                <a:tc>
                  <a:txBody>
                    <a:bodyPr/>
                    <a:lstStyle/>
                    <a:p>
                      <a:pPr indent="0" lvl="0" marL="0" rtl="0" algn="ctr">
                        <a:lnSpc>
                          <a:spcPct val="115000"/>
                        </a:lnSpc>
                        <a:spcBef>
                          <a:spcPts val="0"/>
                        </a:spcBef>
                        <a:spcAft>
                          <a:spcPts val="0"/>
                        </a:spcAft>
                        <a:buNone/>
                      </a:pPr>
                      <a:r>
                        <a:rPr lang="en" sz="1000"/>
                        <a:t>8</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1676</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T="19050" marB="19050" marR="28575" marL="28575" anchor="b"/>
                </a:tc>
              </a:tr>
              <a:tr h="1959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Valoria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2068398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518778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13368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a:t>
                      </a:r>
                      <a:endParaRPr sz="1000">
                        <a:latin typeface="Proxima Nova"/>
                        <a:ea typeface="Proxima Nova"/>
                        <a:cs typeface="Proxima Nova"/>
                        <a:sym typeface="Proxima Nova"/>
                      </a:endParaRPr>
                    </a:p>
                  </a:txBody>
                  <a:tcPr marT="19050" marB="19050" marR="28575" marL="28575" anchor="b">
                    <a:solidFill>
                      <a:srgbClr val="FCE5CD"/>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t>39</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1633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a:t>
                      </a:r>
                      <a:endParaRPr sz="1000">
                        <a:latin typeface="Proxima Nova"/>
                        <a:ea typeface="Proxima Nova"/>
                        <a:cs typeface="Proxima Nova"/>
                        <a:sym typeface="Proxima Nova"/>
                      </a:endParaRPr>
                    </a:p>
                  </a:txBody>
                  <a:tcPr marT="19050" marB="19050" marR="28575" marL="28575" anchor="b"/>
                </a:tc>
              </a:tr>
              <a:tr h="19597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Veridia</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2468345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313941</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18011</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137</a:t>
                      </a:r>
                      <a:endParaRPr sz="1000">
                        <a:latin typeface="Proxima Nova"/>
                        <a:ea typeface="Proxima Nova"/>
                        <a:cs typeface="Proxima Nova"/>
                        <a:sym typeface="Proxima Nova"/>
                      </a:endParaRPr>
                    </a:p>
                  </a:txBody>
                  <a:tcPr marT="19050" marB="19050" marR="28575" marL="28575" anchor="b">
                    <a:solidFill>
                      <a:srgbClr val="FCE5CD"/>
                    </a:solidFill>
                  </a:tcPr>
                </a:tc>
                <a:tc>
                  <a:txBody>
                    <a:bodyPr/>
                    <a:lstStyle/>
                    <a:p>
                      <a:pPr indent="0" lvl="0" marL="0" rtl="0" algn="ctr">
                        <a:lnSpc>
                          <a:spcPct val="115000"/>
                        </a:lnSpc>
                        <a:spcBef>
                          <a:spcPts val="0"/>
                        </a:spcBef>
                        <a:spcAft>
                          <a:spcPts val="0"/>
                        </a:spcAft>
                        <a:buNone/>
                      </a:pPr>
                      <a:r>
                        <a:rPr lang="en" sz="1000"/>
                        <a:t>17</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2911</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26%</a:t>
                      </a:r>
                      <a:endParaRPr sz="1000">
                        <a:latin typeface="Proxima Nova"/>
                        <a:ea typeface="Proxima Nova"/>
                        <a:cs typeface="Proxima Nova"/>
                        <a:sym typeface="Proxima Nova"/>
                      </a:endParaRPr>
                    </a:p>
                  </a:txBody>
                  <a:tcPr marT="19050" marB="19050" marR="28575" marL="28575" anchor="b"/>
                </a:tc>
              </a:tr>
              <a:tr h="3563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Grand Total</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10572218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1946954</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69510</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152</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t>28</a:t>
                      </a:r>
                      <a:endParaRPr sz="1000"/>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11144</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100%</a:t>
                      </a:r>
                      <a:endParaRPr sz="1000">
                        <a:latin typeface="Proxima Nova"/>
                        <a:ea typeface="Proxima Nova"/>
                        <a:cs typeface="Proxima Nova"/>
                        <a:sym typeface="Proxima Nova"/>
                      </a:endParaRPr>
                    </a:p>
                  </a:txBody>
                  <a:tcPr marT="19050" marB="19050" marR="28575" marL="28575" anchor="b"/>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1"/>
          <p:cNvGraphicFramePr/>
          <p:nvPr/>
        </p:nvGraphicFramePr>
        <p:xfrm>
          <a:off x="1785938" y="2500450"/>
          <a:ext cx="3000000" cy="3000000"/>
        </p:xfrm>
        <a:graphic>
          <a:graphicData uri="http://schemas.openxmlformats.org/drawingml/2006/table">
            <a:tbl>
              <a:tblPr>
                <a:noFill/>
                <a:tableStyleId>{6F4F6E61-78C8-4085-BBF9-EA37754B8B2F}</a:tableStyleId>
              </a:tblPr>
              <a:tblGrid>
                <a:gridCol w="657225"/>
                <a:gridCol w="742950"/>
                <a:gridCol w="742950"/>
                <a:gridCol w="742950"/>
                <a:gridCol w="1219200"/>
                <a:gridCol w="1466850"/>
              </a:tblGrid>
              <a:tr h="352425">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Segment</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Total $</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Total Orders</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Companies</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 per order</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latin typeface="Proxima Nova"/>
                          <a:ea typeface="Proxima Nova"/>
                          <a:cs typeface="Proxima Nova"/>
                          <a:sym typeface="Proxima Nova"/>
                        </a:rPr>
                        <a:t>$ per company</a:t>
                      </a:r>
                      <a:endParaRPr b="1" sz="1000">
                        <a:latin typeface="Proxima Nova"/>
                        <a:ea typeface="Proxima Nova"/>
                        <a:cs typeface="Proxima Nova"/>
                        <a:sym typeface="Proxima Nova"/>
                      </a:endParaRPr>
                    </a:p>
                  </a:txBody>
                  <a:tcPr marT="19050" marB="19050" marR="28575" marL="28575" anchor="b">
                    <a:lnB cap="flat" cmpd="sng" w="28575">
                      <a:solidFill>
                        <a:srgbClr val="000000"/>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T0</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394073</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94659</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45</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8757</a:t>
                      </a:r>
                      <a:endParaRPr sz="1000">
                        <a:latin typeface="Proxima Nova"/>
                        <a:ea typeface="Proxima Nova"/>
                        <a:cs typeface="Proxima Nova"/>
                        <a:sym typeface="Proxima Nova"/>
                      </a:endParaRPr>
                    </a:p>
                  </a:txBody>
                  <a:tcPr marT="19050" marB="19050" marR="28575" marL="28575" anchor="b">
                    <a:lnT cap="flat" cmpd="sng" w="28575">
                      <a:solidFill>
                        <a:srgbClr val="000000"/>
                      </a:solidFill>
                      <a:prstDash val="solid"/>
                      <a:round/>
                      <a:headEnd len="sm" w="sm" type="none"/>
                      <a:tailEnd len="sm" w="sm" type="none"/>
                    </a:lnT>
                    <a:solidFill>
                      <a:srgbClr val="E0F3E9"/>
                    </a:solidFill>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T1</a:t>
                      </a:r>
                      <a:endParaRPr sz="1000">
                        <a:latin typeface="Proxima Nova"/>
                        <a:ea typeface="Proxima Nova"/>
                        <a:cs typeface="Proxima Nova"/>
                        <a:sym typeface="Proxima Nova"/>
                      </a:endParaRPr>
                    </a:p>
                  </a:txBody>
                  <a:tcPr marT="19050" marB="19050" marR="28575" marL="28575" anchor="b">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454402</a:t>
                      </a:r>
                      <a:endParaRPr sz="1000">
                        <a:latin typeface="Proxima Nova"/>
                        <a:ea typeface="Proxima Nova"/>
                        <a:cs typeface="Proxima Nova"/>
                        <a:sym typeface="Proxima Nova"/>
                      </a:endParaRPr>
                    </a:p>
                  </a:txBody>
                  <a:tcPr marT="19050" marB="19050" marR="28575" marL="28575" anchor="b">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161429</a:t>
                      </a:r>
                      <a:endParaRPr sz="1000">
                        <a:latin typeface="Proxima Nova"/>
                        <a:ea typeface="Proxima Nova"/>
                        <a:cs typeface="Proxima Nova"/>
                        <a:sym typeface="Proxima Nova"/>
                      </a:endParaRPr>
                    </a:p>
                  </a:txBody>
                  <a:tcPr marT="19050" marB="19050" marR="28575" marL="28575" anchor="b">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622</a:t>
                      </a:r>
                      <a:endParaRPr sz="1000">
                        <a:latin typeface="Proxima Nova"/>
                        <a:ea typeface="Proxima Nova"/>
                        <a:cs typeface="Proxima Nova"/>
                        <a:sym typeface="Proxima Nova"/>
                      </a:endParaRPr>
                    </a:p>
                  </a:txBody>
                  <a:tcPr marT="19050" marB="19050" marR="28575" marL="28575" anchor="b">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a:t>
                      </a:r>
                      <a:endParaRPr sz="1000">
                        <a:latin typeface="Proxima Nova"/>
                        <a:ea typeface="Proxima Nova"/>
                        <a:cs typeface="Proxima Nova"/>
                        <a:sym typeface="Proxima Nova"/>
                      </a:endParaRPr>
                    </a:p>
                  </a:txBody>
                  <a:tcPr marT="19050" marB="19050" marR="28575" marL="28575" anchor="b">
                    <a:solidFill>
                      <a:srgbClr val="E0F3E9"/>
                    </a:solidFill>
                  </a:tcPr>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731</a:t>
                      </a:r>
                      <a:endParaRPr sz="1000">
                        <a:latin typeface="Proxima Nova"/>
                        <a:ea typeface="Proxima Nova"/>
                        <a:cs typeface="Proxima Nova"/>
                        <a:sym typeface="Proxima Nova"/>
                      </a:endParaRPr>
                    </a:p>
                  </a:txBody>
                  <a:tcPr marT="19050" marB="19050" marR="28575" marL="28575" anchor="b">
                    <a:solidFill>
                      <a:srgbClr val="E0F3E9"/>
                    </a:solidFill>
                  </a:tcPr>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T2</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559093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170102</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1924</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291</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432775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144750</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5823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74</a:t>
                      </a:r>
                      <a:endParaRPr sz="1000">
                        <a:latin typeface="Proxima Nova"/>
                        <a:ea typeface="Proxima Nova"/>
                        <a:cs typeface="Proxima Nova"/>
                        <a:sym typeface="Proxima Nova"/>
                      </a:endParaRPr>
                    </a:p>
                  </a:txBody>
                  <a:tcPr marT="19050" marB="19050" marR="28575" marL="28575" anchor="b"/>
                </a:tc>
              </a:tr>
              <a:tr h="200025">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T4</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68543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8269</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1955</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8</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35</a:t>
                      </a:r>
                      <a:endParaRPr sz="1000">
                        <a:latin typeface="Proxima Nova"/>
                        <a:ea typeface="Proxima Nova"/>
                        <a:cs typeface="Proxima Nova"/>
                        <a:sym typeface="Proxima Nova"/>
                      </a:endParaRPr>
                    </a:p>
                  </a:txBody>
                  <a:tcPr marT="19050" marB="19050" marR="28575" marL="28575" anchor="b"/>
                </a:tc>
              </a:tr>
              <a:tr h="323850">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Grand Total</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1908886</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579209</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10369</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3</a:t>
                      </a:r>
                      <a:endParaRPr sz="1000">
                        <a:latin typeface="Proxima Nova"/>
                        <a:ea typeface="Proxima Nova"/>
                        <a:cs typeface="Proxima Nova"/>
                        <a:sym typeface="Proxima Nova"/>
                      </a:endParaRPr>
                    </a:p>
                  </a:txBody>
                  <a:tcPr marT="19050" marB="19050" marR="28575" marL="28575" anchor="b"/>
                </a:tc>
                <a:tc>
                  <a:txBody>
                    <a:bodyPr/>
                    <a:lstStyle/>
                    <a:p>
                      <a:pPr indent="0" lvl="0" marL="0" rtl="0" algn="ctr">
                        <a:lnSpc>
                          <a:spcPct val="115000"/>
                        </a:lnSpc>
                        <a:spcBef>
                          <a:spcPts val="0"/>
                        </a:spcBef>
                        <a:spcAft>
                          <a:spcPts val="0"/>
                        </a:spcAft>
                        <a:buNone/>
                      </a:pPr>
                      <a:r>
                        <a:rPr lang="en" sz="1000">
                          <a:latin typeface="Proxima Nova"/>
                          <a:ea typeface="Proxima Nova"/>
                          <a:cs typeface="Proxima Nova"/>
                          <a:sym typeface="Proxima Nova"/>
                        </a:rPr>
                        <a:t>184</a:t>
                      </a:r>
                      <a:endParaRPr sz="1000">
                        <a:latin typeface="Proxima Nova"/>
                        <a:ea typeface="Proxima Nova"/>
                        <a:cs typeface="Proxima Nova"/>
                        <a:sym typeface="Proxima Nova"/>
                      </a:endParaRPr>
                    </a:p>
                  </a:txBody>
                  <a:tcPr marT="19050" marB="19050" marR="28575" marL="28575" anchor="b"/>
                </a:tc>
              </a:tr>
            </a:tbl>
          </a:graphicData>
        </a:graphic>
      </p:graphicFrame>
      <p:sp>
        <p:nvSpPr>
          <p:cNvPr id="112" name="Google Shape;112;p21"/>
          <p:cNvSpPr/>
          <p:nvPr/>
        </p:nvSpPr>
        <p:spPr>
          <a:xfrm>
            <a:off x="488800" y="457050"/>
            <a:ext cx="8177400" cy="2002800"/>
          </a:xfrm>
          <a:prstGeom prst="round2DiagRect">
            <a:avLst>
              <a:gd fmla="val 16667" name="adj1"/>
              <a:gd fmla="val 0" name="adj2"/>
            </a:avLst>
          </a:prstGeom>
          <a:solidFill>
            <a:srgbClr val="FDF8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roxima Nova"/>
                <a:ea typeface="Proxima Nova"/>
                <a:cs typeface="Proxima Nova"/>
                <a:sym typeface="Proxima Nova"/>
              </a:rPr>
              <a:t>Aquilonia has the lowest revenue per order. But the market share in Revenue is 18%. Revenue per company was second highest 184 due to Vol of Orders. 15% of all companies acquired were from this city. </a:t>
            </a:r>
            <a:r>
              <a:rPr lang="en" sz="1100" u="sng">
                <a:solidFill>
                  <a:schemeClr val="hlink"/>
                </a:solidFill>
                <a:latin typeface="Proxima Nova"/>
                <a:ea typeface="Proxima Nova"/>
                <a:cs typeface="Proxima Nova"/>
                <a:sym typeface="Proxima Nova"/>
                <a:hlinkClick action="ppaction://hlinksldjump" r:id="rId3"/>
              </a:rPr>
              <a:t>Data</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lang="en" sz="1100">
                <a:solidFill>
                  <a:schemeClr val="dk1"/>
                </a:solidFill>
                <a:latin typeface="Proxima Nova"/>
                <a:ea typeface="Proxima Nova"/>
                <a:cs typeface="Proxima Nova"/>
                <a:sym typeface="Proxima Nova"/>
              </a:rPr>
              <a:t>So what can we do here: (</a:t>
            </a:r>
            <a:r>
              <a:rPr b="1" lang="en" sz="1100">
                <a:solidFill>
                  <a:schemeClr val="dk1"/>
                </a:solidFill>
                <a:latin typeface="Proxima Nova"/>
                <a:ea typeface="Proxima Nova"/>
                <a:cs typeface="Proxima Nova"/>
                <a:sym typeface="Proxima Nova"/>
              </a:rPr>
              <a:t>Recommendations</a:t>
            </a:r>
            <a:r>
              <a:rPr lang="en" sz="1100">
                <a:solidFill>
                  <a:schemeClr val="dk1"/>
                </a:solidFill>
                <a:latin typeface="Proxima Nova"/>
                <a:ea typeface="Proxima Nova"/>
                <a:cs typeface="Proxima Nova"/>
                <a:sym typeface="Proxima Nova"/>
              </a:rPr>
              <a:t>)</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100">
                <a:solidFill>
                  <a:schemeClr val="dk1"/>
                </a:solidFill>
                <a:latin typeface="Proxima Nova"/>
                <a:ea typeface="Proxima Nova"/>
                <a:cs typeface="Proxima Nova"/>
                <a:sym typeface="Proxima Nova"/>
              </a:rPr>
              <a:t>Focus on T0 and T1 segment in region with higher $ per company as compared to baseline 184 in the region. </a:t>
            </a:r>
            <a:endParaRPr b="1"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1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100">
                <a:solidFill>
                  <a:schemeClr val="dk1"/>
                </a:solidFill>
                <a:latin typeface="Proxima Nova"/>
                <a:ea typeface="Proxima Nova"/>
                <a:cs typeface="Proxima Nova"/>
                <a:sym typeface="Proxima Nova"/>
              </a:rPr>
              <a:t>Explore Adjusting Pricing to increase $ per order. If Possible</a:t>
            </a:r>
            <a:endParaRPr b="1" sz="1100">
              <a:solidFill>
                <a:schemeClr val="dk1"/>
              </a:solidFill>
              <a:latin typeface="Proxima Nova"/>
              <a:ea typeface="Proxima Nova"/>
              <a:cs typeface="Proxima Nova"/>
              <a:sym typeface="Proxima Nova"/>
            </a:endParaRPr>
          </a:p>
        </p:txBody>
      </p:sp>
      <p:sp>
        <p:nvSpPr>
          <p:cNvPr id="113" name="Google Shape;113;p21"/>
          <p:cNvSpPr txBox="1"/>
          <p:nvPr>
            <p:ph idx="1" type="subTitle"/>
          </p:nvPr>
        </p:nvSpPr>
        <p:spPr>
          <a:xfrm>
            <a:off x="0" y="0"/>
            <a:ext cx="9144000" cy="3675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None/>
            </a:pPr>
            <a:r>
              <a:rPr b="1" lang="en" sz="1400">
                <a:solidFill>
                  <a:srgbClr val="134F5C"/>
                </a:solidFill>
              </a:rPr>
              <a:t>TRENDS: Region (Aquilonia Specifically)</a:t>
            </a:r>
            <a:endParaRPr b="1" sz="1400">
              <a:solidFill>
                <a:srgbClr val="134F5C"/>
              </a:solidFill>
            </a:endParaRPr>
          </a:p>
          <a:p>
            <a:pPr indent="0" lvl="0" marL="0" rtl="0" algn="ctr">
              <a:spcBef>
                <a:spcPts val="1600"/>
              </a:spcBef>
              <a:spcAft>
                <a:spcPts val="1600"/>
              </a:spcAft>
              <a:buNone/>
            </a:pPr>
            <a:r>
              <a:t/>
            </a:r>
            <a:endParaRPr b="1" sz="1400">
              <a:solidFill>
                <a:srgbClr val="134F5C"/>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