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3"/>
  </p:notesMasterIdLst>
  <p:handoutMasterIdLst>
    <p:handoutMasterId r:id="rId74"/>
  </p:handoutMasterIdLst>
  <p:sldIdLst>
    <p:sldId id="507" r:id="rId2"/>
    <p:sldId id="723" r:id="rId3"/>
    <p:sldId id="724" r:id="rId4"/>
    <p:sldId id="665" r:id="rId5"/>
    <p:sldId id="595" r:id="rId6"/>
    <p:sldId id="599" r:id="rId7"/>
    <p:sldId id="606" r:id="rId8"/>
    <p:sldId id="623" r:id="rId9"/>
    <p:sldId id="657" r:id="rId10"/>
    <p:sldId id="662" r:id="rId11"/>
    <p:sldId id="607" r:id="rId12"/>
    <p:sldId id="630" r:id="rId13"/>
    <p:sldId id="721" r:id="rId14"/>
    <p:sldId id="728" r:id="rId15"/>
    <p:sldId id="600" r:id="rId16"/>
    <p:sldId id="613" r:id="rId17"/>
    <p:sldId id="725" r:id="rId18"/>
    <p:sldId id="726" r:id="rId19"/>
    <p:sldId id="727" r:id="rId20"/>
    <p:sldId id="666" r:id="rId21"/>
    <p:sldId id="670" r:id="rId22"/>
    <p:sldId id="695" r:id="rId23"/>
    <p:sldId id="696" r:id="rId24"/>
    <p:sldId id="671" r:id="rId25"/>
    <p:sldId id="679" r:id="rId26"/>
    <p:sldId id="672" r:id="rId27"/>
    <p:sldId id="697" r:id="rId28"/>
    <p:sldId id="673" r:id="rId29"/>
    <p:sldId id="624" r:id="rId30"/>
    <p:sldId id="617" r:id="rId31"/>
    <p:sldId id="674" r:id="rId32"/>
    <p:sldId id="616" r:id="rId33"/>
    <p:sldId id="675" r:id="rId34"/>
    <p:sldId id="712" r:id="rId35"/>
    <p:sldId id="716" r:id="rId36"/>
    <p:sldId id="715" r:id="rId37"/>
    <p:sldId id="676" r:id="rId38"/>
    <p:sldId id="677" r:id="rId39"/>
    <p:sldId id="678" r:id="rId40"/>
    <p:sldId id="681" r:id="rId41"/>
    <p:sldId id="680" r:id="rId42"/>
    <p:sldId id="704" r:id="rId43"/>
    <p:sldId id="705" r:id="rId44"/>
    <p:sldId id="692" r:id="rId45"/>
    <p:sldId id="693" r:id="rId46"/>
    <p:sldId id="708" r:id="rId47"/>
    <p:sldId id="709" r:id="rId48"/>
    <p:sldId id="710" r:id="rId49"/>
    <p:sldId id="707" r:id="rId50"/>
    <p:sldId id="691" r:id="rId51"/>
    <p:sldId id="698" r:id="rId52"/>
    <p:sldId id="720" r:id="rId53"/>
    <p:sldId id="717" r:id="rId54"/>
    <p:sldId id="701" r:id="rId55"/>
    <p:sldId id="699" r:id="rId56"/>
    <p:sldId id="700" r:id="rId57"/>
    <p:sldId id="685" r:id="rId58"/>
    <p:sldId id="686" r:id="rId59"/>
    <p:sldId id="687" r:id="rId60"/>
    <p:sldId id="706" r:id="rId61"/>
    <p:sldId id="689" r:id="rId62"/>
    <p:sldId id="690" r:id="rId63"/>
    <p:sldId id="593" r:id="rId64"/>
    <p:sldId id="622" r:id="rId65"/>
    <p:sldId id="718" r:id="rId66"/>
    <p:sldId id="702" r:id="rId67"/>
    <p:sldId id="661" r:id="rId68"/>
    <p:sldId id="638" r:id="rId69"/>
    <p:sldId id="640" r:id="rId70"/>
    <p:sldId id="641" r:id="rId71"/>
    <p:sldId id="547" r:id="rId7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9"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CCE6"/>
    <a:srgbClr val="FFCC00"/>
    <a:srgbClr val="FFF2CC"/>
    <a:srgbClr val="1E4B87"/>
    <a:srgbClr val="C0504D"/>
    <a:srgbClr val="FF8200"/>
    <a:srgbClr val="BF5700"/>
    <a:srgbClr val="1D1A36"/>
    <a:srgbClr val="262626"/>
    <a:srgbClr val="1B3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6" autoAdjust="0"/>
    <p:restoredTop sz="88174" autoAdjust="0"/>
  </p:normalViewPr>
  <p:slideViewPr>
    <p:cSldViewPr>
      <p:cViewPr varScale="1">
        <p:scale>
          <a:sx n="76" d="100"/>
          <a:sy n="76" d="100"/>
        </p:scale>
        <p:origin x="1757" y="62"/>
      </p:cViewPr>
      <p:guideLst>
        <p:guide orient="horz" pos="2160"/>
        <p:guide pos="2880"/>
      </p:guideLst>
    </p:cSldViewPr>
  </p:slideViewPr>
  <p:outlineViewPr>
    <p:cViewPr>
      <p:scale>
        <a:sx n="33" d="100"/>
        <a:sy n="33" d="100"/>
      </p:scale>
      <p:origin x="0" y="-565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379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8/7/2018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8/7/2018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262484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606962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3212528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213920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481798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You and your TAs should be ready to help students troubleshoot installation issues.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Some students may need to run the echo "alias python=python3" &gt;&gt; ~/.</a:t>
            </a:r>
            <a:r>
              <a:rPr lang="en-US" sz="1200" b="0" i="0" u="none" strike="noStrike" kern="1200" dirty="0" err="1">
                <a:solidFill>
                  <a:schemeClr val="tx1"/>
                </a:solidFill>
                <a:effectLst/>
                <a:latin typeface="+mn-lt"/>
                <a:ea typeface="+mn-ea"/>
                <a:cs typeface="+mn-cs"/>
              </a:rPr>
              <a:t>bashrc</a:t>
            </a:r>
            <a:r>
              <a:rPr lang="en-US" sz="1200" b="0" i="0" u="none" strike="noStrike" kern="1200" dirty="0">
                <a:solidFill>
                  <a:schemeClr val="tx1"/>
                </a:solidFill>
                <a:effectLst/>
                <a:latin typeface="+mn-lt"/>
                <a:ea typeface="+mn-ea"/>
                <a:cs typeface="+mn-cs"/>
              </a:rPr>
              <a:t> command and then restart the terminal (if they are getting a "The program 'python' is not installed" error).</a:t>
            </a:r>
          </a:p>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663212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You and your TAs should be ready to help students troubleshoot installation issues.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Some students may need to run the echo "alias python=python3" &gt;&gt; ~/.</a:t>
            </a:r>
            <a:r>
              <a:rPr lang="en-US" sz="1200" b="0" i="0" u="none" strike="noStrike" kern="1200" dirty="0" err="1">
                <a:solidFill>
                  <a:schemeClr val="tx1"/>
                </a:solidFill>
                <a:effectLst/>
                <a:latin typeface="+mn-lt"/>
                <a:ea typeface="+mn-ea"/>
                <a:cs typeface="+mn-cs"/>
              </a:rPr>
              <a:t>bashrc</a:t>
            </a:r>
            <a:r>
              <a:rPr lang="en-US" sz="1200" b="0" i="0" u="none" strike="noStrike" kern="1200" dirty="0">
                <a:solidFill>
                  <a:schemeClr val="tx1"/>
                </a:solidFill>
                <a:effectLst/>
                <a:latin typeface="+mn-lt"/>
                <a:ea typeface="+mn-ea"/>
                <a:cs typeface="+mn-cs"/>
              </a:rPr>
              <a:t> command and then restart the terminal (if they are getting a "The program 'python' is not installed" error).</a:t>
            </a:r>
          </a:p>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1140787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live-codes creating a variable and storing information to that variable.</a:t>
            </a:r>
          </a:p>
          <a:p>
            <a:endParaRPr lang="en-US" dirty="0"/>
          </a:p>
          <a:p>
            <a:r>
              <a:rPr lang="en-US" dirty="0"/>
              <a:t>Instructor also live-codes basic operator.</a:t>
            </a:r>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82213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465528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2700056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3041906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39899977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900588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90636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print allows you to output something to the console. </a:t>
            </a:r>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2235330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https://data-flair.training/blogs/python-operator/</a:t>
            </a:r>
          </a:p>
          <a:p>
            <a:endParaRPr lang="en-US" dirty="0"/>
          </a:p>
          <a:p>
            <a:r>
              <a:rPr lang="en-US" dirty="0"/>
              <a:t>https://docs.python.org/3/reference/expressions.html</a:t>
            </a:r>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2025200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live-codes creating a variable and storing information to that variable.</a:t>
            </a:r>
          </a:p>
          <a:p>
            <a:endParaRPr lang="en-US" dirty="0"/>
          </a:p>
          <a:p>
            <a:r>
              <a:rPr lang="en-US" dirty="0"/>
              <a:t>Instructor also live-codes basic operator.</a:t>
            </a:r>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38029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1493527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34210177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9493170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473069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312945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this week’s unit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4794614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instructor takes a moment or two to discuss the input() function and how it can be used to read in text from the terminal.</a:t>
            </a:r>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26032846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work alone. Have them get the user input from their neighbor and then proceed with the activity. </a:t>
            </a:r>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280021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37426526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42</a:t>
            </a:fld>
            <a:endParaRPr lang="en-US"/>
          </a:p>
        </p:txBody>
      </p:sp>
    </p:spTree>
    <p:extLst>
      <p:ext uri="{BB962C8B-B14F-4D97-AF65-F5344CB8AC3E}">
        <p14:creationId xmlns:p14="http://schemas.microsoft.com/office/powerpoint/2010/main" val="12839672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12755208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44</a:t>
            </a:fld>
            <a:endParaRPr lang="en-US"/>
          </a:p>
        </p:txBody>
      </p:sp>
    </p:spTree>
    <p:extLst>
      <p:ext uri="{BB962C8B-B14F-4D97-AF65-F5344CB8AC3E}">
        <p14:creationId xmlns:p14="http://schemas.microsoft.com/office/powerpoint/2010/main" val="13335871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45</a:t>
            </a:fld>
            <a:endParaRPr lang="en-US"/>
          </a:p>
        </p:txBody>
      </p:sp>
    </p:spTree>
    <p:extLst>
      <p:ext uri="{BB962C8B-B14F-4D97-AF65-F5344CB8AC3E}">
        <p14:creationId xmlns:p14="http://schemas.microsoft.com/office/powerpoint/2010/main" val="40453821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instructor takes a moment or two to discuss the lists and how they can be used to read to store collections of data</a:t>
            </a:r>
          </a:p>
        </p:txBody>
      </p:sp>
      <p:sp>
        <p:nvSpPr>
          <p:cNvPr id="4" name="Slide Number Placeholder 3"/>
          <p:cNvSpPr>
            <a:spLocks noGrp="1"/>
          </p:cNvSpPr>
          <p:nvPr>
            <p:ph type="sldNum" sz="quarter" idx="10"/>
          </p:nvPr>
        </p:nvSpPr>
        <p:spPr/>
        <p:txBody>
          <a:bodyPr/>
          <a:lstStyle/>
          <a:p>
            <a:fld id="{F4EE911A-504C-45E1-9DD1-A7318D673F80}" type="slidenum">
              <a:rPr lang="en-US" smtClean="0"/>
              <a:t>46</a:t>
            </a:fld>
            <a:endParaRPr lang="en-US"/>
          </a:p>
        </p:txBody>
      </p:sp>
    </p:spTree>
    <p:extLst>
      <p:ext uri="{BB962C8B-B14F-4D97-AF65-F5344CB8AC3E}">
        <p14:creationId xmlns:p14="http://schemas.microsoft.com/office/powerpoint/2010/main" val="25115949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48</a:t>
            </a:fld>
            <a:endParaRPr lang="en-US"/>
          </a:p>
        </p:txBody>
      </p:sp>
    </p:spTree>
    <p:extLst>
      <p:ext uri="{BB962C8B-B14F-4D97-AF65-F5344CB8AC3E}">
        <p14:creationId xmlns:p14="http://schemas.microsoft.com/office/powerpoint/2010/main" val="9913920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49</a:t>
            </a:fld>
            <a:endParaRPr lang="en-US"/>
          </a:p>
        </p:txBody>
      </p:sp>
    </p:spTree>
    <p:extLst>
      <p:ext uri="{BB962C8B-B14F-4D97-AF65-F5344CB8AC3E}">
        <p14:creationId xmlns:p14="http://schemas.microsoft.com/office/powerpoint/2010/main" val="7429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17904706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51</a:t>
            </a:fld>
            <a:endParaRPr lang="en-US"/>
          </a:p>
        </p:txBody>
      </p:sp>
    </p:spTree>
    <p:extLst>
      <p:ext uri="{BB962C8B-B14F-4D97-AF65-F5344CB8AC3E}">
        <p14:creationId xmlns:p14="http://schemas.microsoft.com/office/powerpoint/2010/main" val="23963766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52</a:t>
            </a:fld>
            <a:endParaRPr lang="en-US"/>
          </a:p>
        </p:txBody>
      </p:sp>
    </p:spTree>
    <p:extLst>
      <p:ext uri="{BB962C8B-B14F-4D97-AF65-F5344CB8AC3E}">
        <p14:creationId xmlns:p14="http://schemas.microsoft.com/office/powerpoint/2010/main" val="39082320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53</a:t>
            </a:fld>
            <a:endParaRPr lang="en-US"/>
          </a:p>
        </p:txBody>
      </p:sp>
    </p:spTree>
    <p:extLst>
      <p:ext uri="{BB962C8B-B14F-4D97-AF65-F5344CB8AC3E}">
        <p14:creationId xmlns:p14="http://schemas.microsoft.com/office/powerpoint/2010/main" val="810212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54</a:t>
            </a:fld>
            <a:endParaRPr lang="en-US"/>
          </a:p>
        </p:txBody>
      </p:sp>
    </p:spTree>
    <p:extLst>
      <p:ext uri="{BB962C8B-B14F-4D97-AF65-F5344CB8AC3E}">
        <p14:creationId xmlns:p14="http://schemas.microsoft.com/office/powerpoint/2010/main" val="19096833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55</a:t>
            </a:fld>
            <a:endParaRPr lang="en-US"/>
          </a:p>
        </p:txBody>
      </p:sp>
    </p:spTree>
    <p:extLst>
      <p:ext uri="{BB962C8B-B14F-4D97-AF65-F5344CB8AC3E}">
        <p14:creationId xmlns:p14="http://schemas.microsoft.com/office/powerpoint/2010/main" val="17640194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56</a:t>
            </a:fld>
            <a:endParaRPr lang="en-US"/>
          </a:p>
        </p:txBody>
      </p:sp>
    </p:spTree>
    <p:extLst>
      <p:ext uri="{BB962C8B-B14F-4D97-AF65-F5344CB8AC3E}">
        <p14:creationId xmlns:p14="http://schemas.microsoft.com/office/powerpoint/2010/main" val="41875610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instructor takes a moment or two to discuss the input() function and how it can be used to read in text from the terminal.</a:t>
            </a:r>
          </a:p>
        </p:txBody>
      </p:sp>
      <p:sp>
        <p:nvSpPr>
          <p:cNvPr id="4" name="Slide Number Placeholder 3"/>
          <p:cNvSpPr>
            <a:spLocks noGrp="1"/>
          </p:cNvSpPr>
          <p:nvPr>
            <p:ph type="sldNum" sz="quarter" idx="10"/>
          </p:nvPr>
        </p:nvSpPr>
        <p:spPr/>
        <p:txBody>
          <a:bodyPr/>
          <a:lstStyle/>
          <a:p>
            <a:fld id="{F4EE911A-504C-45E1-9DD1-A7318D673F80}" type="slidenum">
              <a:rPr lang="en-US" smtClean="0"/>
              <a:t>57</a:t>
            </a:fld>
            <a:endParaRPr lang="en-US"/>
          </a:p>
        </p:txBody>
      </p:sp>
    </p:spTree>
    <p:extLst>
      <p:ext uri="{BB962C8B-B14F-4D97-AF65-F5344CB8AC3E}">
        <p14:creationId xmlns:p14="http://schemas.microsoft.com/office/powerpoint/2010/main" val="13996490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59</a:t>
            </a:fld>
            <a:endParaRPr lang="en-US"/>
          </a:p>
        </p:txBody>
      </p:sp>
    </p:spTree>
    <p:extLst>
      <p:ext uri="{BB962C8B-B14F-4D97-AF65-F5344CB8AC3E}">
        <p14:creationId xmlns:p14="http://schemas.microsoft.com/office/powerpoint/2010/main" val="29781280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60</a:t>
            </a:fld>
            <a:endParaRPr lang="en-US"/>
          </a:p>
        </p:txBody>
      </p:sp>
    </p:spTree>
    <p:extLst>
      <p:ext uri="{BB962C8B-B14F-4D97-AF65-F5344CB8AC3E}">
        <p14:creationId xmlns:p14="http://schemas.microsoft.com/office/powerpoint/2010/main" val="32807645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students it is time for the big challenge of the day! </a:t>
            </a:r>
            <a:r>
              <a:rPr lang="en-US" sz="1200" b="0" i="0" u="none" strike="noStrike" kern="1200" dirty="0">
                <a:solidFill>
                  <a:schemeClr val="tx1"/>
                </a:solidFill>
                <a:effectLst/>
                <a:latin typeface="+mn-lt"/>
                <a:ea typeface="+mn-ea"/>
                <a:cs typeface="+mn-cs"/>
              </a:rPr>
              <a:t>This will combine everything they've learned today to solve a realistic problem: Checking a user-provided IP address against an existing list of IPs.</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61</a:t>
            </a:fld>
            <a:endParaRPr lang="en-US"/>
          </a:p>
        </p:txBody>
      </p:sp>
    </p:spTree>
    <p:extLst>
      <p:ext uri="{BB962C8B-B14F-4D97-AF65-F5344CB8AC3E}">
        <p14:creationId xmlns:p14="http://schemas.microsoft.com/office/powerpoint/2010/main" val="681204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9627950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62</a:t>
            </a:fld>
            <a:endParaRPr lang="en-US"/>
          </a:p>
        </p:txBody>
      </p:sp>
    </p:spTree>
    <p:extLst>
      <p:ext uri="{BB962C8B-B14F-4D97-AF65-F5344CB8AC3E}">
        <p14:creationId xmlns:p14="http://schemas.microsoft.com/office/powerpoint/2010/main" val="21122743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64</a:t>
            </a:fld>
            <a:endParaRPr lang="en-US"/>
          </a:p>
        </p:txBody>
      </p:sp>
    </p:spTree>
    <p:extLst>
      <p:ext uri="{BB962C8B-B14F-4D97-AF65-F5344CB8AC3E}">
        <p14:creationId xmlns:p14="http://schemas.microsoft.com/office/powerpoint/2010/main" val="25743486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addressed the crossed out items, </a:t>
            </a:r>
            <a:r>
              <a:rPr lang="en-US" dirty="0" err="1"/>
              <a:t>we’llcover</a:t>
            </a:r>
            <a:r>
              <a:rPr lang="en-US" dirty="0"/>
              <a:t> dictionaries, loops, functions, and modules later! </a:t>
            </a:r>
          </a:p>
        </p:txBody>
      </p:sp>
      <p:sp>
        <p:nvSpPr>
          <p:cNvPr id="4" name="Slide Number Placeholder 3"/>
          <p:cNvSpPr>
            <a:spLocks noGrp="1"/>
          </p:cNvSpPr>
          <p:nvPr>
            <p:ph type="sldNum" sz="quarter" idx="10"/>
          </p:nvPr>
        </p:nvSpPr>
        <p:spPr/>
        <p:txBody>
          <a:bodyPr/>
          <a:lstStyle/>
          <a:p>
            <a:fld id="{F4EE911A-504C-45E1-9DD1-A7318D673F80}" type="slidenum">
              <a:rPr lang="en-US" smtClean="0"/>
              <a:t>65</a:t>
            </a:fld>
            <a:endParaRPr lang="en-US"/>
          </a:p>
        </p:txBody>
      </p:sp>
    </p:spTree>
    <p:extLst>
      <p:ext uri="{BB962C8B-B14F-4D97-AF65-F5344CB8AC3E}">
        <p14:creationId xmlns:p14="http://schemas.microsoft.com/office/powerpoint/2010/main" val="22328437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66</a:t>
            </a:fld>
            <a:endParaRPr lang="en-US"/>
          </a:p>
        </p:txBody>
      </p:sp>
    </p:spTree>
    <p:extLst>
      <p:ext uri="{BB962C8B-B14F-4D97-AF65-F5344CB8AC3E}">
        <p14:creationId xmlns:p14="http://schemas.microsoft.com/office/powerpoint/2010/main" val="27655528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to work on at home before the next class! </a:t>
            </a:r>
          </a:p>
        </p:txBody>
      </p:sp>
      <p:sp>
        <p:nvSpPr>
          <p:cNvPr id="4" name="Slide Number Placeholder 3"/>
          <p:cNvSpPr>
            <a:spLocks noGrp="1"/>
          </p:cNvSpPr>
          <p:nvPr>
            <p:ph type="sldNum" sz="quarter" idx="10"/>
          </p:nvPr>
        </p:nvSpPr>
        <p:spPr/>
        <p:txBody>
          <a:bodyPr/>
          <a:lstStyle/>
          <a:p>
            <a:fld id="{F4EE911A-504C-45E1-9DD1-A7318D673F80}" type="slidenum">
              <a:rPr lang="en-US" smtClean="0"/>
              <a:t>67</a:t>
            </a:fld>
            <a:endParaRPr lang="en-US"/>
          </a:p>
        </p:txBody>
      </p:sp>
    </p:spTree>
    <p:extLst>
      <p:ext uri="{BB962C8B-B14F-4D97-AF65-F5344CB8AC3E}">
        <p14:creationId xmlns:p14="http://schemas.microsoft.com/office/powerpoint/2010/main" val="9406176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68</a:t>
            </a:fld>
            <a:endParaRPr lang="en-US"/>
          </a:p>
        </p:txBody>
      </p:sp>
    </p:spTree>
    <p:extLst>
      <p:ext uri="{BB962C8B-B14F-4D97-AF65-F5344CB8AC3E}">
        <p14:creationId xmlns:p14="http://schemas.microsoft.com/office/powerpoint/2010/main" val="38099012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69</a:t>
            </a:fld>
            <a:endParaRPr lang="en-US"/>
          </a:p>
        </p:txBody>
      </p:sp>
    </p:spTree>
    <p:extLst>
      <p:ext uri="{BB962C8B-B14F-4D97-AF65-F5344CB8AC3E}">
        <p14:creationId xmlns:p14="http://schemas.microsoft.com/office/powerpoint/2010/main" val="8583258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70</a:t>
            </a:fld>
            <a:endParaRPr lang="en-US"/>
          </a:p>
        </p:txBody>
      </p:sp>
    </p:spTree>
    <p:extLst>
      <p:ext uri="{BB962C8B-B14F-4D97-AF65-F5344CB8AC3E}">
        <p14:creationId xmlns:p14="http://schemas.microsoft.com/office/powerpoint/2010/main" val="2036081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3474604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forces you to follow certain rules to make the code readable. Well written code makes it easier for everyone to read, which makes team collaboration easier. </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210272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differences between bash and Python, so students can best understand when to use bash and when to use Python.</a:t>
            </a:r>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921835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349088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Rectangle 9"/>
          <p:cNvSpPr/>
          <p:nvPr userDrawn="1"/>
        </p:nvSpPr>
        <p:spPr>
          <a:xfrm>
            <a:off x="0" y="-1029"/>
            <a:ext cx="9144000" cy="6859029"/>
          </a:xfrm>
          <a:prstGeom prst="rect">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0" y="-1029"/>
            <a:ext cx="9144000" cy="6481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8" name="TextBox 17"/>
          <p:cNvSpPr txBox="1"/>
          <p:nvPr userDrawn="1"/>
        </p:nvSpPr>
        <p:spPr>
          <a:xfrm>
            <a:off x="5715000" y="6561585"/>
            <a:ext cx="3320143"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
        <p:nvSpPr>
          <p:cNvPr id="19" name="Title 15"/>
          <p:cNvSpPr>
            <a:spLocks noGrp="1"/>
          </p:cNvSpPr>
          <p:nvPr>
            <p:ph type="title" hasCustomPrompt="1"/>
          </p:nvPr>
        </p:nvSpPr>
        <p:spPr>
          <a:xfrm>
            <a:off x="396991" y="2930293"/>
            <a:ext cx="8229600" cy="710167"/>
          </a:xfrm>
        </p:spPr>
        <p:txBody>
          <a:bodyPr>
            <a:normAutofit/>
          </a:bodyPr>
          <a:lstStyle>
            <a:lvl1pPr algn="l">
              <a:defRPr sz="4100" b="1" i="0" baseline="0">
                <a:solidFill>
                  <a:schemeClr val="tx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886200" y="3900425"/>
            <a:ext cx="4740390" cy="381000"/>
          </a:xfrm>
        </p:spPr>
        <p:txBody>
          <a:bodyPr>
            <a:noAutofit/>
          </a:bodyPr>
          <a:lstStyle>
            <a:lvl1pPr marL="0" indent="0">
              <a:buNone/>
              <a:defRPr sz="2000" b="1" baseline="0">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&lt;Month Day, Year&gt;</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u="none">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&lt;Unit #.#&gt;</a:t>
            </a:r>
          </a:p>
        </p:txBody>
      </p:sp>
      <p:sp>
        <p:nvSpPr>
          <p:cNvPr id="14" name="Text Placeholder 19"/>
          <p:cNvSpPr>
            <a:spLocks noGrp="1"/>
          </p:cNvSpPr>
          <p:nvPr>
            <p:ph type="body" sz="quarter" idx="12" hasCustomPrompt="1"/>
          </p:nvPr>
        </p:nvSpPr>
        <p:spPr>
          <a:xfrm>
            <a:off x="396990" y="3900425"/>
            <a:ext cx="3489210" cy="381000"/>
          </a:xfrm>
        </p:spPr>
        <p:txBody>
          <a:bodyPr>
            <a:noAutofit/>
          </a:bodyPr>
          <a:lstStyle>
            <a:lvl1pPr marL="0" indent="0">
              <a:buNone/>
              <a:defRPr sz="2000" b="1" baseline="0">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&lt;Course Name&gt; | </a:t>
            </a:r>
          </a:p>
        </p:txBody>
      </p:sp>
      <p:sp>
        <p:nvSpPr>
          <p:cNvPr id="11" name="Flowchart: Process 10">
            <a:extLst>
              <a:ext uri="{FF2B5EF4-FFF2-40B4-BE49-F238E27FC236}">
                <a16:creationId xmlns:a16="http://schemas.microsoft.com/office/drawing/2014/main" id="{93396FEB-9CEF-4D28-A9B3-312C2ED4BD7F}"/>
              </a:ext>
            </a:extLst>
          </p:cNvPr>
          <p:cNvSpPr/>
          <p:nvPr userDrawn="1"/>
        </p:nvSpPr>
        <p:spPr>
          <a:xfrm>
            <a:off x="426891" y="3747583"/>
            <a:ext cx="8199699" cy="45719"/>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542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_Divi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2" name="Rectangle 21"/>
          <p:cNvSpPr/>
          <p:nvPr userDrawn="1"/>
        </p:nvSpPr>
        <p:spPr>
          <a:xfrm>
            <a:off x="0" y="0"/>
            <a:ext cx="9144000" cy="6858000"/>
          </a:xfrm>
          <a:prstGeom prst="rect">
            <a:avLst/>
          </a:prstGeom>
          <a:solidFill>
            <a:srgbClr val="6CCCE6"/>
          </a:solidFill>
          <a:ln>
            <a:solidFill>
              <a:srgbClr val="6CCC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2895600"/>
            <a:ext cx="9144000" cy="956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457200" y="3029740"/>
            <a:ext cx="6381750" cy="704060"/>
          </a:xfrm>
          <a:ln w="50800">
            <a:solidFill>
              <a:schemeClr val="bg1"/>
            </a:solidFill>
          </a:ln>
        </p:spPr>
        <p:txBody>
          <a:bodyPr>
            <a:normAutofit/>
          </a:bodyPr>
          <a:lstStyle>
            <a:lvl1pPr algn="l">
              <a:defRPr sz="4100" b="1" i="1">
                <a:solidFill>
                  <a:schemeClr val="tx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227106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d_Content">
    <p:spTree>
      <p:nvGrpSpPr>
        <p:cNvPr id="1" name=""/>
        <p:cNvGrpSpPr/>
        <p:nvPr/>
      </p:nvGrpSpPr>
      <p:grpSpPr>
        <a:xfrm>
          <a:off x="0" y="0"/>
          <a:ext cx="0" cy="0"/>
          <a:chOff x="0" y="0"/>
          <a:chExt cx="0" cy="0"/>
        </a:xfrm>
      </p:grpSpPr>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0" name="Flowchart: Process 9"/>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Flowchart: Process 10"/>
          <p:cNvSpPr/>
          <p:nvPr userDrawn="1"/>
        </p:nvSpPr>
        <p:spPr>
          <a:xfrm>
            <a:off x="0" y="664522"/>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4" name="TextBox 13"/>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Tree>
    <p:extLst>
      <p:ext uri="{BB962C8B-B14F-4D97-AF65-F5344CB8AC3E}">
        <p14:creationId xmlns:p14="http://schemas.microsoft.com/office/powerpoint/2010/main" val="1072507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tivity_Slide">
    <p:spTree>
      <p:nvGrpSpPr>
        <p:cNvPr id="1" name=""/>
        <p:cNvGrpSpPr/>
        <p:nvPr/>
      </p:nvGrpSpPr>
      <p:grpSpPr>
        <a:xfrm>
          <a:off x="0" y="0"/>
          <a:ext cx="0" cy="0"/>
          <a:chOff x="0" y="0"/>
          <a:chExt cx="0" cy="0"/>
        </a:xfrm>
      </p:grpSpPr>
      <p:sp>
        <p:nvSpPr>
          <p:cNvPr id="10" name="Flowchart: Process 9"/>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Flowchart: Process 10"/>
          <p:cNvSpPr/>
          <p:nvPr userDrawn="1"/>
        </p:nvSpPr>
        <p:spPr>
          <a:xfrm>
            <a:off x="0" y="664522"/>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4" name="TextBox 13"/>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
        <p:nvSpPr>
          <p:cNvPr id="15" name="Rectangle 14">
            <a:extLst>
              <a:ext uri="{FF2B5EF4-FFF2-40B4-BE49-F238E27FC236}">
                <a16:creationId xmlns:a16="http://schemas.microsoft.com/office/drawing/2014/main" id="{38E29F11-3EF6-4BD6-A94A-20D1ACD3B67C}"/>
              </a:ext>
            </a:extLst>
          </p:cNvPr>
          <p:cNvSpPr/>
          <p:nvPr userDrawn="1"/>
        </p:nvSpPr>
        <p:spPr>
          <a:xfrm>
            <a:off x="0" y="815595"/>
            <a:ext cx="9144000" cy="5434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305CA7C-2FAF-4CE6-AFC0-A31F8C7818AB}"/>
              </a:ext>
            </a:extLst>
          </p:cNvPr>
          <p:cNvSpPr txBox="1"/>
          <p:nvPr userDrawn="1"/>
        </p:nvSpPr>
        <p:spPr>
          <a:xfrm>
            <a:off x="234470" y="76918"/>
            <a:ext cx="2492254" cy="461665"/>
          </a:xfrm>
          <a:prstGeom prst="rect">
            <a:avLst/>
          </a:prstGeom>
          <a:noFill/>
        </p:spPr>
        <p:txBody>
          <a:bodyPr wrap="square" rtlCol="0" anchor="ctr">
            <a:spAutoFit/>
          </a:bodyPr>
          <a:lstStyle/>
          <a:p>
            <a:r>
              <a:rPr lang="en-US" sz="2400" b="1" dirty="0">
                <a:latin typeface="Arial" panose="020B0604020202020204" pitchFamily="34" charset="0"/>
                <a:ea typeface="Roboto" pitchFamily="2" charset="0"/>
                <a:cs typeface="Arial" panose="020B0604020202020204" pitchFamily="34" charset="0"/>
              </a:rPr>
              <a:t>&gt; YOUR TURN!</a:t>
            </a:r>
          </a:p>
        </p:txBody>
      </p:sp>
      <p:sp>
        <p:nvSpPr>
          <p:cNvPr id="20" name="Content Placeholder 19">
            <a:extLst>
              <a:ext uri="{FF2B5EF4-FFF2-40B4-BE49-F238E27FC236}">
                <a16:creationId xmlns:a16="http://schemas.microsoft.com/office/drawing/2014/main" id="{27393885-A58D-4211-B384-4700AB3E171E}"/>
              </a:ext>
            </a:extLst>
          </p:cNvPr>
          <p:cNvSpPr>
            <a:spLocks noGrp="1"/>
          </p:cNvSpPr>
          <p:nvPr>
            <p:ph sz="quarter" idx="10"/>
          </p:nvPr>
        </p:nvSpPr>
        <p:spPr>
          <a:xfrm>
            <a:off x="304800" y="1203325"/>
            <a:ext cx="8616470" cy="4968875"/>
          </a:xfrm>
        </p:spPr>
        <p:txBody>
          <a:bodyPr>
            <a:normAutofit/>
          </a:bodyPr>
          <a:lstStyle>
            <a:lvl1pPr>
              <a:defRPr sz="1800"/>
            </a:lvl1pPr>
            <a:lvl2pPr>
              <a:defRPr sz="1800"/>
            </a:lvl2pPr>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1">
            <a:extLst>
              <a:ext uri="{FF2B5EF4-FFF2-40B4-BE49-F238E27FC236}">
                <a16:creationId xmlns:a16="http://schemas.microsoft.com/office/drawing/2014/main" id="{1D769976-5F8C-41B1-956B-236F14B0A50D}"/>
              </a:ext>
            </a:extLst>
          </p:cNvPr>
          <p:cNvSpPr>
            <a:spLocks noGrp="1"/>
          </p:cNvSpPr>
          <p:nvPr>
            <p:ph type="body" sz="quarter" idx="11" hasCustomPrompt="1"/>
          </p:nvPr>
        </p:nvSpPr>
        <p:spPr>
          <a:xfrm>
            <a:off x="4114800" y="80936"/>
            <a:ext cx="4829329" cy="411480"/>
          </a:xfrm>
        </p:spPr>
        <p:txBody>
          <a:bodyPr anchor="b">
            <a:noAutofit/>
          </a:bodyPr>
          <a:lstStyle>
            <a:lvl1pPr marL="0" indent="0" algn="r">
              <a:buNone/>
              <a:defRPr sz="1800" b="1"/>
            </a:lvl1pPr>
            <a:lvl2pPr>
              <a:defRPr sz="1800"/>
            </a:lvl2pPr>
            <a:lvl3pPr>
              <a:defRPr sz="1800"/>
            </a:lvl3pPr>
            <a:lvl4pPr>
              <a:defRPr sz="1800"/>
            </a:lvl4pPr>
            <a:lvl5pPr>
              <a:defRPr sz="1800"/>
            </a:lvl5pPr>
          </a:lstStyle>
          <a:p>
            <a:pPr lvl="0"/>
            <a:r>
              <a:rPr lang="en-US" dirty="0"/>
              <a:t>Activity: &lt;Activity Name (Time)&gt;</a:t>
            </a:r>
          </a:p>
        </p:txBody>
      </p:sp>
    </p:spTree>
    <p:extLst>
      <p:ext uri="{BB962C8B-B14F-4D97-AF65-F5344CB8AC3E}">
        <p14:creationId xmlns:p14="http://schemas.microsoft.com/office/powerpoint/2010/main" val="314136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ntitled_Content">
    <p:spTree>
      <p:nvGrpSpPr>
        <p:cNvPr id="1" name=""/>
        <p:cNvGrpSpPr/>
        <p:nvPr/>
      </p:nvGrpSpPr>
      <p:grpSpPr>
        <a:xfrm>
          <a:off x="0" y="0"/>
          <a:ext cx="0" cy="0"/>
          <a:chOff x="0" y="0"/>
          <a:chExt cx="0" cy="0"/>
        </a:xfrm>
      </p:grpSpPr>
      <p:sp>
        <p:nvSpPr>
          <p:cNvPr id="8" name="Flowchart: Process 7"/>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TextBox 10"/>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Tree>
    <p:extLst>
      <p:ext uri="{BB962C8B-B14F-4D97-AF65-F5344CB8AC3E}">
        <p14:creationId xmlns:p14="http://schemas.microsoft.com/office/powerpoint/2010/main" val="18224998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CDC34C-3F82-4032-8D9C-649B74272AD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E81F019-2B53-4156-B3DD-ED4A5470919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D79EF8-5759-46AD-AA7E-42CC9C55719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E7989-4D39-40AC-9649-C7454B533E02}" type="datetimeFigureOut">
              <a:rPr lang="en-US" smtClean="0"/>
              <a:t>8/7/2018</a:t>
            </a:fld>
            <a:endParaRPr lang="en-US" dirty="0"/>
          </a:p>
        </p:txBody>
      </p:sp>
      <p:sp>
        <p:nvSpPr>
          <p:cNvPr id="5" name="Footer Placeholder 4">
            <a:extLst>
              <a:ext uri="{FF2B5EF4-FFF2-40B4-BE49-F238E27FC236}">
                <a16:creationId xmlns:a16="http://schemas.microsoft.com/office/drawing/2014/main" id="{1BBD5F78-3307-456C-83A9-7A482DCE82F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162FD9-8882-41F2-BE2B-BB7DC8935793}"/>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6D124C-08FF-473B-8712-3145E0514AE7}" type="slidenum">
              <a:rPr lang="en-US" smtClean="0"/>
              <a:t>‹#›</a:t>
            </a:fld>
            <a:endParaRPr lang="en-US"/>
          </a:p>
        </p:txBody>
      </p:sp>
    </p:spTree>
    <p:extLst>
      <p:ext uri="{BB962C8B-B14F-4D97-AF65-F5344CB8AC3E}">
        <p14:creationId xmlns:p14="http://schemas.microsoft.com/office/powerpoint/2010/main" val="405211780"/>
      </p:ext>
    </p:extLst>
  </p:cSld>
  <p:clrMap bg1="lt1" tx1="dk1" bg2="lt2" tx2="dk2" accent1="accent1" accent2="accent2" accent3="accent3" accent4="accent4" accent5="accent5" accent6="accent6" hlink="hlink" folHlink="folHlink"/>
  <p:sldLayoutIdLst>
    <p:sldLayoutId id="2147483676" r:id="rId1"/>
    <p:sldLayoutId id="2147483673" r:id="rId2"/>
    <p:sldLayoutId id="2147483674" r:id="rId3"/>
    <p:sldLayoutId id="2147483678" r:id="rId4"/>
    <p:sldLayoutId id="214748367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https://code.visualstudio.com/docs/python/python-tutoria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28.sv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7E97-6230-4C2E-9A23-88CDE4329D27}"/>
              </a:ext>
            </a:extLst>
          </p:cNvPr>
          <p:cNvSpPr>
            <a:spLocks noGrp="1"/>
          </p:cNvSpPr>
          <p:nvPr>
            <p:ph type="title"/>
          </p:nvPr>
        </p:nvSpPr>
        <p:spPr/>
        <p:txBody>
          <a:bodyPr/>
          <a:lstStyle/>
          <a:p>
            <a:r>
              <a:rPr lang="en-US" i="1" dirty="0"/>
              <a:t>Power of Python!</a:t>
            </a:r>
          </a:p>
        </p:txBody>
      </p:sp>
      <p:sp>
        <p:nvSpPr>
          <p:cNvPr id="3" name="Text Placeholder 2">
            <a:extLst>
              <a:ext uri="{FF2B5EF4-FFF2-40B4-BE49-F238E27FC236}">
                <a16:creationId xmlns:a16="http://schemas.microsoft.com/office/drawing/2014/main" id="{BC07DD6D-0218-4DE2-9FA0-E647B5D2C7E6}"/>
              </a:ext>
            </a:extLst>
          </p:cNvPr>
          <p:cNvSpPr>
            <a:spLocks noGrp="1"/>
          </p:cNvSpPr>
          <p:nvPr>
            <p:ph type="body" sz="quarter" idx="11"/>
          </p:nvPr>
        </p:nvSpPr>
        <p:spPr/>
        <p:txBody>
          <a:bodyPr/>
          <a:lstStyle/>
          <a:p>
            <a:endParaRPr lang="en-US" dirty="0"/>
          </a:p>
        </p:txBody>
      </p:sp>
      <p:sp>
        <p:nvSpPr>
          <p:cNvPr id="4" name="Text Placeholder 3">
            <a:extLst>
              <a:ext uri="{FF2B5EF4-FFF2-40B4-BE49-F238E27FC236}">
                <a16:creationId xmlns:a16="http://schemas.microsoft.com/office/drawing/2014/main" id="{67B2D4FF-E92B-4EA5-A99A-0A6EAF0ECC7A}"/>
              </a:ext>
            </a:extLst>
          </p:cNvPr>
          <p:cNvSpPr>
            <a:spLocks noGrp="1"/>
          </p:cNvSpPr>
          <p:nvPr>
            <p:ph type="body" sz="quarter" idx="10"/>
          </p:nvPr>
        </p:nvSpPr>
        <p:spPr/>
        <p:txBody>
          <a:bodyPr/>
          <a:lstStyle/>
          <a:p>
            <a:r>
              <a:rPr lang="en-US" dirty="0"/>
              <a:t>Unit 3.1</a:t>
            </a:r>
          </a:p>
        </p:txBody>
      </p:sp>
      <p:sp>
        <p:nvSpPr>
          <p:cNvPr id="5" name="Text Placeholder 4">
            <a:extLst>
              <a:ext uri="{FF2B5EF4-FFF2-40B4-BE49-F238E27FC236}">
                <a16:creationId xmlns:a16="http://schemas.microsoft.com/office/drawing/2014/main" id="{2F2D316E-DB04-45A0-A337-71F21B1B256F}"/>
              </a:ext>
            </a:extLst>
          </p:cNvPr>
          <p:cNvSpPr>
            <a:spLocks noGrp="1"/>
          </p:cNvSpPr>
          <p:nvPr>
            <p:ph type="body" sz="quarter" idx="12"/>
          </p:nvPr>
        </p:nvSpPr>
        <p:spPr/>
        <p:txBody>
          <a:bodyPr/>
          <a:lstStyle/>
          <a:p>
            <a:r>
              <a:rPr lang="en-US" dirty="0"/>
              <a:t>Cybersecurity Boot Camp |</a:t>
            </a:r>
          </a:p>
        </p:txBody>
      </p:sp>
    </p:spTree>
    <p:extLst>
      <p:ext uri="{BB962C8B-B14F-4D97-AF65-F5344CB8AC3E}">
        <p14:creationId xmlns:p14="http://schemas.microsoft.com/office/powerpoint/2010/main" val="1185686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E1773C79-B5F2-421B-9D94-4877D313ADE6}"/>
              </a:ext>
            </a:extLst>
          </p:cNvPr>
          <p:cNvSpPr txBox="1">
            <a:spLocks/>
          </p:cNvSpPr>
          <p:nvPr/>
        </p:nvSpPr>
        <p:spPr>
          <a:xfrm>
            <a:off x="219867" y="853958"/>
            <a:ext cx="4132119" cy="4876800"/>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gn="ctr">
              <a:spcBef>
                <a:spcPts val="0"/>
              </a:spcBef>
            </a:pPr>
            <a:r>
              <a:rPr lang="en-US" sz="2000" b="1" dirty="0">
                <a:latin typeface="Arial" panose="020B0604020202020204" pitchFamily="34" charset="0"/>
                <a:ea typeface="Roboto" panose="02000000000000000000" pitchFamily="2" charset="0"/>
                <a:cs typeface="Arial" panose="020B0604020202020204" pitchFamily="34" charset="0"/>
              </a:rPr>
              <a:t>Bash/Shell Scripts/UNIX</a:t>
            </a:r>
            <a:r>
              <a:rPr lang="en-US" sz="2000" dirty="0">
                <a:latin typeface="Arial" panose="020B0604020202020204" pitchFamily="34" charset="0"/>
                <a:ea typeface="Roboto" panose="02000000000000000000" pitchFamily="2" charset="0"/>
                <a:cs typeface="Arial" panose="020B0604020202020204" pitchFamily="34" charset="0"/>
              </a:rPr>
              <a:t> are great for OS-level interaction, dealing with processes, and interacting with the filesystem.</a:t>
            </a:r>
            <a:endParaRPr lang="en-US" sz="2000" b="1" dirty="0">
              <a:latin typeface="Arial" panose="020B0604020202020204" pitchFamily="34" charset="0"/>
              <a:ea typeface="Roboto" panose="02000000000000000000" pitchFamily="2" charset="0"/>
              <a:cs typeface="Arial" panose="020B0604020202020204" pitchFamily="34" charset="0"/>
            </a:endParaRPr>
          </a:p>
        </p:txBody>
      </p:sp>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Bash vs Python</a:t>
            </a:r>
          </a:p>
        </p:txBody>
      </p:sp>
      <p:sp>
        <p:nvSpPr>
          <p:cNvPr id="5" name="Content Placeholder 2">
            <a:extLst>
              <a:ext uri="{FF2B5EF4-FFF2-40B4-BE49-F238E27FC236}">
                <a16:creationId xmlns:a16="http://schemas.microsoft.com/office/drawing/2014/main" id="{D315519E-378C-4DD2-8B6D-08D8B7E8037C}"/>
              </a:ext>
            </a:extLst>
          </p:cNvPr>
          <p:cNvSpPr txBox="1">
            <a:spLocks/>
          </p:cNvSpPr>
          <p:nvPr/>
        </p:nvSpPr>
        <p:spPr>
          <a:xfrm>
            <a:off x="4792014" y="876643"/>
            <a:ext cx="4215707" cy="4876800"/>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gn="ctr"/>
            <a:r>
              <a:rPr lang="en-US" sz="2000" b="1" dirty="0">
                <a:latin typeface="Arial" panose="020B0604020202020204" pitchFamily="34" charset="0"/>
                <a:ea typeface="Roboto" panose="02000000000000000000" pitchFamily="2" charset="0"/>
                <a:cs typeface="Arial" panose="020B0604020202020204" pitchFamily="34" charset="0"/>
              </a:rPr>
              <a:t>Python</a:t>
            </a:r>
            <a:r>
              <a:rPr lang="en-US" sz="2000" dirty="0">
                <a:latin typeface="Arial" panose="020B0604020202020204" pitchFamily="34" charset="0"/>
                <a:ea typeface="Roboto" panose="02000000000000000000" pitchFamily="2" charset="0"/>
                <a:cs typeface="Arial" panose="020B0604020202020204" pitchFamily="34" charset="0"/>
              </a:rPr>
              <a:t> is great for simple or complex logic-based applications, and for automating complex tasks.</a:t>
            </a:r>
          </a:p>
          <a:p>
            <a:pPr marL="685800" indent="-457200" algn="ct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lgn="ct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lgn="ctr"/>
            <a:endParaRPr lang="en-US" sz="2000" dirty="0">
              <a:latin typeface="Arial" panose="020B0604020202020204" pitchFamily="34" charset="0"/>
              <a:ea typeface="Roboto" panose="02000000000000000000" pitchFamily="2" charset="0"/>
              <a:cs typeface="Arial" panose="020B0604020202020204" pitchFamily="34" charset="0"/>
            </a:endParaRPr>
          </a:p>
        </p:txBody>
      </p:sp>
      <p:pic>
        <p:nvPicPr>
          <p:cNvPr id="1026" name="Picture 2" descr="Image result for python icon">
            <a:extLst>
              <a:ext uri="{FF2B5EF4-FFF2-40B4-BE49-F238E27FC236}">
                <a16:creationId xmlns:a16="http://schemas.microsoft.com/office/drawing/2014/main" id="{80408ABB-9C0C-4EF1-B74C-5A7289DDBA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5899" y="2217360"/>
            <a:ext cx="2687936" cy="268793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36CB0B0-9071-4C74-B4B0-08D14B3D1568}"/>
              </a:ext>
            </a:extLst>
          </p:cNvPr>
          <p:cNvSpPr txBox="1"/>
          <p:nvPr/>
        </p:nvSpPr>
        <p:spPr>
          <a:xfrm>
            <a:off x="325582" y="5105400"/>
            <a:ext cx="8406707" cy="1015663"/>
          </a:xfrm>
          <a:prstGeom prst="rect">
            <a:avLst/>
          </a:prstGeom>
          <a:noFill/>
        </p:spPr>
        <p:txBody>
          <a:bodyPr wrap="square" rtlCol="0">
            <a:spAutoFit/>
          </a:bodyPr>
          <a:lstStyle/>
          <a:p>
            <a:pPr algn="ctr"/>
            <a:r>
              <a:rPr lang="en-US" sz="2000" dirty="0"/>
              <a:t>In reality, </a:t>
            </a:r>
            <a:r>
              <a:rPr lang="en-US" sz="2000" b="1" dirty="0"/>
              <a:t>we’ll use both </a:t>
            </a:r>
            <a:r>
              <a:rPr lang="en-US" sz="2000" dirty="0"/>
              <a:t>Python and Bash. </a:t>
            </a:r>
            <a:br>
              <a:rPr lang="en-US" sz="2000" dirty="0"/>
            </a:br>
            <a:r>
              <a:rPr lang="en-US" sz="2000" dirty="0"/>
              <a:t>Python allows us to write complex applications and do logic with relative ease, but the terminal is indispensable for OS and filesystem interaction.</a:t>
            </a:r>
          </a:p>
        </p:txBody>
      </p:sp>
      <p:pic>
        <p:nvPicPr>
          <p:cNvPr id="2050" name="Picture 2" descr="Image result for bash icon">
            <a:extLst>
              <a:ext uri="{FF2B5EF4-FFF2-40B4-BE49-F238E27FC236}">
                <a16:creationId xmlns:a16="http://schemas.microsoft.com/office/drawing/2014/main" id="{E1567C1B-26BB-4A56-93E2-AF5094C9A0D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2027159"/>
            <a:ext cx="2878137" cy="287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4488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a:t>Why Learn Python?</a:t>
            </a:r>
            <a:endParaRPr lang="en-US" dirty="0"/>
          </a:p>
        </p:txBody>
      </p:sp>
      <p:sp>
        <p:nvSpPr>
          <p:cNvPr id="3" name="TextBox 2">
            <a:extLst>
              <a:ext uri="{FF2B5EF4-FFF2-40B4-BE49-F238E27FC236}">
                <a16:creationId xmlns:a16="http://schemas.microsoft.com/office/drawing/2014/main" id="{EE52CC50-161F-4D78-B876-186263A05822}"/>
              </a:ext>
            </a:extLst>
          </p:cNvPr>
          <p:cNvSpPr txBox="1"/>
          <p:nvPr/>
        </p:nvSpPr>
        <p:spPr>
          <a:xfrm>
            <a:off x="457200" y="838200"/>
            <a:ext cx="8229600" cy="5016758"/>
          </a:xfrm>
          <a:prstGeom prst="rect">
            <a:avLst/>
          </a:prstGeom>
          <a:noFill/>
          <a:ln w="6350" cmpd="sng">
            <a:noFill/>
            <a:prstDash val="dash"/>
          </a:ln>
        </p:spPr>
        <p:txBody>
          <a:bodyPr wrap="square" rtlCol="0">
            <a:spAutoFit/>
          </a:bodyPr>
          <a:lstStyle/>
          <a:p>
            <a:r>
              <a:rPr lang="en-US" sz="2000" b="1" i="1" dirty="0"/>
              <a:t>As security professionals, Python:</a:t>
            </a:r>
          </a:p>
          <a:p>
            <a:pPr marL="457200" indent="-4572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Can be used for a huge set of tasks.</a:t>
            </a:r>
            <a:br>
              <a:rPr lang="en-US" sz="2000" b="1" dirty="0"/>
            </a:br>
            <a:r>
              <a:rPr lang="en-US" sz="2000" dirty="0"/>
              <a:t>For example, automation of repetitive tasks, network emulation, cloud computing, cryptography, analytics, forensics, malware detection, visualization, and more.</a:t>
            </a:r>
            <a:endParaRPr lang="en-US" sz="2000" b="1"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Is often the </a:t>
            </a:r>
            <a:r>
              <a:rPr lang="en-US" sz="2000" b="1" i="1" dirty="0"/>
              <a:t>simplest</a:t>
            </a:r>
            <a:r>
              <a:rPr lang="en-US" sz="2000" b="1" dirty="0"/>
              <a:t> way to solve a problem.</a:t>
            </a:r>
            <a:br>
              <a:rPr lang="en-US" sz="2000" b="1" dirty="0"/>
            </a:br>
            <a:r>
              <a:rPr lang="en-US" sz="2000" dirty="0"/>
              <a:t>With powerful tools and syntax, Python can speed up processes that require significant manual effort. While the learning curve can be tough, it’s one of the simplest and well-supported programming languages.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Has tons of community support and already-written code.</a:t>
            </a:r>
            <a:br>
              <a:rPr lang="en-US" sz="2000" b="1" dirty="0"/>
            </a:br>
            <a:r>
              <a:rPr lang="en-US" sz="2000" dirty="0"/>
              <a:t>The Python community has shared a huge number of tools and modules that we can use to help us quickly solve complex problems.</a:t>
            </a:r>
            <a:endParaRPr lang="en-US" sz="2000" b="1" dirty="0"/>
          </a:p>
        </p:txBody>
      </p:sp>
    </p:spTree>
    <p:extLst>
      <p:ext uri="{BB962C8B-B14F-4D97-AF65-F5344CB8AC3E}">
        <p14:creationId xmlns:p14="http://schemas.microsoft.com/office/powerpoint/2010/main" val="56972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2CC50-161F-4D78-B876-186263A05822}"/>
              </a:ext>
            </a:extLst>
          </p:cNvPr>
          <p:cNvSpPr txBox="1"/>
          <p:nvPr/>
        </p:nvSpPr>
        <p:spPr>
          <a:xfrm>
            <a:off x="304800" y="790360"/>
            <a:ext cx="8610600" cy="892552"/>
          </a:xfrm>
          <a:prstGeom prst="rect">
            <a:avLst/>
          </a:prstGeom>
          <a:noFill/>
          <a:ln w="6350" cmpd="sng">
            <a:noFill/>
            <a:prstDash val="dash"/>
          </a:ln>
        </p:spPr>
        <p:txBody>
          <a:bodyPr wrap="square" rtlCol="0">
            <a:spAutoFit/>
          </a:bodyPr>
          <a:lstStyle/>
          <a:p>
            <a:pPr algn="ctr"/>
            <a:r>
              <a:rPr lang="en-US" sz="2600" dirty="0"/>
              <a:t>Learning Python is a huge </a:t>
            </a:r>
            <a:r>
              <a:rPr lang="en-US" sz="2600" b="1" dirty="0"/>
              <a:t>competitive advantage </a:t>
            </a:r>
            <a:r>
              <a:rPr lang="en-US" sz="2600" dirty="0"/>
              <a:t>for technically oriented cybersecurity jobs.  </a:t>
            </a:r>
            <a:endParaRPr lang="en-US" sz="2000" dirty="0"/>
          </a:p>
        </p:txBody>
      </p:sp>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Why Learn Python?</a:t>
            </a:r>
          </a:p>
        </p:txBody>
      </p:sp>
      <p:graphicFrame>
        <p:nvGraphicFramePr>
          <p:cNvPr id="4" name="Table 3">
            <a:extLst>
              <a:ext uri="{FF2B5EF4-FFF2-40B4-BE49-F238E27FC236}">
                <a16:creationId xmlns:a16="http://schemas.microsoft.com/office/drawing/2014/main" id="{ED75DE80-15BC-46BB-A94C-642DB8EB5B4A}"/>
              </a:ext>
            </a:extLst>
          </p:cNvPr>
          <p:cNvGraphicFramePr>
            <a:graphicFrameLocks noGrp="1"/>
          </p:cNvGraphicFramePr>
          <p:nvPr>
            <p:extLst>
              <p:ext uri="{D42A27DB-BD31-4B8C-83A1-F6EECF244321}">
                <p14:modId xmlns:p14="http://schemas.microsoft.com/office/powerpoint/2010/main" val="1754304146"/>
              </p:ext>
            </p:extLst>
          </p:nvPr>
        </p:nvGraphicFramePr>
        <p:xfrm>
          <a:off x="304800" y="1733480"/>
          <a:ext cx="8610600" cy="421012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3960114125"/>
                    </a:ext>
                  </a:extLst>
                </a:gridCol>
                <a:gridCol w="4305300">
                  <a:extLst>
                    <a:ext uri="{9D8B030D-6E8A-4147-A177-3AD203B41FA5}">
                      <a16:colId xmlns:a16="http://schemas.microsoft.com/office/drawing/2014/main" val="3334018391"/>
                    </a:ext>
                  </a:extLst>
                </a:gridCol>
              </a:tblGrid>
              <a:tr h="421012">
                <a:tc>
                  <a:txBody>
                    <a:bodyPr/>
                    <a:lstStyle/>
                    <a:p>
                      <a:pPr algn="ctr"/>
                      <a:r>
                        <a:rPr lang="en-US" sz="2000" dirty="0"/>
                        <a:t>Skill</a:t>
                      </a:r>
                    </a:p>
                  </a:txBody>
                  <a:tcPr/>
                </a:tc>
                <a:tc>
                  <a:txBody>
                    <a:bodyPr/>
                    <a:lstStyle/>
                    <a:p>
                      <a:pPr algn="ctr"/>
                      <a:r>
                        <a:rPr lang="en-US" sz="2000" dirty="0"/>
                        <a:t>Number of Job Listings</a:t>
                      </a:r>
                    </a:p>
                  </a:txBody>
                  <a:tcPr/>
                </a:tc>
                <a:extLst>
                  <a:ext uri="{0D108BD9-81ED-4DB2-BD59-A6C34878D82A}">
                    <a16:rowId xmlns:a16="http://schemas.microsoft.com/office/drawing/2014/main" val="4129164159"/>
                  </a:ext>
                </a:extLst>
              </a:tr>
              <a:tr h="421012">
                <a:tc>
                  <a:txBody>
                    <a:bodyPr/>
                    <a:lstStyle/>
                    <a:p>
                      <a:pPr algn="ctr"/>
                      <a:r>
                        <a:rPr lang="en-US" sz="2000" dirty="0"/>
                        <a:t>Information Security</a:t>
                      </a:r>
                    </a:p>
                  </a:txBody>
                  <a:tcPr/>
                </a:tc>
                <a:tc>
                  <a:txBody>
                    <a:bodyPr/>
                    <a:lstStyle/>
                    <a:p>
                      <a:pPr algn="ctr"/>
                      <a:r>
                        <a:rPr lang="en-US" sz="2000" dirty="0"/>
                        <a:t>151,470</a:t>
                      </a:r>
                    </a:p>
                  </a:txBody>
                  <a:tcPr/>
                </a:tc>
                <a:extLst>
                  <a:ext uri="{0D108BD9-81ED-4DB2-BD59-A6C34878D82A}">
                    <a16:rowId xmlns:a16="http://schemas.microsoft.com/office/drawing/2014/main" val="1362806587"/>
                  </a:ext>
                </a:extLst>
              </a:tr>
              <a:tr h="421012">
                <a:tc>
                  <a:txBody>
                    <a:bodyPr/>
                    <a:lstStyle/>
                    <a:p>
                      <a:pPr algn="ctr"/>
                      <a:r>
                        <a:rPr lang="en-US" sz="2000" dirty="0"/>
                        <a:t>Linux </a:t>
                      </a:r>
                    </a:p>
                  </a:txBody>
                  <a:tcPr/>
                </a:tc>
                <a:tc>
                  <a:txBody>
                    <a:bodyPr/>
                    <a:lstStyle/>
                    <a:p>
                      <a:pPr algn="ctr"/>
                      <a:r>
                        <a:rPr lang="en-US" sz="2000" dirty="0"/>
                        <a:t>73,735</a:t>
                      </a:r>
                    </a:p>
                  </a:txBody>
                  <a:tcPr/>
                </a:tc>
                <a:extLst>
                  <a:ext uri="{0D108BD9-81ED-4DB2-BD59-A6C34878D82A}">
                    <a16:rowId xmlns:a16="http://schemas.microsoft.com/office/drawing/2014/main" val="1401056132"/>
                  </a:ext>
                </a:extLst>
              </a:tr>
              <a:tr h="421012">
                <a:tc>
                  <a:txBody>
                    <a:bodyPr/>
                    <a:lstStyle/>
                    <a:p>
                      <a:pPr algn="ctr"/>
                      <a:r>
                        <a:rPr lang="en-US" sz="2000" dirty="0"/>
                        <a:t>Project Management</a:t>
                      </a:r>
                    </a:p>
                  </a:txBody>
                  <a:tcPr/>
                </a:tc>
                <a:tc>
                  <a:txBody>
                    <a:bodyPr/>
                    <a:lstStyle/>
                    <a:p>
                      <a:pPr algn="ctr"/>
                      <a:r>
                        <a:rPr lang="en-US" sz="2000" dirty="0"/>
                        <a:t>69,072</a:t>
                      </a:r>
                    </a:p>
                  </a:txBody>
                  <a:tcPr/>
                </a:tc>
                <a:extLst>
                  <a:ext uri="{0D108BD9-81ED-4DB2-BD59-A6C34878D82A}">
                    <a16:rowId xmlns:a16="http://schemas.microsoft.com/office/drawing/2014/main" val="1243534448"/>
                  </a:ext>
                </a:extLst>
              </a:tr>
              <a:tr h="421012">
                <a:tc>
                  <a:txBody>
                    <a:bodyPr/>
                    <a:lstStyle/>
                    <a:p>
                      <a:pPr algn="ctr"/>
                      <a:r>
                        <a:rPr lang="en-US" sz="2000" dirty="0"/>
                        <a:t>Network Security</a:t>
                      </a:r>
                    </a:p>
                  </a:txBody>
                  <a:tcPr/>
                </a:tc>
                <a:tc>
                  <a:txBody>
                    <a:bodyPr/>
                    <a:lstStyle/>
                    <a:p>
                      <a:pPr algn="ctr"/>
                      <a:r>
                        <a:rPr lang="en-US" sz="2000" dirty="0"/>
                        <a:t>63,519</a:t>
                      </a:r>
                    </a:p>
                  </a:txBody>
                  <a:tcPr/>
                </a:tc>
                <a:extLst>
                  <a:ext uri="{0D108BD9-81ED-4DB2-BD59-A6C34878D82A}">
                    <a16:rowId xmlns:a16="http://schemas.microsoft.com/office/drawing/2014/main" val="483925602"/>
                  </a:ext>
                </a:extLst>
              </a:tr>
              <a:tr h="421012">
                <a:tc>
                  <a:txBody>
                    <a:bodyPr/>
                    <a:lstStyle/>
                    <a:p>
                      <a:pPr algn="ctr"/>
                      <a:r>
                        <a:rPr lang="en-US" sz="2000" dirty="0"/>
                        <a:t>Cryptography</a:t>
                      </a:r>
                    </a:p>
                  </a:txBody>
                  <a:tcPr/>
                </a:tc>
                <a:tc>
                  <a:txBody>
                    <a:bodyPr/>
                    <a:lstStyle/>
                    <a:p>
                      <a:pPr algn="ctr"/>
                      <a:r>
                        <a:rPr lang="en-US" sz="2000" dirty="0"/>
                        <a:t>53,997</a:t>
                      </a:r>
                    </a:p>
                  </a:txBody>
                  <a:tcPr/>
                </a:tc>
                <a:extLst>
                  <a:ext uri="{0D108BD9-81ED-4DB2-BD59-A6C34878D82A}">
                    <a16:rowId xmlns:a16="http://schemas.microsoft.com/office/drawing/2014/main" val="3309782739"/>
                  </a:ext>
                </a:extLst>
              </a:tr>
              <a:tr h="421012">
                <a:tc>
                  <a:txBody>
                    <a:bodyPr/>
                    <a:lstStyle/>
                    <a:p>
                      <a:pPr algn="ctr"/>
                      <a:r>
                        <a:rPr lang="en-US" sz="2000" dirty="0"/>
                        <a:t>Network Engineering</a:t>
                      </a:r>
                    </a:p>
                  </a:txBody>
                  <a:tcPr/>
                </a:tc>
                <a:tc>
                  <a:txBody>
                    <a:bodyPr/>
                    <a:lstStyle/>
                    <a:p>
                      <a:pPr algn="ctr"/>
                      <a:r>
                        <a:rPr lang="en-US" sz="2000" dirty="0"/>
                        <a:t>47,651</a:t>
                      </a:r>
                    </a:p>
                  </a:txBody>
                  <a:tcPr/>
                </a:tc>
                <a:extLst>
                  <a:ext uri="{0D108BD9-81ED-4DB2-BD59-A6C34878D82A}">
                    <a16:rowId xmlns:a16="http://schemas.microsoft.com/office/drawing/2014/main" val="281770506"/>
                  </a:ext>
                </a:extLst>
              </a:tr>
              <a:tr h="421012">
                <a:tc>
                  <a:txBody>
                    <a:bodyPr/>
                    <a:lstStyle/>
                    <a:p>
                      <a:pPr algn="ctr"/>
                      <a:r>
                        <a:rPr lang="en-US" sz="2000" dirty="0"/>
                        <a:t>SQL</a:t>
                      </a:r>
                    </a:p>
                  </a:txBody>
                  <a:tcPr/>
                </a:tc>
                <a:tc>
                  <a:txBody>
                    <a:bodyPr/>
                    <a:lstStyle/>
                    <a:p>
                      <a:pPr algn="ctr"/>
                      <a:r>
                        <a:rPr lang="en-US" sz="2000" dirty="0"/>
                        <a:t>43,651</a:t>
                      </a:r>
                    </a:p>
                  </a:txBody>
                  <a:tcPr/>
                </a:tc>
                <a:extLst>
                  <a:ext uri="{0D108BD9-81ED-4DB2-BD59-A6C34878D82A}">
                    <a16:rowId xmlns:a16="http://schemas.microsoft.com/office/drawing/2014/main" val="81098903"/>
                  </a:ext>
                </a:extLst>
              </a:tr>
              <a:tr h="421012">
                <a:tc>
                  <a:txBody>
                    <a:bodyPr/>
                    <a:lstStyle/>
                    <a:p>
                      <a:pPr algn="ctr"/>
                      <a:r>
                        <a:rPr lang="en-US" sz="2000" dirty="0"/>
                        <a:t>Unix</a:t>
                      </a:r>
                    </a:p>
                  </a:txBody>
                  <a:tcPr/>
                </a:tc>
                <a:tc>
                  <a:txBody>
                    <a:bodyPr/>
                    <a:lstStyle/>
                    <a:p>
                      <a:pPr algn="ctr"/>
                      <a:r>
                        <a:rPr lang="en-US" sz="2000" dirty="0"/>
                        <a:t>40,945</a:t>
                      </a:r>
                    </a:p>
                  </a:txBody>
                  <a:tcPr/>
                </a:tc>
                <a:extLst>
                  <a:ext uri="{0D108BD9-81ED-4DB2-BD59-A6C34878D82A}">
                    <a16:rowId xmlns:a16="http://schemas.microsoft.com/office/drawing/2014/main" val="260205304"/>
                  </a:ext>
                </a:extLst>
              </a:tr>
              <a:tr h="421012">
                <a:tc>
                  <a:txBody>
                    <a:bodyPr/>
                    <a:lstStyle/>
                    <a:p>
                      <a:pPr algn="ctr"/>
                      <a:r>
                        <a:rPr lang="en-US" sz="2000" dirty="0"/>
                        <a:t>Python</a:t>
                      </a:r>
                    </a:p>
                  </a:txBody>
                  <a:tcPr>
                    <a:solidFill>
                      <a:schemeClr val="accent4">
                        <a:lumMod val="60000"/>
                        <a:lumOff val="40000"/>
                      </a:schemeClr>
                    </a:solidFill>
                  </a:tcPr>
                </a:tc>
                <a:tc>
                  <a:txBody>
                    <a:bodyPr/>
                    <a:lstStyle/>
                    <a:p>
                      <a:pPr algn="ctr"/>
                      <a:r>
                        <a:rPr lang="en-US" sz="2000" dirty="0"/>
                        <a:t>40,750</a:t>
                      </a:r>
                    </a:p>
                  </a:txBody>
                  <a:tcPr>
                    <a:solidFill>
                      <a:schemeClr val="accent4">
                        <a:lumMod val="60000"/>
                        <a:lumOff val="40000"/>
                      </a:schemeClr>
                    </a:solidFill>
                  </a:tcPr>
                </a:tc>
                <a:extLst>
                  <a:ext uri="{0D108BD9-81ED-4DB2-BD59-A6C34878D82A}">
                    <a16:rowId xmlns:a16="http://schemas.microsoft.com/office/drawing/2014/main" val="1416242771"/>
                  </a:ext>
                </a:extLst>
              </a:tr>
            </a:tbl>
          </a:graphicData>
        </a:graphic>
      </p:graphicFrame>
      <p:sp>
        <p:nvSpPr>
          <p:cNvPr id="8" name="TextBox 7">
            <a:extLst>
              <a:ext uri="{FF2B5EF4-FFF2-40B4-BE49-F238E27FC236}">
                <a16:creationId xmlns:a16="http://schemas.microsoft.com/office/drawing/2014/main" id="{8EE9C1A3-B44A-4B6F-9963-9950BCA3EF22}"/>
              </a:ext>
            </a:extLst>
          </p:cNvPr>
          <p:cNvSpPr txBox="1"/>
          <p:nvPr/>
        </p:nvSpPr>
        <p:spPr>
          <a:xfrm>
            <a:off x="304800" y="6029540"/>
            <a:ext cx="8610600" cy="307777"/>
          </a:xfrm>
          <a:prstGeom prst="rect">
            <a:avLst/>
          </a:prstGeom>
          <a:noFill/>
          <a:ln w="6350" cmpd="sng">
            <a:noFill/>
            <a:prstDash val="dash"/>
          </a:ln>
        </p:spPr>
        <p:txBody>
          <a:bodyPr wrap="square" rtlCol="0">
            <a:spAutoFit/>
          </a:bodyPr>
          <a:lstStyle/>
          <a:p>
            <a:pPr algn="ctr"/>
            <a:r>
              <a:rPr lang="en-US" sz="1400" dirty="0"/>
              <a:t>Based on national job listings in the cybersecurity through 2017. (Source: Burning Glass)</a:t>
            </a:r>
          </a:p>
        </p:txBody>
      </p:sp>
    </p:spTree>
    <p:extLst>
      <p:ext uri="{BB962C8B-B14F-4D97-AF65-F5344CB8AC3E}">
        <p14:creationId xmlns:p14="http://schemas.microsoft.com/office/powerpoint/2010/main" val="29474377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Example Application (HW): Password Cracker</a:t>
            </a:r>
          </a:p>
        </p:txBody>
      </p:sp>
      <p:sp>
        <p:nvSpPr>
          <p:cNvPr id="4" name="Content Placeholder 2">
            <a:extLst>
              <a:ext uri="{FF2B5EF4-FFF2-40B4-BE49-F238E27FC236}">
                <a16:creationId xmlns:a16="http://schemas.microsoft.com/office/drawing/2014/main" id="{0A51A9F0-612B-404F-9FE9-CEFE32AF21C4}"/>
              </a:ext>
            </a:extLst>
          </p:cNvPr>
          <p:cNvSpPr txBox="1">
            <a:spLocks/>
          </p:cNvSpPr>
          <p:nvPr/>
        </p:nvSpPr>
        <p:spPr>
          <a:xfrm>
            <a:off x="152400" y="4876800"/>
            <a:ext cx="8915400" cy="13716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None/>
            </a:pPr>
            <a:r>
              <a:rPr lang="en-US" sz="2600" dirty="0">
                <a:latin typeface="Arial" panose="020B0604020202020204" pitchFamily="34" charset="0"/>
                <a:cs typeface="Arial" panose="020B0604020202020204" pitchFamily="34" charset="0"/>
              </a:rPr>
              <a:t>We’ll learn to write Python code that breaks into password-encrypted files using a brute-force algorithm that checks tens of thousands of common passwords. </a:t>
            </a:r>
          </a:p>
          <a:p>
            <a:pPr marL="0" indent="0" algn="ctr">
              <a:buNone/>
            </a:pPr>
            <a:endParaRPr lang="en-US" sz="2600" dirty="0">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D31981D9-8525-4AF9-B629-E901F1A9828D}"/>
              </a:ext>
            </a:extLst>
          </p:cNvPr>
          <p:cNvGrpSpPr/>
          <p:nvPr/>
        </p:nvGrpSpPr>
        <p:grpSpPr>
          <a:xfrm>
            <a:off x="10886" y="838200"/>
            <a:ext cx="9133114" cy="3886200"/>
            <a:chOff x="10886" y="2209800"/>
            <a:chExt cx="8955735" cy="3719788"/>
          </a:xfrm>
        </p:grpSpPr>
        <p:pic>
          <p:nvPicPr>
            <p:cNvPr id="6" name="Picture 5">
              <a:extLst>
                <a:ext uri="{FF2B5EF4-FFF2-40B4-BE49-F238E27FC236}">
                  <a16:creationId xmlns:a16="http://schemas.microsoft.com/office/drawing/2014/main" id="{7D068190-DB07-4B6B-8BA6-9AB3DDCEBE71}"/>
                </a:ext>
              </a:extLst>
            </p:cNvPr>
            <p:cNvPicPr>
              <a:picLocks noChangeAspect="1"/>
            </p:cNvPicPr>
            <p:nvPr/>
          </p:nvPicPr>
          <p:blipFill>
            <a:blip r:embed="rId3"/>
            <a:stretch>
              <a:fillRect/>
            </a:stretch>
          </p:blipFill>
          <p:spPr>
            <a:xfrm>
              <a:off x="1066186" y="2209800"/>
              <a:ext cx="7900435" cy="3719788"/>
            </a:xfrm>
            <a:prstGeom prst="rect">
              <a:avLst/>
            </a:prstGeom>
          </p:spPr>
        </p:pic>
        <p:pic>
          <p:nvPicPr>
            <p:cNvPr id="7" name="Picture 6">
              <a:extLst>
                <a:ext uri="{FF2B5EF4-FFF2-40B4-BE49-F238E27FC236}">
                  <a16:creationId xmlns:a16="http://schemas.microsoft.com/office/drawing/2014/main" id="{483C3F89-4615-4BA0-BA27-AB28C61B6E2A}"/>
                </a:ext>
              </a:extLst>
            </p:cNvPr>
            <p:cNvPicPr>
              <a:picLocks noChangeAspect="1"/>
            </p:cNvPicPr>
            <p:nvPr/>
          </p:nvPicPr>
          <p:blipFill>
            <a:blip r:embed="rId4"/>
            <a:stretch>
              <a:fillRect/>
            </a:stretch>
          </p:blipFill>
          <p:spPr>
            <a:xfrm>
              <a:off x="10886" y="2209800"/>
              <a:ext cx="1055300" cy="3719788"/>
            </a:xfrm>
            <a:prstGeom prst="rect">
              <a:avLst/>
            </a:prstGeom>
          </p:spPr>
        </p:pic>
      </p:grpSp>
    </p:spTree>
    <p:extLst>
      <p:ext uri="{BB962C8B-B14F-4D97-AF65-F5344CB8AC3E}">
        <p14:creationId xmlns:p14="http://schemas.microsoft.com/office/powerpoint/2010/main" val="39313179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Today’s Goals</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838200"/>
            <a:ext cx="8534400" cy="4293483"/>
          </a:xfrm>
          <a:prstGeom prst="rect">
            <a:avLst/>
          </a:prstGeom>
          <a:noFill/>
          <a:ln w="6350">
            <a:solidFill>
              <a:schemeClr val="tx1"/>
            </a:solidFill>
            <a:prstDash val="dash"/>
          </a:ln>
        </p:spPr>
        <p:txBody>
          <a:bodyPr wrap="square" rtlCol="0">
            <a:spAutoFit/>
          </a:bodyPr>
          <a:lstStyle/>
          <a:p>
            <a:r>
              <a:rPr lang="en-US" sz="2100" b="1" dirty="0"/>
              <a:t>Let’s check-in on today’s goals! Any questions?</a:t>
            </a:r>
          </a:p>
          <a:p>
            <a:pPr marL="457200" indent="-457200">
              <a:buFont typeface="Arial" panose="020B0604020202020204" pitchFamily="34" charset="0"/>
              <a:buChar char="•"/>
            </a:pPr>
            <a:endParaRPr lang="en-US" sz="2100" dirty="0"/>
          </a:p>
          <a:p>
            <a:pPr marL="457200" indent="-457200">
              <a:buFont typeface="Wingdings" panose="05000000000000000000" pitchFamily="2" charset="2"/>
              <a:buChar char="ü"/>
            </a:pPr>
            <a:r>
              <a:rPr lang="en-US" sz="2100" dirty="0"/>
              <a:t>Explain how and why Python is used in cybersecurity.</a:t>
            </a:r>
          </a:p>
          <a:p>
            <a:pPr marL="457200" indent="-457200">
              <a:buFont typeface="Wingdings" panose="05000000000000000000" pitchFamily="2" charset="2"/>
              <a:buChar char="ü"/>
            </a:pPr>
            <a:endParaRPr lang="en-US" sz="2100" dirty="0"/>
          </a:p>
          <a:p>
            <a:pPr marL="457200" indent="-457200">
              <a:buFont typeface="Wingdings" panose="05000000000000000000" pitchFamily="2" charset="2"/>
              <a:buChar char="q"/>
            </a:pPr>
            <a:r>
              <a:rPr lang="en-US" sz="2100" dirty="0"/>
              <a:t>Use basic Python tools such as variables and operators to solve problems with scripts.</a:t>
            </a:r>
          </a:p>
          <a:p>
            <a:pPr marL="457200" indent="-457200">
              <a:buFont typeface="Wingdings" panose="05000000000000000000" pitchFamily="2" charset="2"/>
              <a:buChar char="ü"/>
            </a:pPr>
            <a:endParaRPr lang="en-US" sz="2100" dirty="0"/>
          </a:p>
          <a:p>
            <a:pPr marL="457200" indent="-457200">
              <a:buFont typeface="Wingdings" panose="05000000000000000000" pitchFamily="2" charset="2"/>
              <a:buChar char="q"/>
            </a:pPr>
            <a:r>
              <a:rPr lang="en-US" sz="2100" dirty="0"/>
              <a:t>Receive, store, and use user input in Python scripts.</a:t>
            </a:r>
          </a:p>
          <a:p>
            <a:pPr marL="457200" indent="-457200">
              <a:buFont typeface="Wingdings" panose="05000000000000000000" pitchFamily="2" charset="2"/>
              <a:buChar char="ü"/>
            </a:pPr>
            <a:endParaRPr lang="en-US" sz="2100" dirty="0"/>
          </a:p>
          <a:p>
            <a:pPr marL="457200" indent="-457200">
              <a:buFont typeface="Wingdings" panose="05000000000000000000" pitchFamily="2" charset="2"/>
              <a:buChar char="q"/>
            </a:pPr>
            <a:r>
              <a:rPr lang="en-US" sz="2100" dirty="0"/>
              <a:t>Reference and store collections of data using lists.</a:t>
            </a:r>
          </a:p>
          <a:p>
            <a:pPr marL="457200" indent="-457200">
              <a:buFont typeface="Wingdings" panose="05000000000000000000" pitchFamily="2" charset="2"/>
              <a:buChar char="q"/>
            </a:pPr>
            <a:endParaRPr lang="en-US" sz="2100" dirty="0"/>
          </a:p>
          <a:p>
            <a:pPr marL="457200" indent="-457200">
              <a:buFont typeface="Wingdings" panose="05000000000000000000" pitchFamily="2" charset="2"/>
              <a:buChar char="q"/>
            </a:pPr>
            <a:r>
              <a:rPr lang="en-US" sz="2100" dirty="0"/>
              <a:t>Use Boolean logic with conditional statements.</a:t>
            </a:r>
          </a:p>
          <a:p>
            <a:pPr marL="457200" indent="-457200">
              <a:buFont typeface="Wingdings" panose="05000000000000000000" pitchFamily="2" charset="2"/>
              <a:buChar char="q"/>
            </a:pPr>
            <a:endParaRPr lang="en-US" sz="2100" dirty="0"/>
          </a:p>
        </p:txBody>
      </p:sp>
      <p:sp>
        <p:nvSpPr>
          <p:cNvPr id="9" name="TextBox 8">
            <a:extLst>
              <a:ext uri="{FF2B5EF4-FFF2-40B4-BE49-F238E27FC236}">
                <a16:creationId xmlns:a16="http://schemas.microsoft.com/office/drawing/2014/main" id="{4949D34C-0106-4AE9-938F-BAB636CAF385}"/>
              </a:ext>
            </a:extLst>
          </p:cNvPr>
          <p:cNvSpPr txBox="1"/>
          <p:nvPr/>
        </p:nvSpPr>
        <p:spPr>
          <a:xfrm>
            <a:off x="4916979" y="5629936"/>
            <a:ext cx="3599062" cy="584775"/>
          </a:xfrm>
          <a:prstGeom prst="rect">
            <a:avLst/>
          </a:prstGeom>
          <a:noFill/>
          <a:ln w="19050">
            <a:solidFill>
              <a:schemeClr val="tx1"/>
            </a:solidFill>
          </a:ln>
        </p:spPr>
        <p:txBody>
          <a:bodyPr wrap="none" rtlCol="0">
            <a:spAutoFit/>
          </a:bodyPr>
          <a:lstStyle/>
          <a:p>
            <a:r>
              <a:rPr lang="en-US" sz="3200" b="1" dirty="0"/>
              <a:t>$ python learn.py</a:t>
            </a:r>
          </a:p>
        </p:txBody>
      </p:sp>
    </p:spTree>
    <p:extLst>
      <p:ext uri="{BB962C8B-B14F-4D97-AF65-F5344CB8AC3E}">
        <p14:creationId xmlns:p14="http://schemas.microsoft.com/office/powerpoint/2010/main" val="370186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p:txBody>
          <a:bodyPr/>
          <a:lstStyle/>
          <a:p>
            <a:r>
              <a:rPr lang="en-US" dirty="0"/>
              <a:t>Setup Time!</a:t>
            </a:r>
          </a:p>
        </p:txBody>
      </p:sp>
    </p:spTree>
    <p:extLst>
      <p:ext uri="{BB962C8B-B14F-4D97-AF65-F5344CB8AC3E}">
        <p14:creationId xmlns:p14="http://schemas.microsoft.com/office/powerpoint/2010/main" val="29103404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Python and VS Code</a:t>
            </a:r>
          </a:p>
        </p:txBody>
      </p:sp>
      <p:sp>
        <p:nvSpPr>
          <p:cNvPr id="5" name="TextBox 4">
            <a:extLst>
              <a:ext uri="{FF2B5EF4-FFF2-40B4-BE49-F238E27FC236}">
                <a16:creationId xmlns:a16="http://schemas.microsoft.com/office/drawing/2014/main" id="{E8D5F36F-DD5B-405B-9C4A-F6D0EB81F589}"/>
              </a:ext>
            </a:extLst>
          </p:cNvPr>
          <p:cNvSpPr txBox="1"/>
          <p:nvPr/>
        </p:nvSpPr>
        <p:spPr>
          <a:xfrm>
            <a:off x="0" y="5105400"/>
            <a:ext cx="9144000" cy="1015663"/>
          </a:xfrm>
          <a:prstGeom prst="rect">
            <a:avLst/>
          </a:prstGeom>
          <a:noFill/>
          <a:ln w="6350" cmpd="sng">
            <a:noFill/>
            <a:prstDash val="dash"/>
          </a:ln>
        </p:spPr>
        <p:txBody>
          <a:bodyPr wrap="square" rtlCol="0">
            <a:spAutoFit/>
          </a:bodyPr>
          <a:lstStyle/>
          <a:p>
            <a:pPr algn="ctr"/>
            <a:r>
              <a:rPr lang="en-US" sz="3000" b="1" dirty="0"/>
              <a:t>Python</a:t>
            </a:r>
            <a:r>
              <a:rPr lang="en-US" sz="3000" dirty="0"/>
              <a:t> is the programming language. </a:t>
            </a:r>
          </a:p>
          <a:p>
            <a:pPr algn="ctr"/>
            <a:r>
              <a:rPr lang="en-US" sz="3000" b="1" dirty="0"/>
              <a:t>VS Code </a:t>
            </a:r>
            <a:r>
              <a:rPr lang="en-US" sz="3000" dirty="0"/>
              <a:t>is the editor in which we’ll write the code.</a:t>
            </a:r>
          </a:p>
        </p:txBody>
      </p:sp>
      <p:sp>
        <p:nvSpPr>
          <p:cNvPr id="6" name="TextBox 5">
            <a:extLst>
              <a:ext uri="{FF2B5EF4-FFF2-40B4-BE49-F238E27FC236}">
                <a16:creationId xmlns:a16="http://schemas.microsoft.com/office/drawing/2014/main" id="{E167B2DD-8223-419C-A5B6-41243679FD4B}"/>
              </a:ext>
            </a:extLst>
          </p:cNvPr>
          <p:cNvSpPr txBox="1"/>
          <p:nvPr/>
        </p:nvSpPr>
        <p:spPr>
          <a:xfrm>
            <a:off x="457200" y="1042881"/>
            <a:ext cx="3962400" cy="523220"/>
          </a:xfrm>
          <a:prstGeom prst="rect">
            <a:avLst/>
          </a:prstGeom>
          <a:noFill/>
          <a:ln w="6350" cmpd="sng">
            <a:noFill/>
            <a:prstDash val="dash"/>
          </a:ln>
        </p:spPr>
        <p:txBody>
          <a:bodyPr wrap="square" rtlCol="0">
            <a:spAutoFit/>
          </a:bodyPr>
          <a:lstStyle/>
          <a:p>
            <a:pPr algn="ctr"/>
            <a:r>
              <a:rPr lang="en-US" sz="2800" b="1" dirty="0"/>
              <a:t>Python</a:t>
            </a:r>
          </a:p>
        </p:txBody>
      </p:sp>
      <p:sp>
        <p:nvSpPr>
          <p:cNvPr id="7" name="TextBox 6">
            <a:extLst>
              <a:ext uri="{FF2B5EF4-FFF2-40B4-BE49-F238E27FC236}">
                <a16:creationId xmlns:a16="http://schemas.microsoft.com/office/drawing/2014/main" id="{49A6D99A-5A21-437B-8BBF-ABFDF1812896}"/>
              </a:ext>
            </a:extLst>
          </p:cNvPr>
          <p:cNvSpPr txBox="1"/>
          <p:nvPr/>
        </p:nvSpPr>
        <p:spPr>
          <a:xfrm>
            <a:off x="4800600" y="1042881"/>
            <a:ext cx="3962400" cy="523220"/>
          </a:xfrm>
          <a:prstGeom prst="rect">
            <a:avLst/>
          </a:prstGeom>
          <a:noFill/>
          <a:ln w="6350" cmpd="sng">
            <a:noFill/>
            <a:prstDash val="dash"/>
          </a:ln>
        </p:spPr>
        <p:txBody>
          <a:bodyPr wrap="square" rtlCol="0">
            <a:spAutoFit/>
          </a:bodyPr>
          <a:lstStyle/>
          <a:p>
            <a:pPr algn="ctr"/>
            <a:r>
              <a:rPr lang="en-US" sz="2800" b="1" dirty="0"/>
              <a:t>VS Code</a:t>
            </a:r>
          </a:p>
        </p:txBody>
      </p:sp>
      <p:pic>
        <p:nvPicPr>
          <p:cNvPr id="8" name="Picture 2" descr="Image result for python icon">
            <a:extLst>
              <a:ext uri="{FF2B5EF4-FFF2-40B4-BE49-F238E27FC236}">
                <a16:creationId xmlns:a16="http://schemas.microsoft.com/office/drawing/2014/main" id="{B5F254AA-C24C-4FC5-893A-0E0294E868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2051" y="1859879"/>
            <a:ext cx="2895600" cy="28956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File:Visual Studio Code 1.18 icon.svg">
            <a:extLst>
              <a:ext uri="{FF2B5EF4-FFF2-40B4-BE49-F238E27FC236}">
                <a16:creationId xmlns:a16="http://schemas.microsoft.com/office/drawing/2014/main" id="{9E867912-51E0-48B6-9822-1EA9B1F51E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916022"/>
            <a:ext cx="2677949" cy="2667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2263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a:xfrm>
            <a:off x="3200400" y="80936"/>
            <a:ext cx="5743729" cy="411480"/>
          </a:xfrm>
        </p:spPr>
        <p:txBody>
          <a:bodyPr/>
          <a:lstStyle/>
          <a:p>
            <a:r>
              <a:rPr lang="en-US" dirty="0"/>
              <a:t>Activity: Install Python (7 min)</a:t>
            </a:r>
          </a:p>
        </p:txBody>
      </p:sp>
      <p:sp>
        <p:nvSpPr>
          <p:cNvPr id="6" name="Content Placeholder 1">
            <a:extLst>
              <a:ext uri="{FF2B5EF4-FFF2-40B4-BE49-F238E27FC236}">
                <a16:creationId xmlns:a16="http://schemas.microsoft.com/office/drawing/2014/main" id="{BFE765AC-4BB9-4A42-9E9B-88110DC492D5}"/>
              </a:ext>
            </a:extLst>
          </p:cNvPr>
          <p:cNvSpPr txBox="1">
            <a:spLocks/>
          </p:cNvSpPr>
          <p:nvPr/>
        </p:nvSpPr>
        <p:spPr>
          <a:xfrm>
            <a:off x="228599" y="838200"/>
            <a:ext cx="8715529"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dirty="0"/>
              <a:t>Take a few moments to confirm that you have Python installed. To do this:</a:t>
            </a:r>
          </a:p>
          <a:p>
            <a:pPr marL="457200" indent="-457200">
              <a:lnSpc>
                <a:spcPct val="110000"/>
              </a:lnSpc>
              <a:buFont typeface="+mj-lt"/>
              <a:buAutoNum type="arabicPeriod"/>
            </a:pPr>
            <a:r>
              <a:rPr lang="en-US" dirty="0"/>
              <a:t>Open a Terminal (or Git Bash) window. </a:t>
            </a:r>
          </a:p>
          <a:p>
            <a:pPr marL="457200" indent="-457200">
              <a:lnSpc>
                <a:spcPct val="110000"/>
              </a:lnSpc>
              <a:buFont typeface="+mj-lt"/>
              <a:buAutoNum type="arabicPeriod"/>
            </a:pPr>
            <a:r>
              <a:rPr lang="en-US" dirty="0"/>
              <a:t>Then enter the command: “</a:t>
            </a:r>
            <a:r>
              <a:rPr lang="en-US" b="1" dirty="0"/>
              <a:t>python --version</a:t>
            </a:r>
            <a:r>
              <a:rPr lang="en-US" dirty="0"/>
              <a:t>”</a:t>
            </a:r>
          </a:p>
          <a:p>
            <a:pPr marL="457200" indent="-457200">
              <a:lnSpc>
                <a:spcPct val="110000"/>
              </a:lnSpc>
              <a:buFont typeface="+mj-lt"/>
              <a:buAutoNum type="arabicPeriod"/>
            </a:pPr>
            <a:r>
              <a:rPr lang="en-US" dirty="0"/>
              <a:t>Confirm that you see the phrase “</a:t>
            </a:r>
            <a:r>
              <a:rPr lang="en-US" b="1" dirty="0"/>
              <a:t>Python 3.X.X” </a:t>
            </a:r>
            <a:r>
              <a:rPr lang="en-US" dirty="0"/>
              <a:t>as a response. (If you see the phrase Python 2.X.X, proceed to the steps below).</a:t>
            </a:r>
            <a:endParaRPr lang="en-US" b="1" dirty="0"/>
          </a:p>
          <a:p>
            <a:pPr marL="457200" indent="-457200">
              <a:lnSpc>
                <a:spcPct val="110000"/>
              </a:lnSpc>
              <a:buFont typeface="+mj-lt"/>
              <a:buAutoNum type="arabicPeriod"/>
            </a:pPr>
            <a:endParaRPr lang="en-US" sz="1000" dirty="0"/>
          </a:p>
          <a:p>
            <a:pPr marL="0" indent="0">
              <a:lnSpc>
                <a:spcPct val="110000"/>
              </a:lnSpc>
              <a:buNone/>
            </a:pPr>
            <a:r>
              <a:rPr lang="en-US" dirty="0"/>
              <a:t>If you do not see this. Complete the following steps:</a:t>
            </a:r>
          </a:p>
          <a:p>
            <a:pPr marL="457200" indent="-457200">
              <a:lnSpc>
                <a:spcPct val="110000"/>
              </a:lnSpc>
              <a:buAutoNum type="arabicPeriod"/>
            </a:pPr>
            <a:r>
              <a:rPr lang="en-US" dirty="0"/>
              <a:t>Navigate to the Python website and download the latest version. (</a:t>
            </a:r>
            <a:r>
              <a:rPr lang="en-US" dirty="0">
                <a:hlinkClick r:id="rId3"/>
              </a:rPr>
              <a:t>https://www.python.org/downloads/</a:t>
            </a:r>
            <a:r>
              <a:rPr lang="en-US" dirty="0"/>
              <a:t>)</a:t>
            </a:r>
          </a:p>
          <a:p>
            <a:pPr marL="457200" indent="-457200">
              <a:lnSpc>
                <a:spcPct val="110000"/>
              </a:lnSpc>
              <a:buAutoNum type="arabicPeriod"/>
            </a:pPr>
            <a:r>
              <a:rPr lang="en-US" dirty="0"/>
              <a:t>Follow the default installation steps. (Windows users be sure to select the option to Add Python 3.7 to path).</a:t>
            </a:r>
          </a:p>
          <a:p>
            <a:pPr marL="457200" indent="-457200">
              <a:lnSpc>
                <a:spcPct val="110000"/>
              </a:lnSpc>
              <a:buAutoNum type="arabicPeriod"/>
            </a:pPr>
            <a:r>
              <a:rPr lang="en-US" dirty="0"/>
              <a:t>Then re-open the Terminal (or Git Bash) window and run the commands:</a:t>
            </a:r>
          </a:p>
          <a:p>
            <a:pPr lvl="1">
              <a:lnSpc>
                <a:spcPct val="110000"/>
              </a:lnSpc>
            </a:pPr>
            <a:r>
              <a:rPr lang="en-US" b="1" dirty="0"/>
              <a:t>Windows: </a:t>
            </a:r>
            <a:r>
              <a:rPr lang="en-US" dirty="0">
                <a:latin typeface="Courier New" panose="02070309020205020404" pitchFamily="49" charset="0"/>
                <a:cs typeface="Courier New" panose="02070309020205020404" pitchFamily="49" charset="0"/>
              </a:rPr>
              <a:t>echo "alias python=python3" &gt;&gt; ~/.</a:t>
            </a:r>
            <a:r>
              <a:rPr lang="en-US" dirty="0" err="1">
                <a:latin typeface="Courier New" panose="02070309020205020404" pitchFamily="49" charset="0"/>
                <a:cs typeface="Courier New" panose="02070309020205020404" pitchFamily="49" charset="0"/>
              </a:rPr>
              <a:t>bashrc</a:t>
            </a:r>
            <a:endParaRPr lang="en-US" dirty="0">
              <a:latin typeface="Courier New" panose="02070309020205020404" pitchFamily="49" charset="0"/>
              <a:cs typeface="Courier New" panose="02070309020205020404" pitchFamily="49" charset="0"/>
            </a:endParaRPr>
          </a:p>
          <a:p>
            <a:pPr lvl="1">
              <a:lnSpc>
                <a:spcPct val="110000"/>
              </a:lnSpc>
            </a:pPr>
            <a:r>
              <a:rPr lang="en-US" b="1" dirty="0"/>
              <a:t>Mac: </a:t>
            </a:r>
            <a:r>
              <a:rPr lang="en-US" dirty="0"/>
              <a:t>python3 (You will run python with this command going forward)</a:t>
            </a:r>
            <a:endParaRPr lang="en-US" b="1" dirty="0"/>
          </a:p>
        </p:txBody>
      </p:sp>
    </p:spTree>
    <p:extLst>
      <p:ext uri="{BB962C8B-B14F-4D97-AF65-F5344CB8AC3E}">
        <p14:creationId xmlns:p14="http://schemas.microsoft.com/office/powerpoint/2010/main" val="132470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a:xfrm>
            <a:off x="3200400" y="80936"/>
            <a:ext cx="5743729" cy="411480"/>
          </a:xfrm>
        </p:spPr>
        <p:txBody>
          <a:bodyPr/>
          <a:lstStyle/>
          <a:p>
            <a:r>
              <a:rPr lang="en-US" dirty="0"/>
              <a:t>Activity: Install VS Code (5 min)</a:t>
            </a:r>
          </a:p>
        </p:txBody>
      </p:sp>
      <p:sp>
        <p:nvSpPr>
          <p:cNvPr id="6" name="Content Placeholder 1">
            <a:extLst>
              <a:ext uri="{FF2B5EF4-FFF2-40B4-BE49-F238E27FC236}">
                <a16:creationId xmlns:a16="http://schemas.microsoft.com/office/drawing/2014/main" id="{BFE765AC-4BB9-4A42-9E9B-88110DC492D5}"/>
              </a:ext>
            </a:extLst>
          </p:cNvPr>
          <p:cNvSpPr txBox="1">
            <a:spLocks/>
          </p:cNvSpPr>
          <p:nvPr/>
        </p:nvSpPr>
        <p:spPr>
          <a:xfrm>
            <a:off x="228599" y="838200"/>
            <a:ext cx="8715529" cy="419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2200" dirty="0"/>
              <a:t>Take a few moments to confirm that you have VS Code installed. </a:t>
            </a:r>
          </a:p>
          <a:p>
            <a:pPr marL="0" indent="0">
              <a:lnSpc>
                <a:spcPct val="110000"/>
              </a:lnSpc>
              <a:buFont typeface="Arial" panose="020B0604020202020204" pitchFamily="34" charset="0"/>
              <a:buNone/>
            </a:pPr>
            <a:endParaRPr lang="en-US" sz="2200" b="1" dirty="0"/>
          </a:p>
          <a:p>
            <a:pPr marL="0" indent="0">
              <a:lnSpc>
                <a:spcPct val="110000"/>
              </a:lnSpc>
              <a:buNone/>
            </a:pPr>
            <a:r>
              <a:rPr lang="en-US" sz="2200" b="1" dirty="0"/>
              <a:t>Follow these steps to install VS Code:</a:t>
            </a:r>
          </a:p>
          <a:p>
            <a:pPr marL="342900" indent="-342900">
              <a:lnSpc>
                <a:spcPct val="110000"/>
              </a:lnSpc>
              <a:buFont typeface="+mj-lt"/>
              <a:buAutoNum type="arabicPeriod"/>
            </a:pPr>
            <a:r>
              <a:rPr lang="en-US" sz="2200" dirty="0"/>
              <a:t>Go to this page </a:t>
            </a:r>
            <a:r>
              <a:rPr lang="en-US" sz="2200" dirty="0">
                <a:hlinkClick r:id="rId3"/>
              </a:rPr>
              <a:t>https://code.visualstudio.com/</a:t>
            </a:r>
            <a:r>
              <a:rPr lang="en-US" sz="2200" dirty="0"/>
              <a:t>  to download and install VS Code.</a:t>
            </a:r>
          </a:p>
          <a:p>
            <a:pPr marL="342900" indent="-342900">
              <a:lnSpc>
                <a:spcPct val="110000"/>
              </a:lnSpc>
              <a:buFont typeface="+mj-lt"/>
              <a:buAutoNum type="arabicPeriod"/>
            </a:pPr>
            <a:r>
              <a:rPr lang="en-US" sz="2200" dirty="0"/>
              <a:t>Then navigate to the Extensions section and search for the phrase “Python”. Download the first extension that appears.   </a:t>
            </a:r>
          </a:p>
          <a:p>
            <a:pPr marL="0" indent="0">
              <a:lnSpc>
                <a:spcPct val="110000"/>
              </a:lnSpc>
              <a:buNone/>
            </a:pPr>
            <a:endParaRPr lang="en-US" sz="2200" dirty="0"/>
          </a:p>
          <a:p>
            <a:pPr marL="0" indent="0">
              <a:lnSpc>
                <a:spcPct val="110000"/>
              </a:lnSpc>
              <a:buNone/>
            </a:pPr>
            <a:r>
              <a:rPr lang="en-US" sz="2200" b="1" dirty="0"/>
              <a:t>Reference the following link if you get stuck:</a:t>
            </a:r>
            <a:br>
              <a:rPr lang="en-US" sz="2200" b="1" dirty="0"/>
            </a:br>
            <a:r>
              <a:rPr lang="en-US" sz="2200" i="1" dirty="0"/>
              <a:t>Getting Started with Python </a:t>
            </a:r>
            <a:r>
              <a:rPr lang="en-US" sz="2200" dirty="0">
                <a:hlinkClick r:id="rId4"/>
              </a:rPr>
              <a:t>https://code.visualstudio.com/docs/python/python-tutorial</a:t>
            </a:r>
            <a:endParaRPr lang="en-US" sz="2200" dirty="0"/>
          </a:p>
          <a:p>
            <a:pPr marL="457200" indent="-457200">
              <a:lnSpc>
                <a:spcPct val="110000"/>
              </a:lnSpc>
              <a:buFont typeface="+mj-lt"/>
              <a:buAutoNum type="arabicPeriod"/>
            </a:pPr>
            <a:endParaRPr lang="en-US" sz="2200" dirty="0"/>
          </a:p>
          <a:p>
            <a:pPr marL="457200" indent="-457200">
              <a:lnSpc>
                <a:spcPct val="110000"/>
              </a:lnSpc>
              <a:buAutoNum type="arabicPeriod"/>
            </a:pPr>
            <a:endParaRPr lang="en-US" sz="2200" dirty="0"/>
          </a:p>
          <a:p>
            <a:pPr lvl="1">
              <a:lnSpc>
                <a:spcPct val="110000"/>
              </a:lnSpc>
            </a:pPr>
            <a:endParaRPr lang="en-US" sz="2200" dirty="0"/>
          </a:p>
        </p:txBody>
      </p:sp>
    </p:spTree>
    <p:extLst>
      <p:ext uri="{BB962C8B-B14F-4D97-AF65-F5344CB8AC3E}">
        <p14:creationId xmlns:p14="http://schemas.microsoft.com/office/powerpoint/2010/main" val="30812376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Hello World!</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5600"/>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Demo</a:t>
            </a:r>
          </a:p>
        </p:txBody>
      </p:sp>
    </p:spTree>
    <p:extLst>
      <p:ext uri="{BB962C8B-B14F-4D97-AF65-F5344CB8AC3E}">
        <p14:creationId xmlns:p14="http://schemas.microsoft.com/office/powerpoint/2010/main" val="39782964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4FB6895-DC0B-4FD1-B47B-9F410975BBE4}"/>
              </a:ext>
            </a:extLst>
          </p:cNvPr>
          <p:cNvSpPr>
            <a:spLocks noGrp="1"/>
          </p:cNvSpPr>
          <p:nvPr>
            <p:ph type="title"/>
          </p:nvPr>
        </p:nvSpPr>
        <p:spPr>
          <a:xfrm>
            <a:off x="304800" y="0"/>
            <a:ext cx="8839200" cy="653854"/>
          </a:xfrm>
        </p:spPr>
        <p:txBody>
          <a:bodyPr>
            <a:normAutofit/>
          </a:bodyPr>
          <a:lstStyle/>
          <a:p>
            <a:r>
              <a:rPr lang="en-US" dirty="0"/>
              <a:t>Last Week…</a:t>
            </a:r>
          </a:p>
        </p:txBody>
      </p:sp>
      <p:sp>
        <p:nvSpPr>
          <p:cNvPr id="8" name="TextBox 7">
            <a:extLst>
              <a:ext uri="{FF2B5EF4-FFF2-40B4-BE49-F238E27FC236}">
                <a16:creationId xmlns:a16="http://schemas.microsoft.com/office/drawing/2014/main" id="{656BB94C-D0DF-4DD6-813D-453790969992}"/>
              </a:ext>
            </a:extLst>
          </p:cNvPr>
          <p:cNvSpPr txBox="1"/>
          <p:nvPr/>
        </p:nvSpPr>
        <p:spPr>
          <a:xfrm>
            <a:off x="228600" y="5029200"/>
            <a:ext cx="8686800" cy="1200329"/>
          </a:xfrm>
          <a:prstGeom prst="rect">
            <a:avLst/>
          </a:prstGeom>
          <a:noFill/>
        </p:spPr>
        <p:txBody>
          <a:bodyPr wrap="square" rtlCol="0">
            <a:spAutoFit/>
          </a:bodyPr>
          <a:lstStyle/>
          <a:p>
            <a:pPr algn="ctr"/>
            <a:r>
              <a:rPr lang="en-US" sz="3600" dirty="0"/>
              <a:t>Last week, we got our hands dirty with the </a:t>
            </a:r>
            <a:r>
              <a:rPr lang="en-US" sz="3600" b="1" i="1" dirty="0"/>
              <a:t>command line</a:t>
            </a:r>
            <a:r>
              <a:rPr lang="en-US" sz="3600" dirty="0"/>
              <a:t>.</a:t>
            </a:r>
          </a:p>
        </p:txBody>
      </p:sp>
      <p:pic>
        <p:nvPicPr>
          <p:cNvPr id="1026" name="Picture 2" descr="Image result for linux command line launch server">
            <a:extLst>
              <a:ext uri="{FF2B5EF4-FFF2-40B4-BE49-F238E27FC236}">
                <a16:creationId xmlns:a16="http://schemas.microsoft.com/office/drawing/2014/main" id="{714256D5-BCAD-4C08-AF15-B711DB7C3C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33" t="2642" r="5000" b="28251"/>
          <a:stretch/>
        </p:blipFill>
        <p:spPr bwMode="auto">
          <a:xfrm>
            <a:off x="0" y="890458"/>
            <a:ext cx="9144000" cy="3986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9456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200" y="3029740"/>
            <a:ext cx="8610600" cy="704060"/>
          </a:xfrm>
        </p:spPr>
        <p:txBody>
          <a:bodyPr>
            <a:normAutofit/>
          </a:bodyPr>
          <a:lstStyle/>
          <a:p>
            <a:r>
              <a:rPr lang="en-US" dirty="0"/>
              <a:t>Programming Fundamentals</a:t>
            </a:r>
          </a:p>
        </p:txBody>
      </p:sp>
    </p:spTree>
    <p:extLst>
      <p:ext uri="{BB962C8B-B14F-4D97-AF65-F5344CB8AC3E}">
        <p14:creationId xmlns:p14="http://schemas.microsoft.com/office/powerpoint/2010/main" val="7606683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Data Types and Tools</a:t>
            </a:r>
          </a:p>
        </p:txBody>
      </p:sp>
      <p:sp>
        <p:nvSpPr>
          <p:cNvPr id="3" name="TextBox 2">
            <a:extLst>
              <a:ext uri="{FF2B5EF4-FFF2-40B4-BE49-F238E27FC236}">
                <a16:creationId xmlns:a16="http://schemas.microsoft.com/office/drawing/2014/main" id="{EE52CC50-161F-4D78-B876-186263A05822}"/>
              </a:ext>
            </a:extLst>
          </p:cNvPr>
          <p:cNvSpPr txBox="1"/>
          <p:nvPr/>
        </p:nvSpPr>
        <p:spPr>
          <a:xfrm>
            <a:off x="457200" y="838200"/>
            <a:ext cx="8458200" cy="3170099"/>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000" dirty="0"/>
              <a:t>Programming is just piecing logic together to solve larger problems and produce output.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All of programming is basically just manipulating data.</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Programming can be broken into 10 primary building blocks, fundamentally data and logic:</a:t>
            </a:r>
          </a:p>
          <a:p>
            <a:endParaRPr lang="en-US" sz="2000" dirty="0"/>
          </a:p>
          <a:p>
            <a:endParaRPr lang="en-US" sz="2000" dirty="0"/>
          </a:p>
          <a:p>
            <a:endParaRPr lang="en-US" sz="2000" dirty="0"/>
          </a:p>
        </p:txBody>
      </p:sp>
      <p:sp>
        <p:nvSpPr>
          <p:cNvPr id="4" name="Rectangle 3">
            <a:extLst>
              <a:ext uri="{FF2B5EF4-FFF2-40B4-BE49-F238E27FC236}">
                <a16:creationId xmlns:a16="http://schemas.microsoft.com/office/drawing/2014/main" id="{4F505A6F-3155-4A77-A009-C63AC0127535}"/>
              </a:ext>
            </a:extLst>
          </p:cNvPr>
          <p:cNvSpPr/>
          <p:nvPr/>
        </p:nvSpPr>
        <p:spPr>
          <a:xfrm>
            <a:off x="1219200" y="3257014"/>
            <a:ext cx="8587099" cy="3600986"/>
          </a:xfrm>
          <a:prstGeom prst="rect">
            <a:avLst/>
          </a:prstGeom>
        </p:spPr>
        <p:txBody>
          <a:bodyPr wrap="square" numCol="2">
            <a:spAutoFit/>
          </a:bodyPr>
          <a:lstStyle/>
          <a:p>
            <a:r>
              <a:rPr lang="en-US" sz="6000" b="1" dirty="0">
                <a:solidFill>
                  <a:srgbClr val="6CCCE6"/>
                </a:solidFill>
                <a:latin typeface="+mj-lt"/>
              </a:rPr>
              <a:t>Data</a:t>
            </a:r>
          </a:p>
          <a:p>
            <a:pPr marL="342900" indent="-342900" fontAlgn="base">
              <a:buFont typeface="+mj-lt"/>
              <a:buAutoNum type="arabicPeriod"/>
            </a:pPr>
            <a:endParaRPr lang="en-US" dirty="0">
              <a:latin typeface="+mj-lt"/>
            </a:endParaRPr>
          </a:p>
          <a:p>
            <a:pPr marL="342900" indent="-342900" fontAlgn="base">
              <a:buFont typeface="+mj-lt"/>
              <a:buAutoNum type="arabicPeriod"/>
            </a:pPr>
            <a:r>
              <a:rPr lang="en-US" dirty="0">
                <a:latin typeface="+mj-lt"/>
              </a:rPr>
              <a:t>Numbers</a:t>
            </a:r>
          </a:p>
          <a:p>
            <a:pPr marL="342900" indent="-342900" fontAlgn="base">
              <a:buFont typeface="+mj-lt"/>
              <a:buAutoNum type="arabicPeriod"/>
            </a:pPr>
            <a:r>
              <a:rPr lang="en-US" dirty="0">
                <a:latin typeface="+mj-lt"/>
              </a:rPr>
              <a:t>Strings</a:t>
            </a:r>
          </a:p>
          <a:p>
            <a:pPr marL="342900" indent="-342900" fontAlgn="base">
              <a:buFont typeface="+mj-lt"/>
              <a:buAutoNum type="arabicPeriod"/>
            </a:pPr>
            <a:r>
              <a:rPr lang="en-US" dirty="0">
                <a:latin typeface="+mj-lt"/>
              </a:rPr>
              <a:t>Booleans</a:t>
            </a:r>
          </a:p>
          <a:p>
            <a:pPr marL="342900" indent="-342900" fontAlgn="base">
              <a:buFont typeface="+mj-lt"/>
              <a:buAutoNum type="arabicPeriod"/>
            </a:pPr>
            <a:r>
              <a:rPr lang="en-US" dirty="0">
                <a:latin typeface="+mj-lt"/>
              </a:rPr>
              <a:t>Lists</a:t>
            </a:r>
          </a:p>
          <a:p>
            <a:pPr marL="342900" indent="-342900" fontAlgn="base">
              <a:buFont typeface="+mj-lt"/>
              <a:buAutoNum type="arabicPeriod"/>
            </a:pPr>
            <a:r>
              <a:rPr lang="en-US" dirty="0">
                <a:latin typeface="+mj-lt"/>
              </a:rPr>
              <a:t>Dictionaries</a:t>
            </a:r>
          </a:p>
          <a:p>
            <a:br>
              <a:rPr lang="en-US" sz="6000" dirty="0">
                <a:latin typeface="+mj-lt"/>
              </a:rPr>
            </a:br>
            <a:r>
              <a:rPr lang="en-US" sz="6000" b="1" dirty="0">
                <a:solidFill>
                  <a:srgbClr val="6CCCE6"/>
                </a:solidFill>
                <a:latin typeface="+mj-lt"/>
              </a:rPr>
              <a:t>Logic</a:t>
            </a:r>
          </a:p>
          <a:p>
            <a:pPr marL="342900" indent="-342900" fontAlgn="base">
              <a:buFont typeface="+mj-lt"/>
              <a:buAutoNum type="arabicPeriod"/>
            </a:pPr>
            <a:endParaRPr lang="en-US" dirty="0">
              <a:latin typeface="+mj-lt"/>
            </a:endParaRPr>
          </a:p>
          <a:p>
            <a:pPr marL="342900" indent="-342900" fontAlgn="base">
              <a:buFont typeface="+mj-lt"/>
              <a:buAutoNum type="arabicPeriod"/>
            </a:pPr>
            <a:r>
              <a:rPr lang="en-US" dirty="0">
                <a:latin typeface="+mj-lt"/>
              </a:rPr>
              <a:t>Operators</a:t>
            </a:r>
            <a:endParaRPr lang="en-US" dirty="0"/>
          </a:p>
          <a:p>
            <a:pPr marL="342900" indent="-342900" fontAlgn="base">
              <a:buFont typeface="+mj-lt"/>
              <a:buAutoNum type="arabicPeriod"/>
            </a:pPr>
            <a:r>
              <a:rPr lang="en-US" dirty="0"/>
              <a:t>Conditionals</a:t>
            </a:r>
          </a:p>
          <a:p>
            <a:pPr marL="342900" indent="-342900" fontAlgn="base">
              <a:buFont typeface="+mj-lt"/>
              <a:buAutoNum type="arabicPeriod"/>
            </a:pPr>
            <a:r>
              <a:rPr lang="en-US" dirty="0"/>
              <a:t>Loops</a:t>
            </a:r>
          </a:p>
          <a:p>
            <a:pPr marL="342900" indent="-342900" fontAlgn="base">
              <a:buFont typeface="+mj-lt"/>
              <a:buAutoNum type="arabicPeriod"/>
            </a:pPr>
            <a:r>
              <a:rPr lang="en-US" dirty="0"/>
              <a:t>Functions</a:t>
            </a:r>
          </a:p>
          <a:p>
            <a:pPr marL="342900" indent="-342900" fontAlgn="base">
              <a:buFont typeface="+mj-lt"/>
              <a:buAutoNum type="arabicPeriod"/>
            </a:pPr>
            <a:r>
              <a:rPr lang="en-US" dirty="0"/>
              <a:t>Modules</a:t>
            </a:r>
          </a:p>
        </p:txBody>
      </p:sp>
    </p:spTree>
    <p:extLst>
      <p:ext uri="{BB962C8B-B14F-4D97-AF65-F5344CB8AC3E}">
        <p14:creationId xmlns:p14="http://schemas.microsoft.com/office/powerpoint/2010/main" val="2035129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latin typeface="+mj-lt"/>
              </a:rPr>
              <a:t>Booleans</a:t>
            </a:r>
          </a:p>
        </p:txBody>
      </p:sp>
      <p:sp>
        <p:nvSpPr>
          <p:cNvPr id="3" name="Google Shape;362;p32">
            <a:extLst>
              <a:ext uri="{FF2B5EF4-FFF2-40B4-BE49-F238E27FC236}">
                <a16:creationId xmlns:a16="http://schemas.microsoft.com/office/drawing/2014/main" id="{84504534-D389-4EF8-B2D7-4B00A1407C32}"/>
              </a:ext>
            </a:extLst>
          </p:cNvPr>
          <p:cNvSpPr txBox="1"/>
          <p:nvPr/>
        </p:nvSpPr>
        <p:spPr>
          <a:xfrm rot="-1319253">
            <a:off x="1486144" y="2199208"/>
            <a:ext cx="2314872" cy="13346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rtl="0">
              <a:spcBef>
                <a:spcPts val="0"/>
              </a:spcBef>
              <a:spcAft>
                <a:spcPts val="0"/>
              </a:spcAft>
              <a:buNone/>
            </a:pPr>
            <a:r>
              <a:rPr lang="en" sz="9600" dirty="0">
                <a:solidFill>
                  <a:srgbClr val="6CCCE6"/>
                </a:solidFill>
                <a:latin typeface="+mj-lt"/>
                <a:ea typeface="Londrina Sketch"/>
                <a:cs typeface="Londrina Sketch"/>
                <a:sym typeface="Londrina Sketch"/>
              </a:rPr>
              <a:t>true</a:t>
            </a:r>
            <a:endParaRPr sz="9600" dirty="0">
              <a:solidFill>
                <a:srgbClr val="6CCCE6"/>
              </a:solidFill>
              <a:latin typeface="+mj-lt"/>
              <a:ea typeface="Londrina Sketch"/>
              <a:cs typeface="Londrina Sketch"/>
              <a:sym typeface="Londrina Sketch"/>
            </a:endParaRPr>
          </a:p>
        </p:txBody>
      </p:sp>
      <p:sp>
        <p:nvSpPr>
          <p:cNvPr id="4" name="Google Shape;363;p32">
            <a:extLst>
              <a:ext uri="{FF2B5EF4-FFF2-40B4-BE49-F238E27FC236}">
                <a16:creationId xmlns:a16="http://schemas.microsoft.com/office/drawing/2014/main" id="{CB547C77-3476-46C0-89B5-0545B725C7B8}"/>
              </a:ext>
            </a:extLst>
          </p:cNvPr>
          <p:cNvSpPr txBox="1"/>
          <p:nvPr/>
        </p:nvSpPr>
        <p:spPr>
          <a:xfrm rot="992620">
            <a:off x="5310939" y="2238336"/>
            <a:ext cx="2930387" cy="13344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rtl="0">
              <a:spcBef>
                <a:spcPts val="0"/>
              </a:spcBef>
              <a:spcAft>
                <a:spcPts val="0"/>
              </a:spcAft>
              <a:buNone/>
            </a:pPr>
            <a:r>
              <a:rPr lang="en" sz="9600" dirty="0">
                <a:solidFill>
                  <a:srgbClr val="6CCCE6"/>
                </a:solidFill>
                <a:latin typeface="+mj-lt"/>
                <a:ea typeface="Londrina Sketch"/>
                <a:cs typeface="Londrina Sketch"/>
                <a:sym typeface="Londrina Sketch"/>
              </a:rPr>
              <a:t>false</a:t>
            </a:r>
            <a:endParaRPr sz="9600" dirty="0">
              <a:solidFill>
                <a:srgbClr val="6CCCE6"/>
              </a:solidFill>
              <a:latin typeface="+mj-lt"/>
              <a:ea typeface="Londrina Sketch"/>
              <a:cs typeface="Londrina Sketch"/>
              <a:sym typeface="Londrina Sketch"/>
            </a:endParaRPr>
          </a:p>
        </p:txBody>
      </p:sp>
      <p:sp>
        <p:nvSpPr>
          <p:cNvPr id="5" name="Rectangle 4">
            <a:extLst>
              <a:ext uri="{FF2B5EF4-FFF2-40B4-BE49-F238E27FC236}">
                <a16:creationId xmlns:a16="http://schemas.microsoft.com/office/drawing/2014/main" id="{180E1CBA-3356-4339-8B99-6A2084012A4B}"/>
              </a:ext>
            </a:extLst>
          </p:cNvPr>
          <p:cNvSpPr/>
          <p:nvPr/>
        </p:nvSpPr>
        <p:spPr>
          <a:xfrm>
            <a:off x="1320485" y="4803352"/>
            <a:ext cx="6147115" cy="954107"/>
          </a:xfrm>
          <a:prstGeom prst="rect">
            <a:avLst/>
          </a:prstGeom>
          <a:solidFill>
            <a:schemeClr val="bg2"/>
          </a:solidFill>
        </p:spPr>
        <p:txBody>
          <a:bodyPr wrap="square">
            <a:spAutoFit/>
          </a:bodyPr>
          <a:lstStyle/>
          <a:p>
            <a:pPr lvl="0" algn="ctr"/>
            <a:r>
              <a:rPr lang="en-US" sz="2800" dirty="0">
                <a:latin typeface="+mj-lt"/>
                <a:ea typeface="Barlow Condensed"/>
                <a:cs typeface="Barlow Condensed"/>
                <a:sym typeface="Barlow Condensed"/>
              </a:rPr>
              <a:t>Booleans can only have the value </a:t>
            </a:r>
            <a:r>
              <a:rPr lang="en-US" sz="2800" u="sng" dirty="0">
                <a:latin typeface="+mj-lt"/>
                <a:ea typeface="Barlow Condensed"/>
                <a:cs typeface="Barlow Condensed"/>
                <a:sym typeface="Barlow Condensed"/>
              </a:rPr>
              <a:t>TRUE</a:t>
            </a:r>
            <a:r>
              <a:rPr lang="en-US" sz="2800" dirty="0">
                <a:latin typeface="+mj-lt"/>
                <a:ea typeface="Barlow Condensed"/>
                <a:cs typeface="Barlow Condensed"/>
                <a:sym typeface="Barlow Condensed"/>
              </a:rPr>
              <a:t> or </a:t>
            </a:r>
            <a:r>
              <a:rPr lang="en-US" sz="2800" u="sng" dirty="0">
                <a:latin typeface="+mj-lt"/>
                <a:ea typeface="Barlow Condensed"/>
                <a:cs typeface="Barlow Condensed"/>
                <a:sym typeface="Barlow Condensed"/>
              </a:rPr>
              <a:t>FALSE.</a:t>
            </a:r>
          </a:p>
        </p:txBody>
      </p:sp>
    </p:spTree>
    <p:extLst>
      <p:ext uri="{BB962C8B-B14F-4D97-AF65-F5344CB8AC3E}">
        <p14:creationId xmlns:p14="http://schemas.microsoft.com/office/powerpoint/2010/main" val="33539238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Strings</a:t>
            </a:r>
          </a:p>
        </p:txBody>
      </p:sp>
      <p:sp>
        <p:nvSpPr>
          <p:cNvPr id="3" name="Rectangle 2">
            <a:extLst>
              <a:ext uri="{FF2B5EF4-FFF2-40B4-BE49-F238E27FC236}">
                <a16:creationId xmlns:a16="http://schemas.microsoft.com/office/drawing/2014/main" id="{DA828DAB-86EF-4C99-9416-A531FBC5F360}"/>
              </a:ext>
            </a:extLst>
          </p:cNvPr>
          <p:cNvSpPr/>
          <p:nvPr/>
        </p:nvSpPr>
        <p:spPr>
          <a:xfrm>
            <a:off x="1211144" y="5791200"/>
            <a:ext cx="6721712" cy="523220"/>
          </a:xfrm>
          <a:prstGeom prst="rect">
            <a:avLst/>
          </a:prstGeom>
          <a:solidFill>
            <a:schemeClr val="bg2"/>
          </a:solidFill>
        </p:spPr>
        <p:txBody>
          <a:bodyPr wrap="square">
            <a:spAutoFit/>
          </a:bodyPr>
          <a:lstStyle/>
          <a:p>
            <a:pPr lvl="0" algn="ctr"/>
            <a:r>
              <a:rPr lang="en-US" sz="2800" dirty="0">
                <a:latin typeface="+mj-lt"/>
                <a:ea typeface="Barlow Condensed"/>
                <a:cs typeface="Barlow Condensed"/>
                <a:sym typeface="Barlow Condensed"/>
              </a:rPr>
              <a:t>“Strings are any collection of characters.”</a:t>
            </a:r>
          </a:p>
        </p:txBody>
      </p:sp>
      <p:sp>
        <p:nvSpPr>
          <p:cNvPr id="4" name="Rectangle 3">
            <a:extLst>
              <a:ext uri="{FF2B5EF4-FFF2-40B4-BE49-F238E27FC236}">
                <a16:creationId xmlns:a16="http://schemas.microsoft.com/office/drawing/2014/main" id="{ED7B83E0-6F1B-4386-9785-2D7717C20E7C}"/>
              </a:ext>
            </a:extLst>
          </p:cNvPr>
          <p:cNvSpPr/>
          <p:nvPr/>
        </p:nvSpPr>
        <p:spPr>
          <a:xfrm rot="20852200">
            <a:off x="1254945" y="1511776"/>
            <a:ext cx="3469091" cy="738664"/>
          </a:xfrm>
          <a:prstGeom prst="rect">
            <a:avLst/>
          </a:prstGeom>
        </p:spPr>
        <p:txBody>
          <a:bodyPr wrap="none">
            <a:spAutoFit/>
          </a:bodyPr>
          <a:lstStyle/>
          <a:p>
            <a:pPr lvl="0"/>
            <a:r>
              <a:rPr lang="en-US" sz="4200" dirty="0">
                <a:solidFill>
                  <a:srgbClr val="6CCCE6"/>
                </a:solidFill>
                <a:latin typeface="+mj-lt"/>
                <a:ea typeface="Londrina Sketch"/>
                <a:cs typeface="Londrina Sketch"/>
                <a:sym typeface="Londrina Sketch"/>
              </a:rPr>
              <a:t>“Hello World!”</a:t>
            </a:r>
          </a:p>
        </p:txBody>
      </p:sp>
      <p:sp>
        <p:nvSpPr>
          <p:cNvPr id="5" name="Rectangle 4">
            <a:extLst>
              <a:ext uri="{FF2B5EF4-FFF2-40B4-BE49-F238E27FC236}">
                <a16:creationId xmlns:a16="http://schemas.microsoft.com/office/drawing/2014/main" id="{26D48A9D-E870-4B95-9895-95BA392802C1}"/>
              </a:ext>
            </a:extLst>
          </p:cNvPr>
          <p:cNvSpPr/>
          <p:nvPr/>
        </p:nvSpPr>
        <p:spPr>
          <a:xfrm rot="695048">
            <a:off x="3985764" y="2891692"/>
            <a:ext cx="4496744" cy="738664"/>
          </a:xfrm>
          <a:prstGeom prst="rect">
            <a:avLst/>
          </a:prstGeom>
        </p:spPr>
        <p:txBody>
          <a:bodyPr wrap="none">
            <a:spAutoFit/>
          </a:bodyPr>
          <a:lstStyle/>
          <a:p>
            <a:pPr lvl="0"/>
            <a:r>
              <a:rPr lang="en-US" sz="4200" dirty="0">
                <a:latin typeface="+mj-lt"/>
                <a:ea typeface="Londrina Sketch"/>
                <a:cs typeface="Londrina Sketch"/>
                <a:sym typeface="Londrina Sketch"/>
              </a:rPr>
              <a:t>“13 peas, please.”</a:t>
            </a:r>
          </a:p>
        </p:txBody>
      </p:sp>
      <p:sp>
        <p:nvSpPr>
          <p:cNvPr id="6" name="Rectangle 5">
            <a:extLst>
              <a:ext uri="{FF2B5EF4-FFF2-40B4-BE49-F238E27FC236}">
                <a16:creationId xmlns:a16="http://schemas.microsoft.com/office/drawing/2014/main" id="{CC17DE0D-86F8-4007-A59C-9B1094AB3A33}"/>
              </a:ext>
            </a:extLst>
          </p:cNvPr>
          <p:cNvSpPr/>
          <p:nvPr/>
        </p:nvSpPr>
        <p:spPr>
          <a:xfrm>
            <a:off x="1961162" y="3757136"/>
            <a:ext cx="2092239" cy="738664"/>
          </a:xfrm>
          <a:prstGeom prst="rect">
            <a:avLst/>
          </a:prstGeom>
        </p:spPr>
        <p:txBody>
          <a:bodyPr wrap="none">
            <a:spAutoFit/>
          </a:bodyPr>
          <a:lstStyle/>
          <a:p>
            <a:pPr lvl="0"/>
            <a:r>
              <a:rPr lang="en-US" sz="4200" dirty="0">
                <a:solidFill>
                  <a:schemeClr val="tx2"/>
                </a:solidFill>
                <a:latin typeface="+mj-lt"/>
                <a:ea typeface="Londrina Sketch"/>
                <a:cs typeface="Londrina Sketch"/>
                <a:sym typeface="Londrina Sketch"/>
              </a:rPr>
              <a:t>“#@$^!”</a:t>
            </a:r>
          </a:p>
        </p:txBody>
      </p:sp>
    </p:spTree>
    <p:extLst>
      <p:ext uri="{BB962C8B-B14F-4D97-AF65-F5344CB8AC3E}">
        <p14:creationId xmlns:p14="http://schemas.microsoft.com/office/powerpoint/2010/main" val="1162338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Numbers</a:t>
            </a:r>
          </a:p>
        </p:txBody>
      </p:sp>
      <p:sp>
        <p:nvSpPr>
          <p:cNvPr id="14" name="Google Shape;340;p30">
            <a:extLst>
              <a:ext uri="{FF2B5EF4-FFF2-40B4-BE49-F238E27FC236}">
                <a16:creationId xmlns:a16="http://schemas.microsoft.com/office/drawing/2014/main" id="{A8AEBF91-FDFE-43D3-BCFA-6154EA423D28}"/>
              </a:ext>
            </a:extLst>
          </p:cNvPr>
          <p:cNvSpPr txBox="1"/>
          <p:nvPr/>
        </p:nvSpPr>
        <p:spPr>
          <a:xfrm rot="-1582041">
            <a:off x="1165306" y="3493035"/>
            <a:ext cx="1944049" cy="60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rtl="0">
              <a:spcBef>
                <a:spcPts val="0"/>
              </a:spcBef>
              <a:spcAft>
                <a:spcPts val="0"/>
              </a:spcAft>
              <a:buNone/>
            </a:pPr>
            <a:r>
              <a:rPr lang="en" sz="3000" dirty="0">
                <a:solidFill>
                  <a:srgbClr val="38BCDB"/>
                </a:solidFill>
                <a:latin typeface="+mj-lt"/>
                <a:ea typeface="Anton"/>
                <a:cs typeface="Anton"/>
                <a:sym typeface="Anton"/>
              </a:rPr>
              <a:t>Integers</a:t>
            </a:r>
            <a:endParaRPr sz="3000" dirty="0">
              <a:solidFill>
                <a:srgbClr val="38BCDB"/>
              </a:solidFill>
              <a:latin typeface="+mj-lt"/>
              <a:ea typeface="Anton"/>
              <a:cs typeface="Anton"/>
              <a:sym typeface="Anton"/>
            </a:endParaRPr>
          </a:p>
        </p:txBody>
      </p:sp>
      <p:pic>
        <p:nvPicPr>
          <p:cNvPr id="15" name="Google Shape;341;p30">
            <a:extLst>
              <a:ext uri="{FF2B5EF4-FFF2-40B4-BE49-F238E27FC236}">
                <a16:creationId xmlns:a16="http://schemas.microsoft.com/office/drawing/2014/main" id="{5B0F9299-7BFF-4DD3-88DD-62BF824F8EB5}"/>
              </a:ext>
            </a:extLst>
          </p:cNvPr>
          <p:cNvPicPr preferRelativeResize="0"/>
          <p:nvPr/>
        </p:nvPicPr>
        <p:blipFill>
          <a:blip r:embed="rId3">
            <a:alphaModFix/>
          </a:blip>
          <a:stretch>
            <a:fillRect/>
          </a:stretch>
        </p:blipFill>
        <p:spPr>
          <a:xfrm rot="-4762718">
            <a:off x="942756" y="3041712"/>
            <a:ext cx="609600" cy="609600"/>
          </a:xfrm>
          <a:prstGeom prst="rect">
            <a:avLst/>
          </a:prstGeom>
          <a:noFill/>
          <a:ln>
            <a:noFill/>
          </a:ln>
        </p:spPr>
      </p:pic>
      <p:sp>
        <p:nvSpPr>
          <p:cNvPr id="16" name="Google Shape;342;p30">
            <a:extLst>
              <a:ext uri="{FF2B5EF4-FFF2-40B4-BE49-F238E27FC236}">
                <a16:creationId xmlns:a16="http://schemas.microsoft.com/office/drawing/2014/main" id="{72D79EC3-C1FA-48B9-A0E7-A6E5AFB68D4A}"/>
              </a:ext>
            </a:extLst>
          </p:cNvPr>
          <p:cNvSpPr txBox="1"/>
          <p:nvPr/>
        </p:nvSpPr>
        <p:spPr>
          <a:xfrm rot="-1582041">
            <a:off x="4075644" y="3493035"/>
            <a:ext cx="1944049" cy="60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rtl="0">
              <a:spcBef>
                <a:spcPts val="0"/>
              </a:spcBef>
              <a:spcAft>
                <a:spcPts val="0"/>
              </a:spcAft>
              <a:buNone/>
            </a:pPr>
            <a:r>
              <a:rPr lang="en" sz="3000" dirty="0">
                <a:solidFill>
                  <a:srgbClr val="38BCDB"/>
                </a:solidFill>
                <a:latin typeface="+mj-lt"/>
                <a:ea typeface="Anton"/>
                <a:cs typeface="Anton"/>
                <a:sym typeface="Anton"/>
              </a:rPr>
              <a:t>Decimals</a:t>
            </a:r>
            <a:endParaRPr sz="3000" dirty="0">
              <a:solidFill>
                <a:srgbClr val="38BCDB"/>
              </a:solidFill>
              <a:latin typeface="+mj-lt"/>
              <a:ea typeface="Anton"/>
              <a:cs typeface="Anton"/>
              <a:sym typeface="Anton"/>
            </a:endParaRPr>
          </a:p>
        </p:txBody>
      </p:sp>
      <p:pic>
        <p:nvPicPr>
          <p:cNvPr id="17" name="Google Shape;343;p30">
            <a:extLst>
              <a:ext uri="{FF2B5EF4-FFF2-40B4-BE49-F238E27FC236}">
                <a16:creationId xmlns:a16="http://schemas.microsoft.com/office/drawing/2014/main" id="{B14D87CC-2BD6-4E1B-9019-DE56EBBF570D}"/>
              </a:ext>
            </a:extLst>
          </p:cNvPr>
          <p:cNvPicPr preferRelativeResize="0"/>
          <p:nvPr/>
        </p:nvPicPr>
        <p:blipFill>
          <a:blip r:embed="rId3">
            <a:alphaModFix/>
          </a:blip>
          <a:stretch>
            <a:fillRect/>
          </a:stretch>
        </p:blipFill>
        <p:spPr>
          <a:xfrm rot="-4762718">
            <a:off x="3708558" y="3041712"/>
            <a:ext cx="609600" cy="609600"/>
          </a:xfrm>
          <a:prstGeom prst="rect">
            <a:avLst/>
          </a:prstGeom>
          <a:noFill/>
          <a:ln>
            <a:noFill/>
          </a:ln>
        </p:spPr>
      </p:pic>
      <p:sp>
        <p:nvSpPr>
          <p:cNvPr id="18" name="Google Shape;344;p30">
            <a:extLst>
              <a:ext uri="{FF2B5EF4-FFF2-40B4-BE49-F238E27FC236}">
                <a16:creationId xmlns:a16="http://schemas.microsoft.com/office/drawing/2014/main" id="{EE94A75B-CE5B-4493-8C04-3EB7BEB83735}"/>
              </a:ext>
            </a:extLst>
          </p:cNvPr>
          <p:cNvSpPr txBox="1"/>
          <p:nvPr/>
        </p:nvSpPr>
        <p:spPr>
          <a:xfrm rot="-1582041">
            <a:off x="6851919" y="3493035"/>
            <a:ext cx="1944049" cy="60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rtl="0">
              <a:spcBef>
                <a:spcPts val="0"/>
              </a:spcBef>
              <a:spcAft>
                <a:spcPts val="0"/>
              </a:spcAft>
              <a:buNone/>
            </a:pPr>
            <a:r>
              <a:rPr lang="en" sz="3000" dirty="0">
                <a:solidFill>
                  <a:srgbClr val="38BCDB"/>
                </a:solidFill>
                <a:latin typeface="+mj-lt"/>
                <a:ea typeface="Anton"/>
                <a:cs typeface="Anton"/>
                <a:sym typeface="Anton"/>
              </a:rPr>
              <a:t>Negatives</a:t>
            </a:r>
            <a:endParaRPr sz="3000" dirty="0">
              <a:solidFill>
                <a:srgbClr val="38BCDB"/>
              </a:solidFill>
              <a:latin typeface="+mj-lt"/>
              <a:ea typeface="Anton"/>
              <a:cs typeface="Anton"/>
              <a:sym typeface="Anton"/>
            </a:endParaRPr>
          </a:p>
        </p:txBody>
      </p:sp>
      <p:pic>
        <p:nvPicPr>
          <p:cNvPr id="19" name="Google Shape;345;p30">
            <a:extLst>
              <a:ext uri="{FF2B5EF4-FFF2-40B4-BE49-F238E27FC236}">
                <a16:creationId xmlns:a16="http://schemas.microsoft.com/office/drawing/2014/main" id="{149F6069-E4C5-4CC2-BA31-774284757F8A}"/>
              </a:ext>
            </a:extLst>
          </p:cNvPr>
          <p:cNvPicPr preferRelativeResize="0"/>
          <p:nvPr/>
        </p:nvPicPr>
        <p:blipFill>
          <a:blip r:embed="rId3">
            <a:alphaModFix/>
          </a:blip>
          <a:stretch>
            <a:fillRect/>
          </a:stretch>
        </p:blipFill>
        <p:spPr>
          <a:xfrm rot="-4762718">
            <a:off x="6604158" y="3041712"/>
            <a:ext cx="609600" cy="609600"/>
          </a:xfrm>
          <a:prstGeom prst="rect">
            <a:avLst/>
          </a:prstGeom>
          <a:noFill/>
          <a:ln>
            <a:noFill/>
          </a:ln>
        </p:spPr>
      </p:pic>
      <p:sp>
        <p:nvSpPr>
          <p:cNvPr id="20" name="Google Shape;346;p30">
            <a:extLst>
              <a:ext uri="{FF2B5EF4-FFF2-40B4-BE49-F238E27FC236}">
                <a16:creationId xmlns:a16="http://schemas.microsoft.com/office/drawing/2014/main" id="{D9652778-8DFE-4453-A860-8A884D9ECAC3}"/>
              </a:ext>
            </a:extLst>
          </p:cNvPr>
          <p:cNvSpPr txBox="1"/>
          <p:nvPr/>
        </p:nvSpPr>
        <p:spPr>
          <a:xfrm>
            <a:off x="851381" y="1841770"/>
            <a:ext cx="1555800" cy="133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r>
              <a:rPr lang="en" sz="6000" dirty="0">
                <a:solidFill>
                  <a:srgbClr val="333333"/>
                </a:solidFill>
                <a:latin typeface="+mj-lt"/>
                <a:ea typeface="Londrina Sketch"/>
                <a:cs typeface="Londrina Sketch"/>
                <a:sym typeface="Londrina Sketch"/>
              </a:rPr>
              <a:t>49</a:t>
            </a:r>
            <a:endParaRPr sz="6000" dirty="0">
              <a:solidFill>
                <a:srgbClr val="333333"/>
              </a:solidFill>
              <a:latin typeface="+mj-lt"/>
              <a:ea typeface="Londrina Sketch"/>
              <a:cs typeface="Londrina Sketch"/>
              <a:sym typeface="Londrina Sketch"/>
            </a:endParaRPr>
          </a:p>
        </p:txBody>
      </p:sp>
      <p:sp>
        <p:nvSpPr>
          <p:cNvPr id="21" name="Google Shape;347;p30">
            <a:extLst>
              <a:ext uri="{FF2B5EF4-FFF2-40B4-BE49-F238E27FC236}">
                <a16:creationId xmlns:a16="http://schemas.microsoft.com/office/drawing/2014/main" id="{390DB8B9-ADF8-4C6B-8628-3811DFA77AB4}"/>
              </a:ext>
            </a:extLst>
          </p:cNvPr>
          <p:cNvSpPr txBox="1"/>
          <p:nvPr/>
        </p:nvSpPr>
        <p:spPr>
          <a:xfrm>
            <a:off x="3442294" y="1841770"/>
            <a:ext cx="2314800" cy="133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rtl="0">
              <a:spcBef>
                <a:spcPts val="0"/>
              </a:spcBef>
              <a:spcAft>
                <a:spcPts val="0"/>
              </a:spcAft>
              <a:buNone/>
            </a:pPr>
            <a:r>
              <a:rPr lang="en" sz="6000" dirty="0">
                <a:solidFill>
                  <a:srgbClr val="333333"/>
                </a:solidFill>
                <a:latin typeface="+mj-lt"/>
                <a:ea typeface="Londrina Sketch"/>
                <a:cs typeface="Londrina Sketch"/>
                <a:sym typeface="Londrina Sketch"/>
              </a:rPr>
              <a:t>6.38</a:t>
            </a:r>
            <a:endParaRPr sz="6000" dirty="0">
              <a:solidFill>
                <a:srgbClr val="333333"/>
              </a:solidFill>
              <a:latin typeface="+mj-lt"/>
              <a:ea typeface="Londrina Sketch"/>
              <a:cs typeface="Londrina Sketch"/>
              <a:sym typeface="Londrina Sketch"/>
            </a:endParaRPr>
          </a:p>
        </p:txBody>
      </p:sp>
      <p:sp>
        <p:nvSpPr>
          <p:cNvPr id="22" name="Google Shape;348;p30">
            <a:extLst>
              <a:ext uri="{FF2B5EF4-FFF2-40B4-BE49-F238E27FC236}">
                <a16:creationId xmlns:a16="http://schemas.microsoft.com/office/drawing/2014/main" id="{A71EAAC5-6606-46CD-A9C9-73EE6EC3603A}"/>
              </a:ext>
            </a:extLst>
          </p:cNvPr>
          <p:cNvSpPr txBox="1"/>
          <p:nvPr/>
        </p:nvSpPr>
        <p:spPr>
          <a:xfrm>
            <a:off x="6647206" y="1841770"/>
            <a:ext cx="2110500" cy="133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838200" rtl="0">
              <a:spcBef>
                <a:spcPts val="0"/>
              </a:spcBef>
              <a:spcAft>
                <a:spcPts val="0"/>
              </a:spcAft>
              <a:buClr>
                <a:srgbClr val="333333"/>
              </a:buClr>
              <a:buSzPts val="9600"/>
              <a:buFont typeface="Londrina Sketch"/>
              <a:buChar char="-"/>
            </a:pPr>
            <a:r>
              <a:rPr lang="en" sz="6000">
                <a:solidFill>
                  <a:srgbClr val="333333"/>
                </a:solidFill>
                <a:latin typeface="+mj-lt"/>
                <a:ea typeface="Londrina Sketch"/>
                <a:cs typeface="Londrina Sketch"/>
                <a:sym typeface="Londrina Sketch"/>
              </a:rPr>
              <a:t>5.7</a:t>
            </a:r>
            <a:endParaRPr sz="6000">
              <a:solidFill>
                <a:srgbClr val="333333"/>
              </a:solidFill>
              <a:latin typeface="+mj-lt"/>
              <a:ea typeface="Londrina Sketch"/>
              <a:cs typeface="Londrina Sketch"/>
              <a:sym typeface="Londrina Sketch"/>
            </a:endParaRPr>
          </a:p>
        </p:txBody>
      </p:sp>
      <p:sp>
        <p:nvSpPr>
          <p:cNvPr id="13" name="Rectangle 12">
            <a:extLst>
              <a:ext uri="{FF2B5EF4-FFF2-40B4-BE49-F238E27FC236}">
                <a16:creationId xmlns:a16="http://schemas.microsoft.com/office/drawing/2014/main" id="{D8047DBA-FE81-354F-BDF1-70AAA0BC4A0A}"/>
              </a:ext>
            </a:extLst>
          </p:cNvPr>
          <p:cNvSpPr/>
          <p:nvPr/>
        </p:nvSpPr>
        <p:spPr>
          <a:xfrm>
            <a:off x="1132660" y="4953170"/>
            <a:ext cx="6868340" cy="954107"/>
          </a:xfrm>
          <a:prstGeom prst="rect">
            <a:avLst/>
          </a:prstGeom>
          <a:solidFill>
            <a:schemeClr val="bg2"/>
          </a:solidFill>
        </p:spPr>
        <p:txBody>
          <a:bodyPr wrap="square">
            <a:spAutoFit/>
          </a:bodyPr>
          <a:lstStyle/>
          <a:p>
            <a:pPr lvl="0" algn="ctr"/>
            <a:r>
              <a:rPr lang="en-US" sz="2800" dirty="0">
                <a:latin typeface="+mj-lt"/>
                <a:ea typeface="Barlow Condensed"/>
                <a:cs typeface="Barlow Condensed"/>
                <a:sym typeface="Barlow Condensed"/>
              </a:rPr>
              <a:t>There are many different types of numbers (floats, integers, etc.)</a:t>
            </a:r>
          </a:p>
        </p:txBody>
      </p:sp>
    </p:spTree>
    <p:extLst>
      <p:ext uri="{BB962C8B-B14F-4D97-AF65-F5344CB8AC3E}">
        <p14:creationId xmlns:p14="http://schemas.microsoft.com/office/powerpoint/2010/main" val="34934697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200" y="3029740"/>
            <a:ext cx="8610600" cy="704060"/>
          </a:xfrm>
        </p:spPr>
        <p:txBody>
          <a:bodyPr>
            <a:normAutofit/>
          </a:bodyPr>
          <a:lstStyle/>
          <a:p>
            <a:r>
              <a:rPr lang="en-US" dirty="0"/>
              <a:t>Variables and Operators</a:t>
            </a:r>
          </a:p>
        </p:txBody>
      </p:sp>
    </p:spTree>
    <p:extLst>
      <p:ext uri="{BB962C8B-B14F-4D97-AF65-F5344CB8AC3E}">
        <p14:creationId xmlns:p14="http://schemas.microsoft.com/office/powerpoint/2010/main" val="22078131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2CC50-161F-4D78-B876-186263A05822}"/>
              </a:ext>
            </a:extLst>
          </p:cNvPr>
          <p:cNvSpPr txBox="1"/>
          <p:nvPr/>
        </p:nvSpPr>
        <p:spPr>
          <a:xfrm>
            <a:off x="457200" y="838200"/>
            <a:ext cx="7467600" cy="2246769"/>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000" dirty="0"/>
              <a:t>Variables are the means by which we can store and reference data. We assign values to variables in Python.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assignment statement:</a:t>
            </a:r>
          </a:p>
          <a:p>
            <a:endParaRPr lang="en-US" sz="2000" dirty="0"/>
          </a:p>
          <a:p>
            <a:endParaRPr lang="en-US" sz="2000" dirty="0"/>
          </a:p>
          <a:p>
            <a:endParaRPr lang="en-US" sz="2000" dirty="0"/>
          </a:p>
        </p:txBody>
      </p:sp>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Variables</a:t>
            </a:r>
          </a:p>
        </p:txBody>
      </p:sp>
      <p:sp>
        <p:nvSpPr>
          <p:cNvPr id="26" name="Rectangle 25">
            <a:extLst>
              <a:ext uri="{FF2B5EF4-FFF2-40B4-BE49-F238E27FC236}">
                <a16:creationId xmlns:a16="http://schemas.microsoft.com/office/drawing/2014/main" id="{BEF72295-B762-41A8-9CFA-FC75B9BD9605}"/>
              </a:ext>
            </a:extLst>
          </p:cNvPr>
          <p:cNvSpPr/>
          <p:nvPr/>
        </p:nvSpPr>
        <p:spPr>
          <a:xfrm>
            <a:off x="1578980" y="3193540"/>
            <a:ext cx="2275724" cy="1517149"/>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27" name="TextBox 8">
            <a:extLst>
              <a:ext uri="{FF2B5EF4-FFF2-40B4-BE49-F238E27FC236}">
                <a16:creationId xmlns:a16="http://schemas.microsoft.com/office/drawing/2014/main" id="{E269210F-6080-4BE6-AAA7-AD6257041BA7}"/>
              </a:ext>
            </a:extLst>
          </p:cNvPr>
          <p:cNvSpPr txBox="1"/>
          <p:nvPr/>
        </p:nvSpPr>
        <p:spPr>
          <a:xfrm>
            <a:off x="2057400" y="3620869"/>
            <a:ext cx="139603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latin typeface="Arial" panose="020B0604020202020204" pitchFamily="34" charset="0"/>
                <a:cs typeface="Arial" panose="020B0604020202020204" pitchFamily="34" charset="0"/>
              </a:rPr>
              <a:t>name</a:t>
            </a:r>
          </a:p>
        </p:txBody>
      </p:sp>
      <p:sp>
        <p:nvSpPr>
          <p:cNvPr id="28" name="Rectangle 27">
            <a:extLst>
              <a:ext uri="{FF2B5EF4-FFF2-40B4-BE49-F238E27FC236}">
                <a16:creationId xmlns:a16="http://schemas.microsoft.com/office/drawing/2014/main" id="{8521E865-6DE5-4119-BD33-758BAA057ABE}"/>
              </a:ext>
            </a:extLst>
          </p:cNvPr>
          <p:cNvSpPr/>
          <p:nvPr/>
        </p:nvSpPr>
        <p:spPr>
          <a:xfrm>
            <a:off x="3883970" y="3193539"/>
            <a:ext cx="1147406" cy="1517149"/>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971CB692-B667-4009-BC4A-8EAA67F3E297}"/>
              </a:ext>
            </a:extLst>
          </p:cNvPr>
          <p:cNvSpPr/>
          <p:nvPr/>
        </p:nvSpPr>
        <p:spPr>
          <a:xfrm>
            <a:off x="5063069" y="3193539"/>
            <a:ext cx="2412213" cy="1517149"/>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30" name="TextBox 12">
            <a:extLst>
              <a:ext uri="{FF2B5EF4-FFF2-40B4-BE49-F238E27FC236}">
                <a16:creationId xmlns:a16="http://schemas.microsoft.com/office/drawing/2014/main" id="{1A4636EA-8EF6-4AF0-AE48-FBD8FEC114A2}"/>
              </a:ext>
            </a:extLst>
          </p:cNvPr>
          <p:cNvSpPr txBox="1"/>
          <p:nvPr/>
        </p:nvSpPr>
        <p:spPr>
          <a:xfrm>
            <a:off x="4226227" y="3620869"/>
            <a:ext cx="46289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latin typeface="Arial" panose="020B0604020202020204" pitchFamily="34" charset="0"/>
                <a:cs typeface="Arial" panose="020B0604020202020204" pitchFamily="34" charset="0"/>
              </a:rPr>
              <a:t>=</a:t>
            </a:r>
          </a:p>
        </p:txBody>
      </p:sp>
      <p:sp>
        <p:nvSpPr>
          <p:cNvPr id="31" name="TextBox 16">
            <a:extLst>
              <a:ext uri="{FF2B5EF4-FFF2-40B4-BE49-F238E27FC236}">
                <a16:creationId xmlns:a16="http://schemas.microsoft.com/office/drawing/2014/main" id="{25EE2A89-4DB2-4AB1-A55D-0CD9215EA7E9}"/>
              </a:ext>
            </a:extLst>
          </p:cNvPr>
          <p:cNvSpPr txBox="1"/>
          <p:nvPr/>
        </p:nvSpPr>
        <p:spPr>
          <a:xfrm>
            <a:off x="2216389" y="2503085"/>
            <a:ext cx="1078052"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Variable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Name</a:t>
            </a:r>
          </a:p>
        </p:txBody>
      </p:sp>
      <p:sp>
        <p:nvSpPr>
          <p:cNvPr id="32" name="TextBox 17">
            <a:extLst>
              <a:ext uri="{FF2B5EF4-FFF2-40B4-BE49-F238E27FC236}">
                <a16:creationId xmlns:a16="http://schemas.microsoft.com/office/drawing/2014/main" id="{81CA25EA-2F4E-43BA-A37E-0C6EE94C0E28}"/>
              </a:ext>
            </a:extLst>
          </p:cNvPr>
          <p:cNvSpPr txBox="1"/>
          <p:nvPr/>
        </p:nvSpPr>
        <p:spPr>
          <a:xfrm>
            <a:off x="3748200" y="2507739"/>
            <a:ext cx="141894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Assignment Operator</a:t>
            </a:r>
          </a:p>
        </p:txBody>
      </p:sp>
      <p:sp>
        <p:nvSpPr>
          <p:cNvPr id="33" name="TextBox 18">
            <a:extLst>
              <a:ext uri="{FF2B5EF4-FFF2-40B4-BE49-F238E27FC236}">
                <a16:creationId xmlns:a16="http://schemas.microsoft.com/office/drawing/2014/main" id="{31C7D318-8B86-464F-9852-02408B7EC15F}"/>
              </a:ext>
            </a:extLst>
          </p:cNvPr>
          <p:cNvSpPr txBox="1"/>
          <p:nvPr/>
        </p:nvSpPr>
        <p:spPr>
          <a:xfrm>
            <a:off x="5893617" y="2677483"/>
            <a:ext cx="75745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Value</a:t>
            </a:r>
          </a:p>
        </p:txBody>
      </p:sp>
      <p:sp>
        <p:nvSpPr>
          <p:cNvPr id="34" name="TextBox 20">
            <a:extLst>
              <a:ext uri="{FF2B5EF4-FFF2-40B4-BE49-F238E27FC236}">
                <a16:creationId xmlns:a16="http://schemas.microsoft.com/office/drawing/2014/main" id="{B7395DAD-59AA-41E0-8BD2-E234B14AD945}"/>
              </a:ext>
            </a:extLst>
          </p:cNvPr>
          <p:cNvSpPr txBox="1"/>
          <p:nvPr/>
        </p:nvSpPr>
        <p:spPr>
          <a:xfrm>
            <a:off x="4567033" y="5602069"/>
            <a:ext cx="3736921"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The quotes (“”), </a:t>
            </a:r>
          </a:p>
          <a:p>
            <a:pPr algn="ctr"/>
            <a:r>
              <a:rPr lang="en-US" dirty="0">
                <a:latin typeface="Arial" panose="020B0604020202020204" pitchFamily="34" charset="0"/>
                <a:cs typeface="Arial" panose="020B0604020202020204" pitchFamily="34" charset="0"/>
              </a:rPr>
              <a:t>convey that “Fa Mulan” is a </a:t>
            </a:r>
            <a:r>
              <a:rPr lang="en-US" b="1" dirty="0">
                <a:latin typeface="Arial" panose="020B0604020202020204" pitchFamily="34" charset="0"/>
                <a:cs typeface="Arial" panose="020B0604020202020204" pitchFamily="34" charset="0"/>
              </a:rPr>
              <a:t>string</a:t>
            </a:r>
            <a:r>
              <a:rPr lang="en-US" dirty="0">
                <a:latin typeface="Arial" panose="020B0604020202020204" pitchFamily="34" charset="0"/>
                <a:cs typeface="Arial" panose="020B0604020202020204" pitchFamily="34" charset="0"/>
              </a:rPr>
              <a:t>.</a:t>
            </a:r>
            <a:endParaRPr lang="en-US" u="sng" dirty="0">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180EAD3D-80F8-475D-992D-21431E9CF2E6}"/>
              </a:ext>
            </a:extLst>
          </p:cNvPr>
          <p:cNvCxnSpPr/>
          <p:nvPr/>
        </p:nvCxnSpPr>
        <p:spPr>
          <a:xfrm flipV="1">
            <a:off x="7134000" y="4031740"/>
            <a:ext cx="0" cy="1511472"/>
          </a:xfrm>
          <a:prstGeom prst="straightConnector1">
            <a:avLst/>
          </a:prstGeom>
          <a:noFill/>
          <a:ln w="57150" cap="flat" cmpd="sng" algn="ctr">
            <a:solidFill>
              <a:srgbClr val="FF0000"/>
            </a:solidFill>
            <a:prstDash val="solid"/>
            <a:miter lim="800000"/>
            <a:tailEnd type="triangle"/>
          </a:ln>
          <a:effectLst/>
        </p:spPr>
      </p:cxnSp>
      <p:cxnSp>
        <p:nvCxnSpPr>
          <p:cNvPr id="36" name="Straight Arrow Connector 35">
            <a:extLst>
              <a:ext uri="{FF2B5EF4-FFF2-40B4-BE49-F238E27FC236}">
                <a16:creationId xmlns:a16="http://schemas.microsoft.com/office/drawing/2014/main" id="{BB02EE22-CA46-4B9C-B3C6-6E99CB52E4C5}"/>
              </a:ext>
            </a:extLst>
          </p:cNvPr>
          <p:cNvCxnSpPr/>
          <p:nvPr/>
        </p:nvCxnSpPr>
        <p:spPr>
          <a:xfrm flipV="1">
            <a:off x="5410200" y="4031740"/>
            <a:ext cx="0" cy="1511472"/>
          </a:xfrm>
          <a:prstGeom prst="straightConnector1">
            <a:avLst/>
          </a:prstGeom>
          <a:noFill/>
          <a:ln w="57150" cap="flat" cmpd="sng" algn="ctr">
            <a:solidFill>
              <a:srgbClr val="FF0000"/>
            </a:solidFill>
            <a:prstDash val="solid"/>
            <a:miter lim="800000"/>
            <a:tailEnd type="triangle"/>
          </a:ln>
          <a:effectLst/>
        </p:spPr>
      </p:cxnSp>
      <p:sp>
        <p:nvSpPr>
          <p:cNvPr id="37" name="TextBox 22">
            <a:extLst>
              <a:ext uri="{FF2B5EF4-FFF2-40B4-BE49-F238E27FC236}">
                <a16:creationId xmlns:a16="http://schemas.microsoft.com/office/drawing/2014/main" id="{B6E5EF1D-A0CA-4D77-8968-2D2E7D25AE3D}"/>
              </a:ext>
            </a:extLst>
          </p:cNvPr>
          <p:cNvSpPr txBox="1"/>
          <p:nvPr/>
        </p:nvSpPr>
        <p:spPr>
          <a:xfrm>
            <a:off x="4911792" y="3682424"/>
            <a:ext cx="272110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latin typeface="Arial" panose="020B0604020202020204" pitchFamily="34" charset="0"/>
                <a:cs typeface="Arial" panose="020B0604020202020204" pitchFamily="34" charset="0"/>
              </a:rPr>
              <a:t>“Fa Mulan”</a:t>
            </a:r>
          </a:p>
        </p:txBody>
      </p:sp>
    </p:spTree>
    <p:extLst>
      <p:ext uri="{BB962C8B-B14F-4D97-AF65-F5344CB8AC3E}">
        <p14:creationId xmlns:p14="http://schemas.microsoft.com/office/powerpoint/2010/main" val="10990790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2CC50-161F-4D78-B876-186263A05822}"/>
              </a:ext>
            </a:extLst>
          </p:cNvPr>
          <p:cNvSpPr txBox="1"/>
          <p:nvPr/>
        </p:nvSpPr>
        <p:spPr>
          <a:xfrm>
            <a:off x="457200" y="838200"/>
            <a:ext cx="7467600" cy="1323439"/>
          </a:xfrm>
          <a:prstGeom prst="rect">
            <a:avLst/>
          </a:prstGeom>
          <a:noFill/>
          <a:ln w="6350" cmpd="sng">
            <a:noFill/>
            <a:prstDash val="dash"/>
          </a:ln>
        </p:spPr>
        <p:txBody>
          <a:bodyPr wrap="square" rtlCol="0">
            <a:spAutoFit/>
          </a:bodyPr>
          <a:lstStyle/>
          <a:p>
            <a:r>
              <a:rPr lang="en-US" sz="2000" dirty="0"/>
              <a:t>Variables that have been assigned can then be referenced and reassigned in the code later, as shown in the following image: </a:t>
            </a:r>
          </a:p>
          <a:p>
            <a:pPr marL="342900" indent="-342900">
              <a:buFont typeface="Arial" panose="020B0604020202020204" pitchFamily="34" charset="0"/>
              <a:buChar char="•"/>
            </a:pPr>
            <a:endParaRPr lang="en-US" sz="2000" dirty="0"/>
          </a:p>
          <a:p>
            <a:endParaRPr lang="en-US" sz="2000" dirty="0"/>
          </a:p>
        </p:txBody>
      </p:sp>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Variables</a:t>
            </a:r>
          </a:p>
        </p:txBody>
      </p:sp>
      <p:pic>
        <p:nvPicPr>
          <p:cNvPr id="5" name="Picture 4">
            <a:extLst>
              <a:ext uri="{FF2B5EF4-FFF2-40B4-BE49-F238E27FC236}">
                <a16:creationId xmlns:a16="http://schemas.microsoft.com/office/drawing/2014/main" id="{40E1DBD2-54B1-4C07-97EE-4CBFFA9335C9}"/>
              </a:ext>
            </a:extLst>
          </p:cNvPr>
          <p:cNvPicPr>
            <a:picLocks noChangeAspect="1"/>
          </p:cNvPicPr>
          <p:nvPr/>
        </p:nvPicPr>
        <p:blipFill>
          <a:blip r:embed="rId3"/>
          <a:stretch>
            <a:fillRect/>
          </a:stretch>
        </p:blipFill>
        <p:spPr>
          <a:xfrm>
            <a:off x="304800" y="1905000"/>
            <a:ext cx="8564170" cy="3439005"/>
          </a:xfrm>
          <a:prstGeom prst="rect">
            <a:avLst/>
          </a:prstGeom>
        </p:spPr>
      </p:pic>
    </p:spTree>
    <p:extLst>
      <p:ext uri="{BB962C8B-B14F-4D97-AF65-F5344CB8AC3E}">
        <p14:creationId xmlns:p14="http://schemas.microsoft.com/office/powerpoint/2010/main" val="2911273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Operators</a:t>
            </a:r>
          </a:p>
        </p:txBody>
      </p:sp>
      <p:sp>
        <p:nvSpPr>
          <p:cNvPr id="3" name="TextBox 2">
            <a:extLst>
              <a:ext uri="{FF2B5EF4-FFF2-40B4-BE49-F238E27FC236}">
                <a16:creationId xmlns:a16="http://schemas.microsoft.com/office/drawing/2014/main" id="{EE52CC50-161F-4D78-B876-186263A05822}"/>
              </a:ext>
            </a:extLst>
          </p:cNvPr>
          <p:cNvSpPr txBox="1"/>
          <p:nvPr/>
        </p:nvSpPr>
        <p:spPr>
          <a:xfrm>
            <a:off x="457200" y="838200"/>
            <a:ext cx="7467600" cy="5632311"/>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000" i="1" dirty="0"/>
              <a:t>Operators</a:t>
            </a:r>
            <a:r>
              <a:rPr lang="en-US" sz="2000" dirty="0"/>
              <a:t> are symbols that do something with data.</a:t>
            </a:r>
          </a:p>
          <a:p>
            <a:endParaRPr lang="en-US" sz="2000" dirty="0"/>
          </a:p>
          <a:p>
            <a:pPr marL="342900" indent="-342900">
              <a:buFont typeface="Arial" panose="020B0604020202020204" pitchFamily="34" charset="0"/>
              <a:buChar char="•"/>
            </a:pPr>
            <a:r>
              <a:rPr lang="en-US" sz="2000" dirty="0"/>
              <a:t>We’ve already seen an operation! </a:t>
            </a:r>
            <a:br>
              <a:rPr lang="en-US" sz="2000" dirty="0"/>
            </a:br>
            <a:r>
              <a:rPr lang="en-US" sz="2000" dirty="0"/>
              <a:t>The assignment operator </a:t>
            </a:r>
            <a:r>
              <a:rPr lang="en-US" sz="2000" b="1" dirty="0"/>
              <a:t>=</a:t>
            </a:r>
            <a:r>
              <a:rPr lang="en-US" sz="2000" dirty="0"/>
              <a:t> stores a value to a variable</a:t>
            </a:r>
          </a:p>
          <a:p>
            <a:endParaRPr lang="en-US" sz="2000" dirty="0"/>
          </a:p>
          <a:p>
            <a:endParaRPr lang="en-US" sz="2000" dirty="0"/>
          </a:p>
          <a:p>
            <a:endParaRPr lang="en-US" sz="2000" dirty="0"/>
          </a:p>
          <a:p>
            <a:pPr marL="342900" indent="-342900">
              <a:buFont typeface="Arial" panose="020B0604020202020204" pitchFamily="34" charset="0"/>
              <a:buChar char="•"/>
            </a:pPr>
            <a:r>
              <a:rPr lang="en-US" sz="2000" dirty="0"/>
              <a:t>There are many more! For example:</a:t>
            </a:r>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b="1" dirty="0"/>
              <a:t>Arithmetic</a:t>
            </a:r>
            <a:r>
              <a:rPr lang="en-US" sz="2000" dirty="0"/>
              <a:t>: </a:t>
            </a:r>
            <a:r>
              <a:rPr lang="en-US" sz="2000" dirty="0">
                <a:latin typeface="Courier New" panose="02070309020205020404" pitchFamily="49" charset="0"/>
                <a:cs typeface="Courier New" panose="02070309020205020404" pitchFamily="49" charset="0"/>
              </a:rPr>
              <a:t>+</a:t>
            </a:r>
            <a:r>
              <a:rPr lang="en-US" sz="2000" dirty="0"/>
              <a:t>, </a:t>
            </a:r>
            <a:r>
              <a:rPr lang="en-US" sz="2000" dirty="0">
                <a:latin typeface="Courier New" panose="02070309020205020404" pitchFamily="49" charset="0"/>
                <a:cs typeface="Courier New" panose="02070309020205020404" pitchFamily="49" charset="0"/>
              </a:rPr>
              <a:t>-</a:t>
            </a:r>
            <a:r>
              <a:rPr lang="en-US" sz="2000" dirty="0"/>
              <a:t>, </a:t>
            </a:r>
            <a:r>
              <a:rPr lang="en-US" sz="2000" dirty="0">
                <a:latin typeface="Courier New" panose="02070309020205020404" pitchFamily="49" charset="0"/>
                <a:cs typeface="Courier New" panose="02070309020205020404" pitchFamily="49" charset="0"/>
              </a:rPr>
              <a:t>*</a:t>
            </a:r>
            <a:r>
              <a:rPr lang="en-US" sz="2000" dirty="0"/>
              <a:t>, </a:t>
            </a:r>
            <a:r>
              <a:rPr lang="en-US" sz="2000" dirty="0">
                <a:latin typeface="Courier New" panose="02070309020205020404" pitchFamily="49" charset="0"/>
                <a:cs typeface="Courier New" panose="02070309020205020404" pitchFamily="49" charset="0"/>
              </a:rPr>
              <a:t>/</a:t>
            </a:r>
            <a:r>
              <a:rPr lang="en-US" sz="2000" dirty="0"/>
              <a:t>, etc.</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b="1" dirty="0"/>
              <a:t>Comparison</a:t>
            </a:r>
            <a:r>
              <a:rPr lang="en-US" sz="2000" dirty="0"/>
              <a:t>: </a:t>
            </a:r>
            <a:r>
              <a:rPr lang="en-US" sz="2000" dirty="0">
                <a:latin typeface="Courier New" panose="02070309020205020404" pitchFamily="49" charset="0"/>
                <a:cs typeface="Courier New" panose="02070309020205020404" pitchFamily="49" charset="0"/>
              </a:rPr>
              <a:t>&lt;</a:t>
            </a:r>
            <a:r>
              <a:rPr lang="en-US" sz="2000" dirty="0"/>
              <a:t>, </a:t>
            </a:r>
            <a:r>
              <a:rPr lang="en-US" sz="2000" dirty="0">
                <a:latin typeface="Courier New" panose="02070309020205020404" pitchFamily="49" charset="0"/>
                <a:cs typeface="Courier New" panose="02070309020205020404" pitchFamily="49" charset="0"/>
              </a:rPr>
              <a:t>&gt;</a:t>
            </a:r>
            <a:r>
              <a:rPr lang="en-US" sz="2000" dirty="0"/>
              <a:t>, </a:t>
            </a:r>
            <a:r>
              <a:rPr lang="en-US" sz="2000" dirty="0">
                <a:latin typeface="Courier New" panose="02070309020205020404" pitchFamily="49" charset="0"/>
                <a:cs typeface="Courier New" panose="02070309020205020404" pitchFamily="49" charset="0"/>
              </a:rPr>
              <a:t>==</a:t>
            </a:r>
            <a:r>
              <a:rPr lang="en-US" sz="2000" dirty="0"/>
              <a:t>, </a:t>
            </a:r>
            <a:r>
              <a:rPr lang="en-US" sz="2000" dirty="0">
                <a:latin typeface="Courier New" panose="02070309020205020404" pitchFamily="49" charset="0"/>
                <a:cs typeface="Courier New" panose="02070309020205020404" pitchFamily="49" charset="0"/>
              </a:rPr>
              <a:t>!=</a:t>
            </a:r>
            <a:r>
              <a:rPr lang="en-US" sz="2000" dirty="0"/>
              <a:t>, etc.</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b="1" dirty="0"/>
              <a:t>Logical</a:t>
            </a:r>
            <a:r>
              <a:rPr lang="en-US" sz="2000" dirty="0"/>
              <a:t>: </a:t>
            </a:r>
            <a:r>
              <a:rPr lang="en-US" sz="2000" dirty="0">
                <a:latin typeface="Courier New" panose="02070309020205020404" pitchFamily="49" charset="0"/>
                <a:cs typeface="Courier New" panose="02070309020205020404" pitchFamily="49" charset="0"/>
              </a:rPr>
              <a:t>and</a:t>
            </a:r>
            <a:r>
              <a:rPr lang="en-US" sz="2000" dirty="0"/>
              <a:t>, </a:t>
            </a:r>
            <a:r>
              <a:rPr lang="en-US" sz="2000" dirty="0">
                <a:latin typeface="Courier New" panose="02070309020205020404" pitchFamily="49" charset="0"/>
                <a:cs typeface="Courier New" panose="02070309020205020404" pitchFamily="49" charset="0"/>
              </a:rPr>
              <a:t>or</a:t>
            </a:r>
            <a:r>
              <a:rPr lang="en-US" sz="2000" dirty="0"/>
              <a:t>, </a:t>
            </a:r>
            <a:r>
              <a:rPr lang="en-US" sz="2000" dirty="0">
                <a:latin typeface="Courier New" panose="02070309020205020404" pitchFamily="49" charset="0"/>
                <a:cs typeface="Courier New" panose="02070309020205020404" pitchFamily="49" charset="0"/>
              </a:rPr>
              <a:t>not</a:t>
            </a:r>
            <a:endParaRPr lang="en-US" sz="2000" dirty="0"/>
          </a:p>
          <a:p>
            <a:endParaRPr lang="en-US" sz="2000" dirty="0"/>
          </a:p>
          <a:p>
            <a:pPr marL="342900" indent="-342900">
              <a:buFont typeface="Arial" panose="020B0604020202020204" pitchFamily="34" charset="0"/>
              <a:buChar char="•"/>
            </a:pPr>
            <a:r>
              <a:rPr lang="en-US" sz="2000" dirty="0"/>
              <a:t>Too many to go into all of them right now!</a:t>
            </a:r>
          </a:p>
          <a:p>
            <a:endParaRPr lang="en-US" sz="2000" dirty="0"/>
          </a:p>
          <a:p>
            <a:endParaRPr lang="en-US" sz="2000" dirty="0"/>
          </a:p>
        </p:txBody>
      </p:sp>
      <p:pic>
        <p:nvPicPr>
          <p:cNvPr id="10" name="Picture 9">
            <a:extLst>
              <a:ext uri="{FF2B5EF4-FFF2-40B4-BE49-F238E27FC236}">
                <a16:creationId xmlns:a16="http://schemas.microsoft.com/office/drawing/2014/main" id="{CF91115F-7D8B-4BEE-A148-FF450982DBF1}"/>
              </a:ext>
            </a:extLst>
          </p:cNvPr>
          <p:cNvPicPr>
            <a:picLocks noChangeAspect="1"/>
          </p:cNvPicPr>
          <p:nvPr/>
        </p:nvPicPr>
        <p:blipFill>
          <a:blip r:embed="rId3"/>
          <a:stretch>
            <a:fillRect/>
          </a:stretch>
        </p:blipFill>
        <p:spPr>
          <a:xfrm>
            <a:off x="914400" y="2286000"/>
            <a:ext cx="2341126" cy="587050"/>
          </a:xfrm>
          <a:prstGeom prst="rect">
            <a:avLst/>
          </a:prstGeom>
        </p:spPr>
      </p:pic>
      <p:cxnSp>
        <p:nvCxnSpPr>
          <p:cNvPr id="9" name="Straight Arrow Connector 8">
            <a:extLst>
              <a:ext uri="{FF2B5EF4-FFF2-40B4-BE49-F238E27FC236}">
                <a16:creationId xmlns:a16="http://schemas.microsoft.com/office/drawing/2014/main" id="{D3391004-749D-D94D-B96F-1B18FF5CC026}"/>
              </a:ext>
            </a:extLst>
          </p:cNvPr>
          <p:cNvCxnSpPr>
            <a:cxnSpLocks/>
          </p:cNvCxnSpPr>
          <p:nvPr/>
        </p:nvCxnSpPr>
        <p:spPr>
          <a:xfrm flipH="1">
            <a:off x="2084963" y="2101654"/>
            <a:ext cx="1725037" cy="47787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4486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Basic Variables</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5600"/>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Demo</a:t>
            </a:r>
          </a:p>
        </p:txBody>
      </p:sp>
    </p:spTree>
    <p:extLst>
      <p:ext uri="{BB962C8B-B14F-4D97-AF65-F5344CB8AC3E}">
        <p14:creationId xmlns:p14="http://schemas.microsoft.com/office/powerpoint/2010/main" val="26720135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4FB6895-DC0B-4FD1-B47B-9F410975BBE4}"/>
              </a:ext>
            </a:extLst>
          </p:cNvPr>
          <p:cNvSpPr>
            <a:spLocks noGrp="1"/>
          </p:cNvSpPr>
          <p:nvPr>
            <p:ph type="title"/>
          </p:nvPr>
        </p:nvSpPr>
        <p:spPr>
          <a:xfrm>
            <a:off x="304800" y="0"/>
            <a:ext cx="8839200" cy="653854"/>
          </a:xfrm>
        </p:spPr>
        <p:txBody>
          <a:bodyPr>
            <a:normAutofit/>
          </a:bodyPr>
          <a:lstStyle/>
          <a:p>
            <a:r>
              <a:rPr lang="en-US" dirty="0"/>
              <a:t>This Week: Enter Python</a:t>
            </a:r>
          </a:p>
        </p:txBody>
      </p:sp>
      <p:sp>
        <p:nvSpPr>
          <p:cNvPr id="8" name="TextBox 7">
            <a:extLst>
              <a:ext uri="{FF2B5EF4-FFF2-40B4-BE49-F238E27FC236}">
                <a16:creationId xmlns:a16="http://schemas.microsoft.com/office/drawing/2014/main" id="{656BB94C-D0DF-4DD6-813D-453790969992}"/>
              </a:ext>
            </a:extLst>
          </p:cNvPr>
          <p:cNvSpPr txBox="1"/>
          <p:nvPr/>
        </p:nvSpPr>
        <p:spPr>
          <a:xfrm>
            <a:off x="228600" y="5257800"/>
            <a:ext cx="8686800" cy="954107"/>
          </a:xfrm>
          <a:prstGeom prst="rect">
            <a:avLst/>
          </a:prstGeom>
          <a:noFill/>
        </p:spPr>
        <p:txBody>
          <a:bodyPr wrap="square" rtlCol="0">
            <a:spAutoFit/>
          </a:bodyPr>
          <a:lstStyle/>
          <a:p>
            <a:pPr algn="ctr"/>
            <a:r>
              <a:rPr lang="en-US" sz="2800" dirty="0"/>
              <a:t>This week, we will expand our toolset by introducing the </a:t>
            </a:r>
            <a:r>
              <a:rPr lang="en-US" sz="2800" b="1" dirty="0"/>
              <a:t>Python</a:t>
            </a:r>
            <a:r>
              <a:rPr lang="en-US" sz="2800" dirty="0"/>
              <a:t> programming language.</a:t>
            </a:r>
          </a:p>
        </p:txBody>
      </p:sp>
      <p:pic>
        <p:nvPicPr>
          <p:cNvPr id="3" name="Picture 2">
            <a:extLst>
              <a:ext uri="{FF2B5EF4-FFF2-40B4-BE49-F238E27FC236}">
                <a16:creationId xmlns:a16="http://schemas.microsoft.com/office/drawing/2014/main" id="{48452849-95DF-47BF-92B9-5810075ABCC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8517" b="5558"/>
          <a:stretch/>
        </p:blipFill>
        <p:spPr>
          <a:xfrm>
            <a:off x="0" y="838200"/>
            <a:ext cx="9144000" cy="4419600"/>
          </a:xfrm>
          <a:prstGeom prst="rect">
            <a:avLst/>
          </a:prstGeom>
        </p:spPr>
      </p:pic>
    </p:spTree>
    <p:extLst>
      <p:ext uri="{BB962C8B-B14F-4D97-AF65-F5344CB8AC3E}">
        <p14:creationId xmlns:p14="http://schemas.microsoft.com/office/powerpoint/2010/main" val="2570084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3F93F-F01E-491E-B0D4-8D367D01C6E8}"/>
              </a:ext>
            </a:extLst>
          </p:cNvPr>
          <p:cNvSpPr>
            <a:spLocks noGrp="1"/>
          </p:cNvSpPr>
          <p:nvPr>
            <p:ph sz="quarter" idx="10"/>
          </p:nvPr>
        </p:nvSpPr>
        <p:spPr>
          <a:xfrm>
            <a:off x="304800" y="990600"/>
            <a:ext cx="8616470" cy="5334000"/>
          </a:xfrm>
        </p:spPr>
        <p:txBody>
          <a:bodyPr>
            <a:normAutofit fontScale="92500" lnSpcReduction="20000"/>
          </a:bodyPr>
          <a:lstStyle/>
          <a:p>
            <a:pPr marL="0" indent="0">
              <a:lnSpc>
                <a:spcPct val="110000"/>
              </a:lnSpc>
              <a:buNone/>
            </a:pPr>
            <a:r>
              <a:rPr lang="en-US" sz="2400" dirty="0"/>
              <a:t>With a partner, open the </a:t>
            </a:r>
            <a:r>
              <a:rPr lang="en-US" sz="2400" b="1" dirty="0"/>
              <a:t>Variables-</a:t>
            </a:r>
            <a:r>
              <a:rPr lang="en-US" sz="2400" b="1" dirty="0" err="1"/>
              <a:t>Dissect.py</a:t>
            </a:r>
            <a:r>
              <a:rPr lang="en-US" sz="2400" dirty="0"/>
              <a:t> file that was slacked out to you. </a:t>
            </a:r>
          </a:p>
          <a:p>
            <a:pPr marL="0" indent="0">
              <a:lnSpc>
                <a:spcPct val="110000"/>
              </a:lnSpc>
              <a:buNone/>
            </a:pPr>
            <a:r>
              <a:rPr lang="en-US" sz="2400" b="1" dirty="0"/>
              <a:t>Follow these steps:</a:t>
            </a:r>
          </a:p>
          <a:p>
            <a:pPr marL="457200" indent="-457200">
              <a:lnSpc>
                <a:spcPct val="120000"/>
              </a:lnSpc>
              <a:buFont typeface="+mj-lt"/>
              <a:buAutoNum type="arabicPeriod"/>
            </a:pPr>
            <a:r>
              <a:rPr lang="en-US" sz="2400" dirty="0"/>
              <a:t>Update the code comments to identify the output of each statement. </a:t>
            </a:r>
            <a:r>
              <a:rPr lang="en-US" sz="2400" b="1" dirty="0"/>
              <a:t>NOTE: </a:t>
            </a:r>
            <a:r>
              <a:rPr lang="en-US" sz="2400" dirty="0"/>
              <a:t>Do not run the code at first. See if you can make informed guesses.</a:t>
            </a:r>
          </a:p>
          <a:p>
            <a:pPr marL="457200" indent="-457200">
              <a:lnSpc>
                <a:spcPct val="120000"/>
              </a:lnSpc>
              <a:buFont typeface="+mj-lt"/>
              <a:buAutoNum type="arabicPeriod"/>
            </a:pPr>
            <a:r>
              <a:rPr lang="en-US" sz="2400" dirty="0"/>
              <a:t>Once you have filled in all of the comments, run the file and compare the output to your guesses.</a:t>
            </a:r>
          </a:p>
          <a:p>
            <a:pPr marL="457200" indent="-457200">
              <a:lnSpc>
                <a:spcPct val="120000"/>
              </a:lnSpc>
              <a:buFont typeface="+mj-lt"/>
              <a:buAutoNum type="arabicPeriod"/>
            </a:pPr>
            <a:r>
              <a:rPr lang="en-US" sz="2400" dirty="0"/>
              <a:t>Fix any errors in your guesses, and research why your guesses differed from the result.</a:t>
            </a:r>
          </a:p>
          <a:p>
            <a:pPr marL="0" indent="0">
              <a:lnSpc>
                <a:spcPct val="110000"/>
              </a:lnSpc>
              <a:buNone/>
            </a:pPr>
            <a:endParaRPr lang="en-US" sz="2400" dirty="0"/>
          </a:p>
          <a:p>
            <a:pPr marL="0" indent="0">
              <a:lnSpc>
                <a:spcPct val="110000"/>
              </a:lnSpc>
              <a:buNone/>
            </a:pPr>
            <a:r>
              <a:rPr lang="en-US" sz="2400" b="1" dirty="0"/>
              <a:t>Hint: </a:t>
            </a:r>
            <a:r>
              <a:rPr lang="en-US" sz="2400" dirty="0"/>
              <a:t>You may want to do some googling to understand some of the operators. Running the code and viewing the output also helps to understand the operations, so be sure to review after running.</a:t>
            </a:r>
          </a:p>
          <a:p>
            <a:pPr marL="0" indent="0">
              <a:buNone/>
            </a:pPr>
            <a:endParaRPr lang="en-US" sz="2400" dirty="0"/>
          </a:p>
          <a:p>
            <a:pPr marL="0" indent="0">
              <a:buNone/>
            </a:pPr>
            <a:endParaRPr lang="en-US" sz="2400" dirty="0"/>
          </a:p>
        </p:txBody>
      </p:sp>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p:txBody>
          <a:bodyPr/>
          <a:lstStyle/>
          <a:p>
            <a:r>
              <a:rPr lang="en-US" dirty="0"/>
              <a:t>Activity: Variable Dissection (8 min)</a:t>
            </a:r>
          </a:p>
        </p:txBody>
      </p:sp>
      <p:sp>
        <p:nvSpPr>
          <p:cNvPr id="6" name="Rectangle 2">
            <a:extLst>
              <a:ext uri="{FF2B5EF4-FFF2-40B4-BE49-F238E27FC236}">
                <a16:creationId xmlns:a16="http://schemas.microsoft.com/office/drawing/2014/main" id="{55716153-75B1-44B0-BD76-1B107514F53B}"/>
              </a:ext>
            </a:extLst>
          </p:cNvPr>
          <p:cNvSpPr>
            <a:spLocks noChangeArrowheads="1"/>
          </p:cNvSpPr>
          <p:nvPr/>
        </p:nvSpPr>
        <p:spPr bwMode="auto">
          <a:xfrm>
            <a:off x="0" y="-138499"/>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9594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Variable Dissection</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5784769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3F93F-F01E-491E-B0D4-8D367D01C6E8}"/>
              </a:ext>
            </a:extLst>
          </p:cNvPr>
          <p:cNvSpPr>
            <a:spLocks noGrp="1"/>
          </p:cNvSpPr>
          <p:nvPr>
            <p:ph sz="quarter" idx="10"/>
          </p:nvPr>
        </p:nvSpPr>
        <p:spPr>
          <a:xfrm>
            <a:off x="304800" y="990600"/>
            <a:ext cx="8616470" cy="4968875"/>
          </a:xfrm>
        </p:spPr>
        <p:txBody>
          <a:bodyPr>
            <a:noAutofit/>
          </a:bodyPr>
          <a:lstStyle/>
          <a:p>
            <a:pPr marL="0" indent="0">
              <a:buNone/>
            </a:pPr>
            <a:r>
              <a:rPr lang="en-US" dirty="0"/>
              <a:t>In this activity, you will be creating some simple variables for a website and its daily hits in order to print out a summary of this information to the screen.</a:t>
            </a:r>
            <a:br>
              <a:rPr lang="en-US" dirty="0"/>
            </a:br>
            <a:br>
              <a:rPr lang="en-US" dirty="0"/>
            </a:br>
            <a:r>
              <a:rPr lang="en-US" b="1" dirty="0"/>
              <a:t>Follow these steps:</a:t>
            </a:r>
            <a:endParaRPr lang="en-US" dirty="0"/>
          </a:p>
          <a:p>
            <a:pPr marL="342900" indent="-342900">
              <a:lnSpc>
                <a:spcPct val="100000"/>
              </a:lnSpc>
              <a:spcBef>
                <a:spcPts val="1200"/>
              </a:spcBef>
              <a:buFont typeface="+mj-lt"/>
              <a:buAutoNum type="arabicPeriod"/>
            </a:pPr>
            <a:r>
              <a:rPr lang="en-US" dirty="0"/>
              <a:t>Create a file called </a:t>
            </a:r>
            <a:r>
              <a:rPr lang="en-US" b="1" dirty="0" err="1"/>
              <a:t>VariableAddress.py</a:t>
            </a:r>
            <a:r>
              <a:rPr lang="en-US" dirty="0"/>
              <a:t>.</a:t>
            </a:r>
          </a:p>
          <a:p>
            <a:pPr marL="342900" indent="-342900">
              <a:lnSpc>
                <a:spcPct val="100000"/>
              </a:lnSpc>
              <a:spcBef>
                <a:spcPts val="1200"/>
              </a:spcBef>
              <a:buFont typeface="+mj-lt"/>
              <a:buAutoNum type="arabicPeriod"/>
            </a:pPr>
            <a:r>
              <a:rPr lang="en-US" dirty="0"/>
              <a:t>Create a variable called </a:t>
            </a:r>
            <a:r>
              <a:rPr lang="en-US" dirty="0">
                <a:latin typeface="Courier New" panose="02070309020205020404" pitchFamily="49" charset="0"/>
                <a:cs typeface="Courier New" panose="02070309020205020404" pitchFamily="49" charset="0"/>
              </a:rPr>
              <a:t>URL</a:t>
            </a:r>
            <a:r>
              <a:rPr lang="en-US" dirty="0"/>
              <a:t> which will contain a URL in string form.</a:t>
            </a:r>
          </a:p>
          <a:p>
            <a:pPr marL="342900" indent="-342900">
              <a:lnSpc>
                <a:spcPct val="100000"/>
              </a:lnSpc>
              <a:spcBef>
                <a:spcPts val="1200"/>
              </a:spcBef>
              <a:buFont typeface="+mj-lt"/>
              <a:buAutoNum type="arabicPeriod"/>
            </a:pPr>
            <a:r>
              <a:rPr lang="en-US" dirty="0"/>
              <a:t>Create a variable called </a:t>
            </a:r>
            <a:r>
              <a:rPr lang="en-US" dirty="0" err="1">
                <a:latin typeface="Courier New" panose="02070309020205020404" pitchFamily="49" charset="0"/>
                <a:cs typeface="Courier New" panose="02070309020205020404" pitchFamily="49" charset="0"/>
              </a:rPr>
              <a:t>IP_address</a:t>
            </a:r>
            <a:r>
              <a:rPr lang="en-US" dirty="0"/>
              <a:t> which will contain an IP address in string form.</a:t>
            </a:r>
          </a:p>
          <a:p>
            <a:pPr marL="342900" indent="-342900">
              <a:lnSpc>
                <a:spcPct val="100000"/>
              </a:lnSpc>
              <a:spcBef>
                <a:spcPts val="1200"/>
              </a:spcBef>
              <a:buFont typeface="+mj-lt"/>
              <a:buAutoNum type="arabicPeriod"/>
            </a:pPr>
            <a:r>
              <a:rPr lang="en-US" dirty="0"/>
              <a:t>Create a new variable for each day of the week and, using integers, set them equal to how many views the site got on those days. </a:t>
            </a:r>
            <a:r>
              <a:rPr lang="en-US" b="1" dirty="0"/>
              <a:t>Note:</a:t>
            </a:r>
            <a:r>
              <a:rPr lang="en-US" dirty="0"/>
              <a:t> You can choose to use any numbers you wish.</a:t>
            </a:r>
          </a:p>
          <a:p>
            <a:pPr marL="342900" indent="-342900">
              <a:lnSpc>
                <a:spcPct val="100000"/>
              </a:lnSpc>
              <a:spcBef>
                <a:spcPts val="1200"/>
              </a:spcBef>
              <a:buFont typeface="+mj-lt"/>
              <a:buAutoNum type="arabicPeriod"/>
            </a:pPr>
            <a:r>
              <a:rPr lang="en-US" dirty="0"/>
              <a:t>Create a variable called </a:t>
            </a:r>
            <a:r>
              <a:rPr lang="en-US" dirty="0" err="1">
                <a:latin typeface="Courier New" panose="02070309020205020404" pitchFamily="49" charset="0"/>
                <a:cs typeface="Courier New" panose="02070309020205020404" pitchFamily="49" charset="0"/>
              </a:rPr>
              <a:t>weekly_hits</a:t>
            </a:r>
            <a:r>
              <a:rPr lang="en-US" dirty="0"/>
              <a:t> and set it equal to the sum of the hits on each day of the week.</a:t>
            </a:r>
          </a:p>
          <a:p>
            <a:pPr marL="342900" indent="-342900">
              <a:lnSpc>
                <a:spcPct val="100000"/>
              </a:lnSpc>
              <a:spcBef>
                <a:spcPts val="1200"/>
              </a:spcBef>
              <a:buFont typeface="+mj-lt"/>
              <a:buAutoNum type="arabicPeriod"/>
            </a:pPr>
            <a:r>
              <a:rPr lang="en-US" dirty="0"/>
              <a:t>Create a variable called </a:t>
            </a:r>
            <a:r>
              <a:rPr lang="en-US" dirty="0" err="1">
                <a:latin typeface="Courier New" panose="02070309020205020404" pitchFamily="49" charset="0"/>
                <a:cs typeface="Courier New" panose="02070309020205020404" pitchFamily="49" charset="0"/>
              </a:rPr>
              <a:t>average_hits</a:t>
            </a:r>
            <a:r>
              <a:rPr lang="en-US" dirty="0">
                <a:latin typeface="Courier New" panose="02070309020205020404" pitchFamily="49" charset="0"/>
                <a:cs typeface="Courier New" panose="02070309020205020404" pitchFamily="49" charset="0"/>
              </a:rPr>
              <a:t> </a:t>
            </a:r>
            <a:r>
              <a:rPr lang="en-US" dirty="0"/>
              <a:t>which takes the </a:t>
            </a:r>
            <a:r>
              <a:rPr lang="en-US" dirty="0" err="1">
                <a:latin typeface="Courier New" panose="02070309020205020404" pitchFamily="49" charset="0"/>
                <a:cs typeface="Courier New" panose="02070309020205020404" pitchFamily="49" charset="0"/>
              </a:rPr>
              <a:t>weekly_hits</a:t>
            </a:r>
            <a:r>
              <a:rPr lang="en-US" dirty="0"/>
              <a:t> and divides it by the number of weekdays in a week.</a:t>
            </a:r>
          </a:p>
          <a:p>
            <a:pPr marL="342900" indent="-342900">
              <a:lnSpc>
                <a:spcPct val="100000"/>
              </a:lnSpc>
              <a:spcBef>
                <a:spcPts val="1200"/>
              </a:spcBef>
              <a:buFont typeface="+mj-lt"/>
              <a:buAutoNum type="arabicPeriod"/>
            </a:pPr>
            <a:r>
              <a:rPr lang="en-US" dirty="0"/>
              <a:t>Print out each variable to the terminal.</a:t>
            </a:r>
          </a:p>
          <a:p>
            <a:pPr marL="0" indent="0">
              <a:buNone/>
            </a:pPr>
            <a:br>
              <a:rPr lang="en-US" dirty="0"/>
            </a:br>
            <a:endParaRPr lang="en-US" dirty="0"/>
          </a:p>
          <a:p>
            <a:pPr marL="0" indent="0">
              <a:lnSpc>
                <a:spcPct val="100000"/>
              </a:lnSpc>
              <a:buNone/>
            </a:pPr>
            <a:endParaRPr lang="en-US" sz="2000" dirty="0"/>
          </a:p>
        </p:txBody>
      </p:sp>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p:txBody>
          <a:bodyPr/>
          <a:lstStyle/>
          <a:p>
            <a:r>
              <a:rPr lang="en-US" dirty="0"/>
              <a:t>Activity: Variable Addresses (10 min)</a:t>
            </a:r>
          </a:p>
        </p:txBody>
      </p:sp>
    </p:spTree>
    <p:extLst>
      <p:ext uri="{BB962C8B-B14F-4D97-AF65-F5344CB8AC3E}">
        <p14:creationId xmlns:p14="http://schemas.microsoft.com/office/powerpoint/2010/main" val="18604117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Variable Addresses</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5600"/>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39960911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Today’s Goals</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838200"/>
            <a:ext cx="8534400" cy="4293483"/>
          </a:xfrm>
          <a:prstGeom prst="rect">
            <a:avLst/>
          </a:prstGeom>
          <a:noFill/>
          <a:ln w="6350">
            <a:solidFill>
              <a:schemeClr val="tx1"/>
            </a:solidFill>
            <a:prstDash val="dash"/>
          </a:ln>
        </p:spPr>
        <p:txBody>
          <a:bodyPr wrap="square" rtlCol="0">
            <a:spAutoFit/>
          </a:bodyPr>
          <a:lstStyle/>
          <a:p>
            <a:r>
              <a:rPr lang="en-US" sz="2100" b="1" dirty="0"/>
              <a:t>Let’s check-in on today’s goals! Any questions?</a:t>
            </a:r>
          </a:p>
          <a:p>
            <a:pPr marL="457200" indent="-457200">
              <a:buFont typeface="Arial" panose="020B0604020202020204" pitchFamily="34" charset="0"/>
              <a:buChar char="•"/>
            </a:pPr>
            <a:endParaRPr lang="en-US" sz="2100" dirty="0"/>
          </a:p>
          <a:p>
            <a:pPr marL="457200" indent="-457200">
              <a:buFont typeface="Wingdings" panose="05000000000000000000" pitchFamily="2" charset="2"/>
              <a:buChar char="ü"/>
            </a:pPr>
            <a:r>
              <a:rPr lang="en-US" sz="2100" dirty="0"/>
              <a:t>Explain how and why Python is used in cybersecurity.</a:t>
            </a:r>
          </a:p>
          <a:p>
            <a:pPr marL="457200" indent="-457200">
              <a:buFont typeface="Wingdings" panose="05000000000000000000" pitchFamily="2" charset="2"/>
              <a:buChar char="ü"/>
            </a:pPr>
            <a:endParaRPr lang="en-US" sz="2100" dirty="0"/>
          </a:p>
          <a:p>
            <a:pPr marL="457200" indent="-457200">
              <a:buFont typeface="Wingdings" panose="05000000000000000000" pitchFamily="2" charset="2"/>
              <a:buChar char="ü"/>
            </a:pPr>
            <a:r>
              <a:rPr lang="en-US" sz="2100" dirty="0"/>
              <a:t>Use basic Python tools such as variables and operators to solve problems with scripts.</a:t>
            </a:r>
          </a:p>
          <a:p>
            <a:pPr marL="457200" indent="-457200">
              <a:buFont typeface="Wingdings" panose="05000000000000000000" pitchFamily="2" charset="2"/>
              <a:buChar char="ü"/>
            </a:pPr>
            <a:endParaRPr lang="en-US" sz="2100" dirty="0"/>
          </a:p>
          <a:p>
            <a:pPr marL="457200" indent="-457200">
              <a:buFont typeface="Wingdings" panose="05000000000000000000" pitchFamily="2" charset="2"/>
              <a:buChar char="q"/>
            </a:pPr>
            <a:r>
              <a:rPr lang="en-US" sz="2100" dirty="0"/>
              <a:t>Receive, store, and use user input in Python scripts.</a:t>
            </a:r>
          </a:p>
          <a:p>
            <a:pPr marL="457200" indent="-457200">
              <a:buFont typeface="Wingdings" panose="05000000000000000000" pitchFamily="2" charset="2"/>
              <a:buChar char="ü"/>
            </a:pPr>
            <a:endParaRPr lang="en-US" sz="2100" dirty="0"/>
          </a:p>
          <a:p>
            <a:pPr marL="457200" indent="-457200">
              <a:buFont typeface="Wingdings" panose="05000000000000000000" pitchFamily="2" charset="2"/>
              <a:buChar char="q"/>
            </a:pPr>
            <a:r>
              <a:rPr lang="en-US" sz="2100" dirty="0"/>
              <a:t>Reference and store collections of data using lists.</a:t>
            </a:r>
          </a:p>
          <a:p>
            <a:pPr marL="457200" indent="-457200">
              <a:buFont typeface="Wingdings" panose="05000000000000000000" pitchFamily="2" charset="2"/>
              <a:buChar char="q"/>
            </a:pPr>
            <a:endParaRPr lang="en-US" sz="2100" dirty="0"/>
          </a:p>
          <a:p>
            <a:pPr marL="457200" indent="-457200">
              <a:buFont typeface="Wingdings" panose="05000000000000000000" pitchFamily="2" charset="2"/>
              <a:buChar char="q"/>
            </a:pPr>
            <a:r>
              <a:rPr lang="en-US" sz="2100" dirty="0"/>
              <a:t>Use Boolean logic with conditional statements.</a:t>
            </a:r>
          </a:p>
          <a:p>
            <a:pPr marL="457200" indent="-457200">
              <a:buFont typeface="Wingdings" panose="05000000000000000000" pitchFamily="2" charset="2"/>
              <a:buChar char="q"/>
            </a:pPr>
            <a:endParaRPr lang="en-US" sz="2100" dirty="0"/>
          </a:p>
        </p:txBody>
      </p:sp>
      <p:sp>
        <p:nvSpPr>
          <p:cNvPr id="9" name="TextBox 8">
            <a:extLst>
              <a:ext uri="{FF2B5EF4-FFF2-40B4-BE49-F238E27FC236}">
                <a16:creationId xmlns:a16="http://schemas.microsoft.com/office/drawing/2014/main" id="{4949D34C-0106-4AE9-938F-BAB636CAF385}"/>
              </a:ext>
            </a:extLst>
          </p:cNvPr>
          <p:cNvSpPr txBox="1"/>
          <p:nvPr/>
        </p:nvSpPr>
        <p:spPr>
          <a:xfrm>
            <a:off x="4916979" y="5629936"/>
            <a:ext cx="3599062" cy="584775"/>
          </a:xfrm>
          <a:prstGeom prst="rect">
            <a:avLst/>
          </a:prstGeom>
          <a:noFill/>
          <a:ln w="19050">
            <a:solidFill>
              <a:schemeClr val="tx1"/>
            </a:solidFill>
          </a:ln>
        </p:spPr>
        <p:txBody>
          <a:bodyPr wrap="none" rtlCol="0">
            <a:spAutoFit/>
          </a:bodyPr>
          <a:lstStyle/>
          <a:p>
            <a:r>
              <a:rPr lang="en-US" sz="3200" b="1" dirty="0"/>
              <a:t>$ python learn.py</a:t>
            </a:r>
          </a:p>
        </p:txBody>
      </p:sp>
    </p:spTree>
    <p:extLst>
      <p:ext uri="{BB962C8B-B14F-4D97-AF65-F5344CB8AC3E}">
        <p14:creationId xmlns:p14="http://schemas.microsoft.com/office/powerpoint/2010/main" val="774185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200" y="3029740"/>
            <a:ext cx="8610600" cy="704060"/>
          </a:xfrm>
        </p:spPr>
        <p:txBody>
          <a:bodyPr>
            <a:normAutofit/>
          </a:bodyPr>
          <a:lstStyle/>
          <a:p>
            <a:r>
              <a:rPr lang="en-US" dirty="0"/>
              <a:t>User Input</a:t>
            </a:r>
          </a:p>
        </p:txBody>
      </p:sp>
    </p:spTree>
    <p:extLst>
      <p:ext uri="{BB962C8B-B14F-4D97-AF65-F5344CB8AC3E}">
        <p14:creationId xmlns:p14="http://schemas.microsoft.com/office/powerpoint/2010/main" val="3847109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User Input</a:t>
            </a:r>
          </a:p>
        </p:txBody>
      </p:sp>
      <p:sp>
        <p:nvSpPr>
          <p:cNvPr id="3" name="TextBox 2">
            <a:extLst>
              <a:ext uri="{FF2B5EF4-FFF2-40B4-BE49-F238E27FC236}">
                <a16:creationId xmlns:a16="http://schemas.microsoft.com/office/drawing/2014/main" id="{EE52CC50-161F-4D78-B876-186263A05822}"/>
              </a:ext>
            </a:extLst>
          </p:cNvPr>
          <p:cNvSpPr txBox="1"/>
          <p:nvPr/>
        </p:nvSpPr>
        <p:spPr>
          <a:xfrm>
            <a:off x="457200" y="838200"/>
            <a:ext cx="7467600" cy="4093428"/>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ea typeface="Roboto" panose="02000000000000000000" pitchFamily="2" charset="0"/>
                <a:cs typeface="Arial" panose="020B0604020202020204" pitchFamily="34" charset="0"/>
              </a:rPr>
              <a:t>Often you’ll </a:t>
            </a:r>
            <a:r>
              <a:rPr lang="en-US" sz="2000" i="1" dirty="0">
                <a:latin typeface="Arial" panose="020B0604020202020204" pitchFamily="34" charset="0"/>
                <a:ea typeface="Roboto" panose="02000000000000000000" pitchFamily="2" charset="0"/>
                <a:cs typeface="Arial" panose="020B0604020202020204" pitchFamily="34" charset="0"/>
              </a:rPr>
              <a:t>want information from the user </a:t>
            </a:r>
            <a:r>
              <a:rPr lang="en-US" sz="2000" dirty="0">
                <a:latin typeface="Arial" panose="020B0604020202020204" pitchFamily="34" charset="0"/>
                <a:ea typeface="Roboto" panose="02000000000000000000" pitchFamily="2" charset="0"/>
                <a:cs typeface="Arial" panose="020B0604020202020204" pitchFamily="34" charset="0"/>
              </a:rPr>
              <a:t>to help guide your application on how it should run.</a:t>
            </a: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ea typeface="Roboto" panose="02000000000000000000" pitchFamily="2" charset="0"/>
                <a:cs typeface="Arial" panose="020B0604020202020204" pitchFamily="34" charset="0"/>
              </a:rPr>
              <a:t>To get input from the user in Python, you use </a:t>
            </a:r>
            <a:r>
              <a:rPr lang="en-US" sz="2000" dirty="0">
                <a:latin typeface="Courier New" panose="02070309020205020404" pitchFamily="49" charset="0"/>
                <a:ea typeface="Roboto" panose="02000000000000000000" pitchFamily="2" charset="0"/>
                <a:cs typeface="Courier New" panose="02070309020205020404" pitchFamily="49" charset="0"/>
              </a:rPr>
              <a:t>input()</a:t>
            </a:r>
            <a:r>
              <a:rPr lang="en-US" sz="2000" dirty="0">
                <a:latin typeface="Arial" panose="020B0604020202020204" pitchFamily="34" charset="0"/>
                <a:ea typeface="Roboto" panose="02000000000000000000" pitchFamily="2" charset="0"/>
                <a:cs typeface="Arial" panose="020B0604020202020204" pitchFamily="34" charset="0"/>
              </a:rPr>
              <a:t> and store the result to a variable.</a:t>
            </a: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r>
              <a:rPr lang="en-US" sz="2000" dirty="0">
                <a:latin typeface="Courier New" panose="02070309020205020404" pitchFamily="49" charset="0"/>
                <a:ea typeface="Roboto" panose="02000000000000000000" pitchFamily="2" charset="0"/>
                <a:cs typeface="Courier New" panose="02070309020205020404" pitchFamily="49" charset="0"/>
              </a:rPr>
              <a:t>input</a:t>
            </a:r>
            <a:r>
              <a:rPr lang="en-US" sz="2000" dirty="0">
                <a:latin typeface="Arial" panose="020B0604020202020204" pitchFamily="34" charset="0"/>
                <a:ea typeface="Roboto" panose="02000000000000000000" pitchFamily="2" charset="0"/>
                <a:cs typeface="Arial" panose="020B0604020202020204" pitchFamily="34" charset="0"/>
              </a:rPr>
              <a:t> waits to execute any code following it until after the user has entered a value.</a:t>
            </a: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ea typeface="Roboto" panose="02000000000000000000" pitchFamily="2" charset="0"/>
                <a:cs typeface="Arial" panose="020B0604020202020204" pitchFamily="34" charset="0"/>
              </a:rPr>
              <a:t>The value always comes back as a </a:t>
            </a:r>
            <a:r>
              <a:rPr lang="en-US" sz="2000" dirty="0">
                <a:latin typeface="Courier New" panose="02070309020205020404" pitchFamily="49" charset="0"/>
                <a:ea typeface="Roboto" panose="02000000000000000000" pitchFamily="2" charset="0"/>
                <a:cs typeface="Courier New" panose="02070309020205020404" pitchFamily="49" charset="0"/>
              </a:rPr>
              <a:t>string</a:t>
            </a:r>
            <a:r>
              <a:rPr lang="en-US" sz="2000" dirty="0">
                <a:latin typeface="Arial" panose="020B0604020202020204" pitchFamily="34" charset="0"/>
                <a:ea typeface="Roboto" panose="02000000000000000000" pitchFamily="2" charset="0"/>
                <a:cs typeface="Arial" panose="020B0604020202020204" pitchFamily="34" charset="0"/>
              </a:rPr>
              <a:t> (so you may need to convert it).</a:t>
            </a: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p>
        </p:txBody>
      </p:sp>
      <p:pic>
        <p:nvPicPr>
          <p:cNvPr id="6" name="Picture 5">
            <a:extLst>
              <a:ext uri="{FF2B5EF4-FFF2-40B4-BE49-F238E27FC236}">
                <a16:creationId xmlns:a16="http://schemas.microsoft.com/office/drawing/2014/main" id="{F9AA6E29-0145-4AD0-A314-D1079AE12C6C}"/>
              </a:ext>
            </a:extLst>
          </p:cNvPr>
          <p:cNvPicPr>
            <a:picLocks noChangeAspect="1"/>
          </p:cNvPicPr>
          <p:nvPr/>
        </p:nvPicPr>
        <p:blipFill>
          <a:blip r:embed="rId3"/>
          <a:stretch>
            <a:fillRect/>
          </a:stretch>
        </p:blipFill>
        <p:spPr>
          <a:xfrm>
            <a:off x="533400" y="4486635"/>
            <a:ext cx="5636152" cy="1456965"/>
          </a:xfrm>
          <a:prstGeom prst="rect">
            <a:avLst/>
          </a:prstGeom>
        </p:spPr>
      </p:pic>
      <p:pic>
        <p:nvPicPr>
          <p:cNvPr id="5" name="Picture 4">
            <a:extLst>
              <a:ext uri="{FF2B5EF4-FFF2-40B4-BE49-F238E27FC236}">
                <a16:creationId xmlns:a16="http://schemas.microsoft.com/office/drawing/2014/main" id="{74845635-7F1E-48C7-B975-672D054294D7}"/>
              </a:ext>
            </a:extLst>
          </p:cNvPr>
          <p:cNvPicPr>
            <a:picLocks noChangeAspect="1"/>
          </p:cNvPicPr>
          <p:nvPr/>
        </p:nvPicPr>
        <p:blipFill>
          <a:blip r:embed="rId4"/>
          <a:stretch>
            <a:fillRect/>
          </a:stretch>
        </p:blipFill>
        <p:spPr>
          <a:xfrm>
            <a:off x="3021465" y="4876800"/>
            <a:ext cx="5639395" cy="1372085"/>
          </a:xfrm>
          <a:prstGeom prst="rect">
            <a:avLst/>
          </a:prstGeom>
          <a:effectLst>
            <a:outerShdw blurRad="127000" dist="38100" dir="13500000" sx="101000" sy="101000" algn="br" rotWithShape="0">
              <a:schemeClr val="bg1">
                <a:alpha val="40000"/>
              </a:schemeClr>
            </a:outerShdw>
          </a:effectLst>
        </p:spPr>
      </p:pic>
    </p:spTree>
    <p:extLst>
      <p:ext uri="{BB962C8B-B14F-4D97-AF65-F5344CB8AC3E}">
        <p14:creationId xmlns:p14="http://schemas.microsoft.com/office/powerpoint/2010/main" val="29096980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Inputs and Prompts</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5600"/>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Demo</a:t>
            </a:r>
          </a:p>
        </p:txBody>
      </p:sp>
    </p:spTree>
    <p:extLst>
      <p:ext uri="{BB962C8B-B14F-4D97-AF65-F5344CB8AC3E}">
        <p14:creationId xmlns:p14="http://schemas.microsoft.com/office/powerpoint/2010/main" val="640546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3F93F-F01E-491E-B0D4-8D367D01C6E8}"/>
              </a:ext>
            </a:extLst>
          </p:cNvPr>
          <p:cNvSpPr>
            <a:spLocks noGrp="1"/>
          </p:cNvSpPr>
          <p:nvPr>
            <p:ph sz="quarter" idx="10"/>
          </p:nvPr>
        </p:nvSpPr>
        <p:spPr>
          <a:xfrm>
            <a:off x="304800" y="990600"/>
            <a:ext cx="8616470" cy="4968875"/>
          </a:xfrm>
        </p:spPr>
        <p:txBody>
          <a:bodyPr>
            <a:noAutofit/>
          </a:bodyPr>
          <a:lstStyle/>
          <a:p>
            <a:pPr marL="0" indent="0">
              <a:lnSpc>
                <a:spcPct val="100000"/>
              </a:lnSpc>
              <a:buNone/>
            </a:pPr>
            <a:r>
              <a:rPr lang="en-US" sz="2400" dirty="0"/>
              <a:t>Gather some information from your neighbor and then run some code.</a:t>
            </a:r>
          </a:p>
          <a:p>
            <a:pPr marL="0" indent="0">
              <a:lnSpc>
                <a:spcPct val="100000"/>
              </a:lnSpc>
              <a:buNone/>
            </a:pPr>
            <a:r>
              <a:rPr lang="en-US" sz="2400" b="1" dirty="0"/>
              <a:t>Follow these steps:</a:t>
            </a:r>
          </a:p>
          <a:p>
            <a:pPr marL="342900" indent="-342900">
              <a:lnSpc>
                <a:spcPct val="100000"/>
              </a:lnSpc>
              <a:buFont typeface="+mj-lt"/>
              <a:buAutoNum type="arabicPeriod"/>
            </a:pPr>
            <a:r>
              <a:rPr lang="en-US" sz="2400" dirty="0"/>
              <a:t>Create two different variables that will take the input of your first name and your neighbor’s first name.</a:t>
            </a:r>
          </a:p>
          <a:p>
            <a:pPr marL="342900" indent="-342900">
              <a:lnSpc>
                <a:spcPct val="100000"/>
              </a:lnSpc>
              <a:buFont typeface="+mj-lt"/>
              <a:buAutoNum type="arabicPeriod"/>
            </a:pPr>
            <a:r>
              <a:rPr lang="en-US" sz="2400" dirty="0"/>
              <a:t>Create two more inputs that will ask how many months each of you have been coding.</a:t>
            </a:r>
          </a:p>
          <a:p>
            <a:pPr marL="342900" indent="-342900">
              <a:lnSpc>
                <a:spcPct val="100000"/>
              </a:lnSpc>
              <a:buFont typeface="+mj-lt"/>
              <a:buAutoNum type="arabicPeriod"/>
            </a:pPr>
            <a:r>
              <a:rPr lang="en-US" sz="2400" dirty="0"/>
              <a:t>Display a result with both your names and the total amount of months coding. </a:t>
            </a:r>
          </a:p>
          <a:p>
            <a:pPr marL="0" indent="0">
              <a:lnSpc>
                <a:spcPct val="100000"/>
              </a:lnSpc>
              <a:buNone/>
            </a:pPr>
            <a:endParaRPr lang="en-US" sz="2400" dirty="0"/>
          </a:p>
          <a:p>
            <a:pPr marL="0" indent="0">
              <a:lnSpc>
                <a:spcPct val="100000"/>
              </a:lnSpc>
              <a:buNone/>
            </a:pPr>
            <a:r>
              <a:rPr lang="en-US" sz="2400" b="1" dirty="0"/>
              <a:t>Example: </a:t>
            </a:r>
            <a:r>
              <a:rPr lang="en-US" sz="2400" dirty="0"/>
              <a:t>“My name is Nick and my neighbor’s name is Jacob. Together we have been coding for 204 months!”</a:t>
            </a:r>
          </a:p>
          <a:p>
            <a:pPr>
              <a:lnSpc>
                <a:spcPct val="100000"/>
              </a:lnSpc>
            </a:pPr>
            <a:endParaRPr lang="en-US" sz="2000" dirty="0"/>
          </a:p>
        </p:txBody>
      </p:sp>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p:txBody>
          <a:bodyPr/>
          <a:lstStyle/>
          <a:p>
            <a:r>
              <a:rPr lang="en-US" dirty="0"/>
              <a:t>Activity: Down to Input (10 min)</a:t>
            </a:r>
          </a:p>
        </p:txBody>
      </p:sp>
    </p:spTree>
    <p:extLst>
      <p:ext uri="{BB962C8B-B14F-4D97-AF65-F5344CB8AC3E}">
        <p14:creationId xmlns:p14="http://schemas.microsoft.com/office/powerpoint/2010/main" val="40924644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Down to Input</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5600"/>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3469332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This Week’s Goals</a:t>
            </a:r>
          </a:p>
        </p:txBody>
      </p:sp>
      <p:sp>
        <p:nvSpPr>
          <p:cNvPr id="10" name="TextBox 9">
            <a:extLst>
              <a:ext uri="{FF2B5EF4-FFF2-40B4-BE49-F238E27FC236}">
                <a16:creationId xmlns:a16="http://schemas.microsoft.com/office/drawing/2014/main" id="{61D7CCD2-BEA3-4102-B27D-84B9EA05AF8F}"/>
              </a:ext>
            </a:extLst>
          </p:cNvPr>
          <p:cNvSpPr txBox="1"/>
          <p:nvPr/>
        </p:nvSpPr>
        <p:spPr>
          <a:xfrm>
            <a:off x="378926" y="1033472"/>
            <a:ext cx="5396400" cy="4791055"/>
          </a:xfrm>
          <a:prstGeom prst="rect">
            <a:avLst/>
          </a:prstGeom>
          <a:noFill/>
          <a:ln w="6350">
            <a:noFill/>
            <a:prstDash val="dash"/>
          </a:ln>
        </p:spPr>
        <p:txBody>
          <a:bodyPr wrap="square" rtlCol="0">
            <a:spAutoFit/>
          </a:bodyPr>
          <a:lstStyle/>
          <a:p>
            <a:pPr marL="342900" indent="-342900">
              <a:lnSpc>
                <a:spcPts val="700"/>
              </a:lnSpc>
              <a:buFont typeface="Wingdings" panose="05000000000000000000" pitchFamily="2" charset="2"/>
              <a:buChar char="q"/>
            </a:pPr>
            <a:r>
              <a:rPr lang="en-US" sz="2100" b="1" u="sng" dirty="0"/>
              <a:t>Day 1</a:t>
            </a:r>
            <a:br>
              <a:rPr lang="en-US" sz="2100" b="1" u="sng" dirty="0"/>
            </a:br>
            <a:endParaRPr lang="en-US" sz="2100" b="1" u="sng" dirty="0"/>
          </a:p>
          <a:p>
            <a:pPr lvl="1"/>
            <a:r>
              <a:rPr lang="en-US" sz="1900" dirty="0"/>
              <a:t>Understand the fundamentals of Python so that we can use this powerful tool to solve problems in the cybersecurity space.</a:t>
            </a:r>
          </a:p>
          <a:p>
            <a:pPr marL="800100" lvl="1" indent="-342900">
              <a:buFont typeface="Wingdings" panose="05000000000000000000" pitchFamily="2" charset="2"/>
              <a:buChar char="q"/>
            </a:pPr>
            <a:endParaRPr lang="en-US" sz="1900" dirty="0"/>
          </a:p>
          <a:p>
            <a:pPr marL="800100" lvl="1" indent="-342900">
              <a:lnSpc>
                <a:spcPts val="700"/>
              </a:lnSpc>
              <a:buFont typeface="Wingdings" panose="05000000000000000000" pitchFamily="2" charset="2"/>
              <a:buChar char="q"/>
            </a:pPr>
            <a:endParaRPr lang="en-US" sz="1900" dirty="0"/>
          </a:p>
          <a:p>
            <a:pPr marL="342900" indent="-342900">
              <a:lnSpc>
                <a:spcPts val="700"/>
              </a:lnSpc>
              <a:buFont typeface="Wingdings" panose="05000000000000000000" pitchFamily="2" charset="2"/>
              <a:buChar char="q"/>
            </a:pPr>
            <a:endParaRPr lang="en-US" sz="2100" dirty="0"/>
          </a:p>
          <a:p>
            <a:pPr marL="342900" indent="-342900">
              <a:lnSpc>
                <a:spcPts val="700"/>
              </a:lnSpc>
              <a:buFont typeface="Wingdings" panose="05000000000000000000" pitchFamily="2" charset="2"/>
              <a:buChar char="q"/>
            </a:pPr>
            <a:endParaRPr lang="en-US" sz="2100" dirty="0"/>
          </a:p>
          <a:p>
            <a:pPr marL="342900" indent="-342900">
              <a:lnSpc>
                <a:spcPts val="700"/>
              </a:lnSpc>
              <a:buFont typeface="Wingdings" panose="05000000000000000000" pitchFamily="2" charset="2"/>
              <a:buChar char="q"/>
            </a:pPr>
            <a:r>
              <a:rPr lang="en-US" sz="2100" b="1" u="sng" dirty="0"/>
              <a:t>Day 2</a:t>
            </a:r>
          </a:p>
          <a:p>
            <a:pPr marL="342900" indent="-342900">
              <a:lnSpc>
                <a:spcPts val="700"/>
              </a:lnSpc>
              <a:buFont typeface="Wingdings" panose="05000000000000000000" pitchFamily="2" charset="2"/>
              <a:buChar char="q"/>
            </a:pPr>
            <a:endParaRPr lang="en-US" sz="2100" b="1" u="sng" dirty="0"/>
          </a:p>
          <a:p>
            <a:pPr lvl="1"/>
            <a:r>
              <a:rPr lang="en-US" sz="1900" dirty="0"/>
              <a:t>Use Python to work with sets of data </a:t>
            </a:r>
            <a:br>
              <a:rPr lang="en-US" sz="1900" dirty="0"/>
            </a:br>
            <a:r>
              <a:rPr lang="en-US" sz="1900" dirty="0"/>
              <a:t>and files so that we can automate repetitive tasks and interact with our filesystems.</a:t>
            </a:r>
          </a:p>
          <a:p>
            <a:pPr marL="800100" lvl="1" indent="-342900">
              <a:buFont typeface="Wingdings" panose="05000000000000000000" pitchFamily="2" charset="2"/>
              <a:buChar char="q"/>
            </a:pPr>
            <a:endParaRPr lang="en-US" sz="1900" dirty="0"/>
          </a:p>
          <a:p>
            <a:pPr marL="800100" lvl="1" indent="-342900">
              <a:buFont typeface="Wingdings" panose="05000000000000000000" pitchFamily="2" charset="2"/>
              <a:buChar char="q"/>
            </a:pPr>
            <a:endParaRPr lang="en-US" sz="1900" dirty="0"/>
          </a:p>
          <a:p>
            <a:pPr marL="342900" indent="-342900">
              <a:lnSpc>
                <a:spcPts val="700"/>
              </a:lnSpc>
              <a:buFont typeface="Wingdings" panose="05000000000000000000" pitchFamily="2" charset="2"/>
              <a:buChar char="q"/>
            </a:pPr>
            <a:endParaRPr lang="en-US" sz="2100" b="1" u="sng" dirty="0"/>
          </a:p>
          <a:p>
            <a:pPr marL="342900" indent="-342900">
              <a:lnSpc>
                <a:spcPts val="700"/>
              </a:lnSpc>
              <a:buFont typeface="Wingdings" panose="05000000000000000000" pitchFamily="2" charset="2"/>
              <a:buChar char="q"/>
            </a:pPr>
            <a:r>
              <a:rPr lang="en-US" sz="2100" b="1" u="sng" dirty="0"/>
              <a:t>Day 3</a:t>
            </a:r>
          </a:p>
          <a:p>
            <a:pPr marL="342900" indent="-342900">
              <a:lnSpc>
                <a:spcPts val="700"/>
              </a:lnSpc>
              <a:buFont typeface="Wingdings" panose="05000000000000000000" pitchFamily="2" charset="2"/>
              <a:buChar char="q"/>
            </a:pPr>
            <a:endParaRPr lang="en-US" sz="2100" b="1" u="sng" dirty="0"/>
          </a:p>
          <a:p>
            <a:pPr lvl="1"/>
            <a:r>
              <a:rPr lang="en-US" sz="1900" dirty="0"/>
              <a:t>Use functions and modules (both internal and external) to reuse and deduplicate code to solve more complex problems using Python.</a:t>
            </a:r>
          </a:p>
        </p:txBody>
      </p:sp>
      <p:pic>
        <p:nvPicPr>
          <p:cNvPr id="11" name="Picture 10">
            <a:extLst>
              <a:ext uri="{FF2B5EF4-FFF2-40B4-BE49-F238E27FC236}">
                <a16:creationId xmlns:a16="http://schemas.microsoft.com/office/drawing/2014/main" id="{53080640-7B32-43B0-850C-65263DBA4E9A}"/>
              </a:ext>
            </a:extLst>
          </p:cNvPr>
          <p:cNvPicPr>
            <a:picLocks noChangeAspect="1"/>
          </p:cNvPicPr>
          <p:nvPr/>
        </p:nvPicPr>
        <p:blipFill>
          <a:blip r:embed="rId3"/>
          <a:stretch>
            <a:fillRect/>
          </a:stretch>
        </p:blipFill>
        <p:spPr>
          <a:xfrm>
            <a:off x="5867400" y="2400699"/>
            <a:ext cx="3236420" cy="1561701"/>
          </a:xfrm>
          <a:prstGeom prst="rect">
            <a:avLst/>
          </a:prstGeom>
        </p:spPr>
      </p:pic>
      <p:pic>
        <p:nvPicPr>
          <p:cNvPr id="12" name="Picture 11">
            <a:extLst>
              <a:ext uri="{FF2B5EF4-FFF2-40B4-BE49-F238E27FC236}">
                <a16:creationId xmlns:a16="http://schemas.microsoft.com/office/drawing/2014/main" id="{E8650E5F-ED18-4FAF-B72D-172CE3AC1A27}"/>
              </a:ext>
            </a:extLst>
          </p:cNvPr>
          <p:cNvPicPr>
            <a:picLocks noChangeAspect="1"/>
          </p:cNvPicPr>
          <p:nvPr/>
        </p:nvPicPr>
        <p:blipFill>
          <a:blip r:embed="rId4"/>
          <a:stretch>
            <a:fillRect/>
          </a:stretch>
        </p:blipFill>
        <p:spPr>
          <a:xfrm>
            <a:off x="5867400" y="4206409"/>
            <a:ext cx="3228168" cy="2088086"/>
          </a:xfrm>
          <a:prstGeom prst="rect">
            <a:avLst/>
          </a:prstGeom>
        </p:spPr>
      </p:pic>
      <p:pic>
        <p:nvPicPr>
          <p:cNvPr id="13" name="Picture 12">
            <a:extLst>
              <a:ext uri="{FF2B5EF4-FFF2-40B4-BE49-F238E27FC236}">
                <a16:creationId xmlns:a16="http://schemas.microsoft.com/office/drawing/2014/main" id="{86BF062B-FB7E-41F9-A11E-0C658D6FF33C}"/>
              </a:ext>
            </a:extLst>
          </p:cNvPr>
          <p:cNvPicPr>
            <a:picLocks noChangeAspect="1"/>
          </p:cNvPicPr>
          <p:nvPr/>
        </p:nvPicPr>
        <p:blipFill>
          <a:blip r:embed="rId5"/>
          <a:stretch>
            <a:fillRect/>
          </a:stretch>
        </p:blipFill>
        <p:spPr>
          <a:xfrm>
            <a:off x="5867399" y="878910"/>
            <a:ext cx="3236421" cy="1361111"/>
          </a:xfrm>
          <a:prstGeom prst="rect">
            <a:avLst/>
          </a:prstGeom>
        </p:spPr>
      </p:pic>
    </p:spTree>
    <p:extLst>
      <p:ext uri="{BB962C8B-B14F-4D97-AF65-F5344CB8AC3E}">
        <p14:creationId xmlns:p14="http://schemas.microsoft.com/office/powerpoint/2010/main" val="39391095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200" y="3029740"/>
            <a:ext cx="8610600" cy="704060"/>
          </a:xfrm>
        </p:spPr>
        <p:txBody>
          <a:bodyPr>
            <a:normAutofit/>
          </a:bodyPr>
          <a:lstStyle/>
          <a:p>
            <a:r>
              <a:rPr lang="en-US" dirty="0"/>
              <a:t>Break</a:t>
            </a:r>
            <a:r>
              <a:rPr lang="en-US"/>
              <a:t>! </a:t>
            </a:r>
            <a:endParaRPr lang="en-US" dirty="0"/>
          </a:p>
        </p:txBody>
      </p:sp>
    </p:spTree>
    <p:extLst>
      <p:ext uri="{BB962C8B-B14F-4D97-AF65-F5344CB8AC3E}">
        <p14:creationId xmlns:p14="http://schemas.microsoft.com/office/powerpoint/2010/main" val="6735112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200" y="3029740"/>
            <a:ext cx="8610600" cy="704060"/>
          </a:xfrm>
        </p:spPr>
        <p:txBody>
          <a:bodyPr>
            <a:normAutofit/>
          </a:bodyPr>
          <a:lstStyle/>
          <a:p>
            <a:r>
              <a:rPr lang="en-US" dirty="0"/>
              <a:t>Lists</a:t>
            </a:r>
          </a:p>
        </p:txBody>
      </p:sp>
    </p:spTree>
    <p:extLst>
      <p:ext uri="{BB962C8B-B14F-4D97-AF65-F5344CB8AC3E}">
        <p14:creationId xmlns:p14="http://schemas.microsoft.com/office/powerpoint/2010/main" val="6706418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Lists</a:t>
            </a:r>
          </a:p>
        </p:txBody>
      </p:sp>
      <p:sp>
        <p:nvSpPr>
          <p:cNvPr id="5" name="Rectangle 4">
            <a:extLst>
              <a:ext uri="{FF2B5EF4-FFF2-40B4-BE49-F238E27FC236}">
                <a16:creationId xmlns:a16="http://schemas.microsoft.com/office/drawing/2014/main" id="{3EB77C31-F168-443B-B1E7-6841C23F4FE5}"/>
              </a:ext>
            </a:extLst>
          </p:cNvPr>
          <p:cNvSpPr/>
          <p:nvPr/>
        </p:nvSpPr>
        <p:spPr>
          <a:xfrm>
            <a:off x="310930" y="1595383"/>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a:extLst>
              <a:ext uri="{FF2B5EF4-FFF2-40B4-BE49-F238E27FC236}">
                <a16:creationId xmlns:a16="http://schemas.microsoft.com/office/drawing/2014/main" id="{6915D15C-9C8A-42DA-8EC7-CF0877BD106B}"/>
              </a:ext>
            </a:extLst>
          </p:cNvPr>
          <p:cNvSpPr/>
          <p:nvPr/>
        </p:nvSpPr>
        <p:spPr>
          <a:xfrm>
            <a:off x="566564" y="1823984"/>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a:extLst>
              <a:ext uri="{FF2B5EF4-FFF2-40B4-BE49-F238E27FC236}">
                <a16:creationId xmlns:a16="http://schemas.microsoft.com/office/drawing/2014/main" id="{7C0301DD-873B-47D7-AC16-7B2C1DBC968F}"/>
              </a:ext>
            </a:extLst>
          </p:cNvPr>
          <p:cNvSpPr/>
          <p:nvPr/>
        </p:nvSpPr>
        <p:spPr>
          <a:xfrm>
            <a:off x="2629717" y="18239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67DEC0EE-EE5C-4475-8445-17DC055B7D59}"/>
              </a:ext>
            </a:extLst>
          </p:cNvPr>
          <p:cNvSpPr/>
          <p:nvPr/>
        </p:nvSpPr>
        <p:spPr>
          <a:xfrm>
            <a:off x="4718270" y="18239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5723A3B5-C31D-408F-8EEF-36B4522BBD19}"/>
              </a:ext>
            </a:extLst>
          </p:cNvPr>
          <p:cNvSpPr/>
          <p:nvPr/>
        </p:nvSpPr>
        <p:spPr>
          <a:xfrm>
            <a:off x="6806823" y="17985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extBox 9">
            <a:extLst>
              <a:ext uri="{FF2B5EF4-FFF2-40B4-BE49-F238E27FC236}">
                <a16:creationId xmlns:a16="http://schemas.microsoft.com/office/drawing/2014/main" id="{8592945B-9FE4-45CD-87EF-75C07137A911}"/>
              </a:ext>
            </a:extLst>
          </p:cNvPr>
          <p:cNvSpPr txBox="1"/>
          <p:nvPr/>
        </p:nvSpPr>
        <p:spPr>
          <a:xfrm>
            <a:off x="986671" y="3728984"/>
            <a:ext cx="100540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Index 0 </a:t>
            </a:r>
          </a:p>
        </p:txBody>
      </p:sp>
      <p:sp>
        <p:nvSpPr>
          <p:cNvPr id="12" name="TextBox 10">
            <a:extLst>
              <a:ext uri="{FF2B5EF4-FFF2-40B4-BE49-F238E27FC236}">
                <a16:creationId xmlns:a16="http://schemas.microsoft.com/office/drawing/2014/main" id="{4D5D6E9E-F9FD-44F8-998A-DFD1BE7A47DE}"/>
              </a:ext>
            </a:extLst>
          </p:cNvPr>
          <p:cNvSpPr txBox="1"/>
          <p:nvPr/>
        </p:nvSpPr>
        <p:spPr>
          <a:xfrm>
            <a:off x="3049824" y="3728984"/>
            <a:ext cx="94128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Index 1</a:t>
            </a:r>
          </a:p>
        </p:txBody>
      </p:sp>
      <p:sp>
        <p:nvSpPr>
          <p:cNvPr id="13" name="TextBox 11">
            <a:extLst>
              <a:ext uri="{FF2B5EF4-FFF2-40B4-BE49-F238E27FC236}">
                <a16:creationId xmlns:a16="http://schemas.microsoft.com/office/drawing/2014/main" id="{BC7C1972-1394-4EC5-8D3F-9CD0FACF8338}"/>
              </a:ext>
            </a:extLst>
          </p:cNvPr>
          <p:cNvSpPr txBox="1"/>
          <p:nvPr/>
        </p:nvSpPr>
        <p:spPr>
          <a:xfrm>
            <a:off x="5048857" y="3728984"/>
            <a:ext cx="94128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Index 2</a:t>
            </a:r>
          </a:p>
        </p:txBody>
      </p:sp>
      <p:sp>
        <p:nvSpPr>
          <p:cNvPr id="14" name="TextBox 12">
            <a:extLst>
              <a:ext uri="{FF2B5EF4-FFF2-40B4-BE49-F238E27FC236}">
                <a16:creationId xmlns:a16="http://schemas.microsoft.com/office/drawing/2014/main" id="{272DB4F3-B488-4283-91D0-ABB1309D7AE1}"/>
              </a:ext>
            </a:extLst>
          </p:cNvPr>
          <p:cNvSpPr txBox="1"/>
          <p:nvPr/>
        </p:nvSpPr>
        <p:spPr>
          <a:xfrm>
            <a:off x="7258990" y="3728984"/>
            <a:ext cx="94128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Index 3</a:t>
            </a:r>
          </a:p>
        </p:txBody>
      </p:sp>
      <p:sp>
        <p:nvSpPr>
          <p:cNvPr id="15" name="TextBox 13">
            <a:extLst>
              <a:ext uri="{FF2B5EF4-FFF2-40B4-BE49-F238E27FC236}">
                <a16:creationId xmlns:a16="http://schemas.microsoft.com/office/drawing/2014/main" id="{58995948-89EE-45CE-9C70-8CFBE8C0812E}"/>
              </a:ext>
            </a:extLst>
          </p:cNvPr>
          <p:cNvSpPr txBox="1"/>
          <p:nvPr/>
        </p:nvSpPr>
        <p:spPr>
          <a:xfrm>
            <a:off x="310930" y="1066800"/>
            <a:ext cx="278794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List Name:  </a:t>
            </a:r>
            <a:r>
              <a:rPr lang="en-US" dirty="0" err="1">
                <a:latin typeface="Arial" panose="020B0604020202020204" pitchFamily="34" charset="0"/>
                <a:cs typeface="Arial" panose="020B0604020202020204" pitchFamily="34" charset="0"/>
              </a:rPr>
              <a:t>zoo_animals</a:t>
            </a:r>
            <a:endParaRPr lang="en-US" b="1" dirty="0">
              <a:latin typeface="Arial" panose="020B0604020202020204" pitchFamily="34" charset="0"/>
              <a:cs typeface="Arial" panose="020B0604020202020204" pitchFamily="34" charset="0"/>
            </a:endParaRPr>
          </a:p>
        </p:txBody>
      </p:sp>
      <p:sp>
        <p:nvSpPr>
          <p:cNvPr id="16" name="TextBox 14">
            <a:extLst>
              <a:ext uri="{FF2B5EF4-FFF2-40B4-BE49-F238E27FC236}">
                <a16:creationId xmlns:a16="http://schemas.microsoft.com/office/drawing/2014/main" id="{403C28B2-461C-4121-A34A-32ECAD96489F}"/>
              </a:ext>
            </a:extLst>
          </p:cNvPr>
          <p:cNvSpPr txBox="1"/>
          <p:nvPr/>
        </p:nvSpPr>
        <p:spPr>
          <a:xfrm>
            <a:off x="1025546" y="2363217"/>
            <a:ext cx="78739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Zebra</a:t>
            </a:r>
          </a:p>
        </p:txBody>
      </p:sp>
      <p:sp>
        <p:nvSpPr>
          <p:cNvPr id="17" name="TextBox 15">
            <a:extLst>
              <a:ext uri="{FF2B5EF4-FFF2-40B4-BE49-F238E27FC236}">
                <a16:creationId xmlns:a16="http://schemas.microsoft.com/office/drawing/2014/main" id="{0C3B2594-C741-405A-B8DF-973FEEBEFA96}"/>
              </a:ext>
            </a:extLst>
          </p:cNvPr>
          <p:cNvSpPr txBox="1"/>
          <p:nvPr/>
        </p:nvSpPr>
        <p:spPr>
          <a:xfrm>
            <a:off x="5258930" y="2363217"/>
            <a:ext cx="87299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Giraffe</a:t>
            </a:r>
          </a:p>
        </p:txBody>
      </p:sp>
      <p:sp>
        <p:nvSpPr>
          <p:cNvPr id="18" name="TextBox 16">
            <a:extLst>
              <a:ext uri="{FF2B5EF4-FFF2-40B4-BE49-F238E27FC236}">
                <a16:creationId xmlns:a16="http://schemas.microsoft.com/office/drawing/2014/main" id="{345F2719-4E34-4421-9550-7D57C2834F5B}"/>
              </a:ext>
            </a:extLst>
          </p:cNvPr>
          <p:cNvSpPr txBox="1"/>
          <p:nvPr/>
        </p:nvSpPr>
        <p:spPr>
          <a:xfrm>
            <a:off x="3126767" y="2363217"/>
            <a:ext cx="78739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Rhino</a:t>
            </a:r>
          </a:p>
        </p:txBody>
      </p:sp>
      <p:sp>
        <p:nvSpPr>
          <p:cNvPr id="19" name="TextBox 17">
            <a:extLst>
              <a:ext uri="{FF2B5EF4-FFF2-40B4-BE49-F238E27FC236}">
                <a16:creationId xmlns:a16="http://schemas.microsoft.com/office/drawing/2014/main" id="{8C1FDEBE-A665-4CB2-A172-67007C218524}"/>
              </a:ext>
            </a:extLst>
          </p:cNvPr>
          <p:cNvSpPr txBox="1"/>
          <p:nvPr/>
        </p:nvSpPr>
        <p:spPr>
          <a:xfrm>
            <a:off x="7327277" y="2363217"/>
            <a:ext cx="58221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Owl</a:t>
            </a:r>
          </a:p>
        </p:txBody>
      </p:sp>
    </p:spTree>
    <p:extLst>
      <p:ext uri="{BB962C8B-B14F-4D97-AF65-F5344CB8AC3E}">
        <p14:creationId xmlns:p14="http://schemas.microsoft.com/office/powerpoint/2010/main" val="2525112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Lists</a:t>
            </a:r>
          </a:p>
        </p:txBody>
      </p:sp>
      <p:sp>
        <p:nvSpPr>
          <p:cNvPr id="5" name="Rectangle 4">
            <a:extLst>
              <a:ext uri="{FF2B5EF4-FFF2-40B4-BE49-F238E27FC236}">
                <a16:creationId xmlns:a16="http://schemas.microsoft.com/office/drawing/2014/main" id="{3EB77C31-F168-443B-B1E7-6841C23F4FE5}"/>
              </a:ext>
            </a:extLst>
          </p:cNvPr>
          <p:cNvSpPr/>
          <p:nvPr/>
        </p:nvSpPr>
        <p:spPr>
          <a:xfrm>
            <a:off x="310930" y="1595383"/>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a:extLst>
              <a:ext uri="{FF2B5EF4-FFF2-40B4-BE49-F238E27FC236}">
                <a16:creationId xmlns:a16="http://schemas.microsoft.com/office/drawing/2014/main" id="{6915D15C-9C8A-42DA-8EC7-CF0877BD106B}"/>
              </a:ext>
            </a:extLst>
          </p:cNvPr>
          <p:cNvSpPr/>
          <p:nvPr/>
        </p:nvSpPr>
        <p:spPr>
          <a:xfrm>
            <a:off x="566564" y="1823984"/>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a:extLst>
              <a:ext uri="{FF2B5EF4-FFF2-40B4-BE49-F238E27FC236}">
                <a16:creationId xmlns:a16="http://schemas.microsoft.com/office/drawing/2014/main" id="{7C0301DD-873B-47D7-AC16-7B2C1DBC968F}"/>
              </a:ext>
            </a:extLst>
          </p:cNvPr>
          <p:cNvSpPr/>
          <p:nvPr/>
        </p:nvSpPr>
        <p:spPr>
          <a:xfrm>
            <a:off x="2629717" y="18239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67DEC0EE-EE5C-4475-8445-17DC055B7D59}"/>
              </a:ext>
            </a:extLst>
          </p:cNvPr>
          <p:cNvSpPr/>
          <p:nvPr/>
        </p:nvSpPr>
        <p:spPr>
          <a:xfrm>
            <a:off x="4718270" y="18239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5723A3B5-C31D-408F-8EEF-36B4522BBD19}"/>
              </a:ext>
            </a:extLst>
          </p:cNvPr>
          <p:cNvSpPr/>
          <p:nvPr/>
        </p:nvSpPr>
        <p:spPr>
          <a:xfrm>
            <a:off x="6806823" y="17985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extBox 9">
            <a:extLst>
              <a:ext uri="{FF2B5EF4-FFF2-40B4-BE49-F238E27FC236}">
                <a16:creationId xmlns:a16="http://schemas.microsoft.com/office/drawing/2014/main" id="{8592945B-9FE4-45CD-87EF-75C07137A911}"/>
              </a:ext>
            </a:extLst>
          </p:cNvPr>
          <p:cNvSpPr txBox="1"/>
          <p:nvPr/>
        </p:nvSpPr>
        <p:spPr>
          <a:xfrm>
            <a:off x="986671" y="3728984"/>
            <a:ext cx="100540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Index 0 </a:t>
            </a:r>
          </a:p>
        </p:txBody>
      </p:sp>
      <p:sp>
        <p:nvSpPr>
          <p:cNvPr id="12" name="TextBox 10">
            <a:extLst>
              <a:ext uri="{FF2B5EF4-FFF2-40B4-BE49-F238E27FC236}">
                <a16:creationId xmlns:a16="http://schemas.microsoft.com/office/drawing/2014/main" id="{4D5D6E9E-F9FD-44F8-998A-DFD1BE7A47DE}"/>
              </a:ext>
            </a:extLst>
          </p:cNvPr>
          <p:cNvSpPr txBox="1"/>
          <p:nvPr/>
        </p:nvSpPr>
        <p:spPr>
          <a:xfrm>
            <a:off x="3049824" y="3728984"/>
            <a:ext cx="94128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Index 1</a:t>
            </a:r>
          </a:p>
        </p:txBody>
      </p:sp>
      <p:sp>
        <p:nvSpPr>
          <p:cNvPr id="13" name="TextBox 11">
            <a:extLst>
              <a:ext uri="{FF2B5EF4-FFF2-40B4-BE49-F238E27FC236}">
                <a16:creationId xmlns:a16="http://schemas.microsoft.com/office/drawing/2014/main" id="{BC7C1972-1394-4EC5-8D3F-9CD0FACF8338}"/>
              </a:ext>
            </a:extLst>
          </p:cNvPr>
          <p:cNvSpPr txBox="1"/>
          <p:nvPr/>
        </p:nvSpPr>
        <p:spPr>
          <a:xfrm>
            <a:off x="5048857" y="3728984"/>
            <a:ext cx="94128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Index 2</a:t>
            </a:r>
          </a:p>
        </p:txBody>
      </p:sp>
      <p:sp>
        <p:nvSpPr>
          <p:cNvPr id="14" name="TextBox 12">
            <a:extLst>
              <a:ext uri="{FF2B5EF4-FFF2-40B4-BE49-F238E27FC236}">
                <a16:creationId xmlns:a16="http://schemas.microsoft.com/office/drawing/2014/main" id="{272DB4F3-B488-4283-91D0-ABB1309D7AE1}"/>
              </a:ext>
            </a:extLst>
          </p:cNvPr>
          <p:cNvSpPr txBox="1"/>
          <p:nvPr/>
        </p:nvSpPr>
        <p:spPr>
          <a:xfrm>
            <a:off x="7258990" y="3728984"/>
            <a:ext cx="94128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Index 3</a:t>
            </a:r>
          </a:p>
        </p:txBody>
      </p:sp>
      <p:sp>
        <p:nvSpPr>
          <p:cNvPr id="15" name="TextBox 13">
            <a:extLst>
              <a:ext uri="{FF2B5EF4-FFF2-40B4-BE49-F238E27FC236}">
                <a16:creationId xmlns:a16="http://schemas.microsoft.com/office/drawing/2014/main" id="{58995948-89EE-45CE-9C70-8CFBE8C0812E}"/>
              </a:ext>
            </a:extLst>
          </p:cNvPr>
          <p:cNvSpPr txBox="1"/>
          <p:nvPr/>
        </p:nvSpPr>
        <p:spPr>
          <a:xfrm>
            <a:off x="310930" y="1066800"/>
            <a:ext cx="278794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List Name:  </a:t>
            </a:r>
            <a:r>
              <a:rPr lang="en-US" dirty="0" err="1">
                <a:latin typeface="Arial" panose="020B0604020202020204" pitchFamily="34" charset="0"/>
                <a:cs typeface="Arial" panose="020B0604020202020204" pitchFamily="34" charset="0"/>
              </a:rPr>
              <a:t>zoo_animals</a:t>
            </a:r>
            <a:endParaRPr lang="en-US" b="1" dirty="0">
              <a:latin typeface="Arial" panose="020B0604020202020204" pitchFamily="34" charset="0"/>
              <a:cs typeface="Arial" panose="020B0604020202020204" pitchFamily="34" charset="0"/>
            </a:endParaRPr>
          </a:p>
        </p:txBody>
      </p:sp>
      <p:sp>
        <p:nvSpPr>
          <p:cNvPr id="16" name="TextBox 14">
            <a:extLst>
              <a:ext uri="{FF2B5EF4-FFF2-40B4-BE49-F238E27FC236}">
                <a16:creationId xmlns:a16="http://schemas.microsoft.com/office/drawing/2014/main" id="{403C28B2-461C-4121-A34A-32ECAD96489F}"/>
              </a:ext>
            </a:extLst>
          </p:cNvPr>
          <p:cNvSpPr txBox="1"/>
          <p:nvPr/>
        </p:nvSpPr>
        <p:spPr>
          <a:xfrm>
            <a:off x="1025546" y="2363217"/>
            <a:ext cx="78739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Zebra</a:t>
            </a:r>
          </a:p>
        </p:txBody>
      </p:sp>
      <p:sp>
        <p:nvSpPr>
          <p:cNvPr id="17" name="TextBox 15">
            <a:extLst>
              <a:ext uri="{FF2B5EF4-FFF2-40B4-BE49-F238E27FC236}">
                <a16:creationId xmlns:a16="http://schemas.microsoft.com/office/drawing/2014/main" id="{0C3B2594-C741-405A-B8DF-973FEEBEFA96}"/>
              </a:ext>
            </a:extLst>
          </p:cNvPr>
          <p:cNvSpPr txBox="1"/>
          <p:nvPr/>
        </p:nvSpPr>
        <p:spPr>
          <a:xfrm>
            <a:off x="5258930" y="2363217"/>
            <a:ext cx="87299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Giraffe</a:t>
            </a:r>
          </a:p>
        </p:txBody>
      </p:sp>
      <p:sp>
        <p:nvSpPr>
          <p:cNvPr id="18" name="TextBox 16">
            <a:extLst>
              <a:ext uri="{FF2B5EF4-FFF2-40B4-BE49-F238E27FC236}">
                <a16:creationId xmlns:a16="http://schemas.microsoft.com/office/drawing/2014/main" id="{345F2719-4E34-4421-9550-7D57C2834F5B}"/>
              </a:ext>
            </a:extLst>
          </p:cNvPr>
          <p:cNvSpPr txBox="1"/>
          <p:nvPr/>
        </p:nvSpPr>
        <p:spPr>
          <a:xfrm>
            <a:off x="3126767" y="2363217"/>
            <a:ext cx="78739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Rhino</a:t>
            </a:r>
          </a:p>
        </p:txBody>
      </p:sp>
      <p:sp>
        <p:nvSpPr>
          <p:cNvPr id="19" name="TextBox 17">
            <a:extLst>
              <a:ext uri="{FF2B5EF4-FFF2-40B4-BE49-F238E27FC236}">
                <a16:creationId xmlns:a16="http://schemas.microsoft.com/office/drawing/2014/main" id="{8C1FDEBE-A665-4CB2-A172-67007C218524}"/>
              </a:ext>
            </a:extLst>
          </p:cNvPr>
          <p:cNvSpPr txBox="1"/>
          <p:nvPr/>
        </p:nvSpPr>
        <p:spPr>
          <a:xfrm>
            <a:off x="7327277" y="2363217"/>
            <a:ext cx="58221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Owl</a:t>
            </a:r>
          </a:p>
        </p:txBody>
      </p:sp>
      <p:sp>
        <p:nvSpPr>
          <p:cNvPr id="20" name="TextBox 18">
            <a:extLst>
              <a:ext uri="{FF2B5EF4-FFF2-40B4-BE49-F238E27FC236}">
                <a16:creationId xmlns:a16="http://schemas.microsoft.com/office/drawing/2014/main" id="{2C8B9176-D0C9-4F6E-8228-E185CAAB199D}"/>
              </a:ext>
            </a:extLst>
          </p:cNvPr>
          <p:cNvSpPr txBox="1"/>
          <p:nvPr/>
        </p:nvSpPr>
        <p:spPr>
          <a:xfrm>
            <a:off x="374862" y="4643063"/>
            <a:ext cx="336502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Coded in Python using a List</a:t>
            </a:r>
          </a:p>
        </p:txBody>
      </p:sp>
      <p:pic>
        <p:nvPicPr>
          <p:cNvPr id="3" name="Picture 2">
            <a:extLst>
              <a:ext uri="{FF2B5EF4-FFF2-40B4-BE49-F238E27FC236}">
                <a16:creationId xmlns:a16="http://schemas.microsoft.com/office/drawing/2014/main" id="{26898634-147B-40DA-A7AE-1B98003662E7}"/>
              </a:ext>
            </a:extLst>
          </p:cNvPr>
          <p:cNvPicPr>
            <a:picLocks noChangeAspect="1"/>
          </p:cNvPicPr>
          <p:nvPr/>
        </p:nvPicPr>
        <p:blipFill rotWithShape="1">
          <a:blip r:embed="rId3"/>
          <a:srcRect b="15801"/>
          <a:stretch/>
        </p:blipFill>
        <p:spPr>
          <a:xfrm>
            <a:off x="1365612" y="5165116"/>
            <a:ext cx="6544588" cy="609600"/>
          </a:xfrm>
          <a:prstGeom prst="rect">
            <a:avLst/>
          </a:prstGeom>
        </p:spPr>
      </p:pic>
    </p:spTree>
    <p:extLst>
      <p:ext uri="{BB962C8B-B14F-4D97-AF65-F5344CB8AC3E}">
        <p14:creationId xmlns:p14="http://schemas.microsoft.com/office/powerpoint/2010/main" val="41970511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Lists</a:t>
            </a:r>
          </a:p>
        </p:txBody>
      </p:sp>
      <p:sp>
        <p:nvSpPr>
          <p:cNvPr id="3" name="TextBox 2">
            <a:extLst>
              <a:ext uri="{FF2B5EF4-FFF2-40B4-BE49-F238E27FC236}">
                <a16:creationId xmlns:a16="http://schemas.microsoft.com/office/drawing/2014/main" id="{EE52CC50-161F-4D78-B876-186263A05822}"/>
              </a:ext>
            </a:extLst>
          </p:cNvPr>
          <p:cNvSpPr txBox="1"/>
          <p:nvPr/>
        </p:nvSpPr>
        <p:spPr>
          <a:xfrm>
            <a:off x="457200" y="838200"/>
            <a:ext cx="7467600" cy="3785652"/>
          </a:xfrm>
          <a:prstGeom prst="rect">
            <a:avLst/>
          </a:prstGeom>
          <a:noFill/>
          <a:ln w="6350" cmpd="sng">
            <a:noFill/>
            <a:prstDash val="dash"/>
          </a:ln>
        </p:spPr>
        <p:txBody>
          <a:bodyPr wrap="square" rtlCol="0">
            <a:spAutoFit/>
          </a:bodyPr>
          <a:lstStyle/>
          <a:p>
            <a:pPr marL="685800" indent="-457200">
              <a:spcBef>
                <a:spcPts val="0"/>
              </a:spcBef>
              <a:buFont typeface="Arial" panose="020B0604020202020204" pitchFamily="34" charset="0"/>
              <a:buChar char="•"/>
            </a:pPr>
            <a:r>
              <a:rPr lang="en-US" sz="2000" dirty="0">
                <a:latin typeface="Arial" panose="020B0604020202020204" pitchFamily="34" charset="0"/>
                <a:ea typeface="Roboto" panose="02000000000000000000" pitchFamily="2" charset="0"/>
                <a:cs typeface="Arial" panose="020B0604020202020204" pitchFamily="34" charset="0"/>
              </a:rPr>
              <a:t>Lists are </a:t>
            </a:r>
            <a:r>
              <a:rPr lang="en-US" sz="2000" i="1" dirty="0">
                <a:latin typeface="Arial" panose="020B0604020202020204" pitchFamily="34" charset="0"/>
                <a:ea typeface="Roboto" panose="02000000000000000000" pitchFamily="2" charset="0"/>
                <a:cs typeface="Arial" panose="020B0604020202020204" pitchFamily="34" charset="0"/>
              </a:rPr>
              <a:t>collections</a:t>
            </a:r>
            <a:r>
              <a:rPr lang="en-US" sz="2000" dirty="0">
                <a:latin typeface="Arial" panose="020B0604020202020204" pitchFamily="34" charset="0"/>
                <a:ea typeface="Roboto" panose="02000000000000000000" pitchFamily="2" charset="0"/>
                <a:cs typeface="Arial" panose="020B0604020202020204" pitchFamily="34" charset="0"/>
              </a:rPr>
              <a:t> of data. </a:t>
            </a:r>
          </a:p>
          <a:p>
            <a:pPr marL="685800" indent="-457200">
              <a:spcBef>
                <a:spcPts val="0"/>
              </a:spcBef>
              <a:buFont typeface="Arial" panose="020B0604020202020204" pitchFamily="34" charset="0"/>
              <a:buChar char="•"/>
            </a:pPr>
            <a:endParaRPr lang="en-US" sz="2000"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Arial" panose="020B0604020202020204" pitchFamily="34" charset="0"/>
              <a:buChar char="•"/>
            </a:pPr>
            <a:r>
              <a:rPr lang="en-US" sz="2000" dirty="0">
                <a:latin typeface="Arial" panose="020B0604020202020204" pitchFamily="34" charset="0"/>
                <a:ea typeface="Roboto" panose="02000000000000000000" pitchFamily="2" charset="0"/>
                <a:cs typeface="Arial" panose="020B0604020202020204" pitchFamily="34" charset="0"/>
              </a:rPr>
              <a:t>These collections can be made up of </a:t>
            </a:r>
            <a:r>
              <a:rPr lang="en-US" sz="2000" i="1" dirty="0">
                <a:latin typeface="Arial" panose="020B0604020202020204" pitchFamily="34" charset="0"/>
                <a:ea typeface="Roboto" panose="02000000000000000000" pitchFamily="2" charset="0"/>
                <a:cs typeface="Arial" panose="020B0604020202020204" pitchFamily="34" charset="0"/>
              </a:rPr>
              <a:t>strings</a:t>
            </a:r>
            <a:r>
              <a:rPr lang="en-US" sz="2000" dirty="0">
                <a:latin typeface="Arial" panose="020B0604020202020204" pitchFamily="34" charset="0"/>
                <a:ea typeface="Roboto" panose="02000000000000000000" pitchFamily="2" charset="0"/>
                <a:cs typeface="Arial" panose="020B0604020202020204" pitchFamily="34" charset="0"/>
              </a:rPr>
              <a:t>, </a:t>
            </a:r>
            <a:r>
              <a:rPr lang="en-US" sz="2000" i="1" dirty="0">
                <a:latin typeface="Arial" panose="020B0604020202020204" pitchFamily="34" charset="0"/>
                <a:ea typeface="Roboto" panose="02000000000000000000" pitchFamily="2" charset="0"/>
                <a:cs typeface="Arial" panose="020B0604020202020204" pitchFamily="34" charset="0"/>
              </a:rPr>
              <a:t>numbers</a:t>
            </a:r>
            <a:r>
              <a:rPr lang="en-US" sz="2000" dirty="0">
                <a:latin typeface="Arial" panose="020B0604020202020204" pitchFamily="34" charset="0"/>
                <a:ea typeface="Roboto" panose="02000000000000000000" pitchFamily="2" charset="0"/>
                <a:cs typeface="Arial" panose="020B0604020202020204" pitchFamily="34" charset="0"/>
              </a:rPr>
              <a:t>, </a:t>
            </a:r>
            <a:r>
              <a:rPr lang="en-US" sz="2000" i="1" dirty="0">
                <a:latin typeface="Arial" panose="020B0604020202020204" pitchFamily="34" charset="0"/>
                <a:ea typeface="Roboto" panose="02000000000000000000" pitchFamily="2" charset="0"/>
                <a:cs typeface="Arial" panose="020B0604020202020204" pitchFamily="34" charset="0"/>
              </a:rPr>
              <a:t>Booleans</a:t>
            </a:r>
            <a:r>
              <a:rPr lang="en-US" sz="2000" dirty="0">
                <a:latin typeface="Arial" panose="020B0604020202020204" pitchFamily="34" charset="0"/>
                <a:ea typeface="Roboto" panose="02000000000000000000" pitchFamily="2" charset="0"/>
                <a:cs typeface="Arial" panose="020B0604020202020204" pitchFamily="34" charset="0"/>
              </a:rPr>
              <a:t>, other </a:t>
            </a:r>
            <a:r>
              <a:rPr lang="en-US" sz="2000" i="1" dirty="0">
                <a:latin typeface="Arial" panose="020B0604020202020204" pitchFamily="34" charset="0"/>
                <a:ea typeface="Roboto" panose="02000000000000000000" pitchFamily="2" charset="0"/>
                <a:cs typeface="Arial" panose="020B0604020202020204" pitchFamily="34" charset="0"/>
              </a:rPr>
              <a:t>arrays</a:t>
            </a:r>
            <a:r>
              <a:rPr lang="en-US" sz="2000" dirty="0">
                <a:latin typeface="Arial" panose="020B0604020202020204" pitchFamily="34" charset="0"/>
                <a:ea typeface="Roboto" panose="02000000000000000000" pitchFamily="2" charset="0"/>
                <a:cs typeface="Arial" panose="020B0604020202020204" pitchFamily="34" charset="0"/>
              </a:rPr>
              <a:t>, </a:t>
            </a:r>
            <a:r>
              <a:rPr lang="en-US" sz="2000" i="1" dirty="0">
                <a:latin typeface="Arial" panose="020B0604020202020204" pitchFamily="34" charset="0"/>
                <a:ea typeface="Roboto" panose="02000000000000000000" pitchFamily="2" charset="0"/>
                <a:cs typeface="Arial" panose="020B0604020202020204" pitchFamily="34" charset="0"/>
              </a:rPr>
              <a:t>dictionaries</a:t>
            </a:r>
            <a:r>
              <a:rPr lang="en-US" sz="2000" dirty="0">
                <a:latin typeface="Arial" panose="020B0604020202020204" pitchFamily="34" charset="0"/>
                <a:ea typeface="Roboto" panose="02000000000000000000" pitchFamily="2" charset="0"/>
                <a:cs typeface="Arial" panose="020B0604020202020204" pitchFamily="34" charset="0"/>
              </a:rPr>
              <a:t> . . . anything. </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Arial" panose="020B0604020202020204" pitchFamily="34" charset="0"/>
              <a:buChar char="•"/>
            </a:pPr>
            <a:r>
              <a:rPr lang="en-US" sz="2000" dirty="0">
                <a:latin typeface="Arial" panose="020B0604020202020204" pitchFamily="34" charset="0"/>
                <a:ea typeface="Roboto" panose="02000000000000000000" pitchFamily="2" charset="0"/>
                <a:cs typeface="Arial" panose="020B0604020202020204" pitchFamily="34" charset="0"/>
              </a:rPr>
              <a:t>They typically denote related data, e.g. student names, devices connected to network, etc.</a:t>
            </a:r>
          </a:p>
          <a:p>
            <a:endParaRPr lang="en-US" sz="2000" dirty="0"/>
          </a:p>
          <a:p>
            <a:endParaRPr lang="en-US" sz="2000" dirty="0"/>
          </a:p>
          <a:p>
            <a:endParaRPr lang="en-US" sz="2000" dirty="0"/>
          </a:p>
          <a:p>
            <a:endParaRPr lang="en-US" sz="2000" dirty="0"/>
          </a:p>
          <a:p>
            <a:endParaRPr lang="en-US" sz="2000" dirty="0"/>
          </a:p>
        </p:txBody>
      </p:sp>
      <p:pic>
        <p:nvPicPr>
          <p:cNvPr id="6" name="Picture 5">
            <a:extLst>
              <a:ext uri="{FF2B5EF4-FFF2-40B4-BE49-F238E27FC236}">
                <a16:creationId xmlns:a16="http://schemas.microsoft.com/office/drawing/2014/main" id="{591C8388-C98C-4FBF-A661-43C5F97C1026}"/>
              </a:ext>
            </a:extLst>
          </p:cNvPr>
          <p:cNvPicPr>
            <a:picLocks noChangeAspect="1"/>
          </p:cNvPicPr>
          <p:nvPr/>
        </p:nvPicPr>
        <p:blipFill>
          <a:blip r:embed="rId3"/>
          <a:stretch>
            <a:fillRect/>
          </a:stretch>
        </p:blipFill>
        <p:spPr>
          <a:xfrm>
            <a:off x="1556916" y="3752193"/>
            <a:ext cx="6030167" cy="1743318"/>
          </a:xfrm>
          <a:prstGeom prst="rect">
            <a:avLst/>
          </a:prstGeom>
        </p:spPr>
      </p:pic>
    </p:spTree>
    <p:extLst>
      <p:ext uri="{BB962C8B-B14F-4D97-AF65-F5344CB8AC3E}">
        <p14:creationId xmlns:p14="http://schemas.microsoft.com/office/powerpoint/2010/main" val="38173244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Lists</a:t>
            </a:r>
          </a:p>
        </p:txBody>
      </p:sp>
      <p:sp>
        <p:nvSpPr>
          <p:cNvPr id="3" name="TextBox 2">
            <a:extLst>
              <a:ext uri="{FF2B5EF4-FFF2-40B4-BE49-F238E27FC236}">
                <a16:creationId xmlns:a16="http://schemas.microsoft.com/office/drawing/2014/main" id="{EE52CC50-161F-4D78-B876-186263A05822}"/>
              </a:ext>
            </a:extLst>
          </p:cNvPr>
          <p:cNvSpPr txBox="1"/>
          <p:nvPr/>
        </p:nvSpPr>
        <p:spPr>
          <a:xfrm>
            <a:off x="457200" y="838200"/>
            <a:ext cx="7467600" cy="2554545"/>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ea typeface="Roboto" panose="02000000000000000000" pitchFamily="2" charset="0"/>
                <a:cs typeface="Arial" panose="020B0604020202020204" pitchFamily="34" charset="0"/>
              </a:rPr>
              <a:t>Each </a:t>
            </a:r>
            <a:r>
              <a:rPr lang="en-US" sz="2000" i="1" dirty="0">
                <a:latin typeface="Arial" panose="020B0604020202020204" pitchFamily="34" charset="0"/>
                <a:ea typeface="Roboto" panose="02000000000000000000" pitchFamily="2" charset="0"/>
                <a:cs typeface="Arial" panose="020B0604020202020204" pitchFamily="34" charset="0"/>
              </a:rPr>
              <a:t>element</a:t>
            </a:r>
            <a:r>
              <a:rPr lang="en-US" sz="2000" dirty="0">
                <a:latin typeface="Arial" panose="020B0604020202020204" pitchFamily="34" charset="0"/>
                <a:ea typeface="Roboto" panose="02000000000000000000" pitchFamily="2" charset="0"/>
                <a:cs typeface="Arial" panose="020B0604020202020204" pitchFamily="34" charset="0"/>
              </a:rPr>
              <a:t> of the array is marked by an </a:t>
            </a:r>
            <a:r>
              <a:rPr lang="en-US" sz="2000" i="1" dirty="0">
                <a:latin typeface="Arial" panose="020B0604020202020204" pitchFamily="34" charset="0"/>
                <a:ea typeface="Roboto" panose="02000000000000000000" pitchFamily="2" charset="0"/>
                <a:cs typeface="Arial" panose="020B0604020202020204" pitchFamily="34" charset="0"/>
              </a:rPr>
              <a:t>index</a:t>
            </a:r>
            <a:r>
              <a:rPr lang="en-US" sz="2000" dirty="0">
                <a:latin typeface="Arial" panose="020B0604020202020204" pitchFamily="34" charset="0"/>
                <a:ea typeface="Roboto" panose="02000000000000000000" pitchFamily="2" charset="0"/>
                <a:cs typeface="Arial" panose="020B0604020202020204" pitchFamily="34" charset="0"/>
              </a:rPr>
              <a:t>. Indexes always start at 0.</a:t>
            </a: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ea typeface="Roboto" panose="02000000000000000000" pitchFamily="2" charset="0"/>
                <a:cs typeface="Arial" panose="020B0604020202020204" pitchFamily="34" charset="0"/>
              </a:rPr>
              <a:t>To reference the value at a specific index you include the </a:t>
            </a:r>
            <a:r>
              <a:rPr lang="en-US" sz="2000" i="1" dirty="0">
                <a:latin typeface="Arial" panose="020B0604020202020204" pitchFamily="34" charset="0"/>
                <a:ea typeface="Roboto" panose="02000000000000000000" pitchFamily="2" charset="0"/>
                <a:cs typeface="Arial" panose="020B0604020202020204" pitchFamily="34" charset="0"/>
              </a:rPr>
              <a:t>name of the list</a:t>
            </a:r>
            <a:r>
              <a:rPr lang="en-US" sz="2000" dirty="0">
                <a:latin typeface="Arial" panose="020B0604020202020204" pitchFamily="34" charset="0"/>
                <a:ea typeface="Roboto" panose="02000000000000000000" pitchFamily="2" charset="0"/>
                <a:cs typeface="Arial" panose="020B0604020202020204" pitchFamily="34" charset="0"/>
              </a:rPr>
              <a:t> with a </a:t>
            </a:r>
            <a:r>
              <a:rPr lang="en-US" sz="2000" i="1" dirty="0">
                <a:latin typeface="Arial" panose="020B0604020202020204" pitchFamily="34" charset="0"/>
                <a:ea typeface="Roboto" panose="02000000000000000000" pitchFamily="2" charset="0"/>
                <a:cs typeface="Arial" panose="020B0604020202020204" pitchFamily="34" charset="0"/>
              </a:rPr>
              <a:t>square bracket [ ]</a:t>
            </a:r>
            <a:r>
              <a:rPr lang="en-US" sz="2000" dirty="0">
                <a:latin typeface="Arial" panose="020B0604020202020204" pitchFamily="34" charset="0"/>
                <a:ea typeface="Roboto" panose="02000000000000000000" pitchFamily="2" charset="0"/>
                <a:cs typeface="Arial" panose="020B0604020202020204" pitchFamily="34" charset="0"/>
              </a:rPr>
              <a:t>. Inside the bracket you use the </a:t>
            </a:r>
            <a:r>
              <a:rPr lang="en-US" sz="2000" i="1" dirty="0">
                <a:latin typeface="Arial" panose="020B0604020202020204" pitchFamily="34" charset="0"/>
                <a:ea typeface="Roboto" panose="02000000000000000000" pitchFamily="2" charset="0"/>
                <a:cs typeface="Arial" panose="020B0604020202020204" pitchFamily="34" charset="0"/>
              </a:rPr>
              <a:t>element’s index</a:t>
            </a:r>
            <a:r>
              <a:rPr lang="en-US" sz="2000" dirty="0">
                <a:latin typeface="Arial" panose="020B0604020202020204" pitchFamily="34" charset="0"/>
                <a:ea typeface="Roboto" panose="02000000000000000000" pitchFamily="2" charset="0"/>
                <a:cs typeface="Arial" panose="020B0604020202020204" pitchFamily="34" charset="0"/>
              </a:rPr>
              <a:t>.  </a:t>
            </a: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p>
        </p:txBody>
      </p:sp>
      <p:pic>
        <p:nvPicPr>
          <p:cNvPr id="4" name="Picture 3">
            <a:extLst>
              <a:ext uri="{FF2B5EF4-FFF2-40B4-BE49-F238E27FC236}">
                <a16:creationId xmlns:a16="http://schemas.microsoft.com/office/drawing/2014/main" id="{13A74F06-209B-4E1B-9B7D-EEF23B669017}"/>
              </a:ext>
            </a:extLst>
          </p:cNvPr>
          <p:cNvPicPr>
            <a:picLocks noChangeAspect="1"/>
          </p:cNvPicPr>
          <p:nvPr/>
        </p:nvPicPr>
        <p:blipFill>
          <a:blip r:embed="rId3"/>
          <a:stretch>
            <a:fillRect/>
          </a:stretch>
        </p:blipFill>
        <p:spPr>
          <a:xfrm>
            <a:off x="0" y="2971800"/>
            <a:ext cx="9144000" cy="3217985"/>
          </a:xfrm>
          <a:prstGeom prst="rect">
            <a:avLst/>
          </a:prstGeom>
        </p:spPr>
      </p:pic>
    </p:spTree>
    <p:extLst>
      <p:ext uri="{BB962C8B-B14F-4D97-AF65-F5344CB8AC3E}">
        <p14:creationId xmlns:p14="http://schemas.microsoft.com/office/powerpoint/2010/main" val="798212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Basic Lists</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5600"/>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Demo</a:t>
            </a:r>
          </a:p>
        </p:txBody>
      </p:sp>
    </p:spTree>
    <p:extLst>
      <p:ext uri="{BB962C8B-B14F-4D97-AF65-F5344CB8AC3E}">
        <p14:creationId xmlns:p14="http://schemas.microsoft.com/office/powerpoint/2010/main" val="7601958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3F93F-F01E-491E-B0D4-8D367D01C6E8}"/>
              </a:ext>
            </a:extLst>
          </p:cNvPr>
          <p:cNvSpPr>
            <a:spLocks noGrp="1"/>
          </p:cNvSpPr>
          <p:nvPr>
            <p:ph sz="quarter" idx="10"/>
          </p:nvPr>
        </p:nvSpPr>
        <p:spPr>
          <a:xfrm>
            <a:off x="304800" y="990601"/>
            <a:ext cx="8616470" cy="3276600"/>
          </a:xfrm>
        </p:spPr>
        <p:txBody>
          <a:bodyPr>
            <a:noAutofit/>
          </a:bodyPr>
          <a:lstStyle/>
          <a:p>
            <a:pPr marL="0" indent="0">
              <a:buNone/>
            </a:pPr>
            <a:r>
              <a:rPr lang="en-US" dirty="0"/>
              <a:t>In this activity, you have been given a large list of IP addresses. You’ll have to answer some questions based on its contents. Afterwards, you will have to modify the list using some common list functions.</a:t>
            </a:r>
          </a:p>
          <a:p>
            <a:pPr marL="0" indent="0">
              <a:buNone/>
            </a:pPr>
            <a:br>
              <a:rPr lang="en-US" dirty="0"/>
            </a:br>
            <a:r>
              <a:rPr lang="en-US" b="1" dirty="0"/>
              <a:t>Follow these steps:</a:t>
            </a:r>
          </a:p>
          <a:p>
            <a:pPr marL="342900" indent="-342900">
              <a:lnSpc>
                <a:spcPct val="100000"/>
              </a:lnSpc>
              <a:buFont typeface="+mj-lt"/>
              <a:buAutoNum type="arabicPeriod"/>
            </a:pPr>
            <a:r>
              <a:rPr lang="en-US" dirty="0"/>
              <a:t>Determine the length of the list and print this information out to the terminal.</a:t>
            </a:r>
          </a:p>
          <a:p>
            <a:pPr marL="342900" indent="-342900">
              <a:lnSpc>
                <a:spcPct val="100000"/>
              </a:lnSpc>
              <a:buFont typeface="+mj-lt"/>
              <a:buAutoNum type="arabicPeriod"/>
            </a:pPr>
            <a:r>
              <a:rPr lang="en-US" dirty="0"/>
              <a:t>Figure out what the index for the IPs "82.82.0.22" and "207.209.106.220" are and then print this information out to the terminal.</a:t>
            </a:r>
          </a:p>
          <a:p>
            <a:pPr marL="0" indent="0">
              <a:buNone/>
            </a:pPr>
            <a:br>
              <a:rPr lang="en-US" dirty="0"/>
            </a:br>
            <a:endParaRPr lang="en-US" sz="2000" dirty="0"/>
          </a:p>
        </p:txBody>
      </p:sp>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p:txBody>
          <a:bodyPr/>
          <a:lstStyle/>
          <a:p>
            <a:r>
              <a:rPr lang="en-US" dirty="0"/>
              <a:t>Activity: Messy Lists (10 min)</a:t>
            </a:r>
          </a:p>
        </p:txBody>
      </p:sp>
      <p:sp>
        <p:nvSpPr>
          <p:cNvPr id="4" name="Rectangle 3">
            <a:extLst>
              <a:ext uri="{FF2B5EF4-FFF2-40B4-BE49-F238E27FC236}">
                <a16:creationId xmlns:a16="http://schemas.microsoft.com/office/drawing/2014/main" id="{A6DD4763-6039-484B-8424-4F04A189F59E}"/>
              </a:ext>
            </a:extLst>
          </p:cNvPr>
          <p:cNvSpPr/>
          <p:nvPr/>
        </p:nvSpPr>
        <p:spPr>
          <a:xfrm>
            <a:off x="609600" y="3657600"/>
            <a:ext cx="8458200" cy="3970318"/>
          </a:xfrm>
          <a:prstGeom prst="rect">
            <a:avLst/>
          </a:prstGeom>
        </p:spPr>
        <p:txBody>
          <a:bodyPr wrap="square" numCol="2">
            <a:spAutoFit/>
          </a:bodyPr>
          <a:lstStyle/>
          <a:p>
            <a:r>
              <a:rPr lang="en-US" b="1" dirty="0"/>
              <a:t>Add </a:t>
            </a:r>
            <a:r>
              <a:rPr lang="en-US" dirty="0"/>
              <a:t>the following IP </a:t>
            </a:r>
            <a:br>
              <a:rPr lang="en-US" dirty="0"/>
            </a:br>
            <a:r>
              <a:rPr lang="en-US" dirty="0"/>
              <a:t>addresses to the list:</a:t>
            </a:r>
          </a:p>
          <a:p>
            <a:endParaRPr lang="en-US" dirty="0"/>
          </a:p>
          <a:p>
            <a:pPr marL="285750" indent="-285750">
              <a:buFont typeface="Arial" panose="020B0604020202020204" pitchFamily="34" charset="0"/>
              <a:buChar char="•"/>
            </a:pPr>
            <a:r>
              <a:rPr lang="en-US" dirty="0"/>
              <a:t>220.66.146.40</a:t>
            </a:r>
          </a:p>
          <a:p>
            <a:pPr marL="285750" indent="-285750">
              <a:buFont typeface="Arial" panose="020B0604020202020204" pitchFamily="34" charset="0"/>
              <a:buChar char="•"/>
            </a:pPr>
            <a:r>
              <a:rPr lang="en-US" dirty="0"/>
              <a:t>245.201.208.161</a:t>
            </a:r>
          </a:p>
          <a:p>
            <a:pPr marL="285750" indent="-285750">
              <a:buFont typeface="Arial" panose="020B0604020202020204" pitchFamily="34" charset="0"/>
              <a:buChar char="•"/>
            </a:pPr>
            <a:r>
              <a:rPr lang="en-US" dirty="0"/>
              <a:t>208.222.148.199</a:t>
            </a:r>
          </a:p>
          <a:p>
            <a:pPr marL="285750" indent="-285750">
              <a:buFont typeface="Arial" panose="020B0604020202020204" pitchFamily="34" charset="0"/>
              <a:buChar char="•"/>
            </a:pPr>
            <a:r>
              <a:rPr lang="en-US" dirty="0"/>
              <a:t>104.216.140.187</a:t>
            </a:r>
          </a:p>
          <a:p>
            <a:pPr marL="285750" indent="-285750">
              <a:buFont typeface="Arial" panose="020B0604020202020204" pitchFamily="34" charset="0"/>
              <a:buChar char="•"/>
            </a:pPr>
            <a:r>
              <a:rPr lang="en-US" dirty="0"/>
              <a:t>73.57.167.115</a:t>
            </a:r>
          </a:p>
          <a:p>
            <a:endParaRPr lang="en-US" dirty="0"/>
          </a:p>
          <a:p>
            <a:br>
              <a:rPr lang="en-US" dirty="0"/>
            </a:br>
            <a:endParaRPr lang="en-US" dirty="0"/>
          </a:p>
          <a:p>
            <a:endParaRPr lang="en-US" dirty="0"/>
          </a:p>
          <a:p>
            <a:endParaRPr lang="en-US" dirty="0"/>
          </a:p>
          <a:p>
            <a:endParaRPr lang="en-US" dirty="0"/>
          </a:p>
          <a:p>
            <a:r>
              <a:rPr lang="en-US" b="1" dirty="0"/>
              <a:t>Remove</a:t>
            </a:r>
            <a:r>
              <a:rPr lang="en-US" dirty="0"/>
              <a:t> the following IP </a:t>
            </a:r>
            <a:br>
              <a:rPr lang="en-US" dirty="0"/>
            </a:br>
            <a:r>
              <a:rPr lang="en-US" dirty="0"/>
              <a:t>addresses from the list:</a:t>
            </a:r>
          </a:p>
          <a:p>
            <a:endParaRPr lang="en-US" dirty="0"/>
          </a:p>
          <a:p>
            <a:pPr marL="285750" indent="-285750">
              <a:buFont typeface="Arial" panose="020B0604020202020204" pitchFamily="34" charset="0"/>
              <a:buChar char="•"/>
            </a:pPr>
            <a:r>
              <a:rPr lang="en-US" dirty="0"/>
              <a:t>53.239.114.76</a:t>
            </a:r>
          </a:p>
          <a:p>
            <a:pPr marL="285750" indent="-285750">
              <a:buFont typeface="Arial" panose="020B0604020202020204" pitchFamily="34" charset="0"/>
              <a:buChar char="•"/>
            </a:pPr>
            <a:r>
              <a:rPr lang="en-US" dirty="0"/>
              <a:t>65.136.121.223</a:t>
            </a:r>
          </a:p>
        </p:txBody>
      </p:sp>
    </p:spTree>
    <p:extLst>
      <p:ext uri="{BB962C8B-B14F-4D97-AF65-F5344CB8AC3E}">
        <p14:creationId xmlns:p14="http://schemas.microsoft.com/office/powerpoint/2010/main" val="34089653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Messy Lists</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5600"/>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8138051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Today’s Goals</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838200"/>
            <a:ext cx="8534400" cy="4293483"/>
          </a:xfrm>
          <a:prstGeom prst="rect">
            <a:avLst/>
          </a:prstGeom>
          <a:noFill/>
          <a:ln w="6350">
            <a:solidFill>
              <a:schemeClr val="tx1"/>
            </a:solidFill>
            <a:prstDash val="dash"/>
          </a:ln>
        </p:spPr>
        <p:txBody>
          <a:bodyPr wrap="square" rtlCol="0">
            <a:spAutoFit/>
          </a:bodyPr>
          <a:lstStyle/>
          <a:p>
            <a:r>
              <a:rPr lang="en-US" sz="2100" b="1" dirty="0"/>
              <a:t>Let’s check-in on today’s goals! Just one more to go!</a:t>
            </a:r>
          </a:p>
          <a:p>
            <a:pPr marL="457200" indent="-457200">
              <a:buFont typeface="Arial" panose="020B0604020202020204" pitchFamily="34" charset="0"/>
              <a:buChar char="•"/>
            </a:pPr>
            <a:endParaRPr lang="en-US" sz="2100" dirty="0"/>
          </a:p>
          <a:p>
            <a:pPr marL="457200" indent="-457200">
              <a:buFont typeface="Wingdings" panose="05000000000000000000" pitchFamily="2" charset="2"/>
              <a:buChar char="ü"/>
            </a:pPr>
            <a:r>
              <a:rPr lang="en-US" sz="2100" dirty="0"/>
              <a:t>Explain how and why Python is used in Cybersecurity.</a:t>
            </a:r>
          </a:p>
          <a:p>
            <a:pPr marL="457200" indent="-457200">
              <a:buFont typeface="Wingdings" panose="05000000000000000000" pitchFamily="2" charset="2"/>
              <a:buChar char="ü"/>
            </a:pPr>
            <a:endParaRPr lang="en-US" sz="2100" dirty="0"/>
          </a:p>
          <a:p>
            <a:pPr marL="457200" indent="-457200">
              <a:buFont typeface="Wingdings" panose="05000000000000000000" pitchFamily="2" charset="2"/>
              <a:buChar char="ü"/>
            </a:pPr>
            <a:r>
              <a:rPr lang="en-US" sz="2100" dirty="0"/>
              <a:t>Use basic Python tools such as variables and operators to solve problems with scripts.</a:t>
            </a:r>
          </a:p>
          <a:p>
            <a:pPr marL="457200" indent="-457200">
              <a:buFont typeface="Wingdings" panose="05000000000000000000" pitchFamily="2" charset="2"/>
              <a:buChar char="ü"/>
            </a:pPr>
            <a:endParaRPr lang="en-US" sz="2100" dirty="0"/>
          </a:p>
          <a:p>
            <a:pPr marL="457200" indent="-457200">
              <a:buFont typeface="Wingdings" panose="05000000000000000000" pitchFamily="2" charset="2"/>
              <a:buChar char="ü"/>
            </a:pPr>
            <a:r>
              <a:rPr lang="en-US" sz="2100" dirty="0"/>
              <a:t>Receive, store, and use user input in Python scripts.</a:t>
            </a:r>
          </a:p>
          <a:p>
            <a:pPr marL="457200" indent="-457200">
              <a:buFont typeface="Wingdings" panose="05000000000000000000" pitchFamily="2" charset="2"/>
              <a:buChar char="ü"/>
            </a:pPr>
            <a:endParaRPr lang="en-US" sz="2100" dirty="0"/>
          </a:p>
          <a:p>
            <a:pPr marL="457200" indent="-457200">
              <a:buFont typeface="Wingdings" panose="05000000000000000000" pitchFamily="2" charset="2"/>
              <a:buChar char="ü"/>
            </a:pPr>
            <a:r>
              <a:rPr lang="en-US" sz="2100" dirty="0"/>
              <a:t>Reference and store collections of data using lists.</a:t>
            </a:r>
          </a:p>
          <a:p>
            <a:endParaRPr lang="en-US" sz="2100" dirty="0"/>
          </a:p>
          <a:p>
            <a:pPr marL="457200" indent="-457200">
              <a:buFont typeface="Wingdings" panose="05000000000000000000" pitchFamily="2" charset="2"/>
              <a:buChar char="q"/>
            </a:pPr>
            <a:r>
              <a:rPr lang="en-US" sz="2100" dirty="0"/>
              <a:t>Use Boolean logic with conditional statements.</a:t>
            </a:r>
          </a:p>
          <a:p>
            <a:pPr marL="457200" indent="-457200">
              <a:buFont typeface="Wingdings" panose="05000000000000000000" pitchFamily="2" charset="2"/>
              <a:buChar char="q"/>
            </a:pPr>
            <a:endParaRPr lang="en-US" sz="2100" dirty="0"/>
          </a:p>
        </p:txBody>
      </p:sp>
      <p:sp>
        <p:nvSpPr>
          <p:cNvPr id="9" name="TextBox 8">
            <a:extLst>
              <a:ext uri="{FF2B5EF4-FFF2-40B4-BE49-F238E27FC236}">
                <a16:creationId xmlns:a16="http://schemas.microsoft.com/office/drawing/2014/main" id="{4949D34C-0106-4AE9-938F-BAB636CAF385}"/>
              </a:ext>
            </a:extLst>
          </p:cNvPr>
          <p:cNvSpPr txBox="1"/>
          <p:nvPr/>
        </p:nvSpPr>
        <p:spPr>
          <a:xfrm>
            <a:off x="4916979" y="5629936"/>
            <a:ext cx="3599062" cy="584775"/>
          </a:xfrm>
          <a:prstGeom prst="rect">
            <a:avLst/>
          </a:prstGeom>
          <a:noFill/>
          <a:ln w="19050">
            <a:solidFill>
              <a:schemeClr val="tx1"/>
            </a:solidFill>
          </a:ln>
        </p:spPr>
        <p:txBody>
          <a:bodyPr wrap="none" rtlCol="0">
            <a:spAutoFit/>
          </a:bodyPr>
          <a:lstStyle/>
          <a:p>
            <a:r>
              <a:rPr lang="en-US" sz="3200" b="1" dirty="0"/>
              <a:t>$ python learn.py</a:t>
            </a:r>
          </a:p>
        </p:txBody>
      </p:sp>
    </p:spTree>
    <p:extLst>
      <p:ext uri="{BB962C8B-B14F-4D97-AF65-F5344CB8AC3E}">
        <p14:creationId xmlns:p14="http://schemas.microsoft.com/office/powerpoint/2010/main" val="38655288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Today’s Goals</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838200"/>
            <a:ext cx="8534400" cy="4293483"/>
          </a:xfrm>
          <a:prstGeom prst="rect">
            <a:avLst/>
          </a:prstGeom>
          <a:noFill/>
          <a:ln w="6350">
            <a:solidFill>
              <a:schemeClr val="tx1"/>
            </a:solidFill>
            <a:prstDash val="dash"/>
          </a:ln>
        </p:spPr>
        <p:txBody>
          <a:bodyPr wrap="square" rtlCol="0">
            <a:spAutoFit/>
          </a:bodyPr>
          <a:lstStyle/>
          <a:p>
            <a:r>
              <a:rPr lang="en-US" sz="2100" b="1" dirty="0"/>
              <a:t>By the end of class, you will be able to:</a:t>
            </a:r>
            <a:endParaRPr lang="en-US" sz="2100" dirty="0"/>
          </a:p>
          <a:p>
            <a:pPr marL="457200" indent="-457200">
              <a:buFont typeface="Wingdings" panose="05000000000000000000" pitchFamily="2" charset="2"/>
              <a:buChar char="q"/>
            </a:pPr>
            <a:endParaRPr lang="en-US" sz="2100" dirty="0"/>
          </a:p>
          <a:p>
            <a:pPr marL="457200" indent="-457200">
              <a:buFont typeface="Wingdings" panose="05000000000000000000" pitchFamily="2" charset="2"/>
              <a:buChar char="q"/>
            </a:pPr>
            <a:r>
              <a:rPr lang="en-US" sz="2100" dirty="0"/>
              <a:t>Explain how and why Python is used in cybersecurity.</a:t>
            </a:r>
          </a:p>
          <a:p>
            <a:pPr marL="457200" indent="-457200">
              <a:buFont typeface="Wingdings" panose="05000000000000000000" pitchFamily="2" charset="2"/>
              <a:buChar char="q"/>
            </a:pPr>
            <a:endParaRPr lang="en-US" sz="2100" dirty="0"/>
          </a:p>
          <a:p>
            <a:pPr marL="457200" indent="-457200">
              <a:buFont typeface="Wingdings" panose="05000000000000000000" pitchFamily="2" charset="2"/>
              <a:buChar char="q"/>
            </a:pPr>
            <a:r>
              <a:rPr lang="en-US" sz="2100" dirty="0"/>
              <a:t>Utilize basic Python elements like variables and operators. </a:t>
            </a:r>
          </a:p>
          <a:p>
            <a:pPr marL="457200" indent="-457200">
              <a:buFont typeface="Wingdings" panose="05000000000000000000" pitchFamily="2" charset="2"/>
              <a:buChar char="q"/>
            </a:pPr>
            <a:endParaRPr lang="en-US" sz="2100" dirty="0"/>
          </a:p>
          <a:p>
            <a:pPr marL="457200" indent="-457200">
              <a:buFont typeface="Wingdings" panose="05000000000000000000" pitchFamily="2" charset="2"/>
              <a:buChar char="q"/>
            </a:pPr>
            <a:r>
              <a:rPr lang="en-US" sz="2100" dirty="0"/>
              <a:t>Employ the Python `input()` function to retrieve, store, and utilize user inputs. </a:t>
            </a:r>
          </a:p>
          <a:p>
            <a:pPr marL="457200" indent="-457200">
              <a:buFont typeface="Wingdings" panose="05000000000000000000" pitchFamily="2" charset="2"/>
              <a:buChar char="q"/>
            </a:pPr>
            <a:endParaRPr lang="en-US" sz="2100" dirty="0"/>
          </a:p>
          <a:p>
            <a:pPr marL="457200" indent="-457200">
              <a:buFont typeface="Wingdings" panose="05000000000000000000" pitchFamily="2" charset="2"/>
              <a:buChar char="q"/>
            </a:pPr>
            <a:r>
              <a:rPr lang="en-US" sz="2100" dirty="0"/>
              <a:t>Use Boolean logic within conditional statements.</a:t>
            </a:r>
          </a:p>
          <a:p>
            <a:pPr marL="457200" indent="-457200">
              <a:buFont typeface="Wingdings" panose="05000000000000000000" pitchFamily="2" charset="2"/>
              <a:buChar char="q"/>
            </a:pPr>
            <a:endParaRPr lang="en-US" sz="2100" dirty="0"/>
          </a:p>
          <a:p>
            <a:pPr marL="457200" indent="-457200">
              <a:buFont typeface="Wingdings" panose="05000000000000000000" pitchFamily="2" charset="2"/>
              <a:buChar char="q"/>
            </a:pPr>
            <a:r>
              <a:rPr lang="en-US" sz="2100" dirty="0"/>
              <a:t>Design a Python application using the above commands to address a real-world security problem. </a:t>
            </a:r>
          </a:p>
        </p:txBody>
      </p:sp>
      <p:sp>
        <p:nvSpPr>
          <p:cNvPr id="9" name="TextBox 8">
            <a:extLst>
              <a:ext uri="{FF2B5EF4-FFF2-40B4-BE49-F238E27FC236}">
                <a16:creationId xmlns:a16="http://schemas.microsoft.com/office/drawing/2014/main" id="{4949D34C-0106-4AE9-938F-BAB636CAF385}"/>
              </a:ext>
            </a:extLst>
          </p:cNvPr>
          <p:cNvSpPr txBox="1"/>
          <p:nvPr/>
        </p:nvSpPr>
        <p:spPr>
          <a:xfrm>
            <a:off x="5416582" y="5562600"/>
            <a:ext cx="3575018" cy="584775"/>
          </a:xfrm>
          <a:prstGeom prst="rect">
            <a:avLst/>
          </a:prstGeom>
          <a:noFill/>
          <a:ln w="19050">
            <a:solidFill>
              <a:schemeClr val="tx1"/>
            </a:solidFill>
          </a:ln>
        </p:spPr>
        <p:txBody>
          <a:bodyPr wrap="none" rtlCol="0">
            <a:spAutoFit/>
          </a:bodyPr>
          <a:lstStyle/>
          <a:p>
            <a:r>
              <a:rPr lang="en-US" sz="3200" b="1" dirty="0"/>
              <a:t>$ python learn.py</a:t>
            </a:r>
          </a:p>
        </p:txBody>
      </p:sp>
    </p:spTree>
    <p:extLst>
      <p:ext uri="{BB962C8B-B14F-4D97-AF65-F5344CB8AC3E}">
        <p14:creationId xmlns:p14="http://schemas.microsoft.com/office/powerpoint/2010/main" val="2581581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200" y="3029740"/>
            <a:ext cx="8610600" cy="704060"/>
          </a:xfrm>
        </p:spPr>
        <p:txBody>
          <a:bodyPr>
            <a:normAutofit/>
          </a:bodyPr>
          <a:lstStyle/>
          <a:p>
            <a:r>
              <a:rPr lang="en-US" dirty="0"/>
              <a:t>Conditionals</a:t>
            </a:r>
          </a:p>
        </p:txBody>
      </p:sp>
    </p:spTree>
    <p:extLst>
      <p:ext uri="{BB962C8B-B14F-4D97-AF65-F5344CB8AC3E}">
        <p14:creationId xmlns:p14="http://schemas.microsoft.com/office/powerpoint/2010/main" val="2081719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Conditionals</a:t>
            </a:r>
          </a:p>
        </p:txBody>
      </p:sp>
      <p:sp>
        <p:nvSpPr>
          <p:cNvPr id="3" name="TextBox 2">
            <a:extLst>
              <a:ext uri="{FF2B5EF4-FFF2-40B4-BE49-F238E27FC236}">
                <a16:creationId xmlns:a16="http://schemas.microsoft.com/office/drawing/2014/main" id="{EE52CC50-161F-4D78-B876-186263A05822}"/>
              </a:ext>
            </a:extLst>
          </p:cNvPr>
          <p:cNvSpPr txBox="1"/>
          <p:nvPr/>
        </p:nvSpPr>
        <p:spPr>
          <a:xfrm>
            <a:off x="457200" y="838200"/>
            <a:ext cx="8382000" cy="2862322"/>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ea typeface="Roboto" panose="02000000000000000000" pitchFamily="2" charset="0"/>
                <a:cs typeface="Arial" panose="020B0604020202020204" pitchFamily="34" charset="0"/>
              </a:rPr>
              <a:t>Conditionals are used </a:t>
            </a:r>
            <a:r>
              <a:rPr lang="en-US" sz="2000" i="1" dirty="0">
                <a:latin typeface="Arial" panose="020B0604020202020204" pitchFamily="34" charset="0"/>
                <a:ea typeface="Roboto" panose="02000000000000000000" pitchFamily="2" charset="0"/>
                <a:cs typeface="Arial" panose="020B0604020202020204" pitchFamily="34" charset="0"/>
              </a:rPr>
              <a:t>everywhere</a:t>
            </a:r>
            <a:r>
              <a:rPr lang="en-US" sz="2000" dirty="0">
                <a:latin typeface="Arial" panose="020B0604020202020204" pitchFamily="34" charset="0"/>
                <a:ea typeface="Roboto" panose="02000000000000000000" pitchFamily="2" charset="0"/>
                <a:cs typeface="Arial" panose="020B0604020202020204" pitchFamily="34" charset="0"/>
              </a:rPr>
              <a:t> in code. They are used to only run certain code if some condition is met.</a:t>
            </a: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ea typeface="Roboto" panose="02000000000000000000" pitchFamily="2" charset="0"/>
                <a:cs typeface="Arial" panose="020B0604020202020204" pitchFamily="34" charset="0"/>
              </a:rPr>
              <a:t>This is particularly helpful for things like user input. For example, if the user inputs X, run this block of code; otherwise, run this other code.</a:t>
            </a: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p>
        </p:txBody>
      </p:sp>
      <p:sp>
        <p:nvSpPr>
          <p:cNvPr id="7" name="Rectangle 6">
            <a:extLst>
              <a:ext uri="{FF2B5EF4-FFF2-40B4-BE49-F238E27FC236}">
                <a16:creationId xmlns:a16="http://schemas.microsoft.com/office/drawing/2014/main" id="{849B0051-478E-41E4-B64C-EBED01F6E89C}"/>
              </a:ext>
            </a:extLst>
          </p:cNvPr>
          <p:cNvSpPr/>
          <p:nvPr/>
        </p:nvSpPr>
        <p:spPr>
          <a:xfrm>
            <a:off x="1542519" y="3969825"/>
            <a:ext cx="1147406" cy="907549"/>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8" name="TextBox 8">
            <a:extLst>
              <a:ext uri="{FF2B5EF4-FFF2-40B4-BE49-F238E27FC236}">
                <a16:creationId xmlns:a16="http://schemas.microsoft.com/office/drawing/2014/main" id="{C838F818-82BC-4A54-A526-ECE5360FAAD8}"/>
              </a:ext>
            </a:extLst>
          </p:cNvPr>
          <p:cNvSpPr txBox="1"/>
          <p:nvPr/>
        </p:nvSpPr>
        <p:spPr>
          <a:xfrm>
            <a:off x="1875210" y="4095918"/>
            <a:ext cx="52672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latin typeface="Arial" panose="020B0604020202020204" pitchFamily="34" charset="0"/>
                <a:cs typeface="Arial" panose="020B0604020202020204" pitchFamily="34" charset="0"/>
              </a:rPr>
              <a:t>if </a:t>
            </a:r>
          </a:p>
        </p:txBody>
      </p:sp>
      <p:sp>
        <p:nvSpPr>
          <p:cNvPr id="9" name="Rectangle 8">
            <a:extLst>
              <a:ext uri="{FF2B5EF4-FFF2-40B4-BE49-F238E27FC236}">
                <a16:creationId xmlns:a16="http://schemas.microsoft.com/office/drawing/2014/main" id="{51D6F291-AD41-4048-807B-A74AADA8157D}"/>
              </a:ext>
            </a:extLst>
          </p:cNvPr>
          <p:cNvSpPr/>
          <p:nvPr/>
        </p:nvSpPr>
        <p:spPr>
          <a:xfrm>
            <a:off x="2758079" y="3960085"/>
            <a:ext cx="2241604" cy="917289"/>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06A16A5-C7C5-4FE4-A8BE-10B5DFEC2421}"/>
              </a:ext>
            </a:extLst>
          </p:cNvPr>
          <p:cNvSpPr/>
          <p:nvPr/>
        </p:nvSpPr>
        <p:spPr>
          <a:xfrm>
            <a:off x="2758079" y="4935475"/>
            <a:ext cx="5776321" cy="855725"/>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1" name="TextBox 12">
            <a:extLst>
              <a:ext uri="{FF2B5EF4-FFF2-40B4-BE49-F238E27FC236}">
                <a16:creationId xmlns:a16="http://schemas.microsoft.com/office/drawing/2014/main" id="{8FE83741-3389-4128-84FD-0037E206CA16}"/>
              </a:ext>
            </a:extLst>
          </p:cNvPr>
          <p:cNvSpPr txBox="1"/>
          <p:nvPr/>
        </p:nvSpPr>
        <p:spPr>
          <a:xfrm>
            <a:off x="2984216" y="4064249"/>
            <a:ext cx="201546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latin typeface="Arial" panose="020B0604020202020204" pitchFamily="34" charset="0"/>
                <a:cs typeface="Arial" panose="020B0604020202020204" pitchFamily="34" charset="0"/>
              </a:rPr>
              <a:t>(x == 1):</a:t>
            </a:r>
          </a:p>
        </p:txBody>
      </p:sp>
      <p:sp>
        <p:nvSpPr>
          <p:cNvPr id="12" name="TextBox 16">
            <a:extLst>
              <a:ext uri="{FF2B5EF4-FFF2-40B4-BE49-F238E27FC236}">
                <a16:creationId xmlns:a16="http://schemas.microsoft.com/office/drawing/2014/main" id="{56A43D0F-A298-463C-9D0A-378AC976940B}"/>
              </a:ext>
            </a:extLst>
          </p:cNvPr>
          <p:cNvSpPr txBox="1"/>
          <p:nvPr/>
        </p:nvSpPr>
        <p:spPr>
          <a:xfrm>
            <a:off x="1611508" y="3438050"/>
            <a:ext cx="108234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Keyword</a:t>
            </a:r>
          </a:p>
        </p:txBody>
      </p:sp>
      <p:sp>
        <p:nvSpPr>
          <p:cNvPr id="13" name="TextBox 17">
            <a:extLst>
              <a:ext uri="{FF2B5EF4-FFF2-40B4-BE49-F238E27FC236}">
                <a16:creationId xmlns:a16="http://schemas.microsoft.com/office/drawing/2014/main" id="{5D9ECB9E-CEDA-44AB-BE1B-5FD6726AF900}"/>
              </a:ext>
            </a:extLst>
          </p:cNvPr>
          <p:cNvSpPr txBox="1"/>
          <p:nvPr/>
        </p:nvSpPr>
        <p:spPr>
          <a:xfrm>
            <a:off x="3134423" y="3305529"/>
            <a:ext cx="141894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Condition to be tested</a:t>
            </a:r>
          </a:p>
        </p:txBody>
      </p:sp>
      <p:sp>
        <p:nvSpPr>
          <p:cNvPr id="18" name="TextBox 22">
            <a:extLst>
              <a:ext uri="{FF2B5EF4-FFF2-40B4-BE49-F238E27FC236}">
                <a16:creationId xmlns:a16="http://schemas.microsoft.com/office/drawing/2014/main" id="{ECBEA61E-F214-4832-9E75-8BE168ACFC44}"/>
              </a:ext>
            </a:extLst>
          </p:cNvPr>
          <p:cNvSpPr txBox="1"/>
          <p:nvPr/>
        </p:nvSpPr>
        <p:spPr>
          <a:xfrm>
            <a:off x="2631398" y="5119338"/>
            <a:ext cx="6055402"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latin typeface="Arial" panose="020B0604020202020204" pitchFamily="34" charset="0"/>
                <a:cs typeface="Arial" panose="020B0604020202020204" pitchFamily="34" charset="0"/>
              </a:rPr>
              <a:t># code to run if condition is true</a:t>
            </a:r>
          </a:p>
        </p:txBody>
      </p:sp>
      <p:cxnSp>
        <p:nvCxnSpPr>
          <p:cNvPr id="25" name="Straight Arrow Connector 24">
            <a:extLst>
              <a:ext uri="{FF2B5EF4-FFF2-40B4-BE49-F238E27FC236}">
                <a16:creationId xmlns:a16="http://schemas.microsoft.com/office/drawing/2014/main" id="{D6DDB96B-242B-45F0-89F4-25628557230D}"/>
              </a:ext>
            </a:extLst>
          </p:cNvPr>
          <p:cNvCxnSpPr>
            <a:cxnSpLocks/>
            <a:stCxn id="26" idx="1"/>
            <a:endCxn id="11" idx="3"/>
          </p:cNvCxnSpPr>
          <p:nvPr/>
        </p:nvCxnSpPr>
        <p:spPr>
          <a:xfrm flipH="1">
            <a:off x="4999683" y="3887633"/>
            <a:ext cx="705074" cy="49978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177529-7CAA-4AE7-924A-3F8A652ED02A}"/>
              </a:ext>
            </a:extLst>
          </p:cNvPr>
          <p:cNvSpPr txBox="1"/>
          <p:nvPr/>
        </p:nvSpPr>
        <p:spPr>
          <a:xfrm>
            <a:off x="5704757" y="3287468"/>
            <a:ext cx="3259401" cy="1200329"/>
          </a:xfrm>
          <a:prstGeom prst="rect">
            <a:avLst/>
          </a:prstGeom>
          <a:noFill/>
        </p:spPr>
        <p:txBody>
          <a:bodyPr wrap="square" rtlCol="0">
            <a:spAutoFit/>
          </a:bodyPr>
          <a:lstStyle/>
          <a:p>
            <a:pPr algn="ctr"/>
            <a:r>
              <a:rPr lang="en-US" dirty="0"/>
              <a:t>Parenthesis and colons are just syntax to let Python know you’re building a conditional statement</a:t>
            </a:r>
          </a:p>
        </p:txBody>
      </p:sp>
    </p:spTree>
    <p:extLst>
      <p:ext uri="{BB962C8B-B14F-4D97-AF65-F5344CB8AC3E}">
        <p14:creationId xmlns:p14="http://schemas.microsoft.com/office/powerpoint/2010/main" val="216125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Conditionals</a:t>
            </a:r>
          </a:p>
        </p:txBody>
      </p:sp>
      <p:sp>
        <p:nvSpPr>
          <p:cNvPr id="3" name="TextBox 2">
            <a:extLst>
              <a:ext uri="{FF2B5EF4-FFF2-40B4-BE49-F238E27FC236}">
                <a16:creationId xmlns:a16="http://schemas.microsoft.com/office/drawing/2014/main" id="{EE52CC50-161F-4D78-B876-186263A05822}"/>
              </a:ext>
            </a:extLst>
          </p:cNvPr>
          <p:cNvSpPr txBox="1"/>
          <p:nvPr/>
        </p:nvSpPr>
        <p:spPr>
          <a:xfrm>
            <a:off x="457200" y="838200"/>
            <a:ext cx="8305800" cy="3970318"/>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anose="02000000000000000000" pitchFamily="2" charset="0"/>
                <a:cs typeface="Arial" panose="020B0604020202020204" pitchFamily="34" charset="0"/>
              </a:rPr>
              <a:t>The</a:t>
            </a:r>
            <a:r>
              <a:rPr lang="en-US" sz="2000" dirty="0">
                <a:latin typeface="Arial" panose="020B0604020202020204" pitchFamily="34" charset="0"/>
                <a:ea typeface="Roboto" panose="02000000000000000000" pitchFamily="2" charset="0"/>
                <a:cs typeface="Arial" panose="020B0604020202020204" pitchFamily="34" charset="0"/>
              </a:rPr>
              <a:t> </a:t>
            </a:r>
            <a:r>
              <a:rPr lang="en-US" sz="2400" dirty="0">
                <a:latin typeface="Arial" panose="020B0604020202020204" pitchFamily="34" charset="0"/>
                <a:ea typeface="Roboto" panose="02000000000000000000" pitchFamily="2" charset="0"/>
                <a:cs typeface="Arial" panose="020B0604020202020204" pitchFamily="34" charset="0"/>
              </a:rPr>
              <a:t>condition inside of the parenthesis is evaluated.</a:t>
            </a:r>
          </a:p>
          <a:p>
            <a:pPr marL="342900" indent="-342900">
              <a:buFont typeface="Arial" panose="020B0604020202020204" pitchFamily="34" charset="0"/>
              <a:buChar char="•"/>
            </a:pPr>
            <a:endParaRPr lang="en-US" sz="2400" dirty="0">
              <a:latin typeface="Arial" panose="020B0604020202020204" pitchFamily="34" charset="0"/>
              <a:ea typeface="Roboto" panose="02000000000000000000"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anose="02000000000000000000" pitchFamily="2" charset="0"/>
                <a:cs typeface="Arial" panose="020B0604020202020204" pitchFamily="34" charset="0"/>
              </a:rPr>
              <a:t>If the result of the evaluation is </a:t>
            </a:r>
            <a:r>
              <a:rPr lang="en-US" sz="2400" b="1" dirty="0">
                <a:latin typeface="Arial" panose="020B0604020202020204" pitchFamily="34" charset="0"/>
                <a:ea typeface="Roboto" panose="02000000000000000000" pitchFamily="2" charset="0"/>
                <a:cs typeface="Arial" panose="020B0604020202020204" pitchFamily="34" charset="0"/>
              </a:rPr>
              <a:t>true</a:t>
            </a:r>
            <a:r>
              <a:rPr lang="en-US" sz="2400" dirty="0">
                <a:latin typeface="Arial" panose="020B0604020202020204" pitchFamily="34" charset="0"/>
                <a:ea typeface="Roboto" panose="02000000000000000000" pitchFamily="2" charset="0"/>
                <a:cs typeface="Arial" panose="020B0604020202020204" pitchFamily="34" charset="0"/>
              </a:rPr>
              <a:t>, then the code block will run! </a:t>
            </a:r>
          </a:p>
          <a:p>
            <a:pPr marL="800100" lvl="1" indent="-342900">
              <a:buFont typeface="Arial" panose="020B0604020202020204" pitchFamily="34" charset="0"/>
              <a:buChar char="•"/>
            </a:pPr>
            <a:endParaRPr lang="en-US" sz="2400" dirty="0">
              <a:latin typeface="Arial" panose="020B0604020202020204" pitchFamily="34" charset="0"/>
              <a:ea typeface="Roboto" panose="02000000000000000000"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anose="02000000000000000000" pitchFamily="2" charset="0"/>
                <a:cs typeface="Arial" panose="020B0604020202020204" pitchFamily="34" charset="0"/>
              </a:rPr>
              <a:t>If the result of the evaluation is </a:t>
            </a:r>
            <a:r>
              <a:rPr lang="en-US" sz="2400" b="1" dirty="0">
                <a:latin typeface="Arial" panose="020B0604020202020204" pitchFamily="34" charset="0"/>
                <a:ea typeface="Roboto" panose="02000000000000000000" pitchFamily="2" charset="0"/>
                <a:cs typeface="Arial" panose="020B0604020202020204" pitchFamily="34" charset="0"/>
              </a:rPr>
              <a:t>false</a:t>
            </a:r>
            <a:r>
              <a:rPr lang="en-US" sz="2400" dirty="0">
                <a:latin typeface="Arial" panose="020B0604020202020204" pitchFamily="34" charset="0"/>
                <a:ea typeface="Roboto" panose="02000000000000000000" pitchFamily="2" charset="0"/>
                <a:cs typeface="Arial" panose="020B0604020202020204" pitchFamily="34" charset="0"/>
              </a:rPr>
              <a:t>, the code skips the block statement associated with that if statement, and continues running through the code.</a:t>
            </a: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p>
        </p:txBody>
      </p:sp>
      <p:sp>
        <p:nvSpPr>
          <p:cNvPr id="7" name="Rectangle 6">
            <a:extLst>
              <a:ext uri="{FF2B5EF4-FFF2-40B4-BE49-F238E27FC236}">
                <a16:creationId xmlns:a16="http://schemas.microsoft.com/office/drawing/2014/main" id="{849B0051-478E-41E4-B64C-EBED01F6E89C}"/>
              </a:ext>
            </a:extLst>
          </p:cNvPr>
          <p:cNvSpPr/>
          <p:nvPr/>
        </p:nvSpPr>
        <p:spPr>
          <a:xfrm>
            <a:off x="1542519" y="3969825"/>
            <a:ext cx="1147406" cy="907549"/>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8" name="TextBox 8">
            <a:extLst>
              <a:ext uri="{FF2B5EF4-FFF2-40B4-BE49-F238E27FC236}">
                <a16:creationId xmlns:a16="http://schemas.microsoft.com/office/drawing/2014/main" id="{C838F818-82BC-4A54-A526-ECE5360FAAD8}"/>
              </a:ext>
            </a:extLst>
          </p:cNvPr>
          <p:cNvSpPr txBox="1"/>
          <p:nvPr/>
        </p:nvSpPr>
        <p:spPr>
          <a:xfrm>
            <a:off x="1875210" y="4095918"/>
            <a:ext cx="52672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latin typeface="Arial" panose="020B0604020202020204" pitchFamily="34" charset="0"/>
                <a:cs typeface="Arial" panose="020B0604020202020204" pitchFamily="34" charset="0"/>
              </a:rPr>
              <a:t>if </a:t>
            </a:r>
          </a:p>
        </p:txBody>
      </p:sp>
      <p:sp>
        <p:nvSpPr>
          <p:cNvPr id="9" name="Rectangle 8">
            <a:extLst>
              <a:ext uri="{FF2B5EF4-FFF2-40B4-BE49-F238E27FC236}">
                <a16:creationId xmlns:a16="http://schemas.microsoft.com/office/drawing/2014/main" id="{51D6F291-AD41-4048-807B-A74AADA8157D}"/>
              </a:ext>
            </a:extLst>
          </p:cNvPr>
          <p:cNvSpPr/>
          <p:nvPr/>
        </p:nvSpPr>
        <p:spPr>
          <a:xfrm>
            <a:off x="2758079" y="3960085"/>
            <a:ext cx="2241604" cy="917289"/>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06A16A5-C7C5-4FE4-A8BE-10B5DFEC2421}"/>
              </a:ext>
            </a:extLst>
          </p:cNvPr>
          <p:cNvSpPr/>
          <p:nvPr/>
        </p:nvSpPr>
        <p:spPr>
          <a:xfrm>
            <a:off x="2758079" y="4935475"/>
            <a:ext cx="5776321" cy="855725"/>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1" name="TextBox 12">
            <a:extLst>
              <a:ext uri="{FF2B5EF4-FFF2-40B4-BE49-F238E27FC236}">
                <a16:creationId xmlns:a16="http://schemas.microsoft.com/office/drawing/2014/main" id="{8FE83741-3389-4128-84FD-0037E206CA16}"/>
              </a:ext>
            </a:extLst>
          </p:cNvPr>
          <p:cNvSpPr txBox="1"/>
          <p:nvPr/>
        </p:nvSpPr>
        <p:spPr>
          <a:xfrm>
            <a:off x="2984216" y="4064249"/>
            <a:ext cx="201546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latin typeface="Arial" panose="020B0604020202020204" pitchFamily="34" charset="0"/>
                <a:cs typeface="Arial" panose="020B0604020202020204" pitchFamily="34" charset="0"/>
              </a:rPr>
              <a:t>(x == 1):</a:t>
            </a:r>
          </a:p>
        </p:txBody>
      </p:sp>
      <p:sp>
        <p:nvSpPr>
          <p:cNvPr id="18" name="TextBox 22">
            <a:extLst>
              <a:ext uri="{FF2B5EF4-FFF2-40B4-BE49-F238E27FC236}">
                <a16:creationId xmlns:a16="http://schemas.microsoft.com/office/drawing/2014/main" id="{ECBEA61E-F214-4832-9E75-8BE168ACFC44}"/>
              </a:ext>
            </a:extLst>
          </p:cNvPr>
          <p:cNvSpPr txBox="1"/>
          <p:nvPr/>
        </p:nvSpPr>
        <p:spPr>
          <a:xfrm>
            <a:off x="2631398" y="5119338"/>
            <a:ext cx="6055402"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latin typeface="Arial" panose="020B0604020202020204" pitchFamily="34" charset="0"/>
                <a:cs typeface="Arial" panose="020B0604020202020204" pitchFamily="34" charset="0"/>
              </a:rPr>
              <a:t># code to run if condition is true</a:t>
            </a:r>
          </a:p>
        </p:txBody>
      </p:sp>
    </p:spTree>
    <p:extLst>
      <p:ext uri="{BB962C8B-B14F-4D97-AF65-F5344CB8AC3E}">
        <p14:creationId xmlns:p14="http://schemas.microsoft.com/office/powerpoint/2010/main" val="35245009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control flow python">
            <a:extLst>
              <a:ext uri="{FF2B5EF4-FFF2-40B4-BE49-F238E27FC236}">
                <a16:creationId xmlns:a16="http://schemas.microsoft.com/office/drawing/2014/main" id="{E79ED6F2-E5D2-44B1-83B0-4BE00FA0E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464" y="2753820"/>
            <a:ext cx="3722136" cy="33673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Conditionals</a:t>
            </a:r>
          </a:p>
        </p:txBody>
      </p:sp>
      <p:sp>
        <p:nvSpPr>
          <p:cNvPr id="7" name="Rectangle 6">
            <a:extLst>
              <a:ext uri="{FF2B5EF4-FFF2-40B4-BE49-F238E27FC236}">
                <a16:creationId xmlns:a16="http://schemas.microsoft.com/office/drawing/2014/main" id="{849B0051-478E-41E4-B64C-EBED01F6E89C}"/>
              </a:ext>
            </a:extLst>
          </p:cNvPr>
          <p:cNvSpPr/>
          <p:nvPr/>
        </p:nvSpPr>
        <p:spPr>
          <a:xfrm>
            <a:off x="1640301" y="838201"/>
            <a:ext cx="1147406" cy="907549"/>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8" name="TextBox 8">
            <a:extLst>
              <a:ext uri="{FF2B5EF4-FFF2-40B4-BE49-F238E27FC236}">
                <a16:creationId xmlns:a16="http://schemas.microsoft.com/office/drawing/2014/main" id="{C838F818-82BC-4A54-A526-ECE5360FAAD8}"/>
              </a:ext>
            </a:extLst>
          </p:cNvPr>
          <p:cNvSpPr txBox="1"/>
          <p:nvPr/>
        </p:nvSpPr>
        <p:spPr>
          <a:xfrm>
            <a:off x="1972992" y="964294"/>
            <a:ext cx="52672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latin typeface="Arial" panose="020B0604020202020204" pitchFamily="34" charset="0"/>
                <a:cs typeface="Arial" panose="020B0604020202020204" pitchFamily="34" charset="0"/>
              </a:rPr>
              <a:t>if </a:t>
            </a:r>
          </a:p>
        </p:txBody>
      </p:sp>
      <p:sp>
        <p:nvSpPr>
          <p:cNvPr id="9" name="Rectangle 8">
            <a:extLst>
              <a:ext uri="{FF2B5EF4-FFF2-40B4-BE49-F238E27FC236}">
                <a16:creationId xmlns:a16="http://schemas.microsoft.com/office/drawing/2014/main" id="{51D6F291-AD41-4048-807B-A74AADA8157D}"/>
              </a:ext>
            </a:extLst>
          </p:cNvPr>
          <p:cNvSpPr/>
          <p:nvPr/>
        </p:nvSpPr>
        <p:spPr>
          <a:xfrm>
            <a:off x="2819400" y="838200"/>
            <a:ext cx="4803062" cy="917289"/>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06A16A5-C7C5-4FE4-A8BE-10B5DFEC2421}"/>
              </a:ext>
            </a:extLst>
          </p:cNvPr>
          <p:cNvSpPr/>
          <p:nvPr/>
        </p:nvSpPr>
        <p:spPr>
          <a:xfrm>
            <a:off x="2819401" y="1800815"/>
            <a:ext cx="4343400" cy="855725"/>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1" name="TextBox 12">
            <a:extLst>
              <a:ext uri="{FF2B5EF4-FFF2-40B4-BE49-F238E27FC236}">
                <a16:creationId xmlns:a16="http://schemas.microsoft.com/office/drawing/2014/main" id="{8FE83741-3389-4128-84FD-0037E206CA16}"/>
              </a:ext>
            </a:extLst>
          </p:cNvPr>
          <p:cNvSpPr txBox="1"/>
          <p:nvPr/>
        </p:nvSpPr>
        <p:spPr>
          <a:xfrm>
            <a:off x="3045537" y="942364"/>
            <a:ext cx="480306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latin typeface="Arial" panose="020B0604020202020204" pitchFamily="34" charset="0"/>
                <a:cs typeface="Arial" panose="020B0604020202020204" pitchFamily="34" charset="0"/>
              </a:rPr>
              <a:t>(name  == “Alice”):</a:t>
            </a:r>
          </a:p>
        </p:txBody>
      </p:sp>
      <p:sp>
        <p:nvSpPr>
          <p:cNvPr id="18" name="TextBox 22">
            <a:extLst>
              <a:ext uri="{FF2B5EF4-FFF2-40B4-BE49-F238E27FC236}">
                <a16:creationId xmlns:a16="http://schemas.microsoft.com/office/drawing/2014/main" id="{ECBEA61E-F214-4832-9E75-8BE168ACFC44}"/>
              </a:ext>
            </a:extLst>
          </p:cNvPr>
          <p:cNvSpPr txBox="1"/>
          <p:nvPr/>
        </p:nvSpPr>
        <p:spPr>
          <a:xfrm>
            <a:off x="2743200" y="1905511"/>
            <a:ext cx="454628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rial" panose="020B0604020202020204" pitchFamily="34" charset="0"/>
                <a:cs typeface="Arial" panose="020B0604020202020204" pitchFamily="34" charset="0"/>
              </a:rPr>
              <a:t>print(“Hi, Alice.”)</a:t>
            </a:r>
          </a:p>
        </p:txBody>
      </p:sp>
      <p:sp>
        <p:nvSpPr>
          <p:cNvPr id="19" name="TextBox 12">
            <a:extLst>
              <a:ext uri="{FF2B5EF4-FFF2-40B4-BE49-F238E27FC236}">
                <a16:creationId xmlns:a16="http://schemas.microsoft.com/office/drawing/2014/main" id="{A9813D29-F220-422E-B406-6B7B7E339D51}"/>
              </a:ext>
            </a:extLst>
          </p:cNvPr>
          <p:cNvSpPr txBox="1"/>
          <p:nvPr/>
        </p:nvSpPr>
        <p:spPr>
          <a:xfrm>
            <a:off x="4724401" y="3330313"/>
            <a:ext cx="3276600"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Assigning </a:t>
            </a:r>
            <a:r>
              <a:rPr lang="en-US" dirty="0">
                <a:latin typeface="Courier New" panose="02070309020205020404" pitchFamily="49" charset="0"/>
                <a:cs typeface="Courier New" panose="02070309020205020404" pitchFamily="49" charset="0"/>
              </a:rPr>
              <a:t>name == “Alice”</a:t>
            </a:r>
            <a:r>
              <a:rPr lang="en-US" dirty="0">
                <a:latin typeface="Arial" panose="020B0604020202020204" pitchFamily="34" charset="0"/>
                <a:cs typeface="Arial" panose="020B0604020202020204" pitchFamily="34" charset="0"/>
              </a:rPr>
              <a:t> before the if statement, this branch runs (print)</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Assigning </a:t>
            </a:r>
            <a:r>
              <a:rPr lang="en-US" dirty="0">
                <a:latin typeface="Courier New" panose="02070309020205020404" pitchFamily="49" charset="0"/>
                <a:cs typeface="Courier New" panose="02070309020205020404" pitchFamily="49" charset="0"/>
              </a:rPr>
              <a:t>name == “Julia” </a:t>
            </a:r>
            <a:r>
              <a:rPr lang="en-US" dirty="0">
                <a:latin typeface="Arial" panose="020B0604020202020204" pitchFamily="34" charset="0"/>
                <a:cs typeface="Arial" panose="020B0604020202020204" pitchFamily="34" charset="0"/>
              </a:rPr>
              <a:t>before the if statement, this branch runs (no print)</a:t>
            </a:r>
          </a:p>
        </p:txBody>
      </p:sp>
      <p:cxnSp>
        <p:nvCxnSpPr>
          <p:cNvPr id="15" name="Straight Arrow Connector 14">
            <a:extLst>
              <a:ext uri="{FF2B5EF4-FFF2-40B4-BE49-F238E27FC236}">
                <a16:creationId xmlns:a16="http://schemas.microsoft.com/office/drawing/2014/main" id="{2D76F12A-9C2B-42F2-A3E2-A3EB786B0D37}"/>
              </a:ext>
            </a:extLst>
          </p:cNvPr>
          <p:cNvCxnSpPr>
            <a:cxnSpLocks/>
          </p:cNvCxnSpPr>
          <p:nvPr/>
        </p:nvCxnSpPr>
        <p:spPr>
          <a:xfrm flipH="1">
            <a:off x="1972992" y="3581400"/>
            <a:ext cx="2751408" cy="762000"/>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07DC88B-B229-4ADF-8A12-820D84C8E1D8}"/>
              </a:ext>
            </a:extLst>
          </p:cNvPr>
          <p:cNvCxnSpPr>
            <a:cxnSpLocks/>
          </p:cNvCxnSpPr>
          <p:nvPr/>
        </p:nvCxnSpPr>
        <p:spPr>
          <a:xfrm flipH="1" flipV="1">
            <a:off x="1219200" y="5257800"/>
            <a:ext cx="3505200" cy="381000"/>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86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Conditionals</a:t>
            </a:r>
          </a:p>
        </p:txBody>
      </p:sp>
      <p:sp>
        <p:nvSpPr>
          <p:cNvPr id="3" name="TextBox 2">
            <a:extLst>
              <a:ext uri="{FF2B5EF4-FFF2-40B4-BE49-F238E27FC236}">
                <a16:creationId xmlns:a16="http://schemas.microsoft.com/office/drawing/2014/main" id="{EE52CC50-161F-4D78-B876-186263A05822}"/>
              </a:ext>
            </a:extLst>
          </p:cNvPr>
          <p:cNvSpPr txBox="1"/>
          <p:nvPr/>
        </p:nvSpPr>
        <p:spPr>
          <a:xfrm>
            <a:off x="457200" y="838200"/>
            <a:ext cx="7467600" cy="3170099"/>
          </a:xfrm>
          <a:prstGeom prst="rect">
            <a:avLst/>
          </a:prstGeom>
          <a:noFill/>
          <a:ln w="6350" cmpd="sng">
            <a:noFill/>
            <a:prstDash val="dash"/>
          </a:ln>
        </p:spPr>
        <p:txBody>
          <a:bodyPr wrap="square" rtlCol="0">
            <a:spAutoFit/>
          </a:bodyPr>
          <a:lstStyle/>
          <a:p>
            <a:pPr marL="342900" indent="-342900">
              <a:buFont typeface="Arial" panose="020B0604020202020204" pitchFamily="34" charset="0"/>
              <a:buChar char="•"/>
            </a:pPr>
            <a:r>
              <a:rPr lang="en-US" sz="2000" dirty="0">
                <a:latin typeface="Courier New" panose="02070309020205020404" pitchFamily="49" charset="0"/>
                <a:ea typeface="Roboto" panose="02000000000000000000" pitchFamily="2" charset="0"/>
                <a:cs typeface="Courier New" panose="02070309020205020404" pitchFamily="49" charset="0"/>
              </a:rPr>
              <a:t>IF</a:t>
            </a:r>
            <a:r>
              <a:rPr lang="en-US" sz="2000" dirty="0">
                <a:latin typeface="Arial" panose="020B0604020202020204" pitchFamily="34" charset="0"/>
                <a:ea typeface="Roboto" panose="02000000000000000000" pitchFamily="2" charset="0"/>
                <a:cs typeface="Arial" panose="020B0604020202020204" pitchFamily="34" charset="0"/>
              </a:rPr>
              <a:t> statements get more complicated: </a:t>
            </a:r>
            <a:r>
              <a:rPr lang="en-US" sz="2000" dirty="0">
                <a:latin typeface="Courier New" panose="02070309020205020404" pitchFamily="49" charset="0"/>
                <a:ea typeface="Roboto" panose="02000000000000000000" pitchFamily="2" charset="0"/>
                <a:cs typeface="Courier New" panose="02070309020205020404" pitchFamily="49" charset="0"/>
              </a:rPr>
              <a:t>IF…ELIF…ELSE</a:t>
            </a:r>
            <a:endParaRPr lang="en-US" sz="2000" dirty="0">
              <a:latin typeface="Arial" panose="020B0604020202020204" pitchFamily="34" charset="0"/>
              <a:ea typeface="Roboto" panose="02000000000000000000" pitchFamily="2" charset="0"/>
              <a:cs typeface="Arial" panose="020B0604020202020204" pitchFamily="34" charset="0"/>
            </a:endParaRPr>
          </a:p>
          <a:p>
            <a:pPr marL="800100" lvl="1" indent="-342900">
              <a:buFont typeface="Arial" panose="020B0604020202020204" pitchFamily="34" charset="0"/>
              <a:buChar char="•"/>
            </a:pPr>
            <a:r>
              <a:rPr lang="en-US" sz="2000" dirty="0" err="1">
                <a:latin typeface="Courier New" panose="02070309020205020404" pitchFamily="49" charset="0"/>
                <a:ea typeface="Roboto" panose="02000000000000000000" pitchFamily="2" charset="0"/>
                <a:cs typeface="Courier New" panose="02070309020205020404" pitchFamily="49" charset="0"/>
              </a:rPr>
              <a:t>elif</a:t>
            </a:r>
            <a:r>
              <a:rPr lang="en-US" sz="2000" dirty="0">
                <a:latin typeface="Arial" panose="020B0604020202020204" pitchFamily="34" charset="0"/>
                <a:ea typeface="Roboto" panose="02000000000000000000" pitchFamily="2" charset="0"/>
                <a:cs typeface="Arial" panose="020B0604020202020204" pitchFamily="34" charset="0"/>
              </a:rPr>
              <a:t> —if none of the above were true, and this is condition is, run this block of code.</a:t>
            </a:r>
          </a:p>
          <a:p>
            <a:pPr marL="800100" lvl="1" indent="-342900">
              <a:buFont typeface="Arial" panose="020B0604020202020204" pitchFamily="34" charset="0"/>
              <a:buChar char="•"/>
            </a:pPr>
            <a:r>
              <a:rPr lang="en-US" sz="2000" dirty="0">
                <a:latin typeface="Courier New" panose="02070309020205020404" pitchFamily="49" charset="0"/>
                <a:ea typeface="Roboto" panose="02000000000000000000" pitchFamily="2" charset="0"/>
                <a:cs typeface="Courier New" panose="02070309020205020404" pitchFamily="49" charset="0"/>
              </a:rPr>
              <a:t>else</a:t>
            </a:r>
            <a:r>
              <a:rPr lang="en-US" sz="2000" dirty="0">
                <a:latin typeface="Arial" panose="020B0604020202020204" pitchFamily="34" charset="0"/>
                <a:ea typeface="Roboto" panose="02000000000000000000" pitchFamily="2" charset="0"/>
                <a:cs typeface="Arial" panose="020B0604020202020204" pitchFamily="34" charset="0"/>
              </a:rPr>
              <a:t> —if none of the above were true, run this block of code.</a:t>
            </a:r>
          </a:p>
          <a:p>
            <a:pPr marL="800100" lvl="1"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F94ADB4F-5511-4EC3-99D1-9A9B724EF5B5}"/>
              </a:ext>
            </a:extLst>
          </p:cNvPr>
          <p:cNvSpPr/>
          <p:nvPr/>
        </p:nvSpPr>
        <p:spPr>
          <a:xfrm>
            <a:off x="977170" y="2806801"/>
            <a:ext cx="648513" cy="525578"/>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ysClr val="window" lastClr="FFFFFF"/>
              </a:solidFill>
              <a:effectLst/>
              <a:uLnTx/>
              <a:uFillTx/>
              <a:latin typeface="Calibri" panose="020F0502020204030204"/>
            </a:endParaRPr>
          </a:p>
        </p:txBody>
      </p:sp>
      <p:sp>
        <p:nvSpPr>
          <p:cNvPr id="28" name="TextBox 8">
            <a:extLst>
              <a:ext uri="{FF2B5EF4-FFF2-40B4-BE49-F238E27FC236}">
                <a16:creationId xmlns:a16="http://schemas.microsoft.com/office/drawing/2014/main" id="{A391A70B-8B2D-4F60-8F9E-09BFB0217D74}"/>
              </a:ext>
            </a:extLst>
          </p:cNvPr>
          <p:cNvSpPr txBox="1"/>
          <p:nvPr/>
        </p:nvSpPr>
        <p:spPr>
          <a:xfrm>
            <a:off x="1153121" y="2907085"/>
            <a:ext cx="350134"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Arial" panose="020B0604020202020204" pitchFamily="34" charset="0"/>
                <a:cs typeface="Arial" panose="020B0604020202020204" pitchFamily="34" charset="0"/>
              </a:rPr>
              <a:t>if </a:t>
            </a:r>
          </a:p>
        </p:txBody>
      </p:sp>
      <p:sp>
        <p:nvSpPr>
          <p:cNvPr id="29" name="Rectangle 28">
            <a:extLst>
              <a:ext uri="{FF2B5EF4-FFF2-40B4-BE49-F238E27FC236}">
                <a16:creationId xmlns:a16="http://schemas.microsoft.com/office/drawing/2014/main" id="{CAE51439-5F0B-487C-A187-4CBE17D029E7}"/>
              </a:ext>
            </a:extLst>
          </p:cNvPr>
          <p:cNvSpPr/>
          <p:nvPr/>
        </p:nvSpPr>
        <p:spPr>
          <a:xfrm>
            <a:off x="1646270" y="2799137"/>
            <a:ext cx="1190933" cy="533242"/>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ysClr val="window" lastClr="FFFFFF"/>
              </a:solidFill>
              <a:effectLst/>
              <a:uLnTx/>
              <a:uFillTx/>
              <a:latin typeface="Calibri" panose="020F0502020204030204"/>
            </a:endParaRPr>
          </a:p>
        </p:txBody>
      </p:sp>
      <p:sp>
        <p:nvSpPr>
          <p:cNvPr id="30" name="Rectangle 29">
            <a:extLst>
              <a:ext uri="{FF2B5EF4-FFF2-40B4-BE49-F238E27FC236}">
                <a16:creationId xmlns:a16="http://schemas.microsoft.com/office/drawing/2014/main" id="{B35BF6FD-2A46-438F-82B0-AFED3C9AA68B}"/>
              </a:ext>
            </a:extLst>
          </p:cNvPr>
          <p:cNvSpPr/>
          <p:nvPr/>
        </p:nvSpPr>
        <p:spPr>
          <a:xfrm>
            <a:off x="1650972" y="3357622"/>
            <a:ext cx="3539021" cy="50294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 lastClr="FFFFFF"/>
              </a:solidFill>
              <a:effectLst/>
              <a:uLnTx/>
              <a:uFillTx/>
              <a:latin typeface="Calibri" panose="020F0502020204030204"/>
            </a:endParaRPr>
          </a:p>
        </p:txBody>
      </p:sp>
      <p:sp>
        <p:nvSpPr>
          <p:cNvPr id="31" name="TextBox 12">
            <a:extLst>
              <a:ext uri="{FF2B5EF4-FFF2-40B4-BE49-F238E27FC236}">
                <a16:creationId xmlns:a16="http://schemas.microsoft.com/office/drawing/2014/main" id="{05858DB1-CFC5-42D7-8409-7B0F2C02FF00}"/>
              </a:ext>
            </a:extLst>
          </p:cNvPr>
          <p:cNvSpPr txBox="1"/>
          <p:nvPr/>
        </p:nvSpPr>
        <p:spPr>
          <a:xfrm>
            <a:off x="1746287" y="2898437"/>
            <a:ext cx="99089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Arial" panose="020B0604020202020204" pitchFamily="34" charset="0"/>
                <a:cs typeface="Arial" panose="020B0604020202020204" pitchFamily="34" charset="0"/>
              </a:rPr>
              <a:t>(x == 1):</a:t>
            </a:r>
          </a:p>
        </p:txBody>
      </p:sp>
      <p:sp>
        <p:nvSpPr>
          <p:cNvPr id="32" name="TextBox 22">
            <a:extLst>
              <a:ext uri="{FF2B5EF4-FFF2-40B4-BE49-F238E27FC236}">
                <a16:creationId xmlns:a16="http://schemas.microsoft.com/office/drawing/2014/main" id="{575C6BAF-78DA-495B-8E25-24511DE552C6}"/>
              </a:ext>
            </a:extLst>
          </p:cNvPr>
          <p:cNvSpPr txBox="1"/>
          <p:nvPr/>
        </p:nvSpPr>
        <p:spPr>
          <a:xfrm>
            <a:off x="1600255" y="3439815"/>
            <a:ext cx="3640453"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latin typeface="Arial" panose="020B0604020202020204" pitchFamily="34" charset="0"/>
                <a:cs typeface="Arial" panose="020B0604020202020204" pitchFamily="34" charset="0"/>
              </a:rPr>
              <a:t># code to run if condition is true</a:t>
            </a:r>
          </a:p>
        </p:txBody>
      </p:sp>
      <p:sp>
        <p:nvSpPr>
          <p:cNvPr id="33" name="Rectangle 32">
            <a:extLst>
              <a:ext uri="{FF2B5EF4-FFF2-40B4-BE49-F238E27FC236}">
                <a16:creationId xmlns:a16="http://schemas.microsoft.com/office/drawing/2014/main" id="{93ACD576-2CC5-43F2-8125-707AF93C308A}"/>
              </a:ext>
            </a:extLst>
          </p:cNvPr>
          <p:cNvSpPr/>
          <p:nvPr/>
        </p:nvSpPr>
        <p:spPr>
          <a:xfrm>
            <a:off x="985716" y="3886200"/>
            <a:ext cx="648513" cy="540653"/>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ysClr val="window" lastClr="FFFFFF"/>
              </a:solidFill>
              <a:effectLst/>
              <a:uLnTx/>
              <a:uFillTx/>
              <a:latin typeface="Calibri" panose="020F0502020204030204"/>
            </a:endParaRPr>
          </a:p>
        </p:txBody>
      </p:sp>
      <p:sp>
        <p:nvSpPr>
          <p:cNvPr id="34" name="TextBox 8">
            <a:extLst>
              <a:ext uri="{FF2B5EF4-FFF2-40B4-BE49-F238E27FC236}">
                <a16:creationId xmlns:a16="http://schemas.microsoft.com/office/drawing/2014/main" id="{CDC7155E-646B-4DD5-A8EF-BB97821AC63E}"/>
              </a:ext>
            </a:extLst>
          </p:cNvPr>
          <p:cNvSpPr txBox="1"/>
          <p:nvPr/>
        </p:nvSpPr>
        <p:spPr>
          <a:xfrm>
            <a:off x="1085403" y="3986485"/>
            <a:ext cx="47962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err="1">
                <a:latin typeface="Arial" panose="020B0604020202020204" pitchFamily="34" charset="0"/>
                <a:cs typeface="Arial" panose="020B0604020202020204" pitchFamily="34" charset="0"/>
              </a:rPr>
              <a:t>elif</a:t>
            </a:r>
            <a:r>
              <a:rPr lang="en-US" sz="1600" b="1" dirty="0">
                <a:latin typeface="Arial" panose="020B0604020202020204" pitchFamily="34" charset="0"/>
                <a:cs typeface="Arial" panose="020B0604020202020204" pitchFamily="34" charset="0"/>
              </a:rPr>
              <a:t> </a:t>
            </a:r>
          </a:p>
        </p:txBody>
      </p:sp>
      <p:sp>
        <p:nvSpPr>
          <p:cNvPr id="35" name="Rectangle 34">
            <a:extLst>
              <a:ext uri="{FF2B5EF4-FFF2-40B4-BE49-F238E27FC236}">
                <a16:creationId xmlns:a16="http://schemas.microsoft.com/office/drawing/2014/main" id="{FA24A3C4-599E-4182-970D-BE101F909A70}"/>
              </a:ext>
            </a:extLst>
          </p:cNvPr>
          <p:cNvSpPr/>
          <p:nvPr/>
        </p:nvSpPr>
        <p:spPr>
          <a:xfrm>
            <a:off x="1661937" y="3886200"/>
            <a:ext cx="1190933" cy="539124"/>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ysClr val="window" lastClr="FFFFFF"/>
              </a:solidFill>
              <a:effectLst/>
              <a:uLnTx/>
              <a:uFillTx/>
              <a:latin typeface="Calibri" panose="020F0502020204030204"/>
            </a:endParaRPr>
          </a:p>
        </p:txBody>
      </p:sp>
      <p:sp>
        <p:nvSpPr>
          <p:cNvPr id="36" name="Rectangle 35">
            <a:extLst>
              <a:ext uri="{FF2B5EF4-FFF2-40B4-BE49-F238E27FC236}">
                <a16:creationId xmlns:a16="http://schemas.microsoft.com/office/drawing/2014/main" id="{AB449B07-51FB-450C-A670-A7629E3379A3}"/>
              </a:ext>
            </a:extLst>
          </p:cNvPr>
          <p:cNvSpPr/>
          <p:nvPr/>
        </p:nvSpPr>
        <p:spPr>
          <a:xfrm>
            <a:off x="1659308" y="4451683"/>
            <a:ext cx="6692171" cy="50294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 lastClr="FFFFFF"/>
              </a:solidFill>
              <a:effectLst/>
              <a:uLnTx/>
              <a:uFillTx/>
              <a:latin typeface="Calibri" panose="020F0502020204030204"/>
            </a:endParaRPr>
          </a:p>
        </p:txBody>
      </p:sp>
      <p:sp>
        <p:nvSpPr>
          <p:cNvPr id="37" name="TextBox 12">
            <a:extLst>
              <a:ext uri="{FF2B5EF4-FFF2-40B4-BE49-F238E27FC236}">
                <a16:creationId xmlns:a16="http://schemas.microsoft.com/office/drawing/2014/main" id="{0B64D541-B338-47D8-898A-82F4D9262489}"/>
              </a:ext>
            </a:extLst>
          </p:cNvPr>
          <p:cNvSpPr txBox="1"/>
          <p:nvPr/>
        </p:nvSpPr>
        <p:spPr>
          <a:xfrm>
            <a:off x="1781219" y="3986438"/>
            <a:ext cx="970771"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Arial" panose="020B0604020202020204" pitchFamily="34" charset="0"/>
                <a:cs typeface="Arial" panose="020B0604020202020204" pitchFamily="34" charset="0"/>
              </a:rPr>
              <a:t>(x == 2):</a:t>
            </a:r>
          </a:p>
        </p:txBody>
      </p:sp>
      <p:sp>
        <p:nvSpPr>
          <p:cNvPr id="38" name="TextBox 22">
            <a:extLst>
              <a:ext uri="{FF2B5EF4-FFF2-40B4-BE49-F238E27FC236}">
                <a16:creationId xmlns:a16="http://schemas.microsoft.com/office/drawing/2014/main" id="{B2AB9FF3-4BD9-4192-A4AD-30E8C5F977E5}"/>
              </a:ext>
            </a:extLst>
          </p:cNvPr>
          <p:cNvSpPr txBox="1"/>
          <p:nvPr/>
        </p:nvSpPr>
        <p:spPr>
          <a:xfrm>
            <a:off x="1625683" y="4525330"/>
            <a:ext cx="660391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latin typeface="Arial" panose="020B0604020202020204" pitchFamily="34" charset="0"/>
                <a:cs typeface="Arial" panose="020B0604020202020204" pitchFamily="34" charset="0"/>
              </a:rPr>
              <a:t># code to run if first condition is false, but this condition is true</a:t>
            </a:r>
          </a:p>
        </p:txBody>
      </p:sp>
      <p:sp>
        <p:nvSpPr>
          <p:cNvPr id="39" name="Rectangle 38">
            <a:extLst>
              <a:ext uri="{FF2B5EF4-FFF2-40B4-BE49-F238E27FC236}">
                <a16:creationId xmlns:a16="http://schemas.microsoft.com/office/drawing/2014/main" id="{702D2C7A-D79A-47B8-BB0C-7F344A97FF2C}"/>
              </a:ext>
            </a:extLst>
          </p:cNvPr>
          <p:cNvSpPr/>
          <p:nvPr/>
        </p:nvSpPr>
        <p:spPr>
          <a:xfrm>
            <a:off x="1000961" y="4970092"/>
            <a:ext cx="648513" cy="540653"/>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ysClr val="window" lastClr="FFFFFF"/>
              </a:solidFill>
              <a:effectLst/>
              <a:uLnTx/>
              <a:uFillTx/>
              <a:latin typeface="Calibri" panose="020F0502020204030204"/>
            </a:endParaRPr>
          </a:p>
        </p:txBody>
      </p:sp>
      <p:sp>
        <p:nvSpPr>
          <p:cNvPr id="40" name="TextBox 8">
            <a:extLst>
              <a:ext uri="{FF2B5EF4-FFF2-40B4-BE49-F238E27FC236}">
                <a16:creationId xmlns:a16="http://schemas.microsoft.com/office/drawing/2014/main" id="{8166E28B-E91A-4B1E-968B-949958578CE5}"/>
              </a:ext>
            </a:extLst>
          </p:cNvPr>
          <p:cNvSpPr txBox="1"/>
          <p:nvPr/>
        </p:nvSpPr>
        <p:spPr>
          <a:xfrm>
            <a:off x="1046418" y="5070377"/>
            <a:ext cx="648513"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Arial" panose="020B0604020202020204" pitchFamily="34" charset="0"/>
                <a:cs typeface="Arial" panose="020B0604020202020204" pitchFamily="34" charset="0"/>
              </a:rPr>
              <a:t>else </a:t>
            </a:r>
          </a:p>
        </p:txBody>
      </p:sp>
      <p:sp>
        <p:nvSpPr>
          <p:cNvPr id="42" name="Rectangle 41">
            <a:extLst>
              <a:ext uri="{FF2B5EF4-FFF2-40B4-BE49-F238E27FC236}">
                <a16:creationId xmlns:a16="http://schemas.microsoft.com/office/drawing/2014/main" id="{42AFE5DA-5C29-4A79-B47B-2E15E8013550}"/>
              </a:ext>
            </a:extLst>
          </p:cNvPr>
          <p:cNvSpPr/>
          <p:nvPr/>
        </p:nvSpPr>
        <p:spPr>
          <a:xfrm>
            <a:off x="1674553" y="5522891"/>
            <a:ext cx="5919809" cy="502940"/>
          </a:xfrm>
          <a:prstGeom prst="rect">
            <a:avLst/>
          </a:prstGeom>
          <a:solidFill>
            <a:srgbClr val="5B9BD5">
              <a:lumMod val="40000"/>
              <a:lumOff val="6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 lastClr="FFFFFF"/>
              </a:solidFill>
              <a:effectLst/>
              <a:uLnTx/>
              <a:uFillTx/>
              <a:latin typeface="Calibri" panose="020F0502020204030204"/>
            </a:endParaRPr>
          </a:p>
        </p:txBody>
      </p:sp>
      <p:sp>
        <p:nvSpPr>
          <p:cNvPr id="44" name="TextBox 22">
            <a:extLst>
              <a:ext uri="{FF2B5EF4-FFF2-40B4-BE49-F238E27FC236}">
                <a16:creationId xmlns:a16="http://schemas.microsoft.com/office/drawing/2014/main" id="{7E995754-C4DE-437C-A457-FB82D8C372AE}"/>
              </a:ext>
            </a:extLst>
          </p:cNvPr>
          <p:cNvSpPr txBox="1"/>
          <p:nvPr/>
        </p:nvSpPr>
        <p:spPr>
          <a:xfrm>
            <a:off x="1649474" y="5605084"/>
            <a:ext cx="5589526"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latin typeface="Arial" panose="020B0604020202020204" pitchFamily="34" charset="0"/>
                <a:cs typeface="Arial" panose="020B0604020202020204" pitchFamily="34" charset="0"/>
              </a:rPr>
              <a:t># code to run if none of the above conditions are true</a:t>
            </a:r>
          </a:p>
        </p:txBody>
      </p:sp>
    </p:spTree>
    <p:extLst>
      <p:ext uri="{BB962C8B-B14F-4D97-AF65-F5344CB8AC3E}">
        <p14:creationId xmlns:p14="http://schemas.microsoft.com/office/powerpoint/2010/main" val="2682864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Conditionals</a:t>
            </a:r>
          </a:p>
        </p:txBody>
      </p:sp>
      <p:pic>
        <p:nvPicPr>
          <p:cNvPr id="5" name="Picture 4">
            <a:extLst>
              <a:ext uri="{FF2B5EF4-FFF2-40B4-BE49-F238E27FC236}">
                <a16:creationId xmlns:a16="http://schemas.microsoft.com/office/drawing/2014/main" id="{D71536C9-F08B-4576-8EBE-829CF2D42AFA}"/>
              </a:ext>
            </a:extLst>
          </p:cNvPr>
          <p:cNvPicPr>
            <a:picLocks noChangeAspect="1"/>
          </p:cNvPicPr>
          <p:nvPr/>
        </p:nvPicPr>
        <p:blipFill>
          <a:blip r:embed="rId3"/>
          <a:stretch>
            <a:fillRect/>
          </a:stretch>
        </p:blipFill>
        <p:spPr>
          <a:xfrm>
            <a:off x="1447800" y="709448"/>
            <a:ext cx="5867400" cy="2795752"/>
          </a:xfrm>
          <a:prstGeom prst="rect">
            <a:avLst/>
          </a:prstGeom>
        </p:spPr>
      </p:pic>
      <p:pic>
        <p:nvPicPr>
          <p:cNvPr id="6" name="Picture 5">
            <a:extLst>
              <a:ext uri="{FF2B5EF4-FFF2-40B4-BE49-F238E27FC236}">
                <a16:creationId xmlns:a16="http://schemas.microsoft.com/office/drawing/2014/main" id="{8E4A56C2-AF9D-4D11-95DE-3E713081F298}"/>
              </a:ext>
            </a:extLst>
          </p:cNvPr>
          <p:cNvPicPr>
            <a:picLocks noChangeAspect="1"/>
          </p:cNvPicPr>
          <p:nvPr/>
        </p:nvPicPr>
        <p:blipFill>
          <a:blip r:embed="rId4"/>
          <a:stretch>
            <a:fillRect/>
          </a:stretch>
        </p:blipFill>
        <p:spPr>
          <a:xfrm>
            <a:off x="1447800" y="3581400"/>
            <a:ext cx="5867400" cy="2780716"/>
          </a:xfrm>
          <a:prstGeom prst="rect">
            <a:avLst/>
          </a:prstGeom>
        </p:spPr>
      </p:pic>
    </p:spTree>
    <p:extLst>
      <p:ext uri="{BB962C8B-B14F-4D97-AF65-F5344CB8AC3E}">
        <p14:creationId xmlns:p14="http://schemas.microsoft.com/office/powerpoint/2010/main" val="1037916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6858000" cy="653854"/>
          </a:xfrm>
        </p:spPr>
        <p:txBody>
          <a:bodyPr>
            <a:normAutofit/>
          </a:bodyPr>
          <a:lstStyle/>
          <a:p>
            <a:r>
              <a:rPr lang="en-US" dirty="0"/>
              <a:t>The </a:t>
            </a:r>
            <a:r>
              <a:rPr lang="en-US" i="1" dirty="0"/>
              <a:t>Condition</a:t>
            </a:r>
            <a:r>
              <a:rPr lang="en-US" dirty="0"/>
              <a:t> in Conditionals</a:t>
            </a:r>
          </a:p>
        </p:txBody>
      </p:sp>
      <p:sp>
        <p:nvSpPr>
          <p:cNvPr id="3" name="TextBox 2">
            <a:extLst>
              <a:ext uri="{FF2B5EF4-FFF2-40B4-BE49-F238E27FC236}">
                <a16:creationId xmlns:a16="http://schemas.microsoft.com/office/drawing/2014/main" id="{EE52CC50-161F-4D78-B876-186263A05822}"/>
              </a:ext>
            </a:extLst>
          </p:cNvPr>
          <p:cNvSpPr txBox="1"/>
          <p:nvPr/>
        </p:nvSpPr>
        <p:spPr>
          <a:xfrm>
            <a:off x="457200" y="838200"/>
            <a:ext cx="7467600" cy="1938992"/>
          </a:xfrm>
          <a:prstGeom prst="rect">
            <a:avLst/>
          </a:prstGeom>
          <a:noFill/>
          <a:ln w="6350" cmpd="sng">
            <a:noFill/>
            <a:prstDash val="dash"/>
          </a:ln>
        </p:spPr>
        <p:txBody>
          <a:bodyPr wrap="square" rtlCol="0">
            <a:spAutoFit/>
          </a:bodyPr>
          <a:lstStyle/>
          <a:p>
            <a:r>
              <a:rPr lang="en-US" sz="2000" dirty="0">
                <a:latin typeface="Arial" panose="020B0604020202020204" pitchFamily="34" charset="0"/>
                <a:ea typeface="Roboto" panose="02000000000000000000" pitchFamily="2" charset="0"/>
                <a:cs typeface="Arial" panose="020B0604020202020204" pitchFamily="34" charset="0"/>
              </a:rPr>
              <a:t>Conditions in the </a:t>
            </a:r>
            <a:r>
              <a:rPr lang="en-US" sz="2000" dirty="0">
                <a:latin typeface="Courier New" panose="02070309020205020404" pitchFamily="49" charset="0"/>
                <a:ea typeface="Roboto" panose="02000000000000000000" pitchFamily="2" charset="0"/>
                <a:cs typeface="Courier New" panose="02070309020205020404" pitchFamily="49" charset="0"/>
              </a:rPr>
              <a:t>if</a:t>
            </a:r>
            <a:r>
              <a:rPr lang="en-US" sz="2000" dirty="0">
                <a:latin typeface="Arial" panose="020B0604020202020204" pitchFamily="34" charset="0"/>
                <a:ea typeface="Roboto" panose="02000000000000000000" pitchFamily="2" charset="0"/>
                <a:cs typeface="Arial" panose="020B0604020202020204" pitchFamily="34" charset="0"/>
              </a:rPr>
              <a:t> and </a:t>
            </a:r>
            <a:r>
              <a:rPr lang="en-US" sz="2000" dirty="0" err="1">
                <a:latin typeface="Courier New" panose="02070309020205020404" pitchFamily="49" charset="0"/>
                <a:ea typeface="Roboto" panose="02000000000000000000" pitchFamily="2" charset="0"/>
                <a:cs typeface="Courier New" panose="02070309020205020404" pitchFamily="49" charset="0"/>
              </a:rPr>
              <a:t>elif</a:t>
            </a:r>
            <a:r>
              <a:rPr lang="en-US" sz="2000" dirty="0">
                <a:latin typeface="Arial" panose="020B0604020202020204" pitchFamily="34" charset="0"/>
                <a:ea typeface="Roboto" panose="02000000000000000000" pitchFamily="2" charset="0"/>
                <a:cs typeface="Arial" panose="020B0604020202020204" pitchFamily="34" charset="0"/>
              </a:rPr>
              <a:t> statements can use a variety of operators, so long as they evaluate to true or false.</a:t>
            </a: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3D31C2CC-3FCA-4465-AE79-81E5322E6109}"/>
              </a:ext>
            </a:extLst>
          </p:cNvPr>
          <p:cNvPicPr>
            <a:picLocks noChangeAspect="1"/>
          </p:cNvPicPr>
          <p:nvPr/>
        </p:nvPicPr>
        <p:blipFill>
          <a:blip r:embed="rId3"/>
          <a:stretch>
            <a:fillRect/>
          </a:stretch>
        </p:blipFill>
        <p:spPr>
          <a:xfrm>
            <a:off x="0" y="1676400"/>
            <a:ext cx="9144000" cy="4827483"/>
          </a:xfrm>
          <a:prstGeom prst="rect">
            <a:avLst/>
          </a:prstGeom>
        </p:spPr>
      </p:pic>
    </p:spTree>
    <p:extLst>
      <p:ext uri="{BB962C8B-B14F-4D97-AF65-F5344CB8AC3E}">
        <p14:creationId xmlns:p14="http://schemas.microsoft.com/office/powerpoint/2010/main" val="712599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Basic Conditions</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5600"/>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Demo</a:t>
            </a:r>
          </a:p>
        </p:txBody>
      </p:sp>
    </p:spTree>
    <p:extLst>
      <p:ext uri="{BB962C8B-B14F-4D97-AF65-F5344CB8AC3E}">
        <p14:creationId xmlns:p14="http://schemas.microsoft.com/office/powerpoint/2010/main" val="14098735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3F93F-F01E-491E-B0D4-8D367D01C6E8}"/>
              </a:ext>
            </a:extLst>
          </p:cNvPr>
          <p:cNvSpPr>
            <a:spLocks noGrp="1"/>
          </p:cNvSpPr>
          <p:nvPr>
            <p:ph sz="quarter" idx="10"/>
          </p:nvPr>
        </p:nvSpPr>
        <p:spPr>
          <a:xfrm>
            <a:off x="304800" y="990600"/>
            <a:ext cx="8616470" cy="4968875"/>
          </a:xfrm>
        </p:spPr>
        <p:txBody>
          <a:bodyPr>
            <a:noAutofit/>
          </a:bodyPr>
          <a:lstStyle/>
          <a:p>
            <a:pPr marL="0" indent="0">
              <a:buNone/>
            </a:pPr>
            <a:r>
              <a:rPr lang="en-US" dirty="0"/>
              <a:t>Use the </a:t>
            </a:r>
            <a:r>
              <a:rPr lang="en-US" b="1" dirty="0" err="1"/>
              <a:t>ConditionalConundrum.py</a:t>
            </a:r>
            <a:r>
              <a:rPr lang="en-US" b="1" dirty="0"/>
              <a:t> </a:t>
            </a:r>
            <a:r>
              <a:rPr lang="en-US" dirty="0"/>
              <a:t>file that was sent to you and follow these steps:</a:t>
            </a:r>
          </a:p>
          <a:p>
            <a:pPr marL="342900" indent="-342900">
              <a:buFont typeface="+mj-lt"/>
              <a:buAutoNum type="arabicPeriod"/>
            </a:pPr>
            <a:r>
              <a:rPr lang="en-US" dirty="0"/>
              <a:t>Update the comments in the code to say which line will print from each block of conditionals.</a:t>
            </a:r>
            <a:br>
              <a:rPr lang="en-US" dirty="0"/>
            </a:br>
            <a:br>
              <a:rPr lang="en-US" dirty="0"/>
            </a:br>
            <a:r>
              <a:rPr lang="en-US" b="1" dirty="0"/>
              <a:t>NOTE:</a:t>
            </a:r>
            <a:r>
              <a:rPr lang="en-US" dirty="0"/>
              <a:t> Do not run the code at first! See if you can follow the flow control to make informed guesses.</a:t>
            </a:r>
          </a:p>
          <a:p>
            <a:pPr marL="342900" indent="-342900">
              <a:buFont typeface="+mj-lt"/>
              <a:buAutoNum type="arabicPeriod"/>
            </a:pPr>
            <a:r>
              <a:rPr lang="en-US" dirty="0"/>
              <a:t>When you've added your comments, run the code to see if you guessed correctly.</a:t>
            </a:r>
          </a:p>
          <a:p>
            <a:pPr marL="342900" indent="-342900">
              <a:buFont typeface="+mj-lt"/>
              <a:buAutoNum type="arabicPeriod"/>
            </a:pPr>
            <a:r>
              <a:rPr lang="en-US" dirty="0"/>
              <a:t>Fix any errors in your guesses, and research why your guesses differed from the result.</a:t>
            </a:r>
          </a:p>
          <a:p>
            <a:pPr marL="0" indent="0">
              <a:buNone/>
            </a:pPr>
            <a:br>
              <a:rPr lang="en-US" dirty="0"/>
            </a:br>
            <a:r>
              <a:rPr lang="en-US" b="1" dirty="0"/>
              <a:t>Bonus</a:t>
            </a:r>
          </a:p>
          <a:p>
            <a:pPr marL="342900" indent="-342900">
              <a:buFont typeface="+mj-lt"/>
              <a:buAutoNum type="arabicPeriod"/>
            </a:pPr>
            <a:r>
              <a:rPr lang="en-US" dirty="0"/>
              <a:t>Update the values of the variables to trigger the </a:t>
            </a:r>
            <a:r>
              <a:rPr lang="en-US" i="1" dirty="0"/>
              <a:t>other</a:t>
            </a:r>
            <a:r>
              <a:rPr lang="en-US" dirty="0"/>
              <a:t> conditions in each block.</a:t>
            </a:r>
          </a:p>
          <a:p>
            <a:pPr marL="342900" indent="-342900">
              <a:buFont typeface="+mj-lt"/>
              <a:buAutoNum type="arabicPeriod"/>
            </a:pPr>
            <a:r>
              <a:rPr lang="en-US" dirty="0"/>
              <a:t>Add </a:t>
            </a:r>
            <a:r>
              <a:rPr lang="en-US" dirty="0" err="1">
                <a:latin typeface="Courier New" panose="02070309020205020404" pitchFamily="49" charset="0"/>
                <a:cs typeface="Courier New" panose="02070309020205020404" pitchFamily="49" charset="0"/>
              </a:rPr>
              <a:t>elif</a:t>
            </a:r>
            <a:r>
              <a:rPr lang="en-US" dirty="0"/>
              <a:t> statements to conditional blocks that don’t already have the </a:t>
            </a:r>
            <a:r>
              <a:rPr lang="en-US" dirty="0" err="1">
                <a:latin typeface="Courier New" panose="02070309020205020404" pitchFamily="49" charset="0"/>
                <a:cs typeface="Courier New" panose="02070309020205020404" pitchFamily="49" charset="0"/>
              </a:rPr>
              <a:t>elif</a:t>
            </a:r>
            <a:r>
              <a:rPr lang="en-US" dirty="0"/>
              <a:t> statements to print something of your choosing.</a:t>
            </a:r>
          </a:p>
          <a:p>
            <a:pPr>
              <a:lnSpc>
                <a:spcPct val="100000"/>
              </a:lnSpc>
            </a:pPr>
            <a:endParaRPr lang="en-US" sz="2000" dirty="0"/>
          </a:p>
        </p:txBody>
      </p:sp>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p:txBody>
          <a:bodyPr/>
          <a:lstStyle/>
          <a:p>
            <a:r>
              <a:rPr lang="en-US" dirty="0"/>
              <a:t>Activity: Conditional Conundrum (10 min)</a:t>
            </a:r>
          </a:p>
        </p:txBody>
      </p:sp>
    </p:spTree>
    <p:extLst>
      <p:ext uri="{BB962C8B-B14F-4D97-AF65-F5344CB8AC3E}">
        <p14:creationId xmlns:p14="http://schemas.microsoft.com/office/powerpoint/2010/main" val="2732590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Conditional Conundrum</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5600"/>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15710506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p:txBody>
          <a:bodyPr/>
          <a:lstStyle/>
          <a:p>
            <a:r>
              <a:rPr lang="en-US" dirty="0"/>
              <a:t>Why Python?</a:t>
            </a:r>
          </a:p>
        </p:txBody>
      </p:sp>
    </p:spTree>
    <p:extLst>
      <p:ext uri="{BB962C8B-B14F-4D97-AF65-F5344CB8AC3E}">
        <p14:creationId xmlns:p14="http://schemas.microsoft.com/office/powerpoint/2010/main" val="9720259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Today’s Goals</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838200"/>
            <a:ext cx="8534400" cy="4939814"/>
          </a:xfrm>
          <a:prstGeom prst="rect">
            <a:avLst/>
          </a:prstGeom>
          <a:noFill/>
          <a:ln w="6350">
            <a:solidFill>
              <a:schemeClr val="tx1"/>
            </a:solidFill>
            <a:prstDash val="dash"/>
          </a:ln>
        </p:spPr>
        <p:txBody>
          <a:bodyPr wrap="square" rtlCol="0">
            <a:spAutoFit/>
          </a:bodyPr>
          <a:lstStyle/>
          <a:p>
            <a:r>
              <a:rPr lang="en-US" sz="2100" b="1" dirty="0"/>
              <a:t>Let’s check-in on today’s goals. You’re going to need to use everything you’ve learned today for the challenge activity coming up next! Any questions?</a:t>
            </a:r>
          </a:p>
          <a:p>
            <a:pPr marL="457200" indent="-457200">
              <a:buFont typeface="Arial" panose="020B0604020202020204" pitchFamily="34" charset="0"/>
              <a:buChar char="•"/>
            </a:pPr>
            <a:endParaRPr lang="en-US" sz="2100" dirty="0"/>
          </a:p>
          <a:p>
            <a:pPr marL="457200" indent="-457200">
              <a:buFont typeface="Wingdings" panose="05000000000000000000" pitchFamily="2" charset="2"/>
              <a:buChar char="ü"/>
            </a:pPr>
            <a:r>
              <a:rPr lang="en-US" sz="2100" dirty="0"/>
              <a:t>Explain how and why Python is used in Cybersecurity.</a:t>
            </a:r>
          </a:p>
          <a:p>
            <a:pPr marL="457200" indent="-457200">
              <a:buFont typeface="Wingdings" panose="05000000000000000000" pitchFamily="2" charset="2"/>
              <a:buChar char="ü"/>
            </a:pPr>
            <a:endParaRPr lang="en-US" sz="2100" dirty="0"/>
          </a:p>
          <a:p>
            <a:pPr marL="457200" indent="-457200">
              <a:buFont typeface="Wingdings" panose="05000000000000000000" pitchFamily="2" charset="2"/>
              <a:buChar char="ü"/>
            </a:pPr>
            <a:r>
              <a:rPr lang="en-US" sz="2100" dirty="0"/>
              <a:t>Use basic Python tools such as variables and operators to solve problems with scripts.</a:t>
            </a:r>
          </a:p>
          <a:p>
            <a:pPr marL="457200" indent="-457200">
              <a:buFont typeface="Wingdings" panose="05000000000000000000" pitchFamily="2" charset="2"/>
              <a:buChar char="ü"/>
            </a:pPr>
            <a:endParaRPr lang="en-US" sz="2100" dirty="0"/>
          </a:p>
          <a:p>
            <a:pPr marL="457200" indent="-457200">
              <a:buFont typeface="Wingdings" panose="05000000000000000000" pitchFamily="2" charset="2"/>
              <a:buChar char="ü"/>
            </a:pPr>
            <a:r>
              <a:rPr lang="en-US" sz="2100" dirty="0"/>
              <a:t>Receive, store, and use user input in Python scripts.</a:t>
            </a:r>
          </a:p>
          <a:p>
            <a:pPr marL="457200" indent="-457200">
              <a:buFont typeface="Wingdings" panose="05000000000000000000" pitchFamily="2" charset="2"/>
              <a:buChar char="ü"/>
            </a:pPr>
            <a:endParaRPr lang="en-US" sz="2100" dirty="0"/>
          </a:p>
          <a:p>
            <a:pPr marL="457200" indent="-457200">
              <a:buFont typeface="Wingdings" panose="05000000000000000000" pitchFamily="2" charset="2"/>
              <a:buChar char="ü"/>
            </a:pPr>
            <a:r>
              <a:rPr lang="en-US" sz="2100" dirty="0"/>
              <a:t>Reference and store collections of data using lists.</a:t>
            </a:r>
          </a:p>
          <a:p>
            <a:pPr marL="457200" indent="-457200">
              <a:buFont typeface="Wingdings" panose="05000000000000000000" pitchFamily="2" charset="2"/>
              <a:buChar char="ü"/>
            </a:pPr>
            <a:endParaRPr lang="en-US" sz="2100" dirty="0"/>
          </a:p>
          <a:p>
            <a:pPr marL="457200" indent="-457200">
              <a:buFont typeface="Wingdings" panose="05000000000000000000" pitchFamily="2" charset="2"/>
              <a:buChar char="ü"/>
            </a:pPr>
            <a:r>
              <a:rPr lang="en-US" sz="2100" dirty="0"/>
              <a:t>Use Boolean logic with conditional statements.</a:t>
            </a:r>
          </a:p>
          <a:p>
            <a:pPr marL="457200" indent="-457200">
              <a:buFont typeface="Wingdings" panose="05000000000000000000" pitchFamily="2" charset="2"/>
              <a:buChar char="q"/>
            </a:pPr>
            <a:endParaRPr lang="en-US" sz="2100" dirty="0"/>
          </a:p>
        </p:txBody>
      </p:sp>
      <p:sp>
        <p:nvSpPr>
          <p:cNvPr id="9" name="TextBox 8">
            <a:extLst>
              <a:ext uri="{FF2B5EF4-FFF2-40B4-BE49-F238E27FC236}">
                <a16:creationId xmlns:a16="http://schemas.microsoft.com/office/drawing/2014/main" id="{4949D34C-0106-4AE9-938F-BAB636CAF385}"/>
              </a:ext>
            </a:extLst>
          </p:cNvPr>
          <p:cNvSpPr txBox="1"/>
          <p:nvPr/>
        </p:nvSpPr>
        <p:spPr>
          <a:xfrm>
            <a:off x="4916979" y="5629936"/>
            <a:ext cx="3599062" cy="584775"/>
          </a:xfrm>
          <a:prstGeom prst="rect">
            <a:avLst/>
          </a:prstGeom>
          <a:noFill/>
          <a:ln w="19050">
            <a:solidFill>
              <a:schemeClr val="tx1"/>
            </a:solidFill>
          </a:ln>
        </p:spPr>
        <p:txBody>
          <a:bodyPr wrap="none" rtlCol="0">
            <a:spAutoFit/>
          </a:bodyPr>
          <a:lstStyle/>
          <a:p>
            <a:r>
              <a:rPr lang="en-US" sz="3200" b="1" dirty="0"/>
              <a:t>$ python learn.py</a:t>
            </a:r>
          </a:p>
        </p:txBody>
      </p:sp>
    </p:spTree>
    <p:extLst>
      <p:ext uri="{BB962C8B-B14F-4D97-AF65-F5344CB8AC3E}">
        <p14:creationId xmlns:p14="http://schemas.microsoft.com/office/powerpoint/2010/main" val="35811344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3F93F-F01E-491E-B0D4-8D367D01C6E8}"/>
              </a:ext>
            </a:extLst>
          </p:cNvPr>
          <p:cNvSpPr>
            <a:spLocks noGrp="1"/>
          </p:cNvSpPr>
          <p:nvPr>
            <p:ph sz="quarter" idx="10"/>
          </p:nvPr>
        </p:nvSpPr>
        <p:spPr>
          <a:xfrm>
            <a:off x="304800" y="990600"/>
            <a:ext cx="8616470" cy="5257800"/>
          </a:xfrm>
        </p:spPr>
        <p:txBody>
          <a:bodyPr>
            <a:noAutofit/>
          </a:bodyPr>
          <a:lstStyle/>
          <a:p>
            <a:pPr marL="0" indent="0">
              <a:lnSpc>
                <a:spcPct val="100000"/>
              </a:lnSpc>
              <a:buNone/>
            </a:pPr>
            <a:r>
              <a:rPr lang="en-US" sz="1600" dirty="0"/>
              <a:t>Write code that checks to see if an IP address entered by the user is in the provided list (in the </a:t>
            </a:r>
            <a:r>
              <a:rPr lang="en-US" sz="1600" b="1" dirty="0" err="1"/>
              <a:t>denied_connections.txt</a:t>
            </a:r>
            <a:r>
              <a:rPr lang="en-US" sz="1600" dirty="0"/>
              <a:t> file provided for you).</a:t>
            </a:r>
          </a:p>
          <a:p>
            <a:pPr lvl="1">
              <a:lnSpc>
                <a:spcPct val="100000"/>
              </a:lnSpc>
            </a:pPr>
            <a:r>
              <a:rPr lang="en-US" sz="1600" dirty="0"/>
              <a:t>If it’s in the list, print “IP Address X.X.X.X found in the list at index Y” (Y = index of IP). </a:t>
            </a:r>
          </a:p>
          <a:p>
            <a:pPr lvl="1">
              <a:lnSpc>
                <a:spcPct val="100000"/>
              </a:lnSpc>
            </a:pPr>
            <a:r>
              <a:rPr lang="en-US" sz="1600" dirty="0"/>
              <a:t>Otherwise, print “IP Address X.X.X.X not found”.</a:t>
            </a:r>
          </a:p>
          <a:p>
            <a:pPr marL="0" indent="0">
              <a:lnSpc>
                <a:spcPct val="150000"/>
              </a:lnSpc>
              <a:buNone/>
            </a:pPr>
            <a:r>
              <a:rPr lang="en-US" sz="1600" b="1" dirty="0"/>
              <a:t>Hints:</a:t>
            </a:r>
          </a:p>
          <a:p>
            <a:pPr>
              <a:lnSpc>
                <a:spcPct val="100000"/>
              </a:lnSpc>
            </a:pPr>
            <a:r>
              <a:rPr lang="en-US" sz="1600" dirty="0"/>
              <a:t>Don’t use a loop! Look into using the </a:t>
            </a:r>
            <a:r>
              <a:rPr lang="en-US" sz="1600" dirty="0">
                <a:latin typeface="Courier New" panose="02070309020205020404" pitchFamily="49" charset="0"/>
                <a:cs typeface="Courier New" panose="02070309020205020404" pitchFamily="49" charset="0"/>
              </a:rPr>
              <a:t>in</a:t>
            </a:r>
            <a:r>
              <a:rPr lang="en-US" sz="1600" dirty="0"/>
              <a:t> operator.</a:t>
            </a:r>
          </a:p>
          <a:p>
            <a:pPr>
              <a:lnSpc>
                <a:spcPct val="100000"/>
              </a:lnSpc>
            </a:pPr>
            <a:r>
              <a:rPr lang="en-US" sz="1600" dirty="0"/>
              <a:t>We haven’t talked about getting a count of occurrences in a list yet. To the Internet!</a:t>
            </a:r>
          </a:p>
          <a:p>
            <a:pPr marL="0" indent="0">
              <a:lnSpc>
                <a:spcPct val="150000"/>
              </a:lnSpc>
              <a:buNone/>
            </a:pPr>
            <a:r>
              <a:rPr lang="en-US" sz="1600" b="1" dirty="0"/>
              <a:t>Bonus:</a:t>
            </a:r>
          </a:p>
          <a:p>
            <a:pPr marL="342900" indent="-342900">
              <a:lnSpc>
                <a:spcPct val="100000"/>
              </a:lnSpc>
              <a:buFont typeface="+mj-lt"/>
              <a:buAutoNum type="arabicPeriod"/>
            </a:pPr>
            <a:r>
              <a:rPr lang="en-US" sz="1600" dirty="0"/>
              <a:t>If the IP Address is in the list, have the program print an extra line: </a:t>
            </a:r>
            <a:br>
              <a:rPr lang="en-US" sz="1600" dirty="0"/>
            </a:br>
            <a:r>
              <a:rPr lang="en-US" sz="1600" dirty="0"/>
              <a:t>“IP Address X.X.X.X was found Z times” (Z = # times IP Address occurs in list) </a:t>
            </a:r>
          </a:p>
          <a:p>
            <a:pPr marL="342900" indent="-342900">
              <a:lnSpc>
                <a:spcPct val="100000"/>
              </a:lnSpc>
              <a:buFont typeface="+mj-lt"/>
              <a:buAutoNum type="arabicPeriod"/>
            </a:pPr>
            <a:r>
              <a:rPr lang="en-US" sz="1600" dirty="0"/>
              <a:t>Add another initial prompt for action. It should allow for </a:t>
            </a:r>
            <a:r>
              <a:rPr lang="en-US" sz="1600" dirty="0">
                <a:latin typeface="Courier New" panose="02070309020205020404" pitchFamily="49" charset="0"/>
                <a:cs typeface="Courier New" panose="02070309020205020404" pitchFamily="49" charset="0"/>
              </a:rPr>
              <a:t>add</a:t>
            </a:r>
            <a:r>
              <a:rPr lang="en-US" sz="1600" dirty="0"/>
              <a:t> or </a:t>
            </a:r>
            <a:r>
              <a:rPr lang="en-US" sz="1600" dirty="0">
                <a:latin typeface="Courier New" panose="02070309020205020404" pitchFamily="49" charset="0"/>
                <a:cs typeface="Courier New" panose="02070309020205020404" pitchFamily="49" charset="0"/>
              </a:rPr>
              <a:t>search</a:t>
            </a:r>
            <a:r>
              <a:rPr lang="en-US" sz="1600" dirty="0"/>
              <a:t> actions. </a:t>
            </a:r>
            <a:r>
              <a:rPr lang="en-US" sz="1600" dirty="0">
                <a:latin typeface="Courier New" panose="02070309020205020404" pitchFamily="49" charset="0"/>
                <a:cs typeface="Courier New" panose="02070309020205020404" pitchFamily="49" charset="0"/>
              </a:rPr>
              <a:t>search</a:t>
            </a:r>
            <a:r>
              <a:rPr lang="en-US" sz="1600" dirty="0"/>
              <a:t> behaves as above, whereas </a:t>
            </a:r>
            <a:r>
              <a:rPr lang="en-US" sz="1600" dirty="0">
                <a:latin typeface="Courier New" panose="02070309020205020404" pitchFamily="49" charset="0"/>
                <a:cs typeface="Courier New" panose="02070309020205020404" pitchFamily="49" charset="0"/>
              </a:rPr>
              <a:t>add</a:t>
            </a:r>
            <a:r>
              <a:rPr lang="en-US" sz="1600" dirty="0"/>
              <a:t> instead adds the IP to the existing list and prints out the new list of IP addresses.</a:t>
            </a:r>
          </a:p>
          <a:p>
            <a:pPr marL="342900" indent="-342900">
              <a:lnSpc>
                <a:spcPct val="100000"/>
              </a:lnSpc>
              <a:buFont typeface="+mj-lt"/>
              <a:buAutoNum type="arabicPeriod"/>
            </a:pPr>
            <a:r>
              <a:rPr lang="en-US" sz="1600" dirty="0"/>
              <a:t>If something other than </a:t>
            </a:r>
            <a:r>
              <a:rPr lang="en-US" sz="1600" dirty="0">
                <a:latin typeface="Courier New" panose="02070309020205020404" pitchFamily="49" charset="0"/>
                <a:cs typeface="Courier New" panose="02070309020205020404" pitchFamily="49" charset="0"/>
              </a:rPr>
              <a:t>add</a:t>
            </a:r>
            <a:r>
              <a:rPr lang="en-US" sz="1600" dirty="0"/>
              <a:t> or </a:t>
            </a:r>
            <a:r>
              <a:rPr lang="en-US" sz="1600" dirty="0">
                <a:latin typeface="Courier New" panose="02070309020205020404" pitchFamily="49" charset="0"/>
                <a:cs typeface="Courier New" panose="02070309020205020404" pitchFamily="49" charset="0"/>
              </a:rPr>
              <a:t>search</a:t>
            </a:r>
            <a:r>
              <a:rPr lang="en-US" sz="1600" dirty="0"/>
              <a:t> is entered (for step 2), the program should error before asking for the IP address.</a:t>
            </a:r>
          </a:p>
        </p:txBody>
      </p:sp>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a:xfrm>
            <a:off x="2971800" y="80936"/>
            <a:ext cx="5972329" cy="411480"/>
          </a:xfrm>
        </p:spPr>
        <p:txBody>
          <a:bodyPr/>
          <a:lstStyle/>
          <a:p>
            <a:r>
              <a:rPr lang="en-US" dirty="0"/>
              <a:t>Challenge Activity: Checking Input IPs (20 min)</a:t>
            </a:r>
          </a:p>
        </p:txBody>
      </p:sp>
    </p:spTree>
    <p:extLst>
      <p:ext uri="{BB962C8B-B14F-4D97-AF65-F5344CB8AC3E}">
        <p14:creationId xmlns:p14="http://schemas.microsoft.com/office/powerpoint/2010/main" val="25503542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IP Check</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5600"/>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40006424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p:txBody>
          <a:bodyPr/>
          <a:lstStyle/>
          <a:p>
            <a:r>
              <a:rPr lang="en-US" dirty="0"/>
              <a:t>Lesson Recap</a:t>
            </a:r>
          </a:p>
        </p:txBody>
      </p:sp>
    </p:spTree>
    <p:extLst>
      <p:ext uri="{BB962C8B-B14F-4D97-AF65-F5344CB8AC3E}">
        <p14:creationId xmlns:p14="http://schemas.microsoft.com/office/powerpoint/2010/main" val="3334333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Today’s Summary</a:t>
            </a:r>
          </a:p>
        </p:txBody>
      </p:sp>
      <p:sp>
        <p:nvSpPr>
          <p:cNvPr id="3" name="TextBox 2">
            <a:extLst>
              <a:ext uri="{FF2B5EF4-FFF2-40B4-BE49-F238E27FC236}">
                <a16:creationId xmlns:a16="http://schemas.microsoft.com/office/drawing/2014/main" id="{5CCD0CD7-F454-43B6-A623-7B93B7847CAE}"/>
              </a:ext>
            </a:extLst>
          </p:cNvPr>
          <p:cNvSpPr txBox="1"/>
          <p:nvPr/>
        </p:nvSpPr>
        <p:spPr>
          <a:xfrm>
            <a:off x="381000" y="838200"/>
            <a:ext cx="8610600" cy="5632311"/>
          </a:xfrm>
          <a:prstGeom prst="rect">
            <a:avLst/>
          </a:prstGeom>
          <a:noFill/>
          <a:ln w="19050">
            <a:noFill/>
          </a:ln>
        </p:spPr>
        <p:txBody>
          <a:bodyPr wrap="square" rtlCol="0">
            <a:spAutoFit/>
          </a:bodyPr>
          <a:lstStyle/>
          <a:p>
            <a:pPr marL="342900" indent="-342900">
              <a:buFont typeface="Arial" panose="020B0604020202020204" pitchFamily="34" charset="0"/>
              <a:buChar char="•"/>
            </a:pPr>
            <a:r>
              <a:rPr lang="en-US" b="1" dirty="0"/>
              <a:t>Variable Assignment and Reference</a:t>
            </a:r>
          </a:p>
          <a:p>
            <a:pPr marL="800100" lvl="1"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name = “Nick”, print(name)</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b="1" dirty="0"/>
              <a:t>Data Types and Conversion (Number, String, Boolean)</a:t>
            </a:r>
          </a:p>
          <a:p>
            <a:pPr marL="800100" lvl="1"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str(), int()</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b="1" dirty="0"/>
              <a:t>Operators (Arithmetic, Comparison, etc.)</a:t>
            </a:r>
          </a:p>
          <a:p>
            <a:pPr marL="800100" lvl="1"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 -, *, =, ==, !=, &gt;, in, and, </a:t>
            </a:r>
            <a:r>
              <a:rPr lang="en-US" dirty="0">
                <a:latin typeface="+mj-lt"/>
                <a:cs typeface="Courier New" panose="02070309020205020404" pitchFamily="49" charset="0"/>
              </a:rPr>
              <a:t>etc.</a:t>
            </a:r>
          </a:p>
          <a:p>
            <a:endParaRPr lang="en-US" b="1" dirty="0"/>
          </a:p>
          <a:p>
            <a:pPr marL="342900" indent="-342900">
              <a:buFont typeface="Arial" panose="020B0604020202020204" pitchFamily="34" charset="0"/>
              <a:buChar char="•"/>
            </a:pPr>
            <a:r>
              <a:rPr lang="en-US" b="1" dirty="0"/>
              <a:t>Lists</a:t>
            </a:r>
          </a:p>
          <a:p>
            <a:pPr marL="800100" lvl="1" indent="-342900">
              <a:buFont typeface="Arial" panose="020B0604020202020204" pitchFamily="34" charset="0"/>
              <a:buChar char="•"/>
            </a:pP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 = [“a”, “b”, “c”]</a:t>
            </a:r>
          </a:p>
          <a:p>
            <a:pPr marL="800100" lvl="1" indent="-342900">
              <a:buFont typeface="Arial" panose="020B0604020202020204" pitchFamily="34" charset="0"/>
              <a:buChar char="•"/>
            </a:pP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[1]</a:t>
            </a:r>
          </a:p>
          <a:p>
            <a:pPr marL="800100" lvl="1" indent="-342900">
              <a:buFont typeface="Arial" panose="020B0604020202020204" pitchFamily="34" charset="0"/>
              <a:buChar char="•"/>
            </a:pP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 append(), etc.</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b="1" dirty="0"/>
              <a:t>Conditionals</a:t>
            </a:r>
          </a:p>
          <a:p>
            <a:pPr marL="800100" lvl="1"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IF…ELIF…ELSE</a:t>
            </a:r>
          </a:p>
          <a:p>
            <a:pPr marL="800100" lvl="1" indent="-342900">
              <a:buFont typeface="Arial" panose="020B0604020202020204" pitchFamily="34" charset="0"/>
              <a:buChar char="•"/>
            </a:pPr>
            <a:endParaRPr lang="en-US"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b="1" dirty="0"/>
              <a:t>User Input</a:t>
            </a:r>
          </a:p>
          <a:p>
            <a:pPr marL="800100" lvl="1"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input()</a:t>
            </a:r>
          </a:p>
          <a:p>
            <a:pPr marL="800100" lvl="1" indent="-342900">
              <a:buFont typeface="Arial" panose="020B0604020202020204" pitchFamily="34" charset="0"/>
              <a:buChar char="•"/>
            </a:pPr>
            <a:endParaRPr lang="en-US"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555820FA-BEA6-487E-B8D7-5C4E61CA90F0}"/>
              </a:ext>
            </a:extLst>
          </p:cNvPr>
          <p:cNvSpPr txBox="1"/>
          <p:nvPr/>
        </p:nvSpPr>
        <p:spPr>
          <a:xfrm>
            <a:off x="4953000" y="3429000"/>
            <a:ext cx="3810000" cy="2462213"/>
          </a:xfrm>
          <a:prstGeom prst="rect">
            <a:avLst/>
          </a:prstGeom>
          <a:noFill/>
          <a:ln w="19050">
            <a:solidFill>
              <a:schemeClr val="tx1"/>
            </a:solidFill>
            <a:prstDash val="sysDash"/>
          </a:ln>
        </p:spPr>
        <p:txBody>
          <a:bodyPr wrap="square" rtlCol="0">
            <a:spAutoFit/>
          </a:bodyPr>
          <a:lstStyle/>
          <a:p>
            <a:pPr algn="ctr"/>
            <a:r>
              <a:rPr lang="en-US" sz="2000" b="1" dirty="0">
                <a:solidFill>
                  <a:srgbClr val="FF0000"/>
                </a:solidFill>
              </a:rPr>
              <a:t>Tip: </a:t>
            </a:r>
            <a:r>
              <a:rPr lang="en-US" sz="2200" dirty="0">
                <a:solidFill>
                  <a:srgbClr val="FF0000"/>
                </a:solidFill>
              </a:rPr>
              <a:t>We covered </a:t>
            </a:r>
            <a:r>
              <a:rPr lang="en-US" sz="2200" i="1" dirty="0">
                <a:solidFill>
                  <a:srgbClr val="FF0000"/>
                </a:solidFill>
              </a:rPr>
              <a:t>a</a:t>
            </a:r>
            <a:r>
              <a:rPr lang="en-US" sz="2200" dirty="0">
                <a:solidFill>
                  <a:srgbClr val="FF0000"/>
                </a:solidFill>
              </a:rPr>
              <a:t> </a:t>
            </a:r>
            <a:r>
              <a:rPr lang="en-US" sz="2200" i="1" dirty="0">
                <a:solidFill>
                  <a:srgbClr val="FF0000"/>
                </a:solidFill>
              </a:rPr>
              <a:t>lot</a:t>
            </a:r>
            <a:r>
              <a:rPr lang="en-US" sz="2200" dirty="0">
                <a:solidFill>
                  <a:srgbClr val="FF0000"/>
                </a:solidFill>
              </a:rPr>
              <a:t> today!</a:t>
            </a:r>
          </a:p>
          <a:p>
            <a:pPr algn="ctr"/>
            <a:r>
              <a:rPr lang="en-US" sz="2200" dirty="0">
                <a:solidFill>
                  <a:srgbClr val="FF0000"/>
                </a:solidFill>
              </a:rPr>
              <a:t>But there’s </a:t>
            </a:r>
            <a:r>
              <a:rPr lang="en-US" sz="2200" i="1" dirty="0">
                <a:solidFill>
                  <a:srgbClr val="FF0000"/>
                </a:solidFill>
              </a:rPr>
              <a:t>plenty</a:t>
            </a:r>
            <a:r>
              <a:rPr lang="en-US" sz="2200" dirty="0">
                <a:solidFill>
                  <a:srgbClr val="FF0000"/>
                </a:solidFill>
              </a:rPr>
              <a:t> more to come. Be sure to spend time before next class, redoing today’s exercises to build proficiency (and maybe attempting the bonuses!). </a:t>
            </a:r>
          </a:p>
        </p:txBody>
      </p:sp>
    </p:spTree>
    <p:extLst>
      <p:ext uri="{BB962C8B-B14F-4D97-AF65-F5344CB8AC3E}">
        <p14:creationId xmlns:p14="http://schemas.microsoft.com/office/powerpoint/2010/main" val="3877743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Today’s Summary</a:t>
            </a:r>
          </a:p>
        </p:txBody>
      </p:sp>
      <p:sp>
        <p:nvSpPr>
          <p:cNvPr id="5" name="Rectangle 4">
            <a:extLst>
              <a:ext uri="{FF2B5EF4-FFF2-40B4-BE49-F238E27FC236}">
                <a16:creationId xmlns:a16="http://schemas.microsoft.com/office/drawing/2014/main" id="{06BD7274-85FB-4C23-83BB-CC5972B26A48}"/>
              </a:ext>
            </a:extLst>
          </p:cNvPr>
          <p:cNvSpPr/>
          <p:nvPr/>
        </p:nvSpPr>
        <p:spPr>
          <a:xfrm>
            <a:off x="1371600" y="1981200"/>
            <a:ext cx="8587099" cy="3600986"/>
          </a:xfrm>
          <a:prstGeom prst="rect">
            <a:avLst/>
          </a:prstGeom>
        </p:spPr>
        <p:txBody>
          <a:bodyPr wrap="square" numCol="2">
            <a:spAutoFit/>
          </a:bodyPr>
          <a:lstStyle/>
          <a:p>
            <a:r>
              <a:rPr lang="en-US" sz="6000" b="1" dirty="0">
                <a:solidFill>
                  <a:srgbClr val="6CCCE6"/>
                </a:solidFill>
                <a:latin typeface="+mj-lt"/>
              </a:rPr>
              <a:t>Data</a:t>
            </a:r>
          </a:p>
          <a:p>
            <a:pPr marL="342900" indent="-342900" fontAlgn="base">
              <a:buFont typeface="+mj-lt"/>
              <a:buAutoNum type="arabicPeriod"/>
            </a:pPr>
            <a:endParaRPr lang="en-US" dirty="0">
              <a:latin typeface="+mj-lt"/>
            </a:endParaRPr>
          </a:p>
          <a:p>
            <a:pPr marL="342900" indent="-342900" fontAlgn="base">
              <a:buFont typeface="+mj-lt"/>
              <a:buAutoNum type="arabicPeriod"/>
            </a:pPr>
            <a:r>
              <a:rPr lang="en-US" strike="sngStrike" dirty="0">
                <a:latin typeface="+mj-lt"/>
              </a:rPr>
              <a:t>Numbers</a:t>
            </a:r>
          </a:p>
          <a:p>
            <a:pPr marL="342900" indent="-342900" fontAlgn="base">
              <a:buFont typeface="+mj-lt"/>
              <a:buAutoNum type="arabicPeriod"/>
            </a:pPr>
            <a:r>
              <a:rPr lang="en-US" strike="sngStrike" dirty="0">
                <a:latin typeface="+mj-lt"/>
              </a:rPr>
              <a:t>Strings</a:t>
            </a:r>
          </a:p>
          <a:p>
            <a:pPr marL="342900" indent="-342900" fontAlgn="base">
              <a:buFont typeface="+mj-lt"/>
              <a:buAutoNum type="arabicPeriod"/>
            </a:pPr>
            <a:r>
              <a:rPr lang="en-US" strike="sngStrike" dirty="0">
                <a:latin typeface="+mj-lt"/>
              </a:rPr>
              <a:t>Booleans</a:t>
            </a:r>
          </a:p>
          <a:p>
            <a:pPr marL="342900" indent="-342900" fontAlgn="base">
              <a:buFont typeface="+mj-lt"/>
              <a:buAutoNum type="arabicPeriod"/>
            </a:pPr>
            <a:r>
              <a:rPr lang="en-US" strike="sngStrike" dirty="0">
                <a:latin typeface="+mj-lt"/>
              </a:rPr>
              <a:t>Lists</a:t>
            </a:r>
          </a:p>
          <a:p>
            <a:pPr marL="342900" indent="-342900" fontAlgn="base">
              <a:buFont typeface="+mj-lt"/>
              <a:buAutoNum type="arabicPeriod"/>
            </a:pPr>
            <a:r>
              <a:rPr lang="en-US" dirty="0">
                <a:latin typeface="+mj-lt"/>
              </a:rPr>
              <a:t>Dictionaries</a:t>
            </a:r>
          </a:p>
          <a:p>
            <a:br>
              <a:rPr lang="en-US" sz="6000" dirty="0">
                <a:latin typeface="+mj-lt"/>
              </a:rPr>
            </a:br>
            <a:r>
              <a:rPr lang="en-US" sz="6000" b="1" dirty="0">
                <a:solidFill>
                  <a:srgbClr val="6CCCE6"/>
                </a:solidFill>
                <a:latin typeface="+mj-lt"/>
              </a:rPr>
              <a:t>Logic</a:t>
            </a:r>
          </a:p>
          <a:p>
            <a:pPr marL="342900" indent="-342900" fontAlgn="base">
              <a:buFont typeface="+mj-lt"/>
              <a:buAutoNum type="arabicPeriod"/>
            </a:pPr>
            <a:endParaRPr lang="en-US" dirty="0">
              <a:latin typeface="+mj-lt"/>
            </a:endParaRPr>
          </a:p>
          <a:p>
            <a:pPr marL="342900" indent="-342900" fontAlgn="base">
              <a:buFont typeface="+mj-lt"/>
              <a:buAutoNum type="arabicPeriod"/>
            </a:pPr>
            <a:r>
              <a:rPr lang="en-US" strike="sngStrike" dirty="0">
                <a:latin typeface="+mj-lt"/>
              </a:rPr>
              <a:t>Operators</a:t>
            </a:r>
            <a:endParaRPr lang="en-US" strike="sngStrike" dirty="0"/>
          </a:p>
          <a:p>
            <a:pPr marL="342900" indent="-342900" fontAlgn="base">
              <a:buFont typeface="+mj-lt"/>
              <a:buAutoNum type="arabicPeriod"/>
            </a:pPr>
            <a:r>
              <a:rPr lang="en-US" strike="sngStrike" dirty="0"/>
              <a:t>Conditionals</a:t>
            </a:r>
          </a:p>
          <a:p>
            <a:pPr marL="342900" indent="-342900" fontAlgn="base">
              <a:buFont typeface="+mj-lt"/>
              <a:buAutoNum type="arabicPeriod"/>
            </a:pPr>
            <a:r>
              <a:rPr lang="en-US" dirty="0"/>
              <a:t>Loops</a:t>
            </a:r>
          </a:p>
          <a:p>
            <a:pPr marL="342900" indent="-342900" fontAlgn="base">
              <a:buFont typeface="+mj-lt"/>
              <a:buAutoNum type="arabicPeriod"/>
            </a:pPr>
            <a:r>
              <a:rPr lang="en-US" dirty="0"/>
              <a:t>Functions</a:t>
            </a:r>
          </a:p>
          <a:p>
            <a:pPr marL="342900" indent="-342900" fontAlgn="base">
              <a:buFont typeface="+mj-lt"/>
              <a:buAutoNum type="arabicPeriod"/>
            </a:pPr>
            <a:r>
              <a:rPr lang="en-US" dirty="0"/>
              <a:t>Modules</a:t>
            </a:r>
          </a:p>
        </p:txBody>
      </p:sp>
    </p:spTree>
    <p:extLst>
      <p:ext uri="{BB962C8B-B14F-4D97-AF65-F5344CB8AC3E}">
        <p14:creationId xmlns:p14="http://schemas.microsoft.com/office/powerpoint/2010/main" val="17100886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Today’s Goals</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838200"/>
            <a:ext cx="8534400" cy="4293483"/>
          </a:xfrm>
          <a:prstGeom prst="rect">
            <a:avLst/>
          </a:prstGeom>
          <a:noFill/>
          <a:ln w="6350">
            <a:solidFill>
              <a:schemeClr val="tx1"/>
            </a:solidFill>
            <a:prstDash val="dash"/>
          </a:ln>
        </p:spPr>
        <p:txBody>
          <a:bodyPr wrap="square" rtlCol="0">
            <a:spAutoFit/>
          </a:bodyPr>
          <a:lstStyle/>
          <a:p>
            <a:r>
              <a:rPr lang="en-US" sz="2100" b="1" dirty="0"/>
              <a:t>By the end of class, you will be able to:</a:t>
            </a:r>
          </a:p>
          <a:p>
            <a:pPr marL="457200" indent="-457200">
              <a:buFont typeface="Arial" panose="020B0604020202020204" pitchFamily="34" charset="0"/>
              <a:buChar char="•"/>
            </a:pPr>
            <a:endParaRPr lang="en-US" sz="2100" dirty="0"/>
          </a:p>
          <a:p>
            <a:pPr marL="457200" indent="-457200">
              <a:buFont typeface="Wingdings" panose="05000000000000000000" pitchFamily="2" charset="2"/>
              <a:buChar char="ü"/>
            </a:pPr>
            <a:r>
              <a:rPr lang="en-US" sz="2100" dirty="0"/>
              <a:t>Explain how and why Python is used in cybersecurity.</a:t>
            </a:r>
          </a:p>
          <a:p>
            <a:pPr marL="457200" indent="-457200">
              <a:buFont typeface="Wingdings" panose="05000000000000000000" pitchFamily="2" charset="2"/>
              <a:buChar char="ü"/>
            </a:pPr>
            <a:endParaRPr lang="en-US" sz="2100" dirty="0"/>
          </a:p>
          <a:p>
            <a:pPr marL="457200" indent="-457200">
              <a:buFont typeface="Wingdings" panose="05000000000000000000" pitchFamily="2" charset="2"/>
              <a:buChar char="ü"/>
            </a:pPr>
            <a:r>
              <a:rPr lang="en-US" sz="2100" dirty="0"/>
              <a:t>Use basic Python tools such as variables and operators to solve problems with scripts.</a:t>
            </a:r>
          </a:p>
          <a:p>
            <a:pPr marL="457200" indent="-457200">
              <a:buFont typeface="Wingdings" panose="05000000000000000000" pitchFamily="2" charset="2"/>
              <a:buChar char="ü"/>
            </a:pPr>
            <a:endParaRPr lang="en-US" sz="2100" dirty="0"/>
          </a:p>
          <a:p>
            <a:pPr marL="457200" indent="-457200">
              <a:buFont typeface="Wingdings" panose="05000000000000000000" pitchFamily="2" charset="2"/>
              <a:buChar char="ü"/>
            </a:pPr>
            <a:r>
              <a:rPr lang="en-US" sz="2100" dirty="0"/>
              <a:t>Receive, store, and use user input in Python scripts.</a:t>
            </a:r>
          </a:p>
          <a:p>
            <a:pPr marL="457200" indent="-457200">
              <a:buFont typeface="Wingdings" panose="05000000000000000000" pitchFamily="2" charset="2"/>
              <a:buChar char="ü"/>
            </a:pPr>
            <a:endParaRPr lang="en-US" sz="2100" dirty="0"/>
          </a:p>
          <a:p>
            <a:pPr marL="457200" indent="-457200">
              <a:buFont typeface="Wingdings" panose="05000000000000000000" pitchFamily="2" charset="2"/>
              <a:buChar char="ü"/>
            </a:pPr>
            <a:r>
              <a:rPr lang="en-US" sz="2100" dirty="0"/>
              <a:t>Reference and store collections of data using lists.</a:t>
            </a:r>
          </a:p>
          <a:p>
            <a:pPr marL="457200" indent="-457200">
              <a:buFont typeface="Wingdings" panose="05000000000000000000" pitchFamily="2" charset="2"/>
              <a:buChar char="ü"/>
            </a:pPr>
            <a:endParaRPr lang="en-US" sz="2100" dirty="0"/>
          </a:p>
          <a:p>
            <a:pPr marL="457200" indent="-457200">
              <a:buFont typeface="Wingdings" panose="05000000000000000000" pitchFamily="2" charset="2"/>
              <a:buChar char="ü"/>
            </a:pPr>
            <a:r>
              <a:rPr lang="en-US" sz="2100" dirty="0"/>
              <a:t>Use Boolean logic with conditional statements.</a:t>
            </a:r>
          </a:p>
          <a:p>
            <a:pPr marL="457200" indent="-457200">
              <a:buFont typeface="Wingdings" panose="05000000000000000000" pitchFamily="2" charset="2"/>
              <a:buChar char="q"/>
            </a:pPr>
            <a:endParaRPr lang="en-US" sz="2100" dirty="0"/>
          </a:p>
        </p:txBody>
      </p:sp>
      <p:sp>
        <p:nvSpPr>
          <p:cNvPr id="9" name="TextBox 8">
            <a:extLst>
              <a:ext uri="{FF2B5EF4-FFF2-40B4-BE49-F238E27FC236}">
                <a16:creationId xmlns:a16="http://schemas.microsoft.com/office/drawing/2014/main" id="{4949D34C-0106-4AE9-938F-BAB636CAF385}"/>
              </a:ext>
            </a:extLst>
          </p:cNvPr>
          <p:cNvSpPr txBox="1"/>
          <p:nvPr/>
        </p:nvSpPr>
        <p:spPr>
          <a:xfrm>
            <a:off x="4916979" y="5629936"/>
            <a:ext cx="4076757" cy="584775"/>
          </a:xfrm>
          <a:prstGeom prst="rect">
            <a:avLst/>
          </a:prstGeom>
          <a:noFill/>
          <a:ln w="19050">
            <a:solidFill>
              <a:schemeClr val="tx1"/>
            </a:solidFill>
          </a:ln>
        </p:spPr>
        <p:txBody>
          <a:bodyPr wrap="none" rtlCol="0">
            <a:spAutoFit/>
          </a:bodyPr>
          <a:lstStyle/>
          <a:p>
            <a:r>
              <a:rPr lang="en-US" sz="3200" b="1" dirty="0"/>
              <a:t>$ python learned.py</a:t>
            </a:r>
          </a:p>
        </p:txBody>
      </p:sp>
    </p:spTree>
    <p:extLst>
      <p:ext uri="{BB962C8B-B14F-4D97-AF65-F5344CB8AC3E}">
        <p14:creationId xmlns:p14="http://schemas.microsoft.com/office/powerpoint/2010/main" val="124530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Python Learning Tips</a:t>
            </a:r>
          </a:p>
        </p:txBody>
      </p:sp>
      <p:sp>
        <p:nvSpPr>
          <p:cNvPr id="6" name="Content Placeholder 2">
            <a:extLst>
              <a:ext uri="{FF2B5EF4-FFF2-40B4-BE49-F238E27FC236}">
                <a16:creationId xmlns:a16="http://schemas.microsoft.com/office/drawing/2014/main" id="{647F82DB-B88E-43CB-B628-0CA25D3EEABB}"/>
              </a:ext>
            </a:extLst>
          </p:cNvPr>
          <p:cNvSpPr txBox="1">
            <a:spLocks/>
          </p:cNvSpPr>
          <p:nvPr/>
        </p:nvSpPr>
        <p:spPr>
          <a:xfrm>
            <a:off x="168729" y="990600"/>
            <a:ext cx="8806543" cy="5334000"/>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85800" indent="-457200">
              <a:spcBef>
                <a:spcPts val="0"/>
              </a:spcBef>
              <a:buFont typeface="Arial" panose="020B0604020202020204" pitchFamily="34" charset="0"/>
              <a:buChar char="•"/>
            </a:pPr>
            <a:r>
              <a:rPr lang="en-US" b="1" dirty="0">
                <a:latin typeface="Arial" panose="020B0604020202020204" pitchFamily="34" charset="0"/>
                <a:ea typeface="Roboto" panose="02000000000000000000" pitchFamily="2" charset="0"/>
                <a:cs typeface="Arial" panose="020B0604020202020204" pitchFamily="34" charset="0"/>
              </a:rPr>
              <a:t>Review Immediately</a:t>
            </a:r>
            <a:br>
              <a:rPr lang="en-US" b="1" dirty="0">
                <a:latin typeface="Arial" panose="020B0604020202020204" pitchFamily="34" charset="0"/>
                <a:ea typeface="Roboto" panose="02000000000000000000" pitchFamily="2" charset="0"/>
                <a:cs typeface="Arial" panose="020B0604020202020204" pitchFamily="34" charset="0"/>
              </a:rPr>
            </a:br>
            <a:r>
              <a:rPr lang="en-US" dirty="0">
                <a:latin typeface="Arial" panose="020B0604020202020204" pitchFamily="34" charset="0"/>
                <a:ea typeface="Roboto" panose="02000000000000000000" pitchFamily="2" charset="0"/>
                <a:cs typeface="Arial" panose="020B0604020202020204" pitchFamily="34" charset="0"/>
              </a:rPr>
              <a:t>We’ll be building on these concepts quickly. The firmer your grasp now, the better off you’ll be.</a:t>
            </a:r>
            <a:endParaRPr lang="en-US"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Arial" panose="020B0604020202020204" pitchFamily="34" charset="0"/>
              <a:buChar char="•"/>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Arial" panose="020B0604020202020204" pitchFamily="34" charset="0"/>
              <a:buChar char="•"/>
            </a:pPr>
            <a:r>
              <a:rPr lang="en-US" b="1" i="1" dirty="0">
                <a:latin typeface="Arial" panose="020B0604020202020204" pitchFamily="34" charset="0"/>
                <a:ea typeface="Roboto" panose="02000000000000000000" pitchFamily="2" charset="0"/>
                <a:cs typeface="Arial" panose="020B0604020202020204" pitchFamily="34" charset="0"/>
              </a:rPr>
              <a:t>Redo</a:t>
            </a:r>
            <a:r>
              <a:rPr lang="en-US" b="1" dirty="0">
                <a:latin typeface="Arial" panose="020B0604020202020204" pitchFamily="34" charset="0"/>
                <a:ea typeface="Roboto" panose="02000000000000000000" pitchFamily="2" charset="0"/>
                <a:cs typeface="Arial" panose="020B0604020202020204" pitchFamily="34" charset="0"/>
              </a:rPr>
              <a:t> the exercises from class</a:t>
            </a:r>
            <a:br>
              <a:rPr lang="en-US" b="1" dirty="0">
                <a:latin typeface="Arial" panose="020B0604020202020204" pitchFamily="34" charset="0"/>
                <a:ea typeface="Roboto" panose="02000000000000000000" pitchFamily="2" charset="0"/>
                <a:cs typeface="Arial" panose="020B0604020202020204" pitchFamily="34" charset="0"/>
              </a:rPr>
            </a:br>
            <a:r>
              <a:rPr lang="en-US" dirty="0">
                <a:latin typeface="Arial" panose="020B0604020202020204" pitchFamily="34" charset="0"/>
                <a:ea typeface="Roboto" panose="02000000000000000000" pitchFamily="2" charset="0"/>
                <a:cs typeface="Arial" panose="020B0604020202020204" pitchFamily="34" charset="0"/>
              </a:rPr>
              <a:t>Don’t just reread! Actually spend the time to redo the activities from scratch on your own.</a:t>
            </a:r>
          </a:p>
          <a:p>
            <a:pPr marL="685800" indent="-457200">
              <a:spcBef>
                <a:spcPts val="0"/>
              </a:spcBef>
              <a:buFont typeface="Arial" panose="020B0604020202020204" pitchFamily="34" charset="0"/>
              <a:buChar char="•"/>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Arial" panose="020B0604020202020204" pitchFamily="34" charset="0"/>
              <a:buChar char="•"/>
            </a:pPr>
            <a:r>
              <a:rPr lang="en-US" b="1" dirty="0">
                <a:latin typeface="Arial" panose="020B0604020202020204" pitchFamily="34" charset="0"/>
                <a:ea typeface="Roboto" panose="02000000000000000000" pitchFamily="2" charset="0"/>
                <a:cs typeface="Arial" panose="020B0604020202020204" pitchFamily="34" charset="0"/>
              </a:rPr>
              <a:t>Get Help</a:t>
            </a:r>
            <a:br>
              <a:rPr lang="en-US" b="1" dirty="0">
                <a:latin typeface="Arial" panose="020B0604020202020204" pitchFamily="34" charset="0"/>
                <a:ea typeface="Roboto" panose="02000000000000000000" pitchFamily="2" charset="0"/>
                <a:cs typeface="Arial" panose="020B0604020202020204" pitchFamily="34" charset="0"/>
              </a:rPr>
            </a:br>
            <a:r>
              <a:rPr lang="en-US" dirty="0">
                <a:latin typeface="Arial" panose="020B0604020202020204" pitchFamily="34" charset="0"/>
                <a:ea typeface="Roboto" panose="02000000000000000000" pitchFamily="2" charset="0"/>
                <a:cs typeface="Arial" panose="020B0604020202020204" pitchFamily="34" charset="0"/>
              </a:rPr>
              <a:t>Come to office hours. Ask conceptual questions. Ask specific questions. Just keep asking questions!</a:t>
            </a:r>
          </a:p>
          <a:p>
            <a:pPr marL="685800" indent="-457200">
              <a:spcBef>
                <a:spcPts val="0"/>
              </a:spcBef>
              <a:buFont typeface="Arial" panose="020B0604020202020204" pitchFamily="34" charset="0"/>
              <a:buChar char="•"/>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Arial" panose="020B0604020202020204" pitchFamily="34" charset="0"/>
              <a:buChar char="•"/>
            </a:pPr>
            <a:r>
              <a:rPr lang="en-US" b="1" dirty="0">
                <a:latin typeface="Arial" panose="020B0604020202020204" pitchFamily="34" charset="0"/>
                <a:ea typeface="Roboto" panose="02000000000000000000" pitchFamily="2" charset="0"/>
                <a:cs typeface="Arial" panose="020B0604020202020204" pitchFamily="34" charset="0"/>
              </a:rPr>
              <a:t>Don’t Be Afraid</a:t>
            </a:r>
            <a:br>
              <a:rPr lang="en-US" b="1" dirty="0">
                <a:latin typeface="Arial" panose="020B0604020202020204" pitchFamily="34" charset="0"/>
                <a:ea typeface="Roboto" panose="02000000000000000000" pitchFamily="2" charset="0"/>
                <a:cs typeface="Arial" panose="020B0604020202020204" pitchFamily="34" charset="0"/>
              </a:rPr>
            </a:br>
            <a:r>
              <a:rPr lang="en-US" dirty="0">
                <a:latin typeface="Arial" panose="020B0604020202020204" pitchFamily="34" charset="0"/>
                <a:ea typeface="Roboto" panose="02000000000000000000" pitchFamily="2" charset="0"/>
                <a:cs typeface="Arial" panose="020B0604020202020204" pitchFamily="34" charset="0"/>
              </a:rPr>
              <a:t>You will get this. It will take time, but you </a:t>
            </a:r>
            <a:r>
              <a:rPr lang="en-US" i="1" dirty="0">
                <a:latin typeface="Arial" panose="020B0604020202020204" pitchFamily="34" charset="0"/>
                <a:ea typeface="Roboto" panose="02000000000000000000" pitchFamily="2" charset="0"/>
                <a:cs typeface="Arial" panose="020B0604020202020204" pitchFamily="34" charset="0"/>
              </a:rPr>
              <a:t>will</a:t>
            </a:r>
            <a:r>
              <a:rPr lang="en-US" dirty="0">
                <a:latin typeface="Arial" panose="020B0604020202020204" pitchFamily="34" charset="0"/>
                <a:ea typeface="Roboto" panose="02000000000000000000" pitchFamily="2" charset="0"/>
                <a:cs typeface="Arial" panose="020B0604020202020204" pitchFamily="34" charset="0"/>
              </a:rPr>
              <a:t> get this. Keep at it. Patience will pay off.</a:t>
            </a:r>
          </a:p>
          <a:p>
            <a:pPr marL="685800" indent="-457200">
              <a:spcBef>
                <a:spcPts val="0"/>
              </a:spcBef>
              <a:buFont typeface="Arial" panose="020B0604020202020204" pitchFamily="34" charset="0"/>
              <a:buChar char="•"/>
            </a:pPr>
            <a:endParaRPr lang="en-US"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Arial" panose="020B0604020202020204" pitchFamily="34" charset="0"/>
              <a:buChar char="•"/>
            </a:pPr>
            <a:r>
              <a:rPr lang="en-US" b="1" u="sng" dirty="0">
                <a:latin typeface="Arial" panose="020B0604020202020204" pitchFamily="34" charset="0"/>
                <a:ea typeface="Roboto" panose="02000000000000000000" pitchFamily="2" charset="0"/>
                <a:cs typeface="Arial" panose="020B0604020202020204" pitchFamily="34" charset="0"/>
              </a:rPr>
              <a:t>Practice Practice Practice</a:t>
            </a:r>
            <a:br>
              <a:rPr lang="en-US" b="1" u="sng" dirty="0">
                <a:latin typeface="Arial" panose="020B0604020202020204" pitchFamily="34" charset="0"/>
                <a:ea typeface="Roboto" panose="02000000000000000000" pitchFamily="2" charset="0"/>
                <a:cs typeface="Arial" panose="020B0604020202020204" pitchFamily="34" charset="0"/>
              </a:rPr>
            </a:br>
            <a:r>
              <a:rPr lang="en-US" dirty="0">
                <a:latin typeface="Arial" panose="020B0604020202020204" pitchFamily="34" charset="0"/>
                <a:ea typeface="Roboto" panose="02000000000000000000" pitchFamily="2" charset="0"/>
                <a:cs typeface="Arial" panose="020B0604020202020204" pitchFamily="34" charset="0"/>
              </a:rPr>
              <a:t>Only by doing will you learn how to code—reading code and reviewing helps, but writing code is the best way to succeed.</a:t>
            </a:r>
            <a:endParaRPr lang="en-US" b="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285097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Self Checkup?</a:t>
            </a:r>
          </a:p>
        </p:txBody>
      </p:sp>
      <p:sp>
        <p:nvSpPr>
          <p:cNvPr id="6" name="TextBox 5">
            <a:extLst>
              <a:ext uri="{FF2B5EF4-FFF2-40B4-BE49-F238E27FC236}">
                <a16:creationId xmlns:a16="http://schemas.microsoft.com/office/drawing/2014/main" id="{D44872F5-056F-440E-BF7E-12B5F3E3F206}"/>
              </a:ext>
            </a:extLst>
          </p:cNvPr>
          <p:cNvSpPr txBox="1"/>
          <p:nvPr/>
        </p:nvSpPr>
        <p:spPr>
          <a:xfrm>
            <a:off x="266700" y="5331453"/>
            <a:ext cx="8610600" cy="646331"/>
          </a:xfrm>
          <a:prstGeom prst="rect">
            <a:avLst/>
          </a:prstGeom>
          <a:noFill/>
          <a:ln w="19050">
            <a:solidFill>
              <a:schemeClr val="tx1"/>
            </a:solidFill>
          </a:ln>
        </p:spPr>
        <p:txBody>
          <a:bodyPr wrap="square" rtlCol="0">
            <a:spAutoFit/>
          </a:bodyPr>
          <a:lstStyle/>
          <a:p>
            <a:pPr algn="ctr"/>
            <a:r>
              <a:rPr lang="en-US" sz="3600" b="1" dirty="0"/>
              <a:t>If this is you . . . that’s okay!  </a:t>
            </a:r>
          </a:p>
        </p:txBody>
      </p:sp>
      <p:sp>
        <p:nvSpPr>
          <p:cNvPr id="7" name="Arrow: Up 6">
            <a:extLst>
              <a:ext uri="{FF2B5EF4-FFF2-40B4-BE49-F238E27FC236}">
                <a16:creationId xmlns:a16="http://schemas.microsoft.com/office/drawing/2014/main" id="{EE187935-6F6F-4915-8FB2-709F097066F2}"/>
              </a:ext>
            </a:extLst>
          </p:cNvPr>
          <p:cNvSpPr/>
          <p:nvPr/>
        </p:nvSpPr>
        <p:spPr>
          <a:xfrm rot="10800000">
            <a:off x="609600" y="4276512"/>
            <a:ext cx="838200" cy="8382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Up 11">
            <a:extLst>
              <a:ext uri="{FF2B5EF4-FFF2-40B4-BE49-F238E27FC236}">
                <a16:creationId xmlns:a16="http://schemas.microsoft.com/office/drawing/2014/main" id="{BDC6DCD8-3572-431E-AC52-FC6A88EE92D9}"/>
              </a:ext>
            </a:extLst>
          </p:cNvPr>
          <p:cNvSpPr/>
          <p:nvPr/>
        </p:nvSpPr>
        <p:spPr>
          <a:xfrm rot="10800000">
            <a:off x="7848600" y="4289212"/>
            <a:ext cx="838200" cy="8382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5644831F-E32F-41B3-BDB7-480CEA2F05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2248" y="1159917"/>
            <a:ext cx="6151904" cy="3954795"/>
          </a:xfrm>
          <a:prstGeom prst="rect">
            <a:avLst/>
          </a:prstGeom>
        </p:spPr>
      </p:pic>
    </p:spTree>
    <p:extLst>
      <p:ext uri="{BB962C8B-B14F-4D97-AF65-F5344CB8AC3E}">
        <p14:creationId xmlns:p14="http://schemas.microsoft.com/office/powerpoint/2010/main" val="11324074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Self Checkup?</a:t>
            </a:r>
          </a:p>
        </p:txBody>
      </p:sp>
      <p:sp>
        <p:nvSpPr>
          <p:cNvPr id="6" name="TextBox 5">
            <a:extLst>
              <a:ext uri="{FF2B5EF4-FFF2-40B4-BE49-F238E27FC236}">
                <a16:creationId xmlns:a16="http://schemas.microsoft.com/office/drawing/2014/main" id="{D44872F5-056F-440E-BF7E-12B5F3E3F206}"/>
              </a:ext>
            </a:extLst>
          </p:cNvPr>
          <p:cNvSpPr txBox="1"/>
          <p:nvPr/>
        </p:nvSpPr>
        <p:spPr>
          <a:xfrm>
            <a:off x="266700" y="5334841"/>
            <a:ext cx="8610600" cy="646331"/>
          </a:xfrm>
          <a:prstGeom prst="rect">
            <a:avLst/>
          </a:prstGeom>
          <a:noFill/>
          <a:ln w="19050">
            <a:solidFill>
              <a:schemeClr val="tx1"/>
            </a:solidFill>
          </a:ln>
        </p:spPr>
        <p:txBody>
          <a:bodyPr wrap="square" rtlCol="0">
            <a:spAutoFit/>
          </a:bodyPr>
          <a:lstStyle/>
          <a:p>
            <a:pPr algn="ctr"/>
            <a:r>
              <a:rPr lang="en-US" sz="3600" b="1" dirty="0"/>
              <a:t>If this is you . . . even better!</a:t>
            </a:r>
          </a:p>
        </p:txBody>
      </p:sp>
      <p:sp>
        <p:nvSpPr>
          <p:cNvPr id="7" name="Arrow: Up 6">
            <a:extLst>
              <a:ext uri="{FF2B5EF4-FFF2-40B4-BE49-F238E27FC236}">
                <a16:creationId xmlns:a16="http://schemas.microsoft.com/office/drawing/2014/main" id="{EE187935-6F6F-4915-8FB2-709F097066F2}"/>
              </a:ext>
            </a:extLst>
          </p:cNvPr>
          <p:cNvSpPr/>
          <p:nvPr/>
        </p:nvSpPr>
        <p:spPr>
          <a:xfrm rot="10800000">
            <a:off x="609600" y="4279900"/>
            <a:ext cx="838200" cy="8382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Up 11">
            <a:extLst>
              <a:ext uri="{FF2B5EF4-FFF2-40B4-BE49-F238E27FC236}">
                <a16:creationId xmlns:a16="http://schemas.microsoft.com/office/drawing/2014/main" id="{BDC6DCD8-3572-431E-AC52-FC6A88EE92D9}"/>
              </a:ext>
            </a:extLst>
          </p:cNvPr>
          <p:cNvSpPr/>
          <p:nvPr/>
        </p:nvSpPr>
        <p:spPr>
          <a:xfrm rot="10800000">
            <a:off x="7848600" y="4292600"/>
            <a:ext cx="838200" cy="8382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881B97A9-698B-42C3-A2FE-5F4E3B4236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82217" y="1188824"/>
            <a:ext cx="6131965" cy="3941977"/>
          </a:xfrm>
          <a:prstGeom prst="rect">
            <a:avLst/>
          </a:prstGeom>
        </p:spPr>
      </p:pic>
    </p:spTree>
    <p:extLst>
      <p:ext uri="{BB962C8B-B14F-4D97-AF65-F5344CB8AC3E}">
        <p14:creationId xmlns:p14="http://schemas.microsoft.com/office/powerpoint/2010/main" val="11182966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Quick Fist to Five!</a:t>
            </a:r>
          </a:p>
        </p:txBody>
      </p:sp>
      <p:sp>
        <p:nvSpPr>
          <p:cNvPr id="5" name="TextBox 4">
            <a:extLst>
              <a:ext uri="{FF2B5EF4-FFF2-40B4-BE49-F238E27FC236}">
                <a16:creationId xmlns:a16="http://schemas.microsoft.com/office/drawing/2014/main" id="{6CFCEEBF-4E17-4B30-9EB1-AA82A856F072}"/>
              </a:ext>
            </a:extLst>
          </p:cNvPr>
          <p:cNvSpPr txBox="1"/>
          <p:nvPr/>
        </p:nvSpPr>
        <p:spPr>
          <a:xfrm>
            <a:off x="292100" y="3156146"/>
            <a:ext cx="8610600" cy="3046988"/>
          </a:xfrm>
          <a:prstGeom prst="rect">
            <a:avLst/>
          </a:prstGeom>
          <a:noFill/>
          <a:ln w="19050">
            <a:noFill/>
          </a:ln>
        </p:spPr>
        <p:txBody>
          <a:bodyPr wrap="square" rtlCol="0">
            <a:spAutoFit/>
          </a:bodyPr>
          <a:lstStyle/>
          <a:p>
            <a:r>
              <a:rPr lang="en-US" sz="2800" b="1" i="1" dirty="0"/>
              <a:t>Raise a Fist</a:t>
            </a:r>
            <a:br>
              <a:rPr lang="en-US" sz="2400" b="1" i="1" dirty="0"/>
            </a:br>
            <a:r>
              <a:rPr lang="en-US" sz="2000" dirty="0"/>
              <a:t>If you’ve </a:t>
            </a:r>
            <a:r>
              <a:rPr lang="en-US" sz="2000" i="1" dirty="0"/>
              <a:t>never</a:t>
            </a:r>
            <a:r>
              <a:rPr lang="en-US" sz="2000" dirty="0"/>
              <a:t> worked with Python and barely know what it is.  </a:t>
            </a:r>
          </a:p>
          <a:p>
            <a:endParaRPr lang="en-US" sz="2400" b="1" dirty="0"/>
          </a:p>
          <a:p>
            <a:r>
              <a:rPr lang="en-US" sz="2800" b="1" i="1" dirty="0"/>
              <a:t>Raise a Five</a:t>
            </a:r>
            <a:br>
              <a:rPr lang="en-US" sz="2400" b="1" i="1" dirty="0"/>
            </a:br>
            <a:r>
              <a:rPr lang="en-US" sz="2000" dirty="0"/>
              <a:t>If you work with Python on a daily basis. </a:t>
            </a:r>
          </a:p>
          <a:p>
            <a:endParaRPr lang="en-US" sz="2400" b="1" dirty="0"/>
          </a:p>
          <a:p>
            <a:r>
              <a:rPr lang="en-US" sz="2800" b="1" i="1" dirty="0"/>
              <a:t>Raise a One, Two, Three, or Four</a:t>
            </a:r>
          </a:p>
          <a:p>
            <a:r>
              <a:rPr lang="en-US" sz="2000" dirty="0"/>
              <a:t>If you fall somewhere in between. </a:t>
            </a:r>
          </a:p>
        </p:txBody>
      </p:sp>
      <p:grpSp>
        <p:nvGrpSpPr>
          <p:cNvPr id="7" name="Group 6">
            <a:extLst>
              <a:ext uri="{FF2B5EF4-FFF2-40B4-BE49-F238E27FC236}">
                <a16:creationId xmlns:a16="http://schemas.microsoft.com/office/drawing/2014/main" id="{FA9EFE78-0CCC-41CA-BCEB-DCF757D8503C}"/>
              </a:ext>
            </a:extLst>
          </p:cNvPr>
          <p:cNvGrpSpPr/>
          <p:nvPr/>
        </p:nvGrpSpPr>
        <p:grpSpPr>
          <a:xfrm>
            <a:off x="304799" y="990600"/>
            <a:ext cx="8597901" cy="1862879"/>
            <a:chOff x="612347" y="1208649"/>
            <a:chExt cx="8899979" cy="1844040"/>
          </a:xfrm>
        </p:grpSpPr>
        <p:pic>
          <p:nvPicPr>
            <p:cNvPr id="4" name="Picture 3">
              <a:extLst>
                <a:ext uri="{FF2B5EF4-FFF2-40B4-BE49-F238E27FC236}">
                  <a16:creationId xmlns:a16="http://schemas.microsoft.com/office/drawing/2014/main" id="{93CCC1D0-13EE-48C9-9CD7-EF18AC3AEB7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819" t="9304" b="52284"/>
            <a:stretch/>
          </p:blipFill>
          <p:spPr>
            <a:xfrm>
              <a:off x="612347" y="1208649"/>
              <a:ext cx="4569251" cy="1844040"/>
            </a:xfrm>
            <a:prstGeom prst="rect">
              <a:avLst/>
            </a:prstGeom>
          </p:spPr>
        </p:pic>
        <p:pic>
          <p:nvPicPr>
            <p:cNvPr id="8" name="Picture 7">
              <a:extLst>
                <a:ext uri="{FF2B5EF4-FFF2-40B4-BE49-F238E27FC236}">
                  <a16:creationId xmlns:a16="http://schemas.microsoft.com/office/drawing/2014/main" id="{E07919A8-A0C1-4AF8-8AF5-42B3218174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2162" r="1851" b="9426"/>
            <a:stretch/>
          </p:blipFill>
          <p:spPr>
            <a:xfrm>
              <a:off x="4800600" y="1208649"/>
              <a:ext cx="4711726" cy="1844040"/>
            </a:xfrm>
            <a:prstGeom prst="rect">
              <a:avLst/>
            </a:prstGeom>
          </p:spPr>
        </p:pic>
      </p:grpSp>
    </p:spTree>
    <p:extLst>
      <p:ext uri="{BB962C8B-B14F-4D97-AF65-F5344CB8AC3E}">
        <p14:creationId xmlns:p14="http://schemas.microsoft.com/office/powerpoint/2010/main" val="39490328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Self Checkup?</a:t>
            </a:r>
          </a:p>
        </p:txBody>
      </p:sp>
      <p:sp>
        <p:nvSpPr>
          <p:cNvPr id="5" name="TextBox 4">
            <a:extLst>
              <a:ext uri="{FF2B5EF4-FFF2-40B4-BE49-F238E27FC236}">
                <a16:creationId xmlns:a16="http://schemas.microsoft.com/office/drawing/2014/main" id="{E8D5F36F-DD5B-405B-9C4A-F6D0EB81F589}"/>
              </a:ext>
            </a:extLst>
          </p:cNvPr>
          <p:cNvSpPr txBox="1"/>
          <p:nvPr/>
        </p:nvSpPr>
        <p:spPr>
          <a:xfrm>
            <a:off x="381000" y="1600200"/>
            <a:ext cx="8534400" cy="2554545"/>
          </a:xfrm>
          <a:prstGeom prst="rect">
            <a:avLst/>
          </a:prstGeom>
          <a:noFill/>
          <a:ln w="6350" cmpd="sng">
            <a:noFill/>
            <a:prstDash val="dash"/>
          </a:ln>
        </p:spPr>
        <p:txBody>
          <a:bodyPr wrap="square" rtlCol="0">
            <a:spAutoFit/>
          </a:bodyPr>
          <a:lstStyle/>
          <a:p>
            <a:pPr algn="ctr"/>
            <a:r>
              <a:rPr lang="en-US" sz="3200" b="1" dirty="0"/>
              <a:t>Tip: </a:t>
            </a:r>
            <a:r>
              <a:rPr lang="en-US" sz="3200" dirty="0"/>
              <a:t>As with all skills, proficiency will build the more you practice </a:t>
            </a:r>
            <a:r>
              <a:rPr lang="en-US" sz="3200" i="1" dirty="0"/>
              <a:t>increasingly</a:t>
            </a:r>
            <a:r>
              <a:rPr lang="en-US" sz="3200" dirty="0"/>
              <a:t> challenging problems. </a:t>
            </a:r>
          </a:p>
          <a:p>
            <a:pPr algn="ctr"/>
            <a:endParaRPr lang="en-US" sz="3200" dirty="0"/>
          </a:p>
          <a:p>
            <a:pPr algn="ctr"/>
            <a:r>
              <a:rPr lang="en-US" sz="3200" dirty="0"/>
              <a:t>Just keep at it!</a:t>
            </a:r>
          </a:p>
        </p:txBody>
      </p:sp>
    </p:spTree>
    <p:extLst>
      <p:ext uri="{BB962C8B-B14F-4D97-AF65-F5344CB8AC3E}">
        <p14:creationId xmlns:p14="http://schemas.microsoft.com/office/powerpoint/2010/main" val="26931470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391A-BADA-45CA-8EA4-22B16734C91A}"/>
              </a:ext>
            </a:extLst>
          </p:cNvPr>
          <p:cNvSpPr>
            <a:spLocks noGrp="1"/>
          </p:cNvSpPr>
          <p:nvPr>
            <p:ph type="title"/>
          </p:nvPr>
        </p:nvSpPr>
        <p:spPr>
          <a:xfrm>
            <a:off x="304800" y="0"/>
            <a:ext cx="8763000" cy="653854"/>
          </a:xfrm>
        </p:spPr>
        <p:txBody>
          <a:bodyPr/>
          <a:lstStyle/>
          <a:p>
            <a:r>
              <a:rPr lang="en-US" dirty="0"/>
              <a:t>Next Class . . .</a:t>
            </a:r>
          </a:p>
        </p:txBody>
      </p:sp>
      <p:sp>
        <p:nvSpPr>
          <p:cNvPr id="3" name="TextBox 2">
            <a:extLst>
              <a:ext uri="{FF2B5EF4-FFF2-40B4-BE49-F238E27FC236}">
                <a16:creationId xmlns:a16="http://schemas.microsoft.com/office/drawing/2014/main" id="{0CA3FF97-5197-4E44-BD1E-2F7EA8A5FF7E}"/>
              </a:ext>
            </a:extLst>
          </p:cNvPr>
          <p:cNvSpPr txBox="1"/>
          <p:nvPr/>
        </p:nvSpPr>
        <p:spPr>
          <a:xfrm>
            <a:off x="491383" y="3386078"/>
            <a:ext cx="8610600" cy="2862322"/>
          </a:xfrm>
          <a:prstGeom prst="rect">
            <a:avLst/>
          </a:prstGeom>
          <a:noFill/>
          <a:ln w="19050">
            <a:noFill/>
          </a:ln>
        </p:spPr>
        <p:txBody>
          <a:bodyPr wrap="square" rtlCol="0">
            <a:spAutoFit/>
          </a:bodyPr>
          <a:lstStyle/>
          <a:p>
            <a:pPr algn="ctr"/>
            <a:r>
              <a:rPr lang="en-US" sz="7200" b="1" dirty="0">
                <a:highlight>
                  <a:srgbClr val="FFCC00"/>
                </a:highlight>
                <a:latin typeface="Courier New" panose="02070309020205020404" pitchFamily="49" charset="0"/>
                <a:cs typeface="Courier New" panose="02070309020205020404" pitchFamily="49" charset="0"/>
              </a:rPr>
              <a:t> </a:t>
            </a:r>
          </a:p>
          <a:p>
            <a:pPr algn="ctr"/>
            <a:endParaRPr lang="en-US" sz="3600" b="1" dirty="0">
              <a:highlight>
                <a:srgbClr val="FFCC00"/>
              </a:highlight>
              <a:latin typeface="Courier New" panose="02070309020205020404" pitchFamily="49" charset="0"/>
              <a:cs typeface="Courier New" panose="02070309020205020404" pitchFamily="49" charset="0"/>
            </a:endParaRPr>
          </a:p>
          <a:p>
            <a:pPr algn="ctr"/>
            <a:r>
              <a:rPr lang="en-US" sz="7200" b="1" i="1" dirty="0"/>
              <a:t>And a Lot More!</a:t>
            </a:r>
          </a:p>
        </p:txBody>
      </p:sp>
      <p:pic>
        <p:nvPicPr>
          <p:cNvPr id="4" name="Picture 3">
            <a:extLst>
              <a:ext uri="{FF2B5EF4-FFF2-40B4-BE49-F238E27FC236}">
                <a16:creationId xmlns:a16="http://schemas.microsoft.com/office/drawing/2014/main" id="{A0462815-244A-4191-8E67-CE878A0F6A1C}"/>
              </a:ext>
            </a:extLst>
          </p:cNvPr>
          <p:cNvPicPr>
            <a:picLocks noChangeAspect="1"/>
          </p:cNvPicPr>
          <p:nvPr/>
        </p:nvPicPr>
        <p:blipFill>
          <a:blip r:embed="rId2"/>
          <a:stretch>
            <a:fillRect/>
          </a:stretch>
        </p:blipFill>
        <p:spPr>
          <a:xfrm>
            <a:off x="4969698" y="2103605"/>
            <a:ext cx="3581400" cy="804125"/>
          </a:xfrm>
          <a:prstGeom prst="rect">
            <a:avLst/>
          </a:prstGeom>
        </p:spPr>
      </p:pic>
      <p:pic>
        <p:nvPicPr>
          <p:cNvPr id="5" name="Picture 4">
            <a:extLst>
              <a:ext uri="{FF2B5EF4-FFF2-40B4-BE49-F238E27FC236}">
                <a16:creationId xmlns:a16="http://schemas.microsoft.com/office/drawing/2014/main" id="{FAFE9F9B-7C0A-485A-B1ED-5FB4966AB815}"/>
              </a:ext>
            </a:extLst>
          </p:cNvPr>
          <p:cNvPicPr>
            <a:picLocks noChangeAspect="1"/>
          </p:cNvPicPr>
          <p:nvPr/>
        </p:nvPicPr>
        <p:blipFill>
          <a:blip r:embed="rId3"/>
          <a:stretch>
            <a:fillRect/>
          </a:stretch>
        </p:blipFill>
        <p:spPr>
          <a:xfrm>
            <a:off x="2192550" y="3221865"/>
            <a:ext cx="4617396" cy="1654935"/>
          </a:xfrm>
          <a:prstGeom prst="rect">
            <a:avLst/>
          </a:prstGeom>
        </p:spPr>
      </p:pic>
      <p:sp>
        <p:nvSpPr>
          <p:cNvPr id="6" name="TextBox 5">
            <a:extLst>
              <a:ext uri="{FF2B5EF4-FFF2-40B4-BE49-F238E27FC236}">
                <a16:creationId xmlns:a16="http://schemas.microsoft.com/office/drawing/2014/main" id="{EDE0AB6B-54AC-43C2-8A55-FB24ABA1B25E}"/>
              </a:ext>
            </a:extLst>
          </p:cNvPr>
          <p:cNvSpPr txBox="1"/>
          <p:nvPr/>
        </p:nvSpPr>
        <p:spPr>
          <a:xfrm>
            <a:off x="4800600" y="914400"/>
            <a:ext cx="3467616" cy="369332"/>
          </a:xfrm>
          <a:prstGeom prst="rect">
            <a:avLst/>
          </a:prstGeom>
          <a:noFill/>
        </p:spPr>
        <p:txBody>
          <a:bodyPr wrap="none" rtlCol="0">
            <a:spAutoFit/>
          </a:bodyPr>
          <a:lstStyle/>
          <a:p>
            <a:r>
              <a:rPr lang="en-US" dirty="0"/>
              <a:t>loops, dictionaries, functions . . .</a:t>
            </a:r>
          </a:p>
        </p:txBody>
      </p:sp>
      <p:pic>
        <p:nvPicPr>
          <p:cNvPr id="7" name="Picture 6">
            <a:extLst>
              <a:ext uri="{FF2B5EF4-FFF2-40B4-BE49-F238E27FC236}">
                <a16:creationId xmlns:a16="http://schemas.microsoft.com/office/drawing/2014/main" id="{E05246EB-0C81-41A4-AC5B-D769B49733A8}"/>
              </a:ext>
            </a:extLst>
          </p:cNvPr>
          <p:cNvPicPr>
            <a:picLocks noChangeAspect="1"/>
          </p:cNvPicPr>
          <p:nvPr/>
        </p:nvPicPr>
        <p:blipFill>
          <a:blip r:embed="rId4"/>
          <a:stretch>
            <a:fillRect/>
          </a:stretch>
        </p:blipFill>
        <p:spPr>
          <a:xfrm>
            <a:off x="286284" y="796766"/>
            <a:ext cx="3858110" cy="2230305"/>
          </a:xfrm>
          <a:prstGeom prst="rect">
            <a:avLst/>
          </a:prstGeom>
        </p:spPr>
      </p:pic>
    </p:spTree>
    <p:extLst>
      <p:ext uri="{BB962C8B-B14F-4D97-AF65-F5344CB8AC3E}">
        <p14:creationId xmlns:p14="http://schemas.microsoft.com/office/powerpoint/2010/main" val="1182192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Quick Fist to Five!</a:t>
            </a:r>
          </a:p>
        </p:txBody>
      </p:sp>
      <p:sp>
        <p:nvSpPr>
          <p:cNvPr id="9" name="TextBox 8">
            <a:extLst>
              <a:ext uri="{FF2B5EF4-FFF2-40B4-BE49-F238E27FC236}">
                <a16:creationId xmlns:a16="http://schemas.microsoft.com/office/drawing/2014/main" id="{81AC9AFA-6B13-443D-BA00-D32C071ACA63}"/>
              </a:ext>
            </a:extLst>
          </p:cNvPr>
          <p:cNvSpPr txBox="1"/>
          <p:nvPr/>
        </p:nvSpPr>
        <p:spPr>
          <a:xfrm>
            <a:off x="266700" y="3276600"/>
            <a:ext cx="8724900" cy="2677656"/>
          </a:xfrm>
          <a:prstGeom prst="rect">
            <a:avLst/>
          </a:prstGeom>
          <a:noFill/>
          <a:ln w="19050">
            <a:noFill/>
          </a:ln>
        </p:spPr>
        <p:txBody>
          <a:bodyPr wrap="square" rtlCol="0">
            <a:spAutoFit/>
          </a:bodyPr>
          <a:lstStyle/>
          <a:p>
            <a:pPr algn="ctr"/>
            <a:r>
              <a:rPr lang="en-US" sz="4200" b="1" u="sng" dirty="0"/>
              <a:t>Story Time</a:t>
            </a:r>
          </a:p>
          <a:p>
            <a:pPr algn="ctr"/>
            <a:r>
              <a:rPr lang="en-US" sz="4200" dirty="0"/>
              <a:t>For those of you who have used Python, where have you used it and what for? </a:t>
            </a:r>
          </a:p>
        </p:txBody>
      </p:sp>
      <p:grpSp>
        <p:nvGrpSpPr>
          <p:cNvPr id="10" name="Group 9">
            <a:extLst>
              <a:ext uri="{FF2B5EF4-FFF2-40B4-BE49-F238E27FC236}">
                <a16:creationId xmlns:a16="http://schemas.microsoft.com/office/drawing/2014/main" id="{923B9976-F2A8-4CB3-B4CB-46DD5F68EEAF}"/>
              </a:ext>
            </a:extLst>
          </p:cNvPr>
          <p:cNvGrpSpPr/>
          <p:nvPr/>
        </p:nvGrpSpPr>
        <p:grpSpPr>
          <a:xfrm>
            <a:off x="304799" y="990600"/>
            <a:ext cx="8597901" cy="1862879"/>
            <a:chOff x="612347" y="1208649"/>
            <a:chExt cx="8899979" cy="1844040"/>
          </a:xfrm>
        </p:grpSpPr>
        <p:pic>
          <p:nvPicPr>
            <p:cNvPr id="11" name="Picture 10">
              <a:extLst>
                <a:ext uri="{FF2B5EF4-FFF2-40B4-BE49-F238E27FC236}">
                  <a16:creationId xmlns:a16="http://schemas.microsoft.com/office/drawing/2014/main" id="{1CDCE0A5-67AE-4959-A9DD-CB02BD02C6F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819" t="9304" b="52284"/>
            <a:stretch/>
          </p:blipFill>
          <p:spPr>
            <a:xfrm>
              <a:off x="612347" y="1208649"/>
              <a:ext cx="4569251" cy="1844040"/>
            </a:xfrm>
            <a:prstGeom prst="rect">
              <a:avLst/>
            </a:prstGeom>
          </p:spPr>
        </p:pic>
        <p:pic>
          <p:nvPicPr>
            <p:cNvPr id="12" name="Picture 11">
              <a:extLst>
                <a:ext uri="{FF2B5EF4-FFF2-40B4-BE49-F238E27FC236}">
                  <a16:creationId xmlns:a16="http://schemas.microsoft.com/office/drawing/2014/main" id="{0EB82855-785F-4878-A69A-7DFACE94820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2162" r="1851" b="9426"/>
            <a:stretch/>
          </p:blipFill>
          <p:spPr>
            <a:xfrm>
              <a:off x="4800600" y="1208649"/>
              <a:ext cx="4711726" cy="1844040"/>
            </a:xfrm>
            <a:prstGeom prst="rect">
              <a:avLst/>
            </a:prstGeom>
          </p:spPr>
        </p:pic>
      </p:grpSp>
    </p:spTree>
    <p:extLst>
      <p:ext uri="{BB962C8B-B14F-4D97-AF65-F5344CB8AC3E}">
        <p14:creationId xmlns:p14="http://schemas.microsoft.com/office/powerpoint/2010/main" val="9697937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What Is Python?</a:t>
            </a:r>
          </a:p>
        </p:txBody>
      </p:sp>
      <p:sp>
        <p:nvSpPr>
          <p:cNvPr id="5" name="Content Placeholder 2">
            <a:extLst>
              <a:ext uri="{FF2B5EF4-FFF2-40B4-BE49-F238E27FC236}">
                <a16:creationId xmlns:a16="http://schemas.microsoft.com/office/drawing/2014/main" id="{D315519E-378C-4DD2-8B6D-08D8B7E8037C}"/>
              </a:ext>
            </a:extLst>
          </p:cNvPr>
          <p:cNvSpPr txBox="1">
            <a:spLocks/>
          </p:cNvSpPr>
          <p:nvPr/>
        </p:nvSpPr>
        <p:spPr>
          <a:xfrm>
            <a:off x="203893" y="898427"/>
            <a:ext cx="8711507" cy="4876800"/>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spcBef>
                <a:spcPts val="0"/>
              </a:spcBef>
            </a:pPr>
            <a:r>
              <a:rPr lang="en-US" sz="2800" b="1" dirty="0">
                <a:latin typeface="Arial" panose="020B0604020202020204" pitchFamily="34" charset="0"/>
                <a:ea typeface="Roboto" panose="02000000000000000000" pitchFamily="2" charset="0"/>
                <a:cs typeface="Arial" panose="020B0604020202020204" pitchFamily="34" charset="0"/>
              </a:rPr>
              <a:t>Python</a:t>
            </a:r>
            <a:r>
              <a:rPr lang="en-US" sz="2800" dirty="0">
                <a:latin typeface="Arial" panose="020B0604020202020204" pitchFamily="34" charset="0"/>
                <a:ea typeface="Roboto" panose="02000000000000000000" pitchFamily="2" charset="0"/>
                <a:cs typeface="Arial" panose="020B0604020202020204" pitchFamily="34" charset="0"/>
              </a:rPr>
              <a:t> is a high-level, general purpose programming language used for a variety of applications.</a:t>
            </a:r>
          </a:p>
          <a:p>
            <a:pPr marL="685800" indent="-457200">
              <a:lnSpc>
                <a:spcPct val="150000"/>
              </a:lnSpc>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Arial" panose="020B0604020202020204" pitchFamily="34" charset="0"/>
              <a:buChar char="•"/>
            </a:pPr>
            <a:r>
              <a:rPr lang="en-US" sz="2800" dirty="0">
                <a:latin typeface="Arial" panose="020B0604020202020204" pitchFamily="34" charset="0"/>
                <a:ea typeface="Roboto" panose="02000000000000000000" pitchFamily="2" charset="0"/>
                <a:cs typeface="Arial" panose="020B0604020202020204" pitchFamily="34" charset="0"/>
              </a:rPr>
              <a:t>It has an enormous community of developers.</a:t>
            </a:r>
          </a:p>
          <a:p>
            <a:pPr marL="685800" indent="-457200">
              <a:spcBef>
                <a:spcPts val="0"/>
              </a:spcBef>
              <a:buFont typeface="Arial" panose="020B0604020202020204" pitchFamily="34" charset="0"/>
              <a:buChar char="•"/>
            </a:pPr>
            <a:endParaRPr lang="en-US"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Arial" panose="020B0604020202020204" pitchFamily="34" charset="0"/>
              <a:buChar char="•"/>
            </a:pPr>
            <a:r>
              <a:rPr lang="en-US" sz="2800" dirty="0">
                <a:latin typeface="Arial" panose="020B0604020202020204" pitchFamily="34" charset="0"/>
                <a:ea typeface="Roboto" panose="02000000000000000000" pitchFamily="2" charset="0"/>
                <a:cs typeface="Arial" panose="020B0604020202020204" pitchFamily="34" charset="0"/>
              </a:rPr>
              <a:t>It is used in a wide variety of industries and jobs.</a:t>
            </a:r>
          </a:p>
          <a:p>
            <a:pPr marL="685800" indent="-457200">
              <a:spcBef>
                <a:spcPts val="0"/>
              </a:spcBef>
              <a:buFont typeface="Arial" panose="020B0604020202020204" pitchFamily="34" charset="0"/>
              <a:buChar char="•"/>
            </a:pPr>
            <a:endParaRPr lang="en-US"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Arial" panose="020B0604020202020204" pitchFamily="34" charset="0"/>
              <a:buChar char="•"/>
            </a:pPr>
            <a:r>
              <a:rPr lang="en-US" sz="2800" dirty="0">
                <a:latin typeface="Arial" panose="020B0604020202020204" pitchFamily="34" charset="0"/>
                <a:ea typeface="Roboto" panose="02000000000000000000" pitchFamily="2" charset="0"/>
                <a:cs typeface="Arial" panose="020B0604020202020204" pitchFamily="34" charset="0"/>
              </a:rPr>
              <a:t>Prioritizes readability for ease of use.</a:t>
            </a:r>
            <a:br>
              <a:rPr lang="en-US" sz="2800" dirty="0">
                <a:latin typeface="Arial" panose="020B0604020202020204" pitchFamily="34" charset="0"/>
                <a:ea typeface="Roboto" panose="02000000000000000000" pitchFamily="2" charset="0"/>
                <a:cs typeface="Arial" panose="020B0604020202020204" pitchFamily="34" charset="0"/>
              </a:rPr>
            </a:b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lnSpc>
                <a:spcPct val="150000"/>
              </a:lnSpc>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lnSpc>
                <a:spcPct val="150000"/>
              </a:lnSpc>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lnSpc>
                <a:spcPct val="150000"/>
              </a:lnSpc>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p:txBody>
      </p:sp>
      <p:pic>
        <p:nvPicPr>
          <p:cNvPr id="1026" name="Picture 2" descr="Image result for python icon">
            <a:extLst>
              <a:ext uri="{FF2B5EF4-FFF2-40B4-BE49-F238E27FC236}">
                <a16:creationId xmlns:a16="http://schemas.microsoft.com/office/drawing/2014/main" id="{80408ABB-9C0C-4EF1-B74C-5A7289DDBA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9293" y="3785293"/>
            <a:ext cx="2539307" cy="2539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249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Trilogy_Class_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24951</TotalTime>
  <Words>3190</Words>
  <Application>Microsoft Office PowerPoint</Application>
  <PresentationFormat>On-screen Show (4:3)</PresentationFormat>
  <Paragraphs>612</Paragraphs>
  <Slides>71</Slides>
  <Notes>57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Anton</vt:lpstr>
      <vt:lpstr>Barlow Condensed</vt:lpstr>
      <vt:lpstr>Londrina Sketch</vt:lpstr>
      <vt:lpstr>Arial</vt:lpstr>
      <vt:lpstr>Calibri</vt:lpstr>
      <vt:lpstr>Courier New</vt:lpstr>
      <vt:lpstr>Roboto</vt:lpstr>
      <vt:lpstr>Wingdings</vt:lpstr>
      <vt:lpstr>Trilogy_Class_Template</vt:lpstr>
      <vt:lpstr>Power of Python!</vt:lpstr>
      <vt:lpstr>Last Week…</vt:lpstr>
      <vt:lpstr>This Week: Enter Python</vt:lpstr>
      <vt:lpstr>This Week’s Goals</vt:lpstr>
      <vt:lpstr>Today’s Goals</vt:lpstr>
      <vt:lpstr>Why Python?</vt:lpstr>
      <vt:lpstr>Quick Fist to Five!</vt:lpstr>
      <vt:lpstr>Quick Fist to Five!</vt:lpstr>
      <vt:lpstr>What Is Python?</vt:lpstr>
      <vt:lpstr>Bash vs Python</vt:lpstr>
      <vt:lpstr>Why Learn Python?</vt:lpstr>
      <vt:lpstr>Why Learn Python?</vt:lpstr>
      <vt:lpstr>Example Application (HW): Password Cracker</vt:lpstr>
      <vt:lpstr>Today’s Goals</vt:lpstr>
      <vt:lpstr>Setup Time!</vt:lpstr>
      <vt:lpstr>Python and VS Code</vt:lpstr>
      <vt:lpstr>PowerPoint Presentation</vt:lpstr>
      <vt:lpstr>PowerPoint Presentation</vt:lpstr>
      <vt:lpstr>Hello World!</vt:lpstr>
      <vt:lpstr>Programming Fundamentals</vt:lpstr>
      <vt:lpstr>Data Types and Tools</vt:lpstr>
      <vt:lpstr>Booleans</vt:lpstr>
      <vt:lpstr>Strings</vt:lpstr>
      <vt:lpstr>Numbers</vt:lpstr>
      <vt:lpstr>Variables and Operators</vt:lpstr>
      <vt:lpstr>Variables</vt:lpstr>
      <vt:lpstr>Variables</vt:lpstr>
      <vt:lpstr>Operators</vt:lpstr>
      <vt:lpstr>Basic Variables</vt:lpstr>
      <vt:lpstr>PowerPoint Presentation</vt:lpstr>
      <vt:lpstr>Variable Dissection</vt:lpstr>
      <vt:lpstr>PowerPoint Presentation</vt:lpstr>
      <vt:lpstr>Variable Addresses</vt:lpstr>
      <vt:lpstr>Today’s Goals</vt:lpstr>
      <vt:lpstr>User Input</vt:lpstr>
      <vt:lpstr>User Input</vt:lpstr>
      <vt:lpstr>Inputs and Prompts</vt:lpstr>
      <vt:lpstr>PowerPoint Presentation</vt:lpstr>
      <vt:lpstr>Down to Input</vt:lpstr>
      <vt:lpstr>Break! </vt:lpstr>
      <vt:lpstr>Lists</vt:lpstr>
      <vt:lpstr>Lists</vt:lpstr>
      <vt:lpstr>Lists</vt:lpstr>
      <vt:lpstr>Lists</vt:lpstr>
      <vt:lpstr>Lists</vt:lpstr>
      <vt:lpstr>Basic Lists</vt:lpstr>
      <vt:lpstr>PowerPoint Presentation</vt:lpstr>
      <vt:lpstr>Messy Lists</vt:lpstr>
      <vt:lpstr>Today’s Goals</vt:lpstr>
      <vt:lpstr>Conditionals</vt:lpstr>
      <vt:lpstr>Conditionals</vt:lpstr>
      <vt:lpstr>Conditionals</vt:lpstr>
      <vt:lpstr>Conditionals</vt:lpstr>
      <vt:lpstr>Conditionals</vt:lpstr>
      <vt:lpstr>Conditionals</vt:lpstr>
      <vt:lpstr>The Condition in Conditionals</vt:lpstr>
      <vt:lpstr>Basic Conditions</vt:lpstr>
      <vt:lpstr>PowerPoint Presentation</vt:lpstr>
      <vt:lpstr>Conditional Conundrum</vt:lpstr>
      <vt:lpstr>Today’s Goals</vt:lpstr>
      <vt:lpstr>PowerPoint Presentation</vt:lpstr>
      <vt:lpstr>IP Check</vt:lpstr>
      <vt:lpstr>Lesson Recap</vt:lpstr>
      <vt:lpstr>Today’s Summary</vt:lpstr>
      <vt:lpstr>Today’s Summary</vt:lpstr>
      <vt:lpstr>Today’s Goals</vt:lpstr>
      <vt:lpstr>Python Learning Tips</vt:lpstr>
      <vt:lpstr>Self Checkup?</vt:lpstr>
      <vt:lpstr>Self Checkup?</vt:lpstr>
      <vt:lpstr>Self Checkup?</vt:lpstr>
      <vt:lpstr>Next Class .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Trilogy_Slide_Template</dc:title>
  <dc:subject>Cybersecurity</dc:subject>
  <dc:creator>tteltrab</dc:creator>
  <cp:keywords>LP Slideshow</cp:keywords>
  <cp:lastModifiedBy>Peleke Sengstacke</cp:lastModifiedBy>
  <cp:revision>2052</cp:revision>
  <cp:lastPrinted>2016-01-30T16:23:56Z</cp:lastPrinted>
  <dcterms:created xsi:type="dcterms:W3CDTF">2015-01-20T17:19:00Z</dcterms:created>
  <dcterms:modified xsi:type="dcterms:W3CDTF">2018-08-07T19:47:56Z</dcterms:modified>
</cp:coreProperties>
</file>