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tags/tag21.xml" ContentType="application/vnd.openxmlformats-officedocument.presentationml.tags+xml"/>
  <Override PartName="/ppt/notesSlides/notesSlide31.xml" ContentType="application/vnd.openxmlformats-officedocument.presentationml.notesSlide+xml"/>
  <Override PartName="/ppt/tags/tag22.xml" ContentType="application/vnd.openxmlformats-officedocument.presentationml.tags+xml"/>
  <Override PartName="/ppt/notesSlides/notesSlide32.xml" ContentType="application/vnd.openxmlformats-officedocument.presentationml.notesSlide+xml"/>
  <Override PartName="/ppt/tags/tag23.xml" ContentType="application/vnd.openxmlformats-officedocument.presentationml.tags+xml"/>
  <Override PartName="/ppt/notesSlides/notesSlide33.xml" ContentType="application/vnd.openxmlformats-officedocument.presentationml.notesSlide+xml"/>
  <Override PartName="/ppt/tags/tag24.xml" ContentType="application/vnd.openxmlformats-officedocument.presentationml.tags+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tags/tag29.xml" ContentType="application/vnd.openxmlformats-officedocument.presentationml.tags+xml"/>
  <Override PartName="/ppt/notesSlides/notesSlide39.xml" ContentType="application/vnd.openxmlformats-officedocument.presentationml.notesSlide+xml"/>
  <Override PartName="/ppt/tags/tag3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3"/>
  </p:notesMasterIdLst>
  <p:handoutMasterIdLst>
    <p:handoutMasterId r:id="rId114"/>
  </p:handoutMasterIdLst>
  <p:sldIdLst>
    <p:sldId id="507" r:id="rId2"/>
    <p:sldId id="723" r:id="rId3"/>
    <p:sldId id="596" r:id="rId4"/>
    <p:sldId id="724" r:id="rId5"/>
    <p:sldId id="725" r:id="rId6"/>
    <p:sldId id="595" r:id="rId7"/>
    <p:sldId id="666" r:id="rId8"/>
    <p:sldId id="705" r:id="rId9"/>
    <p:sldId id="639" r:id="rId10"/>
    <p:sldId id="750" r:id="rId11"/>
    <p:sldId id="754" r:id="rId12"/>
    <p:sldId id="755" r:id="rId13"/>
    <p:sldId id="756" r:id="rId14"/>
    <p:sldId id="760" r:id="rId15"/>
    <p:sldId id="785" r:id="rId16"/>
    <p:sldId id="678" r:id="rId17"/>
    <p:sldId id="752" r:id="rId18"/>
    <p:sldId id="677" r:id="rId19"/>
    <p:sldId id="673" r:id="rId20"/>
    <p:sldId id="794" r:id="rId21"/>
    <p:sldId id="795" r:id="rId22"/>
    <p:sldId id="758" r:id="rId23"/>
    <p:sldId id="757" r:id="rId24"/>
    <p:sldId id="796" r:id="rId25"/>
    <p:sldId id="676" r:id="rId26"/>
    <p:sldId id="797" r:id="rId27"/>
    <p:sldId id="759" r:id="rId28"/>
    <p:sldId id="798" r:id="rId29"/>
    <p:sldId id="728" r:id="rId30"/>
    <p:sldId id="786" r:id="rId31"/>
    <p:sldId id="787" r:id="rId32"/>
    <p:sldId id="761" r:id="rId33"/>
    <p:sldId id="788" r:id="rId34"/>
    <p:sldId id="790" r:id="rId35"/>
    <p:sldId id="791" r:id="rId36"/>
    <p:sldId id="762" r:id="rId37"/>
    <p:sldId id="763" r:id="rId38"/>
    <p:sldId id="764" r:id="rId39"/>
    <p:sldId id="765" r:id="rId40"/>
    <p:sldId id="766" r:id="rId41"/>
    <p:sldId id="767" r:id="rId42"/>
    <p:sldId id="769" r:id="rId43"/>
    <p:sldId id="768" r:id="rId44"/>
    <p:sldId id="726" r:id="rId45"/>
    <p:sldId id="615" r:id="rId46"/>
    <p:sldId id="729" r:id="rId47"/>
    <p:sldId id="679" r:id="rId48"/>
    <p:sldId id="782" r:id="rId49"/>
    <p:sldId id="730" r:id="rId50"/>
    <p:sldId id="784" r:id="rId51"/>
    <p:sldId id="783" r:id="rId52"/>
    <p:sldId id="732" r:id="rId53"/>
    <p:sldId id="733" r:id="rId54"/>
    <p:sldId id="734" r:id="rId55"/>
    <p:sldId id="616" r:id="rId56"/>
    <p:sldId id="675" r:id="rId57"/>
    <p:sldId id="735" r:id="rId58"/>
    <p:sldId id="681" r:id="rId59"/>
    <p:sldId id="737" r:id="rId60"/>
    <p:sldId id="680" r:id="rId61"/>
    <p:sldId id="772" r:id="rId62"/>
    <p:sldId id="781" r:id="rId63"/>
    <p:sldId id="736" r:id="rId64"/>
    <p:sldId id="777" r:id="rId65"/>
    <p:sldId id="776" r:id="rId66"/>
    <p:sldId id="792" r:id="rId67"/>
    <p:sldId id="775" r:id="rId68"/>
    <p:sldId id="778" r:id="rId69"/>
    <p:sldId id="771" r:id="rId70"/>
    <p:sldId id="773" r:id="rId71"/>
    <p:sldId id="779" r:id="rId72"/>
    <p:sldId id="793" r:id="rId73"/>
    <p:sldId id="780" r:id="rId74"/>
    <p:sldId id="799" r:id="rId75"/>
    <p:sldId id="800" r:id="rId76"/>
    <p:sldId id="801" r:id="rId77"/>
    <p:sldId id="802" r:id="rId78"/>
    <p:sldId id="803" r:id="rId79"/>
    <p:sldId id="804" r:id="rId80"/>
    <p:sldId id="808" r:id="rId81"/>
    <p:sldId id="805" r:id="rId82"/>
    <p:sldId id="806" r:id="rId83"/>
    <p:sldId id="809" r:id="rId84"/>
    <p:sldId id="811" r:id="rId85"/>
    <p:sldId id="810" r:id="rId86"/>
    <p:sldId id="807" r:id="rId87"/>
    <p:sldId id="812" r:id="rId88"/>
    <p:sldId id="813" r:id="rId89"/>
    <p:sldId id="815" r:id="rId90"/>
    <p:sldId id="770" r:id="rId91"/>
    <p:sldId id="708" r:id="rId92"/>
    <p:sldId id="709" r:id="rId93"/>
    <p:sldId id="710" r:id="rId94"/>
    <p:sldId id="743" r:id="rId95"/>
    <p:sldId id="744" r:id="rId96"/>
    <p:sldId id="691" r:id="rId97"/>
    <p:sldId id="698" r:id="rId98"/>
    <p:sldId id="747" r:id="rId99"/>
    <p:sldId id="746" r:id="rId100"/>
    <p:sldId id="685" r:id="rId101"/>
    <p:sldId id="686" r:id="rId102"/>
    <p:sldId id="687" r:id="rId103"/>
    <p:sldId id="593" r:id="rId104"/>
    <p:sldId id="622" r:id="rId105"/>
    <p:sldId id="718" r:id="rId106"/>
    <p:sldId id="748" r:id="rId107"/>
    <p:sldId id="661" r:id="rId108"/>
    <p:sldId id="749" r:id="rId109"/>
    <p:sldId id="641" r:id="rId110"/>
    <p:sldId id="640" r:id="rId111"/>
    <p:sldId id="547" r:id="rId1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a:srgbClr val="CACACA"/>
    <a:srgbClr val="BDD7EE"/>
    <a:srgbClr val="6CCCE6"/>
    <a:srgbClr val="B4C7E7"/>
    <a:srgbClr val="FFCC00"/>
    <a:srgbClr val="FFF2CC"/>
    <a:srgbClr val="1E4B87"/>
    <a:srgbClr val="C0504D"/>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6998" autoAdjust="0"/>
  </p:normalViewPr>
  <p:slideViewPr>
    <p:cSldViewPr>
      <p:cViewPr>
        <p:scale>
          <a:sx n="100" d="100"/>
          <a:sy n="100" d="100"/>
        </p:scale>
        <p:origin x="900" y="89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8/7/2018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8/7/2018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347946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841840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79539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411178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7961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649797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4974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79288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60412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167915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959982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23282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978372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range is useful if you don’t want to loop through the whole list.</a:t>
            </a:r>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4192959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812620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370711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88545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2232843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2190109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2462988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2028602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059364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1742370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8744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2602994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6800820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2058331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40722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99687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777275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146751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71657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2033735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50</a:t>
            </a:fld>
            <a:endParaRPr lang="en-US"/>
          </a:p>
        </p:txBody>
      </p:sp>
    </p:spTree>
    <p:extLst>
      <p:ext uri="{BB962C8B-B14F-4D97-AF65-F5344CB8AC3E}">
        <p14:creationId xmlns:p14="http://schemas.microsoft.com/office/powerpoint/2010/main" val="1548592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lists are for loosely-related items, dictionaries are typically used for defining properties of an item. E.g. “I have these 10 things on my desk”, vs. “I have a white desk that is clean, 5 years old, and has a bunch of things on it” </a:t>
            </a:r>
          </a:p>
        </p:txBody>
      </p:sp>
      <p:sp>
        <p:nvSpPr>
          <p:cNvPr id="4" name="Slide Number Placeholder 3"/>
          <p:cNvSpPr>
            <a:spLocks noGrp="1"/>
          </p:cNvSpPr>
          <p:nvPr>
            <p:ph type="sldNum" sz="quarter" idx="10"/>
          </p:nvPr>
        </p:nvSpPr>
        <p:spPr/>
        <p:txBody>
          <a:bodyPr/>
          <a:lstStyle/>
          <a:p>
            <a:fld id="{F4EE911A-504C-45E1-9DD1-A7318D673F80}" type="slidenum">
              <a:rPr lang="en-US" smtClean="0"/>
              <a:t>51</a:t>
            </a:fld>
            <a:endParaRPr lang="en-US"/>
          </a:p>
        </p:txBody>
      </p:sp>
    </p:spTree>
    <p:extLst>
      <p:ext uri="{BB962C8B-B14F-4D97-AF65-F5344CB8AC3E}">
        <p14:creationId xmlns:p14="http://schemas.microsoft.com/office/powerpoint/2010/main" val="3510993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live-codes creating a variable and storing information to that variable.</a:t>
            </a:r>
          </a:p>
          <a:p>
            <a:endParaRPr lang="en-US" dirty="0"/>
          </a:p>
          <a:p>
            <a:r>
              <a:rPr lang="en-US" dirty="0"/>
              <a:t>Instructor also live-codes basic operator.</a:t>
            </a:r>
          </a:p>
        </p:txBody>
      </p:sp>
      <p:sp>
        <p:nvSpPr>
          <p:cNvPr id="4" name="Slide Number Placeholder 3"/>
          <p:cNvSpPr>
            <a:spLocks noGrp="1"/>
          </p:cNvSpPr>
          <p:nvPr>
            <p:ph type="sldNum" sz="quarter" idx="10"/>
          </p:nvPr>
        </p:nvSpPr>
        <p:spPr/>
        <p:txBody>
          <a:bodyPr/>
          <a:lstStyle/>
          <a:p>
            <a:fld id="{F4EE911A-504C-45E1-9DD1-A7318D673F80}" type="slidenum">
              <a:rPr lang="en-US" smtClean="0"/>
              <a:t>52</a:t>
            </a:fld>
            <a:endParaRPr lang="en-US"/>
          </a:p>
        </p:txBody>
      </p:sp>
    </p:spTree>
    <p:extLst>
      <p:ext uri="{BB962C8B-B14F-4D97-AF65-F5344CB8AC3E}">
        <p14:creationId xmlns:p14="http://schemas.microsoft.com/office/powerpoint/2010/main" val="36005985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53</a:t>
            </a:fld>
            <a:endParaRPr lang="en-US"/>
          </a:p>
        </p:txBody>
      </p:sp>
    </p:spTree>
    <p:extLst>
      <p:ext uri="{BB962C8B-B14F-4D97-AF65-F5344CB8AC3E}">
        <p14:creationId xmlns:p14="http://schemas.microsoft.com/office/powerpoint/2010/main" val="3662372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54</a:t>
            </a:fld>
            <a:endParaRPr lang="en-US"/>
          </a:p>
        </p:txBody>
      </p:sp>
    </p:spTree>
    <p:extLst>
      <p:ext uri="{BB962C8B-B14F-4D97-AF65-F5344CB8AC3E}">
        <p14:creationId xmlns:p14="http://schemas.microsoft.com/office/powerpoint/2010/main" val="23112668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Instructor should demo the file running before starting the activity</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55</a:t>
            </a:fld>
            <a:endParaRPr lang="en-US"/>
          </a:p>
        </p:txBody>
      </p:sp>
    </p:spTree>
    <p:extLst>
      <p:ext uri="{BB962C8B-B14F-4D97-AF65-F5344CB8AC3E}">
        <p14:creationId xmlns:p14="http://schemas.microsoft.com/office/powerpoint/2010/main" val="176460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56</a:t>
            </a:fld>
            <a:endParaRPr lang="en-US"/>
          </a:p>
        </p:txBody>
      </p:sp>
    </p:spTree>
    <p:extLst>
      <p:ext uri="{BB962C8B-B14F-4D97-AF65-F5344CB8AC3E}">
        <p14:creationId xmlns:p14="http://schemas.microsoft.com/office/powerpoint/2010/main" val="949317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57</a:t>
            </a:fld>
            <a:endParaRPr lang="en-US"/>
          </a:p>
        </p:txBody>
      </p:sp>
    </p:spTree>
    <p:extLst>
      <p:ext uri="{BB962C8B-B14F-4D97-AF65-F5344CB8AC3E}">
        <p14:creationId xmlns:p14="http://schemas.microsoft.com/office/powerpoint/2010/main" val="42126040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59</a:t>
            </a:fld>
            <a:endParaRPr lang="en-US"/>
          </a:p>
        </p:txBody>
      </p:sp>
    </p:spTree>
    <p:extLst>
      <p:ext uri="{BB962C8B-B14F-4D97-AF65-F5344CB8AC3E}">
        <p14:creationId xmlns:p14="http://schemas.microsoft.com/office/powerpoint/2010/main" val="10644335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a:t>
            </a:r>
            <a:r>
              <a:rPr lang="en-US" dirty="0" err="1"/>
              <a:t>len</a:t>
            </a:r>
            <a:r>
              <a:rPr lang="en-US" dirty="0"/>
              <a:t>, etc. are all blocks of code being run in the background, code we didn’t have to write but that we can take advantage of. </a:t>
            </a:r>
          </a:p>
        </p:txBody>
      </p:sp>
      <p:sp>
        <p:nvSpPr>
          <p:cNvPr id="4" name="Slide Number Placeholder 3"/>
          <p:cNvSpPr>
            <a:spLocks noGrp="1"/>
          </p:cNvSpPr>
          <p:nvPr>
            <p:ph type="sldNum" sz="quarter" idx="10"/>
          </p:nvPr>
        </p:nvSpPr>
        <p:spPr/>
        <p:txBody>
          <a:bodyPr/>
          <a:lstStyle/>
          <a:p>
            <a:fld id="{F4EE911A-504C-45E1-9DD1-A7318D673F80}" type="slidenum">
              <a:rPr lang="en-US" smtClean="0"/>
              <a:t>61</a:t>
            </a:fld>
            <a:endParaRPr lang="en-US"/>
          </a:p>
        </p:txBody>
      </p:sp>
    </p:spTree>
    <p:extLst>
      <p:ext uri="{BB962C8B-B14F-4D97-AF65-F5344CB8AC3E}">
        <p14:creationId xmlns:p14="http://schemas.microsoft.com/office/powerpoint/2010/main" val="35678737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62</a:t>
            </a:fld>
            <a:endParaRPr lang="en-US"/>
          </a:p>
        </p:txBody>
      </p:sp>
    </p:spTree>
    <p:extLst>
      <p:ext uri="{BB962C8B-B14F-4D97-AF65-F5344CB8AC3E}">
        <p14:creationId xmlns:p14="http://schemas.microsoft.com/office/powerpoint/2010/main" val="1969802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63</a:t>
            </a:fld>
            <a:endParaRPr lang="en-US"/>
          </a:p>
        </p:txBody>
      </p:sp>
    </p:spTree>
    <p:extLst>
      <p:ext uri="{BB962C8B-B14F-4D97-AF65-F5344CB8AC3E}">
        <p14:creationId xmlns:p14="http://schemas.microsoft.com/office/powerpoint/2010/main" val="38006725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64</a:t>
            </a:fld>
            <a:endParaRPr lang="en-US"/>
          </a:p>
        </p:txBody>
      </p:sp>
    </p:spTree>
    <p:extLst>
      <p:ext uri="{BB962C8B-B14F-4D97-AF65-F5344CB8AC3E}">
        <p14:creationId xmlns:p14="http://schemas.microsoft.com/office/powerpoint/2010/main" val="36830627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65</a:t>
            </a:fld>
            <a:endParaRPr lang="en-US"/>
          </a:p>
        </p:txBody>
      </p:sp>
    </p:spTree>
    <p:extLst>
      <p:ext uri="{BB962C8B-B14F-4D97-AF65-F5344CB8AC3E}">
        <p14:creationId xmlns:p14="http://schemas.microsoft.com/office/powerpoint/2010/main" val="2123322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66</a:t>
            </a:fld>
            <a:endParaRPr lang="en-US"/>
          </a:p>
        </p:txBody>
      </p:sp>
    </p:spTree>
    <p:extLst>
      <p:ext uri="{BB962C8B-B14F-4D97-AF65-F5344CB8AC3E}">
        <p14:creationId xmlns:p14="http://schemas.microsoft.com/office/powerpoint/2010/main" val="3260771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67</a:t>
            </a:fld>
            <a:endParaRPr lang="en-US"/>
          </a:p>
        </p:txBody>
      </p:sp>
    </p:spTree>
    <p:extLst>
      <p:ext uri="{BB962C8B-B14F-4D97-AF65-F5344CB8AC3E}">
        <p14:creationId xmlns:p14="http://schemas.microsoft.com/office/powerpoint/2010/main" val="584153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2755208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68</a:t>
            </a:fld>
            <a:endParaRPr lang="en-US"/>
          </a:p>
        </p:txBody>
      </p:sp>
    </p:spTree>
    <p:extLst>
      <p:ext uri="{BB962C8B-B14F-4D97-AF65-F5344CB8AC3E}">
        <p14:creationId xmlns:p14="http://schemas.microsoft.com/office/powerpoint/2010/main" val="6671490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lines. Only one line in the right code would need to be changed.</a:t>
            </a:r>
          </a:p>
        </p:txBody>
      </p:sp>
      <p:sp>
        <p:nvSpPr>
          <p:cNvPr id="4" name="Slide Number Placeholder 3"/>
          <p:cNvSpPr>
            <a:spLocks noGrp="1"/>
          </p:cNvSpPr>
          <p:nvPr>
            <p:ph type="sldNum" sz="quarter" idx="10"/>
          </p:nvPr>
        </p:nvSpPr>
        <p:spPr/>
        <p:txBody>
          <a:bodyPr/>
          <a:lstStyle/>
          <a:p>
            <a:fld id="{F4EE911A-504C-45E1-9DD1-A7318D673F80}" type="slidenum">
              <a:rPr lang="en-US" smtClean="0"/>
              <a:t>69</a:t>
            </a:fld>
            <a:endParaRPr lang="en-US"/>
          </a:p>
        </p:txBody>
      </p:sp>
    </p:spTree>
    <p:extLst>
      <p:ext uri="{BB962C8B-B14F-4D97-AF65-F5344CB8AC3E}">
        <p14:creationId xmlns:p14="http://schemas.microsoft.com/office/powerpoint/2010/main" val="2511822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just running a block of code, you can also return values.</a:t>
            </a:r>
          </a:p>
        </p:txBody>
      </p:sp>
      <p:sp>
        <p:nvSpPr>
          <p:cNvPr id="4" name="Slide Number Placeholder 3"/>
          <p:cNvSpPr>
            <a:spLocks noGrp="1"/>
          </p:cNvSpPr>
          <p:nvPr>
            <p:ph type="sldNum" sz="quarter" idx="10"/>
          </p:nvPr>
        </p:nvSpPr>
        <p:spPr/>
        <p:txBody>
          <a:bodyPr/>
          <a:lstStyle/>
          <a:p>
            <a:fld id="{F4EE911A-504C-45E1-9DD1-A7318D673F80}" type="slidenum">
              <a:rPr lang="en-US" smtClean="0"/>
              <a:t>70</a:t>
            </a:fld>
            <a:endParaRPr lang="en-US"/>
          </a:p>
        </p:txBody>
      </p:sp>
    </p:spTree>
    <p:extLst>
      <p:ext uri="{BB962C8B-B14F-4D97-AF65-F5344CB8AC3E}">
        <p14:creationId xmlns:p14="http://schemas.microsoft.com/office/powerpoint/2010/main" val="4034491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71</a:t>
            </a:fld>
            <a:endParaRPr lang="en-US"/>
          </a:p>
        </p:txBody>
      </p:sp>
    </p:spTree>
    <p:extLst>
      <p:ext uri="{BB962C8B-B14F-4D97-AF65-F5344CB8AC3E}">
        <p14:creationId xmlns:p14="http://schemas.microsoft.com/office/powerpoint/2010/main" val="15520238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72</a:t>
            </a:fld>
            <a:endParaRPr lang="en-US"/>
          </a:p>
        </p:txBody>
      </p:sp>
    </p:spTree>
    <p:extLst>
      <p:ext uri="{BB962C8B-B14F-4D97-AF65-F5344CB8AC3E}">
        <p14:creationId xmlns:p14="http://schemas.microsoft.com/office/powerpoint/2010/main" val="327914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then use those return values in future logic/code!</a:t>
            </a:r>
          </a:p>
        </p:txBody>
      </p:sp>
      <p:sp>
        <p:nvSpPr>
          <p:cNvPr id="4" name="Slide Number Placeholder 3"/>
          <p:cNvSpPr>
            <a:spLocks noGrp="1"/>
          </p:cNvSpPr>
          <p:nvPr>
            <p:ph type="sldNum" sz="quarter" idx="10"/>
          </p:nvPr>
        </p:nvSpPr>
        <p:spPr/>
        <p:txBody>
          <a:bodyPr/>
          <a:lstStyle/>
          <a:p>
            <a:fld id="{F4EE911A-504C-45E1-9DD1-A7318D673F80}" type="slidenum">
              <a:rPr lang="en-US" smtClean="0"/>
              <a:t>73</a:t>
            </a:fld>
            <a:endParaRPr lang="en-US"/>
          </a:p>
        </p:txBody>
      </p:sp>
    </p:spTree>
    <p:extLst>
      <p:ext uri="{BB962C8B-B14F-4D97-AF65-F5344CB8AC3E}">
        <p14:creationId xmlns:p14="http://schemas.microsoft.com/office/powerpoint/2010/main" val="41217014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step by step, pointing out the changes to the values on the right.</a:t>
            </a:r>
          </a:p>
        </p:txBody>
      </p:sp>
      <p:sp>
        <p:nvSpPr>
          <p:cNvPr id="4" name="Slide Number Placeholder 3"/>
          <p:cNvSpPr>
            <a:spLocks noGrp="1"/>
          </p:cNvSpPr>
          <p:nvPr>
            <p:ph type="sldNum" sz="quarter" idx="10"/>
          </p:nvPr>
        </p:nvSpPr>
        <p:spPr/>
        <p:txBody>
          <a:bodyPr/>
          <a:lstStyle/>
          <a:p>
            <a:fld id="{F4EE911A-504C-45E1-9DD1-A7318D673F80}" type="slidenum">
              <a:rPr lang="en-US" smtClean="0"/>
              <a:t>74</a:t>
            </a:fld>
            <a:endParaRPr lang="en-US"/>
          </a:p>
        </p:txBody>
      </p:sp>
    </p:spTree>
    <p:extLst>
      <p:ext uri="{BB962C8B-B14F-4D97-AF65-F5344CB8AC3E}">
        <p14:creationId xmlns:p14="http://schemas.microsoft.com/office/powerpoint/2010/main" val="13001272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75</a:t>
            </a:fld>
            <a:endParaRPr lang="en-US"/>
          </a:p>
        </p:txBody>
      </p:sp>
    </p:spTree>
    <p:extLst>
      <p:ext uri="{BB962C8B-B14F-4D97-AF65-F5344CB8AC3E}">
        <p14:creationId xmlns:p14="http://schemas.microsoft.com/office/powerpoint/2010/main" val="36478273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76</a:t>
            </a:fld>
            <a:endParaRPr lang="en-US"/>
          </a:p>
        </p:txBody>
      </p:sp>
    </p:spTree>
    <p:extLst>
      <p:ext uri="{BB962C8B-B14F-4D97-AF65-F5344CB8AC3E}">
        <p14:creationId xmlns:p14="http://schemas.microsoft.com/office/powerpoint/2010/main" val="2764020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77</a:t>
            </a:fld>
            <a:endParaRPr lang="en-US"/>
          </a:p>
        </p:txBody>
      </p:sp>
    </p:spTree>
    <p:extLst>
      <p:ext uri="{BB962C8B-B14F-4D97-AF65-F5344CB8AC3E}">
        <p14:creationId xmlns:p14="http://schemas.microsoft.com/office/powerpoint/2010/main" val="284685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78</a:t>
            </a:fld>
            <a:endParaRPr lang="en-US"/>
          </a:p>
        </p:txBody>
      </p:sp>
    </p:spTree>
    <p:extLst>
      <p:ext uri="{BB962C8B-B14F-4D97-AF65-F5344CB8AC3E}">
        <p14:creationId xmlns:p14="http://schemas.microsoft.com/office/powerpoint/2010/main" val="1532990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79</a:t>
            </a:fld>
            <a:endParaRPr lang="en-US"/>
          </a:p>
        </p:txBody>
      </p:sp>
    </p:spTree>
    <p:extLst>
      <p:ext uri="{BB962C8B-B14F-4D97-AF65-F5344CB8AC3E}">
        <p14:creationId xmlns:p14="http://schemas.microsoft.com/office/powerpoint/2010/main" val="29604553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80</a:t>
            </a:fld>
            <a:endParaRPr lang="en-US"/>
          </a:p>
        </p:txBody>
      </p:sp>
    </p:spTree>
    <p:extLst>
      <p:ext uri="{BB962C8B-B14F-4D97-AF65-F5344CB8AC3E}">
        <p14:creationId xmlns:p14="http://schemas.microsoft.com/office/powerpoint/2010/main" val="28956463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81</a:t>
            </a:fld>
            <a:endParaRPr lang="en-US"/>
          </a:p>
        </p:txBody>
      </p:sp>
    </p:spTree>
    <p:extLst>
      <p:ext uri="{BB962C8B-B14F-4D97-AF65-F5344CB8AC3E}">
        <p14:creationId xmlns:p14="http://schemas.microsoft.com/office/powerpoint/2010/main" val="1741932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82</a:t>
            </a:fld>
            <a:endParaRPr lang="en-US"/>
          </a:p>
        </p:txBody>
      </p:sp>
    </p:spTree>
    <p:extLst>
      <p:ext uri="{BB962C8B-B14F-4D97-AF65-F5344CB8AC3E}">
        <p14:creationId xmlns:p14="http://schemas.microsoft.com/office/powerpoint/2010/main" val="30460176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83</a:t>
            </a:fld>
            <a:endParaRPr lang="en-US"/>
          </a:p>
        </p:txBody>
      </p:sp>
    </p:spTree>
    <p:extLst>
      <p:ext uri="{BB962C8B-B14F-4D97-AF65-F5344CB8AC3E}">
        <p14:creationId xmlns:p14="http://schemas.microsoft.com/office/powerpoint/2010/main" val="39991237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84</a:t>
            </a:fld>
            <a:endParaRPr lang="en-US"/>
          </a:p>
        </p:txBody>
      </p:sp>
    </p:spTree>
    <p:extLst>
      <p:ext uri="{BB962C8B-B14F-4D97-AF65-F5344CB8AC3E}">
        <p14:creationId xmlns:p14="http://schemas.microsoft.com/office/powerpoint/2010/main" val="31878908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85</a:t>
            </a:fld>
            <a:endParaRPr lang="en-US"/>
          </a:p>
        </p:txBody>
      </p:sp>
    </p:spTree>
    <p:extLst>
      <p:ext uri="{BB962C8B-B14F-4D97-AF65-F5344CB8AC3E}">
        <p14:creationId xmlns:p14="http://schemas.microsoft.com/office/powerpoint/2010/main" val="26464441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86</a:t>
            </a:fld>
            <a:endParaRPr lang="en-US"/>
          </a:p>
        </p:txBody>
      </p:sp>
    </p:spTree>
    <p:extLst>
      <p:ext uri="{BB962C8B-B14F-4D97-AF65-F5344CB8AC3E}">
        <p14:creationId xmlns:p14="http://schemas.microsoft.com/office/powerpoint/2010/main" val="14471721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87</a:t>
            </a:fld>
            <a:endParaRPr lang="en-US"/>
          </a:p>
        </p:txBody>
      </p:sp>
    </p:spTree>
    <p:extLst>
      <p:ext uri="{BB962C8B-B14F-4D97-AF65-F5344CB8AC3E}">
        <p14:creationId xmlns:p14="http://schemas.microsoft.com/office/powerpoint/2010/main" val="185639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88</a:t>
            </a:fld>
            <a:endParaRPr lang="en-US"/>
          </a:p>
        </p:txBody>
      </p:sp>
    </p:spTree>
    <p:extLst>
      <p:ext uri="{BB962C8B-B14F-4D97-AF65-F5344CB8AC3E}">
        <p14:creationId xmlns:p14="http://schemas.microsoft.com/office/powerpoint/2010/main" val="39860900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89</a:t>
            </a:fld>
            <a:endParaRPr lang="en-US"/>
          </a:p>
        </p:txBody>
      </p:sp>
    </p:spTree>
    <p:extLst>
      <p:ext uri="{BB962C8B-B14F-4D97-AF65-F5344CB8AC3E}">
        <p14:creationId xmlns:p14="http://schemas.microsoft.com/office/powerpoint/2010/main" val="37360452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ton of these! We won’t cover them all today, or ever really. You’ll find them as you need them when searching.</a:t>
            </a:r>
          </a:p>
        </p:txBody>
      </p:sp>
      <p:sp>
        <p:nvSpPr>
          <p:cNvPr id="4" name="Slide Number Placeholder 3"/>
          <p:cNvSpPr>
            <a:spLocks noGrp="1"/>
          </p:cNvSpPr>
          <p:nvPr>
            <p:ph type="sldNum" sz="quarter" idx="10"/>
          </p:nvPr>
        </p:nvSpPr>
        <p:spPr/>
        <p:txBody>
          <a:bodyPr/>
          <a:lstStyle/>
          <a:p>
            <a:fld id="{F4EE911A-504C-45E1-9DD1-A7318D673F80}" type="slidenum">
              <a:rPr lang="en-US" smtClean="0"/>
              <a:t>90</a:t>
            </a:fld>
            <a:endParaRPr lang="en-US"/>
          </a:p>
        </p:txBody>
      </p:sp>
    </p:spTree>
    <p:extLst>
      <p:ext uri="{BB962C8B-B14F-4D97-AF65-F5344CB8AC3E}">
        <p14:creationId xmlns:p14="http://schemas.microsoft.com/office/powerpoint/2010/main" val="44352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instructor takes a moment or two to discuss the lists and how they can be used to read to store collections of data</a:t>
            </a:r>
          </a:p>
        </p:txBody>
      </p:sp>
      <p:sp>
        <p:nvSpPr>
          <p:cNvPr id="4" name="Slide Number Placeholder 3"/>
          <p:cNvSpPr>
            <a:spLocks noGrp="1"/>
          </p:cNvSpPr>
          <p:nvPr>
            <p:ph type="sldNum" sz="quarter" idx="10"/>
          </p:nvPr>
        </p:nvSpPr>
        <p:spPr/>
        <p:txBody>
          <a:bodyPr/>
          <a:lstStyle/>
          <a:p>
            <a:fld id="{F4EE911A-504C-45E1-9DD1-A7318D673F80}" type="slidenum">
              <a:rPr lang="en-US" smtClean="0"/>
              <a:t>91</a:t>
            </a:fld>
            <a:endParaRPr lang="en-US"/>
          </a:p>
        </p:txBody>
      </p:sp>
    </p:spTree>
    <p:extLst>
      <p:ext uri="{BB962C8B-B14F-4D97-AF65-F5344CB8AC3E}">
        <p14:creationId xmlns:p14="http://schemas.microsoft.com/office/powerpoint/2010/main" val="25115949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92</a:t>
            </a:fld>
            <a:endParaRPr lang="en-US"/>
          </a:p>
        </p:txBody>
      </p:sp>
    </p:spTree>
    <p:extLst>
      <p:ext uri="{BB962C8B-B14F-4D97-AF65-F5344CB8AC3E}">
        <p14:creationId xmlns:p14="http://schemas.microsoft.com/office/powerpoint/2010/main" val="13441092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93</a:t>
            </a:fld>
            <a:endParaRPr lang="en-US"/>
          </a:p>
        </p:txBody>
      </p:sp>
    </p:spTree>
    <p:extLst>
      <p:ext uri="{BB962C8B-B14F-4D97-AF65-F5344CB8AC3E}">
        <p14:creationId xmlns:p14="http://schemas.microsoft.com/office/powerpoint/2010/main" val="9913920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95</a:t>
            </a:fld>
            <a:endParaRPr lang="en-US"/>
          </a:p>
        </p:txBody>
      </p:sp>
    </p:spTree>
    <p:extLst>
      <p:ext uri="{BB962C8B-B14F-4D97-AF65-F5344CB8AC3E}">
        <p14:creationId xmlns:p14="http://schemas.microsoft.com/office/powerpoint/2010/main" val="8283044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97</a:t>
            </a:fld>
            <a:endParaRPr lang="en-US"/>
          </a:p>
        </p:txBody>
      </p:sp>
    </p:spTree>
    <p:extLst>
      <p:ext uri="{BB962C8B-B14F-4D97-AF65-F5344CB8AC3E}">
        <p14:creationId xmlns:p14="http://schemas.microsoft.com/office/powerpoint/2010/main" val="23963766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98</a:t>
            </a:fld>
            <a:endParaRPr lang="en-US"/>
          </a:p>
        </p:txBody>
      </p:sp>
    </p:spTree>
    <p:extLst>
      <p:ext uri="{BB962C8B-B14F-4D97-AF65-F5344CB8AC3E}">
        <p14:creationId xmlns:p14="http://schemas.microsoft.com/office/powerpoint/2010/main" val="3014353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99</a:t>
            </a:fld>
            <a:endParaRPr lang="en-US"/>
          </a:p>
        </p:txBody>
      </p:sp>
    </p:spTree>
    <p:extLst>
      <p:ext uri="{BB962C8B-B14F-4D97-AF65-F5344CB8AC3E}">
        <p14:creationId xmlns:p14="http://schemas.microsoft.com/office/powerpoint/2010/main" val="180543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Imagine having to write all of that out for a list with 100 elements</a:t>
            </a:r>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5820227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100</a:t>
            </a:fld>
            <a:endParaRPr lang="en-US"/>
          </a:p>
        </p:txBody>
      </p:sp>
    </p:spTree>
    <p:extLst>
      <p:ext uri="{BB962C8B-B14F-4D97-AF65-F5344CB8AC3E}">
        <p14:creationId xmlns:p14="http://schemas.microsoft.com/office/powerpoint/2010/main" val="13996490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101</a:t>
            </a:fld>
            <a:endParaRPr lang="en-US"/>
          </a:p>
        </p:txBody>
      </p:sp>
    </p:spTree>
    <p:extLst>
      <p:ext uri="{BB962C8B-B14F-4D97-AF65-F5344CB8AC3E}">
        <p14:creationId xmlns:p14="http://schemas.microsoft.com/office/powerpoint/2010/main" val="285402604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102</a:t>
            </a:fld>
            <a:endParaRPr lang="en-US"/>
          </a:p>
        </p:txBody>
      </p:sp>
    </p:spTree>
    <p:extLst>
      <p:ext uri="{BB962C8B-B14F-4D97-AF65-F5344CB8AC3E}">
        <p14:creationId xmlns:p14="http://schemas.microsoft.com/office/powerpoint/2010/main" val="29781280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104</a:t>
            </a:fld>
            <a:endParaRPr lang="en-US"/>
          </a:p>
        </p:txBody>
      </p:sp>
    </p:spTree>
    <p:extLst>
      <p:ext uri="{BB962C8B-B14F-4D97-AF65-F5344CB8AC3E}">
        <p14:creationId xmlns:p14="http://schemas.microsoft.com/office/powerpoint/2010/main" val="257434869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105</a:t>
            </a:fld>
            <a:endParaRPr lang="en-US"/>
          </a:p>
        </p:txBody>
      </p:sp>
    </p:spTree>
    <p:extLst>
      <p:ext uri="{BB962C8B-B14F-4D97-AF65-F5344CB8AC3E}">
        <p14:creationId xmlns:p14="http://schemas.microsoft.com/office/powerpoint/2010/main" val="22328437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106</a:t>
            </a:fld>
            <a:endParaRPr lang="en-US"/>
          </a:p>
        </p:txBody>
      </p:sp>
    </p:spTree>
    <p:extLst>
      <p:ext uri="{BB962C8B-B14F-4D97-AF65-F5344CB8AC3E}">
        <p14:creationId xmlns:p14="http://schemas.microsoft.com/office/powerpoint/2010/main" val="35999053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107</a:t>
            </a:fld>
            <a:endParaRPr lang="en-US"/>
          </a:p>
        </p:txBody>
      </p:sp>
    </p:spTree>
    <p:extLst>
      <p:ext uri="{BB962C8B-B14F-4D97-AF65-F5344CB8AC3E}">
        <p14:creationId xmlns:p14="http://schemas.microsoft.com/office/powerpoint/2010/main" val="9406176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108</a:t>
            </a:fld>
            <a:endParaRPr lang="en-US"/>
          </a:p>
        </p:txBody>
      </p:sp>
    </p:spTree>
    <p:extLst>
      <p:ext uri="{BB962C8B-B14F-4D97-AF65-F5344CB8AC3E}">
        <p14:creationId xmlns:p14="http://schemas.microsoft.com/office/powerpoint/2010/main" val="9749423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109</a:t>
            </a:fld>
            <a:endParaRPr lang="en-US"/>
          </a:p>
        </p:txBody>
      </p:sp>
    </p:spTree>
    <p:extLst>
      <p:ext uri="{BB962C8B-B14F-4D97-AF65-F5344CB8AC3E}">
        <p14:creationId xmlns:p14="http://schemas.microsoft.com/office/powerpoint/2010/main" val="20360813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110</a:t>
            </a:fld>
            <a:endParaRPr lang="en-US"/>
          </a:p>
        </p:txBody>
      </p:sp>
    </p:spTree>
    <p:extLst>
      <p:ext uri="{BB962C8B-B14F-4D97-AF65-F5344CB8AC3E}">
        <p14:creationId xmlns:p14="http://schemas.microsoft.com/office/powerpoint/2010/main" val="858325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627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8/7/2018</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 id="214748367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hyperlink" Target="https://www.hackerrank.com/domains/python" TargetMode="External"/><Relationship Id="rId7" Type="http://schemas.openxmlformats.org/officeDocument/2006/relationships/image" Target="../media/image51.png"/><Relationship Id="rId2" Type="http://schemas.openxmlformats.org/officeDocument/2006/relationships/notesSlide" Target="../notesSlides/notesSlide97.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codesignal.com/" TargetMode="External"/></Relationships>
</file>

<file path=ppt/slides/_rels/slide10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54.svg"/></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jpe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docs.python.org/3/library/constants.html#None" TargetMode="External"/><Relationship Id="rId2" Type="http://schemas.openxmlformats.org/officeDocument/2006/relationships/notesSlide" Target="../notesSlides/notesSlide8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Picking Up The Python Pace</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3.2</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99 Loop Problem</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13" name="Picture 12">
            <a:extLst>
              <a:ext uri="{FF2B5EF4-FFF2-40B4-BE49-F238E27FC236}">
                <a16:creationId xmlns:a16="http://schemas.microsoft.com/office/drawing/2014/main" id="{55723AED-758F-4D68-B93A-9488442A00AB}"/>
              </a:ext>
            </a:extLst>
          </p:cNvPr>
          <p:cNvPicPr>
            <a:picLocks noChangeAspect="1"/>
          </p:cNvPicPr>
          <p:nvPr/>
        </p:nvPicPr>
        <p:blipFill>
          <a:blip r:embed="rId3"/>
          <a:stretch>
            <a:fillRect/>
          </a:stretch>
        </p:blipFill>
        <p:spPr>
          <a:xfrm>
            <a:off x="381000" y="2174966"/>
            <a:ext cx="5257800" cy="1627778"/>
          </a:xfrm>
          <a:prstGeom prst="rect">
            <a:avLst/>
          </a:prstGeom>
        </p:spPr>
      </p:pic>
      <p:pic>
        <p:nvPicPr>
          <p:cNvPr id="14" name="Picture 13">
            <a:extLst>
              <a:ext uri="{FF2B5EF4-FFF2-40B4-BE49-F238E27FC236}">
                <a16:creationId xmlns:a16="http://schemas.microsoft.com/office/drawing/2014/main" id="{9011B090-9EB6-4473-8304-D6EB770194C3}"/>
              </a:ext>
            </a:extLst>
          </p:cNvPr>
          <p:cNvPicPr>
            <a:picLocks noChangeAspect="1"/>
          </p:cNvPicPr>
          <p:nvPr/>
        </p:nvPicPr>
        <p:blipFill>
          <a:blip r:embed="rId4"/>
          <a:stretch>
            <a:fillRect/>
          </a:stretch>
        </p:blipFill>
        <p:spPr>
          <a:xfrm>
            <a:off x="5638800" y="2379482"/>
            <a:ext cx="2944625" cy="1218747"/>
          </a:xfrm>
          <a:prstGeom prst="rect">
            <a:avLst/>
          </a:prstGeom>
        </p:spPr>
      </p:pic>
      <p:cxnSp>
        <p:nvCxnSpPr>
          <p:cNvPr id="15" name="Straight Arrow Connector 14">
            <a:extLst>
              <a:ext uri="{FF2B5EF4-FFF2-40B4-BE49-F238E27FC236}">
                <a16:creationId xmlns:a16="http://schemas.microsoft.com/office/drawing/2014/main" id="{694E4457-2DC4-43C0-B319-926E621297D0}"/>
              </a:ext>
            </a:extLst>
          </p:cNvPr>
          <p:cNvCxnSpPr/>
          <p:nvPr/>
        </p:nvCxnSpPr>
        <p:spPr>
          <a:xfrm>
            <a:off x="4808729" y="2988855"/>
            <a:ext cx="975590"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Reading Files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1409873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228600" y="990600"/>
            <a:ext cx="5486400" cy="4968875"/>
          </a:xfrm>
        </p:spPr>
        <p:txBody>
          <a:bodyPr>
            <a:noAutofit/>
          </a:bodyPr>
          <a:lstStyle/>
          <a:p>
            <a:pPr marL="0" indent="0">
              <a:buNone/>
            </a:pPr>
            <a:r>
              <a:rPr lang="en-US" b="1" u="sng" dirty="0"/>
              <a:t>Instructions:</a:t>
            </a:r>
          </a:p>
          <a:p>
            <a:pPr marL="0" indent="0">
              <a:buNone/>
            </a:pPr>
            <a:r>
              <a:rPr lang="en-US" dirty="0"/>
              <a:t>No starter file this time! Use the previous files from </a:t>
            </a:r>
            <a:br>
              <a:rPr lang="en-US" dirty="0"/>
            </a:br>
            <a:r>
              <a:rPr lang="en-US" dirty="0"/>
              <a:t>class for guidance and inspiration.</a:t>
            </a:r>
          </a:p>
          <a:p>
            <a:r>
              <a:rPr lang="en-US" dirty="0"/>
              <a:t>Write a Python script that prints information about users who have connected.</a:t>
            </a:r>
          </a:p>
          <a:p>
            <a:r>
              <a:rPr lang="en-US" dirty="0"/>
              <a:t>Given the CSV file, your script should read from the file, parse it, and print out relevant info for users using the format shown in the image.</a:t>
            </a:r>
          </a:p>
          <a:p>
            <a:r>
              <a:rPr lang="en-US" dirty="0"/>
              <a:t>You should only print the info of users who have connected to your company’s private server (i.e. they have </a:t>
            </a:r>
            <a:r>
              <a:rPr lang="en-US" dirty="0">
                <a:latin typeface="Courier New" panose="02070309020205020404" pitchFamily="49" charset="0"/>
                <a:cs typeface="Courier New" panose="02070309020205020404" pitchFamily="49" charset="0"/>
              </a:rPr>
              <a:t>229.62.232.190 </a:t>
            </a:r>
            <a:r>
              <a:rPr lang="en-US" dirty="0">
                <a:latin typeface="+mj-lt"/>
                <a:cs typeface="Courier New" panose="02070309020205020404" pitchFamily="49" charset="0"/>
              </a:rPr>
              <a:t>in their list of IPs).</a:t>
            </a:r>
            <a:endParaRPr lang="en-US" dirty="0">
              <a:latin typeface="Courier New" panose="02070309020205020404" pitchFamily="49" charset="0"/>
              <a:cs typeface="Courier New" panose="02070309020205020404" pitchFamily="49" charset="0"/>
            </a:endParaRPr>
          </a:p>
          <a:p>
            <a:pPr marL="0" indent="0">
              <a:buNone/>
            </a:pPr>
            <a:br>
              <a:rPr lang="en-US" dirty="0"/>
            </a:br>
            <a:r>
              <a:rPr lang="en-US" b="1" u="sng" dirty="0"/>
              <a:t>Bonus</a:t>
            </a:r>
          </a:p>
          <a:p>
            <a:r>
              <a:rPr lang="en-US" dirty="0"/>
              <a:t>Update your code to allow for searching by user or </a:t>
            </a:r>
            <a:r>
              <a:rPr lang="en-US" dirty="0" err="1"/>
              <a:t>ip</a:t>
            </a:r>
            <a:r>
              <a:rPr lang="en-US" dirty="0"/>
              <a:t> based on user input. For example, if I search by name for 'Taco', I should get Taco's information (but not Lisa's).</a:t>
            </a:r>
            <a:br>
              <a:rPr lang="en-US" dirty="0"/>
            </a:br>
            <a:endParaRPr lang="en-US" dirty="0"/>
          </a:p>
          <a:p>
            <a:pPr>
              <a:lnSpc>
                <a:spcPct val="100000"/>
              </a:lnSpc>
            </a:pPr>
            <a:endParaRPr lang="en-US" sz="20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Challenge – User List (25 min)</a:t>
            </a:r>
          </a:p>
        </p:txBody>
      </p:sp>
      <p:pic>
        <p:nvPicPr>
          <p:cNvPr id="4" name="Picture 3">
            <a:extLst>
              <a:ext uri="{FF2B5EF4-FFF2-40B4-BE49-F238E27FC236}">
                <a16:creationId xmlns:a16="http://schemas.microsoft.com/office/drawing/2014/main" id="{84D46685-9B63-45F0-BF6B-2C28910B6477}"/>
              </a:ext>
            </a:extLst>
          </p:cNvPr>
          <p:cNvPicPr>
            <a:picLocks noChangeAspect="1"/>
          </p:cNvPicPr>
          <p:nvPr/>
        </p:nvPicPr>
        <p:blipFill>
          <a:blip r:embed="rId3"/>
          <a:stretch>
            <a:fillRect/>
          </a:stretch>
        </p:blipFill>
        <p:spPr>
          <a:xfrm>
            <a:off x="6096000" y="1066800"/>
            <a:ext cx="2695729" cy="4962714"/>
          </a:xfrm>
          <a:prstGeom prst="rect">
            <a:avLst/>
          </a:prstGeom>
        </p:spPr>
      </p:pic>
    </p:spTree>
    <p:extLst>
      <p:ext uri="{BB962C8B-B14F-4D97-AF65-F5344CB8AC3E}">
        <p14:creationId xmlns:p14="http://schemas.microsoft.com/office/powerpoint/2010/main" val="2732590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User List</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1571050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Lesson Recap</a:t>
            </a:r>
          </a:p>
        </p:txBody>
      </p:sp>
    </p:spTree>
    <p:extLst>
      <p:ext uri="{BB962C8B-B14F-4D97-AF65-F5344CB8AC3E}">
        <p14:creationId xmlns:p14="http://schemas.microsoft.com/office/powerpoint/2010/main" val="333433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Today’s Summary</a:t>
            </a:r>
          </a:p>
        </p:txBody>
      </p:sp>
      <p:sp>
        <p:nvSpPr>
          <p:cNvPr id="3" name="TextBox 2">
            <a:extLst>
              <a:ext uri="{FF2B5EF4-FFF2-40B4-BE49-F238E27FC236}">
                <a16:creationId xmlns:a16="http://schemas.microsoft.com/office/drawing/2014/main" id="{5CCD0CD7-F454-43B6-A623-7B93B7847CAE}"/>
              </a:ext>
            </a:extLst>
          </p:cNvPr>
          <p:cNvSpPr txBox="1"/>
          <p:nvPr/>
        </p:nvSpPr>
        <p:spPr>
          <a:xfrm>
            <a:off x="381000" y="838200"/>
            <a:ext cx="8610600" cy="5262979"/>
          </a:xfrm>
          <a:prstGeom prst="rect">
            <a:avLst/>
          </a:prstGeom>
          <a:noFill/>
          <a:ln w="19050">
            <a:noFill/>
          </a:ln>
        </p:spPr>
        <p:txBody>
          <a:bodyPr wrap="square" rtlCol="0">
            <a:spAutoFit/>
          </a:bodyPr>
          <a:lstStyle/>
          <a:p>
            <a:pPr marL="342900" indent="-342900">
              <a:buFont typeface="Arial" panose="020B0604020202020204" pitchFamily="34" charset="0"/>
              <a:buChar char="•"/>
            </a:pPr>
            <a:r>
              <a:rPr lang="en-US" sz="1600" b="1" dirty="0"/>
              <a:t>Loops</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for … in, range, while, nested loops</a:t>
            </a:r>
          </a:p>
          <a:p>
            <a:pPr marL="342900" indent="-342900">
              <a:buFont typeface="Arial" panose="020B0604020202020204" pitchFamily="34" charset="0"/>
              <a:buChar char="•"/>
            </a:pPr>
            <a:endParaRPr lang="en-US" sz="1600" b="1" dirty="0"/>
          </a:p>
          <a:p>
            <a:pPr marL="342900" indent="-342900">
              <a:buFont typeface="Arial" panose="020B0604020202020204" pitchFamily="34" charset="0"/>
              <a:buChar char="•"/>
            </a:pPr>
            <a:r>
              <a:rPr lang="en-US" sz="1600" b="1" dirty="0"/>
              <a:t>Dictionaries</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language = {“name”: “python”, “proficiency”: “medium”}</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language[“proficiency”] = “</a:t>
            </a:r>
            <a:r>
              <a:rPr lang="en-US" sz="1600" dirty="0" err="1">
                <a:latin typeface="Courier New" panose="02070309020205020404" pitchFamily="49" charset="0"/>
                <a:cs typeface="Courier New" panose="02070309020205020404" pitchFamily="49" charset="0"/>
              </a:rPr>
              <a:t>yuge</a:t>
            </a:r>
            <a:r>
              <a:rPr lang="en-US" sz="1600" dirty="0">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.keys(), .values(), .items()</a:t>
            </a:r>
          </a:p>
          <a:p>
            <a:endParaRPr lang="en-US" sz="1600" b="1" dirty="0"/>
          </a:p>
          <a:p>
            <a:pPr marL="342900" indent="-342900">
              <a:buFont typeface="Arial" panose="020B0604020202020204" pitchFamily="34" charset="0"/>
              <a:buChar char="•"/>
            </a:pPr>
            <a:r>
              <a:rPr lang="en-US" sz="1600" b="1" dirty="0"/>
              <a:t>Functions</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printHello</a:t>
            </a:r>
            <a:r>
              <a:rPr lang="en-US" sz="1600" dirty="0">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printGreeting</a:t>
            </a:r>
            <a:r>
              <a:rPr lang="en-US" sz="1600" dirty="0">
                <a:latin typeface="Courier New" panose="02070309020205020404" pitchFamily="49" charset="0"/>
                <a:cs typeface="Courier New" panose="02070309020205020404" pitchFamily="49" charset="0"/>
              </a:rPr>
              <a:t>(greeting):</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return</a:t>
            </a:r>
          </a:p>
          <a:p>
            <a:pPr marL="800100" lvl="1" indent="-34290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sum = add(2, 3)</a:t>
            </a:r>
            <a:endParaRPr lang="en-US" sz="1600" dirty="0">
              <a:latin typeface="+mj-lt"/>
              <a:cs typeface="Courier New" panose="02070309020205020404" pitchFamily="49" charset="0"/>
            </a:endParaRPr>
          </a:p>
          <a:p>
            <a:endParaRPr lang="en-US" sz="1600" b="1" dirty="0"/>
          </a:p>
          <a:p>
            <a:pPr marL="342900" indent="-342900">
              <a:buFont typeface="Arial" panose="020B0604020202020204" pitchFamily="34" charset="0"/>
              <a:buChar char="•"/>
            </a:pPr>
            <a:r>
              <a:rPr lang="en-US" sz="1600" b="1" dirty="0"/>
              <a:t>Reading Files</a:t>
            </a:r>
          </a:p>
          <a:p>
            <a:pPr marL="800100" lvl="1" indent="-34290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diary_txt</a:t>
            </a:r>
            <a:r>
              <a:rPr lang="en-US" sz="1600" dirty="0">
                <a:latin typeface="Courier New" panose="02070309020205020404" pitchFamily="49" charset="0"/>
                <a:cs typeface="Courier New" panose="02070309020205020404" pitchFamily="49" charset="0"/>
              </a:rPr>
              <a:t> = open(“Diary.txt”)</a:t>
            </a:r>
          </a:p>
          <a:p>
            <a:pPr marL="800100" lvl="1" indent="-34290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diaryText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diary_txt.read</a:t>
            </a:r>
            <a:r>
              <a:rPr lang="en-US" sz="1600" dirty="0">
                <a:latin typeface="Courier New" panose="02070309020205020404" pitchFamily="49" charset="0"/>
                <a:cs typeface="Courier New" panose="02070309020205020404" pitchFamily="49" charset="0"/>
              </a:rPr>
              <a:t>()</a:t>
            </a:r>
          </a:p>
          <a:p>
            <a:pPr lvl="1"/>
            <a:endParaRPr lang="en-US" sz="1600" b="1" dirty="0"/>
          </a:p>
          <a:p>
            <a:pPr marL="342900" indent="-342900">
              <a:buFont typeface="Arial" panose="020B0604020202020204" pitchFamily="34" charset="0"/>
              <a:buChar char="•"/>
            </a:pPr>
            <a:r>
              <a:rPr lang="en-US" sz="1600" b="1" dirty="0"/>
              <a:t>New String Functions</a:t>
            </a:r>
          </a:p>
          <a:p>
            <a:pPr marL="800100" lvl="1" indent="-342900">
              <a:buFont typeface="Arial" panose="020B0604020202020204" pitchFamily="34" charset="0"/>
              <a:buChar char="•"/>
            </a:pPr>
            <a:r>
              <a:rPr lang="en-US" sz="1600" dirty="0"/>
              <a:t>.find(“word”), .split(“,”)</a:t>
            </a:r>
          </a:p>
          <a:p>
            <a:pPr marL="800100" lvl="1" indent="-342900">
              <a:buFont typeface="Arial" panose="020B0604020202020204" pitchFamily="34" charset="0"/>
              <a:buChar char="•"/>
            </a:pPr>
            <a:endParaRPr lang="en-US" sz="16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555820FA-BEA6-487E-B8D7-5C4E61CA90F0}"/>
              </a:ext>
            </a:extLst>
          </p:cNvPr>
          <p:cNvSpPr txBox="1"/>
          <p:nvPr/>
        </p:nvSpPr>
        <p:spPr>
          <a:xfrm>
            <a:off x="5867400" y="3711476"/>
            <a:ext cx="2895600" cy="2308324"/>
          </a:xfrm>
          <a:prstGeom prst="rect">
            <a:avLst/>
          </a:prstGeom>
          <a:noFill/>
          <a:ln w="19050">
            <a:solidFill>
              <a:schemeClr val="tx1"/>
            </a:solidFill>
            <a:prstDash val="sysDash"/>
          </a:ln>
        </p:spPr>
        <p:txBody>
          <a:bodyPr wrap="square" rtlCol="0">
            <a:spAutoFit/>
          </a:bodyPr>
          <a:lstStyle/>
          <a:p>
            <a:pPr algn="ctr"/>
            <a:r>
              <a:rPr lang="en-US" b="1" u="sng" dirty="0">
                <a:solidFill>
                  <a:srgbClr val="FF0000"/>
                </a:solidFill>
              </a:rPr>
              <a:t>Helpful Tip:</a:t>
            </a:r>
          </a:p>
          <a:p>
            <a:pPr algn="ctr"/>
            <a:r>
              <a:rPr lang="en-US" dirty="0">
                <a:solidFill>
                  <a:srgbClr val="FF0000"/>
                </a:solidFill>
              </a:rPr>
              <a:t>We covered a </a:t>
            </a:r>
            <a:r>
              <a:rPr lang="en-US" i="1" dirty="0">
                <a:solidFill>
                  <a:srgbClr val="FF0000"/>
                </a:solidFill>
              </a:rPr>
              <a:t>lot</a:t>
            </a:r>
            <a:r>
              <a:rPr lang="en-US" dirty="0">
                <a:solidFill>
                  <a:srgbClr val="FF0000"/>
                </a:solidFill>
              </a:rPr>
              <a:t> over the past two days!</a:t>
            </a:r>
          </a:p>
          <a:p>
            <a:pPr algn="ctr"/>
            <a:r>
              <a:rPr lang="en-US" dirty="0">
                <a:solidFill>
                  <a:srgbClr val="FF0000"/>
                </a:solidFill>
              </a:rPr>
              <a:t>Be sure to spend time before next class, re-doing exercises to build proficiency (and maybe attempting the bonuses!). </a:t>
            </a:r>
          </a:p>
        </p:txBody>
      </p:sp>
    </p:spTree>
    <p:extLst>
      <p:ext uri="{BB962C8B-B14F-4D97-AF65-F5344CB8AC3E}">
        <p14:creationId xmlns:p14="http://schemas.microsoft.com/office/powerpoint/2010/main" val="3877743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Today’s Summary</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strike="sngStrike"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strike="sngStrike" dirty="0"/>
              <a:t>Loops</a:t>
            </a:r>
          </a:p>
          <a:p>
            <a:pPr marL="342900" indent="-342900" fontAlgn="base">
              <a:buFont typeface="+mj-lt"/>
              <a:buAutoNum type="arabicPeriod"/>
            </a:pPr>
            <a:r>
              <a:rPr lang="en-US" strike="sngStrike" dirty="0"/>
              <a:t>Functions</a:t>
            </a:r>
          </a:p>
          <a:p>
            <a:pPr marL="342900" indent="-342900" fontAlgn="base">
              <a:buFont typeface="+mj-lt"/>
              <a:buAutoNum type="arabicPeriod"/>
            </a:pPr>
            <a:r>
              <a:rPr lang="en-US" dirty="0"/>
              <a:t>Modules</a:t>
            </a:r>
          </a:p>
        </p:txBody>
      </p:sp>
    </p:spTree>
    <p:extLst>
      <p:ext uri="{BB962C8B-B14F-4D97-AF65-F5344CB8AC3E}">
        <p14:creationId xmlns:p14="http://schemas.microsoft.com/office/powerpoint/2010/main" val="1710088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831818"/>
          </a:xfrm>
          <a:prstGeom prst="rect">
            <a:avLst/>
          </a:prstGeom>
          <a:noFill/>
          <a:ln w="6350">
            <a:solidFill>
              <a:schemeClr val="tx1"/>
            </a:solidFill>
            <a:prstDash val="dash"/>
          </a:ln>
        </p:spPr>
        <p:txBody>
          <a:bodyPr wrap="square" rtlCol="0">
            <a:spAutoFit/>
          </a:bodyPr>
          <a:lstStyle/>
          <a:p>
            <a:r>
              <a:rPr lang="en-US" sz="2100" b="1" u="sng" dirty="0"/>
              <a:t>By the end of class, you will be able to:</a:t>
            </a:r>
          </a:p>
          <a:p>
            <a:pPr marL="457200" indent="-457200">
              <a:buFont typeface="Arial" panose="020B0604020202020204" pitchFamily="34" charset="0"/>
              <a:buChar char="•"/>
            </a:pPr>
            <a:endParaRPr lang="en-US" sz="2100" dirty="0"/>
          </a:p>
          <a:p>
            <a:pPr marL="285750" indent="-285750">
              <a:buFont typeface="Wingdings" panose="05000000000000000000" pitchFamily="2" charset="2"/>
              <a:buChar char="ü"/>
            </a:pPr>
            <a:r>
              <a:rPr lang="en-US" dirty="0"/>
              <a:t>Use loops to iterate through lists and dictionaries to perform basic operations on collections of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Create and reference data in dictionaries.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Work with lists of dictionaries to store and retrieve information.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Create and run functions to abstract repeatable tasks.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Read files from disk using Python and parse the information in those files.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4711261" y="5562600"/>
            <a:ext cx="4280339" cy="584775"/>
          </a:xfrm>
          <a:prstGeom prst="rect">
            <a:avLst/>
          </a:prstGeom>
          <a:noFill/>
          <a:ln w="19050">
            <a:solidFill>
              <a:schemeClr val="tx1"/>
            </a:solidFill>
          </a:ln>
        </p:spPr>
        <p:txBody>
          <a:bodyPr wrap="none" rtlCol="0">
            <a:spAutoFit/>
          </a:bodyPr>
          <a:lstStyle/>
          <a:p>
            <a:r>
              <a:rPr lang="en-US" sz="3200" b="1" dirty="0"/>
              <a:t>$ python learned2.py</a:t>
            </a:r>
          </a:p>
        </p:txBody>
      </p:sp>
    </p:spTree>
    <p:extLst>
      <p:ext uri="{BB962C8B-B14F-4D97-AF65-F5344CB8AC3E}">
        <p14:creationId xmlns:p14="http://schemas.microsoft.com/office/powerpoint/2010/main" val="4084269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Python Learning Tips</a:t>
            </a:r>
          </a:p>
        </p:txBody>
      </p:sp>
      <p:sp>
        <p:nvSpPr>
          <p:cNvPr id="6" name="Content Placeholder 2">
            <a:extLst>
              <a:ext uri="{FF2B5EF4-FFF2-40B4-BE49-F238E27FC236}">
                <a16:creationId xmlns:a16="http://schemas.microsoft.com/office/drawing/2014/main" id="{647F82DB-B88E-43CB-B628-0CA25D3EEABB}"/>
              </a:ext>
            </a:extLst>
          </p:cNvPr>
          <p:cNvSpPr txBox="1">
            <a:spLocks/>
          </p:cNvSpPr>
          <p:nvPr/>
        </p:nvSpPr>
        <p:spPr>
          <a:xfrm>
            <a:off x="168729" y="990600"/>
            <a:ext cx="8806543"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indent="-457200">
              <a:spcBef>
                <a:spcPts val="0"/>
              </a:spcBef>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7BC9826F-8E81-4D4B-AA2C-87F4DF68A159}"/>
              </a:ext>
            </a:extLst>
          </p:cNvPr>
          <p:cNvSpPr txBox="1"/>
          <p:nvPr/>
        </p:nvSpPr>
        <p:spPr>
          <a:xfrm>
            <a:off x="304800" y="2151727"/>
            <a:ext cx="8534400" cy="3539430"/>
          </a:xfrm>
          <a:prstGeom prst="rect">
            <a:avLst/>
          </a:prstGeom>
          <a:noFill/>
          <a:ln w="6350" cmpd="sng">
            <a:noFill/>
            <a:prstDash val="dash"/>
          </a:ln>
        </p:spPr>
        <p:txBody>
          <a:bodyPr wrap="square" rtlCol="0">
            <a:spAutoFit/>
          </a:bodyPr>
          <a:lstStyle/>
          <a:p>
            <a:pPr algn="ctr"/>
            <a:endParaRPr lang="en-US" sz="3200" b="1" u="sng" dirty="0"/>
          </a:p>
          <a:p>
            <a:pPr algn="ctr"/>
            <a:endParaRPr lang="en-US" sz="3200" b="1" u="sng" dirty="0"/>
          </a:p>
          <a:p>
            <a:pPr algn="ctr"/>
            <a:endParaRPr lang="en-US" sz="3200" dirty="0"/>
          </a:p>
          <a:p>
            <a:pPr algn="ctr"/>
            <a:endParaRPr lang="en-US" sz="3200" dirty="0"/>
          </a:p>
          <a:p>
            <a:pPr algn="ctr"/>
            <a:r>
              <a:rPr lang="en-US" sz="3200" dirty="0"/>
              <a:t>Always Be Coding</a:t>
            </a:r>
          </a:p>
          <a:p>
            <a:pPr algn="ctr"/>
            <a:endParaRPr lang="en-US" sz="3200" dirty="0"/>
          </a:p>
          <a:p>
            <a:pPr algn="ctr"/>
            <a:r>
              <a:rPr lang="en-US" sz="3200" dirty="0"/>
              <a:t>The more you practice, the better off you’ll be.</a:t>
            </a:r>
          </a:p>
        </p:txBody>
      </p:sp>
      <p:pic>
        <p:nvPicPr>
          <p:cNvPr id="5" name="Picture 4" descr="A picture containing object, monitor&#10;&#10;Description generated with high confidence">
            <a:extLst>
              <a:ext uri="{FF2B5EF4-FFF2-40B4-BE49-F238E27FC236}">
                <a16:creationId xmlns:a16="http://schemas.microsoft.com/office/drawing/2014/main" id="{21849BA3-D979-4E82-A4B6-7B297510D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474" y="1492214"/>
            <a:ext cx="5631051" cy="1993392"/>
          </a:xfrm>
          <a:prstGeom prst="rect">
            <a:avLst/>
          </a:prstGeom>
        </p:spPr>
      </p:pic>
    </p:spTree>
    <p:extLst>
      <p:ext uri="{BB962C8B-B14F-4D97-AF65-F5344CB8AC3E}">
        <p14:creationId xmlns:p14="http://schemas.microsoft.com/office/powerpoint/2010/main" val="228509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Python Practice</a:t>
            </a:r>
          </a:p>
        </p:txBody>
      </p:sp>
      <p:sp>
        <p:nvSpPr>
          <p:cNvPr id="6" name="Content Placeholder 2">
            <a:extLst>
              <a:ext uri="{FF2B5EF4-FFF2-40B4-BE49-F238E27FC236}">
                <a16:creationId xmlns:a16="http://schemas.microsoft.com/office/drawing/2014/main" id="{647F82DB-B88E-43CB-B628-0CA25D3EEABB}"/>
              </a:ext>
            </a:extLst>
          </p:cNvPr>
          <p:cNvSpPr txBox="1">
            <a:spLocks/>
          </p:cNvSpPr>
          <p:nvPr/>
        </p:nvSpPr>
        <p:spPr>
          <a:xfrm>
            <a:off x="168729" y="990600"/>
            <a:ext cx="8806543"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indent="-457200">
              <a:spcBef>
                <a:spcPts val="0"/>
              </a:spcBef>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7BC9826F-8E81-4D4B-AA2C-87F4DF68A159}"/>
              </a:ext>
            </a:extLst>
          </p:cNvPr>
          <p:cNvSpPr txBox="1"/>
          <p:nvPr/>
        </p:nvSpPr>
        <p:spPr>
          <a:xfrm>
            <a:off x="304800" y="838200"/>
            <a:ext cx="7334251" cy="7114192"/>
          </a:xfrm>
          <a:prstGeom prst="rect">
            <a:avLst/>
          </a:prstGeom>
          <a:noFill/>
          <a:ln w="6350" cmpd="sng">
            <a:noFill/>
            <a:prstDash val="dash"/>
          </a:ln>
        </p:spPr>
        <p:txBody>
          <a:bodyPr wrap="square" rtlCol="0">
            <a:spAutoFit/>
          </a:bodyPr>
          <a:lstStyle/>
          <a:p>
            <a:pPr>
              <a:lnSpc>
                <a:spcPct val="150000"/>
              </a:lnSpc>
            </a:pPr>
            <a:r>
              <a:rPr lang="en-US" sz="2000" b="1" u="sng" dirty="0"/>
              <a:t>Want More Practice?</a:t>
            </a:r>
          </a:p>
          <a:p>
            <a:pPr>
              <a:lnSpc>
                <a:spcPct val="150000"/>
              </a:lnSpc>
            </a:pPr>
            <a:endParaRPr lang="en-US" sz="2000" dirty="0"/>
          </a:p>
          <a:p>
            <a:pPr marL="457200" indent="-457200">
              <a:lnSpc>
                <a:spcPct val="150000"/>
              </a:lnSpc>
              <a:buFont typeface="Arial" panose="020B0604020202020204" pitchFamily="34" charset="0"/>
              <a:buChar char="•"/>
            </a:pPr>
            <a:r>
              <a:rPr lang="en-US" sz="2000" dirty="0">
                <a:hlinkClick r:id="rId3"/>
              </a:rPr>
              <a:t>http://learnpython.org/</a:t>
            </a:r>
          </a:p>
          <a:p>
            <a:pPr marL="457200" indent="-457200">
              <a:lnSpc>
                <a:spcPct val="150000"/>
              </a:lnSpc>
              <a:buFont typeface="Arial" panose="020B0604020202020204" pitchFamily="34" charset="0"/>
              <a:buChar char="•"/>
            </a:pPr>
            <a:endParaRPr lang="en-US" sz="2000" dirty="0">
              <a:hlinkClick r:id="rId3"/>
            </a:endParaRPr>
          </a:p>
          <a:p>
            <a:pPr marL="457200" indent="-457200">
              <a:lnSpc>
                <a:spcPct val="150000"/>
              </a:lnSpc>
              <a:buFont typeface="Arial" panose="020B0604020202020204" pitchFamily="34" charset="0"/>
              <a:buChar char="•"/>
            </a:pPr>
            <a:r>
              <a:rPr lang="en-US" sz="2000" dirty="0">
                <a:hlinkClick r:id="rId3"/>
              </a:rPr>
              <a:t>https://www.hackerrank.com/domains/python</a:t>
            </a:r>
            <a:endParaRPr lang="en-US" sz="2000" dirty="0"/>
          </a:p>
          <a:p>
            <a:pPr marL="914400" lvl="1" indent="-457200">
              <a:buFont typeface="Arial" panose="020B0604020202020204" pitchFamily="34" charset="0"/>
              <a:buChar char="•"/>
            </a:pPr>
            <a:r>
              <a:rPr lang="en-US" sz="2000" dirty="0"/>
              <a:t>Be sure to choose Python 3 when writing </a:t>
            </a:r>
            <a:br>
              <a:rPr lang="en-US" sz="2000" dirty="0"/>
            </a:br>
            <a:r>
              <a:rPr lang="en-US" sz="2000" dirty="0"/>
              <a:t>out solutions</a:t>
            </a:r>
          </a:p>
          <a:p>
            <a:pPr marL="914400" lvl="1" indent="-457200">
              <a:lnSpc>
                <a:spcPct val="150000"/>
              </a:lnSpc>
              <a:buFont typeface="Arial" panose="020B0604020202020204" pitchFamily="34" charset="0"/>
              <a:buChar char="•"/>
            </a:pPr>
            <a:endParaRPr lang="en-US" sz="2000" dirty="0"/>
          </a:p>
          <a:p>
            <a:pPr marL="457200" indent="-457200">
              <a:lnSpc>
                <a:spcPct val="150000"/>
              </a:lnSpc>
              <a:buFont typeface="Arial" panose="020B0604020202020204" pitchFamily="34" charset="0"/>
              <a:buChar char="•"/>
            </a:pPr>
            <a:r>
              <a:rPr lang="en-US" sz="2000" dirty="0">
                <a:hlinkClick r:id="rId4"/>
              </a:rPr>
              <a:t>https://codesignal.com/</a:t>
            </a:r>
            <a:endParaRPr lang="en-US" sz="2000" dirty="0"/>
          </a:p>
          <a:p>
            <a:pPr marL="457200" indent="-457200">
              <a:lnSpc>
                <a:spcPct val="150000"/>
              </a:lnSpc>
              <a:buFont typeface="Arial" panose="020B0604020202020204" pitchFamily="34" charset="0"/>
              <a:buChar char="•"/>
            </a:pPr>
            <a:endParaRPr lang="en-US" sz="2000" dirty="0"/>
          </a:p>
          <a:p>
            <a:endParaRPr lang="en-US" sz="2000" dirty="0"/>
          </a:p>
          <a:p>
            <a:r>
              <a:rPr lang="en-US" sz="2000" dirty="0"/>
              <a:t>There’s a lot that we haven’t covered as well – it can take years to truly master Python. We know enough to be dangerous now.</a:t>
            </a:r>
          </a:p>
          <a:p>
            <a:pPr marL="457200" indent="-457200">
              <a:lnSpc>
                <a:spcPct val="150000"/>
              </a:lnSpc>
              <a:buFont typeface="Arial" panose="020B0604020202020204" pitchFamily="34" charset="0"/>
              <a:buChar char="•"/>
            </a:pPr>
            <a:endParaRPr lang="en-US" sz="2000" dirty="0"/>
          </a:p>
          <a:p>
            <a:pPr marL="457200" indent="-457200">
              <a:lnSpc>
                <a:spcPct val="150000"/>
              </a:lnSpc>
              <a:buFont typeface="Arial" panose="020B0604020202020204" pitchFamily="34" charset="0"/>
              <a:buChar char="•"/>
            </a:pPr>
            <a:endParaRPr lang="en-US" sz="2000" dirty="0"/>
          </a:p>
          <a:p>
            <a:pPr>
              <a:lnSpc>
                <a:spcPct val="150000"/>
              </a:lnSpc>
            </a:pPr>
            <a:endParaRPr lang="en-US" sz="2000" b="1" u="sng" dirty="0"/>
          </a:p>
          <a:p>
            <a:pPr>
              <a:lnSpc>
                <a:spcPct val="150000"/>
              </a:lnSpc>
            </a:pPr>
            <a:endParaRPr lang="en-US" sz="2000" b="1" u="sng" dirty="0"/>
          </a:p>
        </p:txBody>
      </p:sp>
      <p:sp>
        <p:nvSpPr>
          <p:cNvPr id="5" name="AutoShape 4" descr="https://codesignal.com/wp-content/uploads/2018/05/Asset-1.svg">
            <a:extLst>
              <a:ext uri="{FF2B5EF4-FFF2-40B4-BE49-F238E27FC236}">
                <a16:creationId xmlns:a16="http://schemas.microsoft.com/office/drawing/2014/main" id="{BD189927-AE08-428B-9714-0749CF214F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CodeSignal">
            <a:extLst>
              <a:ext uri="{FF2B5EF4-FFF2-40B4-BE49-F238E27FC236}">
                <a16:creationId xmlns:a16="http://schemas.microsoft.com/office/drawing/2014/main" id="{5D7A717D-DC30-44B7-ACD5-2DFD79B80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123" y="4191000"/>
            <a:ext cx="2198547" cy="5420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hrcdn.net/hackerrank/assets/brand/hr_logo_new_word-4acac9b8a6a3c53b6ff4ab2a51fdfef4.png">
            <a:extLst>
              <a:ext uri="{FF2B5EF4-FFF2-40B4-BE49-F238E27FC236}">
                <a16:creationId xmlns:a16="http://schemas.microsoft.com/office/drawing/2014/main" id="{E0EC4FA6-B844-4F70-AAB4-61945FF7E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8520" y="3038355"/>
            <a:ext cx="2400300" cy="5420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learnpython.org/static/img/logos/learnpython.png">
            <a:extLst>
              <a:ext uri="{FF2B5EF4-FFF2-40B4-BE49-F238E27FC236}">
                <a16:creationId xmlns:a16="http://schemas.microsoft.com/office/drawing/2014/main" id="{43534787-E41C-4092-821C-30E599E3C7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0123" y="1888118"/>
            <a:ext cx="3309077" cy="53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55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Self-Check Up?</a:t>
            </a:r>
          </a:p>
        </p:txBody>
      </p:sp>
      <p:sp>
        <p:nvSpPr>
          <p:cNvPr id="5" name="TextBox 4">
            <a:extLst>
              <a:ext uri="{FF2B5EF4-FFF2-40B4-BE49-F238E27FC236}">
                <a16:creationId xmlns:a16="http://schemas.microsoft.com/office/drawing/2014/main" id="{E8D5F36F-DD5B-405B-9C4A-F6D0EB81F589}"/>
              </a:ext>
            </a:extLst>
          </p:cNvPr>
          <p:cNvSpPr txBox="1"/>
          <p:nvPr/>
        </p:nvSpPr>
        <p:spPr>
          <a:xfrm>
            <a:off x="152400" y="990600"/>
            <a:ext cx="3928654" cy="4893647"/>
          </a:xfrm>
          <a:prstGeom prst="rect">
            <a:avLst/>
          </a:prstGeom>
          <a:noFill/>
          <a:ln w="6350" cmpd="sng">
            <a:noFill/>
            <a:prstDash val="dash"/>
          </a:ln>
        </p:spPr>
        <p:txBody>
          <a:bodyPr wrap="square" rtlCol="0">
            <a:spAutoFit/>
          </a:bodyPr>
          <a:lstStyle/>
          <a:p>
            <a:pPr algn="ctr"/>
            <a:r>
              <a:rPr lang="en-US" sz="2600" dirty="0"/>
              <a:t>Stick around for </a:t>
            </a:r>
            <a:r>
              <a:rPr lang="en-US" sz="2600" i="1" dirty="0"/>
              <a:t>office hours </a:t>
            </a:r>
            <a:r>
              <a:rPr lang="en-US" sz="2600" dirty="0"/>
              <a:t>(or come early next class) if you have any questions or concerns!</a:t>
            </a:r>
          </a:p>
          <a:p>
            <a:pPr algn="ctr"/>
            <a:endParaRPr lang="en-US" sz="2600" dirty="0"/>
          </a:p>
          <a:p>
            <a:pPr algn="ctr"/>
            <a:r>
              <a:rPr lang="en-US" sz="2600" dirty="0"/>
              <a:t>We’re here to </a:t>
            </a:r>
            <a:r>
              <a:rPr lang="en-US" sz="2600" u="sng" dirty="0"/>
              <a:t>enable you</a:t>
            </a:r>
            <a:r>
              <a:rPr lang="en-US" sz="2600" dirty="0"/>
              <a:t> to learn this stuff.</a:t>
            </a:r>
          </a:p>
          <a:p>
            <a:pPr algn="ctr"/>
            <a:endParaRPr lang="en-US" sz="2600" dirty="0"/>
          </a:p>
          <a:p>
            <a:pPr algn="ctr"/>
            <a:r>
              <a:rPr lang="en-US" sz="2600" dirty="0"/>
              <a:t>Remember: </a:t>
            </a:r>
            <a:br>
              <a:rPr lang="en-US" sz="2600" dirty="0"/>
            </a:br>
            <a:r>
              <a:rPr lang="en-US" sz="2600" dirty="0"/>
              <a:t>Learning can feel a lot like frustration!</a:t>
            </a:r>
          </a:p>
        </p:txBody>
      </p:sp>
      <p:pic>
        <p:nvPicPr>
          <p:cNvPr id="4" name="Picture 3" descr="A close up of a logo&#10;&#10;Description generated with high confidence">
            <a:extLst>
              <a:ext uri="{FF2B5EF4-FFF2-40B4-BE49-F238E27FC236}">
                <a16:creationId xmlns:a16="http://schemas.microsoft.com/office/drawing/2014/main" id="{B3469CC2-6666-4B9F-9C6E-4392DEB1F7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8065" y="990600"/>
            <a:ext cx="5105400" cy="5105400"/>
          </a:xfrm>
          <a:prstGeom prst="rect">
            <a:avLst/>
          </a:prstGeom>
        </p:spPr>
      </p:pic>
    </p:spTree>
    <p:extLst>
      <p:ext uri="{BB962C8B-B14F-4D97-AF65-F5344CB8AC3E}">
        <p14:creationId xmlns:p14="http://schemas.microsoft.com/office/powerpoint/2010/main" val="2693147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99 Loop Problem</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8800" b="1" i="1" dirty="0">
                <a:latin typeface="Arial" panose="020B0604020202020204" pitchFamily="34" charset="0"/>
                <a:ea typeface="Roboto" panose="02000000000000000000" pitchFamily="2" charset="0"/>
                <a:cs typeface="Arial" panose="020B0604020202020204" pitchFamily="34" charset="0"/>
              </a:rPr>
              <a:t>Repeated Code! </a:t>
            </a:r>
          </a:p>
          <a:p>
            <a:r>
              <a:rPr lang="en-US" sz="6000" i="1" dirty="0">
                <a:latin typeface="Arial" panose="020B0604020202020204" pitchFamily="34" charset="0"/>
                <a:ea typeface="Roboto" panose="02000000000000000000" pitchFamily="2" charset="0"/>
                <a:cs typeface="Arial" panose="020B0604020202020204" pitchFamily="34" charset="0"/>
              </a:rPr>
              <a:t>We can be more efficient</a:t>
            </a:r>
          </a:p>
        </p:txBody>
      </p:sp>
      <p:pic>
        <p:nvPicPr>
          <p:cNvPr id="10" name="Picture 9">
            <a:extLst>
              <a:ext uri="{FF2B5EF4-FFF2-40B4-BE49-F238E27FC236}">
                <a16:creationId xmlns:a16="http://schemas.microsoft.com/office/drawing/2014/main" id="{E58E777B-FA16-4C35-AC5E-8E7415C8023C}"/>
              </a:ext>
            </a:extLst>
          </p:cNvPr>
          <p:cNvPicPr>
            <a:picLocks noChangeAspect="1"/>
          </p:cNvPicPr>
          <p:nvPr/>
        </p:nvPicPr>
        <p:blipFill>
          <a:blip r:embed="rId3"/>
          <a:stretch>
            <a:fillRect/>
          </a:stretch>
        </p:blipFill>
        <p:spPr>
          <a:xfrm>
            <a:off x="381000" y="2174966"/>
            <a:ext cx="5257800" cy="1627778"/>
          </a:xfrm>
          <a:prstGeom prst="rect">
            <a:avLst/>
          </a:prstGeom>
        </p:spPr>
      </p:pic>
      <p:pic>
        <p:nvPicPr>
          <p:cNvPr id="11" name="Picture 10">
            <a:extLst>
              <a:ext uri="{FF2B5EF4-FFF2-40B4-BE49-F238E27FC236}">
                <a16:creationId xmlns:a16="http://schemas.microsoft.com/office/drawing/2014/main" id="{5C1E66BB-A3C0-4720-AFB6-A2752C50181C}"/>
              </a:ext>
            </a:extLst>
          </p:cNvPr>
          <p:cNvPicPr>
            <a:picLocks noChangeAspect="1"/>
          </p:cNvPicPr>
          <p:nvPr/>
        </p:nvPicPr>
        <p:blipFill>
          <a:blip r:embed="rId4"/>
          <a:stretch>
            <a:fillRect/>
          </a:stretch>
        </p:blipFill>
        <p:spPr>
          <a:xfrm>
            <a:off x="5638800" y="2379482"/>
            <a:ext cx="2944625" cy="1218747"/>
          </a:xfrm>
          <a:prstGeom prst="rect">
            <a:avLst/>
          </a:prstGeom>
        </p:spPr>
      </p:pic>
      <p:cxnSp>
        <p:nvCxnSpPr>
          <p:cNvPr id="12" name="Straight Arrow Connector 11">
            <a:extLst>
              <a:ext uri="{FF2B5EF4-FFF2-40B4-BE49-F238E27FC236}">
                <a16:creationId xmlns:a16="http://schemas.microsoft.com/office/drawing/2014/main" id="{AA35E115-CC04-4B49-AA67-E6E2F4B224BF}"/>
              </a:ext>
            </a:extLst>
          </p:cNvPr>
          <p:cNvCxnSpPr/>
          <p:nvPr/>
        </p:nvCxnSpPr>
        <p:spPr>
          <a:xfrm>
            <a:off x="4808729" y="2988855"/>
            <a:ext cx="975590"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176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Self-Check Up?</a:t>
            </a:r>
          </a:p>
        </p:txBody>
      </p:sp>
      <p:sp>
        <p:nvSpPr>
          <p:cNvPr id="6" name="TextBox 5">
            <a:extLst>
              <a:ext uri="{FF2B5EF4-FFF2-40B4-BE49-F238E27FC236}">
                <a16:creationId xmlns:a16="http://schemas.microsoft.com/office/drawing/2014/main" id="{D44872F5-056F-440E-BF7E-12B5F3E3F206}"/>
              </a:ext>
            </a:extLst>
          </p:cNvPr>
          <p:cNvSpPr txBox="1"/>
          <p:nvPr/>
        </p:nvSpPr>
        <p:spPr>
          <a:xfrm>
            <a:off x="266700" y="5562600"/>
            <a:ext cx="8610600" cy="553998"/>
          </a:xfrm>
          <a:prstGeom prst="rect">
            <a:avLst/>
          </a:prstGeom>
          <a:noFill/>
          <a:ln w="19050">
            <a:solidFill>
              <a:schemeClr val="tx1"/>
            </a:solidFill>
          </a:ln>
        </p:spPr>
        <p:txBody>
          <a:bodyPr wrap="square" rtlCol="0">
            <a:spAutoFit/>
          </a:bodyPr>
          <a:lstStyle/>
          <a:p>
            <a:pPr algn="ctr"/>
            <a:r>
              <a:rPr lang="en-US" sz="3000" b="1" dirty="0"/>
              <a:t>We want you here and happy!</a:t>
            </a:r>
          </a:p>
        </p:txBody>
      </p:sp>
      <p:sp>
        <p:nvSpPr>
          <p:cNvPr id="7" name="Arrow: Up 6">
            <a:extLst>
              <a:ext uri="{FF2B5EF4-FFF2-40B4-BE49-F238E27FC236}">
                <a16:creationId xmlns:a16="http://schemas.microsoft.com/office/drawing/2014/main" id="{EE187935-6F6F-4915-8FB2-709F097066F2}"/>
              </a:ext>
            </a:extLst>
          </p:cNvPr>
          <p:cNvSpPr/>
          <p:nvPr/>
        </p:nvSpPr>
        <p:spPr>
          <a:xfrm rot="10800000">
            <a:off x="609600" y="4572001"/>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BDC6DCD8-3572-431E-AC52-FC6A88EE92D9}"/>
              </a:ext>
            </a:extLst>
          </p:cNvPr>
          <p:cNvSpPr/>
          <p:nvPr/>
        </p:nvSpPr>
        <p:spPr>
          <a:xfrm rot="10800000">
            <a:off x="7848599" y="4572000"/>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881B97A9-698B-42C3-A2FE-5F4E3B4236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217" y="1188824"/>
            <a:ext cx="6131965" cy="3941977"/>
          </a:xfrm>
          <a:prstGeom prst="rect">
            <a:avLst/>
          </a:prstGeom>
        </p:spPr>
      </p:pic>
    </p:spTree>
    <p:extLst>
      <p:ext uri="{BB962C8B-B14F-4D97-AF65-F5344CB8AC3E}">
        <p14:creationId xmlns:p14="http://schemas.microsoft.com/office/powerpoint/2010/main" val="1118296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391A-BADA-45CA-8EA4-22B16734C91A}"/>
              </a:ext>
            </a:extLst>
          </p:cNvPr>
          <p:cNvSpPr>
            <a:spLocks noGrp="1"/>
          </p:cNvSpPr>
          <p:nvPr>
            <p:ph type="title"/>
          </p:nvPr>
        </p:nvSpPr>
        <p:spPr>
          <a:xfrm>
            <a:off x="304800" y="0"/>
            <a:ext cx="8763000" cy="653854"/>
          </a:xfrm>
        </p:spPr>
        <p:txBody>
          <a:bodyPr/>
          <a:lstStyle/>
          <a:p>
            <a:r>
              <a:rPr lang="en-US" dirty="0"/>
              <a:t>Next Class…</a:t>
            </a:r>
          </a:p>
        </p:txBody>
      </p:sp>
      <p:sp>
        <p:nvSpPr>
          <p:cNvPr id="6" name="TextBox 5">
            <a:extLst>
              <a:ext uri="{FF2B5EF4-FFF2-40B4-BE49-F238E27FC236}">
                <a16:creationId xmlns:a16="http://schemas.microsoft.com/office/drawing/2014/main" id="{EDE0AB6B-54AC-43C2-8A55-FB24ABA1B25E}"/>
              </a:ext>
            </a:extLst>
          </p:cNvPr>
          <p:cNvSpPr txBox="1"/>
          <p:nvPr/>
        </p:nvSpPr>
        <p:spPr>
          <a:xfrm>
            <a:off x="457200" y="1101945"/>
            <a:ext cx="3873817" cy="369332"/>
          </a:xfrm>
          <a:prstGeom prst="rect">
            <a:avLst/>
          </a:prstGeom>
          <a:noFill/>
        </p:spPr>
        <p:txBody>
          <a:bodyPr wrap="none" rtlCol="0">
            <a:spAutoFit/>
          </a:bodyPr>
          <a:lstStyle/>
          <a:p>
            <a:r>
              <a:rPr lang="en-US" dirty="0"/>
              <a:t>Writing to Files, Modules, and More!</a:t>
            </a:r>
          </a:p>
        </p:txBody>
      </p:sp>
      <p:pic>
        <p:nvPicPr>
          <p:cNvPr id="8" name="Picture 7">
            <a:extLst>
              <a:ext uri="{FF2B5EF4-FFF2-40B4-BE49-F238E27FC236}">
                <a16:creationId xmlns:a16="http://schemas.microsoft.com/office/drawing/2014/main" id="{71D49827-905E-43EE-B5F2-A88B95ED4A11}"/>
              </a:ext>
            </a:extLst>
          </p:cNvPr>
          <p:cNvPicPr>
            <a:picLocks noChangeAspect="1"/>
          </p:cNvPicPr>
          <p:nvPr/>
        </p:nvPicPr>
        <p:blipFill>
          <a:blip r:embed="rId2"/>
          <a:stretch>
            <a:fillRect/>
          </a:stretch>
        </p:blipFill>
        <p:spPr>
          <a:xfrm>
            <a:off x="0" y="4648200"/>
            <a:ext cx="9144000" cy="1755947"/>
          </a:xfrm>
          <a:prstGeom prst="rect">
            <a:avLst/>
          </a:prstGeom>
        </p:spPr>
      </p:pic>
      <p:pic>
        <p:nvPicPr>
          <p:cNvPr id="9" name="Picture 8">
            <a:extLst>
              <a:ext uri="{FF2B5EF4-FFF2-40B4-BE49-F238E27FC236}">
                <a16:creationId xmlns:a16="http://schemas.microsoft.com/office/drawing/2014/main" id="{C42D87FF-4662-4ABA-8D01-2AD757EB757C}"/>
              </a:ext>
            </a:extLst>
          </p:cNvPr>
          <p:cNvPicPr>
            <a:picLocks noChangeAspect="1"/>
          </p:cNvPicPr>
          <p:nvPr/>
        </p:nvPicPr>
        <p:blipFill>
          <a:blip r:embed="rId3"/>
          <a:stretch>
            <a:fillRect/>
          </a:stretch>
        </p:blipFill>
        <p:spPr>
          <a:xfrm>
            <a:off x="0" y="1919369"/>
            <a:ext cx="9144000" cy="2428068"/>
          </a:xfrm>
          <a:prstGeom prst="rect">
            <a:avLst/>
          </a:prstGeom>
        </p:spPr>
      </p:pic>
      <p:pic>
        <p:nvPicPr>
          <p:cNvPr id="7" name="Picture 2" descr="Image result for python icon">
            <a:extLst>
              <a:ext uri="{FF2B5EF4-FFF2-40B4-BE49-F238E27FC236}">
                <a16:creationId xmlns:a16="http://schemas.microsoft.com/office/drawing/2014/main" id="{B68E8C57-54E8-4D04-BB61-BB280324C7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832620"/>
            <a:ext cx="996180" cy="99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192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78065"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dirty="0">
                <a:latin typeface="Arial" panose="020B0604020202020204" pitchFamily="34" charset="0"/>
                <a:ea typeface="Roboto" panose="02000000000000000000" pitchFamily="2" charset="0"/>
                <a:cs typeface="Arial" panose="020B0604020202020204" pitchFamily="34" charset="0"/>
              </a:rPr>
              <a:t>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endParaRPr lang="en-US" sz="2000" dirty="0"/>
          </a:p>
          <a:p>
            <a:r>
              <a:rPr lang="en-US" sz="2000" dirty="0"/>
              <a:t>Loops allow you to run a block of code multiple times.</a:t>
            </a: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pPr marL="0" indent="0">
              <a:buNone/>
            </a:pPr>
            <a:r>
              <a:rPr lang="en-US" sz="2000" dirty="0">
                <a:latin typeface="Arial" panose="020B0604020202020204" pitchFamily="34" charset="0"/>
                <a:ea typeface="Roboto" panose="02000000000000000000" pitchFamily="2" charset="0"/>
                <a:cs typeface="Arial" panose="020B0604020202020204" pitchFamily="34" charset="0"/>
              </a:rPr>
              <a:t>Before:</a:t>
            </a: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pPr marL="0" indent="0">
              <a:buNone/>
            </a:pPr>
            <a:r>
              <a:rPr lang="en-US" sz="2000" dirty="0">
                <a:latin typeface="Arial" panose="020B0604020202020204" pitchFamily="34" charset="0"/>
                <a:ea typeface="Roboto" panose="02000000000000000000" pitchFamily="2" charset="0"/>
                <a:cs typeface="Arial" panose="020B0604020202020204" pitchFamily="34" charset="0"/>
              </a:rPr>
              <a:t>After:</a:t>
            </a: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Loop</a:t>
            </a:r>
          </a:p>
        </p:txBody>
      </p:sp>
      <p:pic>
        <p:nvPicPr>
          <p:cNvPr id="3" name="Picture 2">
            <a:extLst>
              <a:ext uri="{FF2B5EF4-FFF2-40B4-BE49-F238E27FC236}">
                <a16:creationId xmlns:a16="http://schemas.microsoft.com/office/drawing/2014/main" id="{B8DCAD4E-EF20-4C89-85C7-20CA889AA5B4}"/>
              </a:ext>
            </a:extLst>
          </p:cNvPr>
          <p:cNvPicPr>
            <a:picLocks noChangeAspect="1"/>
          </p:cNvPicPr>
          <p:nvPr/>
        </p:nvPicPr>
        <p:blipFill>
          <a:blip r:embed="rId3"/>
          <a:stretch>
            <a:fillRect/>
          </a:stretch>
        </p:blipFill>
        <p:spPr>
          <a:xfrm>
            <a:off x="408175" y="4947833"/>
            <a:ext cx="5257800" cy="1218747"/>
          </a:xfrm>
          <a:prstGeom prst="rect">
            <a:avLst/>
          </a:prstGeom>
        </p:spPr>
      </p:pic>
      <p:pic>
        <p:nvPicPr>
          <p:cNvPr id="8" name="Picture 7">
            <a:extLst>
              <a:ext uri="{FF2B5EF4-FFF2-40B4-BE49-F238E27FC236}">
                <a16:creationId xmlns:a16="http://schemas.microsoft.com/office/drawing/2014/main" id="{E0914088-2ABC-40CC-AD4D-874B8C251782}"/>
              </a:ext>
            </a:extLst>
          </p:cNvPr>
          <p:cNvPicPr>
            <a:picLocks noChangeAspect="1"/>
          </p:cNvPicPr>
          <p:nvPr/>
        </p:nvPicPr>
        <p:blipFill>
          <a:blip r:embed="rId4"/>
          <a:stretch>
            <a:fillRect/>
          </a:stretch>
        </p:blipFill>
        <p:spPr>
          <a:xfrm>
            <a:off x="372771" y="2791822"/>
            <a:ext cx="5257800" cy="1627778"/>
          </a:xfrm>
          <a:prstGeom prst="rect">
            <a:avLst/>
          </a:prstGeom>
        </p:spPr>
      </p:pic>
      <p:pic>
        <p:nvPicPr>
          <p:cNvPr id="9" name="Picture 8">
            <a:extLst>
              <a:ext uri="{FF2B5EF4-FFF2-40B4-BE49-F238E27FC236}">
                <a16:creationId xmlns:a16="http://schemas.microsoft.com/office/drawing/2014/main" id="{5630965A-8BB4-4120-9BF2-6D1798B7D4F4}"/>
              </a:ext>
            </a:extLst>
          </p:cNvPr>
          <p:cNvPicPr>
            <a:picLocks noChangeAspect="1"/>
          </p:cNvPicPr>
          <p:nvPr/>
        </p:nvPicPr>
        <p:blipFill>
          <a:blip r:embed="rId5"/>
          <a:stretch>
            <a:fillRect/>
          </a:stretch>
        </p:blipFill>
        <p:spPr>
          <a:xfrm>
            <a:off x="5630571" y="2996338"/>
            <a:ext cx="2944625" cy="1218747"/>
          </a:xfrm>
          <a:prstGeom prst="rect">
            <a:avLst/>
          </a:prstGeom>
        </p:spPr>
      </p:pic>
      <p:cxnSp>
        <p:nvCxnSpPr>
          <p:cNvPr id="10" name="Straight Arrow Connector 9">
            <a:extLst>
              <a:ext uri="{FF2B5EF4-FFF2-40B4-BE49-F238E27FC236}">
                <a16:creationId xmlns:a16="http://schemas.microsoft.com/office/drawing/2014/main" id="{4A6E092A-4BFA-4469-ABFD-4FA2D53F8415}"/>
              </a:ext>
            </a:extLst>
          </p:cNvPr>
          <p:cNvCxnSpPr/>
          <p:nvPr/>
        </p:nvCxnSpPr>
        <p:spPr>
          <a:xfrm>
            <a:off x="4800500" y="3605711"/>
            <a:ext cx="975590"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D0E0402-09A7-430B-AAF0-FF5B45DD2331}"/>
              </a:ext>
            </a:extLst>
          </p:cNvPr>
          <p:cNvPicPr>
            <a:picLocks noChangeAspect="1"/>
          </p:cNvPicPr>
          <p:nvPr/>
        </p:nvPicPr>
        <p:blipFill>
          <a:blip r:embed="rId5"/>
          <a:stretch>
            <a:fillRect/>
          </a:stretch>
        </p:blipFill>
        <p:spPr>
          <a:xfrm>
            <a:off x="5665975" y="4947832"/>
            <a:ext cx="2944625" cy="1218747"/>
          </a:xfrm>
          <a:prstGeom prst="rect">
            <a:avLst/>
          </a:prstGeom>
        </p:spPr>
      </p:pic>
      <p:cxnSp>
        <p:nvCxnSpPr>
          <p:cNvPr id="12" name="Straight Arrow Connector 11">
            <a:extLst>
              <a:ext uri="{FF2B5EF4-FFF2-40B4-BE49-F238E27FC236}">
                <a16:creationId xmlns:a16="http://schemas.microsoft.com/office/drawing/2014/main" id="{1B5A9D40-87F4-43F2-883B-61053365D66A}"/>
              </a:ext>
            </a:extLst>
          </p:cNvPr>
          <p:cNvCxnSpPr/>
          <p:nvPr/>
        </p:nvCxnSpPr>
        <p:spPr>
          <a:xfrm>
            <a:off x="4835904" y="5558133"/>
            <a:ext cx="975590"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26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89765" y="817611"/>
            <a:ext cx="85256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dirty="0">
                <a:latin typeface="Arial" panose="020B0604020202020204" pitchFamily="34" charset="0"/>
                <a:ea typeface="Roboto" panose="02000000000000000000" pitchFamily="2" charset="0"/>
                <a:cs typeface="Arial" panose="020B0604020202020204" pitchFamily="34" charset="0"/>
              </a:rPr>
              <a:t>There are two main types of loops: </a:t>
            </a:r>
            <a:r>
              <a:rPr lang="en-US" sz="2000" b="1" u="sng" dirty="0">
                <a:latin typeface="Arial" panose="020B0604020202020204" pitchFamily="34" charset="0"/>
                <a:ea typeface="Roboto" panose="02000000000000000000" pitchFamily="2" charset="0"/>
                <a:cs typeface="Arial" panose="020B0604020202020204" pitchFamily="34" charset="0"/>
              </a:rPr>
              <a:t>for</a:t>
            </a:r>
            <a:r>
              <a:rPr lang="en-US" sz="2000" dirty="0">
                <a:latin typeface="Arial" panose="020B0604020202020204" pitchFamily="34" charset="0"/>
                <a:ea typeface="Roboto" panose="02000000000000000000" pitchFamily="2" charset="0"/>
                <a:cs typeface="Arial" panose="020B0604020202020204" pitchFamily="34" charset="0"/>
              </a:rPr>
              <a:t> and </a:t>
            </a:r>
            <a:r>
              <a:rPr lang="en-US" sz="2000" b="1" u="sng" dirty="0">
                <a:latin typeface="Arial" panose="020B0604020202020204" pitchFamily="34" charset="0"/>
                <a:ea typeface="Roboto" panose="02000000000000000000" pitchFamily="2" charset="0"/>
                <a:cs typeface="Arial" panose="020B0604020202020204" pitchFamily="34" charset="0"/>
              </a:rPr>
              <a:t>while</a:t>
            </a:r>
            <a:endParaRPr lang="en-US" sz="2000" dirty="0">
              <a:latin typeface="Arial" panose="020B0604020202020204" pitchFamily="34" charset="0"/>
              <a:ea typeface="Roboto" panose="02000000000000000000" pitchFamily="2" charset="0"/>
              <a:cs typeface="Arial" panose="020B0604020202020204" pitchFamily="34" charset="0"/>
            </a:endParaRPr>
          </a:p>
          <a:p>
            <a:endParaRPr lang="en-US" sz="2000" dirty="0"/>
          </a:p>
          <a:p>
            <a:r>
              <a:rPr lang="en-US" sz="2000" dirty="0"/>
              <a:t>Loops allow you to run a block of code multiple times.</a:t>
            </a: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Loop Breakdown </a:t>
            </a:r>
          </a:p>
        </p:txBody>
      </p:sp>
      <p:pic>
        <p:nvPicPr>
          <p:cNvPr id="3" name="Picture 2">
            <a:extLst>
              <a:ext uri="{FF2B5EF4-FFF2-40B4-BE49-F238E27FC236}">
                <a16:creationId xmlns:a16="http://schemas.microsoft.com/office/drawing/2014/main" id="{B8DCAD4E-EF20-4C89-85C7-20CA889AA5B4}"/>
              </a:ext>
            </a:extLst>
          </p:cNvPr>
          <p:cNvPicPr>
            <a:picLocks noChangeAspect="1"/>
          </p:cNvPicPr>
          <p:nvPr/>
        </p:nvPicPr>
        <p:blipFill>
          <a:blip r:embed="rId3"/>
          <a:stretch>
            <a:fillRect/>
          </a:stretch>
        </p:blipFill>
        <p:spPr>
          <a:xfrm>
            <a:off x="231056" y="2591253"/>
            <a:ext cx="5257800" cy="1218747"/>
          </a:xfrm>
          <a:prstGeom prst="rect">
            <a:avLst/>
          </a:prstGeom>
        </p:spPr>
      </p:pic>
      <p:pic>
        <p:nvPicPr>
          <p:cNvPr id="11" name="Picture 10">
            <a:extLst>
              <a:ext uri="{FF2B5EF4-FFF2-40B4-BE49-F238E27FC236}">
                <a16:creationId xmlns:a16="http://schemas.microsoft.com/office/drawing/2014/main" id="{1D0E0402-09A7-430B-AAF0-FF5B45DD2331}"/>
              </a:ext>
            </a:extLst>
          </p:cNvPr>
          <p:cNvPicPr>
            <a:picLocks noChangeAspect="1"/>
          </p:cNvPicPr>
          <p:nvPr/>
        </p:nvPicPr>
        <p:blipFill>
          <a:blip r:embed="rId4"/>
          <a:stretch>
            <a:fillRect/>
          </a:stretch>
        </p:blipFill>
        <p:spPr>
          <a:xfrm>
            <a:off x="5488856" y="2591252"/>
            <a:ext cx="2944624" cy="1218747"/>
          </a:xfrm>
          <a:prstGeom prst="rect">
            <a:avLst/>
          </a:prstGeom>
        </p:spPr>
      </p:pic>
      <p:cxnSp>
        <p:nvCxnSpPr>
          <p:cNvPr id="12" name="Straight Arrow Connector 11">
            <a:extLst>
              <a:ext uri="{FF2B5EF4-FFF2-40B4-BE49-F238E27FC236}">
                <a16:creationId xmlns:a16="http://schemas.microsoft.com/office/drawing/2014/main" id="{1B5A9D40-87F4-43F2-883B-61053365D66A}"/>
              </a:ext>
            </a:extLst>
          </p:cNvPr>
          <p:cNvCxnSpPr>
            <a:cxnSpLocks/>
          </p:cNvCxnSpPr>
          <p:nvPr/>
        </p:nvCxnSpPr>
        <p:spPr>
          <a:xfrm>
            <a:off x="4953000" y="3201553"/>
            <a:ext cx="681375"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DFF6173-EB4A-45FC-8FC1-030005CA6225}"/>
              </a:ext>
            </a:extLst>
          </p:cNvPr>
          <p:cNvPicPr>
            <a:picLocks noChangeAspect="1"/>
          </p:cNvPicPr>
          <p:nvPr/>
        </p:nvPicPr>
        <p:blipFill>
          <a:blip r:embed="rId5"/>
          <a:stretch>
            <a:fillRect/>
          </a:stretch>
        </p:blipFill>
        <p:spPr>
          <a:xfrm>
            <a:off x="5488856" y="4589770"/>
            <a:ext cx="3112979" cy="1149407"/>
          </a:xfrm>
          <a:prstGeom prst="rect">
            <a:avLst/>
          </a:prstGeom>
        </p:spPr>
      </p:pic>
      <p:pic>
        <p:nvPicPr>
          <p:cNvPr id="19" name="Picture 18">
            <a:extLst>
              <a:ext uri="{FF2B5EF4-FFF2-40B4-BE49-F238E27FC236}">
                <a16:creationId xmlns:a16="http://schemas.microsoft.com/office/drawing/2014/main" id="{16C34B95-959A-44B6-B2AE-5E94FAC07DB9}"/>
              </a:ext>
            </a:extLst>
          </p:cNvPr>
          <p:cNvPicPr>
            <a:picLocks noChangeAspect="1"/>
          </p:cNvPicPr>
          <p:nvPr/>
        </p:nvPicPr>
        <p:blipFill>
          <a:blip r:embed="rId6"/>
          <a:stretch>
            <a:fillRect/>
          </a:stretch>
        </p:blipFill>
        <p:spPr>
          <a:xfrm>
            <a:off x="1934003" y="4422631"/>
            <a:ext cx="3572447" cy="1483684"/>
          </a:xfrm>
          <a:prstGeom prst="rect">
            <a:avLst/>
          </a:prstGeom>
        </p:spPr>
      </p:pic>
      <p:cxnSp>
        <p:nvCxnSpPr>
          <p:cNvPr id="20" name="Straight Arrow Connector 19">
            <a:extLst>
              <a:ext uri="{FF2B5EF4-FFF2-40B4-BE49-F238E27FC236}">
                <a16:creationId xmlns:a16="http://schemas.microsoft.com/office/drawing/2014/main" id="{F3EEC87B-63E7-47BF-A61C-C922225556CE}"/>
              </a:ext>
            </a:extLst>
          </p:cNvPr>
          <p:cNvCxnSpPr>
            <a:cxnSpLocks/>
          </p:cNvCxnSpPr>
          <p:nvPr/>
        </p:nvCxnSpPr>
        <p:spPr>
          <a:xfrm>
            <a:off x="4917356" y="5164473"/>
            <a:ext cx="681375"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196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3785652"/>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Code is typically sequentially executed: statement on line 1 is executed, then statement on line 2, etc.</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Loops, like conditionals, allow us to </a:t>
            </a:r>
            <a:r>
              <a:rPr lang="en-US" sz="2000" i="1" dirty="0"/>
              <a:t>change the flow of execution</a:t>
            </a:r>
            <a:r>
              <a:rPr lang="en-US" sz="2000" dirty="0"/>
              <a:t> – changing the execution paths.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Conditionals let you </a:t>
            </a:r>
            <a:r>
              <a:rPr lang="en-US" sz="2000" b="1" i="1" dirty="0"/>
              <a:t>skip</a:t>
            </a:r>
            <a:r>
              <a:rPr lang="en-US" sz="2000" i="1" dirty="0"/>
              <a:t>; </a:t>
            </a:r>
            <a:r>
              <a:rPr lang="en-US" sz="2000" dirty="0"/>
              <a:t>loops let you </a:t>
            </a:r>
            <a:r>
              <a:rPr lang="en-US" sz="2000" b="1" i="1" dirty="0"/>
              <a:t>repeat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Loops</a:t>
            </a:r>
          </a:p>
        </p:txBody>
      </p:sp>
      <p:pic>
        <p:nvPicPr>
          <p:cNvPr id="2050" name="Picture 2" descr="Image result for loop diagram for vs while python">
            <a:extLst>
              <a:ext uri="{FF2B5EF4-FFF2-40B4-BE49-F238E27FC236}">
                <a16:creationId xmlns:a16="http://schemas.microsoft.com/office/drawing/2014/main" id="{68DD9F46-87D0-433B-9ACB-617A9D8A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389769"/>
            <a:ext cx="3159968" cy="28586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ile loop in Python">
            <a:extLst>
              <a:ext uri="{FF2B5EF4-FFF2-40B4-BE49-F238E27FC236}">
                <a16:creationId xmlns:a16="http://schemas.microsoft.com/office/drawing/2014/main" id="{8FAA26CD-4434-4392-9BE9-EF5C08C34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623" y="3389545"/>
            <a:ext cx="1860521" cy="2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1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For Loops</a:t>
            </a:r>
          </a:p>
        </p:txBody>
      </p:sp>
    </p:spTree>
    <p:extLst>
      <p:ext uri="{BB962C8B-B14F-4D97-AF65-F5344CB8AC3E}">
        <p14:creationId xmlns:p14="http://schemas.microsoft.com/office/powerpoint/2010/main" val="1160750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8737FA-D704-4391-8864-2A020D8D2ED1}"/>
              </a:ext>
            </a:extLst>
          </p:cNvPr>
          <p:cNvPicPr>
            <a:picLocks noChangeAspect="1"/>
          </p:cNvPicPr>
          <p:nvPr/>
        </p:nvPicPr>
        <p:blipFill>
          <a:blip r:embed="rId3"/>
          <a:stretch>
            <a:fillRect/>
          </a:stretch>
        </p:blipFill>
        <p:spPr>
          <a:xfrm>
            <a:off x="0" y="3917377"/>
            <a:ext cx="9144000" cy="1960757"/>
          </a:xfrm>
          <a:prstGeom prst="rect">
            <a:avLst/>
          </a:prstGeom>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For Loop Breakdown</a:t>
            </a:r>
          </a:p>
        </p:txBody>
      </p:sp>
      <p:cxnSp>
        <p:nvCxnSpPr>
          <p:cNvPr id="13" name="Straight Arrow Connector 12"/>
          <p:cNvCxnSpPr>
            <a:cxnSpLocks/>
            <a:stCxn id="25" idx="1"/>
          </p:cNvCxnSpPr>
          <p:nvPr/>
        </p:nvCxnSpPr>
        <p:spPr>
          <a:xfrm flipH="1">
            <a:off x="4495802" y="4713263"/>
            <a:ext cx="685798" cy="21336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H="1">
            <a:off x="3417866" y="5548138"/>
            <a:ext cx="2220934"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C55CD0E1-885E-41BE-9447-E15669D620A4}"/>
              </a:ext>
            </a:extLst>
          </p:cNvPr>
          <p:cNvSpPr txBox="1">
            <a:spLocks/>
          </p:cNvSpPr>
          <p:nvPr/>
        </p:nvSpPr>
        <p:spPr>
          <a:xfrm>
            <a:off x="304800" y="887390"/>
            <a:ext cx="7620000"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b="1" dirty="0">
                <a:latin typeface="Arial" panose="020B0604020202020204" pitchFamily="34" charset="0"/>
                <a:ea typeface="Roboto" panose="02000000000000000000" pitchFamily="2" charset="0"/>
                <a:cs typeface="Arial" panose="020B0604020202020204" pitchFamily="34" charset="0"/>
              </a:rPr>
              <a:t>for loops </a:t>
            </a:r>
            <a:r>
              <a:rPr lang="en-US" sz="2000" dirty="0">
                <a:latin typeface="Arial" panose="020B0604020202020204" pitchFamily="34" charset="0"/>
                <a:ea typeface="Roboto" panose="02000000000000000000" pitchFamily="2" charset="0"/>
                <a:cs typeface="Arial" panose="020B0604020202020204" pitchFamily="34" charset="0"/>
              </a:rPr>
              <a:t>are used to iterate over items of any sequence (e.g. list, string) in order.</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For each </a:t>
            </a:r>
            <a:r>
              <a:rPr lang="en-US" sz="2000" b="1" dirty="0">
                <a:latin typeface="Arial" panose="020B0604020202020204" pitchFamily="34" charset="0"/>
                <a:cs typeface="Arial" panose="020B0604020202020204" pitchFamily="34" charset="0"/>
              </a:rPr>
              <a:t>iteration</a:t>
            </a:r>
            <a:r>
              <a:rPr lang="en-US" sz="2000" dirty="0">
                <a:latin typeface="Arial" panose="020B0604020202020204" pitchFamily="34" charset="0"/>
                <a:cs typeface="Arial" panose="020B0604020202020204" pitchFamily="34" charset="0"/>
              </a:rPr>
              <a:t> of the loop, the iteration variable (</a:t>
            </a:r>
            <a:r>
              <a:rPr lang="en-US" sz="2000" dirty="0">
                <a:latin typeface="Courier New" panose="02070309020205020404" pitchFamily="49" charset="0"/>
                <a:cs typeface="Courier New" panose="02070309020205020404" pitchFamily="49" charset="0"/>
              </a:rPr>
              <a:t>animal</a:t>
            </a:r>
            <a:r>
              <a:rPr lang="en-US" sz="2000" dirty="0">
                <a:latin typeface="Arial" panose="020B0604020202020204" pitchFamily="34" charset="0"/>
                <a:cs typeface="Arial" panose="020B0604020202020204" pitchFamily="34" charset="0"/>
              </a:rPr>
              <a:t>) gets set to the associated element in the list.</a:t>
            </a:r>
            <a:endParaRPr lang="en-US" sz="2000" dirty="0"/>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a:p>
            <a:r>
              <a:rPr lang="en-US" sz="2000" dirty="0">
                <a:latin typeface="Arial" panose="020B0604020202020204" pitchFamily="34" charset="0"/>
                <a:cs typeface="Arial" panose="020B0604020202020204" pitchFamily="34" charset="0"/>
              </a:rPr>
              <a:t>Code “inside” the for loop (indented) is the </a:t>
            </a:r>
            <a:r>
              <a:rPr lang="en-US" sz="2000" b="1" dirty="0">
                <a:latin typeface="Arial" panose="020B0604020202020204" pitchFamily="34" charset="0"/>
                <a:cs typeface="Arial" panose="020B0604020202020204" pitchFamily="34" charset="0"/>
              </a:rPr>
              <a:t>code block</a:t>
            </a:r>
            <a:r>
              <a:rPr lang="en-US" sz="2000" dirty="0">
                <a:latin typeface="Arial" panose="020B0604020202020204" pitchFamily="34" charset="0"/>
                <a:cs typeface="Arial" panose="020B0604020202020204" pitchFamily="34" charset="0"/>
              </a:rPr>
              <a:t> that gets executed once for each item in the sequence (4 times here).</a:t>
            </a:r>
          </a:p>
          <a:p>
            <a:pPr marL="0" indent="0">
              <a:buNone/>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25" name="Rectangle 24">
            <a:extLst>
              <a:ext uri="{FF2B5EF4-FFF2-40B4-BE49-F238E27FC236}">
                <a16:creationId xmlns:a16="http://schemas.microsoft.com/office/drawing/2014/main" id="{8A3DF3EC-4708-4CE9-A9A5-A6D23675EEE5}"/>
              </a:ext>
            </a:extLst>
          </p:cNvPr>
          <p:cNvSpPr/>
          <p:nvPr/>
        </p:nvSpPr>
        <p:spPr>
          <a:xfrm>
            <a:off x="5181600" y="4513208"/>
            <a:ext cx="1398140" cy="400110"/>
          </a:xfrm>
          <a:prstGeom prst="rect">
            <a:avLst/>
          </a:prstGeom>
        </p:spPr>
        <p:txBody>
          <a:bodyPr wrap="none">
            <a:spAutoFit/>
          </a:bodyPr>
          <a:lstStyle/>
          <a:p>
            <a:r>
              <a:rPr lang="en-US" sz="2000" b="1" dirty="0">
                <a:solidFill>
                  <a:srgbClr val="FF0000"/>
                </a:solidFill>
                <a:latin typeface="Arial" panose="020B0604020202020204" pitchFamily="34" charset="0"/>
                <a:ea typeface="Roboto" panose="02000000000000000000" pitchFamily="2" charset="0"/>
                <a:cs typeface="Arial" panose="020B0604020202020204" pitchFamily="34" charset="0"/>
              </a:rPr>
              <a:t>Sequence</a:t>
            </a:r>
            <a:endParaRPr lang="en-US" sz="2000" dirty="0"/>
          </a:p>
        </p:txBody>
      </p:sp>
      <p:sp>
        <p:nvSpPr>
          <p:cNvPr id="29" name="Rectangle 28">
            <a:extLst>
              <a:ext uri="{FF2B5EF4-FFF2-40B4-BE49-F238E27FC236}">
                <a16:creationId xmlns:a16="http://schemas.microsoft.com/office/drawing/2014/main" id="{76B24FD1-EF3E-4353-AE0A-C7328112F01A}"/>
              </a:ext>
            </a:extLst>
          </p:cNvPr>
          <p:cNvSpPr/>
          <p:nvPr/>
        </p:nvSpPr>
        <p:spPr>
          <a:xfrm>
            <a:off x="5714944" y="5348083"/>
            <a:ext cx="1909497" cy="400110"/>
          </a:xfrm>
          <a:prstGeom prst="rect">
            <a:avLst/>
          </a:prstGeom>
        </p:spPr>
        <p:txBody>
          <a:bodyPr wrap="none">
            <a:spAutoFit/>
          </a:bodyPr>
          <a:lstStyle/>
          <a:p>
            <a:r>
              <a:rPr lang="en-US" sz="2000" b="1" dirty="0">
                <a:solidFill>
                  <a:srgbClr val="FF0000"/>
                </a:solidFill>
                <a:latin typeface="Arial" panose="020B0604020202020204" pitchFamily="34" charset="0"/>
                <a:ea typeface="Roboto" panose="02000000000000000000" pitchFamily="2" charset="0"/>
                <a:cs typeface="Arial" panose="020B0604020202020204" pitchFamily="34" charset="0"/>
              </a:rPr>
              <a:t>Block of Code</a:t>
            </a:r>
            <a:endParaRPr lang="en-US" sz="2000" dirty="0"/>
          </a:p>
        </p:txBody>
      </p:sp>
      <p:sp>
        <p:nvSpPr>
          <p:cNvPr id="30" name="Rectangle 29">
            <a:extLst>
              <a:ext uri="{FF2B5EF4-FFF2-40B4-BE49-F238E27FC236}">
                <a16:creationId xmlns:a16="http://schemas.microsoft.com/office/drawing/2014/main" id="{7E25ABA0-E8AD-424E-9080-C6492C4AEE92}"/>
              </a:ext>
            </a:extLst>
          </p:cNvPr>
          <p:cNvSpPr/>
          <p:nvPr/>
        </p:nvSpPr>
        <p:spPr>
          <a:xfrm>
            <a:off x="533400" y="5964296"/>
            <a:ext cx="2252668" cy="400110"/>
          </a:xfrm>
          <a:prstGeom prst="rect">
            <a:avLst/>
          </a:prstGeom>
        </p:spPr>
        <p:txBody>
          <a:bodyPr wrap="none">
            <a:spAutoFit/>
          </a:bodyPr>
          <a:lstStyle/>
          <a:p>
            <a:r>
              <a:rPr lang="en-US" sz="2000" b="1" dirty="0">
                <a:solidFill>
                  <a:srgbClr val="FF0000"/>
                </a:solidFill>
                <a:latin typeface="Arial" panose="020B0604020202020204" pitchFamily="34" charset="0"/>
                <a:ea typeface="Roboto" panose="02000000000000000000" pitchFamily="2" charset="0"/>
                <a:cs typeface="Arial" panose="020B0604020202020204" pitchFamily="34" charset="0"/>
              </a:rPr>
              <a:t>Iteration Variable</a:t>
            </a:r>
            <a:endParaRPr lang="en-US" sz="2000" dirty="0">
              <a:solidFill>
                <a:srgbClr val="FF0000"/>
              </a:solidFill>
              <a:latin typeface="Arial" panose="020B0604020202020204" pitchFamily="34" charset="0"/>
              <a:ea typeface="Roboto" panose="02000000000000000000" pitchFamily="2" charset="0"/>
              <a:cs typeface="Arial" panose="020B0604020202020204" pitchFamily="34" charset="0"/>
            </a:endParaRPr>
          </a:p>
        </p:txBody>
      </p:sp>
      <p:cxnSp>
        <p:nvCxnSpPr>
          <p:cNvPr id="32" name="Connector: Curved 31">
            <a:extLst>
              <a:ext uri="{FF2B5EF4-FFF2-40B4-BE49-F238E27FC236}">
                <a16:creationId xmlns:a16="http://schemas.microsoft.com/office/drawing/2014/main" id="{5AB7ADF8-AC4D-48DC-8F16-DAD17460C2EB}"/>
              </a:ext>
            </a:extLst>
          </p:cNvPr>
          <p:cNvCxnSpPr>
            <a:cxnSpLocks/>
            <a:stCxn id="30" idx="1"/>
          </p:cNvCxnSpPr>
          <p:nvPr/>
        </p:nvCxnSpPr>
        <p:spPr>
          <a:xfrm rot="10800000" flipH="1">
            <a:off x="533400" y="5202297"/>
            <a:ext cx="533400" cy="962055"/>
          </a:xfrm>
          <a:prstGeom prst="curvedConnector4">
            <a:avLst>
              <a:gd name="adj1" fmla="val -42857"/>
              <a:gd name="adj2" fmla="val 60397"/>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E6F1FB-B390-4E6E-8054-0FF4C04B8728}"/>
              </a:ext>
            </a:extLst>
          </p:cNvPr>
          <p:cNvPicPr>
            <a:picLocks noChangeAspect="1"/>
          </p:cNvPicPr>
          <p:nvPr/>
        </p:nvPicPr>
        <p:blipFill rotWithShape="1">
          <a:blip r:embed="rId3"/>
          <a:srcRect t="967"/>
          <a:stretch/>
        </p:blipFill>
        <p:spPr>
          <a:xfrm>
            <a:off x="0" y="914400"/>
            <a:ext cx="9144000" cy="4771010"/>
          </a:xfrm>
          <a:prstGeom prst="rect">
            <a:avLst/>
          </a:prstGeom>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5745358"/>
            <a:ext cx="8534400" cy="583823"/>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The indented code gets repeated for each item in the list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81000" y="2880363"/>
            <a:ext cx="5181600" cy="3810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6DFDB66-CF7D-4F84-BBF5-864E186E36EF}"/>
              </a:ext>
            </a:extLst>
          </p:cNvPr>
          <p:cNvPicPr>
            <a:picLocks noChangeAspect="1"/>
          </p:cNvPicPr>
          <p:nvPr/>
        </p:nvPicPr>
        <p:blipFill rotWithShape="1">
          <a:blip r:embed="rId3"/>
          <a:srcRect t="967"/>
          <a:stretch/>
        </p:blipFill>
        <p:spPr>
          <a:xfrm>
            <a:off x="0" y="914400"/>
            <a:ext cx="9144000" cy="4771010"/>
          </a:xfrm>
          <a:prstGeom prst="rect">
            <a:avLst/>
          </a:prstGeom>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5740777"/>
            <a:ext cx="8534400" cy="583823"/>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i="1" dirty="0">
                <a:latin typeface="Arial" panose="020B0604020202020204" pitchFamily="34" charset="0"/>
                <a:ea typeface="Roboto" panose="02000000000000000000" pitchFamily="2" charset="0"/>
                <a:cs typeface="Arial" panose="020B0604020202020204" pitchFamily="34" charset="0"/>
              </a:rPr>
              <a:t>Running the code “loops” through and prints each item in the list.</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605345"/>
            <a:ext cx="3124200" cy="201168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18" name="Title 1"/>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first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“Carrots”</a:t>
            </a:r>
          </a:p>
          <a:p>
            <a:pPr algn="l"/>
            <a:r>
              <a:rPr lang="en-US" sz="2400" dirty="0">
                <a:latin typeface="Arial" panose="020B0604020202020204" pitchFamily="34" charset="0"/>
                <a:ea typeface="Roboto" panose="02000000000000000000" pitchFamily="2" charset="0"/>
                <a:cs typeface="Arial" panose="020B0604020202020204" pitchFamily="34" charset="0"/>
              </a:rPr>
              <a:t> </a:t>
            </a:r>
            <a:endParaRPr lang="en-US" sz="2400" dirty="0">
              <a:latin typeface="Courier New" panose="02070309020205020404" pitchFamily="49" charset="0"/>
              <a:ea typeface="Roboto" panose="02000000000000000000" pitchFamily="2" charset="0"/>
              <a:cs typeface="Courier New" panose="02070309020205020404" pitchFamily="49" charset="0"/>
            </a:endParaRPr>
          </a:p>
        </p:txBody>
      </p:sp>
      <p:sp>
        <p:nvSpPr>
          <p:cNvPr id="2" name="Down Arrow 1"/>
          <p:cNvSpPr/>
          <p:nvPr/>
        </p:nvSpPr>
        <p:spPr>
          <a:xfrm>
            <a:off x="1820368" y="4114799"/>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E1E8F53B-8D3F-4F53-A1DE-036ACE40214E}"/>
              </a:ext>
            </a:extLst>
          </p:cNvPr>
          <p:cNvPicPr>
            <a:picLocks noChangeAspect="1"/>
          </p:cNvPicPr>
          <p:nvPr/>
        </p:nvPicPr>
        <p:blipFill rotWithShape="1">
          <a:blip r:embed="rId3"/>
          <a:srcRect t="966" b="48934"/>
          <a:stretch/>
        </p:blipFill>
        <p:spPr>
          <a:xfrm>
            <a:off x="0" y="914400"/>
            <a:ext cx="9144000" cy="2413568"/>
          </a:xfrm>
          <a:prstGeom prst="rect">
            <a:avLst/>
          </a:prstGeom>
        </p:spPr>
      </p:pic>
      <p:grpSp>
        <p:nvGrpSpPr>
          <p:cNvPr id="28" name="Group 27">
            <a:extLst>
              <a:ext uri="{FF2B5EF4-FFF2-40B4-BE49-F238E27FC236}">
                <a16:creationId xmlns:a16="http://schemas.microsoft.com/office/drawing/2014/main" id="{50A231AC-ED8D-4C78-BC49-80501A59F08B}"/>
              </a:ext>
            </a:extLst>
          </p:cNvPr>
          <p:cNvGrpSpPr/>
          <p:nvPr/>
        </p:nvGrpSpPr>
        <p:grpSpPr>
          <a:xfrm>
            <a:off x="1335370" y="4876800"/>
            <a:ext cx="6483626" cy="1524000"/>
            <a:chOff x="-5742034" y="1600199"/>
            <a:chExt cx="8522140" cy="2402189"/>
          </a:xfrm>
        </p:grpSpPr>
        <p:sp>
          <p:nvSpPr>
            <p:cNvPr id="29" name="Rectangle 28">
              <a:extLst>
                <a:ext uri="{FF2B5EF4-FFF2-40B4-BE49-F238E27FC236}">
                  <a16:creationId xmlns:a16="http://schemas.microsoft.com/office/drawing/2014/main" id="{96ED24DB-5E14-4F8A-A5A7-E2E4ACDB421E}"/>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22F573-143E-4C70-A0F2-19D7B0BCC9B9}"/>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9D5793-8A72-4476-A2E8-4A01C52BCAD0}"/>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F6405D-1ABB-4BBD-973C-84E5249FD47C}"/>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95D565-F1A2-4031-A02B-AFF50AD015C3}"/>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5CADFE4-3B9A-4C4E-94EA-FEC6D64053C7}"/>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5" name="TextBox 34">
              <a:extLst>
                <a:ext uri="{FF2B5EF4-FFF2-40B4-BE49-F238E27FC236}">
                  <a16:creationId xmlns:a16="http://schemas.microsoft.com/office/drawing/2014/main" id="{0F024303-A7D8-4588-8516-CC3E082DB30A}"/>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6" name="TextBox 35">
              <a:extLst>
                <a:ext uri="{FF2B5EF4-FFF2-40B4-BE49-F238E27FC236}">
                  <a16:creationId xmlns:a16="http://schemas.microsoft.com/office/drawing/2014/main" id="{F4F26EB9-F691-462D-9866-77FDB7F0A4F0}"/>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37" name="TextBox 36">
              <a:extLst>
                <a:ext uri="{FF2B5EF4-FFF2-40B4-BE49-F238E27FC236}">
                  <a16:creationId xmlns:a16="http://schemas.microsoft.com/office/drawing/2014/main" id="{EC605432-E287-42AC-820C-F38284668B27}"/>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38" name="TextBox 37">
            <a:extLst>
              <a:ext uri="{FF2B5EF4-FFF2-40B4-BE49-F238E27FC236}">
                <a16:creationId xmlns:a16="http://schemas.microsoft.com/office/drawing/2014/main" id="{08E1B272-504D-4A62-ACE8-627B92BD0BB5}"/>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39" name="TextBox 38">
            <a:extLst>
              <a:ext uri="{FF2B5EF4-FFF2-40B4-BE49-F238E27FC236}">
                <a16:creationId xmlns:a16="http://schemas.microsoft.com/office/drawing/2014/main" id="{63D7D867-7F8D-4C87-B63D-8B68D2FFA5A2}"/>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0" name="TextBox 39">
            <a:extLst>
              <a:ext uri="{FF2B5EF4-FFF2-40B4-BE49-F238E27FC236}">
                <a16:creationId xmlns:a16="http://schemas.microsoft.com/office/drawing/2014/main" id="{50D8B0BF-B1CD-4464-80FE-ED13038921FE}"/>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1" name="TextBox 40">
            <a:extLst>
              <a:ext uri="{FF2B5EF4-FFF2-40B4-BE49-F238E27FC236}">
                <a16:creationId xmlns:a16="http://schemas.microsoft.com/office/drawing/2014/main" id="{E85781C1-9253-4707-93E2-1B04A14BFC20}"/>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D3D51A71-20C0-46DE-979F-B0D208701756}"/>
              </a:ext>
            </a:extLst>
          </p:cNvPr>
          <p:cNvSpPr/>
          <p:nvPr/>
        </p:nvSpPr>
        <p:spPr>
          <a:xfrm rot="16200000">
            <a:off x="-178716" y="2335106"/>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Unit Goals</a:t>
            </a:r>
          </a:p>
        </p:txBody>
      </p:sp>
      <p:sp>
        <p:nvSpPr>
          <p:cNvPr id="10" name="TextBox 9">
            <a:extLst>
              <a:ext uri="{FF2B5EF4-FFF2-40B4-BE49-F238E27FC236}">
                <a16:creationId xmlns:a16="http://schemas.microsoft.com/office/drawing/2014/main" id="{61D7CCD2-BEA3-4102-B27D-84B9EA05AF8F}"/>
              </a:ext>
            </a:extLst>
          </p:cNvPr>
          <p:cNvSpPr txBox="1"/>
          <p:nvPr/>
        </p:nvSpPr>
        <p:spPr>
          <a:xfrm>
            <a:off x="378926" y="990600"/>
            <a:ext cx="5396400" cy="5083443"/>
          </a:xfrm>
          <a:prstGeom prst="rect">
            <a:avLst/>
          </a:prstGeom>
          <a:noFill/>
          <a:ln w="6350">
            <a:noFill/>
            <a:prstDash val="dash"/>
          </a:ln>
        </p:spPr>
        <p:txBody>
          <a:bodyPr wrap="square" rtlCol="0">
            <a:spAutoFit/>
          </a:bodyPr>
          <a:lstStyle/>
          <a:p>
            <a:pPr marL="342900" indent="-342900">
              <a:lnSpc>
                <a:spcPts val="700"/>
              </a:lnSpc>
              <a:buFont typeface="Wingdings" panose="05000000000000000000" pitchFamily="2" charset="2"/>
              <a:buChar char="ü"/>
            </a:pPr>
            <a:r>
              <a:rPr lang="en-US" sz="2100" b="1" u="sng" dirty="0"/>
              <a:t>Day 1:</a:t>
            </a:r>
            <a:br>
              <a:rPr lang="en-US" sz="2100" b="1" u="sng" dirty="0"/>
            </a:br>
            <a:endParaRPr lang="en-US" sz="2100" b="1" u="sng" dirty="0"/>
          </a:p>
          <a:p>
            <a:pPr lvl="1"/>
            <a:r>
              <a:rPr lang="en-US" sz="1900" dirty="0"/>
              <a:t>Form basic understanding of the fundamentals of Python so that we can eventually use this powerful tool to solve problems in the Cybersecurity space.</a:t>
            </a:r>
          </a:p>
          <a:p>
            <a:pPr marL="800100" lvl="1" indent="-342900">
              <a:buFont typeface="Wingdings" panose="05000000000000000000" pitchFamily="2" charset="2"/>
              <a:buChar char="q"/>
            </a:pPr>
            <a:endParaRPr lang="en-US" sz="1900" dirty="0"/>
          </a:p>
          <a:p>
            <a:pPr marL="800100" lvl="1" indent="-342900">
              <a:lnSpc>
                <a:spcPts val="700"/>
              </a:lnSpc>
              <a:buFont typeface="Wingdings" panose="05000000000000000000" pitchFamily="2" charset="2"/>
              <a:buChar char="q"/>
            </a:pPr>
            <a:endParaRPr lang="en-US" sz="1900" dirty="0"/>
          </a:p>
          <a:p>
            <a:pPr marL="342900" indent="-342900">
              <a:lnSpc>
                <a:spcPts val="700"/>
              </a:lnSpc>
              <a:buFont typeface="Wingdings" panose="05000000000000000000" pitchFamily="2" charset="2"/>
              <a:buChar char="q"/>
            </a:pPr>
            <a:endParaRPr lang="en-US" sz="2100" dirty="0"/>
          </a:p>
          <a:p>
            <a:pPr marL="342900" indent="-342900">
              <a:lnSpc>
                <a:spcPts val="700"/>
              </a:lnSpc>
              <a:buFont typeface="Wingdings" panose="05000000000000000000" pitchFamily="2" charset="2"/>
              <a:buChar char="q"/>
            </a:pPr>
            <a:endParaRPr lang="en-US" sz="2100" dirty="0"/>
          </a:p>
          <a:p>
            <a:pPr marL="342900" indent="-342900">
              <a:lnSpc>
                <a:spcPts val="700"/>
              </a:lnSpc>
              <a:buFont typeface="Wingdings" panose="05000000000000000000" pitchFamily="2" charset="2"/>
              <a:buChar char="q"/>
            </a:pPr>
            <a:r>
              <a:rPr lang="en-US" sz="2100" b="1" u="sng" dirty="0"/>
              <a:t>Day 2:</a:t>
            </a:r>
          </a:p>
          <a:p>
            <a:pPr marL="342900" indent="-342900">
              <a:lnSpc>
                <a:spcPts val="700"/>
              </a:lnSpc>
              <a:buFont typeface="Wingdings" panose="05000000000000000000" pitchFamily="2" charset="2"/>
              <a:buChar char="q"/>
            </a:pPr>
            <a:endParaRPr lang="en-US" sz="2100" b="1" u="sng" dirty="0"/>
          </a:p>
          <a:p>
            <a:pPr lvl="1"/>
            <a:r>
              <a:rPr lang="en-US" sz="1900" dirty="0"/>
              <a:t>Use Python to work with sets of data </a:t>
            </a:r>
            <a:br>
              <a:rPr lang="en-US" sz="1900" dirty="0"/>
            </a:br>
            <a:r>
              <a:rPr lang="en-US" sz="1900" dirty="0"/>
              <a:t>and files so that we can automate repetitive tasks and interact with our filesystems.</a:t>
            </a:r>
          </a:p>
          <a:p>
            <a:pPr marL="800100" lvl="1" indent="-342900">
              <a:buFont typeface="Wingdings" panose="05000000000000000000" pitchFamily="2" charset="2"/>
              <a:buChar char="q"/>
            </a:pPr>
            <a:endParaRPr lang="en-US" sz="1900" dirty="0"/>
          </a:p>
          <a:p>
            <a:pPr marL="800100" lvl="1" indent="-342900">
              <a:buFont typeface="Wingdings" panose="05000000000000000000" pitchFamily="2" charset="2"/>
              <a:buChar char="q"/>
            </a:pPr>
            <a:endParaRPr lang="en-US" sz="1900" dirty="0"/>
          </a:p>
          <a:p>
            <a:pPr marL="342900" indent="-342900">
              <a:lnSpc>
                <a:spcPts val="700"/>
              </a:lnSpc>
              <a:buFont typeface="Wingdings" panose="05000000000000000000" pitchFamily="2" charset="2"/>
              <a:buChar char="q"/>
            </a:pPr>
            <a:endParaRPr lang="en-US" sz="2100" b="1" u="sng" dirty="0"/>
          </a:p>
          <a:p>
            <a:pPr marL="342900" indent="-342900">
              <a:lnSpc>
                <a:spcPts val="700"/>
              </a:lnSpc>
              <a:buFont typeface="Wingdings" panose="05000000000000000000" pitchFamily="2" charset="2"/>
              <a:buChar char="q"/>
            </a:pPr>
            <a:r>
              <a:rPr lang="en-US" sz="2100" b="1" u="sng" dirty="0"/>
              <a:t>Day 3:</a:t>
            </a:r>
          </a:p>
          <a:p>
            <a:pPr marL="342900" indent="-342900">
              <a:lnSpc>
                <a:spcPts val="700"/>
              </a:lnSpc>
              <a:buFont typeface="Wingdings" panose="05000000000000000000" pitchFamily="2" charset="2"/>
              <a:buChar char="q"/>
            </a:pPr>
            <a:endParaRPr lang="en-US" sz="2100" b="1" u="sng" dirty="0"/>
          </a:p>
          <a:p>
            <a:pPr lvl="1"/>
            <a:r>
              <a:rPr lang="en-US" sz="1900" dirty="0"/>
              <a:t>Use functions and modules (both internal and external) to reuse and deduplicate code to solve more complex problems using Python.</a:t>
            </a:r>
          </a:p>
        </p:txBody>
      </p:sp>
      <p:pic>
        <p:nvPicPr>
          <p:cNvPr id="11" name="Picture 10">
            <a:extLst>
              <a:ext uri="{FF2B5EF4-FFF2-40B4-BE49-F238E27FC236}">
                <a16:creationId xmlns:a16="http://schemas.microsoft.com/office/drawing/2014/main" id="{53080640-7B32-43B0-850C-65263DBA4E9A}"/>
              </a:ext>
            </a:extLst>
          </p:cNvPr>
          <p:cNvPicPr>
            <a:picLocks noChangeAspect="1"/>
          </p:cNvPicPr>
          <p:nvPr/>
        </p:nvPicPr>
        <p:blipFill>
          <a:blip r:embed="rId3"/>
          <a:stretch>
            <a:fillRect/>
          </a:stretch>
        </p:blipFill>
        <p:spPr>
          <a:xfrm>
            <a:off x="5867400" y="2646311"/>
            <a:ext cx="3158708" cy="1524202"/>
          </a:xfrm>
          <a:prstGeom prst="rect">
            <a:avLst/>
          </a:prstGeom>
        </p:spPr>
      </p:pic>
      <p:pic>
        <p:nvPicPr>
          <p:cNvPr id="12" name="Picture 11">
            <a:extLst>
              <a:ext uri="{FF2B5EF4-FFF2-40B4-BE49-F238E27FC236}">
                <a16:creationId xmlns:a16="http://schemas.microsoft.com/office/drawing/2014/main" id="{E8650E5F-ED18-4FAF-B72D-172CE3AC1A27}"/>
              </a:ext>
            </a:extLst>
          </p:cNvPr>
          <p:cNvPicPr>
            <a:picLocks noChangeAspect="1"/>
          </p:cNvPicPr>
          <p:nvPr/>
        </p:nvPicPr>
        <p:blipFill>
          <a:blip r:embed="rId4"/>
          <a:stretch>
            <a:fillRect/>
          </a:stretch>
        </p:blipFill>
        <p:spPr>
          <a:xfrm>
            <a:off x="5867400" y="4388914"/>
            <a:ext cx="2874754" cy="1859486"/>
          </a:xfrm>
          <a:prstGeom prst="rect">
            <a:avLst/>
          </a:prstGeom>
        </p:spPr>
      </p:pic>
      <p:pic>
        <p:nvPicPr>
          <p:cNvPr id="13" name="Picture 12">
            <a:extLst>
              <a:ext uri="{FF2B5EF4-FFF2-40B4-BE49-F238E27FC236}">
                <a16:creationId xmlns:a16="http://schemas.microsoft.com/office/drawing/2014/main" id="{86BF062B-FB7E-41F9-A11E-0C658D6FF33C}"/>
              </a:ext>
            </a:extLst>
          </p:cNvPr>
          <p:cNvPicPr>
            <a:picLocks noChangeAspect="1"/>
          </p:cNvPicPr>
          <p:nvPr/>
        </p:nvPicPr>
        <p:blipFill>
          <a:blip r:embed="rId5"/>
          <a:stretch>
            <a:fillRect/>
          </a:stretch>
        </p:blipFill>
        <p:spPr>
          <a:xfrm>
            <a:off x="5867400" y="1256834"/>
            <a:ext cx="2784562" cy="1171077"/>
          </a:xfrm>
          <a:prstGeom prst="rect">
            <a:avLst/>
          </a:prstGeom>
        </p:spPr>
      </p:pic>
    </p:spTree>
    <p:extLst>
      <p:ext uri="{BB962C8B-B14F-4D97-AF65-F5344CB8AC3E}">
        <p14:creationId xmlns:p14="http://schemas.microsoft.com/office/powerpoint/2010/main" val="1247455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18" name="Title 1"/>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first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“Carrots”</a:t>
            </a:r>
          </a:p>
          <a:p>
            <a:pPr algn="l"/>
            <a:r>
              <a:rPr lang="en-US" sz="2400" dirty="0">
                <a:latin typeface="Arial" panose="020B0604020202020204" pitchFamily="34" charset="0"/>
                <a:ea typeface="Roboto" panose="02000000000000000000" pitchFamily="2" charset="0"/>
                <a:cs typeface="Arial" panose="020B0604020202020204" pitchFamily="34" charset="0"/>
              </a:rPr>
              <a:t>So … </a:t>
            </a:r>
            <a:r>
              <a:rPr lang="en-US" sz="2400" dirty="0">
                <a:latin typeface="Courier New" panose="02070309020205020404" pitchFamily="49" charset="0"/>
                <a:ea typeface="Roboto" panose="02000000000000000000" pitchFamily="2" charset="0"/>
                <a:cs typeface="Courier New" panose="02070309020205020404" pitchFamily="49" charset="0"/>
              </a:rPr>
              <a:t>print(“I love Carrots”)</a:t>
            </a:r>
          </a:p>
        </p:txBody>
      </p:sp>
      <p:sp>
        <p:nvSpPr>
          <p:cNvPr id="2" name="Down Arrow 1"/>
          <p:cNvSpPr/>
          <p:nvPr/>
        </p:nvSpPr>
        <p:spPr>
          <a:xfrm>
            <a:off x="1820368" y="4114799"/>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E1E8F53B-8D3F-4F53-A1DE-036ACE40214E}"/>
              </a:ext>
            </a:extLst>
          </p:cNvPr>
          <p:cNvPicPr>
            <a:picLocks noChangeAspect="1"/>
          </p:cNvPicPr>
          <p:nvPr/>
        </p:nvPicPr>
        <p:blipFill rotWithShape="1">
          <a:blip r:embed="rId3"/>
          <a:srcRect t="966" b="48934"/>
          <a:stretch/>
        </p:blipFill>
        <p:spPr>
          <a:xfrm>
            <a:off x="0" y="914400"/>
            <a:ext cx="9144000" cy="2413568"/>
          </a:xfrm>
          <a:prstGeom prst="rect">
            <a:avLst/>
          </a:prstGeom>
        </p:spPr>
      </p:pic>
      <p:grpSp>
        <p:nvGrpSpPr>
          <p:cNvPr id="28" name="Group 27">
            <a:extLst>
              <a:ext uri="{FF2B5EF4-FFF2-40B4-BE49-F238E27FC236}">
                <a16:creationId xmlns:a16="http://schemas.microsoft.com/office/drawing/2014/main" id="{50A231AC-ED8D-4C78-BC49-80501A59F08B}"/>
              </a:ext>
            </a:extLst>
          </p:cNvPr>
          <p:cNvGrpSpPr/>
          <p:nvPr/>
        </p:nvGrpSpPr>
        <p:grpSpPr>
          <a:xfrm>
            <a:off x="1335370" y="4876800"/>
            <a:ext cx="6483626" cy="1524000"/>
            <a:chOff x="-5742034" y="1600199"/>
            <a:chExt cx="8522140" cy="2402189"/>
          </a:xfrm>
        </p:grpSpPr>
        <p:sp>
          <p:nvSpPr>
            <p:cNvPr id="29" name="Rectangle 28">
              <a:extLst>
                <a:ext uri="{FF2B5EF4-FFF2-40B4-BE49-F238E27FC236}">
                  <a16:creationId xmlns:a16="http://schemas.microsoft.com/office/drawing/2014/main" id="{96ED24DB-5E14-4F8A-A5A7-E2E4ACDB421E}"/>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22F573-143E-4C70-A0F2-19D7B0BCC9B9}"/>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9D5793-8A72-4476-A2E8-4A01C52BCAD0}"/>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F6405D-1ABB-4BBD-973C-84E5249FD47C}"/>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95D565-F1A2-4031-A02B-AFF50AD015C3}"/>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5CADFE4-3B9A-4C4E-94EA-FEC6D64053C7}"/>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5" name="TextBox 34">
              <a:extLst>
                <a:ext uri="{FF2B5EF4-FFF2-40B4-BE49-F238E27FC236}">
                  <a16:creationId xmlns:a16="http://schemas.microsoft.com/office/drawing/2014/main" id="{0F024303-A7D8-4588-8516-CC3E082DB30A}"/>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6" name="TextBox 35">
              <a:extLst>
                <a:ext uri="{FF2B5EF4-FFF2-40B4-BE49-F238E27FC236}">
                  <a16:creationId xmlns:a16="http://schemas.microsoft.com/office/drawing/2014/main" id="{F4F26EB9-F691-462D-9866-77FDB7F0A4F0}"/>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37" name="TextBox 36">
              <a:extLst>
                <a:ext uri="{FF2B5EF4-FFF2-40B4-BE49-F238E27FC236}">
                  <a16:creationId xmlns:a16="http://schemas.microsoft.com/office/drawing/2014/main" id="{EC605432-E287-42AC-820C-F38284668B27}"/>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38" name="TextBox 37">
            <a:extLst>
              <a:ext uri="{FF2B5EF4-FFF2-40B4-BE49-F238E27FC236}">
                <a16:creationId xmlns:a16="http://schemas.microsoft.com/office/drawing/2014/main" id="{08E1B272-504D-4A62-ACE8-627B92BD0BB5}"/>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39" name="TextBox 38">
            <a:extLst>
              <a:ext uri="{FF2B5EF4-FFF2-40B4-BE49-F238E27FC236}">
                <a16:creationId xmlns:a16="http://schemas.microsoft.com/office/drawing/2014/main" id="{63D7D867-7F8D-4C87-B63D-8B68D2FFA5A2}"/>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0" name="TextBox 39">
            <a:extLst>
              <a:ext uri="{FF2B5EF4-FFF2-40B4-BE49-F238E27FC236}">
                <a16:creationId xmlns:a16="http://schemas.microsoft.com/office/drawing/2014/main" id="{50D8B0BF-B1CD-4464-80FE-ED13038921FE}"/>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1" name="TextBox 40">
            <a:extLst>
              <a:ext uri="{FF2B5EF4-FFF2-40B4-BE49-F238E27FC236}">
                <a16:creationId xmlns:a16="http://schemas.microsoft.com/office/drawing/2014/main" id="{E85781C1-9253-4707-93E2-1B04A14BFC20}"/>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1" name="Down Arrow 1">
            <a:extLst>
              <a:ext uri="{FF2B5EF4-FFF2-40B4-BE49-F238E27FC236}">
                <a16:creationId xmlns:a16="http://schemas.microsoft.com/office/drawing/2014/main" id="{58885F2F-1A51-49B3-9A68-6FA1429410F0}"/>
              </a:ext>
            </a:extLst>
          </p:cNvPr>
          <p:cNvSpPr/>
          <p:nvPr/>
        </p:nvSpPr>
        <p:spPr>
          <a:xfrm rot="16200000">
            <a:off x="-178716" y="2735934"/>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877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2" name="Down Arrow 1"/>
          <p:cNvSpPr/>
          <p:nvPr/>
        </p:nvSpPr>
        <p:spPr>
          <a:xfrm>
            <a:off x="344498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C427110-D9D1-4FB4-B624-821E1E861FA1}"/>
              </a:ext>
            </a:extLst>
          </p:cNvPr>
          <p:cNvPicPr>
            <a:picLocks noChangeAspect="1"/>
          </p:cNvPicPr>
          <p:nvPr/>
        </p:nvPicPr>
        <p:blipFill rotWithShape="1">
          <a:blip r:embed="rId3"/>
          <a:srcRect t="966" b="48934"/>
          <a:stretch/>
        </p:blipFill>
        <p:spPr>
          <a:xfrm>
            <a:off x="0" y="914400"/>
            <a:ext cx="9144000" cy="2413568"/>
          </a:xfrm>
          <a:prstGeom prst="rect">
            <a:avLst/>
          </a:prstGeom>
        </p:spPr>
      </p:pic>
      <p:sp>
        <p:nvSpPr>
          <p:cNvPr id="27" name="Title 1">
            <a:extLst>
              <a:ext uri="{FF2B5EF4-FFF2-40B4-BE49-F238E27FC236}">
                <a16:creationId xmlns:a16="http://schemas.microsoft.com/office/drawing/2014/main" id="{1A0D74F5-456A-42F3-B390-A5CF4587AF73}"/>
              </a:ext>
            </a:extLst>
          </p:cNvPr>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second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“Peas”</a:t>
            </a:r>
          </a:p>
          <a:p>
            <a:pPr algn="l"/>
            <a:r>
              <a:rPr lang="en-US" sz="2400" dirty="0">
                <a:latin typeface="Arial" panose="020B0604020202020204" pitchFamily="34" charset="0"/>
                <a:ea typeface="Roboto" panose="02000000000000000000" pitchFamily="2" charset="0"/>
                <a:cs typeface="Arial" panose="020B0604020202020204" pitchFamily="34" charset="0"/>
              </a:rPr>
              <a:t> </a:t>
            </a:r>
            <a:endParaRPr lang="en-US" sz="2400" dirty="0">
              <a:latin typeface="Courier New" panose="02070309020205020404" pitchFamily="49" charset="0"/>
              <a:ea typeface="Roboto" panose="02000000000000000000" pitchFamily="2" charset="0"/>
              <a:cs typeface="Courier New" panose="02070309020205020404" pitchFamily="49" charset="0"/>
            </a:endParaRPr>
          </a:p>
        </p:txBody>
      </p:sp>
      <p:grpSp>
        <p:nvGrpSpPr>
          <p:cNvPr id="28" name="Group 27">
            <a:extLst>
              <a:ext uri="{FF2B5EF4-FFF2-40B4-BE49-F238E27FC236}">
                <a16:creationId xmlns:a16="http://schemas.microsoft.com/office/drawing/2014/main" id="{37EE6442-301B-4ABC-B98C-1CFB11BA6511}"/>
              </a:ext>
            </a:extLst>
          </p:cNvPr>
          <p:cNvGrpSpPr/>
          <p:nvPr/>
        </p:nvGrpSpPr>
        <p:grpSpPr>
          <a:xfrm>
            <a:off x="1335370" y="4876800"/>
            <a:ext cx="6483626" cy="1524000"/>
            <a:chOff x="-5742034" y="1600199"/>
            <a:chExt cx="8522140" cy="2402189"/>
          </a:xfrm>
        </p:grpSpPr>
        <p:sp>
          <p:nvSpPr>
            <p:cNvPr id="29" name="Rectangle 28">
              <a:extLst>
                <a:ext uri="{FF2B5EF4-FFF2-40B4-BE49-F238E27FC236}">
                  <a16:creationId xmlns:a16="http://schemas.microsoft.com/office/drawing/2014/main" id="{ED042731-7C09-45ED-AAB8-FF9EACFBB0F8}"/>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5CF01C-45ED-4891-AB83-54043D4996A6}"/>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AEF25B-EF6F-49C0-8A35-68F4417AA13B}"/>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0A8066-7D65-4FA0-B34C-EC0ED8369382}"/>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9C8A68B-B7D8-4015-AADB-E43C6A21B445}"/>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0EDBA0B-CACE-43F5-B5EA-41347864C29D}"/>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5" name="TextBox 34">
              <a:extLst>
                <a:ext uri="{FF2B5EF4-FFF2-40B4-BE49-F238E27FC236}">
                  <a16:creationId xmlns:a16="http://schemas.microsoft.com/office/drawing/2014/main" id="{748723DA-60C0-412E-8529-F6BB43671760}"/>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6" name="TextBox 35">
              <a:extLst>
                <a:ext uri="{FF2B5EF4-FFF2-40B4-BE49-F238E27FC236}">
                  <a16:creationId xmlns:a16="http://schemas.microsoft.com/office/drawing/2014/main" id="{9B0309DD-BD35-4301-8033-4ED3495AC3E8}"/>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37" name="TextBox 36">
              <a:extLst>
                <a:ext uri="{FF2B5EF4-FFF2-40B4-BE49-F238E27FC236}">
                  <a16:creationId xmlns:a16="http://schemas.microsoft.com/office/drawing/2014/main" id="{0285D5A7-3224-486E-A6C8-E74A16F52CA2}"/>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38" name="TextBox 37">
            <a:extLst>
              <a:ext uri="{FF2B5EF4-FFF2-40B4-BE49-F238E27FC236}">
                <a16:creationId xmlns:a16="http://schemas.microsoft.com/office/drawing/2014/main" id="{849FEA23-9BFE-4AD2-87EF-51ED2EF0CA66}"/>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39" name="TextBox 38">
            <a:extLst>
              <a:ext uri="{FF2B5EF4-FFF2-40B4-BE49-F238E27FC236}">
                <a16:creationId xmlns:a16="http://schemas.microsoft.com/office/drawing/2014/main" id="{F084D091-0E31-457C-ABFA-02226E38B8EB}"/>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0" name="TextBox 39">
            <a:extLst>
              <a:ext uri="{FF2B5EF4-FFF2-40B4-BE49-F238E27FC236}">
                <a16:creationId xmlns:a16="http://schemas.microsoft.com/office/drawing/2014/main" id="{BE4766AE-B880-460B-A826-B73BBE4C194E}"/>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1" name="TextBox 40">
            <a:extLst>
              <a:ext uri="{FF2B5EF4-FFF2-40B4-BE49-F238E27FC236}">
                <a16:creationId xmlns:a16="http://schemas.microsoft.com/office/drawing/2014/main" id="{BEA61505-EBCE-486A-8EDD-1B71D519D319}"/>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34EDF333-BB36-4EF2-B29D-BE450E6144AD}"/>
              </a:ext>
            </a:extLst>
          </p:cNvPr>
          <p:cNvSpPr/>
          <p:nvPr/>
        </p:nvSpPr>
        <p:spPr>
          <a:xfrm rot="16200000">
            <a:off x="-178716" y="2335106"/>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08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2" name="Down Arrow 1"/>
          <p:cNvSpPr/>
          <p:nvPr/>
        </p:nvSpPr>
        <p:spPr>
          <a:xfrm>
            <a:off x="344498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C427110-D9D1-4FB4-B624-821E1E861FA1}"/>
              </a:ext>
            </a:extLst>
          </p:cNvPr>
          <p:cNvPicPr>
            <a:picLocks noChangeAspect="1"/>
          </p:cNvPicPr>
          <p:nvPr/>
        </p:nvPicPr>
        <p:blipFill rotWithShape="1">
          <a:blip r:embed="rId3"/>
          <a:srcRect t="966" b="48934"/>
          <a:stretch/>
        </p:blipFill>
        <p:spPr>
          <a:xfrm>
            <a:off x="0" y="914400"/>
            <a:ext cx="9144000" cy="2413568"/>
          </a:xfrm>
          <a:prstGeom prst="rect">
            <a:avLst/>
          </a:prstGeom>
        </p:spPr>
      </p:pic>
      <p:sp>
        <p:nvSpPr>
          <p:cNvPr id="27" name="Title 1">
            <a:extLst>
              <a:ext uri="{FF2B5EF4-FFF2-40B4-BE49-F238E27FC236}">
                <a16:creationId xmlns:a16="http://schemas.microsoft.com/office/drawing/2014/main" id="{1A0D74F5-456A-42F3-B390-A5CF4587AF73}"/>
              </a:ext>
            </a:extLst>
          </p:cNvPr>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second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“Peas”</a:t>
            </a:r>
          </a:p>
          <a:p>
            <a:pPr algn="l"/>
            <a:r>
              <a:rPr lang="en-US" sz="2400" dirty="0">
                <a:latin typeface="Arial" panose="020B0604020202020204" pitchFamily="34" charset="0"/>
                <a:ea typeface="Roboto" panose="02000000000000000000" pitchFamily="2" charset="0"/>
                <a:cs typeface="Arial" panose="020B0604020202020204" pitchFamily="34" charset="0"/>
              </a:rPr>
              <a:t>So … </a:t>
            </a:r>
            <a:r>
              <a:rPr lang="en-US" sz="2400" dirty="0">
                <a:latin typeface="Courier New" panose="02070309020205020404" pitchFamily="49" charset="0"/>
                <a:ea typeface="Roboto" panose="02000000000000000000" pitchFamily="2" charset="0"/>
                <a:cs typeface="Courier New" panose="02070309020205020404" pitchFamily="49" charset="0"/>
              </a:rPr>
              <a:t>print(“I love Peas”)</a:t>
            </a:r>
          </a:p>
        </p:txBody>
      </p:sp>
      <p:grpSp>
        <p:nvGrpSpPr>
          <p:cNvPr id="28" name="Group 27">
            <a:extLst>
              <a:ext uri="{FF2B5EF4-FFF2-40B4-BE49-F238E27FC236}">
                <a16:creationId xmlns:a16="http://schemas.microsoft.com/office/drawing/2014/main" id="{37EE6442-301B-4ABC-B98C-1CFB11BA6511}"/>
              </a:ext>
            </a:extLst>
          </p:cNvPr>
          <p:cNvGrpSpPr/>
          <p:nvPr/>
        </p:nvGrpSpPr>
        <p:grpSpPr>
          <a:xfrm>
            <a:off x="1335370" y="4876800"/>
            <a:ext cx="6483626" cy="1524000"/>
            <a:chOff x="-5742034" y="1600199"/>
            <a:chExt cx="8522140" cy="2402189"/>
          </a:xfrm>
        </p:grpSpPr>
        <p:sp>
          <p:nvSpPr>
            <p:cNvPr id="29" name="Rectangle 28">
              <a:extLst>
                <a:ext uri="{FF2B5EF4-FFF2-40B4-BE49-F238E27FC236}">
                  <a16:creationId xmlns:a16="http://schemas.microsoft.com/office/drawing/2014/main" id="{ED042731-7C09-45ED-AAB8-FF9EACFBB0F8}"/>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5CF01C-45ED-4891-AB83-54043D4996A6}"/>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AEF25B-EF6F-49C0-8A35-68F4417AA13B}"/>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0A8066-7D65-4FA0-B34C-EC0ED8369382}"/>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9C8A68B-B7D8-4015-AADB-E43C6A21B445}"/>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0EDBA0B-CACE-43F5-B5EA-41347864C29D}"/>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5" name="TextBox 34">
              <a:extLst>
                <a:ext uri="{FF2B5EF4-FFF2-40B4-BE49-F238E27FC236}">
                  <a16:creationId xmlns:a16="http://schemas.microsoft.com/office/drawing/2014/main" id="{748723DA-60C0-412E-8529-F6BB43671760}"/>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6" name="TextBox 35">
              <a:extLst>
                <a:ext uri="{FF2B5EF4-FFF2-40B4-BE49-F238E27FC236}">
                  <a16:creationId xmlns:a16="http://schemas.microsoft.com/office/drawing/2014/main" id="{9B0309DD-BD35-4301-8033-4ED3495AC3E8}"/>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37" name="TextBox 36">
              <a:extLst>
                <a:ext uri="{FF2B5EF4-FFF2-40B4-BE49-F238E27FC236}">
                  <a16:creationId xmlns:a16="http://schemas.microsoft.com/office/drawing/2014/main" id="{0285D5A7-3224-486E-A6C8-E74A16F52CA2}"/>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38" name="TextBox 37">
            <a:extLst>
              <a:ext uri="{FF2B5EF4-FFF2-40B4-BE49-F238E27FC236}">
                <a16:creationId xmlns:a16="http://schemas.microsoft.com/office/drawing/2014/main" id="{849FEA23-9BFE-4AD2-87EF-51ED2EF0CA66}"/>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39" name="TextBox 38">
            <a:extLst>
              <a:ext uri="{FF2B5EF4-FFF2-40B4-BE49-F238E27FC236}">
                <a16:creationId xmlns:a16="http://schemas.microsoft.com/office/drawing/2014/main" id="{F084D091-0E31-457C-ABFA-02226E38B8EB}"/>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0" name="TextBox 39">
            <a:extLst>
              <a:ext uri="{FF2B5EF4-FFF2-40B4-BE49-F238E27FC236}">
                <a16:creationId xmlns:a16="http://schemas.microsoft.com/office/drawing/2014/main" id="{BE4766AE-B880-460B-A826-B73BBE4C194E}"/>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1" name="TextBox 40">
            <a:extLst>
              <a:ext uri="{FF2B5EF4-FFF2-40B4-BE49-F238E27FC236}">
                <a16:creationId xmlns:a16="http://schemas.microsoft.com/office/drawing/2014/main" id="{BEA61505-EBCE-486A-8EDD-1B71D519D319}"/>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08D52824-1B75-4F7F-967D-EA46627EE626}"/>
              </a:ext>
            </a:extLst>
          </p:cNvPr>
          <p:cNvSpPr/>
          <p:nvPr/>
        </p:nvSpPr>
        <p:spPr>
          <a:xfrm rot="16200000">
            <a:off x="-178716" y="2735934"/>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217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25" name="Down Arrow 1">
            <a:extLst>
              <a:ext uri="{FF2B5EF4-FFF2-40B4-BE49-F238E27FC236}">
                <a16:creationId xmlns:a16="http://schemas.microsoft.com/office/drawing/2014/main" id="{1D116869-395B-43F6-8346-B384A6F702DA}"/>
              </a:ext>
            </a:extLst>
          </p:cNvPr>
          <p:cNvSpPr/>
          <p:nvPr/>
        </p:nvSpPr>
        <p:spPr>
          <a:xfrm>
            <a:off x="5033956" y="4114799"/>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7028E17-573C-48D1-AFFA-A2EB4D096A0D}"/>
              </a:ext>
            </a:extLst>
          </p:cNvPr>
          <p:cNvPicPr>
            <a:picLocks noChangeAspect="1"/>
          </p:cNvPicPr>
          <p:nvPr/>
        </p:nvPicPr>
        <p:blipFill rotWithShape="1">
          <a:blip r:embed="rId3"/>
          <a:srcRect t="966" b="48934"/>
          <a:stretch/>
        </p:blipFill>
        <p:spPr>
          <a:xfrm>
            <a:off x="0" y="914400"/>
            <a:ext cx="9144000" cy="2413568"/>
          </a:xfrm>
          <a:prstGeom prst="rect">
            <a:avLst/>
          </a:prstGeom>
        </p:spPr>
      </p:pic>
      <p:sp>
        <p:nvSpPr>
          <p:cNvPr id="28" name="Title 1">
            <a:extLst>
              <a:ext uri="{FF2B5EF4-FFF2-40B4-BE49-F238E27FC236}">
                <a16:creationId xmlns:a16="http://schemas.microsoft.com/office/drawing/2014/main" id="{3D8A5167-2CF5-443B-8C58-B62691B5C0D6}"/>
              </a:ext>
            </a:extLst>
          </p:cNvPr>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third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“Lettuce”</a:t>
            </a:r>
          </a:p>
          <a:p>
            <a:pPr algn="l"/>
            <a:r>
              <a:rPr lang="en-US" sz="2400" dirty="0">
                <a:latin typeface="Arial" panose="020B0604020202020204" pitchFamily="34" charset="0"/>
                <a:ea typeface="Roboto" panose="02000000000000000000" pitchFamily="2" charset="0"/>
                <a:cs typeface="Arial" panose="020B0604020202020204" pitchFamily="34" charset="0"/>
              </a:rPr>
              <a:t> </a:t>
            </a:r>
            <a:endParaRPr lang="en-US" sz="2400" dirty="0">
              <a:latin typeface="Courier New" panose="02070309020205020404" pitchFamily="49" charset="0"/>
              <a:ea typeface="Roboto" panose="02000000000000000000" pitchFamily="2" charset="0"/>
              <a:cs typeface="Courier New" panose="02070309020205020404" pitchFamily="49" charset="0"/>
            </a:endParaRPr>
          </a:p>
        </p:txBody>
      </p:sp>
      <p:grpSp>
        <p:nvGrpSpPr>
          <p:cNvPr id="43" name="Group 42">
            <a:extLst>
              <a:ext uri="{FF2B5EF4-FFF2-40B4-BE49-F238E27FC236}">
                <a16:creationId xmlns:a16="http://schemas.microsoft.com/office/drawing/2014/main" id="{7BAE5F30-2FF4-4DB6-9EC3-6E3B11FB3D12}"/>
              </a:ext>
            </a:extLst>
          </p:cNvPr>
          <p:cNvGrpSpPr/>
          <p:nvPr/>
        </p:nvGrpSpPr>
        <p:grpSpPr>
          <a:xfrm>
            <a:off x="1335370" y="4876800"/>
            <a:ext cx="6483626" cy="1524000"/>
            <a:chOff x="-5742034" y="1600199"/>
            <a:chExt cx="8522140" cy="2402189"/>
          </a:xfrm>
        </p:grpSpPr>
        <p:sp>
          <p:nvSpPr>
            <p:cNvPr id="44" name="Rectangle 43">
              <a:extLst>
                <a:ext uri="{FF2B5EF4-FFF2-40B4-BE49-F238E27FC236}">
                  <a16:creationId xmlns:a16="http://schemas.microsoft.com/office/drawing/2014/main" id="{91864F5B-7D8E-4245-BD22-86AE9DBB9630}"/>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A06A084-9125-4B3B-AA8C-4E0B34CEFD78}"/>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CEFAA9-09B1-4D71-A94A-83E6CC686119}"/>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175D17D-7491-4CFD-8649-B309A1BA110D}"/>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2D6859-CBD3-4524-A1B7-6F29B7C7044F}"/>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EA601C9-1694-477E-BA43-BDA2444E1A1A}"/>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50" name="TextBox 49">
              <a:extLst>
                <a:ext uri="{FF2B5EF4-FFF2-40B4-BE49-F238E27FC236}">
                  <a16:creationId xmlns:a16="http://schemas.microsoft.com/office/drawing/2014/main" id="{95A40F56-F2E3-4199-9C20-AB0C7D7782AB}"/>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51" name="TextBox 50">
              <a:extLst>
                <a:ext uri="{FF2B5EF4-FFF2-40B4-BE49-F238E27FC236}">
                  <a16:creationId xmlns:a16="http://schemas.microsoft.com/office/drawing/2014/main" id="{5DFD131C-8F85-452C-9094-65039DFA8EA9}"/>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52" name="TextBox 51">
              <a:extLst>
                <a:ext uri="{FF2B5EF4-FFF2-40B4-BE49-F238E27FC236}">
                  <a16:creationId xmlns:a16="http://schemas.microsoft.com/office/drawing/2014/main" id="{7C38E866-E949-4286-BC92-17E9CB30DBF6}"/>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53" name="TextBox 52">
            <a:extLst>
              <a:ext uri="{FF2B5EF4-FFF2-40B4-BE49-F238E27FC236}">
                <a16:creationId xmlns:a16="http://schemas.microsoft.com/office/drawing/2014/main" id="{582AA208-9D98-4062-A992-917B8031745F}"/>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54" name="TextBox 53">
            <a:extLst>
              <a:ext uri="{FF2B5EF4-FFF2-40B4-BE49-F238E27FC236}">
                <a16:creationId xmlns:a16="http://schemas.microsoft.com/office/drawing/2014/main" id="{1C6E458B-5C1D-4439-A3F0-71023CD32C21}"/>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55" name="TextBox 54">
            <a:extLst>
              <a:ext uri="{FF2B5EF4-FFF2-40B4-BE49-F238E27FC236}">
                <a16:creationId xmlns:a16="http://schemas.microsoft.com/office/drawing/2014/main" id="{78CC0AFB-232D-4617-87C4-5D0BA718A5B9}"/>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56" name="TextBox 55">
            <a:extLst>
              <a:ext uri="{FF2B5EF4-FFF2-40B4-BE49-F238E27FC236}">
                <a16:creationId xmlns:a16="http://schemas.microsoft.com/office/drawing/2014/main" id="{40687557-FCFF-4758-A776-03B51BC13DCA}"/>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667DA9D5-51C7-407A-A717-0D930B232F02}"/>
              </a:ext>
            </a:extLst>
          </p:cNvPr>
          <p:cNvSpPr/>
          <p:nvPr/>
        </p:nvSpPr>
        <p:spPr>
          <a:xfrm rot="16200000">
            <a:off x="-178716" y="2335106"/>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809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25" name="Down Arrow 1">
            <a:extLst>
              <a:ext uri="{FF2B5EF4-FFF2-40B4-BE49-F238E27FC236}">
                <a16:creationId xmlns:a16="http://schemas.microsoft.com/office/drawing/2014/main" id="{1D116869-395B-43F6-8346-B384A6F702DA}"/>
              </a:ext>
            </a:extLst>
          </p:cNvPr>
          <p:cNvSpPr/>
          <p:nvPr/>
        </p:nvSpPr>
        <p:spPr>
          <a:xfrm>
            <a:off x="5033956" y="4114799"/>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7028E17-573C-48D1-AFFA-A2EB4D096A0D}"/>
              </a:ext>
            </a:extLst>
          </p:cNvPr>
          <p:cNvPicPr>
            <a:picLocks noChangeAspect="1"/>
          </p:cNvPicPr>
          <p:nvPr/>
        </p:nvPicPr>
        <p:blipFill rotWithShape="1">
          <a:blip r:embed="rId3"/>
          <a:srcRect t="966" b="48934"/>
          <a:stretch/>
        </p:blipFill>
        <p:spPr>
          <a:xfrm>
            <a:off x="0" y="914400"/>
            <a:ext cx="9144000" cy="2413568"/>
          </a:xfrm>
          <a:prstGeom prst="rect">
            <a:avLst/>
          </a:prstGeom>
        </p:spPr>
      </p:pic>
      <p:sp>
        <p:nvSpPr>
          <p:cNvPr id="28" name="Title 1">
            <a:extLst>
              <a:ext uri="{FF2B5EF4-FFF2-40B4-BE49-F238E27FC236}">
                <a16:creationId xmlns:a16="http://schemas.microsoft.com/office/drawing/2014/main" id="{3D8A5167-2CF5-443B-8C58-B62691B5C0D6}"/>
              </a:ext>
            </a:extLst>
          </p:cNvPr>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third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“Lettuce”</a:t>
            </a:r>
          </a:p>
          <a:p>
            <a:pPr algn="l"/>
            <a:r>
              <a:rPr lang="en-US" sz="2400" dirty="0">
                <a:latin typeface="Arial" panose="020B0604020202020204" pitchFamily="34" charset="0"/>
                <a:ea typeface="Roboto" panose="02000000000000000000" pitchFamily="2" charset="0"/>
                <a:cs typeface="Arial" panose="020B0604020202020204" pitchFamily="34" charset="0"/>
              </a:rPr>
              <a:t>So … </a:t>
            </a:r>
            <a:r>
              <a:rPr lang="en-US" sz="2400" dirty="0">
                <a:latin typeface="Courier New" panose="02070309020205020404" pitchFamily="49" charset="0"/>
                <a:ea typeface="Roboto" panose="02000000000000000000" pitchFamily="2" charset="0"/>
                <a:cs typeface="Courier New" panose="02070309020205020404" pitchFamily="49" charset="0"/>
              </a:rPr>
              <a:t>print(“I love Lettuce”)</a:t>
            </a:r>
          </a:p>
        </p:txBody>
      </p:sp>
      <p:grpSp>
        <p:nvGrpSpPr>
          <p:cNvPr id="43" name="Group 42">
            <a:extLst>
              <a:ext uri="{FF2B5EF4-FFF2-40B4-BE49-F238E27FC236}">
                <a16:creationId xmlns:a16="http://schemas.microsoft.com/office/drawing/2014/main" id="{7BAE5F30-2FF4-4DB6-9EC3-6E3B11FB3D12}"/>
              </a:ext>
            </a:extLst>
          </p:cNvPr>
          <p:cNvGrpSpPr/>
          <p:nvPr/>
        </p:nvGrpSpPr>
        <p:grpSpPr>
          <a:xfrm>
            <a:off x="1335370" y="4876800"/>
            <a:ext cx="6483626" cy="1524000"/>
            <a:chOff x="-5742034" y="1600199"/>
            <a:chExt cx="8522140" cy="2402189"/>
          </a:xfrm>
        </p:grpSpPr>
        <p:sp>
          <p:nvSpPr>
            <p:cNvPr id="44" name="Rectangle 43">
              <a:extLst>
                <a:ext uri="{FF2B5EF4-FFF2-40B4-BE49-F238E27FC236}">
                  <a16:creationId xmlns:a16="http://schemas.microsoft.com/office/drawing/2014/main" id="{91864F5B-7D8E-4245-BD22-86AE9DBB9630}"/>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A06A084-9125-4B3B-AA8C-4E0B34CEFD78}"/>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CEFAA9-09B1-4D71-A94A-83E6CC686119}"/>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175D17D-7491-4CFD-8649-B309A1BA110D}"/>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2D6859-CBD3-4524-A1B7-6F29B7C7044F}"/>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EA601C9-1694-477E-BA43-BDA2444E1A1A}"/>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50" name="TextBox 49">
              <a:extLst>
                <a:ext uri="{FF2B5EF4-FFF2-40B4-BE49-F238E27FC236}">
                  <a16:creationId xmlns:a16="http://schemas.microsoft.com/office/drawing/2014/main" id="{95A40F56-F2E3-4199-9C20-AB0C7D7782AB}"/>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51" name="TextBox 50">
              <a:extLst>
                <a:ext uri="{FF2B5EF4-FFF2-40B4-BE49-F238E27FC236}">
                  <a16:creationId xmlns:a16="http://schemas.microsoft.com/office/drawing/2014/main" id="{5DFD131C-8F85-452C-9094-65039DFA8EA9}"/>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52" name="TextBox 51">
              <a:extLst>
                <a:ext uri="{FF2B5EF4-FFF2-40B4-BE49-F238E27FC236}">
                  <a16:creationId xmlns:a16="http://schemas.microsoft.com/office/drawing/2014/main" id="{7C38E866-E949-4286-BC92-17E9CB30DBF6}"/>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53" name="TextBox 52">
            <a:extLst>
              <a:ext uri="{FF2B5EF4-FFF2-40B4-BE49-F238E27FC236}">
                <a16:creationId xmlns:a16="http://schemas.microsoft.com/office/drawing/2014/main" id="{582AA208-9D98-4062-A992-917B8031745F}"/>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54" name="TextBox 53">
            <a:extLst>
              <a:ext uri="{FF2B5EF4-FFF2-40B4-BE49-F238E27FC236}">
                <a16:creationId xmlns:a16="http://schemas.microsoft.com/office/drawing/2014/main" id="{1C6E458B-5C1D-4439-A3F0-71023CD32C21}"/>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55" name="TextBox 54">
            <a:extLst>
              <a:ext uri="{FF2B5EF4-FFF2-40B4-BE49-F238E27FC236}">
                <a16:creationId xmlns:a16="http://schemas.microsoft.com/office/drawing/2014/main" id="{78CC0AFB-232D-4617-87C4-5D0BA718A5B9}"/>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56" name="TextBox 55">
            <a:extLst>
              <a:ext uri="{FF2B5EF4-FFF2-40B4-BE49-F238E27FC236}">
                <a16:creationId xmlns:a16="http://schemas.microsoft.com/office/drawing/2014/main" id="{40687557-FCFF-4758-A776-03B51BC13DCA}"/>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22556EBD-3DAA-4AE4-AC11-3DCB9AB074B8}"/>
              </a:ext>
            </a:extLst>
          </p:cNvPr>
          <p:cNvSpPr/>
          <p:nvPr/>
        </p:nvSpPr>
        <p:spPr>
          <a:xfrm rot="16200000">
            <a:off x="-178716" y="2735934"/>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681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2" name="Down Arrow 1"/>
          <p:cNvSpPr/>
          <p:nvPr/>
        </p:nvSpPr>
        <p:spPr>
          <a:xfrm>
            <a:off x="6589208" y="4114799"/>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3F427ED-E1FA-430D-AAD9-82491484E717}"/>
              </a:ext>
            </a:extLst>
          </p:cNvPr>
          <p:cNvPicPr>
            <a:picLocks noChangeAspect="1"/>
          </p:cNvPicPr>
          <p:nvPr/>
        </p:nvPicPr>
        <p:blipFill rotWithShape="1">
          <a:blip r:embed="rId3"/>
          <a:srcRect t="966" b="48934"/>
          <a:stretch/>
        </p:blipFill>
        <p:spPr>
          <a:xfrm>
            <a:off x="0" y="914400"/>
            <a:ext cx="9144000" cy="2413568"/>
          </a:xfrm>
          <a:prstGeom prst="rect">
            <a:avLst/>
          </a:prstGeom>
        </p:spPr>
      </p:pic>
      <p:sp>
        <p:nvSpPr>
          <p:cNvPr id="28" name="Title 1">
            <a:extLst>
              <a:ext uri="{FF2B5EF4-FFF2-40B4-BE49-F238E27FC236}">
                <a16:creationId xmlns:a16="http://schemas.microsoft.com/office/drawing/2014/main" id="{20618842-BFD7-411A-9EFC-D1684D6B96A5}"/>
              </a:ext>
            </a:extLst>
          </p:cNvPr>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fourth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“Tomatoes”</a:t>
            </a:r>
          </a:p>
          <a:p>
            <a:pPr algn="l"/>
            <a:r>
              <a:rPr lang="en-US" sz="2400" dirty="0">
                <a:latin typeface="Arial" panose="020B0604020202020204" pitchFamily="34" charset="0"/>
                <a:ea typeface="Roboto" panose="02000000000000000000" pitchFamily="2" charset="0"/>
                <a:cs typeface="Arial" panose="020B0604020202020204" pitchFamily="34" charset="0"/>
              </a:rPr>
              <a:t> </a:t>
            </a:r>
            <a:endParaRPr lang="en-US" sz="2400" dirty="0">
              <a:latin typeface="Courier New" panose="02070309020205020404" pitchFamily="49" charset="0"/>
              <a:ea typeface="Roboto" panose="02000000000000000000" pitchFamily="2" charset="0"/>
              <a:cs typeface="Courier New" panose="02070309020205020404" pitchFamily="49" charset="0"/>
            </a:endParaRPr>
          </a:p>
        </p:txBody>
      </p:sp>
      <p:grpSp>
        <p:nvGrpSpPr>
          <p:cNvPr id="29" name="Group 28">
            <a:extLst>
              <a:ext uri="{FF2B5EF4-FFF2-40B4-BE49-F238E27FC236}">
                <a16:creationId xmlns:a16="http://schemas.microsoft.com/office/drawing/2014/main" id="{174CDA57-692A-4D65-BB40-7A66F94FE953}"/>
              </a:ext>
            </a:extLst>
          </p:cNvPr>
          <p:cNvGrpSpPr/>
          <p:nvPr/>
        </p:nvGrpSpPr>
        <p:grpSpPr>
          <a:xfrm>
            <a:off x="1335370" y="4876800"/>
            <a:ext cx="6483626" cy="1524000"/>
            <a:chOff x="-5742034" y="1600199"/>
            <a:chExt cx="8522140" cy="2402189"/>
          </a:xfrm>
        </p:grpSpPr>
        <p:sp>
          <p:nvSpPr>
            <p:cNvPr id="30" name="Rectangle 29">
              <a:extLst>
                <a:ext uri="{FF2B5EF4-FFF2-40B4-BE49-F238E27FC236}">
                  <a16:creationId xmlns:a16="http://schemas.microsoft.com/office/drawing/2014/main" id="{CE5D8D98-948F-4C5A-BFD1-C9C07BE62F2A}"/>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131C11-F616-4E73-9923-64055C399739}"/>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1BCB89-2D85-49A9-9E95-08B48373A9ED}"/>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F4F76A-202D-44F2-800A-CA51B31850E3}"/>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851C61E-4243-464D-8CDD-F7E6016E92D0}"/>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A74C019-DC6F-4FDA-9E7B-AB3F416C6A01}"/>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6" name="TextBox 35">
              <a:extLst>
                <a:ext uri="{FF2B5EF4-FFF2-40B4-BE49-F238E27FC236}">
                  <a16:creationId xmlns:a16="http://schemas.microsoft.com/office/drawing/2014/main" id="{0CB1BD92-2822-47FA-83C3-93ED10354C1E}"/>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7" name="TextBox 36">
              <a:extLst>
                <a:ext uri="{FF2B5EF4-FFF2-40B4-BE49-F238E27FC236}">
                  <a16:creationId xmlns:a16="http://schemas.microsoft.com/office/drawing/2014/main" id="{C3F38CDF-2F64-4F89-80DC-B8AF59D5A9DF}"/>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38" name="TextBox 37">
              <a:extLst>
                <a:ext uri="{FF2B5EF4-FFF2-40B4-BE49-F238E27FC236}">
                  <a16:creationId xmlns:a16="http://schemas.microsoft.com/office/drawing/2014/main" id="{F71552C3-5B9F-46A3-9075-BB49672FBF9F}"/>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39" name="TextBox 38">
            <a:extLst>
              <a:ext uri="{FF2B5EF4-FFF2-40B4-BE49-F238E27FC236}">
                <a16:creationId xmlns:a16="http://schemas.microsoft.com/office/drawing/2014/main" id="{6994DEF0-338B-4895-8611-0156D2B944E5}"/>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40" name="TextBox 39">
            <a:extLst>
              <a:ext uri="{FF2B5EF4-FFF2-40B4-BE49-F238E27FC236}">
                <a16:creationId xmlns:a16="http://schemas.microsoft.com/office/drawing/2014/main" id="{8E47653C-6B79-4648-8CF3-1EA1B25A5E1A}"/>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1" name="TextBox 40">
            <a:extLst>
              <a:ext uri="{FF2B5EF4-FFF2-40B4-BE49-F238E27FC236}">
                <a16:creationId xmlns:a16="http://schemas.microsoft.com/office/drawing/2014/main" id="{71913FA3-91EA-4F72-B9F9-46FC75AFEF00}"/>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2" name="TextBox 41">
            <a:extLst>
              <a:ext uri="{FF2B5EF4-FFF2-40B4-BE49-F238E27FC236}">
                <a16:creationId xmlns:a16="http://schemas.microsoft.com/office/drawing/2014/main" id="{C822CA09-8586-44F1-A9DF-4119AA067224}"/>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1FC475CF-1810-4437-8F6F-0343053FB195}"/>
              </a:ext>
            </a:extLst>
          </p:cNvPr>
          <p:cNvSpPr/>
          <p:nvPr/>
        </p:nvSpPr>
        <p:spPr>
          <a:xfrm rot="16200000">
            <a:off x="-178716" y="2335106"/>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2" name="Down Arrow 1"/>
          <p:cNvSpPr/>
          <p:nvPr/>
        </p:nvSpPr>
        <p:spPr>
          <a:xfrm>
            <a:off x="6589208" y="4114799"/>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3F427ED-E1FA-430D-AAD9-82491484E717}"/>
              </a:ext>
            </a:extLst>
          </p:cNvPr>
          <p:cNvPicPr>
            <a:picLocks noChangeAspect="1"/>
          </p:cNvPicPr>
          <p:nvPr/>
        </p:nvPicPr>
        <p:blipFill rotWithShape="1">
          <a:blip r:embed="rId3"/>
          <a:srcRect t="966" b="48934"/>
          <a:stretch/>
        </p:blipFill>
        <p:spPr>
          <a:xfrm>
            <a:off x="0" y="914400"/>
            <a:ext cx="9144000" cy="2413568"/>
          </a:xfrm>
          <a:prstGeom prst="rect">
            <a:avLst/>
          </a:prstGeom>
        </p:spPr>
      </p:pic>
      <p:sp>
        <p:nvSpPr>
          <p:cNvPr id="28" name="Title 1">
            <a:extLst>
              <a:ext uri="{FF2B5EF4-FFF2-40B4-BE49-F238E27FC236}">
                <a16:creationId xmlns:a16="http://schemas.microsoft.com/office/drawing/2014/main" id="{20618842-BFD7-411A-9EFC-D1684D6B96A5}"/>
              </a:ext>
            </a:extLst>
          </p:cNvPr>
          <p:cNvSpPr txBox="1">
            <a:spLocks/>
          </p:cNvSpPr>
          <p:nvPr/>
        </p:nvSpPr>
        <p:spPr>
          <a:xfrm>
            <a:off x="304800" y="3428999"/>
            <a:ext cx="8001000" cy="584769"/>
          </a:xfrm>
          <a:prstGeom prst="rect">
            <a:avLst/>
          </a:prstGeom>
          <a:ln>
            <a:noFill/>
          </a:ln>
        </p:spPr>
        <p:txBody>
          <a:bodyPr vert="horz" lIns="91440" tIns="45720" rIns="91440" bIns="45720" rtlCol="0" anchor="ctr">
            <a:normAutofit fontScale="77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panose="020B0604020202020204" pitchFamily="34" charset="0"/>
                <a:ea typeface="Roboto" panose="02000000000000000000" pitchFamily="2" charset="0"/>
                <a:cs typeface="Arial" panose="020B0604020202020204" pitchFamily="34" charset="0"/>
              </a:rPr>
              <a:t>For the fourth iteration, the loop sets </a:t>
            </a:r>
            <a:r>
              <a:rPr lang="en-US" sz="2400" dirty="0">
                <a:latin typeface="Courier New" panose="02070309020205020404" pitchFamily="49" charset="0"/>
                <a:ea typeface="Roboto" panose="02000000000000000000" pitchFamily="2" charset="0"/>
                <a:cs typeface="Courier New" panose="02070309020205020404" pitchFamily="49" charset="0"/>
              </a:rPr>
              <a:t>vegetable = “Tomatoes”</a:t>
            </a:r>
          </a:p>
          <a:p>
            <a:pPr algn="l"/>
            <a:r>
              <a:rPr lang="en-US" sz="2400" dirty="0">
                <a:latin typeface="Arial" panose="020B0604020202020204" pitchFamily="34" charset="0"/>
                <a:ea typeface="Roboto" panose="02000000000000000000" pitchFamily="2" charset="0"/>
                <a:cs typeface="Arial" panose="020B0604020202020204" pitchFamily="34" charset="0"/>
              </a:rPr>
              <a:t>So … </a:t>
            </a:r>
            <a:r>
              <a:rPr lang="en-US" sz="2400" dirty="0">
                <a:latin typeface="Courier New" panose="02070309020205020404" pitchFamily="49" charset="0"/>
                <a:ea typeface="Roboto" panose="02000000000000000000" pitchFamily="2" charset="0"/>
                <a:cs typeface="Courier New" panose="02070309020205020404" pitchFamily="49" charset="0"/>
              </a:rPr>
              <a:t>print(“I love Tomatoes”)</a:t>
            </a:r>
          </a:p>
        </p:txBody>
      </p:sp>
      <p:grpSp>
        <p:nvGrpSpPr>
          <p:cNvPr id="29" name="Group 28">
            <a:extLst>
              <a:ext uri="{FF2B5EF4-FFF2-40B4-BE49-F238E27FC236}">
                <a16:creationId xmlns:a16="http://schemas.microsoft.com/office/drawing/2014/main" id="{174CDA57-692A-4D65-BB40-7A66F94FE953}"/>
              </a:ext>
            </a:extLst>
          </p:cNvPr>
          <p:cNvGrpSpPr/>
          <p:nvPr/>
        </p:nvGrpSpPr>
        <p:grpSpPr>
          <a:xfrm>
            <a:off x="1335370" y="4876800"/>
            <a:ext cx="6483626" cy="1524000"/>
            <a:chOff x="-5742034" y="1600199"/>
            <a:chExt cx="8522140" cy="2402189"/>
          </a:xfrm>
        </p:grpSpPr>
        <p:sp>
          <p:nvSpPr>
            <p:cNvPr id="30" name="Rectangle 29">
              <a:extLst>
                <a:ext uri="{FF2B5EF4-FFF2-40B4-BE49-F238E27FC236}">
                  <a16:creationId xmlns:a16="http://schemas.microsoft.com/office/drawing/2014/main" id="{CE5D8D98-948F-4C5A-BFD1-C9C07BE62F2A}"/>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131C11-F616-4E73-9923-64055C399739}"/>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1BCB89-2D85-49A9-9E95-08B48373A9ED}"/>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F4F76A-202D-44F2-800A-CA51B31850E3}"/>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851C61E-4243-464D-8CDD-F7E6016E92D0}"/>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A74C019-DC6F-4FDA-9E7B-AB3F416C6A01}"/>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6" name="TextBox 35">
              <a:extLst>
                <a:ext uri="{FF2B5EF4-FFF2-40B4-BE49-F238E27FC236}">
                  <a16:creationId xmlns:a16="http://schemas.microsoft.com/office/drawing/2014/main" id="{0CB1BD92-2822-47FA-83C3-93ED10354C1E}"/>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7" name="TextBox 36">
              <a:extLst>
                <a:ext uri="{FF2B5EF4-FFF2-40B4-BE49-F238E27FC236}">
                  <a16:creationId xmlns:a16="http://schemas.microsoft.com/office/drawing/2014/main" id="{C3F38CDF-2F64-4F89-80DC-B8AF59D5A9DF}"/>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38" name="TextBox 37">
              <a:extLst>
                <a:ext uri="{FF2B5EF4-FFF2-40B4-BE49-F238E27FC236}">
                  <a16:creationId xmlns:a16="http://schemas.microsoft.com/office/drawing/2014/main" id="{F71552C3-5B9F-46A3-9075-BB49672FBF9F}"/>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39" name="TextBox 38">
            <a:extLst>
              <a:ext uri="{FF2B5EF4-FFF2-40B4-BE49-F238E27FC236}">
                <a16:creationId xmlns:a16="http://schemas.microsoft.com/office/drawing/2014/main" id="{6994DEF0-338B-4895-8611-0156D2B944E5}"/>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40" name="TextBox 39">
            <a:extLst>
              <a:ext uri="{FF2B5EF4-FFF2-40B4-BE49-F238E27FC236}">
                <a16:creationId xmlns:a16="http://schemas.microsoft.com/office/drawing/2014/main" id="{8E47653C-6B79-4648-8CF3-1EA1B25A5E1A}"/>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1" name="TextBox 40">
            <a:extLst>
              <a:ext uri="{FF2B5EF4-FFF2-40B4-BE49-F238E27FC236}">
                <a16:creationId xmlns:a16="http://schemas.microsoft.com/office/drawing/2014/main" id="{71913FA3-91EA-4F72-B9F9-46FC75AFEF00}"/>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2" name="TextBox 41">
            <a:extLst>
              <a:ext uri="{FF2B5EF4-FFF2-40B4-BE49-F238E27FC236}">
                <a16:creationId xmlns:a16="http://schemas.microsoft.com/office/drawing/2014/main" id="{C822CA09-8586-44F1-A9DF-4119AA067224}"/>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730403BB-B36C-4315-BA62-84E9BE41FB3F}"/>
              </a:ext>
            </a:extLst>
          </p:cNvPr>
          <p:cNvSpPr/>
          <p:nvPr/>
        </p:nvSpPr>
        <p:spPr>
          <a:xfrm rot="16200000">
            <a:off x="-178716" y="2735934"/>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509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DAD0A54-8C59-4106-8D97-BA7F4953FBAE}"/>
              </a:ext>
            </a:extLst>
          </p:cNvPr>
          <p:cNvPicPr>
            <a:picLocks noChangeAspect="1"/>
          </p:cNvPicPr>
          <p:nvPr/>
        </p:nvPicPr>
        <p:blipFill rotWithShape="1">
          <a:blip r:embed="rId3"/>
          <a:srcRect t="966" b="42092"/>
          <a:stretch/>
        </p:blipFill>
        <p:spPr>
          <a:xfrm>
            <a:off x="0" y="914400"/>
            <a:ext cx="9144000" cy="2743200"/>
          </a:xfrm>
          <a:prstGeom prst="rect">
            <a:avLst/>
          </a:prstGeom>
        </p:spPr>
      </p:pic>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sp>
        <p:nvSpPr>
          <p:cNvPr id="30" name="Down Arrow 1">
            <a:extLst>
              <a:ext uri="{FF2B5EF4-FFF2-40B4-BE49-F238E27FC236}">
                <a16:creationId xmlns:a16="http://schemas.microsoft.com/office/drawing/2014/main" id="{67937543-7F04-494E-B539-36615E1CFB4A}"/>
              </a:ext>
            </a:extLst>
          </p:cNvPr>
          <p:cNvSpPr/>
          <p:nvPr/>
        </p:nvSpPr>
        <p:spPr>
          <a:xfrm>
            <a:off x="8143458" y="4122333"/>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B574472-3AFC-4FB3-9EE9-95351966010E}"/>
              </a:ext>
            </a:extLst>
          </p:cNvPr>
          <p:cNvGrpSpPr/>
          <p:nvPr/>
        </p:nvGrpSpPr>
        <p:grpSpPr>
          <a:xfrm>
            <a:off x="1335370" y="4876800"/>
            <a:ext cx="6483626" cy="1524000"/>
            <a:chOff x="-5742034" y="1600199"/>
            <a:chExt cx="8522140" cy="2402189"/>
          </a:xfrm>
        </p:grpSpPr>
        <p:sp>
          <p:nvSpPr>
            <p:cNvPr id="32" name="Rectangle 31">
              <a:extLst>
                <a:ext uri="{FF2B5EF4-FFF2-40B4-BE49-F238E27FC236}">
                  <a16:creationId xmlns:a16="http://schemas.microsoft.com/office/drawing/2014/main" id="{39BB638D-AEFF-423E-9948-2EE03FF93C12}"/>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AA83D8-4046-46FA-B55D-BF06A9CC20A3}"/>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88F570-606A-4CD6-8180-965640E498B2}"/>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A9552B-23B3-43F6-B268-CDCE27D5B35B}"/>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1D07991-DD39-452D-9A0C-B2187DE4CE8E}"/>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1F2E611-8169-48D0-8D97-8F7D6947576C}"/>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8" name="TextBox 37">
              <a:extLst>
                <a:ext uri="{FF2B5EF4-FFF2-40B4-BE49-F238E27FC236}">
                  <a16:creationId xmlns:a16="http://schemas.microsoft.com/office/drawing/2014/main" id="{AB285348-E8D3-4B44-B31B-A3835E32D395}"/>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9" name="TextBox 38">
              <a:extLst>
                <a:ext uri="{FF2B5EF4-FFF2-40B4-BE49-F238E27FC236}">
                  <a16:creationId xmlns:a16="http://schemas.microsoft.com/office/drawing/2014/main" id="{991FDA42-2ED3-46FF-A1CD-D32BDBCC8914}"/>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40" name="TextBox 39">
              <a:extLst>
                <a:ext uri="{FF2B5EF4-FFF2-40B4-BE49-F238E27FC236}">
                  <a16:creationId xmlns:a16="http://schemas.microsoft.com/office/drawing/2014/main" id="{C228141B-5E1D-4DE4-8B04-E8482BCC8D52}"/>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41" name="TextBox 40">
            <a:extLst>
              <a:ext uri="{FF2B5EF4-FFF2-40B4-BE49-F238E27FC236}">
                <a16:creationId xmlns:a16="http://schemas.microsoft.com/office/drawing/2014/main" id="{032412CC-39DF-4D14-AF95-842FF9B2D908}"/>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42" name="TextBox 41">
            <a:extLst>
              <a:ext uri="{FF2B5EF4-FFF2-40B4-BE49-F238E27FC236}">
                <a16:creationId xmlns:a16="http://schemas.microsoft.com/office/drawing/2014/main" id="{76B18018-C8D5-473C-B1F3-6950843624BB}"/>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3" name="TextBox 42">
            <a:extLst>
              <a:ext uri="{FF2B5EF4-FFF2-40B4-BE49-F238E27FC236}">
                <a16:creationId xmlns:a16="http://schemas.microsoft.com/office/drawing/2014/main" id="{21F58C25-9E68-42B9-98B9-72688129D853}"/>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4" name="TextBox 43">
            <a:extLst>
              <a:ext uri="{FF2B5EF4-FFF2-40B4-BE49-F238E27FC236}">
                <a16:creationId xmlns:a16="http://schemas.microsoft.com/office/drawing/2014/main" id="{F7003FEB-3580-45DF-BCF0-7FD06E2772EC}"/>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22327E1D-0438-48D5-BDE5-BB8BAD108A97}"/>
              </a:ext>
            </a:extLst>
          </p:cNvPr>
          <p:cNvSpPr/>
          <p:nvPr/>
        </p:nvSpPr>
        <p:spPr>
          <a:xfrm rot="16200000">
            <a:off x="-178716" y="2335106"/>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8D86451F-FEDB-4637-A27F-D6F3D0B7B256}"/>
              </a:ext>
            </a:extLst>
          </p:cNvPr>
          <p:cNvSpPr txBox="1">
            <a:spLocks/>
          </p:cNvSpPr>
          <p:nvPr/>
        </p:nvSpPr>
        <p:spPr>
          <a:xfrm>
            <a:off x="317863" y="3802629"/>
            <a:ext cx="8001000" cy="887172"/>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1900" dirty="0">
                <a:latin typeface="Arial" panose="020B0604020202020204" pitchFamily="34" charset="0"/>
                <a:ea typeface="Roboto" panose="02000000000000000000" pitchFamily="2" charset="0"/>
                <a:cs typeface="Arial" panose="020B0604020202020204" pitchFamily="34" charset="0"/>
              </a:rPr>
              <a:t>We’ve now looped through the entire sequence. </a:t>
            </a:r>
            <a:br>
              <a:rPr lang="en-US" sz="1900" dirty="0">
                <a:latin typeface="Arial" panose="020B0604020202020204" pitchFamily="34" charset="0"/>
                <a:ea typeface="Roboto" panose="02000000000000000000" pitchFamily="2" charset="0"/>
                <a:cs typeface="Arial" panose="020B0604020202020204" pitchFamily="34" charset="0"/>
              </a:rPr>
            </a:br>
            <a:r>
              <a:rPr lang="en-US" sz="1900" dirty="0">
                <a:latin typeface="Arial" panose="020B0604020202020204" pitchFamily="34" charset="0"/>
                <a:ea typeface="Roboto" panose="02000000000000000000" pitchFamily="2" charset="0"/>
                <a:cs typeface="Arial" panose="020B0604020202020204" pitchFamily="34" charset="0"/>
              </a:rPr>
              <a:t> </a:t>
            </a:r>
            <a:br>
              <a:rPr lang="en-US" sz="1900" dirty="0">
                <a:latin typeface="Arial" panose="020B0604020202020204" pitchFamily="34" charset="0"/>
                <a:ea typeface="Roboto" panose="02000000000000000000" pitchFamily="2" charset="0"/>
                <a:cs typeface="Arial" panose="020B0604020202020204" pitchFamily="34" charset="0"/>
              </a:rPr>
            </a:br>
            <a:endParaRPr lang="en-US" sz="19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22906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For Loop</a:t>
            </a:r>
          </a:p>
        </p:txBody>
      </p:sp>
      <p:pic>
        <p:nvPicPr>
          <p:cNvPr id="26" name="Picture 25">
            <a:extLst>
              <a:ext uri="{FF2B5EF4-FFF2-40B4-BE49-F238E27FC236}">
                <a16:creationId xmlns:a16="http://schemas.microsoft.com/office/drawing/2014/main" id="{63F427ED-E1FA-430D-AAD9-82491484E717}"/>
              </a:ext>
            </a:extLst>
          </p:cNvPr>
          <p:cNvPicPr>
            <a:picLocks noChangeAspect="1"/>
          </p:cNvPicPr>
          <p:nvPr/>
        </p:nvPicPr>
        <p:blipFill rotWithShape="1">
          <a:blip r:embed="rId3"/>
          <a:srcRect t="966" b="42092"/>
          <a:stretch/>
        </p:blipFill>
        <p:spPr>
          <a:xfrm>
            <a:off x="0" y="914400"/>
            <a:ext cx="9144000" cy="2743200"/>
          </a:xfrm>
          <a:prstGeom prst="rect">
            <a:avLst/>
          </a:prstGeom>
        </p:spPr>
      </p:pic>
      <p:sp>
        <p:nvSpPr>
          <p:cNvPr id="28" name="Title 1">
            <a:extLst>
              <a:ext uri="{FF2B5EF4-FFF2-40B4-BE49-F238E27FC236}">
                <a16:creationId xmlns:a16="http://schemas.microsoft.com/office/drawing/2014/main" id="{A4AA3983-2A6A-45B7-A4EA-8A0C6BFA2D78}"/>
              </a:ext>
            </a:extLst>
          </p:cNvPr>
          <p:cNvSpPr txBox="1">
            <a:spLocks/>
          </p:cNvSpPr>
          <p:nvPr/>
        </p:nvSpPr>
        <p:spPr>
          <a:xfrm>
            <a:off x="317863" y="3802629"/>
            <a:ext cx="8001000" cy="887172"/>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1900" dirty="0">
                <a:latin typeface="Arial" panose="020B0604020202020204" pitchFamily="34" charset="0"/>
                <a:ea typeface="Roboto" panose="02000000000000000000" pitchFamily="2" charset="0"/>
                <a:cs typeface="Arial" panose="020B0604020202020204" pitchFamily="34" charset="0"/>
              </a:rPr>
              <a:t>We’ve now looped through the entire sequence. </a:t>
            </a:r>
            <a:br>
              <a:rPr lang="en-US" sz="1900" dirty="0">
                <a:latin typeface="Arial" panose="020B0604020202020204" pitchFamily="34" charset="0"/>
                <a:ea typeface="Roboto" panose="02000000000000000000" pitchFamily="2" charset="0"/>
                <a:cs typeface="Arial" panose="020B0604020202020204" pitchFamily="34" charset="0"/>
              </a:rPr>
            </a:br>
            <a:r>
              <a:rPr lang="en-US" sz="1900" dirty="0">
                <a:latin typeface="Arial" panose="020B0604020202020204" pitchFamily="34" charset="0"/>
                <a:ea typeface="Roboto" panose="02000000000000000000" pitchFamily="2" charset="0"/>
                <a:cs typeface="Arial" panose="020B0604020202020204" pitchFamily="34" charset="0"/>
              </a:rPr>
              <a:t>So the code skips forward to continue running code </a:t>
            </a:r>
            <a:br>
              <a:rPr lang="en-US" sz="1900" dirty="0">
                <a:latin typeface="Arial" panose="020B0604020202020204" pitchFamily="34" charset="0"/>
                <a:ea typeface="Roboto" panose="02000000000000000000" pitchFamily="2" charset="0"/>
                <a:cs typeface="Arial" panose="020B0604020202020204" pitchFamily="34" charset="0"/>
              </a:rPr>
            </a:br>
            <a:r>
              <a:rPr lang="en-US" sz="1900" dirty="0">
                <a:latin typeface="Arial" panose="020B0604020202020204" pitchFamily="34" charset="0"/>
                <a:ea typeface="Roboto" panose="02000000000000000000" pitchFamily="2" charset="0"/>
                <a:cs typeface="Arial" panose="020B0604020202020204" pitchFamily="34" charset="0"/>
              </a:rPr>
              <a:t>after the for loop.</a:t>
            </a:r>
          </a:p>
        </p:txBody>
      </p:sp>
      <p:sp>
        <p:nvSpPr>
          <p:cNvPr id="30" name="Down Arrow 1">
            <a:extLst>
              <a:ext uri="{FF2B5EF4-FFF2-40B4-BE49-F238E27FC236}">
                <a16:creationId xmlns:a16="http://schemas.microsoft.com/office/drawing/2014/main" id="{67937543-7F04-494E-B539-36615E1CFB4A}"/>
              </a:ext>
            </a:extLst>
          </p:cNvPr>
          <p:cNvSpPr/>
          <p:nvPr/>
        </p:nvSpPr>
        <p:spPr>
          <a:xfrm>
            <a:off x="8143458" y="4122333"/>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B574472-3AFC-4FB3-9EE9-95351966010E}"/>
              </a:ext>
            </a:extLst>
          </p:cNvPr>
          <p:cNvGrpSpPr/>
          <p:nvPr/>
        </p:nvGrpSpPr>
        <p:grpSpPr>
          <a:xfrm>
            <a:off x="1335370" y="4876800"/>
            <a:ext cx="6483626" cy="1524000"/>
            <a:chOff x="-5742034" y="1600199"/>
            <a:chExt cx="8522140" cy="2402189"/>
          </a:xfrm>
        </p:grpSpPr>
        <p:sp>
          <p:nvSpPr>
            <p:cNvPr id="32" name="Rectangle 31">
              <a:extLst>
                <a:ext uri="{FF2B5EF4-FFF2-40B4-BE49-F238E27FC236}">
                  <a16:creationId xmlns:a16="http://schemas.microsoft.com/office/drawing/2014/main" id="{39BB638D-AEFF-423E-9948-2EE03FF93C12}"/>
                </a:ext>
              </a:extLst>
            </p:cNvPr>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AA83D8-4046-46FA-B55D-BF06A9CC20A3}"/>
                </a:ext>
              </a:extLst>
            </p:cNvPr>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88F570-606A-4CD6-8180-965640E498B2}"/>
                </a:ext>
              </a:extLst>
            </p:cNvPr>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A9552B-23B3-43F6-B268-CDCE27D5B35B}"/>
                </a:ext>
              </a:extLst>
            </p:cNvPr>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1D07991-DD39-452D-9A0C-B2187DE4CE8E}"/>
                </a:ext>
              </a:extLst>
            </p:cNvPr>
            <p:cNvSpPr/>
            <p:nvPr/>
          </p:nvSpPr>
          <p:spPr>
            <a:xfrm>
              <a:off x="753860" y="1828799"/>
              <a:ext cx="1756988" cy="15054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1F2E611-8169-48D0-8D97-8F7D6947576C}"/>
                </a:ext>
              </a:extLst>
            </p:cNvPr>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38" name="TextBox 37">
              <a:extLst>
                <a:ext uri="{FF2B5EF4-FFF2-40B4-BE49-F238E27FC236}">
                  <a16:creationId xmlns:a16="http://schemas.microsoft.com/office/drawing/2014/main" id="{AB285348-E8D3-4B44-B31B-A3835E32D395}"/>
                </a:ext>
              </a:extLst>
            </p:cNvPr>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39" name="TextBox 38">
              <a:extLst>
                <a:ext uri="{FF2B5EF4-FFF2-40B4-BE49-F238E27FC236}">
                  <a16:creationId xmlns:a16="http://schemas.microsoft.com/office/drawing/2014/main" id="{991FDA42-2ED3-46FF-A1CD-D32BDBCC8914}"/>
                </a:ext>
              </a:extLst>
            </p:cNvPr>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40" name="TextBox 39">
              <a:extLst>
                <a:ext uri="{FF2B5EF4-FFF2-40B4-BE49-F238E27FC236}">
                  <a16:creationId xmlns:a16="http://schemas.microsoft.com/office/drawing/2014/main" id="{C228141B-5E1D-4DE4-8B04-E8482BCC8D52}"/>
                </a:ext>
              </a:extLst>
            </p:cNvPr>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41" name="TextBox 40">
            <a:extLst>
              <a:ext uri="{FF2B5EF4-FFF2-40B4-BE49-F238E27FC236}">
                <a16:creationId xmlns:a16="http://schemas.microsoft.com/office/drawing/2014/main" id="{032412CC-39DF-4D14-AF95-842FF9B2D908}"/>
              </a:ext>
            </a:extLst>
          </p:cNvPr>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42" name="TextBox 41">
            <a:extLst>
              <a:ext uri="{FF2B5EF4-FFF2-40B4-BE49-F238E27FC236}">
                <a16:creationId xmlns:a16="http://schemas.microsoft.com/office/drawing/2014/main" id="{76B18018-C8D5-473C-B1F3-6950843624BB}"/>
              </a:ext>
            </a:extLst>
          </p:cNvPr>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43" name="TextBox 42">
            <a:extLst>
              <a:ext uri="{FF2B5EF4-FFF2-40B4-BE49-F238E27FC236}">
                <a16:creationId xmlns:a16="http://schemas.microsoft.com/office/drawing/2014/main" id="{21F58C25-9E68-42B9-98B9-72688129D853}"/>
              </a:ext>
            </a:extLst>
          </p:cNvPr>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44" name="TextBox 43">
            <a:extLst>
              <a:ext uri="{FF2B5EF4-FFF2-40B4-BE49-F238E27FC236}">
                <a16:creationId xmlns:a16="http://schemas.microsoft.com/office/drawing/2014/main" id="{F7003FEB-3580-45DF-BCF0-7FD06E2772EC}"/>
              </a:ext>
            </a:extLst>
          </p:cNvPr>
          <p:cNvSpPr txBox="1"/>
          <p:nvPr/>
        </p:nvSpPr>
        <p:spPr>
          <a:xfrm>
            <a:off x="6466988" y="5338006"/>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20" name="Down Arrow 1">
            <a:extLst>
              <a:ext uri="{FF2B5EF4-FFF2-40B4-BE49-F238E27FC236}">
                <a16:creationId xmlns:a16="http://schemas.microsoft.com/office/drawing/2014/main" id="{22327E1D-0438-48D5-BDE5-BB8BAD108A97}"/>
              </a:ext>
            </a:extLst>
          </p:cNvPr>
          <p:cNvSpPr/>
          <p:nvPr/>
        </p:nvSpPr>
        <p:spPr>
          <a:xfrm rot="16200000">
            <a:off x="-178716" y="3061048"/>
            <a:ext cx="382263"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094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610600" cy="2708434"/>
          </a:xfrm>
          <a:prstGeom prst="rect">
            <a:avLst/>
          </a:prstGeom>
          <a:noFill/>
          <a:ln w="6350" cmpd="sng">
            <a:noFill/>
            <a:prstDash val="dash"/>
          </a:ln>
        </p:spPr>
        <p:txBody>
          <a:bodyPr wrap="square" rtlCol="0">
            <a:spAutoFit/>
          </a:bodyPr>
          <a:lstStyle/>
          <a:p>
            <a:r>
              <a:rPr lang="en-US" sz="2000" dirty="0"/>
              <a:t>The </a:t>
            </a:r>
            <a:r>
              <a:rPr lang="en-US" sz="2000" b="1" dirty="0"/>
              <a:t>range</a:t>
            </a:r>
            <a:r>
              <a:rPr lang="en-US" sz="2000" dirty="0"/>
              <a:t> function allows you to loop through a sequence of numbers. This is similar to running </a:t>
            </a:r>
            <a:r>
              <a:rPr lang="en-US" sz="2000" dirty="0">
                <a:latin typeface="Courier New" panose="02070309020205020404" pitchFamily="49" charset="0"/>
                <a:cs typeface="Courier New" panose="02070309020205020404" pitchFamily="49" charset="0"/>
              </a:rPr>
              <a:t>for x in [1, 2]:</a:t>
            </a:r>
            <a:endParaRPr lang="en-US" sz="2000" dirty="0"/>
          </a:p>
          <a:p>
            <a:pPr marL="800100" lvl="1" indent="-342900">
              <a:lnSpc>
                <a:spcPct val="150000"/>
              </a:lnSpc>
              <a:buFont typeface="Arial" panose="020B0604020202020204" pitchFamily="34" charset="0"/>
              <a:buChar char="•"/>
            </a:pPr>
            <a:r>
              <a:rPr lang="en-US" sz="2000" dirty="0"/>
              <a:t>This loop runs twice, first with </a:t>
            </a:r>
            <a:r>
              <a:rPr lang="en-US" sz="2000" dirty="0">
                <a:latin typeface="Courier New" panose="02070309020205020404" pitchFamily="49" charset="0"/>
                <a:cs typeface="Courier New" panose="02070309020205020404" pitchFamily="49" charset="0"/>
              </a:rPr>
              <a:t>x = 1</a:t>
            </a:r>
            <a:r>
              <a:rPr lang="en-US" sz="2000" dirty="0"/>
              <a:t>, then with </a:t>
            </a:r>
            <a:r>
              <a:rPr lang="en-US" sz="2000" dirty="0">
                <a:latin typeface="Courier New" panose="02070309020205020404" pitchFamily="49" charset="0"/>
                <a:cs typeface="Courier New" panose="02070309020205020404" pitchFamily="49" charset="0"/>
              </a:rPr>
              <a:t>x = 2</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Range</a:t>
            </a:r>
          </a:p>
        </p:txBody>
      </p:sp>
      <p:pic>
        <p:nvPicPr>
          <p:cNvPr id="5" name="Picture 4">
            <a:extLst>
              <a:ext uri="{FF2B5EF4-FFF2-40B4-BE49-F238E27FC236}">
                <a16:creationId xmlns:a16="http://schemas.microsoft.com/office/drawing/2014/main" id="{CF0B4FFC-9451-4EDE-8E13-FE1F93219247}"/>
              </a:ext>
            </a:extLst>
          </p:cNvPr>
          <p:cNvPicPr>
            <a:picLocks noChangeAspect="1"/>
          </p:cNvPicPr>
          <p:nvPr/>
        </p:nvPicPr>
        <p:blipFill>
          <a:blip r:embed="rId3"/>
          <a:stretch>
            <a:fillRect/>
          </a:stretch>
        </p:blipFill>
        <p:spPr>
          <a:xfrm>
            <a:off x="0" y="2209800"/>
            <a:ext cx="9143999" cy="4251614"/>
          </a:xfrm>
          <a:prstGeom prst="rect">
            <a:avLst/>
          </a:prstGeom>
        </p:spPr>
      </p:pic>
    </p:spTree>
    <p:extLst>
      <p:ext uri="{BB962C8B-B14F-4D97-AF65-F5344CB8AC3E}">
        <p14:creationId xmlns:p14="http://schemas.microsoft.com/office/powerpoint/2010/main" val="1277037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Yesterday</a:t>
            </a:r>
          </a:p>
        </p:txBody>
      </p:sp>
      <p:pic>
        <p:nvPicPr>
          <p:cNvPr id="4" name="Picture 3" descr="A screen shot of a computer&#10;&#10;Description generated with very high confidence">
            <a:extLst>
              <a:ext uri="{FF2B5EF4-FFF2-40B4-BE49-F238E27FC236}">
                <a16:creationId xmlns:a16="http://schemas.microsoft.com/office/drawing/2014/main" id="{A12D20D7-BAFA-41FB-97F4-5650B07C4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44433"/>
            <a:ext cx="9144000" cy="2413567"/>
          </a:xfrm>
          <a:prstGeom prst="rect">
            <a:avLst/>
          </a:prstGeom>
        </p:spPr>
      </p:pic>
      <p:sp>
        <p:nvSpPr>
          <p:cNvPr id="9" name="Rectangle 8">
            <a:extLst>
              <a:ext uri="{FF2B5EF4-FFF2-40B4-BE49-F238E27FC236}">
                <a16:creationId xmlns:a16="http://schemas.microsoft.com/office/drawing/2014/main" id="{A6365D1D-A246-43AA-92C1-E46CB0E267E3}"/>
              </a:ext>
            </a:extLst>
          </p:cNvPr>
          <p:cNvSpPr/>
          <p:nvPr/>
        </p:nvSpPr>
        <p:spPr>
          <a:xfrm>
            <a:off x="152401" y="1113978"/>
            <a:ext cx="3810000" cy="2862322"/>
          </a:xfrm>
          <a:prstGeom prst="rect">
            <a:avLst/>
          </a:prstGeom>
        </p:spPr>
        <p:txBody>
          <a:bodyPr wrap="square">
            <a:spAutoFit/>
          </a:bodyPr>
          <a:lstStyle/>
          <a:p>
            <a:r>
              <a:rPr lang="en-US" b="1" dirty="0"/>
              <a:t>Variable Assignment / Reference</a:t>
            </a:r>
          </a:p>
          <a:p>
            <a:pPr marL="742950" lvl="1"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name = “</a:t>
            </a:r>
            <a:r>
              <a:rPr lang="en-US" dirty="0" err="1">
                <a:latin typeface="Courier New" panose="02070309020205020404" pitchFamily="49" charset="0"/>
                <a:cs typeface="Courier New" panose="02070309020205020404" pitchFamily="49" charset="0"/>
              </a:rPr>
              <a:t>Peleke</a:t>
            </a:r>
            <a:r>
              <a:rPr lang="en-US" dirty="0">
                <a:latin typeface="Courier New" panose="02070309020205020404" pitchFamily="49" charset="0"/>
                <a:cs typeface="Courier New" panose="02070309020205020404" pitchFamily="49" charset="0"/>
              </a:rPr>
              <a:t>” </a:t>
            </a:r>
          </a:p>
          <a:p>
            <a:pPr marL="742950" lvl="1"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print(name)</a:t>
            </a:r>
            <a:endParaRPr lang="en-US" b="1" dirty="0"/>
          </a:p>
          <a:p>
            <a:endParaRPr lang="en-US" b="1" dirty="0"/>
          </a:p>
          <a:p>
            <a:r>
              <a:rPr lang="en-US" b="1" dirty="0"/>
              <a:t>Data Types and Conversion</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str(), int(), </a:t>
            </a:r>
            <a:r>
              <a:rPr lang="en-US" dirty="0">
                <a:latin typeface="+mj-lt"/>
                <a:cs typeface="Courier New" panose="02070309020205020404" pitchFamily="49" charset="0"/>
              </a:rPr>
              <a:t>etc.</a:t>
            </a:r>
          </a:p>
          <a:p>
            <a:pPr marL="800100" lvl="1" indent="-342900">
              <a:buFont typeface="Arial" panose="020B0604020202020204" pitchFamily="34" charset="0"/>
              <a:buChar char="•"/>
            </a:pPr>
            <a:endParaRPr lang="en-US" b="1" dirty="0"/>
          </a:p>
          <a:p>
            <a:r>
              <a:rPr lang="en-US" b="1" dirty="0"/>
              <a:t>Operators (Arithmetic, Comparison, etc.)</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 in, +, </a:t>
            </a:r>
            <a:r>
              <a:rPr lang="en-US" dirty="0">
                <a:cs typeface="Courier New" panose="02070309020205020404" pitchFamily="49" charset="0"/>
              </a:rPr>
              <a:t>etc.</a:t>
            </a:r>
          </a:p>
        </p:txBody>
      </p:sp>
      <p:sp>
        <p:nvSpPr>
          <p:cNvPr id="11" name="Rectangle 10">
            <a:extLst>
              <a:ext uri="{FF2B5EF4-FFF2-40B4-BE49-F238E27FC236}">
                <a16:creationId xmlns:a16="http://schemas.microsoft.com/office/drawing/2014/main" id="{E9E74443-39CD-48BC-9BD5-2CE15488B9ED}"/>
              </a:ext>
            </a:extLst>
          </p:cNvPr>
          <p:cNvSpPr/>
          <p:nvPr/>
        </p:nvSpPr>
        <p:spPr>
          <a:xfrm>
            <a:off x="4304638" y="975479"/>
            <a:ext cx="4493547" cy="3139321"/>
          </a:xfrm>
          <a:prstGeom prst="rect">
            <a:avLst/>
          </a:prstGeom>
        </p:spPr>
        <p:txBody>
          <a:bodyPr wrap="square">
            <a:spAutoFit/>
          </a:bodyPr>
          <a:lstStyle/>
          <a:p>
            <a:r>
              <a:rPr lang="en-US" b="1" dirty="0"/>
              <a:t>Conditionals</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user_ip</a:t>
            </a:r>
            <a:r>
              <a:rPr lang="en-US" dirty="0">
                <a:latin typeface="Courier New" panose="02070309020205020404" pitchFamily="49" charset="0"/>
                <a:cs typeface="Courier New" panose="02070309020205020404" pitchFamily="49" charset="0"/>
              </a:rPr>
              <a:t> in denied: </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else:</a:t>
            </a:r>
          </a:p>
          <a:p>
            <a:pPr marL="800100" lvl="1"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r>
              <a:rPr lang="en-US" b="1" dirty="0"/>
              <a:t>User Input</a:t>
            </a:r>
          </a:p>
          <a:p>
            <a:pPr marL="800100" lvl="1"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user_ip</a:t>
            </a:r>
            <a:r>
              <a:rPr lang="en-US" dirty="0">
                <a:latin typeface="Courier New" panose="02070309020205020404" pitchFamily="49" charset="0"/>
                <a:cs typeface="Courier New" panose="02070309020205020404" pitchFamily="49" charset="0"/>
              </a:rPr>
              <a:t> = input(“…”)</a:t>
            </a:r>
          </a:p>
          <a:p>
            <a:pPr lvl="1"/>
            <a:endParaRPr lang="en-US" dirty="0">
              <a:latin typeface="Courier New" panose="02070309020205020404" pitchFamily="49" charset="0"/>
              <a:cs typeface="Courier New" panose="02070309020205020404" pitchFamily="49" charset="0"/>
            </a:endParaRPr>
          </a:p>
          <a:p>
            <a:r>
              <a:rPr lang="en-US" b="1" dirty="0"/>
              <a:t>Lists</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denied = [“84.16.39.181”, “177.5.219.112”]</a:t>
            </a:r>
          </a:p>
          <a:p>
            <a:pPr marL="800100" lvl="1"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denied.index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etc.</a:t>
            </a:r>
          </a:p>
        </p:txBody>
      </p:sp>
      <p:cxnSp>
        <p:nvCxnSpPr>
          <p:cNvPr id="13" name="Straight Connector 12">
            <a:extLst>
              <a:ext uri="{FF2B5EF4-FFF2-40B4-BE49-F238E27FC236}">
                <a16:creationId xmlns:a16="http://schemas.microsoft.com/office/drawing/2014/main" id="{D0721BE7-453C-4D45-9FF7-E02717733726}"/>
              </a:ext>
            </a:extLst>
          </p:cNvPr>
          <p:cNvCxnSpPr>
            <a:cxnSpLocks/>
          </p:cNvCxnSpPr>
          <p:nvPr/>
        </p:nvCxnSpPr>
        <p:spPr>
          <a:xfrm>
            <a:off x="4114800" y="1173539"/>
            <a:ext cx="0" cy="2743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5034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While Loops</a:t>
            </a:r>
          </a:p>
        </p:txBody>
      </p:sp>
    </p:spTree>
    <p:extLst>
      <p:ext uri="{BB962C8B-B14F-4D97-AF65-F5344CB8AC3E}">
        <p14:creationId xmlns:p14="http://schemas.microsoft.com/office/powerpoint/2010/main" val="115662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4724400" cy="5016758"/>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b="1" dirty="0"/>
              <a:t>For loops </a:t>
            </a:r>
            <a:r>
              <a:rPr lang="en-US" sz="2000" dirty="0"/>
              <a:t>allow you run a block of code </a:t>
            </a:r>
            <a:r>
              <a:rPr lang="en-US" sz="2000" i="1" dirty="0"/>
              <a:t>for</a:t>
            </a:r>
            <a:r>
              <a:rPr lang="en-US" sz="2000" dirty="0"/>
              <a:t> each item in a sequence.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b="1" dirty="0"/>
              <a:t>While loops </a:t>
            </a:r>
            <a:r>
              <a:rPr lang="en-US" sz="2000" dirty="0"/>
              <a:t>allow you to run </a:t>
            </a:r>
            <a:r>
              <a:rPr lang="en-US" sz="2000" i="1" dirty="0"/>
              <a:t>while </a:t>
            </a:r>
            <a:r>
              <a:rPr lang="en-US" sz="2000" dirty="0"/>
              <a:t> some condition is true</a:t>
            </a:r>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For vs While</a:t>
            </a:r>
          </a:p>
        </p:txBody>
      </p:sp>
      <p:pic>
        <p:nvPicPr>
          <p:cNvPr id="2050" name="Picture 2" descr="Image result for loop diagram for vs while python">
            <a:extLst>
              <a:ext uri="{FF2B5EF4-FFF2-40B4-BE49-F238E27FC236}">
                <a16:creationId xmlns:a16="http://schemas.microsoft.com/office/drawing/2014/main" id="{68DD9F46-87D0-433B-9ACB-617A9D8A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903396"/>
            <a:ext cx="2816133" cy="25475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ile loop in Python">
            <a:extLst>
              <a:ext uri="{FF2B5EF4-FFF2-40B4-BE49-F238E27FC236}">
                <a16:creationId xmlns:a16="http://schemas.microsoft.com/office/drawing/2014/main" id="{8FAA26CD-4434-4392-9BE9-EF5C08C34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700522"/>
            <a:ext cx="1658078" cy="25470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4E1A83-18C1-45F4-B2CA-E69CDA5451ED}"/>
              </a:ext>
            </a:extLst>
          </p:cNvPr>
          <p:cNvPicPr>
            <a:picLocks noChangeAspect="1"/>
          </p:cNvPicPr>
          <p:nvPr/>
        </p:nvPicPr>
        <p:blipFill>
          <a:blip r:embed="rId5"/>
          <a:stretch>
            <a:fillRect/>
          </a:stretch>
        </p:blipFill>
        <p:spPr>
          <a:xfrm>
            <a:off x="225615" y="2209802"/>
            <a:ext cx="2698773" cy="1020544"/>
          </a:xfrm>
          <a:prstGeom prst="rect">
            <a:avLst/>
          </a:prstGeom>
        </p:spPr>
      </p:pic>
      <p:pic>
        <p:nvPicPr>
          <p:cNvPr id="6" name="Picture 5">
            <a:extLst>
              <a:ext uri="{FF2B5EF4-FFF2-40B4-BE49-F238E27FC236}">
                <a16:creationId xmlns:a16="http://schemas.microsoft.com/office/drawing/2014/main" id="{236B6983-A242-46F3-A8D5-397A9EDD8C7C}"/>
              </a:ext>
            </a:extLst>
          </p:cNvPr>
          <p:cNvPicPr>
            <a:picLocks noChangeAspect="1"/>
          </p:cNvPicPr>
          <p:nvPr/>
        </p:nvPicPr>
        <p:blipFill>
          <a:blip r:embed="rId6"/>
          <a:stretch>
            <a:fillRect/>
          </a:stretch>
        </p:blipFill>
        <p:spPr>
          <a:xfrm>
            <a:off x="457200" y="4589951"/>
            <a:ext cx="2181529" cy="1657581"/>
          </a:xfrm>
          <a:prstGeom prst="rect">
            <a:avLst/>
          </a:prstGeom>
        </p:spPr>
      </p:pic>
      <p:pic>
        <p:nvPicPr>
          <p:cNvPr id="7" name="Picture 6">
            <a:extLst>
              <a:ext uri="{FF2B5EF4-FFF2-40B4-BE49-F238E27FC236}">
                <a16:creationId xmlns:a16="http://schemas.microsoft.com/office/drawing/2014/main" id="{623D2D2B-FCED-4F88-BD77-1BC4B1C9299A}"/>
              </a:ext>
            </a:extLst>
          </p:cNvPr>
          <p:cNvPicPr>
            <a:picLocks noChangeAspect="1"/>
          </p:cNvPicPr>
          <p:nvPr/>
        </p:nvPicPr>
        <p:blipFill>
          <a:blip r:embed="rId7"/>
          <a:stretch>
            <a:fillRect/>
          </a:stretch>
        </p:blipFill>
        <p:spPr>
          <a:xfrm>
            <a:off x="4114800" y="2301598"/>
            <a:ext cx="562053" cy="866896"/>
          </a:xfrm>
          <a:prstGeom prst="rect">
            <a:avLst/>
          </a:prstGeom>
        </p:spPr>
      </p:pic>
      <p:pic>
        <p:nvPicPr>
          <p:cNvPr id="8" name="Picture 7">
            <a:extLst>
              <a:ext uri="{FF2B5EF4-FFF2-40B4-BE49-F238E27FC236}">
                <a16:creationId xmlns:a16="http://schemas.microsoft.com/office/drawing/2014/main" id="{03DDA28F-A6EB-40B5-9CC9-5A73B60854BB}"/>
              </a:ext>
            </a:extLst>
          </p:cNvPr>
          <p:cNvPicPr>
            <a:picLocks noChangeAspect="1"/>
          </p:cNvPicPr>
          <p:nvPr/>
        </p:nvPicPr>
        <p:blipFill>
          <a:blip r:embed="rId8"/>
          <a:stretch>
            <a:fillRect/>
          </a:stretch>
        </p:blipFill>
        <p:spPr>
          <a:xfrm>
            <a:off x="4114800" y="4723319"/>
            <a:ext cx="552527" cy="1390844"/>
          </a:xfrm>
          <a:prstGeom prst="rect">
            <a:avLst/>
          </a:prstGeom>
        </p:spPr>
      </p:pic>
      <p:cxnSp>
        <p:nvCxnSpPr>
          <p:cNvPr id="10" name="Straight Arrow Connector 9">
            <a:extLst>
              <a:ext uri="{FF2B5EF4-FFF2-40B4-BE49-F238E27FC236}">
                <a16:creationId xmlns:a16="http://schemas.microsoft.com/office/drawing/2014/main" id="{DC99C0CD-BA70-48D7-893F-B5E193252C34}"/>
              </a:ext>
            </a:extLst>
          </p:cNvPr>
          <p:cNvCxnSpPr/>
          <p:nvPr/>
        </p:nvCxnSpPr>
        <p:spPr>
          <a:xfrm>
            <a:off x="3124200" y="2735046"/>
            <a:ext cx="838200" cy="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B16E24-F21F-479C-8EE6-5C0EA41EA012}"/>
              </a:ext>
            </a:extLst>
          </p:cNvPr>
          <p:cNvCxnSpPr/>
          <p:nvPr/>
        </p:nvCxnSpPr>
        <p:spPr>
          <a:xfrm>
            <a:off x="2924388" y="5418741"/>
            <a:ext cx="838200" cy="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02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200" dirty="0" err="1">
                <a:latin typeface="Arial" panose="020B0604020202020204" pitchFamily="34" charset="0"/>
                <a:ea typeface="Roboto" panose="02000000000000000000" pitchFamily="2" charset="0"/>
                <a:cs typeface="Arial" panose="020B0604020202020204" pitchFamily="34" charset="0"/>
              </a:rPr>
              <a:t>i</a:t>
            </a:r>
            <a:r>
              <a:rPr lang="en-US" sz="2200" dirty="0">
                <a:latin typeface="Arial" panose="020B0604020202020204" pitchFamily="34" charset="0"/>
                <a:ea typeface="Roboto" panose="02000000000000000000" pitchFamily="2" charset="0"/>
                <a:cs typeface="Arial" panose="020B0604020202020204" pitchFamily="34" charset="0"/>
              </a:rPr>
              <a:t> = 1</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rotWithShape="1">
          <a:blip r:embed="rId3"/>
          <a:srcRect b="25678"/>
          <a:stretch/>
        </p:blipFill>
        <p:spPr>
          <a:xfrm>
            <a:off x="457200" y="914400"/>
            <a:ext cx="6079254" cy="2403566"/>
          </a:xfrm>
          <a:prstGeom prst="rect">
            <a:avLst/>
          </a:prstGeom>
        </p:spPr>
      </p:pic>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419600"/>
            <a:ext cx="6079254" cy="206788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Courier New" panose="02070309020205020404" pitchFamily="49" charset="0"/>
                <a:ea typeface="Roboto" panose="02000000000000000000" pitchFamily="2" charset="0"/>
                <a:cs typeface="Courier New" panose="02070309020205020404" pitchFamily="49" charset="0"/>
              </a:rPr>
              <a:t> </a:t>
            </a:r>
            <a:r>
              <a:rPr lang="en-US" sz="2000" dirty="0">
                <a:latin typeface="+mj-lt"/>
                <a:ea typeface="Roboto" panose="02000000000000000000" pitchFamily="2" charset="0"/>
                <a:cs typeface="Courier New" panose="02070309020205020404" pitchFamily="49" charset="0"/>
              </a:rPr>
              <a:t>starts at 1</a:t>
            </a:r>
          </a:p>
        </p:txBody>
      </p:sp>
      <p:sp>
        <p:nvSpPr>
          <p:cNvPr id="3" name="Arrow: Right 2">
            <a:extLst>
              <a:ext uri="{FF2B5EF4-FFF2-40B4-BE49-F238E27FC236}">
                <a16:creationId xmlns:a16="http://schemas.microsoft.com/office/drawing/2014/main" id="{697D6EE9-6C49-4853-BC25-6565F5DCE0C7}"/>
              </a:ext>
            </a:extLst>
          </p:cNvPr>
          <p:cNvSpPr/>
          <p:nvPr/>
        </p:nvSpPr>
        <p:spPr>
          <a:xfrm>
            <a:off x="83302" y="953988"/>
            <a:ext cx="533400" cy="250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512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200" dirty="0" err="1">
                <a:latin typeface="Arial" panose="020B0604020202020204" pitchFamily="34" charset="0"/>
                <a:ea typeface="Roboto" panose="02000000000000000000" pitchFamily="2" charset="0"/>
                <a:cs typeface="Arial" panose="020B0604020202020204" pitchFamily="34" charset="0"/>
              </a:rPr>
              <a:t>i</a:t>
            </a:r>
            <a:r>
              <a:rPr lang="en-US" sz="2200" dirty="0">
                <a:latin typeface="Arial" panose="020B0604020202020204" pitchFamily="34" charset="0"/>
                <a:ea typeface="Roboto" panose="02000000000000000000" pitchFamily="2" charset="0"/>
                <a:cs typeface="Arial" panose="020B0604020202020204" pitchFamily="34" charset="0"/>
              </a:rPr>
              <a:t> = 1</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r>
              <a:rPr lang="en-US" sz="2200" dirty="0">
                <a:latin typeface="Arial" panose="020B0604020202020204" pitchFamily="34" charset="0"/>
                <a:ea typeface="Roboto" panose="02000000000000000000" pitchFamily="2" charset="0"/>
                <a:cs typeface="Arial" panose="020B0604020202020204" pitchFamily="34" charset="0"/>
              </a:rPr>
              <a:t>1 &lt; 5 - &gt;True</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rotWithShape="1">
          <a:blip r:embed="rId3"/>
          <a:srcRect b="25678"/>
          <a:stretch/>
        </p:blipFill>
        <p:spPr>
          <a:xfrm>
            <a:off x="457200" y="914400"/>
            <a:ext cx="6079254" cy="2403566"/>
          </a:xfrm>
          <a:prstGeom prst="rect">
            <a:avLst/>
          </a:prstGeom>
        </p:spPr>
      </p:pic>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419600"/>
            <a:ext cx="6079254" cy="206788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ea typeface="Roboto" panose="02000000000000000000" pitchFamily="2" charset="0"/>
                <a:cs typeface="Courier New" panose="02070309020205020404" pitchFamily="49" charset="0"/>
              </a:rPr>
              <a:t>We check the condition to see if the block of code will run.</a:t>
            </a:r>
          </a:p>
          <a:p>
            <a:pPr marL="0" indent="0">
              <a:buNone/>
            </a:pPr>
            <a:endParaRPr lang="en-US" sz="2000" dirty="0">
              <a:ea typeface="Roboto" panose="02000000000000000000" pitchFamily="2" charset="0"/>
              <a:cs typeface="Courier New" panose="02070309020205020404" pitchFamily="49" charset="0"/>
            </a:endParaRPr>
          </a:p>
          <a:p>
            <a:pPr marL="0" indent="0">
              <a:buNone/>
            </a:pPr>
            <a:r>
              <a:rPr lang="en-US" sz="2000" dirty="0">
                <a:ea typeface="Roboto" panose="02000000000000000000" pitchFamily="2" charset="0"/>
                <a:cs typeface="Courier New" panose="02070309020205020404" pitchFamily="49" charset="0"/>
              </a:rPr>
              <a:t>Because </a:t>
            </a:r>
            <a:r>
              <a:rPr lang="en-US" sz="2000" dirty="0">
                <a:latin typeface="Courier New" panose="02070309020205020404" pitchFamily="49" charset="0"/>
                <a:ea typeface="Roboto" panose="02000000000000000000" pitchFamily="2" charset="0"/>
                <a:cs typeface="Courier New" panose="02070309020205020404" pitchFamily="49" charset="0"/>
              </a:rPr>
              <a:t>i &lt; 5 </a:t>
            </a:r>
            <a:r>
              <a:rPr lang="en-US" sz="2000" dirty="0">
                <a:ea typeface="Roboto" panose="02000000000000000000" pitchFamily="2" charset="0"/>
                <a:cs typeface="Courier New" panose="02070309020205020404" pitchFamily="49" charset="0"/>
              </a:rPr>
              <a:t>(</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ea typeface="Roboto" panose="02000000000000000000" pitchFamily="2" charset="0"/>
                <a:cs typeface="Courier New" panose="02070309020205020404" pitchFamily="49" charset="0"/>
              </a:rPr>
              <a:t> is </a:t>
            </a:r>
            <a:r>
              <a:rPr lang="en-US" sz="2000" dirty="0">
                <a:latin typeface="Courier New" panose="02070309020205020404" pitchFamily="49" charset="0"/>
                <a:ea typeface="Roboto" panose="02000000000000000000" pitchFamily="2" charset="0"/>
                <a:cs typeface="Courier New" panose="02070309020205020404" pitchFamily="49" charset="0"/>
              </a:rPr>
              <a:t>1</a:t>
            </a:r>
            <a:r>
              <a:rPr lang="en-US" sz="2000" dirty="0">
                <a:ea typeface="Roboto" panose="02000000000000000000" pitchFamily="2" charset="0"/>
                <a:cs typeface="Courier New" panose="02070309020205020404" pitchFamily="49" charset="0"/>
              </a:rPr>
              <a:t>), we will run the block of code </a:t>
            </a:r>
            <a:endParaRPr lang="en-US" sz="2000" dirty="0">
              <a:latin typeface="+mj-lt"/>
              <a:ea typeface="Roboto" panose="02000000000000000000" pitchFamily="2" charset="0"/>
              <a:cs typeface="Courier New" panose="02070309020205020404" pitchFamily="49" charset="0"/>
            </a:endParaRP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3" name="Arrow: Right 2">
            <a:extLst>
              <a:ext uri="{FF2B5EF4-FFF2-40B4-BE49-F238E27FC236}">
                <a16:creationId xmlns:a16="http://schemas.microsoft.com/office/drawing/2014/main" id="{697D6EE9-6C49-4853-BC25-6565F5DCE0C7}"/>
              </a:ext>
            </a:extLst>
          </p:cNvPr>
          <p:cNvSpPr/>
          <p:nvPr/>
        </p:nvSpPr>
        <p:spPr>
          <a:xfrm>
            <a:off x="122699" y="1756364"/>
            <a:ext cx="533400" cy="250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52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rotWithShape="1">
          <a:blip r:embed="rId3"/>
          <a:srcRect b="25678"/>
          <a:stretch/>
        </p:blipFill>
        <p:spPr>
          <a:xfrm>
            <a:off x="457200" y="914400"/>
            <a:ext cx="6079254" cy="2403566"/>
          </a:xfrm>
          <a:prstGeom prst="rect">
            <a:avLst/>
          </a:prstGeom>
        </p:spPr>
      </p:pic>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419600"/>
            <a:ext cx="6079254" cy="206788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ea typeface="Roboto" panose="02000000000000000000" pitchFamily="2" charset="0"/>
                <a:cs typeface="Courier New" panose="02070309020205020404" pitchFamily="49" charset="0"/>
              </a:rPr>
              <a:t>The block of code prints and then </a:t>
            </a:r>
            <a:r>
              <a:rPr lang="en-US" sz="2000" i="1" dirty="0">
                <a:ea typeface="Roboto" panose="02000000000000000000" pitchFamily="2" charset="0"/>
                <a:cs typeface="Courier New" panose="02070309020205020404" pitchFamily="49" charset="0"/>
              </a:rPr>
              <a:t>increments</a:t>
            </a:r>
            <a:r>
              <a:rPr lang="en-US" sz="2000" dirty="0">
                <a:ea typeface="Roboto" panose="02000000000000000000" pitchFamily="2" charset="0"/>
                <a:cs typeface="Courier New" panose="02070309020205020404" pitchFamily="49" charset="0"/>
              </a:rPr>
              <a:t> our iterator variable </a:t>
            </a:r>
            <a:r>
              <a:rPr lang="en-US" sz="2000" i="1" dirty="0" err="1">
                <a:ea typeface="Roboto" panose="02000000000000000000" pitchFamily="2" charset="0"/>
                <a:cs typeface="Courier New" panose="02070309020205020404" pitchFamily="49" charset="0"/>
              </a:rPr>
              <a:t>i</a:t>
            </a:r>
            <a:endParaRPr lang="en-US" sz="2000" i="1" dirty="0">
              <a:latin typeface="+mj-lt"/>
              <a:ea typeface="Roboto" panose="02000000000000000000" pitchFamily="2" charset="0"/>
              <a:cs typeface="Courier New" panose="02070309020205020404" pitchFamily="49" charset="0"/>
            </a:endParaRP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3" name="Arrow: Right 2">
            <a:extLst>
              <a:ext uri="{FF2B5EF4-FFF2-40B4-BE49-F238E27FC236}">
                <a16:creationId xmlns:a16="http://schemas.microsoft.com/office/drawing/2014/main" id="{697D6EE9-6C49-4853-BC25-6565F5DCE0C7}"/>
              </a:ext>
            </a:extLst>
          </p:cNvPr>
          <p:cNvSpPr/>
          <p:nvPr/>
        </p:nvSpPr>
        <p:spPr>
          <a:xfrm>
            <a:off x="389399" y="2013454"/>
            <a:ext cx="533400" cy="250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49F02A2-8F7A-4C37-9319-ADFE86CDDE02}"/>
              </a:ext>
            </a:extLst>
          </p:cNvPr>
          <p:cNvSpPr txBox="1">
            <a:spLocks/>
          </p:cNvSpPr>
          <p:nvPr/>
        </p:nvSpPr>
        <p:spPr>
          <a:xfrm>
            <a:off x="7069854" y="1317362"/>
            <a:ext cx="2057399" cy="2286000"/>
          </a:xfrm>
          <a:prstGeom prst="rect">
            <a:avLst/>
          </a:prstGeom>
          <a:ln>
            <a:noFill/>
          </a:ln>
        </p:spPr>
        <p:txBody>
          <a:bodyPr vert="horz" lIns="91440" tIns="45720" rIns="91440" bIns="45720"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200" dirty="0" err="1">
                <a:latin typeface="Arial" panose="020B0604020202020204" pitchFamily="34" charset="0"/>
                <a:ea typeface="Roboto" panose="02000000000000000000" pitchFamily="2" charset="0"/>
                <a:cs typeface="Arial" panose="020B0604020202020204" pitchFamily="34" charset="0"/>
              </a:rPr>
              <a:t>i</a:t>
            </a:r>
            <a:r>
              <a:rPr lang="en-US" sz="2200" dirty="0">
                <a:latin typeface="Arial" panose="020B0604020202020204" pitchFamily="34" charset="0"/>
                <a:ea typeface="Roboto" panose="02000000000000000000" pitchFamily="2" charset="0"/>
                <a:cs typeface="Arial" panose="020B0604020202020204" pitchFamily="34" charset="0"/>
              </a:rPr>
              <a:t> = 1</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r>
              <a:rPr lang="en-US" sz="2200" dirty="0">
                <a:latin typeface="Arial" panose="020B0604020202020204" pitchFamily="34" charset="0"/>
                <a:ea typeface="Roboto" panose="02000000000000000000" pitchFamily="2" charset="0"/>
                <a:cs typeface="Arial" panose="020B0604020202020204" pitchFamily="34" charset="0"/>
              </a:rPr>
              <a:t>1 &lt; 5 - &gt; True</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r>
              <a:rPr lang="en-US" sz="2200" dirty="0">
                <a:latin typeface="Arial" panose="020B0604020202020204" pitchFamily="34" charset="0"/>
                <a:ea typeface="Roboto" panose="02000000000000000000" pitchFamily="2" charset="0"/>
                <a:cs typeface="Arial" panose="020B0604020202020204" pitchFamily="34" charset="0"/>
              </a:rPr>
              <a:t>print</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endParaRPr lang="en-US" sz="22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576079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rotWithShape="1">
          <a:blip r:embed="rId3"/>
          <a:srcRect b="25678"/>
          <a:stretch/>
        </p:blipFill>
        <p:spPr>
          <a:xfrm>
            <a:off x="457200" y="914400"/>
            <a:ext cx="6079254" cy="2403566"/>
          </a:xfrm>
          <a:prstGeom prst="rect">
            <a:avLst/>
          </a:prstGeom>
        </p:spPr>
      </p:pic>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419600"/>
            <a:ext cx="6079254" cy="206788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ea typeface="Roboto" panose="02000000000000000000" pitchFamily="2" charset="0"/>
                <a:cs typeface="Courier New" panose="02070309020205020404" pitchFamily="49" charset="0"/>
              </a:rPr>
              <a:t>The block of code prints and then </a:t>
            </a:r>
            <a:r>
              <a:rPr lang="en-US" sz="2000" i="1" dirty="0">
                <a:ea typeface="Roboto" panose="02000000000000000000" pitchFamily="2" charset="0"/>
                <a:cs typeface="Courier New" panose="02070309020205020404" pitchFamily="49" charset="0"/>
              </a:rPr>
              <a:t>increments</a:t>
            </a:r>
            <a:r>
              <a:rPr lang="en-US" sz="2000" dirty="0">
                <a:ea typeface="Roboto" panose="02000000000000000000" pitchFamily="2" charset="0"/>
                <a:cs typeface="Courier New" panose="02070309020205020404" pitchFamily="49" charset="0"/>
              </a:rPr>
              <a:t> our iterator variable </a:t>
            </a:r>
            <a:r>
              <a:rPr lang="en-US" sz="2000" i="1" dirty="0" err="1">
                <a:ea typeface="Roboto" panose="02000000000000000000" pitchFamily="2" charset="0"/>
                <a:cs typeface="Courier New" panose="02070309020205020404" pitchFamily="49" charset="0"/>
              </a:rPr>
              <a:t>i</a:t>
            </a:r>
            <a:endParaRPr lang="en-US" sz="2000" i="1" dirty="0">
              <a:latin typeface="+mj-lt"/>
              <a:ea typeface="Roboto" panose="02000000000000000000" pitchFamily="2" charset="0"/>
              <a:cs typeface="Courier New" panose="02070309020205020404" pitchFamily="49" charset="0"/>
            </a:endParaRP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3" name="Arrow: Right 2">
            <a:extLst>
              <a:ext uri="{FF2B5EF4-FFF2-40B4-BE49-F238E27FC236}">
                <a16:creationId xmlns:a16="http://schemas.microsoft.com/office/drawing/2014/main" id="{697D6EE9-6C49-4853-BC25-6565F5DCE0C7}"/>
              </a:ext>
            </a:extLst>
          </p:cNvPr>
          <p:cNvSpPr/>
          <p:nvPr/>
        </p:nvSpPr>
        <p:spPr>
          <a:xfrm>
            <a:off x="368617" y="2255722"/>
            <a:ext cx="533400" cy="250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49F02A2-8F7A-4C37-9319-ADFE86CDDE02}"/>
              </a:ext>
            </a:extLst>
          </p:cNvPr>
          <p:cNvSpPr txBox="1">
            <a:spLocks/>
          </p:cNvSpPr>
          <p:nvPr/>
        </p:nvSpPr>
        <p:spPr>
          <a:xfrm>
            <a:off x="7069854" y="1317362"/>
            <a:ext cx="2057399" cy="2286000"/>
          </a:xfrm>
          <a:prstGeom prst="rect">
            <a:avLst/>
          </a:prstGeom>
          <a:ln>
            <a:noFill/>
          </a:ln>
        </p:spPr>
        <p:txBody>
          <a:bodyPr vert="horz" lIns="91440" tIns="45720" rIns="91440" bIns="45720"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200" dirty="0" err="1">
                <a:latin typeface="Arial" panose="020B0604020202020204" pitchFamily="34" charset="0"/>
                <a:ea typeface="Roboto" panose="02000000000000000000" pitchFamily="2" charset="0"/>
                <a:cs typeface="Arial" panose="020B0604020202020204" pitchFamily="34" charset="0"/>
              </a:rPr>
              <a:t>i</a:t>
            </a:r>
            <a:r>
              <a:rPr lang="en-US" sz="2200" dirty="0">
                <a:latin typeface="Arial" panose="020B0604020202020204" pitchFamily="34" charset="0"/>
                <a:ea typeface="Roboto" panose="02000000000000000000" pitchFamily="2" charset="0"/>
                <a:cs typeface="Arial" panose="020B0604020202020204" pitchFamily="34" charset="0"/>
              </a:rPr>
              <a:t> = 1</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r>
              <a:rPr lang="en-US" sz="2200" dirty="0">
                <a:latin typeface="Arial" panose="020B0604020202020204" pitchFamily="34" charset="0"/>
                <a:ea typeface="Roboto" panose="02000000000000000000" pitchFamily="2" charset="0"/>
                <a:cs typeface="Arial" panose="020B0604020202020204" pitchFamily="34" charset="0"/>
              </a:rPr>
              <a:t>1 &lt; 5 - &gt; True</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r>
              <a:rPr lang="en-US" sz="2200" dirty="0">
                <a:latin typeface="Arial" panose="020B0604020202020204" pitchFamily="34" charset="0"/>
                <a:ea typeface="Roboto" panose="02000000000000000000" pitchFamily="2" charset="0"/>
                <a:cs typeface="Arial" panose="020B0604020202020204" pitchFamily="34" charset="0"/>
              </a:rPr>
              <a:t>print</a:t>
            </a:r>
          </a:p>
          <a:p>
            <a:pPr algn="l"/>
            <a:endParaRPr lang="en-US" sz="2200" dirty="0">
              <a:latin typeface="Arial" panose="020B0604020202020204" pitchFamily="34" charset="0"/>
              <a:ea typeface="Roboto" panose="02000000000000000000" pitchFamily="2" charset="0"/>
              <a:cs typeface="Arial" panose="020B0604020202020204" pitchFamily="34" charset="0"/>
            </a:endParaRPr>
          </a:p>
          <a:p>
            <a:pPr algn="l"/>
            <a:r>
              <a:rPr lang="en-US" sz="2200" dirty="0">
                <a:latin typeface="Arial" panose="020B0604020202020204" pitchFamily="34" charset="0"/>
                <a:ea typeface="Roboto" panose="02000000000000000000" pitchFamily="2" charset="0"/>
                <a:cs typeface="Arial" panose="020B0604020202020204" pitchFamily="34" charset="0"/>
              </a:rPr>
              <a:t>i = </a:t>
            </a:r>
            <a:r>
              <a:rPr lang="en-US" sz="2200" dirty="0" err="1">
                <a:latin typeface="Arial" panose="020B0604020202020204" pitchFamily="34" charset="0"/>
                <a:ea typeface="Roboto" panose="02000000000000000000" pitchFamily="2" charset="0"/>
                <a:cs typeface="Arial" panose="020B0604020202020204" pitchFamily="34" charset="0"/>
              </a:rPr>
              <a:t>i</a:t>
            </a:r>
            <a:r>
              <a:rPr lang="en-US" sz="2200" dirty="0">
                <a:latin typeface="Arial" panose="020B0604020202020204" pitchFamily="34" charset="0"/>
                <a:ea typeface="Roboto" panose="02000000000000000000" pitchFamily="2" charset="0"/>
                <a:cs typeface="Arial" panose="020B0604020202020204" pitchFamily="34" charset="0"/>
              </a:rPr>
              <a:t> + 1 -&gt; 2</a:t>
            </a:r>
          </a:p>
        </p:txBody>
      </p:sp>
    </p:spTree>
    <p:extLst>
      <p:ext uri="{BB962C8B-B14F-4D97-AF65-F5344CB8AC3E}">
        <p14:creationId xmlns:p14="http://schemas.microsoft.com/office/powerpoint/2010/main" val="28535232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80B486D-B1ED-4811-9D9D-7D9964368DB2}"/>
              </a:ext>
            </a:extLst>
          </p:cNvPr>
          <p:cNvPicPr>
            <a:picLocks noChangeAspect="1"/>
          </p:cNvPicPr>
          <p:nvPr/>
        </p:nvPicPr>
        <p:blipFill rotWithShape="1">
          <a:blip r:embed="rId3"/>
          <a:srcRect b="25678"/>
          <a:stretch/>
        </p:blipFill>
        <p:spPr>
          <a:xfrm>
            <a:off x="457200" y="914400"/>
            <a:ext cx="6079254" cy="2403566"/>
          </a:xfrm>
          <a:prstGeom prst="rect">
            <a:avLst/>
          </a:prstGeom>
        </p:spPr>
      </p:pic>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1</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1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2</a:t>
            </a:r>
          </a:p>
        </p:txBody>
      </p:sp>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419600"/>
            <a:ext cx="6079254" cy="206788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latin typeface="+mj-lt"/>
                <a:ea typeface="Roboto" panose="02000000000000000000" pitchFamily="2" charset="0"/>
                <a:cs typeface="Courier New" panose="02070309020205020404" pitchFamily="49" charset="0"/>
              </a:rPr>
              <a:t>At the end of the code block, we go back to the top of the while loop.</a:t>
            </a:r>
            <a:endParaRPr lang="en-US" sz="2000" dirty="0">
              <a:latin typeface="Courier New" panose="02070309020205020404" pitchFamily="49" charset="0"/>
              <a:ea typeface="Roboto" panose="02000000000000000000" pitchFamily="2" charset="0"/>
              <a:cs typeface="Courier New" panose="02070309020205020404" pitchFamily="49" charset="0"/>
            </a:endParaRP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11" name="Arrow: U-Turn 10">
            <a:extLst>
              <a:ext uri="{FF2B5EF4-FFF2-40B4-BE49-F238E27FC236}">
                <a16:creationId xmlns:a16="http://schemas.microsoft.com/office/drawing/2014/main" id="{EA76102F-A252-49EF-AA1B-47B73387BEC9}"/>
              </a:ext>
            </a:extLst>
          </p:cNvPr>
          <p:cNvSpPr/>
          <p:nvPr/>
        </p:nvSpPr>
        <p:spPr>
          <a:xfrm rot="16200000">
            <a:off x="38023" y="1714423"/>
            <a:ext cx="990600" cy="914554"/>
          </a:xfrm>
          <a:prstGeom prst="uturnArrow">
            <a:avLst>
              <a:gd name="adj1" fmla="val 25000"/>
              <a:gd name="adj2" fmla="val 25000"/>
              <a:gd name="adj3" fmla="val 25000"/>
              <a:gd name="adj4" fmla="val 43750"/>
              <a:gd name="adj5" fmla="val 64526"/>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1089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2</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2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3</a:t>
            </a: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rotWithShape="1">
          <a:blip r:embed="rId3"/>
          <a:srcRect b="17599"/>
          <a:stretch/>
        </p:blipFill>
        <p:spPr>
          <a:xfrm>
            <a:off x="457200" y="914400"/>
            <a:ext cx="6079254" cy="2664823"/>
          </a:xfrm>
          <a:prstGeom prst="rect">
            <a:avLst/>
          </a:prstGeom>
        </p:spPr>
      </p:pic>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267200"/>
            <a:ext cx="6079254"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latin typeface="+mj-lt"/>
                <a:ea typeface="Roboto" panose="02000000000000000000" pitchFamily="2" charset="0"/>
                <a:cs typeface="Courier New" panose="02070309020205020404" pitchFamily="49" charset="0"/>
              </a:rPr>
              <a:t>Now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mj-lt"/>
                <a:ea typeface="Roboto" panose="02000000000000000000" pitchFamily="2" charset="0"/>
                <a:cs typeface="Courier New" panose="02070309020205020404" pitchFamily="49" charset="0"/>
              </a:rPr>
              <a:t> is 2, which is still less than 5, so the code block gets executed again and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mj-lt"/>
                <a:ea typeface="Roboto" panose="02000000000000000000" pitchFamily="2" charset="0"/>
                <a:cs typeface="Courier New" panose="02070309020205020404" pitchFamily="49" charset="0"/>
              </a:rPr>
              <a:t> is incremented to 3.</a:t>
            </a:r>
          </a:p>
          <a:p>
            <a:pPr marL="0" indent="0">
              <a:buNone/>
            </a:pPr>
            <a:endParaRPr lang="en-US" sz="2000" dirty="0">
              <a:latin typeface="+mj-lt"/>
              <a:ea typeface="Roboto" panose="02000000000000000000" pitchFamily="2" charset="0"/>
              <a:cs typeface="Courier New" panose="02070309020205020404" pitchFamily="49" charset="0"/>
            </a:endParaRPr>
          </a:p>
          <a:p>
            <a:pPr marL="0" indent="0">
              <a:buNone/>
            </a:pPr>
            <a:r>
              <a:rPr lang="en-US" sz="2000" dirty="0">
                <a:latin typeface="+mj-lt"/>
                <a:ea typeface="Roboto" panose="02000000000000000000" pitchFamily="2" charset="0"/>
                <a:cs typeface="Courier New" panose="02070309020205020404" pitchFamily="49" charset="0"/>
              </a:rPr>
              <a:t>This process continues until the condition is False, i.e. when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Courier New" panose="02070309020205020404" pitchFamily="49" charset="0"/>
                <a:ea typeface="Roboto" panose="02000000000000000000" pitchFamily="2" charset="0"/>
                <a:cs typeface="Courier New" panose="02070309020205020404" pitchFamily="49" charset="0"/>
              </a:rPr>
              <a:t> &gt;= 5</a:t>
            </a:r>
            <a:endParaRPr lang="en-US" sz="2000" dirty="0">
              <a:latin typeface="+mj-lt"/>
              <a:ea typeface="Roboto" panose="02000000000000000000" pitchFamily="2" charset="0"/>
              <a:cs typeface="Courier New" panose="02070309020205020404" pitchFamily="49" charset="0"/>
            </a:endParaRP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Tree>
    <p:extLst>
      <p:ext uri="{BB962C8B-B14F-4D97-AF65-F5344CB8AC3E}">
        <p14:creationId xmlns:p14="http://schemas.microsoft.com/office/powerpoint/2010/main" val="2334245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4FFD9D-A5DF-41B4-BCD2-3BB07E3B3C5E}"/>
              </a:ext>
            </a:extLst>
          </p:cNvPr>
          <p:cNvPicPr>
            <a:picLocks noChangeAspect="1"/>
          </p:cNvPicPr>
          <p:nvPr/>
        </p:nvPicPr>
        <p:blipFill rotWithShape="1">
          <a:blip r:embed="rId3"/>
          <a:srcRect b="17599"/>
          <a:stretch/>
        </p:blipFill>
        <p:spPr>
          <a:xfrm>
            <a:off x="457200" y="914400"/>
            <a:ext cx="6079254" cy="2664823"/>
          </a:xfrm>
          <a:prstGeom prst="rect">
            <a:avLst/>
          </a:prstGeom>
        </p:spPr>
      </p:pic>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2</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2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3</a:t>
            </a:r>
          </a:p>
        </p:txBody>
      </p:sp>
      <p:sp>
        <p:nvSpPr>
          <p:cNvPr id="22" name="Content Placeholder 2">
            <a:extLst>
              <a:ext uri="{FF2B5EF4-FFF2-40B4-BE49-F238E27FC236}">
                <a16:creationId xmlns:a16="http://schemas.microsoft.com/office/drawing/2014/main" id="{E48C13CE-14D1-406D-BD37-9AAF2564375D}"/>
              </a:ext>
            </a:extLst>
          </p:cNvPr>
          <p:cNvSpPr txBox="1">
            <a:spLocks/>
          </p:cNvSpPr>
          <p:nvPr/>
        </p:nvSpPr>
        <p:spPr>
          <a:xfrm>
            <a:off x="457200" y="4267200"/>
            <a:ext cx="6079254"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latin typeface="+mj-lt"/>
                <a:ea typeface="Roboto" panose="02000000000000000000" pitchFamily="2" charset="0"/>
                <a:cs typeface="Courier New" panose="02070309020205020404" pitchFamily="49" charset="0"/>
              </a:rPr>
              <a:t>Now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mj-lt"/>
                <a:ea typeface="Roboto" panose="02000000000000000000" pitchFamily="2" charset="0"/>
                <a:cs typeface="Courier New" panose="02070309020205020404" pitchFamily="49" charset="0"/>
              </a:rPr>
              <a:t> is 2, which is still less than 5, so the code block gets executed again and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mj-lt"/>
                <a:ea typeface="Roboto" panose="02000000000000000000" pitchFamily="2" charset="0"/>
                <a:cs typeface="Courier New" panose="02070309020205020404" pitchFamily="49" charset="0"/>
              </a:rPr>
              <a:t> is incremented to 3.</a:t>
            </a:r>
          </a:p>
          <a:p>
            <a:pPr marL="0" indent="0">
              <a:buNone/>
            </a:pPr>
            <a:endParaRPr lang="en-US" sz="2000" dirty="0">
              <a:latin typeface="+mj-lt"/>
              <a:ea typeface="Roboto" panose="02000000000000000000" pitchFamily="2" charset="0"/>
              <a:cs typeface="Courier New" panose="02070309020205020404" pitchFamily="49" charset="0"/>
            </a:endParaRPr>
          </a:p>
          <a:p>
            <a:pPr marL="0" indent="0">
              <a:buNone/>
            </a:pPr>
            <a:r>
              <a:rPr lang="en-US" sz="2000" dirty="0">
                <a:ea typeface="Roboto" panose="02000000000000000000" pitchFamily="2" charset="0"/>
                <a:cs typeface="Courier New" panose="02070309020205020404" pitchFamily="49" charset="0"/>
              </a:rPr>
              <a:t>This process continues until the condition is False, i.e. when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Courier New" panose="02070309020205020404" pitchFamily="49" charset="0"/>
                <a:ea typeface="Roboto" panose="02000000000000000000" pitchFamily="2" charset="0"/>
                <a:cs typeface="Courier New" panose="02070309020205020404" pitchFamily="49" charset="0"/>
              </a:rPr>
              <a:t> &gt;= 5</a:t>
            </a:r>
            <a:endParaRPr lang="en-US" sz="2000" dirty="0">
              <a:ea typeface="Roboto" panose="02000000000000000000" pitchFamily="2" charset="0"/>
              <a:cs typeface="Courier New" panose="02070309020205020404" pitchFamily="49" charset="0"/>
            </a:endParaRP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8" name="Arrow: U-Turn 7">
            <a:extLst>
              <a:ext uri="{FF2B5EF4-FFF2-40B4-BE49-F238E27FC236}">
                <a16:creationId xmlns:a16="http://schemas.microsoft.com/office/drawing/2014/main" id="{B9D42027-CE15-4716-8E9B-0696ED91BBAA}"/>
              </a:ext>
            </a:extLst>
          </p:cNvPr>
          <p:cNvSpPr/>
          <p:nvPr/>
        </p:nvSpPr>
        <p:spPr>
          <a:xfrm rot="16200000">
            <a:off x="38023" y="1714423"/>
            <a:ext cx="990600" cy="914554"/>
          </a:xfrm>
          <a:prstGeom prst="uturnArrow">
            <a:avLst>
              <a:gd name="adj1" fmla="val 25000"/>
              <a:gd name="adj2" fmla="val 25000"/>
              <a:gd name="adj3" fmla="val 25000"/>
              <a:gd name="adj4" fmla="val 43750"/>
              <a:gd name="adj5" fmla="val 64526"/>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40258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3</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3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4</a:t>
            </a: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rotWithShape="1">
          <a:blip r:embed="rId3"/>
          <a:srcRect b="9252"/>
          <a:stretch/>
        </p:blipFill>
        <p:spPr>
          <a:xfrm>
            <a:off x="457200" y="914400"/>
            <a:ext cx="6079254" cy="2934789"/>
          </a:xfrm>
          <a:prstGeom prst="rect">
            <a:avLst/>
          </a:prstGeom>
        </p:spPr>
      </p:pic>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11" name="Content Placeholder 2">
            <a:extLst>
              <a:ext uri="{FF2B5EF4-FFF2-40B4-BE49-F238E27FC236}">
                <a16:creationId xmlns:a16="http://schemas.microsoft.com/office/drawing/2014/main" id="{34459C07-26FA-45AE-BC4A-C1E56E94F709}"/>
              </a:ext>
            </a:extLst>
          </p:cNvPr>
          <p:cNvSpPr txBox="1">
            <a:spLocks/>
          </p:cNvSpPr>
          <p:nvPr/>
        </p:nvSpPr>
        <p:spPr>
          <a:xfrm>
            <a:off x="457200" y="4328163"/>
            <a:ext cx="6079254"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br>
              <a:rPr lang="en-US" sz="2000" dirty="0">
                <a:latin typeface="+mj-lt"/>
                <a:ea typeface="Roboto" panose="02000000000000000000" pitchFamily="2" charset="0"/>
                <a:cs typeface="Courier New" panose="02070309020205020404" pitchFamily="49" charset="0"/>
              </a:rPr>
            </a:br>
            <a:br>
              <a:rPr lang="en-US" sz="2000" dirty="0">
                <a:latin typeface="+mj-lt"/>
                <a:ea typeface="Roboto" panose="02000000000000000000" pitchFamily="2" charset="0"/>
                <a:cs typeface="Courier New" panose="02070309020205020404" pitchFamily="49" charset="0"/>
              </a:rPr>
            </a:br>
            <a:br>
              <a:rPr lang="en-US" sz="2000" dirty="0">
                <a:latin typeface="+mj-lt"/>
                <a:ea typeface="Roboto" panose="02000000000000000000" pitchFamily="2" charset="0"/>
                <a:cs typeface="Courier New" panose="02070309020205020404" pitchFamily="49" charset="0"/>
              </a:rPr>
            </a:br>
            <a:endParaRPr lang="en-US" sz="2000" dirty="0">
              <a:latin typeface="+mj-lt"/>
              <a:ea typeface="Roboto" panose="02000000000000000000" pitchFamily="2" charset="0"/>
              <a:cs typeface="Courier New" panose="02070309020205020404" pitchFamily="49" charset="0"/>
            </a:endParaRPr>
          </a:p>
          <a:p>
            <a:pPr marL="0" indent="0">
              <a:buNone/>
            </a:pPr>
            <a:r>
              <a:rPr lang="en-US" sz="2000" dirty="0">
                <a:ea typeface="Roboto" panose="02000000000000000000" pitchFamily="2" charset="0"/>
                <a:cs typeface="Courier New" panose="02070309020205020404" pitchFamily="49" charset="0"/>
              </a:rPr>
              <a:t>This process continues until the condition is False, i.e. when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Courier New" panose="02070309020205020404" pitchFamily="49" charset="0"/>
                <a:ea typeface="Roboto" panose="02000000000000000000" pitchFamily="2" charset="0"/>
                <a:cs typeface="Courier New" panose="02070309020205020404" pitchFamily="49" charset="0"/>
              </a:rPr>
              <a:t> &gt;= 5</a:t>
            </a:r>
            <a:endParaRPr lang="en-US" sz="2000" dirty="0">
              <a:ea typeface="Roboto" panose="02000000000000000000" pitchFamily="2" charset="0"/>
              <a:cs typeface="Courier New" panose="02070309020205020404" pitchFamily="49" charset="0"/>
            </a:endParaRPr>
          </a:p>
        </p:txBody>
      </p:sp>
    </p:spTree>
    <p:extLst>
      <p:ext uri="{BB962C8B-B14F-4D97-AF65-F5344CB8AC3E}">
        <p14:creationId xmlns:p14="http://schemas.microsoft.com/office/powerpoint/2010/main" val="3557748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Today’s Summary</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dirty="0"/>
              <a:t>Loops</a:t>
            </a:r>
          </a:p>
          <a:p>
            <a:pPr marL="342900" indent="-342900" fontAlgn="base">
              <a:buFont typeface="+mj-lt"/>
              <a:buAutoNum type="arabicPeriod"/>
            </a:pPr>
            <a:r>
              <a:rPr lang="en-US" dirty="0"/>
              <a:t>Functions</a:t>
            </a:r>
          </a:p>
          <a:p>
            <a:pPr marL="342900" indent="-342900" fontAlgn="base">
              <a:buFont typeface="+mj-lt"/>
              <a:buAutoNum type="arabicPeriod"/>
            </a:pPr>
            <a:r>
              <a:rPr lang="en-US" dirty="0"/>
              <a:t>Modules</a:t>
            </a:r>
          </a:p>
        </p:txBody>
      </p:sp>
    </p:spTree>
    <p:extLst>
      <p:ext uri="{BB962C8B-B14F-4D97-AF65-F5344CB8AC3E}">
        <p14:creationId xmlns:p14="http://schemas.microsoft.com/office/powerpoint/2010/main" val="41550630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8D1363-2049-448F-86FB-9DE2270802AD}"/>
              </a:ext>
            </a:extLst>
          </p:cNvPr>
          <p:cNvPicPr>
            <a:picLocks noChangeAspect="1"/>
          </p:cNvPicPr>
          <p:nvPr/>
        </p:nvPicPr>
        <p:blipFill rotWithShape="1">
          <a:blip r:embed="rId3"/>
          <a:srcRect b="9252"/>
          <a:stretch/>
        </p:blipFill>
        <p:spPr>
          <a:xfrm>
            <a:off x="457200" y="914400"/>
            <a:ext cx="6079254" cy="2934789"/>
          </a:xfrm>
          <a:prstGeom prst="rect">
            <a:avLst/>
          </a:prstGeom>
        </p:spPr>
      </p:pic>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3</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3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4</a:t>
            </a:r>
          </a:p>
        </p:txBody>
      </p:sp>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7" name="Arrow: U-Turn 6">
            <a:extLst>
              <a:ext uri="{FF2B5EF4-FFF2-40B4-BE49-F238E27FC236}">
                <a16:creationId xmlns:a16="http://schemas.microsoft.com/office/drawing/2014/main" id="{20D53B67-19A3-4231-985F-543C7CE87667}"/>
              </a:ext>
            </a:extLst>
          </p:cNvPr>
          <p:cNvSpPr/>
          <p:nvPr/>
        </p:nvSpPr>
        <p:spPr>
          <a:xfrm rot="16200000">
            <a:off x="38023" y="1714423"/>
            <a:ext cx="990600" cy="914554"/>
          </a:xfrm>
          <a:prstGeom prst="uturnArrow">
            <a:avLst>
              <a:gd name="adj1" fmla="val 25000"/>
              <a:gd name="adj2" fmla="val 25000"/>
              <a:gd name="adj3" fmla="val 25000"/>
              <a:gd name="adj4" fmla="val 43750"/>
              <a:gd name="adj5" fmla="val 64526"/>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2">
            <a:extLst>
              <a:ext uri="{FF2B5EF4-FFF2-40B4-BE49-F238E27FC236}">
                <a16:creationId xmlns:a16="http://schemas.microsoft.com/office/drawing/2014/main" id="{478356DB-AD90-44CB-93BD-BE50E15F5CB1}"/>
              </a:ext>
            </a:extLst>
          </p:cNvPr>
          <p:cNvSpPr txBox="1">
            <a:spLocks/>
          </p:cNvSpPr>
          <p:nvPr/>
        </p:nvSpPr>
        <p:spPr>
          <a:xfrm>
            <a:off x="457200" y="4328163"/>
            <a:ext cx="6079254"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br>
              <a:rPr lang="en-US" sz="2000" dirty="0">
                <a:latin typeface="+mj-lt"/>
                <a:ea typeface="Roboto" panose="02000000000000000000" pitchFamily="2" charset="0"/>
                <a:cs typeface="Courier New" panose="02070309020205020404" pitchFamily="49" charset="0"/>
              </a:rPr>
            </a:br>
            <a:br>
              <a:rPr lang="en-US" sz="2000" dirty="0">
                <a:latin typeface="+mj-lt"/>
                <a:ea typeface="Roboto" panose="02000000000000000000" pitchFamily="2" charset="0"/>
                <a:cs typeface="Courier New" panose="02070309020205020404" pitchFamily="49" charset="0"/>
              </a:rPr>
            </a:br>
            <a:br>
              <a:rPr lang="en-US" sz="2000" dirty="0">
                <a:latin typeface="+mj-lt"/>
                <a:ea typeface="Roboto" panose="02000000000000000000" pitchFamily="2" charset="0"/>
                <a:cs typeface="Courier New" panose="02070309020205020404" pitchFamily="49" charset="0"/>
              </a:rPr>
            </a:br>
            <a:endParaRPr lang="en-US" sz="2000" dirty="0">
              <a:latin typeface="+mj-lt"/>
              <a:ea typeface="Roboto" panose="02000000000000000000" pitchFamily="2" charset="0"/>
              <a:cs typeface="Courier New" panose="02070309020205020404" pitchFamily="49" charset="0"/>
            </a:endParaRPr>
          </a:p>
          <a:p>
            <a:pPr marL="0" indent="0">
              <a:buNone/>
            </a:pPr>
            <a:r>
              <a:rPr lang="en-US" sz="2000" dirty="0">
                <a:latin typeface="+mj-lt"/>
                <a:ea typeface="Roboto" panose="02000000000000000000" pitchFamily="2" charset="0"/>
                <a:cs typeface="Courier New" panose="02070309020205020404" pitchFamily="49" charset="0"/>
              </a:rPr>
              <a:t>This continues until the condition is False, i.e. when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Courier New" panose="02070309020205020404" pitchFamily="49" charset="0"/>
                <a:ea typeface="Roboto" panose="02000000000000000000" pitchFamily="2" charset="0"/>
                <a:cs typeface="Courier New" panose="02070309020205020404" pitchFamily="49" charset="0"/>
              </a:rPr>
              <a:t> &gt;= 5</a:t>
            </a:r>
            <a:endParaRPr lang="en-US" sz="2000" dirty="0">
              <a:latin typeface="+mj-lt"/>
              <a:ea typeface="Roboto" panose="02000000000000000000" pitchFamily="2" charset="0"/>
              <a:cs typeface="Courier New" panose="02070309020205020404" pitchFamily="49" charset="0"/>
            </a:endParaRPr>
          </a:p>
        </p:txBody>
      </p:sp>
    </p:spTree>
    <p:extLst>
      <p:ext uri="{BB962C8B-B14F-4D97-AF65-F5344CB8AC3E}">
        <p14:creationId xmlns:p14="http://schemas.microsoft.com/office/powerpoint/2010/main" val="2678438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4</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4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5</a:t>
            </a: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a:blip r:embed="rId3"/>
          <a:stretch>
            <a:fillRect/>
          </a:stretch>
        </p:blipFill>
        <p:spPr>
          <a:xfrm>
            <a:off x="457200" y="914400"/>
            <a:ext cx="6079254" cy="3233998"/>
          </a:xfrm>
          <a:prstGeom prst="rect">
            <a:avLst/>
          </a:prstGeom>
        </p:spPr>
      </p:pic>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7" name="Content Placeholder 2">
            <a:extLst>
              <a:ext uri="{FF2B5EF4-FFF2-40B4-BE49-F238E27FC236}">
                <a16:creationId xmlns:a16="http://schemas.microsoft.com/office/drawing/2014/main" id="{B3DFF015-365D-4E10-A650-AB767FE276AF}"/>
              </a:ext>
            </a:extLst>
          </p:cNvPr>
          <p:cNvSpPr txBox="1">
            <a:spLocks/>
          </p:cNvSpPr>
          <p:nvPr/>
        </p:nvSpPr>
        <p:spPr>
          <a:xfrm>
            <a:off x="457200" y="4328163"/>
            <a:ext cx="6079254"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br>
              <a:rPr lang="en-US" sz="2000" dirty="0">
                <a:latin typeface="+mj-lt"/>
                <a:ea typeface="Roboto" panose="02000000000000000000" pitchFamily="2" charset="0"/>
                <a:cs typeface="Courier New" panose="02070309020205020404" pitchFamily="49" charset="0"/>
              </a:rPr>
            </a:br>
            <a:br>
              <a:rPr lang="en-US" sz="2000" dirty="0">
                <a:latin typeface="+mj-lt"/>
                <a:ea typeface="Roboto" panose="02000000000000000000" pitchFamily="2" charset="0"/>
                <a:cs typeface="Courier New" panose="02070309020205020404" pitchFamily="49" charset="0"/>
              </a:rPr>
            </a:br>
            <a:br>
              <a:rPr lang="en-US" sz="2000" dirty="0">
                <a:latin typeface="+mj-lt"/>
                <a:ea typeface="Roboto" panose="02000000000000000000" pitchFamily="2" charset="0"/>
                <a:cs typeface="Courier New" panose="02070309020205020404" pitchFamily="49" charset="0"/>
              </a:rPr>
            </a:br>
            <a:endParaRPr lang="en-US" sz="2000" dirty="0">
              <a:latin typeface="+mj-lt"/>
              <a:ea typeface="Roboto" panose="02000000000000000000" pitchFamily="2" charset="0"/>
              <a:cs typeface="Courier New" panose="02070309020205020404" pitchFamily="49" charset="0"/>
            </a:endParaRPr>
          </a:p>
          <a:p>
            <a:pPr marL="0" indent="0">
              <a:buNone/>
            </a:pPr>
            <a:r>
              <a:rPr lang="en-US" sz="2000" dirty="0">
                <a:latin typeface="+mj-lt"/>
                <a:ea typeface="Roboto" panose="02000000000000000000" pitchFamily="2" charset="0"/>
                <a:cs typeface="Courier New" panose="02070309020205020404" pitchFamily="49" charset="0"/>
              </a:rPr>
              <a:t>This continues until the condition is False, i.e. when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Courier New" panose="02070309020205020404" pitchFamily="49" charset="0"/>
                <a:ea typeface="Roboto" panose="02000000000000000000" pitchFamily="2" charset="0"/>
                <a:cs typeface="Courier New" panose="02070309020205020404" pitchFamily="49" charset="0"/>
              </a:rPr>
              <a:t> &gt;= 5</a:t>
            </a:r>
            <a:endParaRPr lang="en-US" sz="2000" dirty="0">
              <a:latin typeface="+mj-lt"/>
              <a:ea typeface="Roboto" panose="02000000000000000000" pitchFamily="2" charset="0"/>
              <a:cs typeface="Courier New" panose="02070309020205020404" pitchFamily="49" charset="0"/>
            </a:endParaRPr>
          </a:p>
        </p:txBody>
      </p:sp>
    </p:spTree>
    <p:extLst>
      <p:ext uri="{BB962C8B-B14F-4D97-AF65-F5344CB8AC3E}">
        <p14:creationId xmlns:p14="http://schemas.microsoft.com/office/powerpoint/2010/main" val="3608002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2286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4</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4 &lt; 5 - &gt;True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print </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i = 5</a:t>
            </a: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a:blip r:embed="rId3"/>
          <a:stretch>
            <a:fillRect/>
          </a:stretch>
        </p:blipFill>
        <p:spPr>
          <a:xfrm>
            <a:off x="457200" y="914400"/>
            <a:ext cx="6079254" cy="3233998"/>
          </a:xfrm>
          <a:prstGeom prst="rect">
            <a:avLst/>
          </a:prstGeom>
        </p:spPr>
      </p:pic>
      <p:pic>
        <p:nvPicPr>
          <p:cNvPr id="4" name="Graphic 3" descr="Checkmark">
            <a:extLst>
              <a:ext uri="{FF2B5EF4-FFF2-40B4-BE49-F238E27FC236}">
                <a16:creationId xmlns:a16="http://schemas.microsoft.com/office/drawing/2014/main" id="{3909B7BE-8E38-4CC9-87AA-D1CCA780F5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254" y="1939836"/>
            <a:ext cx="397799" cy="397799"/>
          </a:xfrm>
          <a:prstGeom prst="rect">
            <a:avLst/>
          </a:prstGeom>
        </p:spPr>
      </p:pic>
      <p:sp>
        <p:nvSpPr>
          <p:cNvPr id="7" name="Arrow: U-Turn 6">
            <a:extLst>
              <a:ext uri="{FF2B5EF4-FFF2-40B4-BE49-F238E27FC236}">
                <a16:creationId xmlns:a16="http://schemas.microsoft.com/office/drawing/2014/main" id="{96241041-D5F1-4711-92AA-F688F6D539A1}"/>
              </a:ext>
            </a:extLst>
          </p:cNvPr>
          <p:cNvSpPr/>
          <p:nvPr/>
        </p:nvSpPr>
        <p:spPr>
          <a:xfrm rot="16200000">
            <a:off x="38023" y="1714423"/>
            <a:ext cx="990600" cy="914554"/>
          </a:xfrm>
          <a:prstGeom prst="uturnArrow">
            <a:avLst>
              <a:gd name="adj1" fmla="val 25000"/>
              <a:gd name="adj2" fmla="val 25000"/>
              <a:gd name="adj3" fmla="val 25000"/>
              <a:gd name="adj4" fmla="val 43750"/>
              <a:gd name="adj5" fmla="val 64526"/>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ontent Placeholder 2">
            <a:extLst>
              <a:ext uri="{FF2B5EF4-FFF2-40B4-BE49-F238E27FC236}">
                <a16:creationId xmlns:a16="http://schemas.microsoft.com/office/drawing/2014/main" id="{D2797B93-50DD-4CDD-8E1E-B26E7CD3CA2C}"/>
              </a:ext>
            </a:extLst>
          </p:cNvPr>
          <p:cNvSpPr txBox="1">
            <a:spLocks/>
          </p:cNvSpPr>
          <p:nvPr/>
        </p:nvSpPr>
        <p:spPr>
          <a:xfrm>
            <a:off x="457200" y="4328163"/>
            <a:ext cx="6079254"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latin typeface="+mj-lt"/>
                <a:ea typeface="Roboto" panose="02000000000000000000" pitchFamily="2" charset="0"/>
                <a:cs typeface="Courier New" panose="02070309020205020404" pitchFamily="49" charset="0"/>
              </a:rPr>
              <a:t>At the end of this loop iteration,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mj-lt"/>
                <a:ea typeface="Roboto" panose="02000000000000000000" pitchFamily="2" charset="0"/>
                <a:cs typeface="Courier New" panose="02070309020205020404" pitchFamily="49" charset="0"/>
              </a:rPr>
              <a:t> will be 5.</a:t>
            </a:r>
          </a:p>
        </p:txBody>
      </p:sp>
    </p:spTree>
    <p:extLst>
      <p:ext uri="{BB962C8B-B14F-4D97-AF65-F5344CB8AC3E}">
        <p14:creationId xmlns:p14="http://schemas.microsoft.com/office/powerpoint/2010/main" val="21383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While Loop</a:t>
            </a:r>
          </a:p>
        </p:txBody>
      </p:sp>
      <p:sp>
        <p:nvSpPr>
          <p:cNvPr id="28" name="Title 1">
            <a:extLst>
              <a:ext uri="{FF2B5EF4-FFF2-40B4-BE49-F238E27FC236}">
                <a16:creationId xmlns:a16="http://schemas.microsoft.com/office/drawing/2014/main" id="{A4AA3983-2A6A-45B7-A4EA-8A0C6BFA2D78}"/>
              </a:ext>
            </a:extLst>
          </p:cNvPr>
          <p:cNvSpPr txBox="1">
            <a:spLocks/>
          </p:cNvSpPr>
          <p:nvPr/>
        </p:nvSpPr>
        <p:spPr>
          <a:xfrm>
            <a:off x="7069854" y="1317362"/>
            <a:ext cx="2057399" cy="1349638"/>
          </a:xfrm>
          <a:prstGeom prst="rect">
            <a:avLst/>
          </a:prstGeom>
          <a:ln>
            <a:noFill/>
          </a:ln>
        </p:spPr>
        <p:txBody>
          <a:bodyPr vert="horz" lIns="91440" tIns="45720" rIns="91440" bIns="45720" rtlCol="0" anchor="ctr">
            <a:normAutofit fontScale="92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err="1">
                <a:latin typeface="Arial" panose="020B0604020202020204" pitchFamily="34" charset="0"/>
                <a:ea typeface="Roboto" panose="02000000000000000000" pitchFamily="2" charset="0"/>
                <a:cs typeface="Arial" panose="020B0604020202020204" pitchFamily="34" charset="0"/>
              </a:rPr>
              <a:t>i</a:t>
            </a:r>
            <a:r>
              <a:rPr lang="en-US" sz="2400" dirty="0">
                <a:latin typeface="Arial" panose="020B0604020202020204" pitchFamily="34" charset="0"/>
                <a:ea typeface="Roboto" panose="02000000000000000000" pitchFamily="2" charset="0"/>
                <a:cs typeface="Arial" panose="020B0604020202020204" pitchFamily="34" charset="0"/>
              </a:rPr>
              <a:t> = 5</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a:p>
            <a:pPr algn="l"/>
            <a:r>
              <a:rPr lang="en-US" sz="2400" dirty="0">
                <a:latin typeface="Arial" panose="020B0604020202020204" pitchFamily="34" charset="0"/>
                <a:ea typeface="Roboto" panose="02000000000000000000" pitchFamily="2" charset="0"/>
                <a:cs typeface="Arial" panose="020B0604020202020204" pitchFamily="34" charset="0"/>
              </a:rPr>
              <a:t>5 &lt; 5 - &gt; False</a:t>
            </a:r>
          </a:p>
          <a:p>
            <a:pPr algn="l"/>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2" name="Picture 1">
            <a:extLst>
              <a:ext uri="{FF2B5EF4-FFF2-40B4-BE49-F238E27FC236}">
                <a16:creationId xmlns:a16="http://schemas.microsoft.com/office/drawing/2014/main" id="{325CC5CC-59B2-48C2-875F-F69D7E9FC50A}"/>
              </a:ext>
            </a:extLst>
          </p:cNvPr>
          <p:cNvPicPr>
            <a:picLocks noChangeAspect="1"/>
          </p:cNvPicPr>
          <p:nvPr/>
        </p:nvPicPr>
        <p:blipFill>
          <a:blip r:embed="rId3"/>
          <a:stretch>
            <a:fillRect/>
          </a:stretch>
        </p:blipFill>
        <p:spPr>
          <a:xfrm>
            <a:off x="457200" y="914400"/>
            <a:ext cx="6079254" cy="3233998"/>
          </a:xfrm>
          <a:prstGeom prst="rect">
            <a:avLst/>
          </a:prstGeom>
        </p:spPr>
      </p:pic>
      <p:pic>
        <p:nvPicPr>
          <p:cNvPr id="7" name="Graphic 6" descr="Close">
            <a:extLst>
              <a:ext uri="{FF2B5EF4-FFF2-40B4-BE49-F238E27FC236}">
                <a16:creationId xmlns:a16="http://schemas.microsoft.com/office/drawing/2014/main" id="{15BBFA4B-C9DD-4E49-A691-148FA86C0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6270" y="1920316"/>
            <a:ext cx="461665" cy="461665"/>
          </a:xfrm>
          <a:prstGeom prst="rect">
            <a:avLst/>
          </a:prstGeom>
        </p:spPr>
      </p:pic>
      <p:sp>
        <p:nvSpPr>
          <p:cNvPr id="13" name="Arrow: U-Turn 12">
            <a:extLst>
              <a:ext uri="{FF2B5EF4-FFF2-40B4-BE49-F238E27FC236}">
                <a16:creationId xmlns:a16="http://schemas.microsoft.com/office/drawing/2014/main" id="{F0071EDA-4175-4C73-9E3D-4D12A14DF0A8}"/>
              </a:ext>
            </a:extLst>
          </p:cNvPr>
          <p:cNvSpPr/>
          <p:nvPr/>
        </p:nvSpPr>
        <p:spPr>
          <a:xfrm rot="5400000">
            <a:off x="3110856" y="695238"/>
            <a:ext cx="1200170" cy="3352954"/>
          </a:xfrm>
          <a:prstGeom prst="uturnArrow">
            <a:avLst>
              <a:gd name="adj1" fmla="val 13586"/>
              <a:gd name="adj2" fmla="val 14333"/>
              <a:gd name="adj3" fmla="val 29024"/>
              <a:gd name="adj4" fmla="val 43750"/>
              <a:gd name="adj5" fmla="val 10000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5578E60F-8A9A-4A74-9621-43983F00AB62}"/>
              </a:ext>
            </a:extLst>
          </p:cNvPr>
          <p:cNvSpPr txBox="1">
            <a:spLocks/>
          </p:cNvSpPr>
          <p:nvPr/>
        </p:nvSpPr>
        <p:spPr>
          <a:xfrm>
            <a:off x="457200" y="4267200"/>
            <a:ext cx="6139070" cy="205740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dirty="0">
                <a:latin typeface="+mj-lt"/>
                <a:ea typeface="Roboto" panose="02000000000000000000" pitchFamily="2" charset="0"/>
                <a:cs typeface="Courier New" panose="02070309020205020404" pitchFamily="49" charset="0"/>
              </a:rPr>
              <a:t>Now </a:t>
            </a:r>
            <a:r>
              <a:rPr lang="en-US" sz="2000" dirty="0" err="1">
                <a:latin typeface="Courier New" panose="02070309020205020404" pitchFamily="49" charset="0"/>
                <a:ea typeface="Roboto" panose="02000000000000000000" pitchFamily="2" charset="0"/>
                <a:cs typeface="Courier New" panose="02070309020205020404" pitchFamily="49" charset="0"/>
              </a:rPr>
              <a:t>i</a:t>
            </a:r>
            <a:r>
              <a:rPr lang="en-US" sz="2000" dirty="0">
                <a:latin typeface="+mj-lt"/>
                <a:ea typeface="Roboto" panose="02000000000000000000" pitchFamily="2" charset="0"/>
                <a:cs typeface="Courier New" panose="02070309020205020404" pitchFamily="49" charset="0"/>
              </a:rPr>
              <a:t> is 5, which is </a:t>
            </a:r>
            <a:r>
              <a:rPr lang="en-US" sz="2000" i="1" dirty="0">
                <a:latin typeface="+mj-lt"/>
                <a:ea typeface="Roboto" panose="02000000000000000000" pitchFamily="2" charset="0"/>
                <a:cs typeface="Courier New" panose="02070309020205020404" pitchFamily="49" charset="0"/>
              </a:rPr>
              <a:t>not</a:t>
            </a:r>
            <a:r>
              <a:rPr lang="en-US" sz="2000" dirty="0">
                <a:latin typeface="+mj-lt"/>
                <a:ea typeface="Roboto" panose="02000000000000000000" pitchFamily="2" charset="0"/>
                <a:cs typeface="Courier New" panose="02070309020205020404" pitchFamily="49" charset="0"/>
              </a:rPr>
              <a:t> less than 5, so the code block in the while loop won’t get executed again.</a:t>
            </a:r>
          </a:p>
          <a:p>
            <a:pPr marL="0" indent="0">
              <a:buNone/>
            </a:pPr>
            <a:endParaRPr lang="en-US" sz="2000" dirty="0">
              <a:latin typeface="+mj-lt"/>
              <a:ea typeface="Roboto" panose="02000000000000000000" pitchFamily="2" charset="0"/>
              <a:cs typeface="Courier New" panose="02070309020205020404" pitchFamily="49" charset="0"/>
            </a:endParaRPr>
          </a:p>
          <a:p>
            <a:pPr marL="0" indent="0">
              <a:buNone/>
            </a:pPr>
            <a:r>
              <a:rPr lang="en-US" sz="2000" dirty="0">
                <a:latin typeface="+mj-lt"/>
                <a:ea typeface="Roboto" panose="02000000000000000000" pitchFamily="2" charset="0"/>
                <a:cs typeface="Courier New" panose="02070309020205020404" pitchFamily="49" charset="0"/>
              </a:rPr>
              <a:t>At this point, the code would continue running any code after the while loop and our loop iteration is finished.</a:t>
            </a:r>
          </a:p>
        </p:txBody>
      </p:sp>
    </p:spTree>
    <p:extLst>
      <p:ext uri="{BB962C8B-B14F-4D97-AF65-F5344CB8AC3E}">
        <p14:creationId xmlns:p14="http://schemas.microsoft.com/office/powerpoint/2010/main" val="950815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text&#10;&#10;Description generated with very high confidence">
            <a:extLst>
              <a:ext uri="{FF2B5EF4-FFF2-40B4-BE49-F238E27FC236}">
                <a16:creationId xmlns:a16="http://schemas.microsoft.com/office/drawing/2014/main" id="{FB6721B5-73E3-44B2-AE4C-43EBB9E3C6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80479"/>
            <a:ext cx="5160703" cy="2886895"/>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Loops</a:t>
            </a:r>
          </a:p>
        </p:txBody>
      </p:sp>
      <p:sp>
        <p:nvSpPr>
          <p:cNvPr id="3" name="TextBox 2">
            <a:extLst>
              <a:ext uri="{FF2B5EF4-FFF2-40B4-BE49-F238E27FC236}">
                <a16:creationId xmlns:a16="http://schemas.microsoft.com/office/drawing/2014/main" id="{5CCD0CD7-F454-43B6-A623-7B93B7847CAE}"/>
              </a:ext>
            </a:extLst>
          </p:cNvPr>
          <p:cNvSpPr txBox="1"/>
          <p:nvPr/>
        </p:nvSpPr>
        <p:spPr>
          <a:xfrm>
            <a:off x="5867400" y="2971800"/>
            <a:ext cx="2533650" cy="1200329"/>
          </a:xfrm>
          <a:prstGeom prst="rect">
            <a:avLst/>
          </a:prstGeom>
          <a:noFill/>
          <a:ln w="19050">
            <a:solidFill>
              <a:srgbClr val="FF0000"/>
            </a:solidFill>
          </a:ln>
        </p:spPr>
        <p:txBody>
          <a:bodyPr wrap="square" rtlCol="0">
            <a:spAutoFit/>
          </a:bodyPr>
          <a:lstStyle/>
          <a:p>
            <a:pPr algn="ctr"/>
            <a:r>
              <a:rPr lang="en-US" sz="3600" b="1" dirty="0">
                <a:solidFill>
                  <a:srgbClr val="FF0000"/>
                </a:solidFill>
              </a:rPr>
              <a:t>Instructor Demo</a:t>
            </a:r>
          </a:p>
        </p:txBody>
      </p:sp>
      <p:pic>
        <p:nvPicPr>
          <p:cNvPr id="8" name="Picture 7" descr="A screenshot of a cell phone&#10;&#10;Description generated with high confidence">
            <a:extLst>
              <a:ext uri="{FF2B5EF4-FFF2-40B4-BE49-F238E27FC236}">
                <a16:creationId xmlns:a16="http://schemas.microsoft.com/office/drawing/2014/main" id="{C12A599E-AAF4-497B-A117-C5BCFF2ED6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514" y="-20772"/>
            <a:ext cx="4323486" cy="2544812"/>
          </a:xfrm>
          <a:prstGeom prst="rect">
            <a:avLst/>
          </a:prstGeom>
        </p:spPr>
      </p:pic>
      <p:pic>
        <p:nvPicPr>
          <p:cNvPr id="10" name="Picture 9" descr="A screen shot of a computer&#10;&#10;Description generated with very high confidence">
            <a:extLst>
              <a:ext uri="{FF2B5EF4-FFF2-40B4-BE49-F238E27FC236}">
                <a16:creationId xmlns:a16="http://schemas.microsoft.com/office/drawing/2014/main" id="{226E69FD-3C15-4DD4-BADA-2097D6F3E1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0484" y="4638939"/>
            <a:ext cx="6002566" cy="2238111"/>
          </a:xfrm>
          <a:prstGeom prst="rect">
            <a:avLst/>
          </a:prstGeom>
        </p:spPr>
      </p:pic>
    </p:spTree>
    <p:extLst>
      <p:ext uri="{BB962C8B-B14F-4D97-AF65-F5344CB8AC3E}">
        <p14:creationId xmlns:p14="http://schemas.microsoft.com/office/powerpoint/2010/main" val="3052137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8458200" cy="5334000"/>
          </a:xfrm>
        </p:spPr>
        <p:txBody>
          <a:bodyPr>
            <a:noAutofit/>
          </a:bodyPr>
          <a:lstStyle/>
          <a:p>
            <a:pPr marL="0" indent="0">
              <a:buNone/>
            </a:pPr>
            <a:endParaRPr lang="en-US" sz="1400" b="1" u="sng" dirty="0"/>
          </a:p>
          <a:p>
            <a:pPr marL="0" indent="0">
              <a:buNone/>
            </a:pPr>
            <a:r>
              <a:rPr lang="en-US" sz="1400" b="1" u="sng" dirty="0"/>
              <a:t>Instructions:</a:t>
            </a:r>
            <a:endParaRPr lang="en-US" sz="1400" dirty="0"/>
          </a:p>
          <a:p>
            <a:pPr marL="342900" indent="-342900">
              <a:buFont typeface="+mj-lt"/>
              <a:buAutoNum type="arabicPeriod"/>
            </a:pPr>
            <a:r>
              <a:rPr lang="en-US" sz="1400" dirty="0"/>
              <a:t>Open up the `Unsolved/PassCheck.py` file.</a:t>
            </a:r>
          </a:p>
          <a:p>
            <a:pPr marL="342900" indent="-342900">
              <a:buFont typeface="+mj-lt"/>
              <a:buAutoNum type="arabicPeriod"/>
            </a:pPr>
            <a:r>
              <a:rPr lang="en-US" sz="1400" dirty="0"/>
              <a:t>Add a for loop to loop through the list of passwords.</a:t>
            </a:r>
          </a:p>
          <a:p>
            <a:pPr marL="342900" indent="-342900">
              <a:buFont typeface="+mj-lt"/>
              <a:buAutoNum type="arabicPeriod"/>
            </a:pPr>
            <a:r>
              <a:rPr lang="en-US" sz="1400" dirty="0"/>
              <a:t>Check if each password is secure. If the password contains `Pass`, you should mark it insecure.</a:t>
            </a:r>
          </a:p>
          <a:p>
            <a:pPr marL="342900" indent="-342900">
              <a:buFont typeface="+mj-lt"/>
              <a:buAutoNum type="arabicPeriod"/>
            </a:pPr>
            <a:r>
              <a:rPr lang="en-US" sz="1400" dirty="0"/>
              <a:t>For each password, print out a string if it is secure/insecure:</a:t>
            </a:r>
          </a:p>
          <a:p>
            <a:pPr lvl="1"/>
            <a:r>
              <a:rPr lang="en-US" sz="1400" dirty="0"/>
              <a:t>e.g. `Password 'Password123' is probably insecure`</a:t>
            </a:r>
          </a:p>
          <a:p>
            <a:pPr lvl="1"/>
            <a:r>
              <a:rPr lang="en-US" sz="1400" dirty="0"/>
              <a:t>e.g. `Password '</a:t>
            </a:r>
            <a:r>
              <a:rPr lang="en-US" sz="1400" dirty="0" err="1"/>
              <a:t>correcthorsebatterystaple</a:t>
            </a:r>
            <a:r>
              <a:rPr lang="en-US" sz="1400" dirty="0"/>
              <a:t>' is probably secure`</a:t>
            </a:r>
          </a:p>
          <a:p>
            <a:pPr marL="0" indent="0">
              <a:buNone/>
            </a:pPr>
            <a:br>
              <a:rPr lang="en-US" sz="1400" dirty="0"/>
            </a:br>
            <a:r>
              <a:rPr lang="en-US" sz="1400" b="1" u="sng" dirty="0"/>
              <a:t>Bonuses:</a:t>
            </a:r>
          </a:p>
          <a:p>
            <a:r>
              <a:rPr lang="en-US" sz="1400" dirty="0"/>
              <a:t>Add a check: the password is insecure if it contains the lowercase `pass` as well.</a:t>
            </a:r>
          </a:p>
          <a:p>
            <a:r>
              <a:rPr lang="en-US" sz="1400" dirty="0"/>
              <a:t>Add a check: the password is insecure if it is fewer than 8 characters.</a:t>
            </a:r>
          </a:p>
          <a:p>
            <a:r>
              <a:rPr lang="en-US" sz="1400" dirty="0"/>
              <a:t> Assign the condition check to a separate variable for readability, and use that variable in the if statement.</a:t>
            </a:r>
          </a:p>
          <a:p>
            <a:r>
              <a:rPr lang="en-US" sz="1400" dirty="0"/>
              <a:t>Write your code such that there is only one `print` statement. Try checking out the `+=` operator.</a:t>
            </a:r>
          </a:p>
          <a:p>
            <a:pPr marL="0" indent="0">
              <a:buNone/>
            </a:pPr>
            <a:br>
              <a:rPr lang="en-US" sz="1400" b="1" u="sng" dirty="0"/>
            </a:br>
            <a:r>
              <a:rPr lang="en-US" sz="1400" b="1" u="sng" dirty="0"/>
              <a:t>Hint:</a:t>
            </a:r>
            <a:br>
              <a:rPr lang="en-US" sz="1400" b="1" u="sng" dirty="0"/>
            </a:br>
            <a:br>
              <a:rPr lang="en-US" sz="1400" dirty="0"/>
            </a:br>
            <a:r>
              <a:rPr lang="en-US" sz="1400" dirty="0"/>
              <a:t>Use the `in` operator to check if a substring is in a string.</a:t>
            </a:r>
          </a:p>
          <a:p>
            <a:pPr marL="0" indent="0">
              <a:lnSpc>
                <a:spcPct val="110000"/>
              </a:lnSpc>
              <a:buNone/>
            </a:pPr>
            <a:endParaRPr lang="en-US" sz="14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Loopy Conditionals (5 min)</a:t>
            </a:r>
          </a:p>
        </p:txBody>
      </p:sp>
      <p:pic>
        <p:nvPicPr>
          <p:cNvPr id="6" name="Picture 5">
            <a:extLst>
              <a:ext uri="{FF2B5EF4-FFF2-40B4-BE49-F238E27FC236}">
                <a16:creationId xmlns:a16="http://schemas.microsoft.com/office/drawing/2014/main" id="{0BF9AEF2-E386-4FA9-A2DC-400432F18896}"/>
              </a:ext>
            </a:extLst>
          </p:cNvPr>
          <p:cNvPicPr>
            <a:picLocks noChangeAspect="1"/>
          </p:cNvPicPr>
          <p:nvPr/>
        </p:nvPicPr>
        <p:blipFill>
          <a:blip r:embed="rId2"/>
          <a:stretch>
            <a:fillRect/>
          </a:stretch>
        </p:blipFill>
        <p:spPr>
          <a:xfrm>
            <a:off x="5648030" y="949234"/>
            <a:ext cx="3296099" cy="853280"/>
          </a:xfrm>
          <a:prstGeom prst="rect">
            <a:avLst/>
          </a:prstGeom>
        </p:spPr>
      </p:pic>
      <p:pic>
        <p:nvPicPr>
          <p:cNvPr id="7" name="Picture 6">
            <a:extLst>
              <a:ext uri="{FF2B5EF4-FFF2-40B4-BE49-F238E27FC236}">
                <a16:creationId xmlns:a16="http://schemas.microsoft.com/office/drawing/2014/main" id="{B2301734-6DCE-44D7-A8B7-8BF7E9009450}"/>
              </a:ext>
            </a:extLst>
          </p:cNvPr>
          <p:cNvPicPr>
            <a:picLocks noChangeAspect="1"/>
          </p:cNvPicPr>
          <p:nvPr/>
        </p:nvPicPr>
        <p:blipFill>
          <a:blip r:embed="rId3"/>
          <a:stretch>
            <a:fillRect/>
          </a:stretch>
        </p:blipFill>
        <p:spPr>
          <a:xfrm>
            <a:off x="5648030" y="5334000"/>
            <a:ext cx="3296099" cy="804636"/>
          </a:xfrm>
          <a:prstGeom prst="rect">
            <a:avLst/>
          </a:prstGeom>
        </p:spPr>
      </p:pic>
    </p:spTree>
    <p:extLst>
      <p:ext uri="{BB962C8B-B14F-4D97-AF65-F5344CB8AC3E}">
        <p14:creationId xmlns:p14="http://schemas.microsoft.com/office/powerpoint/2010/main" val="3318306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Loopy Conditionals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9408121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Dictionaries</a:t>
            </a:r>
          </a:p>
        </p:txBody>
      </p:sp>
    </p:spTree>
    <p:extLst>
      <p:ext uri="{BB962C8B-B14F-4D97-AF65-F5344CB8AC3E}">
        <p14:creationId xmlns:p14="http://schemas.microsoft.com/office/powerpoint/2010/main" val="2207813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1631216"/>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Lists are for collections of items.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Dictionaries</a:t>
            </a:r>
            <a:r>
              <a:rPr lang="en-US" sz="2000" dirty="0"/>
              <a:t> are used to define properties of something. </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Dictionaries vs Lists</a:t>
            </a:r>
          </a:p>
        </p:txBody>
      </p:sp>
      <p:sp>
        <p:nvSpPr>
          <p:cNvPr id="5" name="Rectangle 1">
            <a:extLst>
              <a:ext uri="{FF2B5EF4-FFF2-40B4-BE49-F238E27FC236}">
                <a16:creationId xmlns:a16="http://schemas.microsoft.com/office/drawing/2014/main" id="{ED4060B1-BDD7-4D1F-B199-5589C7D768F3}"/>
              </a:ext>
            </a:extLst>
          </p:cNvPr>
          <p:cNvSpPr>
            <a:spLocks noChangeArrowheads="1"/>
          </p:cNvSpPr>
          <p:nvPr/>
        </p:nvSpPr>
        <p:spPr bwMode="auto">
          <a:xfrm>
            <a:off x="960964" y="5008602"/>
            <a:ext cx="13805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dirty="0">
                <a:solidFill>
                  <a:srgbClr val="38BCDB"/>
                </a:solidFill>
                <a:latin typeface="+mj-lt"/>
              </a:rPr>
              <a:t>l</a:t>
            </a:r>
            <a:r>
              <a:rPr kumimoji="0" lang="en-US" altLang="en-US" sz="3000" b="0" i="0" u="none" strike="noStrike" cap="none" normalizeH="0" baseline="0" dirty="0">
                <a:ln>
                  <a:noFill/>
                </a:ln>
                <a:solidFill>
                  <a:srgbClr val="38BCDB"/>
                </a:solidFill>
                <a:effectLst/>
                <a:latin typeface="+mj-lt"/>
              </a:rPr>
              <a:t>ives: 7</a:t>
            </a:r>
            <a:endParaRPr kumimoji="0" lang="en-US" altLang="en-US" sz="3000" b="0" i="0" u="none" strike="noStrike" cap="none" normalizeH="0" baseline="0" dirty="0">
              <a:ln>
                <a:noFill/>
              </a:ln>
              <a:solidFill>
                <a:schemeClr val="tx1"/>
              </a:solidFill>
              <a:effectLst/>
              <a:latin typeface="+mj-lt"/>
            </a:endParaRPr>
          </a:p>
        </p:txBody>
      </p:sp>
      <p:pic>
        <p:nvPicPr>
          <p:cNvPr id="1026" name="Picture 2" descr="https://lh5.googleusercontent.com/zLG1np-O8ZNQnPNWf-Arjl302fw_6NKKzq6YNEYujmatgvZ0cEBpju1MDyPjdZTFD-8lCoN_q8yUJ-uQ5BzmRNqUaYRs5c_oY2r7qdCAL6WZvzbQUW_ooeKy4o4Ha1HxzVahbF0fVkk">
            <a:extLst>
              <a:ext uri="{FF2B5EF4-FFF2-40B4-BE49-F238E27FC236}">
                <a16:creationId xmlns:a16="http://schemas.microsoft.com/office/drawing/2014/main" id="{262F8301-B489-4C96-AB6B-6A21F2728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76752">
            <a:off x="3496305" y="254079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lh5.googleusercontent.com/QuKy5PfD0_s55d-R2bKcE16Qz3thzroAKP5fEBqhcrHOBy5SOw2D6Ml3OSvnVYAWrHPq01JwSlqCsIXDMvXMzJHHNiONIhl1i5532jG-7yb5lZRgpR8ICXkNmKxG2vy9sYylDObHNbM">
            <a:extLst>
              <a:ext uri="{FF2B5EF4-FFF2-40B4-BE49-F238E27FC236}">
                <a16:creationId xmlns:a16="http://schemas.microsoft.com/office/drawing/2014/main" id="{5BB9F6A5-E2CA-4253-9F7A-C4435069D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242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zLG1np-O8ZNQnPNWf-Arjl302fw_6NKKzq6YNEYujmatgvZ0cEBpju1MDyPjdZTFD-8lCoN_q8yUJ-uQ5BzmRNqUaYRs5c_oY2r7qdCAL6WZvzbQUW_ooeKy4o4Ha1HxzVahbF0fVkk">
            <a:extLst>
              <a:ext uri="{FF2B5EF4-FFF2-40B4-BE49-F238E27FC236}">
                <a16:creationId xmlns:a16="http://schemas.microsoft.com/office/drawing/2014/main" id="{4D3F99B9-2E2E-4809-AFBB-0124EC88B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88175">
            <a:off x="2443991" y="362742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lh5.googleusercontent.com/zLG1np-O8ZNQnPNWf-Arjl302fw_6NKKzq6YNEYujmatgvZ0cEBpju1MDyPjdZTFD-8lCoN_q8yUJ-uQ5BzmRNqUaYRs5c_oY2r7qdCAL6WZvzbQUW_ooeKy4o4Ha1HxzVahbF0fVkk">
            <a:extLst>
              <a:ext uri="{FF2B5EF4-FFF2-40B4-BE49-F238E27FC236}">
                <a16:creationId xmlns:a16="http://schemas.microsoft.com/office/drawing/2014/main" id="{B2D89BBD-9C56-451B-8309-FA32717D9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191724" flipV="1">
            <a:off x="2635828" y="492263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80C3C2-0A02-4DC6-9922-EF9CAB824F02}"/>
              </a:ext>
            </a:extLst>
          </p:cNvPr>
          <p:cNvSpPr/>
          <p:nvPr/>
        </p:nvSpPr>
        <p:spPr>
          <a:xfrm>
            <a:off x="1044503" y="2479605"/>
            <a:ext cx="2277803" cy="553998"/>
          </a:xfrm>
          <a:prstGeom prst="rect">
            <a:avLst/>
          </a:prstGeom>
        </p:spPr>
        <p:txBody>
          <a:bodyPr wrap="none">
            <a:spAutoFit/>
          </a:bodyPr>
          <a:lstStyle/>
          <a:p>
            <a:pPr lvl="0" eaLnBrk="0" fontAlgn="base" hangingPunct="0">
              <a:spcBef>
                <a:spcPct val="0"/>
              </a:spcBef>
              <a:spcAft>
                <a:spcPct val="0"/>
              </a:spcAft>
            </a:pPr>
            <a:r>
              <a:rPr lang="en-US" altLang="en-US" sz="3000" dirty="0" err="1">
                <a:solidFill>
                  <a:srgbClr val="38BCDB"/>
                </a:solidFill>
                <a:latin typeface="+mj-lt"/>
              </a:rPr>
              <a:t>isAlive</a:t>
            </a:r>
            <a:r>
              <a:rPr lang="en-US" altLang="en-US" sz="3000" dirty="0">
                <a:solidFill>
                  <a:srgbClr val="38BCDB"/>
                </a:solidFill>
                <a:latin typeface="+mj-lt"/>
              </a:rPr>
              <a:t>: True</a:t>
            </a:r>
            <a:endParaRPr lang="en-US" altLang="en-US" sz="3000" dirty="0">
              <a:latin typeface="+mj-lt"/>
            </a:endParaRPr>
          </a:p>
        </p:txBody>
      </p:sp>
      <p:sp>
        <p:nvSpPr>
          <p:cNvPr id="7" name="Rectangle 6">
            <a:extLst>
              <a:ext uri="{FF2B5EF4-FFF2-40B4-BE49-F238E27FC236}">
                <a16:creationId xmlns:a16="http://schemas.microsoft.com/office/drawing/2014/main" id="{4604174E-423F-4491-9592-B5C3584E5B92}"/>
              </a:ext>
            </a:extLst>
          </p:cNvPr>
          <p:cNvSpPr/>
          <p:nvPr/>
        </p:nvSpPr>
        <p:spPr>
          <a:xfrm>
            <a:off x="191662" y="3729177"/>
            <a:ext cx="2063385" cy="553998"/>
          </a:xfrm>
          <a:prstGeom prst="rect">
            <a:avLst/>
          </a:prstGeom>
        </p:spPr>
        <p:txBody>
          <a:bodyPr wrap="none">
            <a:spAutoFit/>
          </a:bodyPr>
          <a:lstStyle/>
          <a:p>
            <a:pPr lvl="0" eaLnBrk="0" fontAlgn="base" hangingPunct="0">
              <a:spcBef>
                <a:spcPct val="0"/>
              </a:spcBef>
              <a:spcAft>
                <a:spcPct val="0"/>
              </a:spcAft>
            </a:pPr>
            <a:r>
              <a:rPr lang="en-US" altLang="en-US" sz="3000" dirty="0">
                <a:solidFill>
                  <a:srgbClr val="38BCDB"/>
                </a:solidFill>
                <a:latin typeface="+mj-lt"/>
              </a:rPr>
              <a:t>points: 380</a:t>
            </a:r>
            <a:endParaRPr lang="en-US" altLang="en-US" sz="300" dirty="0">
              <a:solidFill>
                <a:prstClr val="black"/>
              </a:solidFill>
              <a:latin typeface="+mj-lt"/>
            </a:endParaRPr>
          </a:p>
        </p:txBody>
      </p:sp>
      <p:pic>
        <p:nvPicPr>
          <p:cNvPr id="10" name="Picture 9">
            <a:extLst>
              <a:ext uri="{FF2B5EF4-FFF2-40B4-BE49-F238E27FC236}">
                <a16:creationId xmlns:a16="http://schemas.microsoft.com/office/drawing/2014/main" id="{92A4F875-CC88-44DE-870D-F7FD80D3D7DA}"/>
              </a:ext>
            </a:extLst>
          </p:cNvPr>
          <p:cNvPicPr>
            <a:picLocks noChangeAspect="1"/>
          </p:cNvPicPr>
          <p:nvPr/>
        </p:nvPicPr>
        <p:blipFill>
          <a:blip r:embed="rId5"/>
          <a:stretch>
            <a:fillRect/>
          </a:stretch>
        </p:blipFill>
        <p:spPr>
          <a:xfrm>
            <a:off x="5928892" y="3373410"/>
            <a:ext cx="3057952" cy="1819529"/>
          </a:xfrm>
          <a:prstGeom prst="rect">
            <a:avLst/>
          </a:prstGeom>
        </p:spPr>
      </p:pic>
    </p:spTree>
    <p:extLst>
      <p:ext uri="{BB962C8B-B14F-4D97-AF65-F5344CB8AC3E}">
        <p14:creationId xmlns:p14="http://schemas.microsoft.com/office/powerpoint/2010/main" val="1629541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2862322"/>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A </a:t>
            </a:r>
            <a:r>
              <a:rPr lang="en-US" sz="2000" b="1" dirty="0"/>
              <a:t>dictionary</a:t>
            </a:r>
            <a:r>
              <a:rPr lang="en-US" sz="2000" dirty="0"/>
              <a:t> is a mapping of keys to values.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use curly braces to construct the dictionary. </a:t>
            </a:r>
          </a:p>
          <a:p>
            <a:endParaRPr lang="en-US" sz="2000" dirty="0"/>
          </a:p>
          <a:p>
            <a:pPr marL="342900" indent="-342900">
              <a:buFont typeface="Arial" panose="020B0604020202020204" pitchFamily="34" charset="0"/>
              <a:buChar char="•"/>
            </a:pPr>
            <a:r>
              <a:rPr lang="en-US" sz="2000" b="1" dirty="0"/>
              <a:t>Values</a:t>
            </a:r>
            <a:r>
              <a:rPr lang="en-US" sz="2000" dirty="0"/>
              <a:t> can be any Python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Keys</a:t>
            </a:r>
            <a:r>
              <a:rPr lang="en-US" sz="2000" dirty="0"/>
              <a:t> are more limited and are typically strings.</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Dictionaries - Creation</a:t>
            </a:r>
          </a:p>
        </p:txBody>
      </p:sp>
      <p:pic>
        <p:nvPicPr>
          <p:cNvPr id="43" name="Picture 42">
            <a:extLst>
              <a:ext uri="{FF2B5EF4-FFF2-40B4-BE49-F238E27FC236}">
                <a16:creationId xmlns:a16="http://schemas.microsoft.com/office/drawing/2014/main" id="{DEA29F14-A395-40B1-BD50-38FDC7D2C973}"/>
              </a:ext>
            </a:extLst>
          </p:cNvPr>
          <p:cNvPicPr>
            <a:picLocks noChangeAspect="1"/>
          </p:cNvPicPr>
          <p:nvPr/>
        </p:nvPicPr>
        <p:blipFill>
          <a:blip r:embed="rId3"/>
          <a:stretch>
            <a:fillRect/>
          </a:stretch>
        </p:blipFill>
        <p:spPr>
          <a:xfrm>
            <a:off x="3043024" y="4124071"/>
            <a:ext cx="3057952" cy="1819529"/>
          </a:xfrm>
          <a:prstGeom prst="rect">
            <a:avLst/>
          </a:prstGeom>
        </p:spPr>
      </p:pic>
      <p:cxnSp>
        <p:nvCxnSpPr>
          <p:cNvPr id="44" name="Straight Arrow Connector 43">
            <a:extLst>
              <a:ext uri="{FF2B5EF4-FFF2-40B4-BE49-F238E27FC236}">
                <a16:creationId xmlns:a16="http://schemas.microsoft.com/office/drawing/2014/main" id="{BEC300CD-B2B7-4EDE-B880-3A546D03D18D}"/>
              </a:ext>
            </a:extLst>
          </p:cNvPr>
          <p:cNvCxnSpPr>
            <a:cxnSpLocks/>
            <a:stCxn id="47" idx="3"/>
          </p:cNvCxnSpPr>
          <p:nvPr/>
        </p:nvCxnSpPr>
        <p:spPr>
          <a:xfrm flipV="1">
            <a:off x="2580585" y="4657472"/>
            <a:ext cx="1000815" cy="563432"/>
          </a:xfrm>
          <a:prstGeom prst="straightConnector1">
            <a:avLst/>
          </a:prstGeom>
          <a:noFill/>
          <a:ln w="57150" cap="flat" cmpd="sng" algn="ctr">
            <a:solidFill>
              <a:srgbClr val="FF0000"/>
            </a:solidFill>
            <a:prstDash val="solid"/>
            <a:miter lim="800000"/>
            <a:tailEnd type="triangle"/>
          </a:ln>
          <a:effectLst/>
        </p:spPr>
      </p:cxnSp>
      <p:cxnSp>
        <p:nvCxnSpPr>
          <p:cNvPr id="45" name="Straight Arrow Connector 44">
            <a:extLst>
              <a:ext uri="{FF2B5EF4-FFF2-40B4-BE49-F238E27FC236}">
                <a16:creationId xmlns:a16="http://schemas.microsoft.com/office/drawing/2014/main" id="{57592A13-C74A-4A0B-9935-D92A3A3C47C3}"/>
              </a:ext>
            </a:extLst>
          </p:cNvPr>
          <p:cNvCxnSpPr>
            <a:cxnSpLocks/>
            <a:stCxn id="47" idx="3"/>
          </p:cNvCxnSpPr>
          <p:nvPr/>
        </p:nvCxnSpPr>
        <p:spPr>
          <a:xfrm flipV="1">
            <a:off x="2580585" y="5022638"/>
            <a:ext cx="1000815" cy="198266"/>
          </a:xfrm>
          <a:prstGeom prst="straightConnector1">
            <a:avLst/>
          </a:prstGeom>
          <a:noFill/>
          <a:ln w="57150" cap="flat" cmpd="sng" algn="ctr">
            <a:solidFill>
              <a:srgbClr val="FF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id="{0338485D-B389-4084-97B2-841A51DD517B}"/>
              </a:ext>
            </a:extLst>
          </p:cNvPr>
          <p:cNvCxnSpPr>
            <a:cxnSpLocks/>
            <a:stCxn id="47" idx="3"/>
          </p:cNvCxnSpPr>
          <p:nvPr/>
        </p:nvCxnSpPr>
        <p:spPr>
          <a:xfrm>
            <a:off x="2580585" y="5220904"/>
            <a:ext cx="1000815" cy="179457"/>
          </a:xfrm>
          <a:prstGeom prst="straightConnector1">
            <a:avLst/>
          </a:prstGeom>
          <a:noFill/>
          <a:ln w="57150" cap="flat" cmpd="sng" algn="ctr">
            <a:solidFill>
              <a:srgbClr val="FF0000"/>
            </a:solidFill>
            <a:prstDash val="solid"/>
            <a:miter lim="800000"/>
            <a:tailEnd type="triangle"/>
          </a:ln>
          <a:effectLst/>
        </p:spPr>
      </p:cxnSp>
      <p:sp>
        <p:nvSpPr>
          <p:cNvPr id="47" name="TextBox 46">
            <a:extLst>
              <a:ext uri="{FF2B5EF4-FFF2-40B4-BE49-F238E27FC236}">
                <a16:creationId xmlns:a16="http://schemas.microsoft.com/office/drawing/2014/main" id="{422A49B8-7CEB-407F-BA94-864D198D9A82}"/>
              </a:ext>
            </a:extLst>
          </p:cNvPr>
          <p:cNvSpPr txBox="1"/>
          <p:nvPr/>
        </p:nvSpPr>
        <p:spPr>
          <a:xfrm>
            <a:off x="1371600" y="4866961"/>
            <a:ext cx="1208985" cy="707886"/>
          </a:xfrm>
          <a:prstGeom prst="rect">
            <a:avLst/>
          </a:prstGeom>
          <a:noFill/>
        </p:spPr>
        <p:txBody>
          <a:bodyPr wrap="none" rtlCol="0">
            <a:spAutoFit/>
          </a:bodyPr>
          <a:lstStyle/>
          <a:p>
            <a:pPr algn="ctr"/>
            <a:r>
              <a:rPr lang="en-US" sz="2000" b="1" dirty="0"/>
              <a:t>keys </a:t>
            </a:r>
            <a:br>
              <a:rPr lang="en-US" sz="2000" b="1" dirty="0"/>
            </a:br>
            <a:r>
              <a:rPr lang="en-US" sz="2000" b="1" dirty="0"/>
              <a:t>(strings)</a:t>
            </a:r>
          </a:p>
        </p:txBody>
      </p:sp>
      <p:cxnSp>
        <p:nvCxnSpPr>
          <p:cNvPr id="48" name="Straight Arrow Connector 47">
            <a:extLst>
              <a:ext uri="{FF2B5EF4-FFF2-40B4-BE49-F238E27FC236}">
                <a16:creationId xmlns:a16="http://schemas.microsoft.com/office/drawing/2014/main" id="{9B316A52-B456-44D6-ADEF-FB0DCA7FB028}"/>
              </a:ext>
            </a:extLst>
          </p:cNvPr>
          <p:cNvCxnSpPr>
            <a:cxnSpLocks/>
            <a:stCxn id="51" idx="1"/>
          </p:cNvCxnSpPr>
          <p:nvPr/>
        </p:nvCxnSpPr>
        <p:spPr>
          <a:xfrm flipH="1" flipV="1">
            <a:off x="6019800" y="4657472"/>
            <a:ext cx="1143000" cy="470520"/>
          </a:xfrm>
          <a:prstGeom prst="straightConnector1">
            <a:avLst/>
          </a:prstGeom>
          <a:noFill/>
          <a:ln w="57150" cap="flat" cmpd="sng" algn="ctr">
            <a:solidFill>
              <a:srgbClr val="FF0000"/>
            </a:solidFill>
            <a:prstDash val="solid"/>
            <a:miter lim="800000"/>
            <a:tailEnd type="triangle"/>
          </a:ln>
          <a:effectLst/>
        </p:spPr>
      </p:cxnSp>
      <p:cxnSp>
        <p:nvCxnSpPr>
          <p:cNvPr id="49" name="Straight Arrow Connector 48">
            <a:extLst>
              <a:ext uri="{FF2B5EF4-FFF2-40B4-BE49-F238E27FC236}">
                <a16:creationId xmlns:a16="http://schemas.microsoft.com/office/drawing/2014/main" id="{893E37A4-BAD6-46D6-AD09-4AA8F47C1BDC}"/>
              </a:ext>
            </a:extLst>
          </p:cNvPr>
          <p:cNvCxnSpPr>
            <a:cxnSpLocks/>
            <a:stCxn id="51" idx="1"/>
          </p:cNvCxnSpPr>
          <p:nvPr/>
        </p:nvCxnSpPr>
        <p:spPr>
          <a:xfrm flipH="1" flipV="1">
            <a:off x="5715000" y="5022638"/>
            <a:ext cx="1447800" cy="105354"/>
          </a:xfrm>
          <a:prstGeom prst="straightConnector1">
            <a:avLst/>
          </a:prstGeom>
          <a:noFill/>
          <a:ln w="57150" cap="flat" cmpd="sng" algn="ctr">
            <a:solidFill>
              <a:srgbClr val="FF0000"/>
            </a:solidFill>
            <a:prstDash val="solid"/>
            <a:miter lim="800000"/>
            <a:tailEnd type="triangle"/>
          </a:ln>
          <a:effectLst/>
        </p:spPr>
      </p:cxnSp>
      <p:cxnSp>
        <p:nvCxnSpPr>
          <p:cNvPr id="50" name="Straight Arrow Connector 49">
            <a:extLst>
              <a:ext uri="{FF2B5EF4-FFF2-40B4-BE49-F238E27FC236}">
                <a16:creationId xmlns:a16="http://schemas.microsoft.com/office/drawing/2014/main" id="{05989B63-2273-4440-8E40-69650B756A29}"/>
              </a:ext>
            </a:extLst>
          </p:cNvPr>
          <p:cNvCxnSpPr>
            <a:cxnSpLocks/>
            <a:stCxn id="51" idx="1"/>
          </p:cNvCxnSpPr>
          <p:nvPr/>
        </p:nvCxnSpPr>
        <p:spPr>
          <a:xfrm flipH="1">
            <a:off x="5486400" y="5127992"/>
            <a:ext cx="1676400" cy="272369"/>
          </a:xfrm>
          <a:prstGeom prst="straightConnector1">
            <a:avLst/>
          </a:prstGeom>
          <a:noFill/>
          <a:ln w="57150" cap="flat" cmpd="sng" algn="ctr">
            <a:solidFill>
              <a:srgbClr val="FF0000"/>
            </a:solidFill>
            <a:prstDash val="solid"/>
            <a:miter lim="800000"/>
            <a:tailEnd type="triangle"/>
          </a:ln>
          <a:effectLst/>
        </p:spPr>
      </p:cxnSp>
      <p:sp>
        <p:nvSpPr>
          <p:cNvPr id="51" name="TextBox 50">
            <a:extLst>
              <a:ext uri="{FF2B5EF4-FFF2-40B4-BE49-F238E27FC236}">
                <a16:creationId xmlns:a16="http://schemas.microsoft.com/office/drawing/2014/main" id="{694ACAC2-13E2-4484-9313-1D33CD094D1F}"/>
              </a:ext>
            </a:extLst>
          </p:cNvPr>
          <p:cNvSpPr txBox="1"/>
          <p:nvPr/>
        </p:nvSpPr>
        <p:spPr>
          <a:xfrm>
            <a:off x="7162800" y="4312384"/>
            <a:ext cx="1537600" cy="1631216"/>
          </a:xfrm>
          <a:prstGeom prst="rect">
            <a:avLst/>
          </a:prstGeom>
          <a:noFill/>
        </p:spPr>
        <p:txBody>
          <a:bodyPr wrap="none" rtlCol="0">
            <a:spAutoFit/>
          </a:bodyPr>
          <a:lstStyle/>
          <a:p>
            <a:pPr algn="ctr"/>
            <a:r>
              <a:rPr lang="en-US" sz="2000" b="1" dirty="0"/>
              <a:t>Values</a:t>
            </a:r>
            <a:br>
              <a:rPr lang="en-US" sz="2000" b="1" dirty="0"/>
            </a:br>
            <a:r>
              <a:rPr lang="en-US" sz="2000" b="1" dirty="0"/>
              <a:t>(</a:t>
            </a:r>
            <a:r>
              <a:rPr lang="en-US" sz="2000" b="1" dirty="0" err="1"/>
              <a:t>booleans</a:t>
            </a:r>
            <a:r>
              <a:rPr lang="en-US" sz="2000" b="1" dirty="0"/>
              <a:t>, </a:t>
            </a:r>
            <a:br>
              <a:rPr lang="en-US" sz="2000" b="1" dirty="0"/>
            </a:br>
            <a:r>
              <a:rPr lang="en-US" sz="2000" b="1" dirty="0"/>
              <a:t>numbers, </a:t>
            </a:r>
            <a:br>
              <a:rPr lang="en-US" sz="2000" b="1" dirty="0"/>
            </a:br>
            <a:r>
              <a:rPr lang="en-US" sz="2000" b="1" dirty="0"/>
              <a:t>strings, </a:t>
            </a:r>
            <a:br>
              <a:rPr lang="en-US" sz="2000" b="1" dirty="0"/>
            </a:br>
            <a:r>
              <a:rPr lang="en-US" sz="2000" b="1" dirty="0"/>
              <a:t>etc.)</a:t>
            </a:r>
          </a:p>
        </p:txBody>
      </p:sp>
    </p:spTree>
    <p:extLst>
      <p:ext uri="{BB962C8B-B14F-4D97-AF65-F5344CB8AC3E}">
        <p14:creationId xmlns:p14="http://schemas.microsoft.com/office/powerpoint/2010/main" val="12146224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 (Spoilers)</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dirty="0"/>
              <a:t>Loops</a:t>
            </a:r>
          </a:p>
          <a:p>
            <a:pPr marL="342900" indent="-342900" fontAlgn="base">
              <a:buFont typeface="+mj-lt"/>
              <a:buAutoNum type="arabicPeriod"/>
            </a:pPr>
            <a:r>
              <a:rPr lang="en-US" dirty="0"/>
              <a:t>Functions</a:t>
            </a:r>
          </a:p>
          <a:p>
            <a:pPr marL="342900" indent="-342900" fontAlgn="base">
              <a:buFont typeface="+mj-lt"/>
              <a:buAutoNum type="arabicPeriod"/>
            </a:pPr>
            <a:r>
              <a:rPr lang="en-US" dirty="0"/>
              <a:t>Modules</a:t>
            </a:r>
          </a:p>
        </p:txBody>
      </p:sp>
      <p:sp>
        <p:nvSpPr>
          <p:cNvPr id="3" name="Rectangle 2">
            <a:extLst>
              <a:ext uri="{FF2B5EF4-FFF2-40B4-BE49-F238E27FC236}">
                <a16:creationId xmlns:a16="http://schemas.microsoft.com/office/drawing/2014/main" id="{9D1E707C-ACD1-4812-A17D-12F3E2957AEF}"/>
              </a:ext>
            </a:extLst>
          </p:cNvPr>
          <p:cNvSpPr/>
          <p:nvPr/>
        </p:nvSpPr>
        <p:spPr>
          <a:xfrm>
            <a:off x="1295400" y="4267200"/>
            <a:ext cx="1905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B35BF9-C72F-4504-B373-DF9048E7A644}"/>
              </a:ext>
            </a:extLst>
          </p:cNvPr>
          <p:cNvSpPr/>
          <p:nvPr/>
        </p:nvSpPr>
        <p:spPr>
          <a:xfrm>
            <a:off x="5486400" y="3733800"/>
            <a:ext cx="1752600"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731339-1002-4CF0-94CA-AA8D9CC4284C}"/>
              </a:ext>
            </a:extLst>
          </p:cNvPr>
          <p:cNvSpPr txBox="1"/>
          <p:nvPr/>
        </p:nvSpPr>
        <p:spPr>
          <a:xfrm>
            <a:off x="1221621" y="5726668"/>
            <a:ext cx="6853158" cy="369332"/>
          </a:xfrm>
          <a:prstGeom prst="rect">
            <a:avLst/>
          </a:prstGeom>
          <a:noFill/>
        </p:spPr>
        <p:txBody>
          <a:bodyPr wrap="none" rtlCol="0">
            <a:spAutoFit/>
          </a:bodyPr>
          <a:lstStyle/>
          <a:p>
            <a:r>
              <a:rPr lang="en-US" dirty="0"/>
              <a:t>…plus more practice and application of what we’ve learned so far!</a:t>
            </a:r>
          </a:p>
        </p:txBody>
      </p:sp>
    </p:spTree>
    <p:extLst>
      <p:ext uri="{BB962C8B-B14F-4D97-AF65-F5344CB8AC3E}">
        <p14:creationId xmlns:p14="http://schemas.microsoft.com/office/powerpoint/2010/main" val="4066395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5355312"/>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1900" b="1" dirty="0"/>
              <a:t>Referencing</a:t>
            </a:r>
            <a:r>
              <a:rPr lang="en-US" sz="1900" dirty="0"/>
              <a:t> values in a dictionary is similar to lists. Instead of using a number index, you use the key value. Both use square brackets:</a:t>
            </a:r>
          </a:p>
          <a:p>
            <a:pPr marL="342900" indent="-342900">
              <a:buFont typeface="Arial" panose="020B0604020202020204" pitchFamily="34" charset="0"/>
              <a:buChar char="•"/>
            </a:pPr>
            <a:endParaRPr lang="en-US" sz="1900" dirty="0"/>
          </a:p>
          <a:p>
            <a:pPr marL="800100" lvl="1" indent="-342900">
              <a:buFont typeface="Arial" panose="020B0604020202020204" pitchFamily="34" charset="0"/>
              <a:buChar char="•"/>
            </a:pPr>
            <a:r>
              <a:rPr lang="en-US" sz="1900" dirty="0" err="1">
                <a:latin typeface="Courier New" panose="02070309020205020404" pitchFamily="49" charset="0"/>
                <a:cs typeface="Courier New" panose="02070309020205020404" pitchFamily="49" charset="0"/>
              </a:rPr>
              <a:t>pacman</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isAlive</a:t>
            </a:r>
            <a:r>
              <a:rPr lang="en-US" sz="1900" dirty="0">
                <a:latin typeface="Courier New" panose="02070309020205020404" pitchFamily="49" charset="0"/>
                <a:cs typeface="Courier New" panose="02070309020205020404" pitchFamily="49" charset="0"/>
              </a:rPr>
              <a:t>”] </a:t>
            </a:r>
            <a:r>
              <a:rPr lang="en-US" sz="1900" dirty="0"/>
              <a:t>evaluates to </a:t>
            </a:r>
            <a:r>
              <a:rPr lang="en-US" sz="1900" dirty="0">
                <a:latin typeface="Courier New" panose="02070309020205020404" pitchFamily="49" charset="0"/>
                <a:cs typeface="Courier New" panose="02070309020205020404" pitchFamily="49" charset="0"/>
              </a:rPr>
              <a:t>True</a:t>
            </a:r>
          </a:p>
          <a:p>
            <a:pPr marL="800100" lvl="1" indent="-342900">
              <a:buFont typeface="Arial" panose="020B0604020202020204" pitchFamily="34" charset="0"/>
              <a:buChar char="•"/>
            </a:pPr>
            <a:endParaRPr lang="en-US" sz="1900" dirty="0"/>
          </a:p>
          <a:p>
            <a:pPr marL="800100" lvl="1" indent="-342900">
              <a:buFont typeface="Arial" panose="020B0604020202020204" pitchFamily="34" charset="0"/>
              <a:buChar char="•"/>
            </a:pPr>
            <a:r>
              <a:rPr lang="en-US" sz="1900" dirty="0" err="1">
                <a:latin typeface="Courier New" panose="02070309020205020404" pitchFamily="49" charset="0"/>
                <a:cs typeface="Courier New" panose="02070309020205020404" pitchFamily="49" charset="0"/>
              </a:rPr>
              <a:t>pacman</a:t>
            </a:r>
            <a:r>
              <a:rPr lang="en-US" sz="1900" dirty="0">
                <a:latin typeface="Courier New" panose="02070309020205020404" pitchFamily="49" charset="0"/>
                <a:cs typeface="Courier New" panose="02070309020205020404" pitchFamily="49" charset="0"/>
              </a:rPr>
              <a:t>[“points”] </a:t>
            </a:r>
            <a:r>
              <a:rPr lang="en-US" sz="1900" dirty="0"/>
              <a:t>evaluates to </a:t>
            </a:r>
            <a:r>
              <a:rPr lang="en-US" sz="1900" dirty="0">
                <a:latin typeface="Courier New" panose="02070309020205020404" pitchFamily="49" charset="0"/>
                <a:cs typeface="Courier New" panose="02070309020205020404" pitchFamily="49" charset="0"/>
              </a:rPr>
              <a:t>380</a:t>
            </a:r>
          </a:p>
          <a:p>
            <a:pPr marL="800100" lvl="1" indent="-342900">
              <a:buFont typeface="Arial" panose="020B0604020202020204" pitchFamily="34" charset="0"/>
              <a:buChar char="•"/>
            </a:pPr>
            <a:endParaRPr lang="en-US" sz="19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1900" b="1" dirty="0">
                <a:latin typeface="+mj-lt"/>
                <a:cs typeface="Courier New" panose="02070309020205020404" pitchFamily="49" charset="0"/>
              </a:rPr>
              <a:t>Modifying</a:t>
            </a:r>
            <a:r>
              <a:rPr lang="en-US" sz="1900" dirty="0">
                <a:latin typeface="+mj-lt"/>
                <a:cs typeface="Courier New" panose="02070309020205020404" pitchFamily="49" charset="0"/>
              </a:rPr>
              <a:t> and </a:t>
            </a:r>
            <a:r>
              <a:rPr lang="en-US" sz="1900" b="1" dirty="0">
                <a:latin typeface="+mj-lt"/>
                <a:cs typeface="Courier New" panose="02070309020205020404" pitchFamily="49" charset="0"/>
              </a:rPr>
              <a:t>adding</a:t>
            </a:r>
            <a:r>
              <a:rPr lang="en-US" sz="1900" dirty="0">
                <a:latin typeface="+mj-lt"/>
                <a:cs typeface="Courier New" panose="02070309020205020404" pitchFamily="49" charset="0"/>
              </a:rPr>
              <a:t> values involves assigning a new value to a key</a:t>
            </a:r>
          </a:p>
          <a:p>
            <a:pPr marL="342900" indent="-342900">
              <a:buFont typeface="Arial" panose="020B0604020202020204" pitchFamily="34" charset="0"/>
              <a:buChar char="•"/>
            </a:pPr>
            <a:endParaRPr lang="en-US" sz="1900" dirty="0">
              <a:latin typeface="+mj-lt"/>
              <a:cs typeface="Courier New" panose="02070309020205020404" pitchFamily="49" charset="0"/>
            </a:endParaRPr>
          </a:p>
          <a:p>
            <a:pPr marL="800100" lvl="1" indent="-342900">
              <a:buFont typeface="Arial" panose="020B0604020202020204" pitchFamily="34" charset="0"/>
              <a:buChar char="•"/>
            </a:pPr>
            <a:r>
              <a:rPr lang="en-US" sz="1900" dirty="0" err="1">
                <a:latin typeface="Courier New" panose="02070309020205020404" pitchFamily="49" charset="0"/>
                <a:cs typeface="Courier New" panose="02070309020205020404" pitchFamily="49" charset="0"/>
              </a:rPr>
              <a:t>pacman</a:t>
            </a:r>
            <a:r>
              <a:rPr lang="en-US" sz="1900" dirty="0">
                <a:latin typeface="Courier New" panose="02070309020205020404" pitchFamily="49" charset="0"/>
                <a:cs typeface="Courier New" panose="02070309020205020404" pitchFamily="49" charset="0"/>
              </a:rPr>
              <a:t>[“lives”] = 6</a:t>
            </a:r>
          </a:p>
          <a:p>
            <a:pPr marL="800100" lvl="1" indent="-342900">
              <a:buFont typeface="Arial" panose="020B0604020202020204" pitchFamily="34" charset="0"/>
              <a:buChar char="•"/>
            </a:pPr>
            <a:endParaRPr lang="en-US" sz="19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US" sz="1900" dirty="0" err="1">
                <a:latin typeface="Courier New" panose="02070309020205020404" pitchFamily="49" charset="0"/>
                <a:cs typeface="Courier New" panose="02070309020205020404" pitchFamily="49" charset="0"/>
              </a:rPr>
              <a:t>pacman</a:t>
            </a:r>
            <a:r>
              <a:rPr lang="en-US" sz="1900" dirty="0">
                <a:latin typeface="Courier New" panose="02070309020205020404" pitchFamily="49" charset="0"/>
                <a:cs typeface="Courier New" panose="02070309020205020404" pitchFamily="49" charset="0"/>
              </a:rPr>
              <a:t>[“color”] = “yellow”</a:t>
            </a:r>
            <a:endParaRPr lang="en-US" sz="1900" dirty="0">
              <a:latin typeface="+mj-lt"/>
              <a:cs typeface="Courier New" panose="02070309020205020404" pitchFamily="49" charset="0"/>
            </a:endParaRPr>
          </a:p>
          <a:p>
            <a:pPr marL="342900" indent="-342900">
              <a:buFont typeface="Arial" panose="020B0604020202020204" pitchFamily="34" charset="0"/>
              <a:buChar char="•"/>
            </a:pPr>
            <a:endParaRPr lang="en-US" sz="1900" dirty="0">
              <a:latin typeface="+mj-lt"/>
              <a:cs typeface="Courier New" panose="02070309020205020404" pitchFamily="49" charset="0"/>
            </a:endParaRPr>
          </a:p>
          <a:p>
            <a:pPr marL="342900" indent="-342900">
              <a:buFont typeface="Arial" panose="020B0604020202020204" pitchFamily="34" charset="0"/>
              <a:buChar char="•"/>
            </a:pPr>
            <a:r>
              <a:rPr lang="en-US" sz="1900" b="1" dirty="0">
                <a:latin typeface="+mj-lt"/>
                <a:cs typeface="Courier New" panose="02070309020205020404" pitchFamily="49" charset="0"/>
              </a:rPr>
              <a:t>Deleting</a:t>
            </a:r>
            <a:r>
              <a:rPr lang="en-US" sz="1900" dirty="0">
                <a:latin typeface="+mj-lt"/>
                <a:cs typeface="Courier New" panose="02070309020205020404" pitchFamily="49" charset="0"/>
              </a:rPr>
              <a:t> values is done using  </a:t>
            </a:r>
            <a:r>
              <a:rPr lang="en-US" sz="1900" dirty="0">
                <a:latin typeface="Courier New" panose="02070309020205020404" pitchFamily="49" charset="0"/>
                <a:cs typeface="Courier New" panose="02070309020205020404" pitchFamily="49" charset="0"/>
              </a:rPr>
              <a:t>del </a:t>
            </a:r>
            <a:r>
              <a:rPr lang="en-US" sz="1900" dirty="0" err="1">
                <a:latin typeface="Courier New" panose="02070309020205020404" pitchFamily="49" charset="0"/>
                <a:cs typeface="Courier New" panose="02070309020205020404" pitchFamily="49" charset="0"/>
              </a:rPr>
              <a:t>dict</a:t>
            </a:r>
            <a:r>
              <a:rPr lang="en-US" sz="1900" dirty="0">
                <a:latin typeface="Courier New" panose="02070309020205020404" pitchFamily="49" charset="0"/>
                <a:cs typeface="Courier New" panose="02070309020205020404" pitchFamily="49" charset="0"/>
              </a:rPr>
              <a:t>[key]</a:t>
            </a:r>
          </a:p>
          <a:p>
            <a:pPr marL="342900" indent="-342900">
              <a:buFont typeface="Arial" panose="020B0604020202020204" pitchFamily="34" charset="0"/>
              <a:buChar char="•"/>
            </a:pPr>
            <a:endParaRPr lang="en-US" sz="19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US" sz="1900" dirty="0">
                <a:latin typeface="Courier New" panose="02070309020205020404" pitchFamily="49" charset="0"/>
                <a:cs typeface="Courier New" panose="02070309020205020404" pitchFamily="49" charset="0"/>
              </a:rPr>
              <a:t>del </a:t>
            </a:r>
            <a:r>
              <a:rPr lang="en-US" sz="1900" dirty="0" err="1">
                <a:latin typeface="Courier New" panose="02070309020205020404" pitchFamily="49" charset="0"/>
                <a:cs typeface="Courier New" panose="02070309020205020404" pitchFamily="49" charset="0"/>
              </a:rPr>
              <a:t>pacman</a:t>
            </a:r>
            <a:r>
              <a:rPr lang="en-US" sz="1900" dirty="0">
                <a:latin typeface="Courier New" panose="02070309020205020404" pitchFamily="49" charset="0"/>
                <a:cs typeface="Courier New" panose="02070309020205020404" pitchFamily="49" charset="0"/>
              </a:rPr>
              <a:t>[“color”]</a:t>
            </a:r>
          </a:p>
          <a:p>
            <a:endParaRPr lang="en-US" sz="1900" dirty="0">
              <a:latin typeface="Courier New" panose="02070309020205020404" pitchFamily="49" charset="0"/>
              <a:cs typeface="Courier New" panose="02070309020205020404" pitchFamily="49" charset="0"/>
            </a:endParaRPr>
          </a:p>
          <a:p>
            <a:endParaRPr lang="en-US" sz="19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Dictionaries – Referencing and Modifying</a:t>
            </a:r>
          </a:p>
        </p:txBody>
      </p:sp>
      <p:pic>
        <p:nvPicPr>
          <p:cNvPr id="4" name="Picture 3">
            <a:extLst>
              <a:ext uri="{FF2B5EF4-FFF2-40B4-BE49-F238E27FC236}">
                <a16:creationId xmlns:a16="http://schemas.microsoft.com/office/drawing/2014/main" id="{21BE208C-C03D-4C2A-9D33-5475D58DA6ED}"/>
              </a:ext>
            </a:extLst>
          </p:cNvPr>
          <p:cNvPicPr>
            <a:picLocks noChangeAspect="1"/>
          </p:cNvPicPr>
          <p:nvPr/>
        </p:nvPicPr>
        <p:blipFill>
          <a:blip r:embed="rId3"/>
          <a:stretch>
            <a:fillRect/>
          </a:stretch>
        </p:blipFill>
        <p:spPr>
          <a:xfrm>
            <a:off x="5257800" y="5169725"/>
            <a:ext cx="3810000" cy="1023787"/>
          </a:xfrm>
          <a:prstGeom prst="rect">
            <a:avLst/>
          </a:prstGeom>
        </p:spPr>
      </p:pic>
    </p:spTree>
    <p:extLst>
      <p:ext uri="{BB962C8B-B14F-4D97-AF65-F5344CB8AC3E}">
        <p14:creationId xmlns:p14="http://schemas.microsoft.com/office/powerpoint/2010/main" val="3223302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Dictionaries vs Lists</a:t>
            </a:r>
          </a:p>
        </p:txBody>
      </p:sp>
      <p:pic>
        <p:nvPicPr>
          <p:cNvPr id="8" name="Picture 7">
            <a:extLst>
              <a:ext uri="{FF2B5EF4-FFF2-40B4-BE49-F238E27FC236}">
                <a16:creationId xmlns:a16="http://schemas.microsoft.com/office/drawing/2014/main" id="{090EE642-90FC-4729-85A1-ABBDB8453661}"/>
              </a:ext>
            </a:extLst>
          </p:cNvPr>
          <p:cNvPicPr>
            <a:picLocks noChangeAspect="1"/>
          </p:cNvPicPr>
          <p:nvPr/>
        </p:nvPicPr>
        <p:blipFill>
          <a:blip r:embed="rId3"/>
          <a:stretch>
            <a:fillRect/>
          </a:stretch>
        </p:blipFill>
        <p:spPr>
          <a:xfrm>
            <a:off x="561415" y="685194"/>
            <a:ext cx="8021169" cy="4344006"/>
          </a:xfrm>
          <a:prstGeom prst="rect">
            <a:avLst/>
          </a:prstGeom>
        </p:spPr>
      </p:pic>
      <p:sp>
        <p:nvSpPr>
          <p:cNvPr id="3" name="TextBox 2">
            <a:extLst>
              <a:ext uri="{FF2B5EF4-FFF2-40B4-BE49-F238E27FC236}">
                <a16:creationId xmlns:a16="http://schemas.microsoft.com/office/drawing/2014/main" id="{B9CF079F-C0C6-4077-B299-1D6D01B4AE45}"/>
              </a:ext>
            </a:extLst>
          </p:cNvPr>
          <p:cNvSpPr txBox="1"/>
          <p:nvPr/>
        </p:nvSpPr>
        <p:spPr>
          <a:xfrm>
            <a:off x="76201" y="5105400"/>
            <a:ext cx="9067800" cy="1200329"/>
          </a:xfrm>
          <a:prstGeom prst="rect">
            <a:avLst/>
          </a:prstGeom>
          <a:noFill/>
        </p:spPr>
        <p:txBody>
          <a:bodyPr wrap="square" numCol="2" rtlCol="0">
            <a:spAutoFit/>
          </a:bodyPr>
          <a:lstStyle/>
          <a:p>
            <a:pPr algn="ctr"/>
            <a:r>
              <a:rPr lang="en-US" b="1" dirty="0"/>
              <a:t>Lists are for loosely related items: </a:t>
            </a:r>
          </a:p>
          <a:p>
            <a:pPr algn="ctr"/>
            <a:br>
              <a:rPr lang="en-US" dirty="0"/>
            </a:br>
            <a:r>
              <a:rPr lang="en-US" dirty="0"/>
              <a:t>“I have these 10 things on my desk”</a:t>
            </a:r>
          </a:p>
          <a:p>
            <a:pPr algn="ctr"/>
            <a:endParaRPr lang="en-US" dirty="0"/>
          </a:p>
          <a:p>
            <a:pPr algn="ctr"/>
            <a:r>
              <a:rPr lang="en-US" b="1" dirty="0"/>
              <a:t>Dictionaries define properties:</a:t>
            </a:r>
            <a:br>
              <a:rPr lang="en-US" dirty="0"/>
            </a:br>
            <a:br>
              <a:rPr lang="en-US" dirty="0"/>
            </a:br>
            <a:r>
              <a:rPr lang="en-US" dirty="0"/>
              <a:t>“My desk is white, clean, 5 years old, and has these things on it.”</a:t>
            </a:r>
          </a:p>
        </p:txBody>
      </p:sp>
    </p:spTree>
    <p:extLst>
      <p:ext uri="{BB962C8B-B14F-4D97-AF65-F5344CB8AC3E}">
        <p14:creationId xmlns:p14="http://schemas.microsoft.com/office/powerpoint/2010/main" val="524644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Defining Dictionaries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1397217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8458200" cy="5334000"/>
          </a:xfrm>
        </p:spPr>
        <p:txBody>
          <a:bodyPr>
            <a:noAutofit/>
          </a:bodyPr>
          <a:lstStyle/>
          <a:p>
            <a:pPr marL="0" indent="0">
              <a:buNone/>
            </a:pPr>
            <a:r>
              <a:rPr lang="en-US" b="1" u="sng" dirty="0"/>
              <a:t>Instructions:</a:t>
            </a:r>
            <a:endParaRPr lang="en-US" dirty="0"/>
          </a:p>
          <a:p>
            <a:pPr marL="342900" indent="-342900">
              <a:buFont typeface="+mj-lt"/>
              <a:buAutoNum type="arabicPeriod"/>
            </a:pPr>
            <a:r>
              <a:rPr lang="en-US" dirty="0"/>
              <a:t>Create a dictionary that will store the following:</a:t>
            </a:r>
          </a:p>
          <a:p>
            <a:pPr lvl="1">
              <a:buFont typeface="Arial" panose="020B0604020202020204" pitchFamily="34" charset="0"/>
              <a:buChar char="•"/>
            </a:pPr>
            <a:r>
              <a:rPr lang="en-US" dirty="0"/>
              <a:t>Your name</a:t>
            </a:r>
          </a:p>
          <a:p>
            <a:pPr lvl="1">
              <a:buFont typeface="Arial" panose="020B0604020202020204" pitchFamily="34" charset="0"/>
              <a:buChar char="•"/>
            </a:pPr>
            <a:r>
              <a:rPr lang="en-US" dirty="0"/>
              <a:t>Your age</a:t>
            </a:r>
          </a:p>
          <a:p>
            <a:pPr lvl="1">
              <a:buFont typeface="Arial" panose="020B0604020202020204" pitchFamily="34" charset="0"/>
              <a:buChar char="•"/>
            </a:pPr>
            <a:r>
              <a:rPr lang="en-US" dirty="0"/>
              <a:t>A list of a few of your hobbies</a:t>
            </a:r>
          </a:p>
          <a:p>
            <a:pPr lvl="1">
              <a:buFont typeface="Arial" panose="020B0604020202020204" pitchFamily="34" charset="0"/>
              <a:buChar char="•"/>
            </a:pPr>
            <a:r>
              <a:rPr lang="en-US" dirty="0"/>
              <a:t>A dictionary of the times you wake up on weekdays and weekends.</a:t>
            </a:r>
          </a:p>
          <a:p>
            <a:pPr lvl="1">
              <a:buFont typeface="Arial" panose="020B0604020202020204" pitchFamily="34" charset="0"/>
              <a:buChar char="•"/>
            </a:pPr>
            <a:endParaRPr lang="en-US" dirty="0"/>
          </a:p>
          <a:p>
            <a:pPr marL="342900" indent="-342900">
              <a:buFont typeface="+mj-lt"/>
              <a:buAutoNum type="arabicPeriod"/>
            </a:pPr>
            <a:r>
              <a:rPr lang="en-US" dirty="0"/>
              <a:t>Print out your name, age, how many hobbies you have, and the time you get up on weekends.</a:t>
            </a:r>
          </a:p>
          <a:p>
            <a:pPr marL="0" indent="0">
              <a:buNone/>
            </a:pPr>
            <a:br>
              <a:rPr lang="en-US" dirty="0"/>
            </a:br>
            <a:r>
              <a:rPr lang="en-US" b="1" u="sng" dirty="0"/>
              <a:t>Bonuses:</a:t>
            </a:r>
          </a:p>
          <a:p>
            <a:pPr marL="342900" indent="-342900">
              <a:buFont typeface="+mj-lt"/>
              <a:buAutoNum type="arabicPeriod" startAt="3"/>
            </a:pPr>
            <a:r>
              <a:rPr lang="en-US" dirty="0"/>
              <a:t>Add and delete fields of your choice to the dictionary.</a:t>
            </a:r>
          </a:p>
          <a:p>
            <a:pPr marL="342900" indent="-342900">
              <a:buFont typeface="+mj-lt"/>
              <a:buAutoNum type="arabicPeriod" startAt="3"/>
            </a:pPr>
            <a:endParaRPr lang="en-US" dirty="0"/>
          </a:p>
          <a:p>
            <a:pPr marL="342900" indent="-342900">
              <a:buFont typeface="+mj-lt"/>
              <a:buAutoNum type="arabicPeriod" startAt="3"/>
            </a:pPr>
            <a:r>
              <a:rPr lang="en-US" dirty="0"/>
              <a:t>Use f-strings to print. [f-string examples](https://cito.github.io/blog/f-strings/#some-examples)</a:t>
            </a:r>
          </a:p>
          <a:p>
            <a:pPr marL="0" indent="0">
              <a:lnSpc>
                <a:spcPct val="110000"/>
              </a:lnSpc>
              <a:buNone/>
            </a:pPr>
            <a:endParaRPr lang="en-US"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Hobby Book Dictionary (08 min)</a:t>
            </a:r>
          </a:p>
        </p:txBody>
      </p:sp>
    </p:spTree>
    <p:extLst>
      <p:ext uri="{BB962C8B-B14F-4D97-AF65-F5344CB8AC3E}">
        <p14:creationId xmlns:p14="http://schemas.microsoft.com/office/powerpoint/2010/main" val="1315405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Hobby Book Dictionary</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682275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799" y="990600"/>
            <a:ext cx="8639329" cy="4968875"/>
          </a:xfrm>
        </p:spPr>
        <p:txBody>
          <a:bodyPr>
            <a:noAutofit/>
          </a:bodyPr>
          <a:lstStyle/>
          <a:p>
            <a:pPr marL="0" indent="0">
              <a:buNone/>
            </a:pPr>
            <a:r>
              <a:rPr lang="en-US" sz="1600" b="1" u="sng" dirty="0"/>
              <a:t>Instructions:</a:t>
            </a:r>
          </a:p>
          <a:p>
            <a:r>
              <a:rPr lang="en-US" sz="1600" dirty="0"/>
              <a:t>Open up the </a:t>
            </a:r>
            <a:r>
              <a:rPr lang="en-US" sz="1600" dirty="0">
                <a:latin typeface="Courier New" panose="02070309020205020404" pitchFamily="49" charset="0"/>
                <a:cs typeface="Courier New" panose="02070309020205020404" pitchFamily="49" charset="0"/>
              </a:rPr>
              <a:t>Unsolved/DNSDictionary.py </a:t>
            </a:r>
            <a:r>
              <a:rPr lang="en-US" sz="1600" dirty="0"/>
              <a:t>file. </a:t>
            </a:r>
          </a:p>
          <a:p>
            <a:endParaRPr lang="en-US" sz="1600" dirty="0"/>
          </a:p>
          <a:p>
            <a:r>
              <a:rPr lang="en-US" sz="1600" dirty="0"/>
              <a:t>Update the sections of the file labelled &lt;YOUR CODE HERE&gt; to:</a:t>
            </a:r>
          </a:p>
          <a:p>
            <a:pPr marL="800100" lvl="1" indent="-342900">
              <a:buFont typeface="+mj-lt"/>
              <a:buAutoNum type="arabicPeriod"/>
            </a:pPr>
            <a:r>
              <a:rPr lang="en-US" sz="1600" dirty="0"/>
              <a:t>Use a for loop to create a dictionary mapping the provider names to their IPs. Use the dictionary to print Hurricane Electric's IP.</a:t>
            </a:r>
          </a:p>
          <a:p>
            <a:pPr marL="800100" lvl="1" indent="-342900">
              <a:buFont typeface="+mj-lt"/>
              <a:buAutoNum type="arabicPeriod"/>
            </a:pPr>
            <a:endParaRPr lang="en-US" sz="1600" dirty="0"/>
          </a:p>
          <a:p>
            <a:pPr marL="800100" lvl="1" indent="-342900">
              <a:buFont typeface="+mj-lt"/>
              <a:buAutoNum type="arabicPeriod"/>
            </a:pPr>
            <a:r>
              <a:rPr lang="en-US" sz="1600" dirty="0"/>
              <a:t>Use a for loop to create a list of dictionaries with the associated information. Use the list to print the total number of providers.</a:t>
            </a:r>
          </a:p>
          <a:p>
            <a:pPr marL="800100" lvl="1" indent="-342900">
              <a:buFont typeface="+mj-lt"/>
              <a:buAutoNum type="arabicPeriod"/>
            </a:pPr>
            <a:endParaRPr lang="en-US" sz="1600" dirty="0"/>
          </a:p>
          <a:p>
            <a:pPr marL="0" indent="0">
              <a:buNone/>
            </a:pPr>
            <a:r>
              <a:rPr lang="en-US" sz="1600" b="1" u="sng" dirty="0"/>
              <a:t>Bonuses:</a:t>
            </a:r>
          </a:p>
          <a:p>
            <a:pPr marL="800100" lvl="1" indent="-342900">
              <a:buFont typeface="+mj-lt"/>
              <a:buAutoNum type="arabicPeriod" startAt="3"/>
            </a:pPr>
            <a:r>
              <a:rPr lang="en-US" sz="1600" dirty="0"/>
              <a:t>Use a for loop to update your dictionary from part 1 with the new IPs. The IPs should be in the form of an array of IPs. Then, use the dictionary to print Google's IPs</a:t>
            </a:r>
          </a:p>
          <a:p>
            <a:pPr marL="800100" lvl="1" indent="-342900">
              <a:buFont typeface="+mj-lt"/>
              <a:buAutoNum type="arabicPeriod" startAt="3"/>
            </a:pPr>
            <a:endParaRPr lang="en-US" sz="1600" dirty="0"/>
          </a:p>
          <a:p>
            <a:pPr marL="800100" lvl="1" indent="-342900">
              <a:buFont typeface="+mj-lt"/>
              <a:buAutoNum type="arabicPeriod" startAt="3"/>
            </a:pPr>
            <a:r>
              <a:rPr lang="en-US" sz="1600" dirty="0"/>
              <a:t>Use nested for loops to update the list from part 2 with a "</a:t>
            </a:r>
            <a:r>
              <a:rPr lang="en-US" sz="1600" dirty="0" err="1"/>
              <a:t>secondary_server</a:t>
            </a:r>
            <a:r>
              <a:rPr lang="en-US" sz="1600" dirty="0"/>
              <a:t>" key.</a:t>
            </a:r>
          </a:p>
          <a:p>
            <a:pPr marL="800100" lvl="1" indent="-342900">
              <a:buFont typeface="+mj-lt"/>
              <a:buAutoNum type="arabicPeriod" startAt="3"/>
            </a:pPr>
            <a:endParaRPr lang="en-US" sz="1600" dirty="0"/>
          </a:p>
          <a:p>
            <a:pPr marL="800100" lvl="1" indent="-342900">
              <a:buFont typeface="+mj-lt"/>
              <a:buAutoNum type="arabicPeriod" startAt="3"/>
            </a:pPr>
            <a:r>
              <a:rPr lang="en-US" sz="1600" dirty="0"/>
              <a:t>Super bonus: use the `</a:t>
            </a:r>
            <a:r>
              <a:rPr lang="en-US" sz="1600" dirty="0" err="1"/>
              <a:t>pprint</a:t>
            </a:r>
            <a:r>
              <a:rPr lang="en-US" sz="1600" dirty="0"/>
              <a:t>` module to print objects and lists more elegantly. This will take a lot of research!.</a:t>
            </a:r>
          </a:p>
          <a:p>
            <a:pPr marL="0" indent="0">
              <a:buNone/>
            </a:pPr>
            <a:br>
              <a:rPr lang="en-US" sz="1600" dirty="0"/>
            </a:br>
            <a:endParaRPr lang="en-US" sz="1600" dirty="0"/>
          </a:p>
          <a:p>
            <a:pPr marL="0" indent="0">
              <a:buNone/>
            </a:pPr>
            <a:br>
              <a:rPr lang="en-US" sz="1600" dirty="0"/>
            </a:br>
            <a:endParaRPr lang="en-US" sz="1600" dirty="0"/>
          </a:p>
          <a:p>
            <a:pPr marL="0" indent="0">
              <a:lnSpc>
                <a:spcPct val="100000"/>
              </a:lnSpc>
              <a:buNone/>
            </a:pPr>
            <a:endParaRPr lang="en-US" sz="16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DNS Dictionary (10 min)</a:t>
            </a:r>
          </a:p>
        </p:txBody>
      </p:sp>
    </p:spTree>
    <p:extLst>
      <p:ext uri="{BB962C8B-B14F-4D97-AF65-F5344CB8AC3E}">
        <p14:creationId xmlns:p14="http://schemas.microsoft.com/office/powerpoint/2010/main" val="1860411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DNS Dictionary</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996091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831818"/>
          </a:xfrm>
          <a:prstGeom prst="rect">
            <a:avLst/>
          </a:prstGeom>
          <a:noFill/>
          <a:ln w="6350">
            <a:solidFill>
              <a:schemeClr val="tx1"/>
            </a:solidFill>
            <a:prstDash val="dash"/>
          </a:ln>
        </p:spPr>
        <p:txBody>
          <a:bodyPr wrap="square" rtlCol="0">
            <a:spAutoFit/>
          </a:bodyPr>
          <a:lstStyle/>
          <a:p>
            <a:r>
              <a:rPr lang="en-US" sz="2100" b="1" u="sng" dirty="0"/>
              <a:t>By the end of class, you will be able to:</a:t>
            </a:r>
          </a:p>
          <a:p>
            <a:pPr marL="457200" indent="-457200">
              <a:buFont typeface="Arial" panose="020B0604020202020204" pitchFamily="34" charset="0"/>
              <a:buChar char="•"/>
            </a:pPr>
            <a:endParaRPr lang="en-US" sz="2100" dirty="0"/>
          </a:p>
          <a:p>
            <a:pPr marL="285750" indent="-285750">
              <a:buFont typeface="Wingdings" panose="05000000000000000000" pitchFamily="2" charset="2"/>
              <a:buChar char="ü"/>
            </a:pPr>
            <a:r>
              <a:rPr lang="en-US" dirty="0"/>
              <a:t>Use loops to iterate through lists and dictionaries to perform basic operations on collections of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Create and reference data in dictionaries.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Work with lists of dictionaries to store and retrieve information.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Create and run functions to abstract repeatable tasks.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Read files from disk using Python and parse the information in those files.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5188956" y="5562600"/>
            <a:ext cx="3802644" cy="584775"/>
          </a:xfrm>
          <a:prstGeom prst="rect">
            <a:avLst/>
          </a:prstGeom>
          <a:noFill/>
          <a:ln w="19050">
            <a:solidFill>
              <a:schemeClr val="tx1"/>
            </a:solidFill>
          </a:ln>
        </p:spPr>
        <p:txBody>
          <a:bodyPr wrap="none" rtlCol="0">
            <a:spAutoFit/>
          </a:bodyPr>
          <a:lstStyle/>
          <a:p>
            <a:r>
              <a:rPr lang="en-US" sz="3200" b="1" dirty="0"/>
              <a:t>$ python learn2.py</a:t>
            </a:r>
          </a:p>
        </p:txBody>
      </p:sp>
    </p:spTree>
    <p:extLst>
      <p:ext uri="{BB962C8B-B14F-4D97-AF65-F5344CB8AC3E}">
        <p14:creationId xmlns:p14="http://schemas.microsoft.com/office/powerpoint/2010/main" val="201400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Break! (15 minutes)</a:t>
            </a:r>
          </a:p>
        </p:txBody>
      </p:sp>
    </p:spTree>
    <p:extLst>
      <p:ext uri="{BB962C8B-B14F-4D97-AF65-F5344CB8AC3E}">
        <p14:creationId xmlns:p14="http://schemas.microsoft.com/office/powerpoint/2010/main" val="673511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 (Spoilers)</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strike="sngStrike"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strike="sngStrike" dirty="0"/>
              <a:t>Loops</a:t>
            </a:r>
          </a:p>
          <a:p>
            <a:pPr marL="342900" indent="-342900" fontAlgn="base">
              <a:buFont typeface="+mj-lt"/>
              <a:buAutoNum type="arabicPeriod"/>
            </a:pPr>
            <a:r>
              <a:rPr lang="en-US" dirty="0"/>
              <a:t>Functions</a:t>
            </a:r>
          </a:p>
          <a:p>
            <a:pPr marL="342900" indent="-342900" fontAlgn="base">
              <a:buFont typeface="+mj-lt"/>
              <a:buAutoNum type="arabicPeriod"/>
            </a:pPr>
            <a:r>
              <a:rPr lang="en-US" dirty="0"/>
              <a:t>Modules</a:t>
            </a:r>
          </a:p>
        </p:txBody>
      </p:sp>
      <p:sp>
        <p:nvSpPr>
          <p:cNvPr id="7" name="Rectangle 6">
            <a:extLst>
              <a:ext uri="{FF2B5EF4-FFF2-40B4-BE49-F238E27FC236}">
                <a16:creationId xmlns:a16="http://schemas.microsoft.com/office/drawing/2014/main" id="{EB6B27C7-D206-4210-9478-803C90EE7E20}"/>
              </a:ext>
            </a:extLst>
          </p:cNvPr>
          <p:cNvSpPr/>
          <p:nvPr/>
        </p:nvSpPr>
        <p:spPr>
          <a:xfrm>
            <a:off x="5486400" y="4029722"/>
            <a:ext cx="17526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88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831818"/>
          </a:xfrm>
          <a:prstGeom prst="rect">
            <a:avLst/>
          </a:prstGeom>
          <a:noFill/>
          <a:ln w="6350">
            <a:solidFill>
              <a:schemeClr val="tx1"/>
            </a:solidFill>
            <a:prstDash val="dash"/>
          </a:ln>
        </p:spPr>
        <p:txBody>
          <a:bodyPr wrap="square" rtlCol="0">
            <a:spAutoFit/>
          </a:bodyPr>
          <a:lstStyle/>
          <a:p>
            <a:r>
              <a:rPr lang="en-US" sz="2100" b="1" u="sng" dirty="0"/>
              <a:t>By the end of class, you will be able to:</a:t>
            </a:r>
          </a:p>
          <a:p>
            <a:pPr marL="457200" indent="-457200">
              <a:buFont typeface="Arial" panose="020B0604020202020204" pitchFamily="34" charset="0"/>
              <a:buChar char="•"/>
            </a:pPr>
            <a:endParaRPr lang="en-US" sz="2100" dirty="0"/>
          </a:p>
          <a:p>
            <a:pPr marL="285750" indent="-285750">
              <a:buFont typeface="Wingdings" panose="05000000000000000000" pitchFamily="2" charset="2"/>
              <a:buChar char="q"/>
            </a:pPr>
            <a:r>
              <a:rPr lang="en-US" dirty="0"/>
              <a:t>Use loops to iterate through lists and dictionaries to perform basic operations on collections of data.</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Create and reference data in dictionaries.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Work with lists of dictionaries to store and retrieve information.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Create and run functions to abstract repeatable tasks.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Read files from disk using Python and parse the information in those files.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5188956" y="5562600"/>
            <a:ext cx="3802644" cy="584775"/>
          </a:xfrm>
          <a:prstGeom prst="rect">
            <a:avLst/>
          </a:prstGeom>
          <a:noFill/>
          <a:ln w="19050">
            <a:solidFill>
              <a:schemeClr val="tx1"/>
            </a:solidFill>
          </a:ln>
        </p:spPr>
        <p:txBody>
          <a:bodyPr wrap="none" rtlCol="0">
            <a:spAutoFit/>
          </a:bodyPr>
          <a:lstStyle/>
          <a:p>
            <a:r>
              <a:rPr lang="en-US" sz="3200" b="1" dirty="0"/>
              <a:t>$ python learn2.py</a:t>
            </a:r>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Functions</a:t>
            </a:r>
          </a:p>
        </p:txBody>
      </p:sp>
    </p:spTree>
    <p:extLst>
      <p:ext uri="{BB962C8B-B14F-4D97-AF65-F5344CB8AC3E}">
        <p14:creationId xmlns:p14="http://schemas.microsoft.com/office/powerpoint/2010/main" val="670641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6248400" cy="4708981"/>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A </a:t>
            </a:r>
            <a:r>
              <a:rPr lang="en-US" sz="2000" b="1" u="sng" dirty="0"/>
              <a:t>function</a:t>
            </a:r>
            <a:r>
              <a:rPr lang="en-US" sz="2000" b="1" dirty="0"/>
              <a:t> </a:t>
            </a:r>
            <a:r>
              <a:rPr lang="en-US" sz="2000" dirty="0"/>
              <a:t>is used to utilize code in multiple places in a program.</a:t>
            </a:r>
            <a:endParaRPr lang="en-US" sz="2000" u="sng"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We’ve actually already seen and used functions!</a:t>
            </a:r>
            <a:r>
              <a:rPr lang="en-US" sz="2000" dirty="0"/>
              <a:t> </a:t>
            </a:r>
            <a:br>
              <a:rPr lang="en-US" sz="2000" dirty="0"/>
            </a:br>
            <a:br>
              <a:rPr lang="en-US" sz="2000" dirty="0"/>
            </a:br>
            <a:r>
              <a:rPr lang="en-US" sz="2000" dirty="0"/>
              <a:t>Python has many built-in functions: </a:t>
            </a:r>
            <a:r>
              <a:rPr lang="en-US" sz="2000" dirty="0">
                <a:latin typeface="Courier New" panose="02070309020205020404" pitchFamily="49" charset="0"/>
                <a:cs typeface="Courier New" panose="02070309020205020404" pitchFamily="49" charset="0"/>
              </a:rPr>
              <a:t>print,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 str, input</a:t>
            </a:r>
            <a:r>
              <a:rPr lang="en-US" sz="2000" dirty="0"/>
              <a:t>, and more…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Functions</a:t>
            </a:r>
          </a:p>
        </p:txBody>
      </p:sp>
      <p:pic>
        <p:nvPicPr>
          <p:cNvPr id="6" name="Picture 5">
            <a:extLst>
              <a:ext uri="{FF2B5EF4-FFF2-40B4-BE49-F238E27FC236}">
                <a16:creationId xmlns:a16="http://schemas.microsoft.com/office/drawing/2014/main" id="{E36C95B1-A39C-498E-964C-3EA3E68FCD44}"/>
              </a:ext>
            </a:extLst>
          </p:cNvPr>
          <p:cNvPicPr>
            <a:picLocks noChangeAspect="1"/>
          </p:cNvPicPr>
          <p:nvPr/>
        </p:nvPicPr>
        <p:blipFill>
          <a:blip r:embed="rId3"/>
          <a:stretch>
            <a:fillRect/>
          </a:stretch>
        </p:blipFill>
        <p:spPr>
          <a:xfrm>
            <a:off x="1447800" y="3548150"/>
            <a:ext cx="7315202" cy="2438399"/>
          </a:xfrm>
          <a:prstGeom prst="rect">
            <a:avLst/>
          </a:prstGeom>
        </p:spPr>
      </p:pic>
    </p:spTree>
    <p:extLst>
      <p:ext uri="{BB962C8B-B14F-4D97-AF65-F5344CB8AC3E}">
        <p14:creationId xmlns:p14="http://schemas.microsoft.com/office/powerpoint/2010/main" val="2961925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534400" cy="5940088"/>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Functions give a </a:t>
            </a:r>
            <a:r>
              <a:rPr lang="en-US" sz="2000" b="1" dirty="0"/>
              <a:t>name</a:t>
            </a:r>
            <a:r>
              <a:rPr lang="en-US" sz="2000" dirty="0"/>
              <a:t> to a block of code that</a:t>
            </a:r>
            <a:br>
              <a:rPr lang="en-US" sz="2000" dirty="0"/>
            </a:br>
            <a:r>
              <a:rPr lang="en-US" sz="2000" dirty="0"/>
              <a:t>you can reference later to run that code.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function is named </a:t>
            </a:r>
            <a:r>
              <a:rPr lang="en-US" sz="2000" dirty="0">
                <a:latin typeface="Courier New" panose="02070309020205020404" pitchFamily="49" charset="0"/>
                <a:cs typeface="Courier New" panose="02070309020205020404" pitchFamily="49" charset="0"/>
              </a:rPr>
              <a:t>double</a:t>
            </a:r>
            <a:r>
              <a:rPr lang="en-US" sz="2000" dirty="0"/>
              <a:t>; it takes values </a:t>
            </a:r>
            <a:br>
              <a:rPr lang="en-US" sz="2000" dirty="0"/>
            </a:br>
            <a:r>
              <a:rPr lang="en-US" sz="2000" dirty="0"/>
              <a:t>and prints out the double of them.</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Functions</a:t>
            </a:r>
          </a:p>
        </p:txBody>
      </p:sp>
      <p:pic>
        <p:nvPicPr>
          <p:cNvPr id="8" name="Picture 7">
            <a:extLst>
              <a:ext uri="{FF2B5EF4-FFF2-40B4-BE49-F238E27FC236}">
                <a16:creationId xmlns:a16="http://schemas.microsoft.com/office/drawing/2014/main" id="{F556ED4B-CA04-43A1-BF9B-90307C9E3407}"/>
              </a:ext>
            </a:extLst>
          </p:cNvPr>
          <p:cNvPicPr>
            <a:picLocks noChangeAspect="1"/>
          </p:cNvPicPr>
          <p:nvPr/>
        </p:nvPicPr>
        <p:blipFill>
          <a:blip r:embed="rId3"/>
          <a:stretch>
            <a:fillRect/>
          </a:stretch>
        </p:blipFill>
        <p:spPr>
          <a:xfrm>
            <a:off x="685800" y="2047245"/>
            <a:ext cx="4412706" cy="2577830"/>
          </a:xfrm>
          <a:prstGeom prst="rect">
            <a:avLst/>
          </a:prstGeom>
          <a:effectLst>
            <a:outerShdw blurRad="279400" dist="50800" dir="5400000" algn="ctr" rotWithShape="0">
              <a:schemeClr val="bg1"/>
            </a:outerShdw>
          </a:effectLst>
        </p:spPr>
      </p:pic>
      <p:cxnSp>
        <p:nvCxnSpPr>
          <p:cNvPr id="7" name="Straight Arrow Connector 6">
            <a:extLst>
              <a:ext uri="{FF2B5EF4-FFF2-40B4-BE49-F238E27FC236}">
                <a16:creationId xmlns:a16="http://schemas.microsoft.com/office/drawing/2014/main" id="{E1F596FC-8287-4803-A297-3F2F1265536F}"/>
              </a:ext>
            </a:extLst>
          </p:cNvPr>
          <p:cNvCxnSpPr>
            <a:cxnSpLocks/>
          </p:cNvCxnSpPr>
          <p:nvPr/>
        </p:nvCxnSpPr>
        <p:spPr>
          <a:xfrm>
            <a:off x="2335879" y="1540289"/>
            <a:ext cx="1" cy="9567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5779E5-B0E9-4BEF-B71E-E0D25BA6DD05}"/>
              </a:ext>
            </a:extLst>
          </p:cNvPr>
          <p:cNvCxnSpPr>
            <a:cxnSpLocks/>
          </p:cNvCxnSpPr>
          <p:nvPr/>
        </p:nvCxnSpPr>
        <p:spPr>
          <a:xfrm flipH="1">
            <a:off x="3200400" y="2615122"/>
            <a:ext cx="243839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66A726D-1079-42A5-8C10-28D038044AEA}"/>
              </a:ext>
            </a:extLst>
          </p:cNvPr>
          <p:cNvSpPr txBox="1"/>
          <p:nvPr/>
        </p:nvSpPr>
        <p:spPr>
          <a:xfrm>
            <a:off x="5649882" y="2111277"/>
            <a:ext cx="29718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Functions often take a </a:t>
            </a:r>
            <a:r>
              <a:rPr lang="en-US" b="1" dirty="0"/>
              <a:t>value</a:t>
            </a:r>
            <a:r>
              <a:rPr lang="en-US" dirty="0"/>
              <a:t> (x) and do something with them</a:t>
            </a:r>
          </a:p>
        </p:txBody>
      </p:sp>
      <p:cxnSp>
        <p:nvCxnSpPr>
          <p:cNvPr id="14" name="Straight Arrow Connector 13">
            <a:extLst>
              <a:ext uri="{FF2B5EF4-FFF2-40B4-BE49-F238E27FC236}">
                <a16:creationId xmlns:a16="http://schemas.microsoft.com/office/drawing/2014/main" id="{9C4D5651-9F70-41EA-99EA-24178D44A4FC}"/>
              </a:ext>
            </a:extLst>
          </p:cNvPr>
          <p:cNvCxnSpPr>
            <a:cxnSpLocks/>
          </p:cNvCxnSpPr>
          <p:nvPr/>
        </p:nvCxnSpPr>
        <p:spPr>
          <a:xfrm flipH="1">
            <a:off x="2514602" y="4410670"/>
            <a:ext cx="312419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9B3E549-B4D1-4AD2-B5F0-7F91D2854B32}"/>
              </a:ext>
            </a:extLst>
          </p:cNvPr>
          <p:cNvSpPr txBox="1"/>
          <p:nvPr/>
        </p:nvSpPr>
        <p:spPr>
          <a:xfrm>
            <a:off x="5699759" y="3877270"/>
            <a:ext cx="29718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Referencing the name of the function later in the code</a:t>
            </a:r>
          </a:p>
        </p:txBody>
      </p:sp>
    </p:spTree>
    <p:extLst>
      <p:ext uri="{BB962C8B-B14F-4D97-AF65-F5344CB8AC3E}">
        <p14:creationId xmlns:p14="http://schemas.microsoft.com/office/powerpoint/2010/main" val="55960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4267200" cy="5632311"/>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Functions in code vs. </a:t>
            </a:r>
            <a:br>
              <a:rPr lang="en-US" sz="2000" dirty="0"/>
            </a:br>
            <a:r>
              <a:rPr lang="en-US" sz="2000" dirty="0"/>
              <a:t>functions in math?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y = f(x)</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y</a:t>
            </a:r>
            <a:r>
              <a:rPr lang="en-US" sz="2000" dirty="0"/>
              <a:t> is the output</a:t>
            </a:r>
          </a:p>
          <a:p>
            <a:pPr marL="8001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f</a:t>
            </a:r>
            <a:r>
              <a:rPr lang="en-US" sz="2000" dirty="0"/>
              <a:t> is the name of the function</a:t>
            </a:r>
          </a:p>
          <a:p>
            <a:pPr marL="8001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x</a:t>
            </a:r>
            <a:r>
              <a:rPr lang="en-US" sz="2000" dirty="0"/>
              <a:t> is the input</a:t>
            </a:r>
          </a:p>
          <a:p>
            <a:pPr marL="8001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f(x)</a:t>
            </a:r>
            <a:r>
              <a:rPr lang="en-US" sz="2000" dirty="0"/>
              <a:t> means ‘calling’ the function with input </a:t>
            </a:r>
            <a:r>
              <a:rPr lang="en-US" sz="2000" dirty="0">
                <a:latin typeface="Courier New" panose="02070309020205020404" pitchFamily="49" charset="0"/>
                <a:cs typeface="Courier New" panose="02070309020205020404" pitchFamily="49" charset="0"/>
              </a:rPr>
              <a:t>x</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Examples:</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y = double(3) = 6</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y = sum(5, 6) = 11</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Math vs. Code Functions</a:t>
            </a:r>
          </a:p>
        </p:txBody>
      </p:sp>
      <p:pic>
        <p:nvPicPr>
          <p:cNvPr id="5" name="Picture 4" descr="A pencil and paper&#10;&#10;Description generated with very high confidence">
            <a:extLst>
              <a:ext uri="{FF2B5EF4-FFF2-40B4-BE49-F238E27FC236}">
                <a16:creationId xmlns:a16="http://schemas.microsoft.com/office/drawing/2014/main" id="{9A6DAC69-2902-4B13-8DFD-575653731D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5698" y="1063179"/>
            <a:ext cx="4058676" cy="2720140"/>
          </a:xfrm>
          <a:prstGeom prst="rect">
            <a:avLst/>
          </a:prstGeom>
        </p:spPr>
      </p:pic>
      <p:sp>
        <p:nvSpPr>
          <p:cNvPr id="18" name="TextBox 17">
            <a:extLst>
              <a:ext uri="{FF2B5EF4-FFF2-40B4-BE49-F238E27FC236}">
                <a16:creationId xmlns:a16="http://schemas.microsoft.com/office/drawing/2014/main" id="{45FF5262-ED3C-4206-B0A9-4674E27065A7}"/>
              </a:ext>
            </a:extLst>
          </p:cNvPr>
          <p:cNvSpPr txBox="1"/>
          <p:nvPr/>
        </p:nvSpPr>
        <p:spPr>
          <a:xfrm>
            <a:off x="4925698" y="4572000"/>
            <a:ext cx="4267200" cy="132343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Functions in math are similar to functions in code – </a:t>
            </a:r>
            <a:r>
              <a:rPr lang="en-US" sz="2000" b="1" dirty="0"/>
              <a:t>you pass in values and get values back</a:t>
            </a:r>
          </a:p>
          <a:p>
            <a:endParaRPr lang="en-US" sz="2000" dirty="0"/>
          </a:p>
        </p:txBody>
      </p:sp>
    </p:spTree>
    <p:extLst>
      <p:ext uri="{BB962C8B-B14F-4D97-AF65-F5344CB8AC3E}">
        <p14:creationId xmlns:p14="http://schemas.microsoft.com/office/powerpoint/2010/main" val="854346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1015663"/>
          </a:xfrm>
          <a:prstGeom prst="rect">
            <a:avLst/>
          </a:prstGeom>
          <a:noFill/>
          <a:ln w="6350" cmpd="sng">
            <a:noFill/>
            <a:prstDash val="dash"/>
          </a:ln>
        </p:spPr>
        <p:txBody>
          <a:bodyPr wrap="square" rtlCol="0">
            <a:spAutoFit/>
          </a:bodyPr>
          <a:lstStyle/>
          <a:p>
            <a:pPr algn="ctr"/>
            <a:r>
              <a:rPr lang="en-US" sz="2000" u="sng" dirty="0"/>
              <a:t>Write a function that will sum any two numbers</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Defining</a:t>
            </a:r>
          </a:p>
        </p:txBody>
      </p:sp>
      <p:sp>
        <p:nvSpPr>
          <p:cNvPr id="26" name="Rectangle 25">
            <a:extLst>
              <a:ext uri="{FF2B5EF4-FFF2-40B4-BE49-F238E27FC236}">
                <a16:creationId xmlns:a16="http://schemas.microsoft.com/office/drawing/2014/main" id="{BEF72295-B762-41A8-9CFA-FC75B9BD9605}"/>
              </a:ext>
            </a:extLst>
          </p:cNvPr>
          <p:cNvSpPr/>
          <p:nvPr/>
        </p:nvSpPr>
        <p:spPr>
          <a:xfrm>
            <a:off x="1121780" y="2844919"/>
            <a:ext cx="1011830" cy="923331"/>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7" name="TextBox 8">
            <a:extLst>
              <a:ext uri="{FF2B5EF4-FFF2-40B4-BE49-F238E27FC236}">
                <a16:creationId xmlns:a16="http://schemas.microsoft.com/office/drawing/2014/main" id="{E269210F-6080-4BE6-AAA7-AD6257041BA7}"/>
              </a:ext>
            </a:extLst>
          </p:cNvPr>
          <p:cNvSpPr txBox="1"/>
          <p:nvPr/>
        </p:nvSpPr>
        <p:spPr>
          <a:xfrm>
            <a:off x="1121770" y="2983418"/>
            <a:ext cx="101183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def </a:t>
            </a:r>
          </a:p>
        </p:txBody>
      </p:sp>
      <p:sp>
        <p:nvSpPr>
          <p:cNvPr id="28" name="Rectangle 27">
            <a:extLst>
              <a:ext uri="{FF2B5EF4-FFF2-40B4-BE49-F238E27FC236}">
                <a16:creationId xmlns:a16="http://schemas.microsoft.com/office/drawing/2014/main" id="{8521E865-6DE5-4119-BD33-758BAA057ABE}"/>
              </a:ext>
            </a:extLst>
          </p:cNvPr>
          <p:cNvSpPr/>
          <p:nvPr/>
        </p:nvSpPr>
        <p:spPr>
          <a:xfrm>
            <a:off x="2610712" y="2842795"/>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1" name="TextBox 16">
            <a:extLst>
              <a:ext uri="{FF2B5EF4-FFF2-40B4-BE49-F238E27FC236}">
                <a16:creationId xmlns:a16="http://schemas.microsoft.com/office/drawing/2014/main" id="{25EE2A89-4DB2-4AB1-A55D-0CD9215EA7E9}"/>
              </a:ext>
            </a:extLst>
          </p:cNvPr>
          <p:cNvSpPr txBox="1"/>
          <p:nvPr/>
        </p:nvSpPr>
        <p:spPr>
          <a:xfrm>
            <a:off x="838200" y="1639620"/>
            <a:ext cx="155284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keyword to start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function definition</a:t>
            </a:r>
          </a:p>
        </p:txBody>
      </p:sp>
      <p:sp>
        <p:nvSpPr>
          <p:cNvPr id="32" name="TextBox 17">
            <a:extLst>
              <a:ext uri="{FF2B5EF4-FFF2-40B4-BE49-F238E27FC236}">
                <a16:creationId xmlns:a16="http://schemas.microsoft.com/office/drawing/2014/main" id="{81CA25EA-2F4E-43BA-A37E-0C6EE94C0E28}"/>
              </a:ext>
            </a:extLst>
          </p:cNvPr>
          <p:cNvSpPr txBox="1"/>
          <p:nvPr/>
        </p:nvSpPr>
        <p:spPr>
          <a:xfrm>
            <a:off x="2481565" y="1919465"/>
            <a:ext cx="141894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function </a:t>
            </a:r>
            <a:r>
              <a:rPr lang="en-US" b="1" dirty="0">
                <a:latin typeface="Arial" panose="020B0604020202020204" pitchFamily="34" charset="0"/>
                <a:cs typeface="Arial" panose="020B0604020202020204" pitchFamily="34" charset="0"/>
              </a:rPr>
              <a:t>name</a:t>
            </a:r>
          </a:p>
          <a:p>
            <a:pPr algn="ctr"/>
            <a:r>
              <a:rPr lang="en-US" dirty="0">
                <a:latin typeface="Arial" panose="020B0604020202020204" pitchFamily="34" charset="0"/>
                <a:cs typeface="Arial" panose="020B0604020202020204" pitchFamily="34" charset="0"/>
              </a:rPr>
              <a:t>identifier</a:t>
            </a:r>
          </a:p>
        </p:txBody>
      </p:sp>
      <p:sp>
        <p:nvSpPr>
          <p:cNvPr id="33" name="TextBox 18">
            <a:extLst>
              <a:ext uri="{FF2B5EF4-FFF2-40B4-BE49-F238E27FC236}">
                <a16:creationId xmlns:a16="http://schemas.microsoft.com/office/drawing/2014/main" id="{31C7D318-8B86-464F-9852-02408B7EC15F}"/>
              </a:ext>
            </a:extLst>
          </p:cNvPr>
          <p:cNvSpPr txBox="1"/>
          <p:nvPr/>
        </p:nvSpPr>
        <p:spPr>
          <a:xfrm>
            <a:off x="4248447" y="2239784"/>
            <a:ext cx="142859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parameters</a:t>
            </a:r>
          </a:p>
        </p:txBody>
      </p:sp>
      <p:sp>
        <p:nvSpPr>
          <p:cNvPr id="16" name="TextBox 8">
            <a:extLst>
              <a:ext uri="{FF2B5EF4-FFF2-40B4-BE49-F238E27FC236}">
                <a16:creationId xmlns:a16="http://schemas.microsoft.com/office/drawing/2014/main" id="{C6BE4EDF-4A87-4C84-9B82-116D41789213}"/>
              </a:ext>
            </a:extLst>
          </p:cNvPr>
          <p:cNvSpPr txBox="1"/>
          <p:nvPr/>
        </p:nvSpPr>
        <p:spPr>
          <a:xfrm>
            <a:off x="2610701" y="2956339"/>
            <a:ext cx="116067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18" name="Rectangle 17">
            <a:extLst>
              <a:ext uri="{FF2B5EF4-FFF2-40B4-BE49-F238E27FC236}">
                <a16:creationId xmlns:a16="http://schemas.microsoft.com/office/drawing/2014/main" id="{995BC3E6-4471-4453-8786-34953A243319}"/>
              </a:ext>
            </a:extLst>
          </p:cNvPr>
          <p:cNvSpPr/>
          <p:nvPr/>
        </p:nvSpPr>
        <p:spPr>
          <a:xfrm>
            <a:off x="4248467" y="2842795"/>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TextBox 8">
            <a:extLst>
              <a:ext uri="{FF2B5EF4-FFF2-40B4-BE49-F238E27FC236}">
                <a16:creationId xmlns:a16="http://schemas.microsoft.com/office/drawing/2014/main" id="{C98B0982-F7E2-49DC-A3A0-0BEF0BEA917A}"/>
              </a:ext>
            </a:extLst>
          </p:cNvPr>
          <p:cNvSpPr txBox="1"/>
          <p:nvPr/>
        </p:nvSpPr>
        <p:spPr>
          <a:xfrm>
            <a:off x="4248447" y="2981294"/>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(x, y)</a:t>
            </a:r>
          </a:p>
        </p:txBody>
      </p:sp>
      <p:sp>
        <p:nvSpPr>
          <p:cNvPr id="20" name="Rectangle 19">
            <a:extLst>
              <a:ext uri="{FF2B5EF4-FFF2-40B4-BE49-F238E27FC236}">
                <a16:creationId xmlns:a16="http://schemas.microsoft.com/office/drawing/2014/main" id="{FBA7312C-899B-4B42-9619-E1B781AF8437}"/>
              </a:ext>
            </a:extLst>
          </p:cNvPr>
          <p:cNvSpPr/>
          <p:nvPr/>
        </p:nvSpPr>
        <p:spPr>
          <a:xfrm>
            <a:off x="6077164" y="2842795"/>
            <a:ext cx="322498"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1" name="TextBox 8">
            <a:extLst>
              <a:ext uri="{FF2B5EF4-FFF2-40B4-BE49-F238E27FC236}">
                <a16:creationId xmlns:a16="http://schemas.microsoft.com/office/drawing/2014/main" id="{A80D4FFF-F59C-42EC-8C84-00E3289A33AD}"/>
              </a:ext>
            </a:extLst>
          </p:cNvPr>
          <p:cNvSpPr txBox="1"/>
          <p:nvPr/>
        </p:nvSpPr>
        <p:spPr>
          <a:xfrm>
            <a:off x="6077133" y="2958464"/>
            <a:ext cx="3224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26A75842-8469-4FF9-9B96-6C8E4BDF2FAD}"/>
              </a:ext>
            </a:extLst>
          </p:cNvPr>
          <p:cNvSpPr/>
          <p:nvPr/>
        </p:nvSpPr>
        <p:spPr>
          <a:xfrm>
            <a:off x="2610707" y="4029670"/>
            <a:ext cx="3788911"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TextBox 8">
            <a:extLst>
              <a:ext uri="{FF2B5EF4-FFF2-40B4-BE49-F238E27FC236}">
                <a16:creationId xmlns:a16="http://schemas.microsoft.com/office/drawing/2014/main" id="{2344F3F3-161F-47D6-AF90-5E283C5605D2}"/>
              </a:ext>
            </a:extLst>
          </p:cNvPr>
          <p:cNvSpPr txBox="1"/>
          <p:nvPr/>
        </p:nvSpPr>
        <p:spPr>
          <a:xfrm>
            <a:off x="2610697" y="4143214"/>
            <a:ext cx="378893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print(x + y)</a:t>
            </a:r>
          </a:p>
        </p:txBody>
      </p:sp>
      <p:sp>
        <p:nvSpPr>
          <p:cNvPr id="25" name="TextBox 18">
            <a:extLst>
              <a:ext uri="{FF2B5EF4-FFF2-40B4-BE49-F238E27FC236}">
                <a16:creationId xmlns:a16="http://schemas.microsoft.com/office/drawing/2014/main" id="{DFACB0ED-29AF-4401-8E13-DBED632C8F11}"/>
              </a:ext>
            </a:extLst>
          </p:cNvPr>
          <p:cNvSpPr txBox="1"/>
          <p:nvPr/>
        </p:nvSpPr>
        <p:spPr>
          <a:xfrm>
            <a:off x="6462755" y="4075836"/>
            <a:ext cx="221098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panose="020B0604020202020204" pitchFamily="34" charset="0"/>
                <a:cs typeface="Arial" panose="020B0604020202020204" pitchFamily="34" charset="0"/>
              </a:rPr>
              <a:t>code block </a:t>
            </a:r>
            <a:r>
              <a:rPr lang="en-US" sz="1600" dirty="0">
                <a:latin typeface="Arial" panose="020B0604020202020204" pitchFamily="34" charset="0"/>
                <a:cs typeface="Arial" panose="020B0604020202020204" pitchFamily="34" charset="0"/>
              </a:rPr>
              <a:t>which runs when the function is called</a:t>
            </a:r>
          </a:p>
        </p:txBody>
      </p:sp>
      <p:cxnSp>
        <p:nvCxnSpPr>
          <p:cNvPr id="6" name="Straight Arrow Connector 5">
            <a:extLst>
              <a:ext uri="{FF2B5EF4-FFF2-40B4-BE49-F238E27FC236}">
                <a16:creationId xmlns:a16="http://schemas.microsoft.com/office/drawing/2014/main" id="{A2CBC3D5-ECE7-4901-BEA6-A8B36AC4331F}"/>
              </a:ext>
            </a:extLst>
          </p:cNvPr>
          <p:cNvCxnSpPr>
            <a:cxnSpLocks/>
          </p:cNvCxnSpPr>
          <p:nvPr/>
        </p:nvCxnSpPr>
        <p:spPr>
          <a:xfrm flipH="1">
            <a:off x="5486401" y="2264038"/>
            <a:ext cx="751981" cy="899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8192247-129B-4F3D-893B-6CEF5D455CC8}"/>
              </a:ext>
            </a:extLst>
          </p:cNvPr>
          <p:cNvCxnSpPr>
            <a:cxnSpLocks/>
          </p:cNvCxnSpPr>
          <p:nvPr/>
        </p:nvCxnSpPr>
        <p:spPr>
          <a:xfrm>
            <a:off x="6229533" y="2258024"/>
            <a:ext cx="1" cy="876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18">
            <a:extLst>
              <a:ext uri="{FF2B5EF4-FFF2-40B4-BE49-F238E27FC236}">
                <a16:creationId xmlns:a16="http://schemas.microsoft.com/office/drawing/2014/main" id="{62FE0225-A97D-4098-AD42-E3A06CB21720}"/>
              </a:ext>
            </a:extLst>
          </p:cNvPr>
          <p:cNvSpPr txBox="1"/>
          <p:nvPr/>
        </p:nvSpPr>
        <p:spPr>
          <a:xfrm>
            <a:off x="6238382" y="1960367"/>
            <a:ext cx="8515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syntax</a:t>
            </a:r>
          </a:p>
        </p:txBody>
      </p:sp>
      <p:sp>
        <p:nvSpPr>
          <p:cNvPr id="22" name="TextBox 21">
            <a:extLst>
              <a:ext uri="{FF2B5EF4-FFF2-40B4-BE49-F238E27FC236}">
                <a16:creationId xmlns:a16="http://schemas.microsoft.com/office/drawing/2014/main" id="{808C50C9-E613-41CD-9953-B61CE5221062}"/>
              </a:ext>
            </a:extLst>
          </p:cNvPr>
          <p:cNvSpPr txBox="1"/>
          <p:nvPr/>
        </p:nvSpPr>
        <p:spPr>
          <a:xfrm>
            <a:off x="692333" y="5467148"/>
            <a:ext cx="8077200" cy="132343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You can use any valid </a:t>
            </a:r>
            <a:r>
              <a:rPr lang="en-US" sz="2000" b="1" dirty="0"/>
              <a:t>name</a:t>
            </a:r>
            <a:r>
              <a:rPr lang="en-US" sz="2000" dirty="0"/>
              <a:t>, any number of </a:t>
            </a:r>
            <a:r>
              <a:rPr lang="en-US" sz="2000" b="1" dirty="0"/>
              <a:t>parameters</a:t>
            </a:r>
            <a:r>
              <a:rPr lang="en-US" sz="2000" dirty="0"/>
              <a:t>, and run whatever code you want to in the </a:t>
            </a:r>
            <a:r>
              <a:rPr lang="en-US" sz="2000" b="1" dirty="0"/>
              <a:t>code block</a:t>
            </a:r>
          </a:p>
          <a:p>
            <a:endParaRPr lang="en-US" sz="2000" dirty="0"/>
          </a:p>
          <a:p>
            <a:endParaRPr lang="en-US" sz="2000" dirty="0"/>
          </a:p>
        </p:txBody>
      </p:sp>
    </p:spTree>
    <p:extLst>
      <p:ext uri="{BB962C8B-B14F-4D97-AF65-F5344CB8AC3E}">
        <p14:creationId xmlns:p14="http://schemas.microsoft.com/office/powerpoint/2010/main" val="2378387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1143000" y="1843950"/>
            <a:ext cx="6858000" cy="3170099"/>
          </a:xfrm>
          <a:prstGeom prst="rect">
            <a:avLst/>
          </a:prstGeom>
          <a:noFill/>
          <a:ln w="6350" cmpd="sng">
            <a:noFill/>
            <a:prstDash val="dash"/>
          </a:ln>
        </p:spPr>
        <p:txBody>
          <a:bodyPr wrap="square" rtlCol="0">
            <a:spAutoFit/>
          </a:bodyPr>
          <a:lstStyle/>
          <a:p>
            <a:pPr algn="ctr"/>
            <a:r>
              <a:rPr lang="en-US" sz="4000" dirty="0"/>
              <a:t>But … just defining our function doesn’t do anything!</a:t>
            </a:r>
          </a:p>
          <a:p>
            <a:pPr algn="ctr"/>
            <a:endParaRPr lang="en-US" sz="4000" dirty="0"/>
          </a:p>
          <a:p>
            <a:pPr algn="ctr"/>
            <a:r>
              <a:rPr lang="en-US" sz="4000" dirty="0"/>
              <a:t>To run the function we’ve defined, we have to </a:t>
            </a:r>
            <a:r>
              <a:rPr lang="en-US" sz="4000" b="1" i="1" u="sng" dirty="0"/>
              <a:t>call</a:t>
            </a:r>
            <a:r>
              <a:rPr lang="en-US" sz="4000" dirty="0"/>
              <a:t> it.</a:t>
            </a:r>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Functions</a:t>
            </a:r>
          </a:p>
        </p:txBody>
      </p:sp>
    </p:spTree>
    <p:extLst>
      <p:ext uri="{BB962C8B-B14F-4D97-AF65-F5344CB8AC3E}">
        <p14:creationId xmlns:p14="http://schemas.microsoft.com/office/powerpoint/2010/main" val="7840761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Calling </a:t>
            </a:r>
          </a:p>
        </p:txBody>
      </p:sp>
      <p:sp>
        <p:nvSpPr>
          <p:cNvPr id="22" name="TextBox 21">
            <a:extLst>
              <a:ext uri="{FF2B5EF4-FFF2-40B4-BE49-F238E27FC236}">
                <a16:creationId xmlns:a16="http://schemas.microsoft.com/office/drawing/2014/main" id="{808C50C9-E613-41CD-9953-B61CE5221062}"/>
              </a:ext>
            </a:extLst>
          </p:cNvPr>
          <p:cNvSpPr txBox="1"/>
          <p:nvPr/>
        </p:nvSpPr>
        <p:spPr>
          <a:xfrm>
            <a:off x="692333" y="4573424"/>
            <a:ext cx="8077200" cy="1015663"/>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endParaRPr lang="en-US" sz="2000" dirty="0"/>
          </a:p>
          <a:p>
            <a:endParaRPr lang="en-US" sz="2000" dirty="0"/>
          </a:p>
          <a:p>
            <a:endParaRPr lang="en-US" sz="2000" dirty="0"/>
          </a:p>
        </p:txBody>
      </p:sp>
      <p:sp>
        <p:nvSpPr>
          <p:cNvPr id="34" name="Rectangle 33">
            <a:extLst>
              <a:ext uri="{FF2B5EF4-FFF2-40B4-BE49-F238E27FC236}">
                <a16:creationId xmlns:a16="http://schemas.microsoft.com/office/drawing/2014/main" id="{DCD93FE7-ADF4-4A76-9D95-DD8453A85C07}"/>
              </a:ext>
            </a:extLst>
          </p:cNvPr>
          <p:cNvSpPr/>
          <p:nvPr/>
        </p:nvSpPr>
        <p:spPr>
          <a:xfrm>
            <a:off x="5677445" y="1951604"/>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0" name="TextBox 8">
            <a:extLst>
              <a:ext uri="{FF2B5EF4-FFF2-40B4-BE49-F238E27FC236}">
                <a16:creationId xmlns:a16="http://schemas.microsoft.com/office/drawing/2014/main" id="{AE09D6B3-E12D-479B-BABE-45B52B0CBC07}"/>
              </a:ext>
            </a:extLst>
          </p:cNvPr>
          <p:cNvSpPr txBox="1"/>
          <p:nvPr/>
        </p:nvSpPr>
        <p:spPr>
          <a:xfrm>
            <a:off x="5740277" y="2126847"/>
            <a:ext cx="11606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41" name="Rectangle 40">
            <a:extLst>
              <a:ext uri="{FF2B5EF4-FFF2-40B4-BE49-F238E27FC236}">
                <a16:creationId xmlns:a16="http://schemas.microsoft.com/office/drawing/2014/main" id="{AD9F8EA1-211E-4628-A197-B7D74A36D87A}"/>
              </a:ext>
            </a:extLst>
          </p:cNvPr>
          <p:cNvSpPr/>
          <p:nvPr/>
        </p:nvSpPr>
        <p:spPr>
          <a:xfrm>
            <a:off x="6781378" y="1951604"/>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2" name="TextBox 8">
            <a:extLst>
              <a:ext uri="{FF2B5EF4-FFF2-40B4-BE49-F238E27FC236}">
                <a16:creationId xmlns:a16="http://schemas.microsoft.com/office/drawing/2014/main" id="{778823E3-191E-4D22-B115-B5D702AC92A7}"/>
              </a:ext>
            </a:extLst>
          </p:cNvPr>
          <p:cNvSpPr txBox="1"/>
          <p:nvPr/>
        </p:nvSpPr>
        <p:spPr>
          <a:xfrm>
            <a:off x="6714854" y="2090103"/>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(2, 4)</a:t>
            </a:r>
          </a:p>
        </p:txBody>
      </p:sp>
      <p:sp>
        <p:nvSpPr>
          <p:cNvPr id="18" name="TextBox 17">
            <a:extLst>
              <a:ext uri="{FF2B5EF4-FFF2-40B4-BE49-F238E27FC236}">
                <a16:creationId xmlns:a16="http://schemas.microsoft.com/office/drawing/2014/main" id="{F5AB31A6-15F9-4AC1-8A9F-975EBF862D22}"/>
              </a:ext>
            </a:extLst>
          </p:cNvPr>
          <p:cNvSpPr txBox="1"/>
          <p:nvPr/>
        </p:nvSpPr>
        <p:spPr>
          <a:xfrm>
            <a:off x="304800" y="3480647"/>
            <a:ext cx="8077200" cy="1015663"/>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You can think of a function call as assigning values to x and y:</a:t>
            </a:r>
          </a:p>
          <a:p>
            <a:endParaRPr lang="en-US" sz="2000" dirty="0"/>
          </a:p>
          <a:p>
            <a:endParaRPr lang="en-US" sz="2000" dirty="0"/>
          </a:p>
        </p:txBody>
      </p:sp>
      <p:sp>
        <p:nvSpPr>
          <p:cNvPr id="25" name="Rectangle 24">
            <a:extLst>
              <a:ext uri="{FF2B5EF4-FFF2-40B4-BE49-F238E27FC236}">
                <a16:creationId xmlns:a16="http://schemas.microsoft.com/office/drawing/2014/main" id="{9D138697-45B6-4D5B-BF4A-92EFE7B6C716}"/>
              </a:ext>
            </a:extLst>
          </p:cNvPr>
          <p:cNvSpPr/>
          <p:nvPr/>
        </p:nvSpPr>
        <p:spPr>
          <a:xfrm>
            <a:off x="576577" y="1279104"/>
            <a:ext cx="1011830" cy="923331"/>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TextBox 8">
            <a:extLst>
              <a:ext uri="{FF2B5EF4-FFF2-40B4-BE49-F238E27FC236}">
                <a16:creationId xmlns:a16="http://schemas.microsoft.com/office/drawing/2014/main" id="{0751B3FB-7610-413C-B0CD-798AD6BEFF60}"/>
              </a:ext>
            </a:extLst>
          </p:cNvPr>
          <p:cNvSpPr txBox="1"/>
          <p:nvPr/>
        </p:nvSpPr>
        <p:spPr>
          <a:xfrm>
            <a:off x="565111" y="1416040"/>
            <a:ext cx="101183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def </a:t>
            </a:r>
          </a:p>
        </p:txBody>
      </p:sp>
      <p:sp>
        <p:nvSpPr>
          <p:cNvPr id="27" name="Rectangle 26">
            <a:extLst>
              <a:ext uri="{FF2B5EF4-FFF2-40B4-BE49-F238E27FC236}">
                <a16:creationId xmlns:a16="http://schemas.microsoft.com/office/drawing/2014/main" id="{E3BC346B-DBBF-4733-AF33-8EC9FBF44761}"/>
              </a:ext>
            </a:extLst>
          </p:cNvPr>
          <p:cNvSpPr/>
          <p:nvPr/>
        </p:nvSpPr>
        <p:spPr>
          <a:xfrm>
            <a:off x="1583653" y="1279105"/>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8" name="TextBox 8">
            <a:extLst>
              <a:ext uri="{FF2B5EF4-FFF2-40B4-BE49-F238E27FC236}">
                <a16:creationId xmlns:a16="http://schemas.microsoft.com/office/drawing/2014/main" id="{81171078-37B8-4303-8AA7-532F61361A0F}"/>
              </a:ext>
            </a:extLst>
          </p:cNvPr>
          <p:cNvSpPr txBox="1"/>
          <p:nvPr/>
        </p:nvSpPr>
        <p:spPr>
          <a:xfrm>
            <a:off x="1583642" y="1405126"/>
            <a:ext cx="116067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29" name="Rectangle 28">
            <a:extLst>
              <a:ext uri="{FF2B5EF4-FFF2-40B4-BE49-F238E27FC236}">
                <a16:creationId xmlns:a16="http://schemas.microsoft.com/office/drawing/2014/main" id="{96705105-721F-42A4-A605-CC513C0F8A37}"/>
              </a:ext>
            </a:extLst>
          </p:cNvPr>
          <p:cNvSpPr/>
          <p:nvPr/>
        </p:nvSpPr>
        <p:spPr>
          <a:xfrm>
            <a:off x="2740899" y="1278958"/>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30" name="TextBox 8">
            <a:extLst>
              <a:ext uri="{FF2B5EF4-FFF2-40B4-BE49-F238E27FC236}">
                <a16:creationId xmlns:a16="http://schemas.microsoft.com/office/drawing/2014/main" id="{F76EB0F4-E59E-4E50-A8B5-AA970E18252A}"/>
              </a:ext>
            </a:extLst>
          </p:cNvPr>
          <p:cNvSpPr txBox="1"/>
          <p:nvPr/>
        </p:nvSpPr>
        <p:spPr>
          <a:xfrm>
            <a:off x="2591737" y="1372739"/>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(x, y)</a:t>
            </a:r>
          </a:p>
        </p:txBody>
      </p:sp>
      <p:sp>
        <p:nvSpPr>
          <p:cNvPr id="31" name="Rectangle 30">
            <a:extLst>
              <a:ext uri="{FF2B5EF4-FFF2-40B4-BE49-F238E27FC236}">
                <a16:creationId xmlns:a16="http://schemas.microsoft.com/office/drawing/2014/main" id="{D2492A9D-B1AE-4B62-9889-31C65FB1603F}"/>
              </a:ext>
            </a:extLst>
          </p:cNvPr>
          <p:cNvSpPr/>
          <p:nvPr/>
        </p:nvSpPr>
        <p:spPr>
          <a:xfrm>
            <a:off x="4077713" y="1277540"/>
            <a:ext cx="322498"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32" name="TextBox 8">
            <a:extLst>
              <a:ext uri="{FF2B5EF4-FFF2-40B4-BE49-F238E27FC236}">
                <a16:creationId xmlns:a16="http://schemas.microsoft.com/office/drawing/2014/main" id="{35124A56-1D2C-4F87-8AE8-8A93772DE3B5}"/>
              </a:ext>
            </a:extLst>
          </p:cNvPr>
          <p:cNvSpPr txBox="1"/>
          <p:nvPr/>
        </p:nvSpPr>
        <p:spPr>
          <a:xfrm>
            <a:off x="3770053" y="1362586"/>
            <a:ext cx="3224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 </a:t>
            </a:r>
          </a:p>
        </p:txBody>
      </p:sp>
      <p:sp>
        <p:nvSpPr>
          <p:cNvPr id="33" name="Rectangle 32">
            <a:extLst>
              <a:ext uri="{FF2B5EF4-FFF2-40B4-BE49-F238E27FC236}">
                <a16:creationId xmlns:a16="http://schemas.microsoft.com/office/drawing/2014/main" id="{43BFFE76-241E-4A4B-8118-B0E385C2C032}"/>
              </a:ext>
            </a:extLst>
          </p:cNvPr>
          <p:cNvSpPr/>
          <p:nvPr/>
        </p:nvSpPr>
        <p:spPr>
          <a:xfrm>
            <a:off x="576567" y="2200870"/>
            <a:ext cx="382361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5" name="TextBox 8">
            <a:extLst>
              <a:ext uri="{FF2B5EF4-FFF2-40B4-BE49-F238E27FC236}">
                <a16:creationId xmlns:a16="http://schemas.microsoft.com/office/drawing/2014/main" id="{AA565681-E2E6-4010-A2B6-23AC8D260057}"/>
              </a:ext>
            </a:extLst>
          </p:cNvPr>
          <p:cNvSpPr txBox="1"/>
          <p:nvPr/>
        </p:nvSpPr>
        <p:spPr>
          <a:xfrm>
            <a:off x="1009359" y="2208625"/>
            <a:ext cx="378893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print(x + y)</a:t>
            </a:r>
          </a:p>
        </p:txBody>
      </p:sp>
      <p:sp>
        <p:nvSpPr>
          <p:cNvPr id="6" name="TextBox 5">
            <a:extLst>
              <a:ext uri="{FF2B5EF4-FFF2-40B4-BE49-F238E27FC236}">
                <a16:creationId xmlns:a16="http://schemas.microsoft.com/office/drawing/2014/main" id="{C09FF3EC-7556-49C6-9E9A-B9798A96408F}"/>
              </a:ext>
            </a:extLst>
          </p:cNvPr>
          <p:cNvSpPr txBox="1"/>
          <p:nvPr/>
        </p:nvSpPr>
        <p:spPr>
          <a:xfrm>
            <a:off x="602249" y="916671"/>
            <a:ext cx="1146468" cy="369332"/>
          </a:xfrm>
          <a:prstGeom prst="rect">
            <a:avLst/>
          </a:prstGeom>
          <a:noFill/>
        </p:spPr>
        <p:txBody>
          <a:bodyPr wrap="none" rtlCol="0">
            <a:spAutoFit/>
          </a:bodyPr>
          <a:lstStyle/>
          <a:p>
            <a:r>
              <a:rPr lang="en-US" dirty="0"/>
              <a:t>Definition</a:t>
            </a:r>
          </a:p>
        </p:txBody>
      </p:sp>
      <p:sp>
        <p:nvSpPr>
          <p:cNvPr id="38" name="TextBox 37">
            <a:extLst>
              <a:ext uri="{FF2B5EF4-FFF2-40B4-BE49-F238E27FC236}">
                <a16:creationId xmlns:a16="http://schemas.microsoft.com/office/drawing/2014/main" id="{B4DE49F2-F218-45CC-83EF-8C60C7A2C8D3}"/>
              </a:ext>
            </a:extLst>
          </p:cNvPr>
          <p:cNvSpPr txBox="1"/>
          <p:nvPr/>
        </p:nvSpPr>
        <p:spPr>
          <a:xfrm>
            <a:off x="5758458" y="1501085"/>
            <a:ext cx="582211" cy="369332"/>
          </a:xfrm>
          <a:prstGeom prst="rect">
            <a:avLst/>
          </a:prstGeom>
          <a:noFill/>
        </p:spPr>
        <p:txBody>
          <a:bodyPr wrap="none" rtlCol="0">
            <a:spAutoFit/>
          </a:bodyPr>
          <a:lstStyle/>
          <a:p>
            <a:r>
              <a:rPr lang="en-US" dirty="0"/>
              <a:t>Call</a:t>
            </a:r>
          </a:p>
        </p:txBody>
      </p:sp>
      <p:sp>
        <p:nvSpPr>
          <p:cNvPr id="39" name="Rectangle 38">
            <a:extLst>
              <a:ext uri="{FF2B5EF4-FFF2-40B4-BE49-F238E27FC236}">
                <a16:creationId xmlns:a16="http://schemas.microsoft.com/office/drawing/2014/main" id="{269B232E-FBF3-4CA7-A1C9-1B4CDD1B12D7}"/>
              </a:ext>
            </a:extLst>
          </p:cNvPr>
          <p:cNvSpPr/>
          <p:nvPr/>
        </p:nvSpPr>
        <p:spPr>
          <a:xfrm>
            <a:off x="838200" y="4619590"/>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3" name="TextBox 8">
            <a:extLst>
              <a:ext uri="{FF2B5EF4-FFF2-40B4-BE49-F238E27FC236}">
                <a16:creationId xmlns:a16="http://schemas.microsoft.com/office/drawing/2014/main" id="{E35DA424-8737-496B-B8B6-3567A9CE2E0D}"/>
              </a:ext>
            </a:extLst>
          </p:cNvPr>
          <p:cNvSpPr txBox="1"/>
          <p:nvPr/>
        </p:nvSpPr>
        <p:spPr>
          <a:xfrm>
            <a:off x="901032" y="4758090"/>
            <a:ext cx="11606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44" name="Rectangle 43">
            <a:extLst>
              <a:ext uri="{FF2B5EF4-FFF2-40B4-BE49-F238E27FC236}">
                <a16:creationId xmlns:a16="http://schemas.microsoft.com/office/drawing/2014/main" id="{222652B4-E3A6-4F0C-96E3-44A34B389466}"/>
              </a:ext>
            </a:extLst>
          </p:cNvPr>
          <p:cNvSpPr/>
          <p:nvPr/>
        </p:nvSpPr>
        <p:spPr>
          <a:xfrm>
            <a:off x="1942133" y="4619590"/>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TextBox 8">
            <a:extLst>
              <a:ext uri="{FF2B5EF4-FFF2-40B4-BE49-F238E27FC236}">
                <a16:creationId xmlns:a16="http://schemas.microsoft.com/office/drawing/2014/main" id="{C1130D07-5A9B-468E-ADFD-BD76C917B238}"/>
              </a:ext>
            </a:extLst>
          </p:cNvPr>
          <p:cNvSpPr txBox="1"/>
          <p:nvPr/>
        </p:nvSpPr>
        <p:spPr>
          <a:xfrm>
            <a:off x="1875609" y="4758090"/>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(2, 4)</a:t>
            </a:r>
          </a:p>
        </p:txBody>
      </p:sp>
      <p:sp>
        <p:nvSpPr>
          <p:cNvPr id="49" name="Arrow: Right 48">
            <a:extLst>
              <a:ext uri="{FF2B5EF4-FFF2-40B4-BE49-F238E27FC236}">
                <a16:creationId xmlns:a16="http://schemas.microsoft.com/office/drawing/2014/main" id="{94CB138D-8220-49FA-B905-D3406A2D4074}"/>
              </a:ext>
            </a:extLst>
          </p:cNvPr>
          <p:cNvSpPr/>
          <p:nvPr/>
        </p:nvSpPr>
        <p:spPr>
          <a:xfrm>
            <a:off x="3761716" y="4878227"/>
            <a:ext cx="1447800" cy="406056"/>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5A3D828-820E-49CD-8092-EFE89849BCFB}"/>
              </a:ext>
            </a:extLst>
          </p:cNvPr>
          <p:cNvSpPr/>
          <p:nvPr/>
        </p:nvSpPr>
        <p:spPr>
          <a:xfrm>
            <a:off x="5677447" y="4114800"/>
            <a:ext cx="2888552" cy="193291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51" name="TextBox 8">
            <a:extLst>
              <a:ext uri="{FF2B5EF4-FFF2-40B4-BE49-F238E27FC236}">
                <a16:creationId xmlns:a16="http://schemas.microsoft.com/office/drawing/2014/main" id="{7BE88B4B-424E-40F6-95AC-05DF5A9A1AC2}"/>
              </a:ext>
            </a:extLst>
          </p:cNvPr>
          <p:cNvSpPr txBox="1"/>
          <p:nvPr/>
        </p:nvSpPr>
        <p:spPr>
          <a:xfrm>
            <a:off x="5711355" y="4204092"/>
            <a:ext cx="2888553"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x = 2</a:t>
            </a:r>
          </a:p>
          <a:p>
            <a:r>
              <a:rPr lang="en-US" sz="3600" b="1" dirty="0">
                <a:latin typeface="Arial" panose="020B0604020202020204" pitchFamily="34" charset="0"/>
                <a:cs typeface="Arial" panose="020B0604020202020204" pitchFamily="34" charset="0"/>
              </a:rPr>
              <a:t>y = 4</a:t>
            </a:r>
          </a:p>
          <a:p>
            <a:r>
              <a:rPr lang="en-US" sz="3600" b="1" dirty="0">
                <a:latin typeface="Arial" panose="020B0604020202020204" pitchFamily="34" charset="0"/>
                <a:cs typeface="Arial" panose="020B0604020202020204" pitchFamily="34" charset="0"/>
              </a:rPr>
              <a:t>print(x + y)</a:t>
            </a:r>
          </a:p>
        </p:txBody>
      </p:sp>
    </p:spTree>
    <p:extLst>
      <p:ext uri="{BB962C8B-B14F-4D97-AF65-F5344CB8AC3E}">
        <p14:creationId xmlns:p14="http://schemas.microsoft.com/office/powerpoint/2010/main" val="4227371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09926" y="990600"/>
            <a:ext cx="8077200" cy="1015663"/>
          </a:xfrm>
          <a:prstGeom prst="rect">
            <a:avLst/>
          </a:prstGeom>
          <a:noFill/>
          <a:ln w="6350" cmpd="sng">
            <a:noFill/>
            <a:prstDash val="dash"/>
          </a:ln>
        </p:spPr>
        <p:txBody>
          <a:bodyPr wrap="square" rtlCol="0">
            <a:spAutoFit/>
          </a:bodyPr>
          <a:lstStyle/>
          <a:p>
            <a:pPr algn="ctr"/>
            <a:r>
              <a:rPr lang="en-US" sz="2000" u="sng" dirty="0"/>
              <a:t>Call the Function</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Calling </a:t>
            </a:r>
          </a:p>
        </p:txBody>
      </p:sp>
      <p:sp>
        <p:nvSpPr>
          <p:cNvPr id="22" name="TextBox 21">
            <a:extLst>
              <a:ext uri="{FF2B5EF4-FFF2-40B4-BE49-F238E27FC236}">
                <a16:creationId xmlns:a16="http://schemas.microsoft.com/office/drawing/2014/main" id="{808C50C9-E613-41CD-9953-B61CE5221062}"/>
              </a:ext>
            </a:extLst>
          </p:cNvPr>
          <p:cNvSpPr txBox="1"/>
          <p:nvPr/>
        </p:nvSpPr>
        <p:spPr>
          <a:xfrm>
            <a:off x="692333" y="5467148"/>
            <a:ext cx="8077200" cy="1015663"/>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endParaRPr lang="en-US" sz="2000" dirty="0"/>
          </a:p>
          <a:p>
            <a:endParaRPr lang="en-US" sz="2000" dirty="0"/>
          </a:p>
          <a:p>
            <a:endParaRPr lang="en-US" sz="2000" dirty="0"/>
          </a:p>
        </p:txBody>
      </p:sp>
      <p:sp>
        <p:nvSpPr>
          <p:cNvPr id="34" name="Rectangle 33">
            <a:extLst>
              <a:ext uri="{FF2B5EF4-FFF2-40B4-BE49-F238E27FC236}">
                <a16:creationId xmlns:a16="http://schemas.microsoft.com/office/drawing/2014/main" id="{DCD93FE7-ADF4-4A76-9D95-DD8453A85C07}"/>
              </a:ext>
            </a:extLst>
          </p:cNvPr>
          <p:cNvSpPr/>
          <p:nvPr/>
        </p:nvSpPr>
        <p:spPr>
          <a:xfrm>
            <a:off x="1018448" y="2908654"/>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6" name="TextBox 17">
            <a:extLst>
              <a:ext uri="{FF2B5EF4-FFF2-40B4-BE49-F238E27FC236}">
                <a16:creationId xmlns:a16="http://schemas.microsoft.com/office/drawing/2014/main" id="{D46F2ACB-5CE1-4ECF-AA69-528E51294F65}"/>
              </a:ext>
            </a:extLst>
          </p:cNvPr>
          <p:cNvSpPr txBox="1"/>
          <p:nvPr/>
        </p:nvSpPr>
        <p:spPr>
          <a:xfrm>
            <a:off x="889301" y="1985324"/>
            <a:ext cx="141894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reference the function name</a:t>
            </a:r>
          </a:p>
        </p:txBody>
      </p:sp>
      <p:sp>
        <p:nvSpPr>
          <p:cNvPr id="37" name="TextBox 18">
            <a:extLst>
              <a:ext uri="{FF2B5EF4-FFF2-40B4-BE49-F238E27FC236}">
                <a16:creationId xmlns:a16="http://schemas.microsoft.com/office/drawing/2014/main" id="{08EBD53C-A3B9-49C0-8307-7F84D00FEBA1}"/>
              </a:ext>
            </a:extLst>
          </p:cNvPr>
          <p:cNvSpPr txBox="1"/>
          <p:nvPr/>
        </p:nvSpPr>
        <p:spPr>
          <a:xfrm>
            <a:off x="2508706" y="2123823"/>
            <a:ext cx="1646605"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arguments: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pass in values</a:t>
            </a:r>
          </a:p>
        </p:txBody>
      </p:sp>
      <p:sp>
        <p:nvSpPr>
          <p:cNvPr id="40" name="TextBox 8">
            <a:extLst>
              <a:ext uri="{FF2B5EF4-FFF2-40B4-BE49-F238E27FC236}">
                <a16:creationId xmlns:a16="http://schemas.microsoft.com/office/drawing/2014/main" id="{AE09D6B3-E12D-479B-BABE-45B52B0CBC07}"/>
              </a:ext>
            </a:extLst>
          </p:cNvPr>
          <p:cNvSpPr txBox="1"/>
          <p:nvPr/>
        </p:nvSpPr>
        <p:spPr>
          <a:xfrm>
            <a:off x="1018437" y="3022198"/>
            <a:ext cx="11606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41" name="Rectangle 40">
            <a:extLst>
              <a:ext uri="{FF2B5EF4-FFF2-40B4-BE49-F238E27FC236}">
                <a16:creationId xmlns:a16="http://schemas.microsoft.com/office/drawing/2014/main" id="{AD9F8EA1-211E-4628-A197-B7D74A36D87A}"/>
              </a:ext>
            </a:extLst>
          </p:cNvPr>
          <p:cNvSpPr/>
          <p:nvPr/>
        </p:nvSpPr>
        <p:spPr>
          <a:xfrm>
            <a:off x="2656203" y="2908654"/>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2" name="TextBox 8">
            <a:extLst>
              <a:ext uri="{FF2B5EF4-FFF2-40B4-BE49-F238E27FC236}">
                <a16:creationId xmlns:a16="http://schemas.microsoft.com/office/drawing/2014/main" id="{778823E3-191E-4D22-B115-B5D702AC92A7}"/>
              </a:ext>
            </a:extLst>
          </p:cNvPr>
          <p:cNvSpPr txBox="1"/>
          <p:nvPr/>
        </p:nvSpPr>
        <p:spPr>
          <a:xfrm>
            <a:off x="2656183" y="3047153"/>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(2, 4)</a:t>
            </a:r>
          </a:p>
        </p:txBody>
      </p:sp>
      <p:cxnSp>
        <p:nvCxnSpPr>
          <p:cNvPr id="45" name="Straight Arrow Connector 44">
            <a:extLst>
              <a:ext uri="{FF2B5EF4-FFF2-40B4-BE49-F238E27FC236}">
                <a16:creationId xmlns:a16="http://schemas.microsoft.com/office/drawing/2014/main" id="{158340F7-54F0-487F-97F0-508C4903FB9F}"/>
              </a:ext>
            </a:extLst>
          </p:cNvPr>
          <p:cNvCxnSpPr>
            <a:cxnSpLocks/>
          </p:cNvCxnSpPr>
          <p:nvPr/>
        </p:nvCxnSpPr>
        <p:spPr>
          <a:xfrm flipH="1" flipV="1">
            <a:off x="2961004" y="3693484"/>
            <a:ext cx="1035959" cy="3459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36F6F36-0FB1-4C76-B276-E84FE2A35620}"/>
              </a:ext>
            </a:extLst>
          </p:cNvPr>
          <p:cNvCxnSpPr>
            <a:cxnSpLocks/>
          </p:cNvCxnSpPr>
          <p:nvPr/>
        </p:nvCxnSpPr>
        <p:spPr>
          <a:xfrm flipH="1" flipV="1">
            <a:off x="3805763" y="3632022"/>
            <a:ext cx="202072" cy="407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18">
            <a:extLst>
              <a:ext uri="{FF2B5EF4-FFF2-40B4-BE49-F238E27FC236}">
                <a16:creationId xmlns:a16="http://schemas.microsoft.com/office/drawing/2014/main" id="{43E29F3C-4948-41D4-AC1A-1C842FB65FD2}"/>
              </a:ext>
            </a:extLst>
          </p:cNvPr>
          <p:cNvSpPr txBox="1"/>
          <p:nvPr/>
        </p:nvSpPr>
        <p:spPr>
          <a:xfrm>
            <a:off x="3996984" y="3831983"/>
            <a:ext cx="8515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syntax</a:t>
            </a:r>
          </a:p>
        </p:txBody>
      </p:sp>
      <p:sp>
        <p:nvSpPr>
          <p:cNvPr id="54" name="Arrow: Right 53">
            <a:extLst>
              <a:ext uri="{FF2B5EF4-FFF2-40B4-BE49-F238E27FC236}">
                <a16:creationId xmlns:a16="http://schemas.microsoft.com/office/drawing/2014/main" id="{819C0C8B-3F80-465A-8491-6AE49D549CD6}"/>
              </a:ext>
            </a:extLst>
          </p:cNvPr>
          <p:cNvSpPr/>
          <p:nvPr/>
        </p:nvSpPr>
        <p:spPr>
          <a:xfrm>
            <a:off x="4724400" y="3171299"/>
            <a:ext cx="1447800" cy="406056"/>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9CEFB75-A84C-4018-8E77-6C382846658A}"/>
              </a:ext>
            </a:extLst>
          </p:cNvPr>
          <p:cNvSpPr txBox="1"/>
          <p:nvPr/>
        </p:nvSpPr>
        <p:spPr>
          <a:xfrm>
            <a:off x="6519921" y="3160697"/>
            <a:ext cx="1967205" cy="369332"/>
          </a:xfrm>
          <a:prstGeom prst="rect">
            <a:avLst/>
          </a:prstGeom>
          <a:noFill/>
        </p:spPr>
        <p:txBody>
          <a:bodyPr wrap="none" rtlCol="0">
            <a:spAutoFit/>
          </a:bodyPr>
          <a:lstStyle/>
          <a:p>
            <a:r>
              <a:rPr lang="en-US" dirty="0"/>
              <a:t>Prints the value 6</a:t>
            </a:r>
          </a:p>
        </p:txBody>
      </p:sp>
      <p:sp>
        <p:nvSpPr>
          <p:cNvPr id="19" name="TextBox 18">
            <a:extLst>
              <a:ext uri="{FF2B5EF4-FFF2-40B4-BE49-F238E27FC236}">
                <a16:creationId xmlns:a16="http://schemas.microsoft.com/office/drawing/2014/main" id="{D3C910B8-8F8B-4EFB-9890-D2BB039319B3}"/>
              </a:ext>
            </a:extLst>
          </p:cNvPr>
          <p:cNvSpPr txBox="1"/>
          <p:nvPr/>
        </p:nvSpPr>
        <p:spPr>
          <a:xfrm>
            <a:off x="419451" y="5103709"/>
            <a:ext cx="8077200" cy="1631216"/>
          </a:xfrm>
          <a:prstGeom prst="rect">
            <a:avLst/>
          </a:prstGeom>
          <a:noFill/>
          <a:ln w="6350" cmpd="sng">
            <a:noFill/>
            <a:prstDash val="dash"/>
          </a:ln>
        </p:spPr>
        <p:txBody>
          <a:bodyPr wrap="square" rtlCol="0">
            <a:spAutoFit/>
          </a:bodyPr>
          <a:lstStyle/>
          <a:p>
            <a:pPr algn="ctr"/>
            <a:r>
              <a:rPr lang="en-US" sz="2000" dirty="0"/>
              <a:t>Calling involves referencing the function </a:t>
            </a:r>
            <a:r>
              <a:rPr lang="en-US" sz="2000" b="1" dirty="0"/>
              <a:t>name</a:t>
            </a:r>
            <a:r>
              <a:rPr lang="en-US" sz="2000" dirty="0"/>
              <a:t> and passing in </a:t>
            </a:r>
            <a:r>
              <a:rPr lang="en-US" sz="2000" b="1" dirty="0"/>
              <a:t>arguments</a:t>
            </a:r>
            <a:r>
              <a:rPr lang="en-US" sz="2000" dirty="0"/>
              <a:t>, or values that will be assigned to the parameters when the function is executed.</a:t>
            </a:r>
          </a:p>
          <a:p>
            <a:pPr algn="ctr"/>
            <a:endParaRPr lang="en-US" sz="2000" dirty="0"/>
          </a:p>
          <a:p>
            <a:pPr algn="ctr"/>
            <a:endParaRPr lang="en-US" sz="2000" dirty="0"/>
          </a:p>
        </p:txBody>
      </p:sp>
    </p:spTree>
    <p:extLst>
      <p:ext uri="{BB962C8B-B14F-4D97-AF65-F5344CB8AC3E}">
        <p14:creationId xmlns:p14="http://schemas.microsoft.com/office/powerpoint/2010/main" val="1453806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1015663"/>
          </a:xfrm>
          <a:prstGeom prst="rect">
            <a:avLst/>
          </a:prstGeom>
          <a:noFill/>
          <a:ln w="6350" cmpd="sng">
            <a:noFill/>
            <a:prstDash val="dash"/>
          </a:ln>
        </p:spPr>
        <p:txBody>
          <a:bodyPr wrap="square" rtlCol="0">
            <a:spAutoFit/>
          </a:bodyPr>
          <a:lstStyle/>
          <a:p>
            <a:pPr algn="ctr"/>
            <a:r>
              <a:rPr lang="en-US" sz="2000" u="sng" dirty="0"/>
              <a:t>Call our sum function with two arguments</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Calling</a:t>
            </a:r>
          </a:p>
        </p:txBody>
      </p:sp>
      <p:sp>
        <p:nvSpPr>
          <p:cNvPr id="22" name="TextBox 21">
            <a:extLst>
              <a:ext uri="{FF2B5EF4-FFF2-40B4-BE49-F238E27FC236}">
                <a16:creationId xmlns:a16="http://schemas.microsoft.com/office/drawing/2014/main" id="{808C50C9-E613-41CD-9953-B61CE5221062}"/>
              </a:ext>
            </a:extLst>
          </p:cNvPr>
          <p:cNvSpPr txBox="1"/>
          <p:nvPr/>
        </p:nvSpPr>
        <p:spPr>
          <a:xfrm>
            <a:off x="692333" y="5467148"/>
            <a:ext cx="8077200" cy="1015663"/>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endParaRPr lang="en-US" sz="2000" dirty="0"/>
          </a:p>
          <a:p>
            <a:endParaRPr lang="en-US" sz="2000" dirty="0"/>
          </a:p>
          <a:p>
            <a:endParaRPr lang="en-US" sz="2000" dirty="0"/>
          </a:p>
        </p:txBody>
      </p:sp>
      <p:sp>
        <p:nvSpPr>
          <p:cNvPr id="18" name="TextBox 17">
            <a:extLst>
              <a:ext uri="{FF2B5EF4-FFF2-40B4-BE49-F238E27FC236}">
                <a16:creationId xmlns:a16="http://schemas.microsoft.com/office/drawing/2014/main" id="{AD88D6AC-F436-40D1-823C-03DC3EA38507}"/>
              </a:ext>
            </a:extLst>
          </p:cNvPr>
          <p:cNvSpPr txBox="1"/>
          <p:nvPr/>
        </p:nvSpPr>
        <p:spPr>
          <a:xfrm>
            <a:off x="152400" y="2537121"/>
            <a:ext cx="2667000" cy="224676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sum(2, 2) prints 4</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sum(0, 2) prints 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sum(-1, 4) prints 3</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etc.</a:t>
            </a:r>
          </a:p>
        </p:txBody>
      </p:sp>
      <p:pic>
        <p:nvPicPr>
          <p:cNvPr id="6" name="Picture 5">
            <a:extLst>
              <a:ext uri="{FF2B5EF4-FFF2-40B4-BE49-F238E27FC236}">
                <a16:creationId xmlns:a16="http://schemas.microsoft.com/office/drawing/2014/main" id="{E21F4952-F6DD-4713-A067-076760518F5A}"/>
              </a:ext>
            </a:extLst>
          </p:cNvPr>
          <p:cNvPicPr>
            <a:picLocks noChangeAspect="1"/>
          </p:cNvPicPr>
          <p:nvPr/>
        </p:nvPicPr>
        <p:blipFill>
          <a:blip r:embed="rId3"/>
          <a:stretch>
            <a:fillRect/>
          </a:stretch>
        </p:blipFill>
        <p:spPr>
          <a:xfrm>
            <a:off x="2891369" y="1734540"/>
            <a:ext cx="6100231" cy="3851929"/>
          </a:xfrm>
          <a:prstGeom prst="rect">
            <a:avLst/>
          </a:prstGeom>
        </p:spPr>
      </p:pic>
      <p:sp>
        <p:nvSpPr>
          <p:cNvPr id="8" name="TextBox 7">
            <a:extLst>
              <a:ext uri="{FF2B5EF4-FFF2-40B4-BE49-F238E27FC236}">
                <a16:creationId xmlns:a16="http://schemas.microsoft.com/office/drawing/2014/main" id="{F8643BB2-B6C3-426A-95F9-A5338383A4A7}"/>
              </a:ext>
            </a:extLst>
          </p:cNvPr>
          <p:cNvSpPr txBox="1"/>
          <p:nvPr/>
        </p:nvSpPr>
        <p:spPr>
          <a:xfrm>
            <a:off x="3810000" y="5790313"/>
            <a:ext cx="4544834" cy="369332"/>
          </a:xfrm>
          <a:prstGeom prst="rect">
            <a:avLst/>
          </a:prstGeom>
          <a:noFill/>
        </p:spPr>
        <p:txBody>
          <a:bodyPr wrap="none" rtlCol="0">
            <a:spAutoFit/>
          </a:bodyPr>
          <a:lstStyle/>
          <a:p>
            <a:r>
              <a:rPr lang="en-US" dirty="0"/>
              <a:t>Notice we only have to write the logic once</a:t>
            </a:r>
          </a:p>
        </p:txBody>
      </p:sp>
    </p:spTree>
    <p:extLst>
      <p:ext uri="{BB962C8B-B14F-4D97-AF65-F5344CB8AC3E}">
        <p14:creationId xmlns:p14="http://schemas.microsoft.com/office/powerpoint/2010/main" val="374274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304800" y="877916"/>
            <a:ext cx="3124200" cy="5940088"/>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Functions are also very useful for helping to DRY up your code.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DRY = Don’t Repeat yourself. </a:t>
            </a:r>
            <a:br>
              <a:rPr lang="en-US" sz="2000" dirty="0"/>
            </a:br>
            <a:r>
              <a:rPr lang="en-US" sz="2000" dirty="0"/>
              <a:t>De-duplicating code makes your code easier to read and make changes to.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Count the number of lines you’d have to touch to change the separator from ‘-’ characters to ‘#’ characters.</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Functions and DRY</a:t>
            </a:r>
          </a:p>
        </p:txBody>
      </p:sp>
      <p:pic>
        <p:nvPicPr>
          <p:cNvPr id="4" name="Picture 3">
            <a:extLst>
              <a:ext uri="{FF2B5EF4-FFF2-40B4-BE49-F238E27FC236}">
                <a16:creationId xmlns:a16="http://schemas.microsoft.com/office/drawing/2014/main" id="{3ECC844E-104E-47B2-9ABA-FC6677156E9D}"/>
              </a:ext>
            </a:extLst>
          </p:cNvPr>
          <p:cNvPicPr>
            <a:picLocks noChangeAspect="1"/>
          </p:cNvPicPr>
          <p:nvPr/>
        </p:nvPicPr>
        <p:blipFill>
          <a:blip r:embed="rId3"/>
          <a:stretch>
            <a:fillRect/>
          </a:stretch>
        </p:blipFill>
        <p:spPr>
          <a:xfrm>
            <a:off x="3584720" y="1243644"/>
            <a:ext cx="5483080" cy="5029200"/>
          </a:xfrm>
          <a:prstGeom prst="rect">
            <a:avLst/>
          </a:prstGeom>
        </p:spPr>
      </p:pic>
      <p:sp>
        <p:nvSpPr>
          <p:cNvPr id="5" name="TextBox 4">
            <a:extLst>
              <a:ext uri="{FF2B5EF4-FFF2-40B4-BE49-F238E27FC236}">
                <a16:creationId xmlns:a16="http://schemas.microsoft.com/office/drawing/2014/main" id="{EEE1E088-B426-4B39-995C-5B544BD42854}"/>
              </a:ext>
            </a:extLst>
          </p:cNvPr>
          <p:cNvSpPr txBox="1"/>
          <p:nvPr/>
        </p:nvSpPr>
        <p:spPr>
          <a:xfrm>
            <a:off x="3902012" y="846475"/>
            <a:ext cx="2095445" cy="369332"/>
          </a:xfrm>
          <a:prstGeom prst="rect">
            <a:avLst/>
          </a:prstGeom>
          <a:noFill/>
        </p:spPr>
        <p:txBody>
          <a:bodyPr wrap="none" rtlCol="0">
            <a:spAutoFit/>
          </a:bodyPr>
          <a:lstStyle/>
          <a:p>
            <a:r>
              <a:rPr lang="en-US" dirty="0"/>
              <a:t>Without a function:</a:t>
            </a:r>
          </a:p>
        </p:txBody>
      </p:sp>
      <p:sp>
        <p:nvSpPr>
          <p:cNvPr id="18" name="TextBox 17">
            <a:extLst>
              <a:ext uri="{FF2B5EF4-FFF2-40B4-BE49-F238E27FC236}">
                <a16:creationId xmlns:a16="http://schemas.microsoft.com/office/drawing/2014/main" id="{11434ACB-86FB-4D33-8E5C-BC3D9349F86A}"/>
              </a:ext>
            </a:extLst>
          </p:cNvPr>
          <p:cNvSpPr txBox="1"/>
          <p:nvPr/>
        </p:nvSpPr>
        <p:spPr>
          <a:xfrm>
            <a:off x="6781800" y="846475"/>
            <a:ext cx="1774845" cy="369332"/>
          </a:xfrm>
          <a:prstGeom prst="rect">
            <a:avLst/>
          </a:prstGeom>
          <a:noFill/>
        </p:spPr>
        <p:txBody>
          <a:bodyPr wrap="none" rtlCol="0">
            <a:spAutoFit/>
          </a:bodyPr>
          <a:lstStyle/>
          <a:p>
            <a:r>
              <a:rPr lang="en-US" dirty="0"/>
              <a:t>With a function:</a:t>
            </a:r>
          </a:p>
        </p:txBody>
      </p:sp>
    </p:spTree>
    <p:extLst>
      <p:ext uri="{BB962C8B-B14F-4D97-AF65-F5344CB8AC3E}">
        <p14:creationId xmlns:p14="http://schemas.microsoft.com/office/powerpoint/2010/main" val="1986447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Loops</a:t>
            </a:r>
          </a:p>
        </p:txBody>
      </p:sp>
    </p:spTree>
    <p:extLst>
      <p:ext uri="{BB962C8B-B14F-4D97-AF65-F5344CB8AC3E}">
        <p14:creationId xmlns:p14="http://schemas.microsoft.com/office/powerpoint/2010/main" val="760668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1015663"/>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You can also </a:t>
            </a:r>
            <a:r>
              <a:rPr lang="en-US" sz="2000" b="1" dirty="0"/>
              <a:t>return</a:t>
            </a:r>
            <a:r>
              <a:rPr lang="en-US" sz="2000" dirty="0"/>
              <a:t> values from a function. This allows you to store the value when you call it to use it later</a:t>
            </a:r>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Returning</a:t>
            </a:r>
          </a:p>
        </p:txBody>
      </p:sp>
      <p:sp>
        <p:nvSpPr>
          <p:cNvPr id="26" name="Rectangle 25">
            <a:extLst>
              <a:ext uri="{FF2B5EF4-FFF2-40B4-BE49-F238E27FC236}">
                <a16:creationId xmlns:a16="http://schemas.microsoft.com/office/drawing/2014/main" id="{BEF72295-B762-41A8-9CFA-FC75B9BD9605}"/>
              </a:ext>
            </a:extLst>
          </p:cNvPr>
          <p:cNvSpPr/>
          <p:nvPr/>
        </p:nvSpPr>
        <p:spPr>
          <a:xfrm>
            <a:off x="1178068" y="3431124"/>
            <a:ext cx="1011830" cy="923331"/>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7" name="TextBox 8">
            <a:extLst>
              <a:ext uri="{FF2B5EF4-FFF2-40B4-BE49-F238E27FC236}">
                <a16:creationId xmlns:a16="http://schemas.microsoft.com/office/drawing/2014/main" id="{E269210F-6080-4BE6-AAA7-AD6257041BA7}"/>
              </a:ext>
            </a:extLst>
          </p:cNvPr>
          <p:cNvSpPr txBox="1"/>
          <p:nvPr/>
        </p:nvSpPr>
        <p:spPr>
          <a:xfrm>
            <a:off x="1178058" y="3569623"/>
            <a:ext cx="101183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def </a:t>
            </a:r>
          </a:p>
        </p:txBody>
      </p:sp>
      <p:sp>
        <p:nvSpPr>
          <p:cNvPr id="28" name="Rectangle 27">
            <a:extLst>
              <a:ext uri="{FF2B5EF4-FFF2-40B4-BE49-F238E27FC236}">
                <a16:creationId xmlns:a16="http://schemas.microsoft.com/office/drawing/2014/main" id="{8521E865-6DE5-4119-BD33-758BAA057ABE}"/>
              </a:ext>
            </a:extLst>
          </p:cNvPr>
          <p:cNvSpPr/>
          <p:nvPr/>
        </p:nvSpPr>
        <p:spPr>
          <a:xfrm>
            <a:off x="2667000" y="3429000"/>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1" name="TextBox 16">
            <a:extLst>
              <a:ext uri="{FF2B5EF4-FFF2-40B4-BE49-F238E27FC236}">
                <a16:creationId xmlns:a16="http://schemas.microsoft.com/office/drawing/2014/main" id="{25EE2A89-4DB2-4AB1-A55D-0CD9215EA7E9}"/>
              </a:ext>
            </a:extLst>
          </p:cNvPr>
          <p:cNvSpPr txBox="1"/>
          <p:nvPr/>
        </p:nvSpPr>
        <p:spPr>
          <a:xfrm>
            <a:off x="894488" y="2225825"/>
            <a:ext cx="155284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keyword to start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function definition</a:t>
            </a:r>
          </a:p>
        </p:txBody>
      </p:sp>
      <p:sp>
        <p:nvSpPr>
          <p:cNvPr id="32" name="TextBox 17">
            <a:extLst>
              <a:ext uri="{FF2B5EF4-FFF2-40B4-BE49-F238E27FC236}">
                <a16:creationId xmlns:a16="http://schemas.microsoft.com/office/drawing/2014/main" id="{81CA25EA-2F4E-43BA-A37E-0C6EE94C0E28}"/>
              </a:ext>
            </a:extLst>
          </p:cNvPr>
          <p:cNvSpPr txBox="1"/>
          <p:nvPr/>
        </p:nvSpPr>
        <p:spPr>
          <a:xfrm>
            <a:off x="2537853" y="2505670"/>
            <a:ext cx="141894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function name</a:t>
            </a:r>
          </a:p>
          <a:p>
            <a:pPr algn="ctr"/>
            <a:r>
              <a:rPr lang="en-US" dirty="0">
                <a:latin typeface="Arial" panose="020B0604020202020204" pitchFamily="34" charset="0"/>
                <a:cs typeface="Arial" panose="020B0604020202020204" pitchFamily="34" charset="0"/>
              </a:rPr>
              <a:t>identifier</a:t>
            </a:r>
          </a:p>
        </p:txBody>
      </p:sp>
      <p:sp>
        <p:nvSpPr>
          <p:cNvPr id="33" name="TextBox 18">
            <a:extLst>
              <a:ext uri="{FF2B5EF4-FFF2-40B4-BE49-F238E27FC236}">
                <a16:creationId xmlns:a16="http://schemas.microsoft.com/office/drawing/2014/main" id="{31C7D318-8B86-464F-9852-02408B7EC15F}"/>
              </a:ext>
            </a:extLst>
          </p:cNvPr>
          <p:cNvSpPr txBox="1"/>
          <p:nvPr/>
        </p:nvSpPr>
        <p:spPr>
          <a:xfrm>
            <a:off x="4304735" y="2825989"/>
            <a:ext cx="135165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parameters</a:t>
            </a:r>
          </a:p>
        </p:txBody>
      </p:sp>
      <p:sp>
        <p:nvSpPr>
          <p:cNvPr id="16" name="TextBox 8">
            <a:extLst>
              <a:ext uri="{FF2B5EF4-FFF2-40B4-BE49-F238E27FC236}">
                <a16:creationId xmlns:a16="http://schemas.microsoft.com/office/drawing/2014/main" id="{C6BE4EDF-4A87-4C84-9B82-116D41789213}"/>
              </a:ext>
            </a:extLst>
          </p:cNvPr>
          <p:cNvSpPr txBox="1"/>
          <p:nvPr/>
        </p:nvSpPr>
        <p:spPr>
          <a:xfrm>
            <a:off x="2666989" y="3542544"/>
            <a:ext cx="116067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18" name="Rectangle 17">
            <a:extLst>
              <a:ext uri="{FF2B5EF4-FFF2-40B4-BE49-F238E27FC236}">
                <a16:creationId xmlns:a16="http://schemas.microsoft.com/office/drawing/2014/main" id="{995BC3E6-4471-4453-8786-34953A243319}"/>
              </a:ext>
            </a:extLst>
          </p:cNvPr>
          <p:cNvSpPr/>
          <p:nvPr/>
        </p:nvSpPr>
        <p:spPr>
          <a:xfrm>
            <a:off x="4304755" y="3429000"/>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TextBox 8">
            <a:extLst>
              <a:ext uri="{FF2B5EF4-FFF2-40B4-BE49-F238E27FC236}">
                <a16:creationId xmlns:a16="http://schemas.microsoft.com/office/drawing/2014/main" id="{C98B0982-F7E2-49DC-A3A0-0BEF0BEA917A}"/>
              </a:ext>
            </a:extLst>
          </p:cNvPr>
          <p:cNvSpPr txBox="1"/>
          <p:nvPr/>
        </p:nvSpPr>
        <p:spPr>
          <a:xfrm>
            <a:off x="4304735" y="3567499"/>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(x, y)</a:t>
            </a:r>
          </a:p>
        </p:txBody>
      </p:sp>
      <p:sp>
        <p:nvSpPr>
          <p:cNvPr id="20" name="Rectangle 19">
            <a:extLst>
              <a:ext uri="{FF2B5EF4-FFF2-40B4-BE49-F238E27FC236}">
                <a16:creationId xmlns:a16="http://schemas.microsoft.com/office/drawing/2014/main" id="{FBA7312C-899B-4B42-9619-E1B781AF8437}"/>
              </a:ext>
            </a:extLst>
          </p:cNvPr>
          <p:cNvSpPr/>
          <p:nvPr/>
        </p:nvSpPr>
        <p:spPr>
          <a:xfrm>
            <a:off x="6133452" y="3429000"/>
            <a:ext cx="322498"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1" name="TextBox 8">
            <a:extLst>
              <a:ext uri="{FF2B5EF4-FFF2-40B4-BE49-F238E27FC236}">
                <a16:creationId xmlns:a16="http://schemas.microsoft.com/office/drawing/2014/main" id="{A80D4FFF-F59C-42EC-8C84-00E3289A33AD}"/>
              </a:ext>
            </a:extLst>
          </p:cNvPr>
          <p:cNvSpPr txBox="1"/>
          <p:nvPr/>
        </p:nvSpPr>
        <p:spPr>
          <a:xfrm>
            <a:off x="6133421" y="3544669"/>
            <a:ext cx="3224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26A75842-8469-4FF9-9B96-6C8E4BDF2FAD}"/>
              </a:ext>
            </a:extLst>
          </p:cNvPr>
          <p:cNvSpPr/>
          <p:nvPr/>
        </p:nvSpPr>
        <p:spPr>
          <a:xfrm>
            <a:off x="2666995" y="4615875"/>
            <a:ext cx="3788911"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TextBox 8">
            <a:extLst>
              <a:ext uri="{FF2B5EF4-FFF2-40B4-BE49-F238E27FC236}">
                <a16:creationId xmlns:a16="http://schemas.microsoft.com/office/drawing/2014/main" id="{2344F3F3-161F-47D6-AF90-5E283C5605D2}"/>
              </a:ext>
            </a:extLst>
          </p:cNvPr>
          <p:cNvSpPr txBox="1"/>
          <p:nvPr/>
        </p:nvSpPr>
        <p:spPr>
          <a:xfrm>
            <a:off x="2666985" y="4729419"/>
            <a:ext cx="378893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return x + y</a:t>
            </a:r>
          </a:p>
        </p:txBody>
      </p:sp>
      <p:sp>
        <p:nvSpPr>
          <p:cNvPr id="25" name="TextBox 18">
            <a:extLst>
              <a:ext uri="{FF2B5EF4-FFF2-40B4-BE49-F238E27FC236}">
                <a16:creationId xmlns:a16="http://schemas.microsoft.com/office/drawing/2014/main" id="{DFACB0ED-29AF-4401-8E13-DBED632C8F11}"/>
              </a:ext>
            </a:extLst>
          </p:cNvPr>
          <p:cNvSpPr txBox="1"/>
          <p:nvPr/>
        </p:nvSpPr>
        <p:spPr>
          <a:xfrm>
            <a:off x="6553200" y="4640813"/>
            <a:ext cx="236338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when run, this function will return this value back to the caller</a:t>
            </a:r>
          </a:p>
        </p:txBody>
      </p:sp>
      <p:cxnSp>
        <p:nvCxnSpPr>
          <p:cNvPr id="6" name="Straight Arrow Connector 5">
            <a:extLst>
              <a:ext uri="{FF2B5EF4-FFF2-40B4-BE49-F238E27FC236}">
                <a16:creationId xmlns:a16="http://schemas.microsoft.com/office/drawing/2014/main" id="{A2CBC3D5-ECE7-4901-BEA6-A8B36AC4331F}"/>
              </a:ext>
            </a:extLst>
          </p:cNvPr>
          <p:cNvCxnSpPr>
            <a:cxnSpLocks/>
          </p:cNvCxnSpPr>
          <p:nvPr/>
        </p:nvCxnSpPr>
        <p:spPr>
          <a:xfrm flipH="1">
            <a:off x="5542689" y="2850243"/>
            <a:ext cx="751981" cy="899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8192247-129B-4F3D-893B-6CEF5D455CC8}"/>
              </a:ext>
            </a:extLst>
          </p:cNvPr>
          <p:cNvCxnSpPr>
            <a:cxnSpLocks/>
          </p:cNvCxnSpPr>
          <p:nvPr/>
        </p:nvCxnSpPr>
        <p:spPr>
          <a:xfrm>
            <a:off x="6285821" y="2844229"/>
            <a:ext cx="1" cy="876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18">
            <a:extLst>
              <a:ext uri="{FF2B5EF4-FFF2-40B4-BE49-F238E27FC236}">
                <a16:creationId xmlns:a16="http://schemas.microsoft.com/office/drawing/2014/main" id="{62FE0225-A97D-4098-AD42-E3A06CB21720}"/>
              </a:ext>
            </a:extLst>
          </p:cNvPr>
          <p:cNvSpPr txBox="1"/>
          <p:nvPr/>
        </p:nvSpPr>
        <p:spPr>
          <a:xfrm>
            <a:off x="6294670" y="2546572"/>
            <a:ext cx="8515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syntax</a:t>
            </a:r>
          </a:p>
        </p:txBody>
      </p:sp>
      <p:cxnSp>
        <p:nvCxnSpPr>
          <p:cNvPr id="22" name="Straight Arrow Connector 21">
            <a:extLst>
              <a:ext uri="{FF2B5EF4-FFF2-40B4-BE49-F238E27FC236}">
                <a16:creationId xmlns:a16="http://schemas.microsoft.com/office/drawing/2014/main" id="{956B437F-2998-43AA-8255-D406D286EDD7}"/>
              </a:ext>
            </a:extLst>
          </p:cNvPr>
          <p:cNvCxnSpPr>
            <a:cxnSpLocks/>
          </p:cNvCxnSpPr>
          <p:nvPr/>
        </p:nvCxnSpPr>
        <p:spPr>
          <a:xfrm flipV="1">
            <a:off x="2117017" y="5226996"/>
            <a:ext cx="1034860" cy="4122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18">
            <a:extLst>
              <a:ext uri="{FF2B5EF4-FFF2-40B4-BE49-F238E27FC236}">
                <a16:creationId xmlns:a16="http://schemas.microsoft.com/office/drawing/2014/main" id="{3D988BC6-8DAF-4063-82F7-2A0CBDFA5FF2}"/>
              </a:ext>
            </a:extLst>
          </p:cNvPr>
          <p:cNvSpPr txBox="1"/>
          <p:nvPr/>
        </p:nvSpPr>
        <p:spPr>
          <a:xfrm>
            <a:off x="736605" y="5644618"/>
            <a:ext cx="193514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urier New" panose="02070309020205020404" pitchFamily="49" charset="0"/>
                <a:cs typeface="Courier New" panose="02070309020205020404" pitchFamily="49" charset="0"/>
              </a:rPr>
              <a:t>return</a:t>
            </a:r>
            <a:r>
              <a:rPr lang="en-US" dirty="0">
                <a:latin typeface="Arial" panose="020B0604020202020204" pitchFamily="34" charset="0"/>
                <a:cs typeface="Arial" panose="020B0604020202020204" pitchFamily="34" charset="0"/>
              </a:rPr>
              <a:t> keyword</a:t>
            </a:r>
          </a:p>
        </p:txBody>
      </p:sp>
    </p:spTree>
    <p:extLst>
      <p:ext uri="{BB962C8B-B14F-4D97-AF65-F5344CB8AC3E}">
        <p14:creationId xmlns:p14="http://schemas.microsoft.com/office/powerpoint/2010/main" val="1096882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1015663"/>
          </a:xfrm>
          <a:prstGeom prst="rect">
            <a:avLst/>
          </a:prstGeom>
          <a:noFill/>
          <a:ln w="6350" cmpd="sng">
            <a:noFill/>
            <a:prstDash val="dash"/>
          </a:ln>
        </p:spPr>
        <p:txBody>
          <a:bodyPr wrap="square" rtlCol="0">
            <a:spAutoFit/>
          </a:bodyPr>
          <a:lstStyle/>
          <a:p>
            <a:pPr algn="ctr"/>
            <a:r>
              <a:rPr lang="en-US" sz="2000" u="sng" dirty="0"/>
              <a:t>Our sum function </a:t>
            </a:r>
            <a:r>
              <a:rPr lang="en-US" sz="2000" i="1" u="sng" dirty="0"/>
              <a:t>returns</a:t>
            </a:r>
            <a:r>
              <a:rPr lang="en-US" sz="2000" u="sng" dirty="0"/>
              <a:t>!</a:t>
            </a:r>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Returning </a:t>
            </a:r>
          </a:p>
        </p:txBody>
      </p:sp>
      <p:sp>
        <p:nvSpPr>
          <p:cNvPr id="22" name="TextBox 21">
            <a:extLst>
              <a:ext uri="{FF2B5EF4-FFF2-40B4-BE49-F238E27FC236}">
                <a16:creationId xmlns:a16="http://schemas.microsoft.com/office/drawing/2014/main" id="{808C50C9-E613-41CD-9953-B61CE5221062}"/>
              </a:ext>
            </a:extLst>
          </p:cNvPr>
          <p:cNvSpPr txBox="1"/>
          <p:nvPr/>
        </p:nvSpPr>
        <p:spPr>
          <a:xfrm>
            <a:off x="729133" y="3556337"/>
            <a:ext cx="8077200" cy="1015663"/>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endParaRPr lang="en-US" sz="2000" dirty="0"/>
          </a:p>
          <a:p>
            <a:endParaRPr lang="en-US" sz="2000" dirty="0"/>
          </a:p>
          <a:p>
            <a:endParaRPr lang="en-US" sz="2000" dirty="0"/>
          </a:p>
        </p:txBody>
      </p:sp>
      <p:sp>
        <p:nvSpPr>
          <p:cNvPr id="34" name="Rectangle 33">
            <a:extLst>
              <a:ext uri="{FF2B5EF4-FFF2-40B4-BE49-F238E27FC236}">
                <a16:creationId xmlns:a16="http://schemas.microsoft.com/office/drawing/2014/main" id="{DCD93FE7-ADF4-4A76-9D95-DD8453A85C07}"/>
              </a:ext>
            </a:extLst>
          </p:cNvPr>
          <p:cNvSpPr/>
          <p:nvPr/>
        </p:nvSpPr>
        <p:spPr>
          <a:xfrm>
            <a:off x="3284875" y="2907501"/>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6" name="TextBox 17">
            <a:extLst>
              <a:ext uri="{FF2B5EF4-FFF2-40B4-BE49-F238E27FC236}">
                <a16:creationId xmlns:a16="http://schemas.microsoft.com/office/drawing/2014/main" id="{D46F2ACB-5CE1-4ECF-AA69-528E51294F65}"/>
              </a:ext>
            </a:extLst>
          </p:cNvPr>
          <p:cNvSpPr txBox="1"/>
          <p:nvPr/>
        </p:nvSpPr>
        <p:spPr>
          <a:xfrm>
            <a:off x="3155728" y="1984171"/>
            <a:ext cx="141894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reference the function name</a:t>
            </a:r>
          </a:p>
        </p:txBody>
      </p:sp>
      <p:sp>
        <p:nvSpPr>
          <p:cNvPr id="37" name="TextBox 18">
            <a:extLst>
              <a:ext uri="{FF2B5EF4-FFF2-40B4-BE49-F238E27FC236}">
                <a16:creationId xmlns:a16="http://schemas.microsoft.com/office/drawing/2014/main" id="{08EBD53C-A3B9-49C0-8307-7F84D00FEBA1}"/>
              </a:ext>
            </a:extLst>
          </p:cNvPr>
          <p:cNvSpPr txBox="1"/>
          <p:nvPr/>
        </p:nvSpPr>
        <p:spPr>
          <a:xfrm>
            <a:off x="4775133" y="2122670"/>
            <a:ext cx="1646605"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arguments: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pass in values</a:t>
            </a:r>
          </a:p>
        </p:txBody>
      </p:sp>
      <p:sp>
        <p:nvSpPr>
          <p:cNvPr id="40" name="TextBox 8">
            <a:extLst>
              <a:ext uri="{FF2B5EF4-FFF2-40B4-BE49-F238E27FC236}">
                <a16:creationId xmlns:a16="http://schemas.microsoft.com/office/drawing/2014/main" id="{AE09D6B3-E12D-479B-BABE-45B52B0CBC07}"/>
              </a:ext>
            </a:extLst>
          </p:cNvPr>
          <p:cNvSpPr txBox="1"/>
          <p:nvPr/>
        </p:nvSpPr>
        <p:spPr>
          <a:xfrm>
            <a:off x="3284864" y="3021045"/>
            <a:ext cx="11606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41" name="Rectangle 40">
            <a:extLst>
              <a:ext uri="{FF2B5EF4-FFF2-40B4-BE49-F238E27FC236}">
                <a16:creationId xmlns:a16="http://schemas.microsoft.com/office/drawing/2014/main" id="{AD9F8EA1-211E-4628-A197-B7D74A36D87A}"/>
              </a:ext>
            </a:extLst>
          </p:cNvPr>
          <p:cNvSpPr/>
          <p:nvPr/>
        </p:nvSpPr>
        <p:spPr>
          <a:xfrm>
            <a:off x="4922630" y="2907501"/>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2" name="TextBox 8">
            <a:extLst>
              <a:ext uri="{FF2B5EF4-FFF2-40B4-BE49-F238E27FC236}">
                <a16:creationId xmlns:a16="http://schemas.microsoft.com/office/drawing/2014/main" id="{778823E3-191E-4D22-B115-B5D702AC92A7}"/>
              </a:ext>
            </a:extLst>
          </p:cNvPr>
          <p:cNvSpPr txBox="1"/>
          <p:nvPr/>
        </p:nvSpPr>
        <p:spPr>
          <a:xfrm>
            <a:off x="4922610" y="3046000"/>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(3, 4)</a:t>
            </a:r>
          </a:p>
        </p:txBody>
      </p:sp>
      <p:cxnSp>
        <p:nvCxnSpPr>
          <p:cNvPr id="45" name="Straight Arrow Connector 44">
            <a:extLst>
              <a:ext uri="{FF2B5EF4-FFF2-40B4-BE49-F238E27FC236}">
                <a16:creationId xmlns:a16="http://schemas.microsoft.com/office/drawing/2014/main" id="{158340F7-54F0-487F-97F0-508C4903FB9F}"/>
              </a:ext>
            </a:extLst>
          </p:cNvPr>
          <p:cNvCxnSpPr>
            <a:cxnSpLocks/>
          </p:cNvCxnSpPr>
          <p:nvPr/>
        </p:nvCxnSpPr>
        <p:spPr>
          <a:xfrm flipH="1" flipV="1">
            <a:off x="5136724" y="3602106"/>
            <a:ext cx="12023" cy="278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36F6F36-0FB1-4C76-B276-E84FE2A35620}"/>
              </a:ext>
            </a:extLst>
          </p:cNvPr>
          <p:cNvCxnSpPr>
            <a:cxnSpLocks/>
          </p:cNvCxnSpPr>
          <p:nvPr/>
        </p:nvCxnSpPr>
        <p:spPr>
          <a:xfrm flipV="1">
            <a:off x="5148802" y="3630869"/>
            <a:ext cx="923388" cy="2501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18">
            <a:extLst>
              <a:ext uri="{FF2B5EF4-FFF2-40B4-BE49-F238E27FC236}">
                <a16:creationId xmlns:a16="http://schemas.microsoft.com/office/drawing/2014/main" id="{43E29F3C-4948-41D4-AC1A-1C842FB65FD2}"/>
              </a:ext>
            </a:extLst>
          </p:cNvPr>
          <p:cNvSpPr txBox="1"/>
          <p:nvPr/>
        </p:nvSpPr>
        <p:spPr>
          <a:xfrm>
            <a:off x="3900246" y="3856017"/>
            <a:ext cx="16981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parenthesis syntax for call</a:t>
            </a:r>
          </a:p>
        </p:txBody>
      </p:sp>
      <p:sp>
        <p:nvSpPr>
          <p:cNvPr id="55" name="TextBox 54">
            <a:extLst>
              <a:ext uri="{FF2B5EF4-FFF2-40B4-BE49-F238E27FC236}">
                <a16:creationId xmlns:a16="http://schemas.microsoft.com/office/drawing/2014/main" id="{B9CEFB75-A84C-4018-8E77-6C382846658A}"/>
              </a:ext>
            </a:extLst>
          </p:cNvPr>
          <p:cNvSpPr txBox="1"/>
          <p:nvPr/>
        </p:nvSpPr>
        <p:spPr>
          <a:xfrm>
            <a:off x="6421738" y="3177854"/>
            <a:ext cx="2646878" cy="369332"/>
          </a:xfrm>
          <a:prstGeom prst="rect">
            <a:avLst/>
          </a:prstGeom>
          <a:noFill/>
        </p:spPr>
        <p:txBody>
          <a:bodyPr wrap="none" rtlCol="0">
            <a:spAutoFit/>
          </a:bodyPr>
          <a:lstStyle/>
          <a:p>
            <a:r>
              <a:rPr lang="en-US" dirty="0"/>
              <a:t>Evaluates to the value 7</a:t>
            </a:r>
          </a:p>
        </p:txBody>
      </p:sp>
      <p:sp>
        <p:nvSpPr>
          <p:cNvPr id="71" name="Rectangle 70">
            <a:extLst>
              <a:ext uri="{FF2B5EF4-FFF2-40B4-BE49-F238E27FC236}">
                <a16:creationId xmlns:a16="http://schemas.microsoft.com/office/drawing/2014/main" id="{3071B40B-895B-4F3A-9337-5731EECE9D5C}"/>
              </a:ext>
            </a:extLst>
          </p:cNvPr>
          <p:cNvSpPr/>
          <p:nvPr/>
        </p:nvSpPr>
        <p:spPr>
          <a:xfrm>
            <a:off x="570200" y="2916541"/>
            <a:ext cx="1452444"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72" name="TextBox 8">
            <a:extLst>
              <a:ext uri="{FF2B5EF4-FFF2-40B4-BE49-F238E27FC236}">
                <a16:creationId xmlns:a16="http://schemas.microsoft.com/office/drawing/2014/main" id="{1B310408-DE44-41ED-8C5A-0F65DA5E786C}"/>
              </a:ext>
            </a:extLst>
          </p:cNvPr>
          <p:cNvSpPr txBox="1"/>
          <p:nvPr/>
        </p:nvSpPr>
        <p:spPr>
          <a:xfrm>
            <a:off x="570189" y="3030085"/>
            <a:ext cx="145244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value </a:t>
            </a:r>
          </a:p>
        </p:txBody>
      </p:sp>
      <p:sp>
        <p:nvSpPr>
          <p:cNvPr id="73" name="Rectangle 72">
            <a:extLst>
              <a:ext uri="{FF2B5EF4-FFF2-40B4-BE49-F238E27FC236}">
                <a16:creationId xmlns:a16="http://schemas.microsoft.com/office/drawing/2014/main" id="{14025165-6224-4C79-87E1-7743ADDD294C}"/>
              </a:ext>
            </a:extLst>
          </p:cNvPr>
          <p:cNvSpPr/>
          <p:nvPr/>
        </p:nvSpPr>
        <p:spPr>
          <a:xfrm>
            <a:off x="2505311" y="2919611"/>
            <a:ext cx="409536"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TextBox 8">
            <a:extLst>
              <a:ext uri="{FF2B5EF4-FFF2-40B4-BE49-F238E27FC236}">
                <a16:creationId xmlns:a16="http://schemas.microsoft.com/office/drawing/2014/main" id="{2D7086C9-86EF-4546-9212-A72CBED61CEF}"/>
              </a:ext>
            </a:extLst>
          </p:cNvPr>
          <p:cNvSpPr txBox="1"/>
          <p:nvPr/>
        </p:nvSpPr>
        <p:spPr>
          <a:xfrm>
            <a:off x="2505301" y="3033155"/>
            <a:ext cx="40953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5F43A28F-D241-4831-93BB-B30928A8E142}"/>
              </a:ext>
            </a:extLst>
          </p:cNvPr>
          <p:cNvSpPr/>
          <p:nvPr/>
        </p:nvSpPr>
        <p:spPr>
          <a:xfrm>
            <a:off x="228600" y="2177256"/>
            <a:ext cx="2135622" cy="646331"/>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output variable to store return value</a:t>
            </a:r>
          </a:p>
        </p:txBody>
      </p:sp>
      <p:sp>
        <p:nvSpPr>
          <p:cNvPr id="23" name="TextBox 22">
            <a:extLst>
              <a:ext uri="{FF2B5EF4-FFF2-40B4-BE49-F238E27FC236}">
                <a16:creationId xmlns:a16="http://schemas.microsoft.com/office/drawing/2014/main" id="{FDC0FDD4-FFED-4A17-98DB-842394098E6A}"/>
              </a:ext>
            </a:extLst>
          </p:cNvPr>
          <p:cNvSpPr txBox="1"/>
          <p:nvPr/>
        </p:nvSpPr>
        <p:spPr>
          <a:xfrm>
            <a:off x="404260" y="5464314"/>
            <a:ext cx="8077200" cy="707886"/>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On the next line of code, value would now equal 7.</a:t>
            </a:r>
          </a:p>
          <a:p>
            <a:endParaRPr lang="en-US" sz="2000" dirty="0"/>
          </a:p>
        </p:txBody>
      </p:sp>
    </p:spTree>
    <p:extLst>
      <p:ext uri="{BB962C8B-B14F-4D97-AF65-F5344CB8AC3E}">
        <p14:creationId xmlns:p14="http://schemas.microsoft.com/office/powerpoint/2010/main" val="1058052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 – Calling </a:t>
            </a:r>
          </a:p>
        </p:txBody>
      </p:sp>
      <p:sp>
        <p:nvSpPr>
          <p:cNvPr id="49" name="Arrow: Right 48">
            <a:extLst>
              <a:ext uri="{FF2B5EF4-FFF2-40B4-BE49-F238E27FC236}">
                <a16:creationId xmlns:a16="http://schemas.microsoft.com/office/drawing/2014/main" id="{94CB138D-8220-49FA-B905-D3406A2D4074}"/>
              </a:ext>
            </a:extLst>
          </p:cNvPr>
          <p:cNvSpPr/>
          <p:nvPr/>
        </p:nvSpPr>
        <p:spPr>
          <a:xfrm rot="1525318">
            <a:off x="4987098" y="1875897"/>
            <a:ext cx="1447800" cy="406056"/>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5A3D828-820E-49CD-8092-EFE89849BCFB}"/>
              </a:ext>
            </a:extLst>
          </p:cNvPr>
          <p:cNvSpPr/>
          <p:nvPr/>
        </p:nvSpPr>
        <p:spPr>
          <a:xfrm>
            <a:off x="4825656" y="4038601"/>
            <a:ext cx="2888552" cy="646332"/>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51" name="TextBox 8">
            <a:extLst>
              <a:ext uri="{FF2B5EF4-FFF2-40B4-BE49-F238E27FC236}">
                <a16:creationId xmlns:a16="http://schemas.microsoft.com/office/drawing/2014/main" id="{7BE88B4B-424E-40F6-95AC-05DF5A9A1AC2}"/>
              </a:ext>
            </a:extLst>
          </p:cNvPr>
          <p:cNvSpPr txBox="1"/>
          <p:nvPr/>
        </p:nvSpPr>
        <p:spPr>
          <a:xfrm>
            <a:off x="4998306" y="4001869"/>
            <a:ext cx="271590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return x + y</a:t>
            </a:r>
          </a:p>
        </p:txBody>
      </p:sp>
      <p:sp>
        <p:nvSpPr>
          <p:cNvPr id="53" name="Rectangle 52">
            <a:extLst>
              <a:ext uri="{FF2B5EF4-FFF2-40B4-BE49-F238E27FC236}">
                <a16:creationId xmlns:a16="http://schemas.microsoft.com/office/drawing/2014/main" id="{7B6CEA71-15DA-4F37-A2D6-7B478D5B1390}"/>
              </a:ext>
            </a:extLst>
          </p:cNvPr>
          <p:cNvSpPr/>
          <p:nvPr/>
        </p:nvSpPr>
        <p:spPr>
          <a:xfrm>
            <a:off x="579111" y="1032226"/>
            <a:ext cx="1452444"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54" name="TextBox 8">
            <a:extLst>
              <a:ext uri="{FF2B5EF4-FFF2-40B4-BE49-F238E27FC236}">
                <a16:creationId xmlns:a16="http://schemas.microsoft.com/office/drawing/2014/main" id="{F5488D37-66A9-43CF-ABEF-9CB3E8B45A57}"/>
              </a:ext>
            </a:extLst>
          </p:cNvPr>
          <p:cNvSpPr txBox="1"/>
          <p:nvPr/>
        </p:nvSpPr>
        <p:spPr>
          <a:xfrm>
            <a:off x="579100" y="1170726"/>
            <a:ext cx="145244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value </a:t>
            </a:r>
          </a:p>
        </p:txBody>
      </p:sp>
      <p:sp>
        <p:nvSpPr>
          <p:cNvPr id="55" name="Rectangle 54">
            <a:extLst>
              <a:ext uri="{FF2B5EF4-FFF2-40B4-BE49-F238E27FC236}">
                <a16:creationId xmlns:a16="http://schemas.microsoft.com/office/drawing/2014/main" id="{DA16AE8F-AB7B-4248-9002-71D6311BB19D}"/>
              </a:ext>
            </a:extLst>
          </p:cNvPr>
          <p:cNvSpPr/>
          <p:nvPr/>
        </p:nvSpPr>
        <p:spPr>
          <a:xfrm>
            <a:off x="1998870" y="1032226"/>
            <a:ext cx="409536"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56" name="TextBox 8">
            <a:extLst>
              <a:ext uri="{FF2B5EF4-FFF2-40B4-BE49-F238E27FC236}">
                <a16:creationId xmlns:a16="http://schemas.microsoft.com/office/drawing/2014/main" id="{29A8EC42-47D0-45B9-A672-B1176EC1912E}"/>
              </a:ext>
            </a:extLst>
          </p:cNvPr>
          <p:cNvSpPr txBox="1"/>
          <p:nvPr/>
        </p:nvSpPr>
        <p:spPr>
          <a:xfrm>
            <a:off x="1998860" y="1170726"/>
            <a:ext cx="40953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 </a:t>
            </a:r>
          </a:p>
        </p:txBody>
      </p:sp>
      <p:sp>
        <p:nvSpPr>
          <p:cNvPr id="57" name="Rectangle 56">
            <a:extLst>
              <a:ext uri="{FF2B5EF4-FFF2-40B4-BE49-F238E27FC236}">
                <a16:creationId xmlns:a16="http://schemas.microsoft.com/office/drawing/2014/main" id="{ECBE646B-0709-46ED-B9B6-D4B3B73DEF1A}"/>
              </a:ext>
            </a:extLst>
          </p:cNvPr>
          <p:cNvSpPr/>
          <p:nvPr/>
        </p:nvSpPr>
        <p:spPr>
          <a:xfrm>
            <a:off x="2347361" y="1032226"/>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58" name="TextBox 8">
            <a:extLst>
              <a:ext uri="{FF2B5EF4-FFF2-40B4-BE49-F238E27FC236}">
                <a16:creationId xmlns:a16="http://schemas.microsoft.com/office/drawing/2014/main" id="{0EC28E36-BB28-4AA4-9B19-DD520DDBF45B}"/>
              </a:ext>
            </a:extLst>
          </p:cNvPr>
          <p:cNvSpPr txBox="1"/>
          <p:nvPr/>
        </p:nvSpPr>
        <p:spPr>
          <a:xfrm>
            <a:off x="2410193" y="1170726"/>
            <a:ext cx="11606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59" name="Rectangle 58">
            <a:extLst>
              <a:ext uri="{FF2B5EF4-FFF2-40B4-BE49-F238E27FC236}">
                <a16:creationId xmlns:a16="http://schemas.microsoft.com/office/drawing/2014/main" id="{377063AE-D61D-460E-BB05-F8CBAE78B0F2}"/>
              </a:ext>
            </a:extLst>
          </p:cNvPr>
          <p:cNvSpPr/>
          <p:nvPr/>
        </p:nvSpPr>
        <p:spPr>
          <a:xfrm>
            <a:off x="3451294" y="1032226"/>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0" name="TextBox 8">
            <a:extLst>
              <a:ext uri="{FF2B5EF4-FFF2-40B4-BE49-F238E27FC236}">
                <a16:creationId xmlns:a16="http://schemas.microsoft.com/office/drawing/2014/main" id="{9AAF3CBC-584F-44D0-94F4-35A11221D36D}"/>
              </a:ext>
            </a:extLst>
          </p:cNvPr>
          <p:cNvSpPr txBox="1"/>
          <p:nvPr/>
        </p:nvSpPr>
        <p:spPr>
          <a:xfrm>
            <a:off x="3384770" y="1170726"/>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(3, 4)</a:t>
            </a:r>
          </a:p>
        </p:txBody>
      </p:sp>
      <p:sp>
        <p:nvSpPr>
          <p:cNvPr id="61" name="Rectangle 60">
            <a:extLst>
              <a:ext uri="{FF2B5EF4-FFF2-40B4-BE49-F238E27FC236}">
                <a16:creationId xmlns:a16="http://schemas.microsoft.com/office/drawing/2014/main" id="{6266434B-7145-451E-B055-BBAD36C42364}"/>
              </a:ext>
            </a:extLst>
          </p:cNvPr>
          <p:cNvSpPr/>
          <p:nvPr/>
        </p:nvSpPr>
        <p:spPr>
          <a:xfrm>
            <a:off x="3986486" y="3120506"/>
            <a:ext cx="1011830" cy="923331"/>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2" name="TextBox 8">
            <a:extLst>
              <a:ext uri="{FF2B5EF4-FFF2-40B4-BE49-F238E27FC236}">
                <a16:creationId xmlns:a16="http://schemas.microsoft.com/office/drawing/2014/main" id="{9B1233A7-CB19-4A30-B29A-E617EAB5C9A3}"/>
              </a:ext>
            </a:extLst>
          </p:cNvPr>
          <p:cNvSpPr txBox="1"/>
          <p:nvPr/>
        </p:nvSpPr>
        <p:spPr>
          <a:xfrm>
            <a:off x="3986476" y="3259006"/>
            <a:ext cx="101183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def </a:t>
            </a:r>
          </a:p>
        </p:txBody>
      </p:sp>
      <p:sp>
        <p:nvSpPr>
          <p:cNvPr id="63" name="Rectangle 62">
            <a:extLst>
              <a:ext uri="{FF2B5EF4-FFF2-40B4-BE49-F238E27FC236}">
                <a16:creationId xmlns:a16="http://schemas.microsoft.com/office/drawing/2014/main" id="{9D40E038-352F-4D03-A81A-E1B4A582842C}"/>
              </a:ext>
            </a:extLst>
          </p:cNvPr>
          <p:cNvSpPr/>
          <p:nvPr/>
        </p:nvSpPr>
        <p:spPr>
          <a:xfrm>
            <a:off x="4998358" y="3120506"/>
            <a:ext cx="1160670"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4" name="TextBox 8">
            <a:extLst>
              <a:ext uri="{FF2B5EF4-FFF2-40B4-BE49-F238E27FC236}">
                <a16:creationId xmlns:a16="http://schemas.microsoft.com/office/drawing/2014/main" id="{5AD3BAFD-047B-411B-BC2D-B70006D8C1E1}"/>
              </a:ext>
            </a:extLst>
          </p:cNvPr>
          <p:cNvSpPr txBox="1"/>
          <p:nvPr/>
        </p:nvSpPr>
        <p:spPr>
          <a:xfrm>
            <a:off x="4998347" y="3259006"/>
            <a:ext cx="116067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sum </a:t>
            </a:r>
          </a:p>
        </p:txBody>
      </p:sp>
      <p:sp>
        <p:nvSpPr>
          <p:cNvPr id="65" name="Rectangle 64">
            <a:extLst>
              <a:ext uri="{FF2B5EF4-FFF2-40B4-BE49-F238E27FC236}">
                <a16:creationId xmlns:a16="http://schemas.microsoft.com/office/drawing/2014/main" id="{1E73DE63-3310-4579-A7DB-83A889380894}"/>
              </a:ext>
            </a:extLst>
          </p:cNvPr>
          <p:cNvSpPr/>
          <p:nvPr/>
        </p:nvSpPr>
        <p:spPr>
          <a:xfrm>
            <a:off x="6096020" y="3120506"/>
            <a:ext cx="1351653"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TextBox 8">
            <a:extLst>
              <a:ext uri="{FF2B5EF4-FFF2-40B4-BE49-F238E27FC236}">
                <a16:creationId xmlns:a16="http://schemas.microsoft.com/office/drawing/2014/main" id="{91F45576-AB05-4CA0-8C35-05C0110B2BF9}"/>
              </a:ext>
            </a:extLst>
          </p:cNvPr>
          <p:cNvSpPr txBox="1"/>
          <p:nvPr/>
        </p:nvSpPr>
        <p:spPr>
          <a:xfrm>
            <a:off x="6096000" y="3259006"/>
            <a:ext cx="13516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(x, y)</a:t>
            </a:r>
          </a:p>
        </p:txBody>
      </p:sp>
      <p:sp>
        <p:nvSpPr>
          <p:cNvPr id="67" name="Rectangle 66">
            <a:extLst>
              <a:ext uri="{FF2B5EF4-FFF2-40B4-BE49-F238E27FC236}">
                <a16:creationId xmlns:a16="http://schemas.microsoft.com/office/drawing/2014/main" id="{712097ED-36F1-4763-9C5C-2386C20AC377}"/>
              </a:ext>
            </a:extLst>
          </p:cNvPr>
          <p:cNvSpPr/>
          <p:nvPr/>
        </p:nvSpPr>
        <p:spPr>
          <a:xfrm>
            <a:off x="7391431" y="3120506"/>
            <a:ext cx="322498" cy="92333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TextBox 8">
            <a:extLst>
              <a:ext uri="{FF2B5EF4-FFF2-40B4-BE49-F238E27FC236}">
                <a16:creationId xmlns:a16="http://schemas.microsoft.com/office/drawing/2014/main" id="{7AE00AEA-166E-4BCC-9003-628887405A81}"/>
              </a:ext>
            </a:extLst>
          </p:cNvPr>
          <p:cNvSpPr txBox="1"/>
          <p:nvPr/>
        </p:nvSpPr>
        <p:spPr>
          <a:xfrm>
            <a:off x="7391400" y="3259006"/>
            <a:ext cx="3224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637FC7B0-115B-4AE2-81F2-96F93C5BE0EA}"/>
              </a:ext>
            </a:extLst>
          </p:cNvPr>
          <p:cNvSpPr/>
          <p:nvPr/>
        </p:nvSpPr>
        <p:spPr>
          <a:xfrm>
            <a:off x="4492391" y="2029487"/>
            <a:ext cx="4572000" cy="646331"/>
          </a:xfrm>
          <a:prstGeom prst="rect">
            <a:avLst/>
          </a:prstGeom>
        </p:spPr>
        <p:txBody>
          <a:bodyPr>
            <a:spAutoFit/>
          </a:bodyPr>
          <a:lstStyle/>
          <a:p>
            <a:pPr algn="ctr"/>
            <a:r>
              <a:rPr lang="en-US" b="1" dirty="0">
                <a:latin typeface="Arial" panose="020B0604020202020204" pitchFamily="34" charset="0"/>
                <a:cs typeface="Arial" panose="020B0604020202020204" pitchFamily="34" charset="0"/>
              </a:rPr>
              <a:t>x = 3</a:t>
            </a:r>
          </a:p>
          <a:p>
            <a:pPr algn="ctr"/>
            <a:r>
              <a:rPr lang="en-US" b="1" dirty="0">
                <a:latin typeface="Arial" panose="020B0604020202020204" pitchFamily="34" charset="0"/>
                <a:cs typeface="Arial" panose="020B0604020202020204" pitchFamily="34" charset="0"/>
              </a:rPr>
              <a:t>y = 4</a:t>
            </a:r>
          </a:p>
        </p:txBody>
      </p:sp>
      <p:sp>
        <p:nvSpPr>
          <p:cNvPr id="72" name="Arrow: Right 71">
            <a:extLst>
              <a:ext uri="{FF2B5EF4-FFF2-40B4-BE49-F238E27FC236}">
                <a16:creationId xmlns:a16="http://schemas.microsoft.com/office/drawing/2014/main" id="{01FA3753-0371-4B1A-BFD3-8641857D2E4A}"/>
              </a:ext>
            </a:extLst>
          </p:cNvPr>
          <p:cNvSpPr/>
          <p:nvPr/>
        </p:nvSpPr>
        <p:spPr>
          <a:xfrm rot="5400000">
            <a:off x="6499417" y="2759603"/>
            <a:ext cx="533999" cy="406056"/>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50BA4D0B-1337-4AFA-A2DF-FF6EE081C9C7}"/>
              </a:ext>
            </a:extLst>
          </p:cNvPr>
          <p:cNvSpPr/>
          <p:nvPr/>
        </p:nvSpPr>
        <p:spPr>
          <a:xfrm rot="5400000">
            <a:off x="6511391" y="4936592"/>
            <a:ext cx="533999" cy="406056"/>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C2EFF17-6249-473B-AEEF-CEC64724F4DE}"/>
              </a:ext>
            </a:extLst>
          </p:cNvPr>
          <p:cNvSpPr/>
          <p:nvPr/>
        </p:nvSpPr>
        <p:spPr>
          <a:xfrm>
            <a:off x="4825656" y="5529563"/>
            <a:ext cx="2888552" cy="646332"/>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TextBox 8">
            <a:extLst>
              <a:ext uri="{FF2B5EF4-FFF2-40B4-BE49-F238E27FC236}">
                <a16:creationId xmlns:a16="http://schemas.microsoft.com/office/drawing/2014/main" id="{14FC2AAC-D6A3-4583-BE83-F7C02E605142}"/>
              </a:ext>
            </a:extLst>
          </p:cNvPr>
          <p:cNvSpPr txBox="1"/>
          <p:nvPr/>
        </p:nvSpPr>
        <p:spPr>
          <a:xfrm>
            <a:off x="4998306" y="5492831"/>
            <a:ext cx="271590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return 7</a:t>
            </a:r>
          </a:p>
        </p:txBody>
      </p:sp>
      <p:sp>
        <p:nvSpPr>
          <p:cNvPr id="4" name="Arrow: Bent 3">
            <a:extLst>
              <a:ext uri="{FF2B5EF4-FFF2-40B4-BE49-F238E27FC236}">
                <a16:creationId xmlns:a16="http://schemas.microsoft.com/office/drawing/2014/main" id="{F31D4001-CFCC-42BF-933D-907A837CECBD}"/>
              </a:ext>
            </a:extLst>
          </p:cNvPr>
          <p:cNvSpPr/>
          <p:nvPr/>
        </p:nvSpPr>
        <p:spPr>
          <a:xfrm rot="16200000">
            <a:off x="725765" y="1967301"/>
            <a:ext cx="4163811" cy="3863321"/>
          </a:xfrm>
          <a:prstGeom prst="bentArrow">
            <a:avLst>
              <a:gd name="adj1" fmla="val 3973"/>
              <a:gd name="adj2" fmla="val 4818"/>
              <a:gd name="adj3" fmla="val 6940"/>
              <a:gd name="adj4" fmla="val 52321"/>
            </a:avLst>
          </a:prstGeom>
          <a:solidFill>
            <a:srgbClr val="BDD7EE"/>
          </a:solidFill>
          <a:ln>
            <a:solidFill>
              <a:srgbClr val="7C7C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2821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313113" y="914400"/>
            <a:ext cx="4441105" cy="4878259"/>
          </a:xfrm>
          <a:prstGeom prst="rect">
            <a:avLst/>
          </a:prstGeom>
          <a:noFill/>
          <a:ln w="6350" cmpd="sng">
            <a:noFill/>
            <a:prstDash val="dash"/>
          </a:ln>
        </p:spPr>
        <p:txBody>
          <a:bodyPr wrap="square" rtlCol="0">
            <a:spAutoFit/>
          </a:bodyPr>
          <a:lstStyle/>
          <a:p>
            <a:r>
              <a:rPr lang="en-US" sz="2000" dirty="0"/>
              <a:t>Here we use the return values in future logic, calculating a total using multiple function calls</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1900" dirty="0">
                <a:latin typeface="+mj-lt"/>
                <a:cs typeface="Courier New" panose="02070309020205020404" pitchFamily="49" charset="0"/>
              </a:rPr>
              <a:t>deposits = sum(2, 4)</a:t>
            </a:r>
          </a:p>
          <a:p>
            <a:pPr marL="800100" lvl="1" indent="-342900">
              <a:buFont typeface="Arial" panose="020B0604020202020204" pitchFamily="34" charset="0"/>
              <a:buChar char="•"/>
            </a:pPr>
            <a:r>
              <a:rPr lang="en-US" sz="1900" dirty="0">
                <a:latin typeface="+mj-lt"/>
                <a:cs typeface="Courier New" panose="02070309020205020404" pitchFamily="49" charset="0"/>
              </a:rPr>
              <a:t>deposits = 6</a:t>
            </a:r>
          </a:p>
          <a:p>
            <a:pPr marL="800100" lvl="1" indent="-342900">
              <a:buFont typeface="Arial" panose="020B0604020202020204" pitchFamily="34" charset="0"/>
              <a:buChar char="•"/>
            </a:pPr>
            <a:endParaRPr lang="en-US" sz="1900" dirty="0">
              <a:latin typeface="+mj-lt"/>
              <a:cs typeface="Courier New" panose="02070309020205020404" pitchFamily="49" charset="0"/>
            </a:endParaRPr>
          </a:p>
          <a:p>
            <a:pPr marL="342900" indent="-342900">
              <a:buFont typeface="Arial" panose="020B0604020202020204" pitchFamily="34" charset="0"/>
              <a:buChar char="•"/>
            </a:pPr>
            <a:r>
              <a:rPr lang="en-US" sz="1900" dirty="0">
                <a:latin typeface="+mj-lt"/>
                <a:cs typeface="Courier New" panose="02070309020205020404" pitchFamily="49" charset="0"/>
              </a:rPr>
              <a:t>withdrawals = sum(-2, -2)</a:t>
            </a:r>
          </a:p>
          <a:p>
            <a:pPr marL="800100" lvl="1" indent="-342900">
              <a:buFont typeface="Arial" panose="020B0604020202020204" pitchFamily="34" charset="0"/>
              <a:buChar char="•"/>
            </a:pPr>
            <a:r>
              <a:rPr lang="en-US" sz="1900" dirty="0">
                <a:latin typeface="+mj-lt"/>
                <a:cs typeface="Courier New" panose="02070309020205020404" pitchFamily="49" charset="0"/>
              </a:rPr>
              <a:t>withdrawals = -4</a:t>
            </a:r>
          </a:p>
          <a:p>
            <a:pPr marL="800100" lvl="1" indent="-342900">
              <a:buFont typeface="Arial" panose="020B0604020202020204" pitchFamily="34" charset="0"/>
              <a:buChar char="•"/>
            </a:pPr>
            <a:endParaRPr lang="en-US" sz="1900" dirty="0">
              <a:latin typeface="+mj-lt"/>
              <a:cs typeface="Courier New" panose="02070309020205020404" pitchFamily="49" charset="0"/>
            </a:endParaRPr>
          </a:p>
          <a:p>
            <a:pPr marL="342900" indent="-342900">
              <a:buFont typeface="Arial" panose="020B0604020202020204" pitchFamily="34" charset="0"/>
              <a:buChar char="•"/>
            </a:pPr>
            <a:r>
              <a:rPr lang="en-US" sz="1900" dirty="0">
                <a:latin typeface="+mj-lt"/>
                <a:cs typeface="Courier New" panose="02070309020205020404" pitchFamily="49" charset="0"/>
              </a:rPr>
              <a:t>total = sum(deposits, withdrawals)</a:t>
            </a:r>
          </a:p>
          <a:p>
            <a:pPr marL="800100" lvl="1" indent="-342900">
              <a:buFont typeface="Arial" panose="020B0604020202020204" pitchFamily="34" charset="0"/>
              <a:buChar char="•"/>
            </a:pPr>
            <a:r>
              <a:rPr lang="en-US" sz="1900" dirty="0">
                <a:latin typeface="+mj-lt"/>
                <a:cs typeface="Courier New" panose="02070309020205020404" pitchFamily="49" charset="0"/>
              </a:rPr>
              <a:t>total = sum(6, -4)</a:t>
            </a:r>
          </a:p>
          <a:p>
            <a:pPr marL="800100" lvl="1" indent="-342900">
              <a:buFont typeface="Arial" panose="020B0604020202020204" pitchFamily="34" charset="0"/>
              <a:buChar char="•"/>
            </a:pPr>
            <a:r>
              <a:rPr lang="en-US" sz="1900" dirty="0">
                <a:latin typeface="+mj-lt"/>
                <a:cs typeface="Courier New" panose="02070309020205020404" pitchFamily="49" charset="0"/>
              </a:rPr>
              <a:t>total = 2</a:t>
            </a:r>
          </a:p>
          <a:p>
            <a:pPr marL="342900" indent="-342900">
              <a:buFont typeface="Arial" panose="020B0604020202020204" pitchFamily="34" charset="0"/>
              <a:buChar char="•"/>
            </a:pPr>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Example! Python Functions</a:t>
            </a:r>
          </a:p>
        </p:txBody>
      </p:sp>
      <p:sp>
        <p:nvSpPr>
          <p:cNvPr id="29" name="Arrow: Right 28">
            <a:extLst>
              <a:ext uri="{FF2B5EF4-FFF2-40B4-BE49-F238E27FC236}">
                <a16:creationId xmlns:a16="http://schemas.microsoft.com/office/drawing/2014/main" id="{3D764B7D-8C56-405F-BBB9-694506104411}"/>
              </a:ext>
            </a:extLst>
          </p:cNvPr>
          <p:cNvSpPr/>
          <p:nvPr/>
        </p:nvSpPr>
        <p:spPr>
          <a:xfrm>
            <a:off x="3325681" y="2667000"/>
            <a:ext cx="1566028" cy="225572"/>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89830F1-4573-4BA4-AD53-4D6CF235B5C4}"/>
              </a:ext>
            </a:extLst>
          </p:cNvPr>
          <p:cNvPicPr>
            <a:picLocks noChangeAspect="1"/>
          </p:cNvPicPr>
          <p:nvPr/>
        </p:nvPicPr>
        <p:blipFill>
          <a:blip r:embed="rId3"/>
          <a:stretch>
            <a:fillRect/>
          </a:stretch>
        </p:blipFill>
        <p:spPr>
          <a:xfrm>
            <a:off x="5029200" y="914400"/>
            <a:ext cx="3857128" cy="5257800"/>
          </a:xfrm>
          <a:prstGeom prst="rect">
            <a:avLst/>
          </a:prstGeom>
        </p:spPr>
      </p:pic>
      <p:sp>
        <p:nvSpPr>
          <p:cNvPr id="30" name="Arrow: Right 29">
            <a:extLst>
              <a:ext uri="{FF2B5EF4-FFF2-40B4-BE49-F238E27FC236}">
                <a16:creationId xmlns:a16="http://schemas.microsoft.com/office/drawing/2014/main" id="{1B880B19-19FF-445A-ABCC-4739D0F0908A}"/>
              </a:ext>
            </a:extLst>
          </p:cNvPr>
          <p:cNvSpPr/>
          <p:nvPr/>
        </p:nvSpPr>
        <p:spPr>
          <a:xfrm>
            <a:off x="3657600" y="3543043"/>
            <a:ext cx="1231338" cy="225572"/>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CD91912C-2156-4D71-96A0-2C61A702D95B}"/>
              </a:ext>
            </a:extLst>
          </p:cNvPr>
          <p:cNvSpPr/>
          <p:nvPr/>
        </p:nvSpPr>
        <p:spPr>
          <a:xfrm>
            <a:off x="3657600" y="4651228"/>
            <a:ext cx="1231338" cy="225572"/>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006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pic>
        <p:nvPicPr>
          <p:cNvPr id="7" name="Picture 6">
            <a:extLst>
              <a:ext uri="{FF2B5EF4-FFF2-40B4-BE49-F238E27FC236}">
                <a16:creationId xmlns:a16="http://schemas.microsoft.com/office/drawing/2014/main" id="{389830F1-4573-4BA4-AD53-4D6CF235B5C4}"/>
              </a:ext>
            </a:extLst>
          </p:cNvPr>
          <p:cNvPicPr>
            <a:picLocks noChangeAspect="1"/>
          </p:cNvPicPr>
          <p:nvPr/>
        </p:nvPicPr>
        <p:blipFill rotWithShape="1">
          <a:blip r:embed="rId3"/>
          <a:srcRect b="18842"/>
          <a:stretch/>
        </p:blipFill>
        <p:spPr>
          <a:xfrm>
            <a:off x="695822" y="914400"/>
            <a:ext cx="3857128" cy="4267200"/>
          </a:xfrm>
          <a:prstGeom prst="rect">
            <a:avLst/>
          </a:prstGeom>
        </p:spPr>
      </p:pic>
      <p:sp>
        <p:nvSpPr>
          <p:cNvPr id="8" name="Arrow: Right 7">
            <a:extLst>
              <a:ext uri="{FF2B5EF4-FFF2-40B4-BE49-F238E27FC236}">
                <a16:creationId xmlns:a16="http://schemas.microsoft.com/office/drawing/2014/main" id="{BA12751F-84B5-4B46-AC8B-4C6EE2E2E86A}"/>
              </a:ext>
            </a:extLst>
          </p:cNvPr>
          <p:cNvSpPr/>
          <p:nvPr/>
        </p:nvSpPr>
        <p:spPr>
          <a:xfrm>
            <a:off x="76200" y="112395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None</a:t>
            </a:r>
          </a:p>
          <a:p>
            <a:endParaRPr lang="en-US" sz="2000" dirty="0"/>
          </a:p>
          <a:p>
            <a:r>
              <a:rPr lang="en-US" sz="2000" dirty="0"/>
              <a:t>withdrawals = None</a:t>
            </a:r>
          </a:p>
          <a:p>
            <a:endParaRPr lang="en-US" sz="2000" dirty="0"/>
          </a:p>
          <a:p>
            <a:r>
              <a:rPr lang="en-US" sz="2000" dirty="0"/>
              <a:t>total = None</a:t>
            </a:r>
          </a:p>
        </p:txBody>
      </p:sp>
    </p:spTree>
    <p:extLst>
      <p:ext uri="{BB962C8B-B14F-4D97-AF65-F5344CB8AC3E}">
        <p14:creationId xmlns:p14="http://schemas.microsoft.com/office/powerpoint/2010/main" val="2361881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7951152-19C9-4F53-8BEE-C27E865ED7B1}"/>
              </a:ext>
            </a:extLst>
          </p:cNvPr>
          <p:cNvPicPr>
            <a:picLocks noChangeAspect="1"/>
          </p:cNvPicPr>
          <p:nvPr/>
        </p:nvPicPr>
        <p:blipFill rotWithShape="1">
          <a:blip r:embed="rId3"/>
          <a:srcRect b="18842"/>
          <a:stretch/>
        </p:blipFill>
        <p:spPr>
          <a:xfrm>
            <a:off x="695822" y="914400"/>
            <a:ext cx="3857128" cy="42672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268605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None</a:t>
            </a:r>
          </a:p>
          <a:p>
            <a:endParaRPr lang="en-US" sz="2000" dirty="0"/>
          </a:p>
          <a:p>
            <a:r>
              <a:rPr lang="en-US" sz="2000" dirty="0"/>
              <a:t>withdrawals = None</a:t>
            </a:r>
          </a:p>
          <a:p>
            <a:endParaRPr lang="en-US" sz="2000" dirty="0"/>
          </a:p>
          <a:p>
            <a:r>
              <a:rPr lang="en-US" sz="2000" dirty="0"/>
              <a:t>total = None</a:t>
            </a:r>
          </a:p>
        </p:txBody>
      </p:sp>
    </p:spTree>
    <p:extLst>
      <p:ext uri="{BB962C8B-B14F-4D97-AF65-F5344CB8AC3E}">
        <p14:creationId xmlns:p14="http://schemas.microsoft.com/office/powerpoint/2010/main" val="1181064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603427-4287-45BF-80D0-89FED8708CDA}"/>
              </a:ext>
            </a:extLst>
          </p:cNvPr>
          <p:cNvPicPr>
            <a:picLocks noChangeAspect="1"/>
          </p:cNvPicPr>
          <p:nvPr/>
        </p:nvPicPr>
        <p:blipFill rotWithShape="1">
          <a:blip r:embed="rId3"/>
          <a:srcRect b="18842"/>
          <a:stretch/>
        </p:blipFill>
        <p:spPr>
          <a:xfrm>
            <a:off x="695822" y="914400"/>
            <a:ext cx="3857128" cy="42672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112395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2</a:t>
            </a:r>
          </a:p>
          <a:p>
            <a:endParaRPr lang="en-US" sz="2000" dirty="0"/>
          </a:p>
          <a:p>
            <a:r>
              <a:rPr lang="en-US" sz="2000" dirty="0"/>
              <a:t>y = 4</a:t>
            </a:r>
          </a:p>
          <a:p>
            <a:endParaRPr lang="en-US" sz="2000" dirty="0"/>
          </a:p>
          <a:p>
            <a:r>
              <a:rPr lang="en-US" sz="2000" dirty="0"/>
              <a:t>deposits = None</a:t>
            </a:r>
          </a:p>
          <a:p>
            <a:endParaRPr lang="en-US" sz="2000" dirty="0"/>
          </a:p>
          <a:p>
            <a:r>
              <a:rPr lang="en-US" sz="2000" dirty="0"/>
              <a:t>withdrawals = None</a:t>
            </a:r>
          </a:p>
          <a:p>
            <a:endParaRPr lang="en-US" sz="2000" dirty="0"/>
          </a:p>
          <a:p>
            <a:r>
              <a:rPr lang="en-US" sz="2000" dirty="0"/>
              <a:t>total = None</a:t>
            </a:r>
          </a:p>
        </p:txBody>
      </p:sp>
    </p:spTree>
    <p:extLst>
      <p:ext uri="{BB962C8B-B14F-4D97-AF65-F5344CB8AC3E}">
        <p14:creationId xmlns:p14="http://schemas.microsoft.com/office/powerpoint/2010/main" val="3610803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FD68A5-F193-40C6-875C-36465AA500DF}"/>
              </a:ext>
            </a:extLst>
          </p:cNvPr>
          <p:cNvPicPr>
            <a:picLocks noChangeAspect="1"/>
          </p:cNvPicPr>
          <p:nvPr/>
        </p:nvPicPr>
        <p:blipFill rotWithShape="1">
          <a:blip r:embed="rId3"/>
          <a:srcRect b="18842"/>
          <a:stretch/>
        </p:blipFill>
        <p:spPr>
          <a:xfrm>
            <a:off x="695822" y="914400"/>
            <a:ext cx="3857128" cy="42672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2009775"/>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2</a:t>
            </a:r>
          </a:p>
          <a:p>
            <a:endParaRPr lang="en-US" sz="2000" dirty="0"/>
          </a:p>
          <a:p>
            <a:r>
              <a:rPr lang="en-US" sz="2000" dirty="0"/>
              <a:t>y = 4</a:t>
            </a:r>
          </a:p>
          <a:p>
            <a:endParaRPr lang="en-US" sz="2000" dirty="0"/>
          </a:p>
          <a:p>
            <a:r>
              <a:rPr lang="en-US" sz="2000" dirty="0"/>
              <a:t>deposits = None</a:t>
            </a:r>
          </a:p>
          <a:p>
            <a:endParaRPr lang="en-US" sz="2000" dirty="0"/>
          </a:p>
          <a:p>
            <a:r>
              <a:rPr lang="en-US" sz="2000" dirty="0"/>
              <a:t>withdrawals = None</a:t>
            </a:r>
          </a:p>
          <a:p>
            <a:endParaRPr lang="en-US" sz="2000" dirty="0"/>
          </a:p>
          <a:p>
            <a:r>
              <a:rPr lang="en-US" sz="2000" dirty="0"/>
              <a:t>total = None</a:t>
            </a:r>
          </a:p>
        </p:txBody>
      </p:sp>
    </p:spTree>
    <p:extLst>
      <p:ext uri="{BB962C8B-B14F-4D97-AF65-F5344CB8AC3E}">
        <p14:creationId xmlns:p14="http://schemas.microsoft.com/office/powerpoint/2010/main" val="2225547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432F1D-E96F-4A2E-86E6-F1266B13D81A}"/>
              </a:ext>
            </a:extLst>
          </p:cNvPr>
          <p:cNvPicPr>
            <a:picLocks noChangeAspect="1"/>
          </p:cNvPicPr>
          <p:nvPr/>
        </p:nvPicPr>
        <p:blipFill rotWithShape="1">
          <a:blip r:embed="rId3"/>
          <a:srcRect b="18842"/>
          <a:stretch/>
        </p:blipFill>
        <p:spPr>
          <a:xfrm>
            <a:off x="695822" y="914400"/>
            <a:ext cx="3857128" cy="42672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6</a:t>
            </a:r>
          </a:p>
          <a:p>
            <a:endParaRPr lang="en-US" sz="2000" dirty="0"/>
          </a:p>
          <a:p>
            <a:r>
              <a:rPr lang="en-US" sz="2000" dirty="0"/>
              <a:t>withdrawals = None</a:t>
            </a:r>
          </a:p>
          <a:p>
            <a:endParaRPr lang="en-US" sz="2000" dirty="0"/>
          </a:p>
          <a:p>
            <a:r>
              <a:rPr lang="en-US" sz="2000" dirty="0"/>
              <a:t>total = None</a:t>
            </a:r>
          </a:p>
        </p:txBody>
      </p:sp>
      <p:sp>
        <p:nvSpPr>
          <p:cNvPr id="6" name="Arrow: Right 5">
            <a:extLst>
              <a:ext uri="{FF2B5EF4-FFF2-40B4-BE49-F238E27FC236}">
                <a16:creationId xmlns:a16="http://schemas.microsoft.com/office/drawing/2014/main" id="{E78FA62C-1DA3-4B22-A174-A9F72E781C1F}"/>
              </a:ext>
            </a:extLst>
          </p:cNvPr>
          <p:cNvSpPr/>
          <p:nvPr/>
        </p:nvSpPr>
        <p:spPr>
          <a:xfrm>
            <a:off x="76200" y="268605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474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pic>
        <p:nvPicPr>
          <p:cNvPr id="7" name="Picture 6">
            <a:extLst>
              <a:ext uri="{FF2B5EF4-FFF2-40B4-BE49-F238E27FC236}">
                <a16:creationId xmlns:a16="http://schemas.microsoft.com/office/drawing/2014/main" id="{389830F1-4573-4BA4-AD53-4D6CF235B5C4}"/>
              </a:ext>
            </a:extLst>
          </p:cNvPr>
          <p:cNvPicPr>
            <a:picLocks noChangeAspect="1"/>
          </p:cNvPicPr>
          <p:nvPr/>
        </p:nvPicPr>
        <p:blipFill rotWithShape="1">
          <a:blip r:embed="rId3"/>
          <a:srcRect b="7971"/>
          <a:stretch/>
        </p:blipFill>
        <p:spPr>
          <a:xfrm>
            <a:off x="695822" y="914400"/>
            <a:ext cx="3857128" cy="4838700"/>
          </a:xfrm>
          <a:prstGeom prst="rect">
            <a:avLst/>
          </a:prstGeom>
        </p:spPr>
      </p:pic>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6</a:t>
            </a:r>
          </a:p>
          <a:p>
            <a:endParaRPr lang="en-US" sz="2000" dirty="0"/>
          </a:p>
          <a:p>
            <a:r>
              <a:rPr lang="en-US" sz="2000" dirty="0"/>
              <a:t>withdrawals = None</a:t>
            </a:r>
          </a:p>
          <a:p>
            <a:endParaRPr lang="en-US" sz="2000" dirty="0"/>
          </a:p>
          <a:p>
            <a:r>
              <a:rPr lang="en-US" sz="2000" dirty="0"/>
              <a:t>total = None</a:t>
            </a:r>
          </a:p>
        </p:txBody>
      </p:sp>
      <p:sp>
        <p:nvSpPr>
          <p:cNvPr id="10" name="Arrow: Right 9">
            <a:extLst>
              <a:ext uri="{FF2B5EF4-FFF2-40B4-BE49-F238E27FC236}">
                <a16:creationId xmlns:a16="http://schemas.microsoft.com/office/drawing/2014/main" id="{DEEDAAF5-7119-48D7-83C3-2084E779AA6B}"/>
              </a:ext>
            </a:extLst>
          </p:cNvPr>
          <p:cNvSpPr/>
          <p:nvPr/>
        </p:nvSpPr>
        <p:spPr>
          <a:xfrm>
            <a:off x="76200" y="2905125"/>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15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Back to The Zoo Pen</a:t>
            </a:r>
          </a:p>
        </p:txBody>
      </p:sp>
      <p:sp>
        <p:nvSpPr>
          <p:cNvPr id="5" name="Rectangle 4">
            <a:extLst>
              <a:ext uri="{FF2B5EF4-FFF2-40B4-BE49-F238E27FC236}">
                <a16:creationId xmlns:a16="http://schemas.microsoft.com/office/drawing/2014/main" id="{3EB77C31-F168-443B-B1E7-6841C23F4FE5}"/>
              </a:ext>
            </a:extLst>
          </p:cNvPr>
          <p:cNvSpPr/>
          <p:nvPr/>
        </p:nvSpPr>
        <p:spPr>
          <a:xfrm>
            <a:off x="310930" y="1459467"/>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6915D15C-9C8A-42DA-8EC7-CF0877BD106B}"/>
              </a:ext>
            </a:extLst>
          </p:cNvPr>
          <p:cNvSpPr/>
          <p:nvPr/>
        </p:nvSpPr>
        <p:spPr>
          <a:xfrm>
            <a:off x="566564" y="1688068"/>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7C0301DD-873B-47D7-AC16-7B2C1DBC968F}"/>
              </a:ext>
            </a:extLst>
          </p:cNvPr>
          <p:cNvSpPr/>
          <p:nvPr/>
        </p:nvSpPr>
        <p:spPr>
          <a:xfrm>
            <a:off x="2629717" y="1688067"/>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67DEC0EE-EE5C-4475-8445-17DC055B7D59}"/>
              </a:ext>
            </a:extLst>
          </p:cNvPr>
          <p:cNvSpPr/>
          <p:nvPr/>
        </p:nvSpPr>
        <p:spPr>
          <a:xfrm>
            <a:off x="4718270" y="1688067"/>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723A3B5-C31D-408F-8EEF-36B4522BBD19}"/>
              </a:ext>
            </a:extLst>
          </p:cNvPr>
          <p:cNvSpPr/>
          <p:nvPr/>
        </p:nvSpPr>
        <p:spPr>
          <a:xfrm>
            <a:off x="6806823" y="1662667"/>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9">
            <a:extLst>
              <a:ext uri="{FF2B5EF4-FFF2-40B4-BE49-F238E27FC236}">
                <a16:creationId xmlns:a16="http://schemas.microsoft.com/office/drawing/2014/main" id="{8592945B-9FE4-45CD-87EF-75C07137A911}"/>
              </a:ext>
            </a:extLst>
          </p:cNvPr>
          <p:cNvSpPr txBox="1"/>
          <p:nvPr/>
        </p:nvSpPr>
        <p:spPr>
          <a:xfrm>
            <a:off x="986671" y="3593068"/>
            <a:ext cx="10054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0 </a:t>
            </a:r>
          </a:p>
        </p:txBody>
      </p:sp>
      <p:sp>
        <p:nvSpPr>
          <p:cNvPr id="12" name="TextBox 10">
            <a:extLst>
              <a:ext uri="{FF2B5EF4-FFF2-40B4-BE49-F238E27FC236}">
                <a16:creationId xmlns:a16="http://schemas.microsoft.com/office/drawing/2014/main" id="{4D5D6E9E-F9FD-44F8-998A-DFD1BE7A47DE}"/>
              </a:ext>
            </a:extLst>
          </p:cNvPr>
          <p:cNvSpPr txBox="1"/>
          <p:nvPr/>
        </p:nvSpPr>
        <p:spPr>
          <a:xfrm>
            <a:off x="3049824" y="3593068"/>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1</a:t>
            </a:r>
          </a:p>
        </p:txBody>
      </p:sp>
      <p:sp>
        <p:nvSpPr>
          <p:cNvPr id="13" name="TextBox 11">
            <a:extLst>
              <a:ext uri="{FF2B5EF4-FFF2-40B4-BE49-F238E27FC236}">
                <a16:creationId xmlns:a16="http://schemas.microsoft.com/office/drawing/2014/main" id="{BC7C1972-1394-4EC5-8D3F-9CD0FACF8338}"/>
              </a:ext>
            </a:extLst>
          </p:cNvPr>
          <p:cNvSpPr txBox="1"/>
          <p:nvPr/>
        </p:nvSpPr>
        <p:spPr>
          <a:xfrm>
            <a:off x="5048857" y="3593068"/>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2</a:t>
            </a:r>
          </a:p>
        </p:txBody>
      </p:sp>
      <p:sp>
        <p:nvSpPr>
          <p:cNvPr id="14" name="TextBox 12">
            <a:extLst>
              <a:ext uri="{FF2B5EF4-FFF2-40B4-BE49-F238E27FC236}">
                <a16:creationId xmlns:a16="http://schemas.microsoft.com/office/drawing/2014/main" id="{272DB4F3-B488-4283-91D0-ABB1309D7AE1}"/>
              </a:ext>
            </a:extLst>
          </p:cNvPr>
          <p:cNvSpPr txBox="1"/>
          <p:nvPr/>
        </p:nvSpPr>
        <p:spPr>
          <a:xfrm>
            <a:off x="7258990" y="3593068"/>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3</a:t>
            </a:r>
          </a:p>
        </p:txBody>
      </p:sp>
      <p:sp>
        <p:nvSpPr>
          <p:cNvPr id="15" name="TextBox 13">
            <a:extLst>
              <a:ext uri="{FF2B5EF4-FFF2-40B4-BE49-F238E27FC236}">
                <a16:creationId xmlns:a16="http://schemas.microsoft.com/office/drawing/2014/main" id="{58995948-89EE-45CE-9C70-8CFBE8C0812E}"/>
              </a:ext>
            </a:extLst>
          </p:cNvPr>
          <p:cNvSpPr txBox="1"/>
          <p:nvPr/>
        </p:nvSpPr>
        <p:spPr>
          <a:xfrm>
            <a:off x="310930" y="930884"/>
            <a:ext cx="278794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List Name:  </a:t>
            </a:r>
            <a:r>
              <a:rPr lang="en-US" dirty="0" err="1">
                <a:latin typeface="Arial" panose="020B0604020202020204" pitchFamily="34" charset="0"/>
                <a:cs typeface="Arial" panose="020B0604020202020204" pitchFamily="34" charset="0"/>
              </a:rPr>
              <a:t>zoo_animals</a:t>
            </a:r>
            <a:endParaRPr lang="en-US" b="1" dirty="0">
              <a:latin typeface="Arial" panose="020B0604020202020204" pitchFamily="34" charset="0"/>
              <a:cs typeface="Arial" panose="020B0604020202020204" pitchFamily="34" charset="0"/>
            </a:endParaRPr>
          </a:p>
        </p:txBody>
      </p:sp>
      <p:sp>
        <p:nvSpPr>
          <p:cNvPr id="16" name="TextBox 14">
            <a:extLst>
              <a:ext uri="{FF2B5EF4-FFF2-40B4-BE49-F238E27FC236}">
                <a16:creationId xmlns:a16="http://schemas.microsoft.com/office/drawing/2014/main" id="{403C28B2-461C-4121-A34A-32ECAD96489F}"/>
              </a:ext>
            </a:extLst>
          </p:cNvPr>
          <p:cNvSpPr txBox="1"/>
          <p:nvPr/>
        </p:nvSpPr>
        <p:spPr>
          <a:xfrm>
            <a:off x="1025546" y="2227301"/>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Zebra</a:t>
            </a:r>
          </a:p>
        </p:txBody>
      </p:sp>
      <p:sp>
        <p:nvSpPr>
          <p:cNvPr id="17" name="TextBox 15">
            <a:extLst>
              <a:ext uri="{FF2B5EF4-FFF2-40B4-BE49-F238E27FC236}">
                <a16:creationId xmlns:a16="http://schemas.microsoft.com/office/drawing/2014/main" id="{0C3B2594-C741-405A-B8DF-973FEEBEFA96}"/>
              </a:ext>
            </a:extLst>
          </p:cNvPr>
          <p:cNvSpPr txBox="1"/>
          <p:nvPr/>
        </p:nvSpPr>
        <p:spPr>
          <a:xfrm>
            <a:off x="5258930" y="2227301"/>
            <a:ext cx="87299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Giraffe</a:t>
            </a:r>
          </a:p>
        </p:txBody>
      </p:sp>
      <p:sp>
        <p:nvSpPr>
          <p:cNvPr id="18" name="TextBox 16">
            <a:extLst>
              <a:ext uri="{FF2B5EF4-FFF2-40B4-BE49-F238E27FC236}">
                <a16:creationId xmlns:a16="http://schemas.microsoft.com/office/drawing/2014/main" id="{345F2719-4E34-4421-9550-7D57C2834F5B}"/>
              </a:ext>
            </a:extLst>
          </p:cNvPr>
          <p:cNvSpPr txBox="1"/>
          <p:nvPr/>
        </p:nvSpPr>
        <p:spPr>
          <a:xfrm>
            <a:off x="3126767" y="2227301"/>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Rhino</a:t>
            </a:r>
          </a:p>
        </p:txBody>
      </p:sp>
      <p:sp>
        <p:nvSpPr>
          <p:cNvPr id="19" name="TextBox 17">
            <a:extLst>
              <a:ext uri="{FF2B5EF4-FFF2-40B4-BE49-F238E27FC236}">
                <a16:creationId xmlns:a16="http://schemas.microsoft.com/office/drawing/2014/main" id="{8C1FDEBE-A665-4CB2-A172-67007C218524}"/>
              </a:ext>
            </a:extLst>
          </p:cNvPr>
          <p:cNvSpPr txBox="1"/>
          <p:nvPr/>
        </p:nvSpPr>
        <p:spPr>
          <a:xfrm>
            <a:off x="7327277" y="2227301"/>
            <a:ext cx="5822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Owl</a:t>
            </a:r>
          </a:p>
        </p:txBody>
      </p:sp>
      <p:sp>
        <p:nvSpPr>
          <p:cNvPr id="20" name="TextBox 18">
            <a:extLst>
              <a:ext uri="{FF2B5EF4-FFF2-40B4-BE49-F238E27FC236}">
                <a16:creationId xmlns:a16="http://schemas.microsoft.com/office/drawing/2014/main" id="{2C8B9176-D0C9-4F6E-8228-E185CAAB199D}"/>
              </a:ext>
            </a:extLst>
          </p:cNvPr>
          <p:cNvSpPr txBox="1"/>
          <p:nvPr/>
        </p:nvSpPr>
        <p:spPr>
          <a:xfrm>
            <a:off x="374862" y="4583347"/>
            <a:ext cx="336502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Coded in Python using a </a:t>
            </a:r>
            <a:r>
              <a:rPr lang="en-US" b="1" u="sng" dirty="0">
                <a:latin typeface="Arial" panose="020B0604020202020204" pitchFamily="34" charset="0"/>
                <a:cs typeface="Arial" panose="020B0604020202020204" pitchFamily="34" charset="0"/>
              </a:rPr>
              <a:t>List</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6898634-147B-40DA-A7AE-1B98003662E7}"/>
              </a:ext>
            </a:extLst>
          </p:cNvPr>
          <p:cNvPicPr>
            <a:picLocks noChangeAspect="1"/>
          </p:cNvPicPr>
          <p:nvPr/>
        </p:nvPicPr>
        <p:blipFill rotWithShape="1">
          <a:blip r:embed="rId3"/>
          <a:srcRect b="15801"/>
          <a:stretch/>
        </p:blipFill>
        <p:spPr>
          <a:xfrm>
            <a:off x="1365612" y="5105400"/>
            <a:ext cx="6544588" cy="609600"/>
          </a:xfrm>
          <a:prstGeom prst="rect">
            <a:avLst/>
          </a:prstGeom>
        </p:spPr>
      </p:pic>
    </p:spTree>
    <p:extLst>
      <p:ext uri="{BB962C8B-B14F-4D97-AF65-F5344CB8AC3E}">
        <p14:creationId xmlns:p14="http://schemas.microsoft.com/office/powerpoint/2010/main" val="4197051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82CE7F-3EBB-4B14-9C13-F65634F7340B}"/>
              </a:ext>
            </a:extLst>
          </p:cNvPr>
          <p:cNvPicPr>
            <a:picLocks noChangeAspect="1"/>
          </p:cNvPicPr>
          <p:nvPr/>
        </p:nvPicPr>
        <p:blipFill rotWithShape="1">
          <a:blip r:embed="rId3"/>
          <a:srcRect b="7971"/>
          <a:stretch/>
        </p:blipFill>
        <p:spPr>
          <a:xfrm>
            <a:off x="695822" y="914400"/>
            <a:ext cx="3857128" cy="48387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6</a:t>
            </a:r>
          </a:p>
          <a:p>
            <a:endParaRPr lang="en-US" sz="2000" dirty="0"/>
          </a:p>
          <a:p>
            <a:r>
              <a:rPr lang="en-US" sz="2000" dirty="0"/>
              <a:t>withdrawals = None</a:t>
            </a:r>
          </a:p>
          <a:p>
            <a:endParaRPr lang="en-US" sz="2000" dirty="0"/>
          </a:p>
          <a:p>
            <a:r>
              <a:rPr lang="en-US" sz="2000" dirty="0"/>
              <a:t>total = None</a:t>
            </a:r>
          </a:p>
        </p:txBody>
      </p:sp>
      <p:sp>
        <p:nvSpPr>
          <p:cNvPr id="10" name="Arrow: Right 9">
            <a:extLst>
              <a:ext uri="{FF2B5EF4-FFF2-40B4-BE49-F238E27FC236}">
                <a16:creationId xmlns:a16="http://schemas.microsoft.com/office/drawing/2014/main" id="{DEEDAAF5-7119-48D7-83C3-2084E779AA6B}"/>
              </a:ext>
            </a:extLst>
          </p:cNvPr>
          <p:cNvSpPr/>
          <p:nvPr/>
        </p:nvSpPr>
        <p:spPr>
          <a:xfrm>
            <a:off x="76200" y="358140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376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8F4C2F-B0E3-42E5-B320-54769E745585}"/>
              </a:ext>
            </a:extLst>
          </p:cNvPr>
          <p:cNvPicPr>
            <a:picLocks noChangeAspect="1"/>
          </p:cNvPicPr>
          <p:nvPr/>
        </p:nvPicPr>
        <p:blipFill rotWithShape="1">
          <a:blip r:embed="rId3"/>
          <a:srcRect b="7971"/>
          <a:stretch/>
        </p:blipFill>
        <p:spPr>
          <a:xfrm>
            <a:off x="695822" y="914400"/>
            <a:ext cx="3857128" cy="48387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112395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-2</a:t>
            </a:r>
          </a:p>
          <a:p>
            <a:endParaRPr lang="en-US" sz="2000" dirty="0"/>
          </a:p>
          <a:p>
            <a:r>
              <a:rPr lang="en-US" sz="2000" dirty="0"/>
              <a:t>y = -2</a:t>
            </a:r>
          </a:p>
          <a:p>
            <a:endParaRPr lang="en-US" sz="2000" dirty="0"/>
          </a:p>
          <a:p>
            <a:r>
              <a:rPr lang="en-US" sz="2000" dirty="0"/>
              <a:t>deposits = 6</a:t>
            </a:r>
          </a:p>
          <a:p>
            <a:endParaRPr lang="en-US" sz="2000" dirty="0"/>
          </a:p>
          <a:p>
            <a:r>
              <a:rPr lang="en-US" sz="2000" dirty="0"/>
              <a:t>withdrawals = None</a:t>
            </a:r>
          </a:p>
          <a:p>
            <a:endParaRPr lang="en-US" sz="2000" dirty="0"/>
          </a:p>
          <a:p>
            <a:r>
              <a:rPr lang="en-US" sz="2000" dirty="0"/>
              <a:t>total = None</a:t>
            </a:r>
          </a:p>
        </p:txBody>
      </p:sp>
    </p:spTree>
    <p:extLst>
      <p:ext uri="{BB962C8B-B14F-4D97-AF65-F5344CB8AC3E}">
        <p14:creationId xmlns:p14="http://schemas.microsoft.com/office/powerpoint/2010/main" val="2094381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3EDDED-AE4E-48B4-9C20-3EBF567A0458}"/>
              </a:ext>
            </a:extLst>
          </p:cNvPr>
          <p:cNvPicPr>
            <a:picLocks noChangeAspect="1"/>
          </p:cNvPicPr>
          <p:nvPr/>
        </p:nvPicPr>
        <p:blipFill rotWithShape="1">
          <a:blip r:embed="rId3"/>
          <a:srcRect b="7971"/>
          <a:stretch/>
        </p:blipFill>
        <p:spPr>
          <a:xfrm>
            <a:off x="695822" y="914400"/>
            <a:ext cx="3857128" cy="48387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2009775"/>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-2</a:t>
            </a:r>
          </a:p>
          <a:p>
            <a:endParaRPr lang="en-US" sz="2000" dirty="0"/>
          </a:p>
          <a:p>
            <a:r>
              <a:rPr lang="en-US" sz="2000" dirty="0"/>
              <a:t>y = -2</a:t>
            </a:r>
          </a:p>
          <a:p>
            <a:endParaRPr lang="en-US" sz="2000" dirty="0"/>
          </a:p>
          <a:p>
            <a:r>
              <a:rPr lang="en-US" sz="2000" dirty="0"/>
              <a:t>deposits = 6</a:t>
            </a:r>
          </a:p>
          <a:p>
            <a:endParaRPr lang="en-US" sz="2000" dirty="0"/>
          </a:p>
          <a:p>
            <a:r>
              <a:rPr lang="en-US" sz="2000" dirty="0"/>
              <a:t>withdrawals = None</a:t>
            </a:r>
          </a:p>
          <a:p>
            <a:endParaRPr lang="en-US" sz="2000" dirty="0"/>
          </a:p>
          <a:p>
            <a:r>
              <a:rPr lang="en-US" sz="2000" dirty="0"/>
              <a:t>total = None</a:t>
            </a:r>
          </a:p>
        </p:txBody>
      </p:sp>
    </p:spTree>
    <p:extLst>
      <p:ext uri="{BB962C8B-B14F-4D97-AF65-F5344CB8AC3E}">
        <p14:creationId xmlns:p14="http://schemas.microsoft.com/office/powerpoint/2010/main" val="4195972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0A4516-3187-4B4E-B3DA-DE77F6C2ECC2}"/>
              </a:ext>
            </a:extLst>
          </p:cNvPr>
          <p:cNvPicPr>
            <a:picLocks noChangeAspect="1"/>
          </p:cNvPicPr>
          <p:nvPr/>
        </p:nvPicPr>
        <p:blipFill rotWithShape="1">
          <a:blip r:embed="rId3"/>
          <a:srcRect b="7971"/>
          <a:stretch/>
        </p:blipFill>
        <p:spPr>
          <a:xfrm>
            <a:off x="695822" y="914400"/>
            <a:ext cx="3857128" cy="4838700"/>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None</a:t>
            </a:r>
          </a:p>
        </p:txBody>
      </p:sp>
      <p:sp>
        <p:nvSpPr>
          <p:cNvPr id="10" name="Arrow: Right 9">
            <a:extLst>
              <a:ext uri="{FF2B5EF4-FFF2-40B4-BE49-F238E27FC236}">
                <a16:creationId xmlns:a16="http://schemas.microsoft.com/office/drawing/2014/main" id="{DEEDAAF5-7119-48D7-83C3-2084E779AA6B}"/>
              </a:ext>
            </a:extLst>
          </p:cNvPr>
          <p:cNvSpPr/>
          <p:nvPr/>
        </p:nvSpPr>
        <p:spPr>
          <a:xfrm>
            <a:off x="76200" y="358140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2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pic>
        <p:nvPicPr>
          <p:cNvPr id="7" name="Picture 6">
            <a:extLst>
              <a:ext uri="{FF2B5EF4-FFF2-40B4-BE49-F238E27FC236}">
                <a16:creationId xmlns:a16="http://schemas.microsoft.com/office/drawing/2014/main" id="{389830F1-4573-4BA4-AD53-4D6CF235B5C4}"/>
              </a:ext>
            </a:extLst>
          </p:cNvPr>
          <p:cNvPicPr>
            <a:picLocks noChangeAspect="1"/>
          </p:cNvPicPr>
          <p:nvPr/>
        </p:nvPicPr>
        <p:blipFill rotWithShape="1">
          <a:blip r:embed="rId3"/>
          <a:srcRect b="4167"/>
          <a:stretch/>
        </p:blipFill>
        <p:spPr>
          <a:xfrm>
            <a:off x="695822" y="914400"/>
            <a:ext cx="3857128" cy="5038725"/>
          </a:xfrm>
          <a:prstGeom prst="rect">
            <a:avLst/>
          </a:prstGeom>
        </p:spPr>
      </p:pic>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None</a:t>
            </a:r>
          </a:p>
        </p:txBody>
      </p:sp>
      <p:sp>
        <p:nvSpPr>
          <p:cNvPr id="10" name="Arrow: Right 9">
            <a:extLst>
              <a:ext uri="{FF2B5EF4-FFF2-40B4-BE49-F238E27FC236}">
                <a16:creationId xmlns:a16="http://schemas.microsoft.com/office/drawing/2014/main" id="{DEEDAAF5-7119-48D7-83C3-2084E779AA6B}"/>
              </a:ext>
            </a:extLst>
          </p:cNvPr>
          <p:cNvSpPr/>
          <p:nvPr/>
        </p:nvSpPr>
        <p:spPr>
          <a:xfrm>
            <a:off x="76200" y="3800475"/>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59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276D6D-0AE7-49D1-8A51-EAE15B5DF0A3}"/>
              </a:ext>
            </a:extLst>
          </p:cNvPr>
          <p:cNvPicPr>
            <a:picLocks noChangeAspect="1"/>
          </p:cNvPicPr>
          <p:nvPr/>
        </p:nvPicPr>
        <p:blipFill rotWithShape="1">
          <a:blip r:embed="rId3"/>
          <a:srcRect b="4167"/>
          <a:stretch/>
        </p:blipFill>
        <p:spPr>
          <a:xfrm>
            <a:off x="695822" y="914400"/>
            <a:ext cx="3857128" cy="5038725"/>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None</a:t>
            </a:r>
          </a:p>
          <a:p>
            <a:endParaRPr lang="en-US" sz="2000" dirty="0"/>
          </a:p>
          <a:p>
            <a:r>
              <a:rPr lang="en-US" sz="2000" dirty="0"/>
              <a:t>y = None</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None</a:t>
            </a:r>
          </a:p>
        </p:txBody>
      </p:sp>
      <p:sp>
        <p:nvSpPr>
          <p:cNvPr id="10" name="Arrow: Right 9">
            <a:extLst>
              <a:ext uri="{FF2B5EF4-FFF2-40B4-BE49-F238E27FC236}">
                <a16:creationId xmlns:a16="http://schemas.microsoft.com/office/drawing/2014/main" id="{DEEDAAF5-7119-48D7-83C3-2084E779AA6B}"/>
              </a:ext>
            </a:extLst>
          </p:cNvPr>
          <p:cNvSpPr/>
          <p:nvPr/>
        </p:nvSpPr>
        <p:spPr>
          <a:xfrm>
            <a:off x="76200" y="445770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096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A0AC65-7BB6-4942-98B0-04FF3E3CAD93}"/>
              </a:ext>
            </a:extLst>
          </p:cNvPr>
          <p:cNvPicPr>
            <a:picLocks noChangeAspect="1"/>
          </p:cNvPicPr>
          <p:nvPr/>
        </p:nvPicPr>
        <p:blipFill rotWithShape="1">
          <a:blip r:embed="rId3"/>
          <a:srcRect b="4167"/>
          <a:stretch/>
        </p:blipFill>
        <p:spPr>
          <a:xfrm>
            <a:off x="695822" y="914400"/>
            <a:ext cx="3857128" cy="5038725"/>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112395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6</a:t>
            </a:r>
          </a:p>
          <a:p>
            <a:endParaRPr lang="en-US" sz="2000" dirty="0"/>
          </a:p>
          <a:p>
            <a:r>
              <a:rPr lang="en-US" sz="2000" dirty="0"/>
              <a:t>y = -4</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None</a:t>
            </a:r>
          </a:p>
        </p:txBody>
      </p:sp>
    </p:spTree>
    <p:extLst>
      <p:ext uri="{BB962C8B-B14F-4D97-AF65-F5344CB8AC3E}">
        <p14:creationId xmlns:p14="http://schemas.microsoft.com/office/powerpoint/2010/main" val="123067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CA6CD9-7514-4AFD-8064-70188353964A}"/>
              </a:ext>
            </a:extLst>
          </p:cNvPr>
          <p:cNvPicPr>
            <a:picLocks noChangeAspect="1"/>
          </p:cNvPicPr>
          <p:nvPr/>
        </p:nvPicPr>
        <p:blipFill rotWithShape="1">
          <a:blip r:embed="rId3"/>
          <a:srcRect b="4167"/>
          <a:stretch/>
        </p:blipFill>
        <p:spPr>
          <a:xfrm>
            <a:off x="695822" y="914400"/>
            <a:ext cx="3857128" cy="5038725"/>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8" name="Arrow: Right 7">
            <a:extLst>
              <a:ext uri="{FF2B5EF4-FFF2-40B4-BE49-F238E27FC236}">
                <a16:creationId xmlns:a16="http://schemas.microsoft.com/office/drawing/2014/main" id="{BA12751F-84B5-4B46-AC8B-4C6EE2E2E86A}"/>
              </a:ext>
            </a:extLst>
          </p:cNvPr>
          <p:cNvSpPr/>
          <p:nvPr/>
        </p:nvSpPr>
        <p:spPr>
          <a:xfrm>
            <a:off x="76200" y="2009775"/>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6</a:t>
            </a:r>
          </a:p>
          <a:p>
            <a:endParaRPr lang="en-US" sz="2000" dirty="0"/>
          </a:p>
          <a:p>
            <a:r>
              <a:rPr lang="en-US" sz="2000" dirty="0"/>
              <a:t>y = -4</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None</a:t>
            </a:r>
          </a:p>
        </p:txBody>
      </p:sp>
    </p:spTree>
    <p:extLst>
      <p:ext uri="{BB962C8B-B14F-4D97-AF65-F5344CB8AC3E}">
        <p14:creationId xmlns:p14="http://schemas.microsoft.com/office/powerpoint/2010/main" val="3385047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8739A0-6BE1-4148-B1D1-D325483C4AEC}"/>
              </a:ext>
            </a:extLst>
          </p:cNvPr>
          <p:cNvPicPr>
            <a:picLocks noChangeAspect="1"/>
          </p:cNvPicPr>
          <p:nvPr/>
        </p:nvPicPr>
        <p:blipFill rotWithShape="1">
          <a:blip r:embed="rId3"/>
          <a:srcRect b="4167"/>
          <a:stretch/>
        </p:blipFill>
        <p:spPr>
          <a:xfrm>
            <a:off x="695822" y="914400"/>
            <a:ext cx="3857128" cy="5038725"/>
          </a:xfrm>
          <a:prstGeom prst="rect">
            <a:avLst/>
          </a:prstGeom>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6</a:t>
            </a:r>
          </a:p>
          <a:p>
            <a:endParaRPr lang="en-US" sz="2000" dirty="0"/>
          </a:p>
          <a:p>
            <a:r>
              <a:rPr lang="en-US" sz="2000" dirty="0"/>
              <a:t>y = -4</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2</a:t>
            </a:r>
          </a:p>
        </p:txBody>
      </p:sp>
      <p:sp>
        <p:nvSpPr>
          <p:cNvPr id="6" name="Arrow: Right 5">
            <a:extLst>
              <a:ext uri="{FF2B5EF4-FFF2-40B4-BE49-F238E27FC236}">
                <a16:creationId xmlns:a16="http://schemas.microsoft.com/office/drawing/2014/main" id="{22332BC7-35C0-4BD8-9F80-45E61377EC18}"/>
              </a:ext>
            </a:extLst>
          </p:cNvPr>
          <p:cNvSpPr/>
          <p:nvPr/>
        </p:nvSpPr>
        <p:spPr>
          <a:xfrm>
            <a:off x="76200" y="4457700"/>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873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Python Functions</a:t>
            </a:r>
          </a:p>
        </p:txBody>
      </p:sp>
      <p:pic>
        <p:nvPicPr>
          <p:cNvPr id="7" name="Picture 6">
            <a:extLst>
              <a:ext uri="{FF2B5EF4-FFF2-40B4-BE49-F238E27FC236}">
                <a16:creationId xmlns:a16="http://schemas.microsoft.com/office/drawing/2014/main" id="{389830F1-4573-4BA4-AD53-4D6CF235B5C4}"/>
              </a:ext>
            </a:extLst>
          </p:cNvPr>
          <p:cNvPicPr>
            <a:picLocks noChangeAspect="1"/>
          </p:cNvPicPr>
          <p:nvPr/>
        </p:nvPicPr>
        <p:blipFill>
          <a:blip r:embed="rId3"/>
          <a:stretch>
            <a:fillRect/>
          </a:stretch>
        </p:blipFill>
        <p:spPr>
          <a:xfrm>
            <a:off x="695822" y="914400"/>
            <a:ext cx="3857128" cy="5257800"/>
          </a:xfrm>
          <a:prstGeom prst="rect">
            <a:avLst/>
          </a:prstGeom>
        </p:spPr>
      </p:pic>
      <p:sp>
        <p:nvSpPr>
          <p:cNvPr id="9" name="TextBox 8">
            <a:extLst>
              <a:ext uri="{FF2B5EF4-FFF2-40B4-BE49-F238E27FC236}">
                <a16:creationId xmlns:a16="http://schemas.microsoft.com/office/drawing/2014/main" id="{86F6A5B1-6C5B-45A2-B6BA-7341F9FC406F}"/>
              </a:ext>
            </a:extLst>
          </p:cNvPr>
          <p:cNvSpPr txBox="1"/>
          <p:nvPr/>
        </p:nvSpPr>
        <p:spPr>
          <a:xfrm>
            <a:off x="4800601" y="989870"/>
            <a:ext cx="4191000" cy="3477875"/>
          </a:xfrm>
          <a:prstGeom prst="rect">
            <a:avLst/>
          </a:prstGeom>
          <a:noFill/>
          <a:ln w="6350" cmpd="sng">
            <a:noFill/>
            <a:prstDash val="dash"/>
          </a:ln>
        </p:spPr>
        <p:txBody>
          <a:bodyPr wrap="square" rtlCol="0">
            <a:spAutoFit/>
          </a:bodyPr>
          <a:lstStyle/>
          <a:p>
            <a:r>
              <a:rPr lang="en-US" sz="2000" dirty="0"/>
              <a:t>sum = function(x, y)</a:t>
            </a:r>
          </a:p>
          <a:p>
            <a:endParaRPr lang="en-US" sz="2000" dirty="0"/>
          </a:p>
          <a:p>
            <a:r>
              <a:rPr lang="en-US" sz="2000" dirty="0"/>
              <a:t>x = 6</a:t>
            </a:r>
          </a:p>
          <a:p>
            <a:endParaRPr lang="en-US" sz="2000" dirty="0"/>
          </a:p>
          <a:p>
            <a:r>
              <a:rPr lang="en-US" sz="2000" dirty="0"/>
              <a:t>y = -4</a:t>
            </a:r>
          </a:p>
          <a:p>
            <a:endParaRPr lang="en-US" sz="2000" dirty="0"/>
          </a:p>
          <a:p>
            <a:r>
              <a:rPr lang="en-US" sz="2000" dirty="0"/>
              <a:t>deposits = 6</a:t>
            </a:r>
          </a:p>
          <a:p>
            <a:endParaRPr lang="en-US" sz="2000" dirty="0"/>
          </a:p>
          <a:p>
            <a:r>
              <a:rPr lang="en-US" sz="2000" dirty="0"/>
              <a:t>withdrawals = -4</a:t>
            </a:r>
          </a:p>
          <a:p>
            <a:endParaRPr lang="en-US" sz="2000" dirty="0"/>
          </a:p>
          <a:p>
            <a:r>
              <a:rPr lang="en-US" sz="2000" dirty="0"/>
              <a:t>total = 2</a:t>
            </a:r>
          </a:p>
        </p:txBody>
      </p:sp>
      <p:sp>
        <p:nvSpPr>
          <p:cNvPr id="6" name="Arrow: Right 5">
            <a:extLst>
              <a:ext uri="{FF2B5EF4-FFF2-40B4-BE49-F238E27FC236}">
                <a16:creationId xmlns:a16="http://schemas.microsoft.com/office/drawing/2014/main" id="{22332BC7-35C0-4BD8-9F80-45E61377EC18}"/>
              </a:ext>
            </a:extLst>
          </p:cNvPr>
          <p:cNvSpPr/>
          <p:nvPr/>
        </p:nvSpPr>
        <p:spPr>
          <a:xfrm>
            <a:off x="76200" y="4695825"/>
            <a:ext cx="876300" cy="228600"/>
          </a:xfrm>
          <a:prstGeom prst="rightArrow">
            <a:avLst/>
          </a:prstGeom>
          <a:solidFill>
            <a:srgbClr val="BDD7EE"/>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102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Zoo Pen (Logging)</a:t>
            </a:r>
          </a:p>
        </p:txBody>
      </p:sp>
      <p:pic>
        <p:nvPicPr>
          <p:cNvPr id="24" name="Picture 23">
            <a:extLst>
              <a:ext uri="{FF2B5EF4-FFF2-40B4-BE49-F238E27FC236}">
                <a16:creationId xmlns:a16="http://schemas.microsoft.com/office/drawing/2014/main" id="{1774C78F-32F1-4487-9B06-569E613F3B39}"/>
              </a:ext>
            </a:extLst>
          </p:cNvPr>
          <p:cNvPicPr>
            <a:picLocks noChangeAspect="1"/>
          </p:cNvPicPr>
          <p:nvPr/>
        </p:nvPicPr>
        <p:blipFill>
          <a:blip r:embed="rId3"/>
          <a:stretch>
            <a:fillRect/>
          </a:stretch>
        </p:blipFill>
        <p:spPr>
          <a:xfrm>
            <a:off x="381000" y="4392022"/>
            <a:ext cx="5257800" cy="1627778"/>
          </a:xfrm>
          <a:prstGeom prst="rect">
            <a:avLst/>
          </a:prstGeom>
        </p:spPr>
      </p:pic>
      <p:pic>
        <p:nvPicPr>
          <p:cNvPr id="25" name="Picture 24">
            <a:extLst>
              <a:ext uri="{FF2B5EF4-FFF2-40B4-BE49-F238E27FC236}">
                <a16:creationId xmlns:a16="http://schemas.microsoft.com/office/drawing/2014/main" id="{288821E2-E0DA-4703-9D29-10F2BD2EA17D}"/>
              </a:ext>
            </a:extLst>
          </p:cNvPr>
          <p:cNvPicPr>
            <a:picLocks noChangeAspect="1"/>
          </p:cNvPicPr>
          <p:nvPr/>
        </p:nvPicPr>
        <p:blipFill>
          <a:blip r:embed="rId4"/>
          <a:stretch>
            <a:fillRect/>
          </a:stretch>
        </p:blipFill>
        <p:spPr>
          <a:xfrm>
            <a:off x="5638800" y="4572453"/>
            <a:ext cx="2944625" cy="1218747"/>
          </a:xfrm>
          <a:prstGeom prst="rect">
            <a:avLst/>
          </a:prstGeom>
        </p:spPr>
      </p:pic>
      <p:cxnSp>
        <p:nvCxnSpPr>
          <p:cNvPr id="26" name="Straight Arrow Connector 25">
            <a:extLst>
              <a:ext uri="{FF2B5EF4-FFF2-40B4-BE49-F238E27FC236}">
                <a16:creationId xmlns:a16="http://schemas.microsoft.com/office/drawing/2014/main" id="{C05DD971-C3BE-4BB1-9891-3F34D485569B}"/>
              </a:ext>
            </a:extLst>
          </p:cNvPr>
          <p:cNvCxnSpPr/>
          <p:nvPr/>
        </p:nvCxnSpPr>
        <p:spPr>
          <a:xfrm>
            <a:off x="4808729" y="5181826"/>
            <a:ext cx="975590" cy="0"/>
          </a:xfrm>
          <a:prstGeom prst="straightConnector1">
            <a:avLst/>
          </a:prstGeom>
          <a:ln w="76200" cap="sq" cmpd="sng">
            <a:solidFill>
              <a:schemeClr val="accent1">
                <a:lumMod val="60000"/>
                <a:lumOff val="40000"/>
              </a:schemeClr>
            </a:solidFill>
            <a:miter lim="800000"/>
            <a:headEnd type="none"/>
            <a:tailEnd type="stealth" w="med" len="med"/>
          </a:ln>
          <a:effectLst/>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637984C-C060-4C80-B04D-82307A1A683E}"/>
              </a:ext>
            </a:extLst>
          </p:cNvPr>
          <p:cNvSpPr/>
          <p:nvPr/>
        </p:nvSpPr>
        <p:spPr>
          <a:xfrm>
            <a:off x="310930" y="1459467"/>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F0811978-0B9F-4EFA-AC06-467EA337E4C9}"/>
              </a:ext>
            </a:extLst>
          </p:cNvPr>
          <p:cNvSpPr/>
          <p:nvPr/>
        </p:nvSpPr>
        <p:spPr>
          <a:xfrm>
            <a:off x="566564" y="1688068"/>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955CC455-68D1-4231-964B-057BE7FC5128}"/>
              </a:ext>
            </a:extLst>
          </p:cNvPr>
          <p:cNvSpPr/>
          <p:nvPr/>
        </p:nvSpPr>
        <p:spPr>
          <a:xfrm>
            <a:off x="2629717" y="1688067"/>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a:extLst>
              <a:ext uri="{FF2B5EF4-FFF2-40B4-BE49-F238E27FC236}">
                <a16:creationId xmlns:a16="http://schemas.microsoft.com/office/drawing/2014/main" id="{2536D68E-5897-4F2F-BDB1-CE0AC135403E}"/>
              </a:ext>
            </a:extLst>
          </p:cNvPr>
          <p:cNvSpPr/>
          <p:nvPr/>
        </p:nvSpPr>
        <p:spPr>
          <a:xfrm>
            <a:off x="4718270" y="1688067"/>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02036442-EC6B-41CA-A08B-E043DACF2926}"/>
              </a:ext>
            </a:extLst>
          </p:cNvPr>
          <p:cNvSpPr/>
          <p:nvPr/>
        </p:nvSpPr>
        <p:spPr>
          <a:xfrm>
            <a:off x="6806823" y="1662667"/>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9">
            <a:extLst>
              <a:ext uri="{FF2B5EF4-FFF2-40B4-BE49-F238E27FC236}">
                <a16:creationId xmlns:a16="http://schemas.microsoft.com/office/drawing/2014/main" id="{3355297C-CC04-487B-8464-5ED14DC6CC40}"/>
              </a:ext>
            </a:extLst>
          </p:cNvPr>
          <p:cNvSpPr txBox="1"/>
          <p:nvPr/>
        </p:nvSpPr>
        <p:spPr>
          <a:xfrm>
            <a:off x="986671" y="3593068"/>
            <a:ext cx="10054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0 </a:t>
            </a:r>
          </a:p>
        </p:txBody>
      </p:sp>
      <p:sp>
        <p:nvSpPr>
          <p:cNvPr id="47" name="TextBox 10">
            <a:extLst>
              <a:ext uri="{FF2B5EF4-FFF2-40B4-BE49-F238E27FC236}">
                <a16:creationId xmlns:a16="http://schemas.microsoft.com/office/drawing/2014/main" id="{F3BBEBD4-495E-450A-A9FF-8A1FFBC66502}"/>
              </a:ext>
            </a:extLst>
          </p:cNvPr>
          <p:cNvSpPr txBox="1"/>
          <p:nvPr/>
        </p:nvSpPr>
        <p:spPr>
          <a:xfrm>
            <a:off x="3049824" y="3593068"/>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1</a:t>
            </a:r>
          </a:p>
        </p:txBody>
      </p:sp>
      <p:sp>
        <p:nvSpPr>
          <p:cNvPr id="48" name="TextBox 11">
            <a:extLst>
              <a:ext uri="{FF2B5EF4-FFF2-40B4-BE49-F238E27FC236}">
                <a16:creationId xmlns:a16="http://schemas.microsoft.com/office/drawing/2014/main" id="{5B318B5C-A294-44BE-9E23-0FDE646B2980}"/>
              </a:ext>
            </a:extLst>
          </p:cNvPr>
          <p:cNvSpPr txBox="1"/>
          <p:nvPr/>
        </p:nvSpPr>
        <p:spPr>
          <a:xfrm>
            <a:off x="5048857" y="3593068"/>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2</a:t>
            </a:r>
          </a:p>
        </p:txBody>
      </p:sp>
      <p:sp>
        <p:nvSpPr>
          <p:cNvPr id="49" name="TextBox 12">
            <a:extLst>
              <a:ext uri="{FF2B5EF4-FFF2-40B4-BE49-F238E27FC236}">
                <a16:creationId xmlns:a16="http://schemas.microsoft.com/office/drawing/2014/main" id="{1FABFC47-6A77-49DA-9CEB-BA5A6288FD07}"/>
              </a:ext>
            </a:extLst>
          </p:cNvPr>
          <p:cNvSpPr txBox="1"/>
          <p:nvPr/>
        </p:nvSpPr>
        <p:spPr>
          <a:xfrm>
            <a:off x="7258990" y="3593068"/>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3</a:t>
            </a:r>
          </a:p>
        </p:txBody>
      </p:sp>
      <p:sp>
        <p:nvSpPr>
          <p:cNvPr id="50" name="TextBox 13">
            <a:extLst>
              <a:ext uri="{FF2B5EF4-FFF2-40B4-BE49-F238E27FC236}">
                <a16:creationId xmlns:a16="http://schemas.microsoft.com/office/drawing/2014/main" id="{F21FA2C3-2C63-4BEB-A955-9269FE2EA70B}"/>
              </a:ext>
            </a:extLst>
          </p:cNvPr>
          <p:cNvSpPr txBox="1"/>
          <p:nvPr/>
        </p:nvSpPr>
        <p:spPr>
          <a:xfrm>
            <a:off x="310930" y="930884"/>
            <a:ext cx="278794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List Name:  </a:t>
            </a:r>
            <a:r>
              <a:rPr lang="en-US" dirty="0" err="1">
                <a:latin typeface="Arial" panose="020B0604020202020204" pitchFamily="34" charset="0"/>
                <a:cs typeface="Arial" panose="020B0604020202020204" pitchFamily="34" charset="0"/>
              </a:rPr>
              <a:t>zoo_animals</a:t>
            </a:r>
            <a:endParaRPr lang="en-US" b="1" dirty="0">
              <a:latin typeface="Arial" panose="020B0604020202020204" pitchFamily="34" charset="0"/>
              <a:cs typeface="Arial" panose="020B0604020202020204" pitchFamily="34" charset="0"/>
            </a:endParaRPr>
          </a:p>
        </p:txBody>
      </p:sp>
      <p:sp>
        <p:nvSpPr>
          <p:cNvPr id="51" name="TextBox 14">
            <a:extLst>
              <a:ext uri="{FF2B5EF4-FFF2-40B4-BE49-F238E27FC236}">
                <a16:creationId xmlns:a16="http://schemas.microsoft.com/office/drawing/2014/main" id="{296E12DC-8304-4DA2-920E-A969312D276D}"/>
              </a:ext>
            </a:extLst>
          </p:cNvPr>
          <p:cNvSpPr txBox="1"/>
          <p:nvPr/>
        </p:nvSpPr>
        <p:spPr>
          <a:xfrm>
            <a:off x="1025546" y="2227301"/>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Zebra</a:t>
            </a:r>
          </a:p>
        </p:txBody>
      </p:sp>
      <p:sp>
        <p:nvSpPr>
          <p:cNvPr id="52" name="TextBox 15">
            <a:extLst>
              <a:ext uri="{FF2B5EF4-FFF2-40B4-BE49-F238E27FC236}">
                <a16:creationId xmlns:a16="http://schemas.microsoft.com/office/drawing/2014/main" id="{1E5F5213-7F89-4DA5-ACDA-D5F1F6547036}"/>
              </a:ext>
            </a:extLst>
          </p:cNvPr>
          <p:cNvSpPr txBox="1"/>
          <p:nvPr/>
        </p:nvSpPr>
        <p:spPr>
          <a:xfrm>
            <a:off x="5258930" y="2227301"/>
            <a:ext cx="87299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Giraffe</a:t>
            </a:r>
          </a:p>
        </p:txBody>
      </p:sp>
      <p:sp>
        <p:nvSpPr>
          <p:cNvPr id="53" name="TextBox 16">
            <a:extLst>
              <a:ext uri="{FF2B5EF4-FFF2-40B4-BE49-F238E27FC236}">
                <a16:creationId xmlns:a16="http://schemas.microsoft.com/office/drawing/2014/main" id="{E16BA4AC-2C5D-4266-BACB-9CF587EBF705}"/>
              </a:ext>
            </a:extLst>
          </p:cNvPr>
          <p:cNvSpPr txBox="1"/>
          <p:nvPr/>
        </p:nvSpPr>
        <p:spPr>
          <a:xfrm>
            <a:off x="3126767" y="2227301"/>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Rhino</a:t>
            </a:r>
          </a:p>
        </p:txBody>
      </p:sp>
      <p:sp>
        <p:nvSpPr>
          <p:cNvPr id="54" name="TextBox 17">
            <a:extLst>
              <a:ext uri="{FF2B5EF4-FFF2-40B4-BE49-F238E27FC236}">
                <a16:creationId xmlns:a16="http://schemas.microsoft.com/office/drawing/2014/main" id="{AC0E883B-DEBB-46CC-BB94-39771C3660D1}"/>
              </a:ext>
            </a:extLst>
          </p:cNvPr>
          <p:cNvSpPr txBox="1"/>
          <p:nvPr/>
        </p:nvSpPr>
        <p:spPr>
          <a:xfrm>
            <a:off x="7327277" y="2227301"/>
            <a:ext cx="5822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Owl</a:t>
            </a:r>
          </a:p>
        </p:txBody>
      </p: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77200" cy="5940088"/>
          </a:xfrm>
          <a:prstGeom prst="rect">
            <a:avLst/>
          </a:prstGeom>
          <a:noFill/>
          <a:ln w="6350" cmpd="sng">
            <a:noFill/>
            <a:prstDash val="dash"/>
          </a:ln>
        </p:spPr>
        <p:txBody>
          <a:bodyPr wrap="square" rtlCol="0">
            <a:spAutoFit/>
          </a:bodyPr>
          <a:lstStyle/>
          <a:p>
            <a:r>
              <a:rPr lang="en-US" sz="2000" b="1" dirty="0"/>
              <a:t>Methods</a:t>
            </a:r>
            <a:r>
              <a:rPr lang="en-US" sz="2000" dirty="0"/>
              <a:t> are</a:t>
            </a:r>
            <a:br>
              <a:rPr lang="en-US" sz="2000" dirty="0"/>
            </a:br>
            <a:r>
              <a:rPr lang="en-US" sz="2000" dirty="0"/>
              <a:t>essentially functions </a:t>
            </a:r>
            <a:br>
              <a:rPr lang="en-US" sz="2000" dirty="0"/>
            </a:br>
            <a:r>
              <a:rPr lang="en-US" sz="2000" dirty="0"/>
              <a:t>associated with a </a:t>
            </a:r>
            <a:br>
              <a:rPr lang="en-US" sz="2000" dirty="0"/>
            </a:br>
            <a:r>
              <a:rPr lang="en-US" sz="2000" dirty="0"/>
              <a:t>specific object.</a:t>
            </a:r>
          </a:p>
          <a:p>
            <a:endParaRPr lang="en-US" sz="2000" dirty="0"/>
          </a:p>
          <a:p>
            <a:r>
              <a:rPr lang="en-US" sz="2000" dirty="0"/>
              <a:t>Examples:</a:t>
            </a:r>
          </a:p>
          <a:p>
            <a:endParaRPr lang="en-US" sz="2000" dirty="0">
              <a:latin typeface="Courier New" panose="02070309020205020404" pitchFamily="49" charset="0"/>
              <a:cs typeface="Courier New" panose="02070309020205020404" pitchFamily="49" charset="0"/>
            </a:endParaRPr>
          </a:p>
          <a:p>
            <a:pPr marL="800100" lvl="1" indent="-342900">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.keys()</a:t>
            </a:r>
            <a:endParaRPr lang="en-US" sz="2000" dirty="0"/>
          </a:p>
          <a:p>
            <a:pPr marL="800100" lvl="1" indent="-342900">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.items()</a:t>
            </a:r>
          </a:p>
          <a:p>
            <a:pPr marL="800100" lvl="1" indent="-342900">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.index()</a:t>
            </a:r>
          </a:p>
          <a:p>
            <a:pPr marL="800100" lvl="1" indent="-342900">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.append(x)</a:t>
            </a:r>
          </a:p>
          <a:p>
            <a:pPr marL="800100" lvl="1" indent="-342900">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etc. </a:t>
            </a:r>
          </a:p>
          <a:p>
            <a:endParaRPr lang="en-US" sz="2000" dirty="0"/>
          </a:p>
          <a:p>
            <a:pPr marL="342900" indent="-342900">
              <a:buFont typeface="Arial" panose="020B0604020202020204" pitchFamily="34" charset="0"/>
              <a:buChar char="•"/>
            </a:pPr>
            <a:r>
              <a:rPr lang="en-US" sz="2000" dirty="0" err="1">
                <a:latin typeface="Courier New" panose="02070309020205020404" pitchFamily="49" charset="0"/>
                <a:cs typeface="Courier New" panose="02070309020205020404" pitchFamily="49" charset="0"/>
              </a:rPr>
              <a:t>animals.append</a:t>
            </a:r>
            <a:r>
              <a:rPr lang="en-US" sz="2000" dirty="0">
                <a:latin typeface="Courier New" panose="02070309020205020404" pitchFamily="49" charset="0"/>
                <a:cs typeface="Courier New" panose="02070309020205020404" pitchFamily="49" charset="0"/>
              </a:rPr>
              <a:t>(“Dog”)</a:t>
            </a:r>
            <a:r>
              <a:rPr lang="en-US" sz="2000" dirty="0"/>
              <a:t> runs a block of code (in a function built into Python) that adds the string </a:t>
            </a:r>
            <a:r>
              <a:rPr lang="en-US" sz="2000" dirty="0">
                <a:latin typeface="Courier New" panose="02070309020205020404" pitchFamily="49" charset="0"/>
                <a:cs typeface="Courier New" panose="02070309020205020404" pitchFamily="49" charset="0"/>
              </a:rPr>
              <a:t>“Dog” </a:t>
            </a:r>
            <a:r>
              <a:rPr lang="en-US" sz="2000" dirty="0"/>
              <a:t>to the list </a:t>
            </a:r>
            <a:r>
              <a:rPr lang="en-US" sz="2000" dirty="0">
                <a:latin typeface="Courier New" panose="02070309020205020404" pitchFamily="49" charset="0"/>
                <a:cs typeface="Courier New" panose="02070309020205020404" pitchFamily="49" charset="0"/>
              </a:rPr>
              <a:t>animals</a:t>
            </a: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.items() </a:t>
            </a:r>
            <a:r>
              <a:rPr lang="en-US" sz="2000" dirty="0">
                <a:latin typeface="+mj-lt"/>
                <a:cs typeface="Courier New" panose="02070309020205020404" pitchFamily="49" charset="0"/>
              </a:rPr>
              <a:t>returns a dictionary’s key-value pairs</a:t>
            </a: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Methods</a:t>
            </a:r>
          </a:p>
        </p:txBody>
      </p:sp>
      <p:pic>
        <p:nvPicPr>
          <p:cNvPr id="6" name="Picture 5">
            <a:extLst>
              <a:ext uri="{FF2B5EF4-FFF2-40B4-BE49-F238E27FC236}">
                <a16:creationId xmlns:a16="http://schemas.microsoft.com/office/drawing/2014/main" id="{06DADC80-6029-4D12-883D-C0D0CA69B3E3}"/>
              </a:ext>
            </a:extLst>
          </p:cNvPr>
          <p:cNvPicPr>
            <a:picLocks noChangeAspect="1"/>
          </p:cNvPicPr>
          <p:nvPr/>
        </p:nvPicPr>
        <p:blipFill>
          <a:blip r:embed="rId3"/>
          <a:stretch>
            <a:fillRect/>
          </a:stretch>
        </p:blipFill>
        <p:spPr>
          <a:xfrm>
            <a:off x="3403836" y="1219200"/>
            <a:ext cx="5435364" cy="3076877"/>
          </a:xfrm>
          <a:prstGeom prst="rect">
            <a:avLst/>
          </a:prstGeom>
        </p:spPr>
      </p:pic>
    </p:spTree>
    <p:extLst>
      <p:ext uri="{BB962C8B-B14F-4D97-AF65-F5344CB8AC3E}">
        <p14:creationId xmlns:p14="http://schemas.microsoft.com/office/powerpoint/2010/main" val="2237348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Functions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760195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0"/>
            <a:ext cx="8763000" cy="5181599"/>
          </a:xfrm>
        </p:spPr>
        <p:txBody>
          <a:bodyPr>
            <a:noAutofit/>
          </a:bodyPr>
          <a:lstStyle/>
          <a:p>
            <a:pPr marL="0" indent="0">
              <a:lnSpc>
                <a:spcPct val="150000"/>
              </a:lnSpc>
              <a:buNone/>
            </a:pPr>
            <a:r>
              <a:rPr lang="en-US" sz="1600" b="1" u="sng" dirty="0"/>
              <a:t>Instructions:</a:t>
            </a:r>
          </a:p>
          <a:p>
            <a:pPr marL="0" indent="0">
              <a:lnSpc>
                <a:spcPct val="100000"/>
              </a:lnSpc>
              <a:buNone/>
            </a:pPr>
            <a:r>
              <a:rPr lang="en-US" sz="1600" dirty="0"/>
              <a:t>Create a function called </a:t>
            </a:r>
            <a:r>
              <a:rPr lang="en-US" sz="1600" dirty="0">
                <a:latin typeface="Courier New" panose="02070309020205020404" pitchFamily="49" charset="0"/>
                <a:cs typeface="Courier New" panose="02070309020205020404" pitchFamily="49" charset="0"/>
              </a:rPr>
              <a:t>length</a:t>
            </a:r>
            <a:r>
              <a:rPr lang="en-US" sz="1600" dirty="0"/>
              <a:t> with one parameter. When called with a string or array, this function should give back a value equal to the length of the item</a:t>
            </a:r>
          </a:p>
          <a:p>
            <a:pPr marL="0" indent="0">
              <a:buNone/>
            </a:pPr>
            <a:br>
              <a:rPr lang="en-US" sz="1600" dirty="0"/>
            </a:br>
            <a:r>
              <a:rPr lang="en-US" sz="1600" dirty="0"/>
              <a:t>               </a:t>
            </a:r>
            <a:r>
              <a:rPr lang="en-US" sz="1600" b="1" u="sng" dirty="0"/>
              <a:t>Example Input:</a:t>
            </a:r>
            <a:endParaRPr lang="en-US" sz="1600" u="sng" dirty="0"/>
          </a:p>
          <a:p>
            <a:pPr marL="0" indent="0">
              <a:buNone/>
            </a:pPr>
            <a:br>
              <a:rPr lang="en-US" sz="1600" dirty="0"/>
            </a:br>
            <a:r>
              <a:rPr lang="en-US" sz="1600" dirty="0"/>
              <a:t>"hello“, "goodbye“, ["hello", "goodbye"]</a:t>
            </a:r>
            <a:br>
              <a:rPr lang="en-US" sz="1600" dirty="0"/>
            </a:br>
            <a:endParaRPr lang="en-US" sz="1600" u="sng" dirty="0"/>
          </a:p>
          <a:p>
            <a:pPr marL="0" indent="0">
              <a:buNone/>
            </a:pPr>
            <a:r>
              <a:rPr lang="en-US" sz="1600" b="1" u="sng" dirty="0"/>
              <a:t>Bonuses:</a:t>
            </a:r>
            <a:endParaRPr lang="en-US" sz="1600" dirty="0"/>
          </a:p>
          <a:p>
            <a:pPr marL="342900" indent="-342900">
              <a:buFont typeface="+mj-lt"/>
              <a:buAutoNum type="arabicPeriod"/>
            </a:pPr>
            <a:r>
              <a:rPr lang="en-US" sz="1600" dirty="0"/>
              <a:t>Make another function called `last` which gives back the element at the last index in the item (e.g. </a:t>
            </a:r>
            <a:r>
              <a:rPr lang="en-US" sz="1600" dirty="0">
                <a:latin typeface="Courier New" panose="02070309020205020404" pitchFamily="49" charset="0"/>
                <a:cs typeface="Courier New" panose="02070309020205020404" pitchFamily="49" charset="0"/>
              </a:rPr>
              <a:t>last("hello") -&gt; "o"</a:t>
            </a:r>
            <a:r>
              <a:rPr lang="en-US" sz="1600" dirty="0"/>
              <a:t>). It should use your </a:t>
            </a:r>
            <a:r>
              <a:rPr lang="en-US" sz="1600" dirty="0">
                <a:latin typeface="Courier New" panose="02070309020205020404" pitchFamily="49" charset="0"/>
                <a:cs typeface="Courier New" panose="02070309020205020404" pitchFamily="49" charset="0"/>
              </a:rPr>
              <a:t>length </a:t>
            </a:r>
            <a:r>
              <a:rPr lang="en-US" sz="1600" dirty="0"/>
              <a:t>function.</a:t>
            </a:r>
          </a:p>
          <a:p>
            <a:pPr marL="342900" indent="-342900">
              <a:buFont typeface="+mj-lt"/>
              <a:buAutoNum type="arabicPeriod"/>
            </a:pPr>
            <a:r>
              <a:rPr lang="en-US" sz="1600" dirty="0"/>
              <a:t>Add a check that the item is of type </a:t>
            </a:r>
            <a:r>
              <a:rPr lang="en-US" sz="1600" dirty="0">
                <a:latin typeface="Courier New" panose="02070309020205020404" pitchFamily="49" charset="0"/>
                <a:cs typeface="Courier New" panose="02070309020205020404" pitchFamily="49" charset="0"/>
              </a:rPr>
              <a:t>str</a:t>
            </a:r>
            <a:r>
              <a:rPr lang="en-US" sz="1600" dirty="0"/>
              <a:t> or </a:t>
            </a:r>
            <a:r>
              <a:rPr lang="en-US" sz="1600" dirty="0">
                <a:latin typeface="Courier New" panose="02070309020205020404" pitchFamily="49" charset="0"/>
                <a:cs typeface="Courier New" panose="02070309020205020404" pitchFamily="49" charset="0"/>
              </a:rPr>
              <a:t>list</a:t>
            </a:r>
            <a:r>
              <a:rPr lang="en-US" sz="1600" dirty="0"/>
              <a:t> before counting the length; if not have the function give back the value </a:t>
            </a:r>
            <a:r>
              <a:rPr lang="en-US" sz="1600" dirty="0">
                <a:latin typeface="Courier New" panose="02070309020205020404" pitchFamily="49" charset="0"/>
                <a:cs typeface="Courier New" panose="02070309020205020404" pitchFamily="49" charset="0"/>
              </a:rPr>
              <a:t>None </a:t>
            </a:r>
            <a:r>
              <a:rPr lang="en-US" sz="1600" dirty="0"/>
              <a:t>(</a:t>
            </a:r>
            <a:r>
              <a:rPr lang="en-US" sz="1600" dirty="0">
                <a:hlinkClick r:id="rId3"/>
              </a:rPr>
              <a:t>https://docs.python.org/3/library/constants.html#None</a:t>
            </a:r>
            <a:r>
              <a:rPr lang="en-US" sz="1600" dirty="0"/>
              <a:t>). </a:t>
            </a:r>
          </a:p>
          <a:p>
            <a:pPr lvl="1"/>
            <a:r>
              <a:rPr lang="en-US" sz="1600" dirty="0"/>
              <a:t>e.g. an input of the int </a:t>
            </a:r>
            <a:r>
              <a:rPr lang="en-US" sz="1600" dirty="0">
                <a:latin typeface="Courier New" panose="02070309020205020404" pitchFamily="49" charset="0"/>
                <a:cs typeface="Courier New" panose="02070309020205020404" pitchFamily="49" charset="0"/>
              </a:rPr>
              <a:t>4</a:t>
            </a:r>
            <a:r>
              <a:rPr lang="en-US" sz="1600" dirty="0"/>
              <a:t> should return </a:t>
            </a:r>
            <a:r>
              <a:rPr lang="en-US" sz="1600" dirty="0">
                <a:latin typeface="Courier New" panose="02070309020205020404" pitchFamily="49" charset="0"/>
                <a:cs typeface="Courier New" panose="02070309020205020404" pitchFamily="49" charset="0"/>
              </a:rPr>
              <a:t>None</a:t>
            </a:r>
            <a:r>
              <a:rPr lang="en-US" sz="1600" dirty="0"/>
              <a:t> instead of the length</a:t>
            </a:r>
          </a:p>
          <a:p>
            <a:pPr marL="342900" indent="-342900">
              <a:buFont typeface="+mj-lt"/>
              <a:buAutoNum type="arabicPeriod"/>
            </a:pPr>
            <a:r>
              <a:rPr lang="en-US" sz="1600" dirty="0"/>
              <a:t>Make 2) a separate function named </a:t>
            </a:r>
            <a:r>
              <a:rPr lang="en-US" sz="1600" dirty="0" err="1">
                <a:latin typeface="Courier New" panose="02070309020205020404" pitchFamily="49" charset="0"/>
                <a:cs typeface="Courier New" panose="02070309020205020404" pitchFamily="49" charset="0"/>
              </a:rPr>
              <a:t>lengthable</a:t>
            </a:r>
            <a:r>
              <a:rPr lang="en-US" sz="1600" dirty="0"/>
              <a:t> that gets called inside of your </a:t>
            </a:r>
            <a:r>
              <a:rPr lang="en-US" sz="1600" dirty="0">
                <a:latin typeface="Courier New" panose="02070309020205020404" pitchFamily="49" charset="0"/>
                <a:cs typeface="Courier New" panose="02070309020205020404" pitchFamily="49" charset="0"/>
              </a:rPr>
              <a:t>length</a:t>
            </a:r>
            <a:r>
              <a:rPr lang="en-US" sz="1600" dirty="0"/>
              <a:t> function.</a:t>
            </a:r>
          </a:p>
          <a:p>
            <a:pPr marL="0" indent="0">
              <a:buNone/>
            </a:pPr>
            <a:endParaRPr lang="en-US" sz="16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First Function (10 min)</a:t>
            </a:r>
          </a:p>
        </p:txBody>
      </p:sp>
      <p:pic>
        <p:nvPicPr>
          <p:cNvPr id="6" name="Picture 5">
            <a:extLst>
              <a:ext uri="{FF2B5EF4-FFF2-40B4-BE49-F238E27FC236}">
                <a16:creationId xmlns:a16="http://schemas.microsoft.com/office/drawing/2014/main" id="{F717FE8C-5159-401E-A501-1868E02CBE32}"/>
              </a:ext>
            </a:extLst>
          </p:cNvPr>
          <p:cNvPicPr>
            <a:picLocks noChangeAspect="1"/>
          </p:cNvPicPr>
          <p:nvPr/>
        </p:nvPicPr>
        <p:blipFill>
          <a:blip r:embed="rId4"/>
          <a:stretch>
            <a:fillRect/>
          </a:stretch>
        </p:blipFill>
        <p:spPr>
          <a:xfrm>
            <a:off x="4827211" y="2633282"/>
            <a:ext cx="3300634" cy="800787"/>
          </a:xfrm>
          <a:prstGeom prst="rect">
            <a:avLst/>
          </a:prstGeom>
        </p:spPr>
      </p:pic>
      <p:sp>
        <p:nvSpPr>
          <p:cNvPr id="7" name="Rectangle 6">
            <a:extLst>
              <a:ext uri="{FF2B5EF4-FFF2-40B4-BE49-F238E27FC236}">
                <a16:creationId xmlns:a16="http://schemas.microsoft.com/office/drawing/2014/main" id="{8CF3E8EA-56F9-4D01-B548-6918DF0F7A24}"/>
              </a:ext>
            </a:extLst>
          </p:cNvPr>
          <p:cNvSpPr/>
          <p:nvPr/>
        </p:nvSpPr>
        <p:spPr>
          <a:xfrm>
            <a:off x="5563656" y="2286000"/>
            <a:ext cx="1827744" cy="338554"/>
          </a:xfrm>
          <a:prstGeom prst="rect">
            <a:avLst/>
          </a:prstGeom>
        </p:spPr>
        <p:txBody>
          <a:bodyPr wrap="none">
            <a:spAutoFit/>
          </a:bodyPr>
          <a:lstStyle/>
          <a:p>
            <a:r>
              <a:rPr lang="en-US" sz="1600" b="1" u="sng" dirty="0"/>
              <a:t>Example Output:</a:t>
            </a:r>
          </a:p>
        </p:txBody>
      </p:sp>
    </p:spTree>
    <p:extLst>
      <p:ext uri="{BB962C8B-B14F-4D97-AF65-F5344CB8AC3E}">
        <p14:creationId xmlns:p14="http://schemas.microsoft.com/office/powerpoint/2010/main" val="340896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First Functions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813805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1"/>
            <a:ext cx="8616470" cy="3276600"/>
          </a:xfrm>
        </p:spPr>
        <p:txBody>
          <a:bodyPr>
            <a:noAutofit/>
          </a:bodyPr>
          <a:lstStyle/>
          <a:p>
            <a:pPr marL="0" indent="0">
              <a:buNone/>
            </a:pPr>
            <a:r>
              <a:rPr lang="en-US" dirty="0"/>
              <a:t>In this activity, you'll fill in the code to build a user login system.</a:t>
            </a:r>
          </a:p>
          <a:p>
            <a:pPr marL="0" indent="0">
              <a:buNone/>
            </a:pPr>
            <a:br>
              <a:rPr lang="en-US" b="1" u="sng" dirty="0"/>
            </a:br>
            <a:r>
              <a:rPr lang="en-US" b="1" u="sng" dirty="0"/>
              <a:t>Instructions:</a:t>
            </a:r>
          </a:p>
          <a:p>
            <a:pPr marL="0" indent="0">
              <a:buNone/>
            </a:pPr>
            <a:endParaRPr lang="en-US" b="1" u="sng" dirty="0"/>
          </a:p>
          <a:p>
            <a:pPr marL="800100" lvl="1" indent="-342900">
              <a:buFont typeface="+mj-lt"/>
              <a:buAutoNum type="arabicPeriod"/>
            </a:pPr>
            <a:r>
              <a:rPr lang="en-US" dirty="0"/>
              <a:t>Open up </a:t>
            </a:r>
            <a:r>
              <a:rPr lang="en-US" dirty="0">
                <a:latin typeface="Courier New" panose="02070309020205020404" pitchFamily="49" charset="0"/>
                <a:cs typeface="Courier New" panose="02070309020205020404" pitchFamily="49" charset="0"/>
              </a:rPr>
              <a:t>Unsolved/UserAdmin.py</a:t>
            </a:r>
            <a:r>
              <a:rPr lang="en-US" dirty="0"/>
              <a:t>.</a:t>
            </a:r>
          </a:p>
          <a:p>
            <a:pPr marL="800100" lvl="1" indent="-342900">
              <a:buFont typeface="+mj-lt"/>
              <a:buAutoNum type="arabicPeriod"/>
            </a:pPr>
            <a:endParaRPr lang="en-US" dirty="0"/>
          </a:p>
          <a:p>
            <a:pPr marL="800100" lvl="1" indent="-342900">
              <a:buFont typeface="+mj-lt"/>
              <a:buAutoNum type="arabicPeriod"/>
            </a:pPr>
            <a:r>
              <a:rPr lang="en-US" dirty="0"/>
              <a:t>Read through all of the comments in the file to understand what is trying to be accomplished.</a:t>
            </a:r>
          </a:p>
          <a:p>
            <a:pPr marL="800100" lvl="1" indent="-342900">
              <a:buFont typeface="+mj-lt"/>
              <a:buAutoNum type="arabicPeriod"/>
            </a:pPr>
            <a:endParaRPr lang="en-US" dirty="0"/>
          </a:p>
          <a:p>
            <a:pPr marL="800100" lvl="1" indent="-342900">
              <a:buFont typeface="+mj-lt"/>
              <a:buAutoNum type="arabicPeriod"/>
            </a:pPr>
            <a:r>
              <a:rPr lang="en-US" dirty="0"/>
              <a:t>Fill in the code on each line where the &lt;YOUR CODE HERE&gt; markers are, using the comments as a guide to get the file working. Run the code often as you write and test individual functions to make sure you're on the right path!</a:t>
            </a:r>
          </a:p>
          <a:p>
            <a:pPr marL="0" indent="0">
              <a:buNone/>
            </a:pPr>
            <a:br>
              <a:rPr lang="en-US" dirty="0"/>
            </a:br>
            <a:endParaRPr lang="en-US" dirty="0"/>
          </a:p>
          <a:p>
            <a:pPr marL="0" indent="0">
              <a:buNone/>
            </a:pPr>
            <a:br>
              <a:rPr lang="en-US" dirty="0"/>
            </a:br>
            <a:endParaRPr lang="en-US" sz="20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Partners Admin Login (15 min)</a:t>
            </a:r>
          </a:p>
        </p:txBody>
      </p:sp>
    </p:spTree>
    <p:extLst>
      <p:ext uri="{BB962C8B-B14F-4D97-AF65-F5344CB8AC3E}">
        <p14:creationId xmlns:p14="http://schemas.microsoft.com/office/powerpoint/2010/main" val="3221438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Admin Login</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250410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File Interaction: Reading</a:t>
            </a:r>
          </a:p>
        </p:txBody>
      </p:sp>
    </p:spTree>
    <p:extLst>
      <p:ext uri="{BB962C8B-B14F-4D97-AF65-F5344CB8AC3E}">
        <p14:creationId xmlns:p14="http://schemas.microsoft.com/office/powerpoint/2010/main" val="208171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Reading Files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020050" cy="132343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Python has built in ability to read files</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Use the </a:t>
            </a:r>
            <a:r>
              <a:rPr lang="en-US" sz="2000" dirty="0">
                <a:latin typeface="Courier New" panose="02070309020205020404" pitchFamily="49" charset="0"/>
                <a:ea typeface="Roboto" panose="02000000000000000000" pitchFamily="2" charset="0"/>
                <a:cs typeface="Courier New" panose="02070309020205020404" pitchFamily="49" charset="0"/>
              </a:rPr>
              <a:t>open</a:t>
            </a:r>
            <a:r>
              <a:rPr lang="en-US" sz="2000" dirty="0">
                <a:latin typeface="Arial" panose="020B0604020202020204" pitchFamily="34" charset="0"/>
                <a:ea typeface="Roboto" panose="02000000000000000000" pitchFamily="2" charset="0"/>
                <a:cs typeface="Arial" panose="020B0604020202020204" pitchFamily="34" charset="0"/>
              </a:rPr>
              <a:t> function and </a:t>
            </a:r>
            <a:r>
              <a:rPr lang="en-US" sz="2000" dirty="0">
                <a:latin typeface="Courier New" panose="02070309020205020404" pitchFamily="49" charset="0"/>
                <a:ea typeface="Roboto" panose="02000000000000000000" pitchFamily="2" charset="0"/>
                <a:cs typeface="Courier New" panose="02070309020205020404" pitchFamily="49" charset="0"/>
              </a:rPr>
              <a:t>read</a:t>
            </a:r>
            <a:r>
              <a:rPr lang="en-US" sz="2000" dirty="0">
                <a:latin typeface="Arial" panose="020B0604020202020204" pitchFamily="34" charset="0"/>
                <a:ea typeface="Roboto" panose="02000000000000000000" pitchFamily="2" charset="0"/>
                <a:cs typeface="Arial" panose="020B0604020202020204" pitchFamily="34" charset="0"/>
              </a:rPr>
              <a:t> method to get the file contents:</a:t>
            </a:r>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8B5A118B-6CD2-4C00-A8A5-DACEF111D34E}"/>
              </a:ext>
            </a:extLst>
          </p:cNvPr>
          <p:cNvPicPr>
            <a:picLocks noChangeAspect="1"/>
          </p:cNvPicPr>
          <p:nvPr/>
        </p:nvPicPr>
        <p:blipFill>
          <a:blip r:embed="rId3"/>
          <a:stretch>
            <a:fillRect/>
          </a:stretch>
        </p:blipFill>
        <p:spPr>
          <a:xfrm>
            <a:off x="666750" y="2121868"/>
            <a:ext cx="7810500" cy="3897932"/>
          </a:xfrm>
          <a:prstGeom prst="rect">
            <a:avLst/>
          </a:prstGeom>
        </p:spPr>
      </p:pic>
    </p:spTree>
    <p:extLst>
      <p:ext uri="{BB962C8B-B14F-4D97-AF65-F5344CB8AC3E}">
        <p14:creationId xmlns:p14="http://schemas.microsoft.com/office/powerpoint/2010/main" val="216125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Reading Files – Relative Paths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6555641"/>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b="1" u="sng" dirty="0">
                <a:latin typeface="Arial" panose="020B0604020202020204" pitchFamily="34" charset="0"/>
                <a:ea typeface="Roboto" panose="02000000000000000000" pitchFamily="2" charset="0"/>
                <a:cs typeface="Arial" panose="020B0604020202020204" pitchFamily="34" charset="0"/>
              </a:rPr>
              <a:t>Note</a:t>
            </a:r>
            <a:r>
              <a:rPr lang="en-US" sz="2000" dirty="0">
                <a:latin typeface="Arial" panose="020B0604020202020204" pitchFamily="34" charset="0"/>
                <a:ea typeface="Roboto" panose="02000000000000000000" pitchFamily="2" charset="0"/>
                <a:cs typeface="Arial" panose="020B0604020202020204" pitchFamily="34" charset="0"/>
              </a:rPr>
              <a:t>: You must navigate to the right directory to run the file if it is referencing other files! If you don’t, Python won’t be able to find the file you’re trying to read.</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endParaRPr lang="en-US" sz="2000" dirty="0">
              <a:latin typeface="Arial" panose="020B0604020202020204" pitchFamily="34" charset="0"/>
              <a:ea typeface="Roboto" panose="02000000000000000000" pitchFamily="2" charset="0"/>
              <a:cs typeface="Arial" panose="020B0604020202020204" pitchFamily="34" charset="0"/>
            </a:endParaRPr>
          </a:p>
          <a:p>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Right-click the file and choose “Open in Command Prompt”</a:t>
            </a: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Then, in the terminal run `python &lt;filename.py&gt;` </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2AD3E53B-5B5E-4F5F-8BD2-1AC6542C4CD9}"/>
              </a:ext>
            </a:extLst>
          </p:cNvPr>
          <p:cNvPicPr>
            <a:picLocks noChangeAspect="1"/>
          </p:cNvPicPr>
          <p:nvPr/>
        </p:nvPicPr>
        <p:blipFill>
          <a:blip r:embed="rId3"/>
          <a:stretch>
            <a:fillRect/>
          </a:stretch>
        </p:blipFill>
        <p:spPr>
          <a:xfrm>
            <a:off x="1001588" y="2133600"/>
            <a:ext cx="7140823" cy="3177314"/>
          </a:xfrm>
          <a:prstGeom prst="rect">
            <a:avLst/>
          </a:prstGeom>
        </p:spPr>
      </p:pic>
    </p:spTree>
    <p:extLst>
      <p:ext uri="{BB962C8B-B14F-4D97-AF65-F5344CB8AC3E}">
        <p14:creationId xmlns:p14="http://schemas.microsoft.com/office/powerpoint/2010/main" val="3161381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Additional String Functions</a:t>
            </a:r>
          </a:p>
        </p:txBody>
      </p:sp>
      <p:sp>
        <p:nvSpPr>
          <p:cNvPr id="3" name="TextBox 2">
            <a:extLst>
              <a:ext uri="{FF2B5EF4-FFF2-40B4-BE49-F238E27FC236}">
                <a16:creationId xmlns:a16="http://schemas.microsoft.com/office/drawing/2014/main" id="{EE52CC50-161F-4D78-B876-186263A05822}"/>
              </a:ext>
            </a:extLst>
          </p:cNvPr>
          <p:cNvSpPr txBox="1"/>
          <p:nvPr/>
        </p:nvSpPr>
        <p:spPr>
          <a:xfrm>
            <a:off x="304800" y="1600200"/>
            <a:ext cx="4192833" cy="4708981"/>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endParaRPr lang="en-US" sz="2000" dirty="0">
              <a:latin typeface="Courier New" panose="02070309020205020404" pitchFamily="49" charset="0"/>
              <a:ea typeface="Roboto" panose="02000000000000000000" pitchFamily="2" charset="0"/>
              <a:cs typeface="Courier New" panose="02070309020205020404" pitchFamily="49" charset="0"/>
            </a:endParaRPr>
          </a:p>
          <a:p>
            <a:r>
              <a:rPr lang="en-US" sz="2000" dirty="0">
                <a:latin typeface="Courier New" panose="02070309020205020404" pitchFamily="49" charset="0"/>
                <a:ea typeface="Roboto" panose="02000000000000000000" pitchFamily="2" charset="0"/>
                <a:cs typeface="Courier New" panose="02070309020205020404" pitchFamily="49" charset="0"/>
              </a:rPr>
              <a:t>.split(separator) – </a:t>
            </a:r>
          </a:p>
          <a:p>
            <a:pPr marL="800100" lvl="1" indent="-342900">
              <a:buFont typeface="Arial" panose="020B0604020202020204" pitchFamily="34" charset="0"/>
              <a:buChar char="•"/>
            </a:pPr>
            <a:r>
              <a:rPr lang="en-US" sz="2000" dirty="0">
                <a:latin typeface="+mj-lt"/>
                <a:ea typeface="Roboto" panose="02000000000000000000" pitchFamily="2" charset="0"/>
                <a:cs typeface="Arial" panose="020B0604020202020204" pitchFamily="34" charset="0"/>
              </a:rPr>
              <a:t>method that </a:t>
            </a:r>
            <a:r>
              <a:rPr lang="en-US" sz="2000" i="1" dirty="0">
                <a:latin typeface="+mj-lt"/>
                <a:ea typeface="Roboto" panose="02000000000000000000" pitchFamily="2" charset="0"/>
                <a:cs typeface="Arial" panose="020B0604020202020204" pitchFamily="34" charset="0"/>
              </a:rPr>
              <a:t>splits</a:t>
            </a:r>
            <a:r>
              <a:rPr lang="en-US" sz="2000" dirty="0">
                <a:latin typeface="+mj-lt"/>
                <a:ea typeface="Roboto" panose="02000000000000000000" pitchFamily="2" charset="0"/>
                <a:cs typeface="Arial" panose="020B0604020202020204" pitchFamily="34" charset="0"/>
              </a:rPr>
              <a:t> a </a:t>
            </a:r>
            <a:r>
              <a:rPr lang="en-US" sz="2000" dirty="0">
                <a:latin typeface="+mj-lt"/>
              </a:rPr>
              <a:t>given string by the specified </a:t>
            </a:r>
            <a:r>
              <a:rPr lang="en-US" sz="2000" dirty="0">
                <a:latin typeface="Courier New" panose="02070309020205020404" pitchFamily="49" charset="0"/>
                <a:cs typeface="Courier New" panose="02070309020205020404" pitchFamily="49" charset="0"/>
              </a:rPr>
              <a:t>separator</a:t>
            </a:r>
            <a:endParaRPr lang="en-US" sz="2000" dirty="0">
              <a:latin typeface="+mj-lt"/>
              <a:cs typeface="Courier New" panose="02070309020205020404" pitchFamily="49" charset="0"/>
            </a:endParaRPr>
          </a:p>
          <a:p>
            <a:pPr marL="800100" lvl="1" indent="-342900">
              <a:buFont typeface="Arial" panose="020B0604020202020204" pitchFamily="34" charset="0"/>
              <a:buChar char="•"/>
            </a:pPr>
            <a:r>
              <a:rPr lang="en-US" sz="2000" dirty="0"/>
              <a:t>returns a list of strings created by the split</a:t>
            </a:r>
            <a:endParaRPr lang="en-US" sz="2000" dirty="0">
              <a:latin typeface="Courier New" panose="02070309020205020404" pitchFamily="49" charset="0"/>
              <a:ea typeface="Roboto" panose="02000000000000000000" pitchFamily="2" charset="0"/>
              <a:cs typeface="Courier New" panose="02070309020205020404" pitchFamily="49" charset="0"/>
            </a:endParaRPr>
          </a:p>
          <a:p>
            <a:pPr marL="342900" indent="-342900">
              <a:buFont typeface="Arial" panose="020B0604020202020204" pitchFamily="34" charset="0"/>
              <a:buChar char="•"/>
            </a:pPr>
            <a:endParaRPr lang="en-US" sz="2000" dirty="0">
              <a:latin typeface="+mj-lt"/>
              <a:ea typeface="Roboto" panose="02000000000000000000" pitchFamily="2" charset="0"/>
              <a:cs typeface="Arial" panose="020B0604020202020204" pitchFamily="34" charset="0"/>
            </a:endParaRPr>
          </a:p>
          <a:p>
            <a:r>
              <a:rPr lang="en-US" sz="2000" dirty="0">
                <a:latin typeface="Courier New" panose="02070309020205020404" pitchFamily="49" charset="0"/>
                <a:ea typeface="Roboto" panose="02000000000000000000" pitchFamily="2" charset="0"/>
                <a:cs typeface="Courier New" panose="02070309020205020404" pitchFamily="49" charset="0"/>
              </a:rPr>
              <a:t>.find(</a:t>
            </a:r>
            <a:r>
              <a:rPr lang="en-US" sz="2000" dirty="0" err="1">
                <a:latin typeface="Courier New" panose="02070309020205020404" pitchFamily="49" charset="0"/>
                <a:ea typeface="Roboto" panose="02000000000000000000" pitchFamily="2" charset="0"/>
                <a:cs typeface="Courier New" panose="02070309020205020404" pitchFamily="49" charset="0"/>
              </a:rPr>
              <a:t>searchString</a:t>
            </a:r>
            <a:r>
              <a:rPr lang="en-US" sz="2000" dirty="0">
                <a:latin typeface="Courier New" panose="02070309020205020404" pitchFamily="49" charset="0"/>
                <a:ea typeface="Roboto" panose="02000000000000000000" pitchFamily="2" charset="0"/>
                <a:cs typeface="Courier New" panose="02070309020205020404" pitchFamily="49" charset="0"/>
              </a:rPr>
              <a:t>) </a:t>
            </a:r>
          </a:p>
          <a:p>
            <a:pPr marL="800100" lvl="1"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method that searches the given string for a substring</a:t>
            </a:r>
          </a:p>
          <a:p>
            <a:pPr marL="800100" lvl="1"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returns the index of any occurrence of the substring </a:t>
            </a:r>
            <a:r>
              <a:rPr lang="en-US" sz="2000" dirty="0" err="1">
                <a:latin typeface="Courier New" panose="02070309020205020404" pitchFamily="49" charset="0"/>
                <a:ea typeface="Roboto" panose="02000000000000000000" pitchFamily="2" charset="0"/>
                <a:cs typeface="Courier New" panose="02070309020205020404" pitchFamily="49" charset="0"/>
              </a:rPr>
              <a:t>searchString</a:t>
            </a:r>
            <a:r>
              <a:rPr lang="en-US" sz="2000" dirty="0">
                <a:latin typeface="+mj-lt"/>
                <a:ea typeface="Roboto" panose="02000000000000000000" pitchFamily="2" charset="0"/>
                <a:cs typeface="Courier New" panose="02070309020205020404" pitchFamily="49" charset="0"/>
              </a:rPr>
              <a:t> it </a:t>
            </a:r>
            <a:r>
              <a:rPr lang="en-US" sz="2000" i="1" dirty="0">
                <a:latin typeface="+mj-lt"/>
                <a:ea typeface="Roboto" panose="02000000000000000000" pitchFamily="2" charset="0"/>
                <a:cs typeface="Courier New" panose="02070309020205020404" pitchFamily="49" charset="0"/>
              </a:rPr>
              <a:t>finds</a:t>
            </a:r>
            <a:r>
              <a:rPr lang="en-US" sz="2000" dirty="0">
                <a:latin typeface="Arial" panose="020B0604020202020204" pitchFamily="34" charset="0"/>
                <a:ea typeface="Roboto" panose="02000000000000000000" pitchFamily="2" charset="0"/>
                <a:cs typeface="Arial" panose="020B0604020202020204" pitchFamily="34" charset="0"/>
              </a:rPr>
              <a:t>, or  -1 if not found</a:t>
            </a:r>
          </a:p>
        </p:txBody>
      </p:sp>
      <p:pic>
        <p:nvPicPr>
          <p:cNvPr id="5" name="Picture 4">
            <a:extLst>
              <a:ext uri="{FF2B5EF4-FFF2-40B4-BE49-F238E27FC236}">
                <a16:creationId xmlns:a16="http://schemas.microsoft.com/office/drawing/2014/main" id="{F3FBF5B2-4E32-495E-AB4A-6B688A106567}"/>
              </a:ext>
            </a:extLst>
          </p:cNvPr>
          <p:cNvPicPr>
            <a:picLocks noChangeAspect="1"/>
          </p:cNvPicPr>
          <p:nvPr/>
        </p:nvPicPr>
        <p:blipFill>
          <a:blip r:embed="rId3"/>
          <a:stretch>
            <a:fillRect/>
          </a:stretch>
        </p:blipFill>
        <p:spPr>
          <a:xfrm>
            <a:off x="4734839" y="4291811"/>
            <a:ext cx="4192833" cy="1804189"/>
          </a:xfrm>
          <a:prstGeom prst="rect">
            <a:avLst/>
          </a:prstGeom>
        </p:spPr>
      </p:pic>
      <p:pic>
        <p:nvPicPr>
          <p:cNvPr id="6" name="Picture 5">
            <a:extLst>
              <a:ext uri="{FF2B5EF4-FFF2-40B4-BE49-F238E27FC236}">
                <a16:creationId xmlns:a16="http://schemas.microsoft.com/office/drawing/2014/main" id="{BD8C37B8-56A2-4E3E-B467-5D587D07B18D}"/>
              </a:ext>
            </a:extLst>
          </p:cNvPr>
          <p:cNvPicPr>
            <a:picLocks noChangeAspect="1"/>
          </p:cNvPicPr>
          <p:nvPr/>
        </p:nvPicPr>
        <p:blipFill>
          <a:blip r:embed="rId4"/>
          <a:stretch>
            <a:fillRect/>
          </a:stretch>
        </p:blipFill>
        <p:spPr>
          <a:xfrm>
            <a:off x="4745725" y="2261227"/>
            <a:ext cx="4197187" cy="1492453"/>
          </a:xfrm>
          <a:prstGeom prst="rect">
            <a:avLst/>
          </a:prstGeom>
        </p:spPr>
      </p:pic>
      <p:sp>
        <p:nvSpPr>
          <p:cNvPr id="14" name="Rectangle 13">
            <a:extLst>
              <a:ext uri="{FF2B5EF4-FFF2-40B4-BE49-F238E27FC236}">
                <a16:creationId xmlns:a16="http://schemas.microsoft.com/office/drawing/2014/main" id="{BDCA11A7-5BAB-4054-AE18-2C1D77FCA2CA}"/>
              </a:ext>
            </a:extLst>
          </p:cNvPr>
          <p:cNvSpPr/>
          <p:nvPr/>
        </p:nvSpPr>
        <p:spPr>
          <a:xfrm>
            <a:off x="304800" y="838200"/>
            <a:ext cx="8534400" cy="707886"/>
          </a:xfrm>
          <a:prstGeom prst="rect">
            <a:avLst/>
          </a:prstGeom>
        </p:spPr>
        <p:txBody>
          <a:bodyPr wrap="square">
            <a:spAutoFit/>
          </a:bodyPr>
          <a:lstStyle/>
          <a:p>
            <a:pPr marL="342900" indent="-342900">
              <a:buFont typeface="Arial" panose="020B0604020202020204" pitchFamily="34" charset="0"/>
              <a:buChar char="•"/>
            </a:pPr>
            <a:r>
              <a:rPr lang="en-US" sz="2000" dirty="0">
                <a:ea typeface="Roboto" panose="02000000000000000000" pitchFamily="2" charset="0"/>
                <a:cs typeface="Courier New" panose="02070309020205020404" pitchFamily="49" charset="0"/>
              </a:rPr>
              <a:t>String methods can help you effectively parse files. Two commonly used methods: </a:t>
            </a:r>
          </a:p>
        </p:txBody>
      </p:sp>
    </p:spTree>
    <p:extLst>
      <p:ext uri="{BB962C8B-B14F-4D97-AF65-F5344CB8AC3E}">
        <p14:creationId xmlns:p14="http://schemas.microsoft.com/office/powerpoint/2010/main" val="2959733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22018</TotalTime>
  <Words>4206</Words>
  <Application>Microsoft Office PowerPoint</Application>
  <PresentationFormat>On-screen Show (4:3)</PresentationFormat>
  <Paragraphs>1199</Paragraphs>
  <Slides>111</Slides>
  <Notes>99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Calibri</vt:lpstr>
      <vt:lpstr>Courier New</vt:lpstr>
      <vt:lpstr>Roboto</vt:lpstr>
      <vt:lpstr>Wingdings</vt:lpstr>
      <vt:lpstr>Trilogy_Class_Template</vt:lpstr>
      <vt:lpstr>Picking Up The Python Pace</vt:lpstr>
      <vt:lpstr>Unit Goals</vt:lpstr>
      <vt:lpstr>Yesterday</vt:lpstr>
      <vt:lpstr>Today’s Summary</vt:lpstr>
      <vt:lpstr>Today (Spoilers)</vt:lpstr>
      <vt:lpstr>Today’s Goals</vt:lpstr>
      <vt:lpstr>Loops</vt:lpstr>
      <vt:lpstr>Back to The Zoo Pen</vt:lpstr>
      <vt:lpstr>Back to The Zoo Pen (Logging)</vt:lpstr>
      <vt:lpstr>99 Loop Problem</vt:lpstr>
      <vt:lpstr>99 Loop Problem</vt:lpstr>
      <vt:lpstr>PowerPoint Presentation</vt:lpstr>
      <vt:lpstr>PowerPoint Presentation</vt:lpstr>
      <vt:lpstr>Loops</vt:lpstr>
      <vt:lpstr>For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Range</vt:lpstr>
      <vt:lpstr>While Loops</vt:lpstr>
      <vt:lpstr>For vs While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vt:lpstr>
      <vt:lpstr>PowerPoint Presentation</vt:lpstr>
      <vt:lpstr>Loopy Conditionals</vt:lpstr>
      <vt:lpstr>Dictionaries</vt:lpstr>
      <vt:lpstr>Dictionaries vs Lists</vt:lpstr>
      <vt:lpstr>Dictionaries - Creation</vt:lpstr>
      <vt:lpstr>Dictionaries – Referencing and Modifying</vt:lpstr>
      <vt:lpstr>Dictionaries vs Lists</vt:lpstr>
      <vt:lpstr>Defining Dictionaries</vt:lpstr>
      <vt:lpstr>PowerPoint Presentation</vt:lpstr>
      <vt:lpstr>Hobby Book Dictionary</vt:lpstr>
      <vt:lpstr>PowerPoint Presentation</vt:lpstr>
      <vt:lpstr>DNS Dictionary</vt:lpstr>
      <vt:lpstr>Today’s Goals</vt:lpstr>
      <vt:lpstr>Break! (15 minutes)</vt:lpstr>
      <vt:lpstr>Today (Spoilers)</vt:lpstr>
      <vt:lpstr>Functions</vt:lpstr>
      <vt:lpstr>Functions</vt:lpstr>
      <vt:lpstr>Functions</vt:lpstr>
      <vt:lpstr>Math vs. Code Functions</vt:lpstr>
      <vt:lpstr>Python Functions – Defining</vt:lpstr>
      <vt:lpstr>Functions</vt:lpstr>
      <vt:lpstr>Python Functions – Calling </vt:lpstr>
      <vt:lpstr>Python Functions – Calling </vt:lpstr>
      <vt:lpstr>Python Functions – Calling</vt:lpstr>
      <vt:lpstr>Functions and DRY</vt:lpstr>
      <vt:lpstr>Python Functions - Returning</vt:lpstr>
      <vt:lpstr>Python Functions – Returning </vt:lpstr>
      <vt:lpstr>Python Functions – Calling </vt:lpstr>
      <vt:lpstr>Example! 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Methods</vt:lpstr>
      <vt:lpstr>Functions</vt:lpstr>
      <vt:lpstr>PowerPoint Presentation</vt:lpstr>
      <vt:lpstr>First Functions</vt:lpstr>
      <vt:lpstr>PowerPoint Presentation</vt:lpstr>
      <vt:lpstr>Admin Login</vt:lpstr>
      <vt:lpstr>File Interaction: Reading</vt:lpstr>
      <vt:lpstr>Reading Files</vt:lpstr>
      <vt:lpstr>Reading Files – Relative Paths</vt:lpstr>
      <vt:lpstr>Additional String Functions</vt:lpstr>
      <vt:lpstr>Reading Files</vt:lpstr>
      <vt:lpstr>PowerPoint Presentation</vt:lpstr>
      <vt:lpstr>User List</vt:lpstr>
      <vt:lpstr>Lesson Recap</vt:lpstr>
      <vt:lpstr>Today’s Summary</vt:lpstr>
      <vt:lpstr>Today’s Summary</vt:lpstr>
      <vt:lpstr>Today’s Goals</vt:lpstr>
      <vt:lpstr>Python Learning Tips</vt:lpstr>
      <vt:lpstr>Python Practice</vt:lpstr>
      <vt:lpstr>Self-Check Up?</vt:lpstr>
      <vt:lpstr>Self-Check Up?</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Nick Bartlett</cp:lastModifiedBy>
  <cp:revision>2077</cp:revision>
  <cp:lastPrinted>2016-01-30T16:23:56Z</cp:lastPrinted>
  <dcterms:created xsi:type="dcterms:W3CDTF">2015-01-20T17:19:00Z</dcterms:created>
  <dcterms:modified xsi:type="dcterms:W3CDTF">2018-08-07T13:34:48Z</dcterms:modified>
</cp:coreProperties>
</file>