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handoutMasterIdLst>
    <p:handoutMasterId r:id="rId40"/>
  </p:handoutMasterIdLst>
  <p:sldIdLst>
    <p:sldId id="507" r:id="rId2"/>
    <p:sldId id="723" r:id="rId3"/>
    <p:sldId id="596" r:id="rId4"/>
    <p:sldId id="794" r:id="rId5"/>
    <p:sldId id="724" r:id="rId6"/>
    <p:sldId id="595" r:id="rId7"/>
    <p:sldId id="666" r:id="rId8"/>
    <p:sldId id="772" r:id="rId9"/>
    <p:sldId id="781" r:id="rId10"/>
    <p:sldId id="796" r:id="rId11"/>
    <p:sldId id="726" r:id="rId12"/>
    <p:sldId id="615" r:id="rId13"/>
    <p:sldId id="729" r:id="rId14"/>
    <p:sldId id="797" r:id="rId15"/>
    <p:sldId id="800" r:id="rId16"/>
    <p:sldId id="798" r:id="rId17"/>
    <p:sldId id="799" r:id="rId18"/>
    <p:sldId id="802" r:id="rId19"/>
    <p:sldId id="803" r:id="rId20"/>
    <p:sldId id="804" r:id="rId21"/>
    <p:sldId id="801" r:id="rId22"/>
    <p:sldId id="805" r:id="rId23"/>
    <p:sldId id="806" r:id="rId24"/>
    <p:sldId id="807" r:id="rId25"/>
    <p:sldId id="808" r:id="rId26"/>
    <p:sldId id="809" r:id="rId27"/>
    <p:sldId id="593" r:id="rId28"/>
    <p:sldId id="718" r:id="rId29"/>
    <p:sldId id="748" r:id="rId30"/>
    <p:sldId id="661" r:id="rId31"/>
    <p:sldId id="749" r:id="rId32"/>
    <p:sldId id="641" r:id="rId33"/>
    <p:sldId id="640" r:id="rId34"/>
    <p:sldId id="547" r:id="rId35"/>
    <p:sldId id="795" r:id="rId36"/>
    <p:sldId id="810" r:id="rId37"/>
    <p:sldId id="811"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a:srgbClr val="CACACA"/>
    <a:srgbClr val="BDD7EE"/>
    <a:srgbClr val="6CCCE6"/>
    <a:srgbClr val="B4C7E7"/>
    <a:srgbClr val="FFCC00"/>
    <a:srgbClr val="FFF2CC"/>
    <a:srgbClr val="1E4B87"/>
    <a:srgbClr val="C0504D"/>
    <a:srgbClr val="FF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19" autoAdjust="0"/>
    <p:restoredTop sz="86998" autoAdjust="0"/>
  </p:normalViewPr>
  <p:slideViewPr>
    <p:cSldViewPr>
      <p:cViewPr varScale="1">
        <p:scale>
          <a:sx n="121" d="100"/>
          <a:sy n="121" d="100"/>
        </p:scale>
        <p:origin x="96" y="444"/>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79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8/7/2018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8/7/2018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3479461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146751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267364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1727247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508835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485727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1659995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4130099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483738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223284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359990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779288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940617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974942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2036081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858325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3522600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894819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223284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790470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3567873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here we have the “Greatest Common Divisor” method, as provided by the math module.</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69802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a:t>
            </a:r>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421945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77727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1029"/>
            <a:ext cx="9144000" cy="6859029"/>
          </a:xfrm>
          <a:prstGeom prst="rect">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1029"/>
            <a:ext cx="9144000" cy="6481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5715000" y="6561585"/>
            <a:ext cx="3320143"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9" name="Title 15"/>
          <p:cNvSpPr>
            <a:spLocks noGrp="1"/>
          </p:cNvSpPr>
          <p:nvPr>
            <p:ph type="title" hasCustomPrompt="1"/>
          </p:nvPr>
        </p:nvSpPr>
        <p:spPr>
          <a:xfrm>
            <a:off x="396991" y="2930293"/>
            <a:ext cx="8229600" cy="710167"/>
          </a:xfrm>
        </p:spPr>
        <p:txBody>
          <a:bodyPr>
            <a:normAutofit/>
          </a:bodyPr>
          <a:lstStyle>
            <a:lvl1pPr algn="l">
              <a:defRPr sz="4100" b="1" i="0" baseline="0">
                <a:solidFill>
                  <a:schemeClr val="tx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886200" y="3900425"/>
            <a:ext cx="474039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&lt;Month Day, Year&gt;</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u="none">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&lt;Unit #.#&gt;</a:t>
            </a:r>
          </a:p>
        </p:txBody>
      </p:sp>
      <p:sp>
        <p:nvSpPr>
          <p:cNvPr id="14" name="Text Placeholder 19"/>
          <p:cNvSpPr>
            <a:spLocks noGrp="1"/>
          </p:cNvSpPr>
          <p:nvPr>
            <p:ph type="body" sz="quarter" idx="12" hasCustomPrompt="1"/>
          </p:nvPr>
        </p:nvSpPr>
        <p:spPr>
          <a:xfrm>
            <a:off x="396990" y="3900425"/>
            <a:ext cx="348921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&lt;Course Name&gt; | </a:t>
            </a:r>
          </a:p>
        </p:txBody>
      </p:sp>
      <p:sp>
        <p:nvSpPr>
          <p:cNvPr id="11" name="Flowchart: Process 10">
            <a:extLst>
              <a:ext uri="{FF2B5EF4-FFF2-40B4-BE49-F238E27FC236}">
                <a16:creationId xmlns:a16="http://schemas.microsoft.com/office/drawing/2014/main" id="{93396FEB-9CEF-4D28-A9B3-312C2ED4BD7F}"/>
              </a:ext>
            </a:extLst>
          </p:cNvPr>
          <p:cNvSpPr/>
          <p:nvPr userDrawn="1"/>
        </p:nvSpPr>
        <p:spPr>
          <a:xfrm>
            <a:off x="426891" y="3747583"/>
            <a:ext cx="8199699" cy="45719"/>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4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rgbClr val="6CCCE6"/>
          </a:solidFill>
          <a:ln>
            <a:solidFill>
              <a:srgbClr val="6CC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2895600"/>
            <a:ext cx="9144000" cy="95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457200" y="3029740"/>
            <a:ext cx="6381750" cy="704060"/>
          </a:xfrm>
          <a:ln w="50800">
            <a:solidFill>
              <a:schemeClr val="bg1"/>
            </a:solidFill>
          </a:ln>
        </p:spPr>
        <p:txBody>
          <a:bodyPr>
            <a:normAutofit/>
          </a:bodyPr>
          <a:lstStyle>
            <a:lvl1pPr algn="l">
              <a:defRPr sz="4100" b="1" i="1">
                <a:solidFill>
                  <a:schemeClr val="tx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2710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d_Content">
    <p:spTree>
      <p:nvGrpSpPr>
        <p:cNvPr id="1" name=""/>
        <p:cNvGrpSpPr/>
        <p:nvPr/>
      </p:nvGrpSpPr>
      <p:grpSpPr>
        <a:xfrm>
          <a:off x="0" y="0"/>
          <a:ext cx="0" cy="0"/>
          <a:chOff x="0" y="0"/>
          <a:chExt cx="0" cy="0"/>
        </a:xfrm>
      </p:grpSpPr>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072507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_Slide">
    <p:spTree>
      <p:nvGrpSpPr>
        <p:cNvPr id="1" name=""/>
        <p:cNvGrpSpPr/>
        <p:nvPr/>
      </p:nvGrpSpPr>
      <p:grpSpPr>
        <a:xfrm>
          <a:off x="0" y="0"/>
          <a:ext cx="0" cy="0"/>
          <a:chOff x="0" y="0"/>
          <a:chExt cx="0" cy="0"/>
        </a:xfrm>
      </p:grpSpPr>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5" name="Rectangle 14">
            <a:extLst>
              <a:ext uri="{FF2B5EF4-FFF2-40B4-BE49-F238E27FC236}">
                <a16:creationId xmlns:a16="http://schemas.microsoft.com/office/drawing/2014/main" id="{38E29F11-3EF6-4BD6-A94A-20D1ACD3B67C}"/>
              </a:ext>
            </a:extLst>
          </p:cNvPr>
          <p:cNvSpPr/>
          <p:nvPr userDrawn="1"/>
        </p:nvSpPr>
        <p:spPr>
          <a:xfrm>
            <a:off x="0" y="815595"/>
            <a:ext cx="9144000" cy="543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305CA7C-2FAF-4CE6-AFC0-A31F8C7818AB}"/>
              </a:ext>
            </a:extLst>
          </p:cNvPr>
          <p:cNvSpPr txBox="1"/>
          <p:nvPr userDrawn="1"/>
        </p:nvSpPr>
        <p:spPr>
          <a:xfrm>
            <a:off x="234470" y="76918"/>
            <a:ext cx="2492254" cy="461665"/>
          </a:xfrm>
          <a:prstGeom prst="rect">
            <a:avLst/>
          </a:prstGeom>
          <a:noFill/>
        </p:spPr>
        <p:txBody>
          <a:bodyPr wrap="square" rtlCol="0" anchor="ctr">
            <a:spAutoFit/>
          </a:bodyPr>
          <a:lstStyle/>
          <a:p>
            <a:r>
              <a:rPr lang="en-US" sz="2400" b="1" dirty="0">
                <a:latin typeface="Arial" panose="020B0604020202020204" pitchFamily="34" charset="0"/>
                <a:ea typeface="Roboto" pitchFamily="2" charset="0"/>
                <a:cs typeface="Arial" panose="020B0604020202020204" pitchFamily="34" charset="0"/>
              </a:rPr>
              <a:t>&gt; YOUR TURN!</a:t>
            </a:r>
          </a:p>
        </p:txBody>
      </p:sp>
      <p:sp>
        <p:nvSpPr>
          <p:cNvPr id="20" name="Content Placeholder 19">
            <a:extLst>
              <a:ext uri="{FF2B5EF4-FFF2-40B4-BE49-F238E27FC236}">
                <a16:creationId xmlns:a16="http://schemas.microsoft.com/office/drawing/2014/main" id="{27393885-A58D-4211-B384-4700AB3E171E}"/>
              </a:ext>
            </a:extLst>
          </p:cNvPr>
          <p:cNvSpPr>
            <a:spLocks noGrp="1"/>
          </p:cNvSpPr>
          <p:nvPr>
            <p:ph sz="quarter" idx="10"/>
          </p:nvPr>
        </p:nvSpPr>
        <p:spPr>
          <a:xfrm>
            <a:off x="304800" y="1203325"/>
            <a:ext cx="8616470" cy="4968875"/>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1">
            <a:extLst>
              <a:ext uri="{FF2B5EF4-FFF2-40B4-BE49-F238E27FC236}">
                <a16:creationId xmlns:a16="http://schemas.microsoft.com/office/drawing/2014/main" id="{1D769976-5F8C-41B1-956B-236F14B0A50D}"/>
              </a:ext>
            </a:extLst>
          </p:cNvPr>
          <p:cNvSpPr>
            <a:spLocks noGrp="1"/>
          </p:cNvSpPr>
          <p:nvPr>
            <p:ph type="body" sz="quarter" idx="11" hasCustomPrompt="1"/>
          </p:nvPr>
        </p:nvSpPr>
        <p:spPr>
          <a:xfrm>
            <a:off x="4114800" y="80936"/>
            <a:ext cx="4829329" cy="411480"/>
          </a:xfrm>
        </p:spPr>
        <p:txBody>
          <a:bodyPr anchor="b">
            <a:noAutofit/>
          </a:bodyPr>
          <a:lstStyle>
            <a:lvl1pPr marL="0" indent="0" algn="r">
              <a:buNone/>
              <a:defRPr sz="1800" b="1"/>
            </a:lvl1pPr>
            <a:lvl2pPr>
              <a:defRPr sz="1800"/>
            </a:lvl2pPr>
            <a:lvl3pPr>
              <a:defRPr sz="1800"/>
            </a:lvl3pPr>
            <a:lvl4pPr>
              <a:defRPr sz="1800"/>
            </a:lvl4pPr>
            <a:lvl5pPr>
              <a:defRPr sz="1800"/>
            </a:lvl5pPr>
          </a:lstStyle>
          <a:p>
            <a:pPr lvl="0"/>
            <a:r>
              <a:rPr lang="en-US" dirty="0"/>
              <a:t>Activity: &lt;Activity Name (Time)&gt;</a:t>
            </a:r>
          </a:p>
        </p:txBody>
      </p:sp>
    </p:spTree>
    <p:extLst>
      <p:ext uri="{BB962C8B-B14F-4D97-AF65-F5344CB8AC3E}">
        <p14:creationId xmlns:p14="http://schemas.microsoft.com/office/powerpoint/2010/main" val="314136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itled_Content">
    <p:spTree>
      <p:nvGrpSpPr>
        <p:cNvPr id="1" name=""/>
        <p:cNvGrpSpPr/>
        <p:nvPr/>
      </p:nvGrpSpPr>
      <p:grpSpPr>
        <a:xfrm>
          <a:off x="0" y="0"/>
          <a:ext cx="0" cy="0"/>
          <a:chOff x="0" y="0"/>
          <a:chExt cx="0" cy="0"/>
        </a:xfrm>
      </p:grpSpPr>
      <p:sp>
        <p:nvSpPr>
          <p:cNvPr id="8" name="Flowchart: Process 7"/>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TextBox 10"/>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822499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627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DC34C-3F82-4032-8D9C-649B74272AD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E81F019-2B53-4156-B3DD-ED4A547091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D79EF8-5759-46AD-AA7E-42CC9C5571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E7989-4D39-40AC-9649-C7454B533E02}" type="datetimeFigureOut">
              <a:rPr lang="en-US" smtClean="0"/>
              <a:t>8/7/2018</a:t>
            </a:fld>
            <a:endParaRPr lang="en-US" dirty="0"/>
          </a:p>
        </p:txBody>
      </p:sp>
      <p:sp>
        <p:nvSpPr>
          <p:cNvPr id="5" name="Footer Placeholder 4">
            <a:extLst>
              <a:ext uri="{FF2B5EF4-FFF2-40B4-BE49-F238E27FC236}">
                <a16:creationId xmlns:a16="http://schemas.microsoft.com/office/drawing/2014/main" id="{1BBD5F78-3307-456C-83A9-7A482DCE82F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2FD9-8882-41F2-BE2B-BB7DC893579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124C-08FF-473B-8712-3145E0514AE7}" type="slidenum">
              <a:rPr lang="en-US" smtClean="0"/>
              <a:t>‹#›</a:t>
            </a:fld>
            <a:endParaRPr lang="en-US"/>
          </a:p>
        </p:txBody>
      </p:sp>
    </p:spTree>
    <p:extLst>
      <p:ext uri="{BB962C8B-B14F-4D97-AF65-F5344CB8AC3E}">
        <p14:creationId xmlns:p14="http://schemas.microsoft.com/office/powerpoint/2010/main" val="405211780"/>
      </p:ext>
    </p:extLst>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8" r:id="rId4"/>
    <p:sldLayoutId id="2147483675" r:id="rId5"/>
    <p:sldLayoutId id="214748367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hackerrank.com/domains/python" TargetMode="External"/><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codesignal.com/"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8.sv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7E97-6230-4C2E-9A23-88CDE4329D27}"/>
              </a:ext>
            </a:extLst>
          </p:cNvPr>
          <p:cNvSpPr>
            <a:spLocks noGrp="1"/>
          </p:cNvSpPr>
          <p:nvPr>
            <p:ph type="title"/>
          </p:nvPr>
        </p:nvSpPr>
        <p:spPr/>
        <p:txBody>
          <a:bodyPr/>
          <a:lstStyle/>
          <a:p>
            <a:r>
              <a:rPr lang="en-US" i="1" dirty="0"/>
              <a:t>Picking Up The Python Pace</a:t>
            </a:r>
          </a:p>
        </p:txBody>
      </p:sp>
      <p:sp>
        <p:nvSpPr>
          <p:cNvPr id="3" name="Text Placeholder 2">
            <a:extLst>
              <a:ext uri="{FF2B5EF4-FFF2-40B4-BE49-F238E27FC236}">
                <a16:creationId xmlns:a16="http://schemas.microsoft.com/office/drawing/2014/main" id="{BC07DD6D-0218-4DE2-9FA0-E647B5D2C7E6}"/>
              </a:ext>
            </a:extLst>
          </p:cNvPr>
          <p:cNvSpPr>
            <a:spLocks noGrp="1"/>
          </p:cNvSpPr>
          <p:nvPr>
            <p:ph type="body" sz="quarter" idx="11"/>
          </p:nvPr>
        </p:nvSpPr>
        <p:spPr/>
        <p:txBody>
          <a:bodyPr/>
          <a:lstStyle/>
          <a:p>
            <a:endParaRPr lang="en-US" dirty="0"/>
          </a:p>
        </p:txBody>
      </p:sp>
      <p:sp>
        <p:nvSpPr>
          <p:cNvPr id="4" name="Text Placeholder 3">
            <a:extLst>
              <a:ext uri="{FF2B5EF4-FFF2-40B4-BE49-F238E27FC236}">
                <a16:creationId xmlns:a16="http://schemas.microsoft.com/office/drawing/2014/main" id="{67B2D4FF-E92B-4EA5-A99A-0A6EAF0ECC7A}"/>
              </a:ext>
            </a:extLst>
          </p:cNvPr>
          <p:cNvSpPr>
            <a:spLocks noGrp="1"/>
          </p:cNvSpPr>
          <p:nvPr>
            <p:ph type="body" sz="quarter" idx="10"/>
          </p:nvPr>
        </p:nvSpPr>
        <p:spPr/>
        <p:txBody>
          <a:bodyPr/>
          <a:lstStyle/>
          <a:p>
            <a:r>
              <a:rPr lang="en-US" dirty="0"/>
              <a:t>Unit 3.3</a:t>
            </a:r>
          </a:p>
        </p:txBody>
      </p:sp>
      <p:sp>
        <p:nvSpPr>
          <p:cNvPr id="5" name="Text Placeholder 4">
            <a:extLst>
              <a:ext uri="{FF2B5EF4-FFF2-40B4-BE49-F238E27FC236}">
                <a16:creationId xmlns:a16="http://schemas.microsoft.com/office/drawing/2014/main" id="{2F2D316E-DB04-45A0-A337-71F21B1B256F}"/>
              </a:ext>
            </a:extLst>
          </p:cNvPr>
          <p:cNvSpPr>
            <a:spLocks noGrp="1"/>
          </p:cNvSpPr>
          <p:nvPr>
            <p:ph type="body" sz="quarter" idx="12"/>
          </p:nvPr>
        </p:nvSpPr>
        <p:spPr/>
        <p:txBody>
          <a:bodyPr/>
          <a:lstStyle/>
          <a:p>
            <a:r>
              <a:rPr lang="en-US" dirty="0"/>
              <a:t>Cybersecurity Boot Camp |</a:t>
            </a:r>
          </a:p>
        </p:txBody>
      </p:sp>
    </p:spTree>
    <p:extLst>
      <p:ext uri="{BB962C8B-B14F-4D97-AF65-F5344CB8AC3E}">
        <p14:creationId xmlns:p14="http://schemas.microsoft.com/office/powerpoint/2010/main" val="1185686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Modules - Examples</a:t>
            </a:r>
          </a:p>
        </p:txBody>
      </p:sp>
      <p:pic>
        <p:nvPicPr>
          <p:cNvPr id="6" name="Picture 18" descr="Image result for gcd">
            <a:extLst>
              <a:ext uri="{FF2B5EF4-FFF2-40B4-BE49-F238E27FC236}">
                <a16:creationId xmlns:a16="http://schemas.microsoft.com/office/drawing/2014/main" id="{C4F37E14-455D-4F49-BB79-099D95B9B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009" y="4648200"/>
            <a:ext cx="1757342" cy="9592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ABBD857-320A-471B-93CE-A458F681D92B}"/>
              </a:ext>
            </a:extLst>
          </p:cNvPr>
          <p:cNvPicPr>
            <a:picLocks noChangeAspect="1"/>
          </p:cNvPicPr>
          <p:nvPr/>
        </p:nvPicPr>
        <p:blipFill>
          <a:blip r:embed="rId4"/>
          <a:stretch>
            <a:fillRect/>
          </a:stretch>
        </p:blipFill>
        <p:spPr>
          <a:xfrm>
            <a:off x="5972360" y="2209800"/>
            <a:ext cx="2790640" cy="2007022"/>
          </a:xfrm>
          <a:prstGeom prst="rect">
            <a:avLst/>
          </a:prstGeom>
        </p:spPr>
      </p:pic>
      <p:pic>
        <p:nvPicPr>
          <p:cNvPr id="8" name="Picture 7">
            <a:extLst>
              <a:ext uri="{FF2B5EF4-FFF2-40B4-BE49-F238E27FC236}">
                <a16:creationId xmlns:a16="http://schemas.microsoft.com/office/drawing/2014/main" id="{A6632051-55AD-40A8-B4F6-22721C9C2BCB}"/>
              </a:ext>
            </a:extLst>
          </p:cNvPr>
          <p:cNvPicPr>
            <a:picLocks noChangeAspect="1"/>
          </p:cNvPicPr>
          <p:nvPr/>
        </p:nvPicPr>
        <p:blipFill>
          <a:blip r:embed="rId5"/>
          <a:stretch>
            <a:fillRect/>
          </a:stretch>
        </p:blipFill>
        <p:spPr>
          <a:xfrm>
            <a:off x="1447799" y="3858457"/>
            <a:ext cx="2838888" cy="2074300"/>
          </a:xfrm>
          <a:prstGeom prst="rect">
            <a:avLst/>
          </a:prstGeom>
        </p:spPr>
      </p:pic>
      <p:pic>
        <p:nvPicPr>
          <p:cNvPr id="10" name="Picture 9">
            <a:extLst>
              <a:ext uri="{FF2B5EF4-FFF2-40B4-BE49-F238E27FC236}">
                <a16:creationId xmlns:a16="http://schemas.microsoft.com/office/drawing/2014/main" id="{B14A9526-77A1-4313-A156-AF6A2F45F2C0}"/>
              </a:ext>
            </a:extLst>
          </p:cNvPr>
          <p:cNvPicPr>
            <a:picLocks noChangeAspect="1"/>
          </p:cNvPicPr>
          <p:nvPr/>
        </p:nvPicPr>
        <p:blipFill>
          <a:blip r:embed="rId6"/>
          <a:stretch>
            <a:fillRect/>
          </a:stretch>
        </p:blipFill>
        <p:spPr>
          <a:xfrm>
            <a:off x="188058" y="1281528"/>
            <a:ext cx="5358369" cy="1856544"/>
          </a:xfrm>
          <a:prstGeom prst="rect">
            <a:avLst/>
          </a:prstGeom>
        </p:spPr>
      </p:pic>
    </p:spTree>
    <p:extLst>
      <p:ext uri="{BB962C8B-B14F-4D97-AF65-F5344CB8AC3E}">
        <p14:creationId xmlns:p14="http://schemas.microsoft.com/office/powerpoint/2010/main" val="2719455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CSV and OS Modules</a:t>
            </a:r>
          </a:p>
        </p:txBody>
      </p:sp>
      <p:sp>
        <p:nvSpPr>
          <p:cNvPr id="3" name="TextBox 2">
            <a:extLst>
              <a:ext uri="{FF2B5EF4-FFF2-40B4-BE49-F238E27FC236}">
                <a16:creationId xmlns:a16="http://schemas.microsoft.com/office/drawing/2014/main" id="{5CCD0CD7-F454-43B6-A623-7B93B7847CAE}"/>
              </a:ext>
            </a:extLst>
          </p:cNvPr>
          <p:cNvSpPr txBox="1"/>
          <p:nvPr/>
        </p:nvSpPr>
        <p:spPr>
          <a:xfrm>
            <a:off x="185652" y="2521059"/>
            <a:ext cx="4648200" cy="1815882"/>
          </a:xfrm>
          <a:prstGeom prst="rect">
            <a:avLst/>
          </a:prstGeom>
          <a:noFill/>
          <a:ln w="19050">
            <a:solidFill>
              <a:srgbClr val="FF0000"/>
            </a:solidFill>
          </a:ln>
        </p:spPr>
        <p:txBody>
          <a:bodyPr wrap="square" rtlCol="0">
            <a:spAutoFit/>
          </a:bodyPr>
          <a:lstStyle/>
          <a:p>
            <a:pPr algn="ctr"/>
            <a:r>
              <a:rPr lang="en-US" sz="5600" b="1" dirty="0">
                <a:solidFill>
                  <a:srgbClr val="FF0000"/>
                </a:solidFill>
              </a:rPr>
              <a:t>Instructor Demo</a:t>
            </a:r>
          </a:p>
        </p:txBody>
      </p:sp>
      <p:pic>
        <p:nvPicPr>
          <p:cNvPr id="5" name="Picture 4">
            <a:extLst>
              <a:ext uri="{FF2B5EF4-FFF2-40B4-BE49-F238E27FC236}">
                <a16:creationId xmlns:a16="http://schemas.microsoft.com/office/drawing/2014/main" id="{A3C7C11B-E35F-4D49-8576-D67E1470B4E1}"/>
              </a:ext>
            </a:extLst>
          </p:cNvPr>
          <p:cNvPicPr>
            <a:picLocks noChangeAspect="1"/>
          </p:cNvPicPr>
          <p:nvPr/>
        </p:nvPicPr>
        <p:blipFill>
          <a:blip r:embed="rId3"/>
          <a:stretch>
            <a:fillRect/>
          </a:stretch>
        </p:blipFill>
        <p:spPr>
          <a:xfrm>
            <a:off x="5043593" y="990600"/>
            <a:ext cx="3859338" cy="4876800"/>
          </a:xfrm>
          <a:prstGeom prst="rect">
            <a:avLst/>
          </a:prstGeom>
        </p:spPr>
      </p:pic>
    </p:spTree>
    <p:extLst>
      <p:ext uri="{BB962C8B-B14F-4D97-AF65-F5344CB8AC3E}">
        <p14:creationId xmlns:p14="http://schemas.microsoft.com/office/powerpoint/2010/main" val="3052137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14400"/>
            <a:ext cx="8458200" cy="5334000"/>
          </a:xfrm>
        </p:spPr>
        <p:txBody>
          <a:bodyPr>
            <a:noAutofit/>
          </a:bodyPr>
          <a:lstStyle/>
          <a:p>
            <a:pPr marL="0" indent="0">
              <a:buNone/>
            </a:pPr>
            <a:r>
              <a:rPr lang="en-US" sz="1500" dirty="0"/>
              <a:t>In this activity, you're going to take some code that we built previously and incorporate some modules to make it more functional. This is good practice in refactoring code!</a:t>
            </a:r>
          </a:p>
          <a:p>
            <a:pPr marL="0" indent="0">
              <a:buNone/>
            </a:pPr>
            <a:endParaRPr lang="en-US" sz="1500" b="1" u="sng" dirty="0"/>
          </a:p>
          <a:p>
            <a:pPr marL="0" indent="0">
              <a:buNone/>
            </a:pPr>
            <a:r>
              <a:rPr lang="en-US" sz="1500" b="1" u="sng" dirty="0"/>
              <a:t>Instructions:</a:t>
            </a:r>
            <a:endParaRPr lang="en-US" sz="1500" dirty="0"/>
          </a:p>
          <a:p>
            <a:pPr marL="342900" indent="-342900">
              <a:buFont typeface="+mj-lt"/>
              <a:buAutoNum type="arabicPeriod"/>
            </a:pPr>
            <a:r>
              <a:rPr lang="en-US" sz="1500" dirty="0"/>
              <a:t>Open up the </a:t>
            </a:r>
            <a:r>
              <a:rPr lang="en-US" sz="1500" dirty="0">
                <a:latin typeface="Courier New" panose="02070309020205020404" pitchFamily="49" charset="0"/>
                <a:cs typeface="Courier New" panose="02070309020205020404" pitchFamily="49" charset="0"/>
              </a:rPr>
              <a:t>Unsolved/UserList.py</a:t>
            </a:r>
            <a:r>
              <a:rPr lang="en-US" sz="1500" dirty="0"/>
              <a:t> file. Run it to ensure it is reading from the file correctly and outputting as expected.</a:t>
            </a:r>
          </a:p>
          <a:p>
            <a:pPr marL="342900" indent="-342900">
              <a:buFont typeface="+mj-lt"/>
              <a:buAutoNum type="arabicPeriod"/>
            </a:pPr>
            <a:r>
              <a:rPr lang="en-US" sz="1500" dirty="0"/>
              <a:t>Convert the file to use the </a:t>
            </a:r>
            <a:r>
              <a:rPr lang="en-US" sz="1500" dirty="0" err="1">
                <a:latin typeface="Courier New" panose="02070309020205020404" pitchFamily="49" charset="0"/>
                <a:cs typeface="Courier New" panose="02070309020205020404" pitchFamily="49" charset="0"/>
              </a:rPr>
              <a:t>os</a:t>
            </a:r>
            <a:r>
              <a:rPr lang="en-US" sz="1500" dirty="0"/>
              <a:t> and </a:t>
            </a:r>
            <a:r>
              <a:rPr lang="en-US" sz="1500" dirty="0">
                <a:latin typeface="Courier New" panose="02070309020205020404" pitchFamily="49" charset="0"/>
                <a:cs typeface="Courier New" panose="02070309020205020404" pitchFamily="49" charset="0"/>
              </a:rPr>
              <a:t>csv</a:t>
            </a:r>
            <a:r>
              <a:rPr lang="en-US" sz="1500" dirty="0"/>
              <a:t> modules. This will require:</a:t>
            </a:r>
          </a:p>
          <a:p>
            <a:pPr lvl="1"/>
            <a:r>
              <a:rPr lang="en-US" sz="1500" dirty="0"/>
              <a:t>Importing the appropriate modules</a:t>
            </a:r>
          </a:p>
          <a:p>
            <a:pPr lvl="1"/>
            <a:r>
              <a:rPr lang="en-US" sz="1500" dirty="0"/>
              <a:t>Updating the way the file is opened and read</a:t>
            </a:r>
          </a:p>
          <a:p>
            <a:pPr lvl="1"/>
            <a:r>
              <a:rPr lang="en-US" sz="1500" dirty="0"/>
              <a:t>Removing some unnecessary string management code</a:t>
            </a:r>
          </a:p>
          <a:p>
            <a:pPr lvl="1"/>
            <a:r>
              <a:rPr lang="en-US" sz="1500" dirty="0"/>
              <a:t>Updating the way the code manages the data inside of the for loop</a:t>
            </a:r>
          </a:p>
          <a:p>
            <a:pPr marL="0" indent="0">
              <a:buNone/>
            </a:pPr>
            <a:br>
              <a:rPr lang="en-US" sz="1500" dirty="0"/>
            </a:br>
            <a:r>
              <a:rPr lang="en-US" sz="1500" dirty="0"/>
              <a:t>If working correctly, the new file should output the exact same thing as the old file when run. However, you can now trust that this script will run successfully on any OS! On top of that, you are doing much less string manipulation, which helps to simplify your code.</a:t>
            </a:r>
          </a:p>
          <a:p>
            <a:pPr marL="0" indent="0">
              <a:buNone/>
            </a:pPr>
            <a:br>
              <a:rPr lang="en-US" sz="1500" dirty="0"/>
            </a:br>
            <a:r>
              <a:rPr lang="en-US" sz="1500" b="1" u="sng" dirty="0"/>
              <a:t>Bonuses:</a:t>
            </a:r>
          </a:p>
          <a:p>
            <a:r>
              <a:rPr lang="en-US" sz="1500" dirty="0"/>
              <a:t>Update the code as necessary so that it uses the `in` operator to check for the IP in the list instead of `.find` and `&gt; -1`.</a:t>
            </a:r>
            <a:br>
              <a:rPr lang="en-US" sz="1500" dirty="0"/>
            </a:br>
            <a:endParaRPr lang="en-US" sz="1500" dirty="0"/>
          </a:p>
          <a:p>
            <a:pPr marL="0" indent="0">
              <a:lnSpc>
                <a:spcPct val="110000"/>
              </a:lnSpc>
              <a:buNone/>
            </a:pPr>
            <a:endParaRPr lang="en-US" sz="15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User List Revisit (10 min)</a:t>
            </a:r>
          </a:p>
        </p:txBody>
      </p:sp>
    </p:spTree>
    <p:extLst>
      <p:ext uri="{BB962C8B-B14F-4D97-AF65-F5344CB8AC3E}">
        <p14:creationId xmlns:p14="http://schemas.microsoft.com/office/powerpoint/2010/main" val="3318306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User List Revisit</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29408121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lstStyle/>
          <a:p>
            <a:r>
              <a:rPr lang="en-US" dirty="0"/>
              <a:t>Writing Files</a:t>
            </a:r>
          </a:p>
        </p:txBody>
      </p:sp>
    </p:spTree>
    <p:extLst>
      <p:ext uri="{BB962C8B-B14F-4D97-AF65-F5344CB8AC3E}">
        <p14:creationId xmlns:p14="http://schemas.microsoft.com/office/powerpoint/2010/main" val="1905174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Writing Files</a:t>
            </a:r>
          </a:p>
        </p:txBody>
      </p:sp>
      <p:sp>
        <p:nvSpPr>
          <p:cNvPr id="3" name="TextBox 2">
            <a:extLst>
              <a:ext uri="{FF2B5EF4-FFF2-40B4-BE49-F238E27FC236}">
                <a16:creationId xmlns:a16="http://schemas.microsoft.com/office/drawing/2014/main" id="{5CCD0CD7-F454-43B6-A623-7B93B7847CAE}"/>
              </a:ext>
            </a:extLst>
          </p:cNvPr>
          <p:cNvSpPr txBox="1"/>
          <p:nvPr/>
        </p:nvSpPr>
        <p:spPr>
          <a:xfrm>
            <a:off x="914400" y="1828800"/>
            <a:ext cx="7467600" cy="954107"/>
          </a:xfrm>
          <a:prstGeom prst="rect">
            <a:avLst/>
          </a:prstGeom>
          <a:noFill/>
          <a:ln w="19050">
            <a:solidFill>
              <a:srgbClr val="FF0000"/>
            </a:solidFill>
          </a:ln>
        </p:spPr>
        <p:txBody>
          <a:bodyPr wrap="square" rtlCol="0">
            <a:spAutoFit/>
          </a:bodyPr>
          <a:lstStyle/>
          <a:p>
            <a:pPr algn="ctr"/>
            <a:r>
              <a:rPr lang="en-US" sz="5600" b="1" dirty="0">
                <a:solidFill>
                  <a:srgbClr val="FF0000"/>
                </a:solidFill>
              </a:rPr>
              <a:t>Instructor Demo</a:t>
            </a:r>
          </a:p>
        </p:txBody>
      </p:sp>
      <p:pic>
        <p:nvPicPr>
          <p:cNvPr id="4" name="Picture 3">
            <a:extLst>
              <a:ext uri="{FF2B5EF4-FFF2-40B4-BE49-F238E27FC236}">
                <a16:creationId xmlns:a16="http://schemas.microsoft.com/office/drawing/2014/main" id="{5AB283CB-16EE-4449-99ED-50147B99ECF6}"/>
              </a:ext>
            </a:extLst>
          </p:cNvPr>
          <p:cNvPicPr>
            <a:picLocks noChangeAspect="1"/>
          </p:cNvPicPr>
          <p:nvPr/>
        </p:nvPicPr>
        <p:blipFill>
          <a:blip r:embed="rId3"/>
          <a:stretch>
            <a:fillRect/>
          </a:stretch>
        </p:blipFill>
        <p:spPr>
          <a:xfrm>
            <a:off x="0" y="3657600"/>
            <a:ext cx="9144000" cy="1851741"/>
          </a:xfrm>
          <a:prstGeom prst="rect">
            <a:avLst/>
          </a:prstGeom>
        </p:spPr>
      </p:pic>
    </p:spTree>
    <p:extLst>
      <p:ext uri="{BB962C8B-B14F-4D97-AF65-F5344CB8AC3E}">
        <p14:creationId xmlns:p14="http://schemas.microsoft.com/office/powerpoint/2010/main" val="2010094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14400"/>
            <a:ext cx="5105400" cy="5334000"/>
          </a:xfrm>
        </p:spPr>
        <p:txBody>
          <a:bodyPr>
            <a:noAutofit/>
          </a:bodyPr>
          <a:lstStyle/>
          <a:p>
            <a:pPr marL="0" indent="0">
              <a:buNone/>
            </a:pPr>
            <a:r>
              <a:rPr lang="en-US" sz="1500" dirty="0"/>
              <a:t>Building off of the previous activity, we will now create a new file which contains a summary report on each of the flagged users from the user list.</a:t>
            </a:r>
          </a:p>
          <a:p>
            <a:pPr marL="0" indent="0">
              <a:buNone/>
            </a:pPr>
            <a:endParaRPr lang="en-US" sz="1500" dirty="0"/>
          </a:p>
          <a:p>
            <a:pPr marL="0" indent="0">
              <a:buNone/>
            </a:pPr>
            <a:r>
              <a:rPr lang="en-US" sz="1500" b="1" u="sng" dirty="0"/>
              <a:t>Instructions:</a:t>
            </a:r>
            <a:endParaRPr lang="en-US" sz="1500" dirty="0"/>
          </a:p>
          <a:p>
            <a:pPr marL="342900" indent="-342900">
              <a:buFont typeface="+mj-lt"/>
              <a:buAutoNum type="arabicPeriod"/>
            </a:pPr>
            <a:r>
              <a:rPr lang="en-US" sz="1500" dirty="0"/>
              <a:t>Open up the </a:t>
            </a:r>
            <a:r>
              <a:rPr lang="en-US" sz="1500" dirty="0">
                <a:latin typeface="Courier New" panose="02070309020205020404" pitchFamily="49" charset="0"/>
                <a:cs typeface="Courier New" panose="02070309020205020404" pitchFamily="49" charset="0"/>
              </a:rPr>
              <a:t>Solved/UserList.py</a:t>
            </a:r>
            <a:r>
              <a:rPr lang="en-US" sz="1500" dirty="0"/>
              <a:t> file from the previous activity. </a:t>
            </a:r>
          </a:p>
          <a:p>
            <a:pPr marL="342900" indent="-342900">
              <a:buFont typeface="+mj-lt"/>
              <a:buAutoNum type="arabicPeriod"/>
            </a:pPr>
            <a:endParaRPr lang="en-US" sz="1500" dirty="0"/>
          </a:p>
          <a:p>
            <a:pPr marL="342900" indent="-342900">
              <a:buFont typeface="+mj-lt"/>
              <a:buAutoNum type="arabicPeriod"/>
            </a:pPr>
            <a:r>
              <a:rPr lang="en-US" sz="1500" dirty="0"/>
              <a:t>Run the file to ensure it is reading from the file correctly and outputting to the console as expected.</a:t>
            </a:r>
          </a:p>
          <a:p>
            <a:pPr marL="342900" indent="-342900">
              <a:buFont typeface="+mj-lt"/>
              <a:buAutoNum type="arabicPeriod"/>
            </a:pPr>
            <a:endParaRPr lang="en-US" sz="1500" dirty="0"/>
          </a:p>
          <a:p>
            <a:pPr marL="342900" indent="-342900">
              <a:buFont typeface="+mj-lt"/>
              <a:buAutoNum type="arabicPeriod"/>
            </a:pPr>
            <a:r>
              <a:rPr lang="en-US" sz="1500" dirty="0"/>
              <a:t>Update the script to write the output to a file named </a:t>
            </a:r>
            <a:r>
              <a:rPr lang="en-US" sz="1500" dirty="0">
                <a:latin typeface="Courier New" panose="02070309020205020404" pitchFamily="49" charset="0"/>
                <a:cs typeface="Courier New" panose="02070309020205020404" pitchFamily="49" charset="0"/>
              </a:rPr>
              <a:t>PeopleToKeepEyesOn.txt</a:t>
            </a:r>
          </a:p>
          <a:p>
            <a:pPr marL="342900" indent="-342900">
              <a:buFont typeface="+mj-lt"/>
              <a:buAutoNum type="arabicPeriod"/>
            </a:pPr>
            <a:endParaRPr lang="en-US" sz="1500" dirty="0">
              <a:latin typeface="Courier New" panose="02070309020205020404" pitchFamily="49" charset="0"/>
              <a:cs typeface="Courier New" panose="02070309020205020404" pitchFamily="49" charset="0"/>
            </a:endParaRPr>
          </a:p>
          <a:p>
            <a:pPr lvl="1"/>
            <a:r>
              <a:rPr lang="en-US" sz="1500" dirty="0"/>
              <a:t>The file contents should look similar to what was output to the console after running the file initially.</a:t>
            </a:r>
          </a:p>
          <a:p>
            <a:pPr marL="0" indent="0">
              <a:lnSpc>
                <a:spcPct val="110000"/>
              </a:lnSpc>
              <a:buNone/>
            </a:pPr>
            <a:endParaRPr lang="en-US" sz="15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User Summary File (15 min)</a:t>
            </a:r>
          </a:p>
        </p:txBody>
      </p:sp>
      <p:pic>
        <p:nvPicPr>
          <p:cNvPr id="4" name="Picture 3">
            <a:extLst>
              <a:ext uri="{FF2B5EF4-FFF2-40B4-BE49-F238E27FC236}">
                <a16:creationId xmlns:a16="http://schemas.microsoft.com/office/drawing/2014/main" id="{FD7B5372-F2E7-4DD7-B756-96AB0D03F45E}"/>
              </a:ext>
            </a:extLst>
          </p:cNvPr>
          <p:cNvPicPr>
            <a:picLocks noChangeAspect="1"/>
          </p:cNvPicPr>
          <p:nvPr/>
        </p:nvPicPr>
        <p:blipFill>
          <a:blip r:embed="rId2"/>
          <a:stretch>
            <a:fillRect/>
          </a:stretch>
        </p:blipFill>
        <p:spPr>
          <a:xfrm>
            <a:off x="6096000" y="1143000"/>
            <a:ext cx="2273170" cy="4876800"/>
          </a:xfrm>
          <a:prstGeom prst="rect">
            <a:avLst/>
          </a:prstGeom>
        </p:spPr>
      </p:pic>
    </p:spTree>
    <p:extLst>
      <p:ext uri="{BB962C8B-B14F-4D97-AF65-F5344CB8AC3E}">
        <p14:creationId xmlns:p14="http://schemas.microsoft.com/office/powerpoint/2010/main" val="2413364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User Summary File</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503653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err="1"/>
              <a:t>os.walk</a:t>
            </a:r>
            <a:endParaRPr lang="en-US" dirty="0"/>
          </a:p>
        </p:txBody>
      </p:sp>
      <p:sp>
        <p:nvSpPr>
          <p:cNvPr id="3" name="TextBox 2">
            <a:extLst>
              <a:ext uri="{FF2B5EF4-FFF2-40B4-BE49-F238E27FC236}">
                <a16:creationId xmlns:a16="http://schemas.microsoft.com/office/drawing/2014/main" id="{5CCD0CD7-F454-43B6-A623-7B93B7847CAE}"/>
              </a:ext>
            </a:extLst>
          </p:cNvPr>
          <p:cNvSpPr txBox="1"/>
          <p:nvPr/>
        </p:nvSpPr>
        <p:spPr>
          <a:xfrm>
            <a:off x="914400" y="1828800"/>
            <a:ext cx="7467600" cy="954107"/>
          </a:xfrm>
          <a:prstGeom prst="rect">
            <a:avLst/>
          </a:prstGeom>
          <a:noFill/>
          <a:ln w="19050">
            <a:solidFill>
              <a:srgbClr val="FF0000"/>
            </a:solidFill>
          </a:ln>
        </p:spPr>
        <p:txBody>
          <a:bodyPr wrap="square" rtlCol="0">
            <a:spAutoFit/>
          </a:bodyPr>
          <a:lstStyle/>
          <a:p>
            <a:pPr algn="ctr"/>
            <a:r>
              <a:rPr lang="en-US" sz="5600" b="1" dirty="0">
                <a:solidFill>
                  <a:srgbClr val="FF0000"/>
                </a:solidFill>
              </a:rPr>
              <a:t>Instructor Demo</a:t>
            </a:r>
          </a:p>
        </p:txBody>
      </p:sp>
      <p:pic>
        <p:nvPicPr>
          <p:cNvPr id="5" name="Picture 4">
            <a:extLst>
              <a:ext uri="{FF2B5EF4-FFF2-40B4-BE49-F238E27FC236}">
                <a16:creationId xmlns:a16="http://schemas.microsoft.com/office/drawing/2014/main" id="{E6981CF6-F605-406C-9A3E-53DD0519EC08}"/>
              </a:ext>
            </a:extLst>
          </p:cNvPr>
          <p:cNvPicPr>
            <a:picLocks noChangeAspect="1"/>
          </p:cNvPicPr>
          <p:nvPr/>
        </p:nvPicPr>
        <p:blipFill>
          <a:blip r:embed="rId3"/>
          <a:stretch>
            <a:fillRect/>
          </a:stretch>
        </p:blipFill>
        <p:spPr>
          <a:xfrm>
            <a:off x="0" y="3657600"/>
            <a:ext cx="9144000" cy="2373125"/>
          </a:xfrm>
          <a:prstGeom prst="rect">
            <a:avLst/>
          </a:prstGeom>
        </p:spPr>
      </p:pic>
    </p:spTree>
    <p:extLst>
      <p:ext uri="{BB962C8B-B14F-4D97-AF65-F5344CB8AC3E}">
        <p14:creationId xmlns:p14="http://schemas.microsoft.com/office/powerpoint/2010/main" val="2749225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14400"/>
            <a:ext cx="8305800" cy="5334000"/>
          </a:xfrm>
        </p:spPr>
        <p:txBody>
          <a:bodyPr>
            <a:noAutofit/>
          </a:bodyPr>
          <a:lstStyle/>
          <a:p>
            <a:pPr marL="0" indent="0">
              <a:buNone/>
            </a:pPr>
            <a:r>
              <a:rPr lang="en-US" sz="1500" dirty="0"/>
              <a:t>Time to write a Python script from scratch!</a:t>
            </a:r>
          </a:p>
          <a:p>
            <a:pPr marL="0" indent="0">
              <a:buNone/>
            </a:pPr>
            <a:endParaRPr lang="en-US" sz="1500" dirty="0"/>
          </a:p>
          <a:p>
            <a:pPr marL="0" indent="0">
              <a:buNone/>
            </a:pPr>
            <a:r>
              <a:rPr lang="en-US" sz="1500" b="1" u="sng" dirty="0"/>
              <a:t>Instructions:</a:t>
            </a:r>
            <a:endParaRPr lang="en-US" sz="1500" dirty="0"/>
          </a:p>
          <a:p>
            <a:pPr marL="342900" indent="-342900">
              <a:buFont typeface="+mj-lt"/>
              <a:buAutoNum type="arabicPeriod"/>
            </a:pPr>
            <a:r>
              <a:rPr lang="en-US" sz="1500" dirty="0"/>
              <a:t>Write a script which loops through all of the files in the </a:t>
            </a:r>
            <a:r>
              <a:rPr lang="en-US" sz="1500" dirty="0">
                <a:latin typeface="Courier New" panose="02070309020205020404" pitchFamily="49" charset="0"/>
                <a:cs typeface="Courier New" panose="02070309020205020404" pitchFamily="49" charset="0"/>
              </a:rPr>
              <a:t>Diaries</a:t>
            </a:r>
            <a:r>
              <a:rPr lang="en-US" sz="1500" dirty="0"/>
              <a:t> folder and writes the string “GET WREKT SKRUB” to those files, deleting all of the content.</a:t>
            </a:r>
          </a:p>
          <a:p>
            <a:pPr marL="342900" indent="-342900">
              <a:buFont typeface="+mj-lt"/>
              <a:buAutoNum type="arabicPeriod"/>
            </a:pPr>
            <a:endParaRPr lang="en-US" sz="1500" dirty="0"/>
          </a:p>
          <a:p>
            <a:pPr marL="0" indent="0">
              <a:lnSpc>
                <a:spcPct val="110000"/>
              </a:lnSpc>
              <a:buNone/>
            </a:pPr>
            <a:endParaRPr lang="en-US" sz="1500" dirty="0"/>
          </a:p>
          <a:p>
            <a:pPr marL="0" indent="0">
              <a:lnSpc>
                <a:spcPct val="110000"/>
              </a:lnSpc>
              <a:buNone/>
            </a:pPr>
            <a:endParaRPr lang="en-US" sz="1500" dirty="0"/>
          </a:p>
          <a:p>
            <a:pPr marL="0" indent="0">
              <a:lnSpc>
                <a:spcPct val="110000"/>
              </a:lnSpc>
              <a:buNone/>
            </a:pPr>
            <a:endParaRPr lang="en-US" sz="1500" dirty="0"/>
          </a:p>
          <a:p>
            <a:pPr marL="0" indent="0">
              <a:lnSpc>
                <a:spcPct val="110000"/>
              </a:lnSpc>
              <a:buNone/>
            </a:pPr>
            <a:endParaRPr lang="en-US" sz="1500" dirty="0"/>
          </a:p>
          <a:p>
            <a:pPr marL="0" indent="0">
              <a:lnSpc>
                <a:spcPct val="110000"/>
              </a:lnSpc>
              <a:buNone/>
            </a:pPr>
            <a:endParaRPr lang="en-US" sz="1500" dirty="0"/>
          </a:p>
          <a:p>
            <a:pPr marL="0" indent="0">
              <a:lnSpc>
                <a:spcPct val="110000"/>
              </a:lnSpc>
              <a:buNone/>
            </a:pPr>
            <a:endParaRPr lang="en-US" sz="1500" dirty="0"/>
          </a:p>
          <a:p>
            <a:pPr marL="0" indent="0">
              <a:lnSpc>
                <a:spcPct val="110000"/>
              </a:lnSpc>
              <a:buNone/>
            </a:pPr>
            <a:endParaRPr lang="en-US" sz="1500" dirty="0"/>
          </a:p>
          <a:p>
            <a:pPr marL="0" indent="0">
              <a:lnSpc>
                <a:spcPct val="110000"/>
              </a:lnSpc>
              <a:buNone/>
            </a:pPr>
            <a:endParaRPr lang="en-US" sz="1500" dirty="0"/>
          </a:p>
          <a:p>
            <a:pPr marL="0" indent="0">
              <a:lnSpc>
                <a:spcPct val="110000"/>
              </a:lnSpc>
              <a:buNone/>
            </a:pPr>
            <a:r>
              <a:rPr lang="en-US" sz="1500" dirty="0"/>
              <a:t>Bonus: Write a separate script which only modifies files in the week1 and week3 folders.</a:t>
            </a:r>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GET WREKT SCRUB (20 min)</a:t>
            </a:r>
          </a:p>
        </p:txBody>
      </p:sp>
      <p:pic>
        <p:nvPicPr>
          <p:cNvPr id="5" name="Picture 4">
            <a:extLst>
              <a:ext uri="{FF2B5EF4-FFF2-40B4-BE49-F238E27FC236}">
                <a16:creationId xmlns:a16="http://schemas.microsoft.com/office/drawing/2014/main" id="{197596DC-F47F-4B05-B344-FA822ED38A78}"/>
              </a:ext>
            </a:extLst>
          </p:cNvPr>
          <p:cNvPicPr>
            <a:picLocks noChangeAspect="1"/>
          </p:cNvPicPr>
          <p:nvPr/>
        </p:nvPicPr>
        <p:blipFill>
          <a:blip r:embed="rId2"/>
          <a:stretch>
            <a:fillRect/>
          </a:stretch>
        </p:blipFill>
        <p:spPr>
          <a:xfrm>
            <a:off x="0" y="2664370"/>
            <a:ext cx="9144000" cy="2909839"/>
          </a:xfrm>
          <a:prstGeom prst="rect">
            <a:avLst/>
          </a:prstGeom>
        </p:spPr>
      </p:pic>
    </p:spTree>
    <p:extLst>
      <p:ext uri="{BB962C8B-B14F-4D97-AF65-F5344CB8AC3E}">
        <p14:creationId xmlns:p14="http://schemas.microsoft.com/office/powerpoint/2010/main" val="3254217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Unit Goals</a:t>
            </a:r>
          </a:p>
        </p:txBody>
      </p:sp>
      <p:sp>
        <p:nvSpPr>
          <p:cNvPr id="10" name="TextBox 9">
            <a:extLst>
              <a:ext uri="{FF2B5EF4-FFF2-40B4-BE49-F238E27FC236}">
                <a16:creationId xmlns:a16="http://schemas.microsoft.com/office/drawing/2014/main" id="{61D7CCD2-BEA3-4102-B27D-84B9EA05AF8F}"/>
              </a:ext>
            </a:extLst>
          </p:cNvPr>
          <p:cNvSpPr txBox="1"/>
          <p:nvPr/>
        </p:nvSpPr>
        <p:spPr>
          <a:xfrm>
            <a:off x="378926" y="990600"/>
            <a:ext cx="5396400" cy="5083443"/>
          </a:xfrm>
          <a:prstGeom prst="rect">
            <a:avLst/>
          </a:prstGeom>
          <a:noFill/>
          <a:ln w="6350">
            <a:noFill/>
            <a:prstDash val="dash"/>
          </a:ln>
        </p:spPr>
        <p:txBody>
          <a:bodyPr wrap="square" rtlCol="0">
            <a:spAutoFit/>
          </a:bodyPr>
          <a:lstStyle/>
          <a:p>
            <a:pPr marL="342900" indent="-342900">
              <a:lnSpc>
                <a:spcPts val="700"/>
              </a:lnSpc>
              <a:buFont typeface="Wingdings" panose="05000000000000000000" pitchFamily="2" charset="2"/>
              <a:buChar char="ü"/>
            </a:pPr>
            <a:r>
              <a:rPr lang="en-US" sz="2100" b="1" u="sng" dirty="0"/>
              <a:t>Day 1:</a:t>
            </a:r>
            <a:br>
              <a:rPr lang="en-US" sz="2100" b="1" u="sng" dirty="0"/>
            </a:br>
            <a:endParaRPr lang="en-US" sz="2100" b="1" u="sng" dirty="0"/>
          </a:p>
          <a:p>
            <a:pPr lvl="1"/>
            <a:r>
              <a:rPr lang="en-US" sz="1900" dirty="0"/>
              <a:t>Form basic understanding of the fundamentals of Python so that we can eventually use this powerful tool to solve problems in the Cybersecurity space.</a:t>
            </a:r>
          </a:p>
          <a:p>
            <a:pPr marL="800100" lvl="1" indent="-342900">
              <a:buFont typeface="Wingdings" panose="05000000000000000000" pitchFamily="2" charset="2"/>
              <a:buChar char="q"/>
            </a:pPr>
            <a:endParaRPr lang="en-US" sz="1900" dirty="0"/>
          </a:p>
          <a:p>
            <a:pPr marL="800100" lvl="1" indent="-342900">
              <a:lnSpc>
                <a:spcPts val="700"/>
              </a:lnSpc>
              <a:buFont typeface="Wingdings" panose="05000000000000000000" pitchFamily="2" charset="2"/>
              <a:buChar char="q"/>
            </a:pPr>
            <a:endParaRPr lang="en-US" sz="1900" dirty="0"/>
          </a:p>
          <a:p>
            <a:pPr marL="342900" indent="-342900">
              <a:lnSpc>
                <a:spcPts val="700"/>
              </a:lnSpc>
              <a:buFont typeface="Wingdings" panose="05000000000000000000" pitchFamily="2" charset="2"/>
              <a:buChar char="q"/>
            </a:pPr>
            <a:endParaRPr lang="en-US" sz="2100" dirty="0"/>
          </a:p>
          <a:p>
            <a:pPr marL="342900" indent="-342900">
              <a:lnSpc>
                <a:spcPts val="700"/>
              </a:lnSpc>
              <a:buFont typeface="Wingdings" panose="05000000000000000000" pitchFamily="2" charset="2"/>
              <a:buChar char="ü"/>
            </a:pPr>
            <a:endParaRPr lang="en-US" sz="2100" dirty="0"/>
          </a:p>
          <a:p>
            <a:pPr marL="342900" indent="-342900">
              <a:lnSpc>
                <a:spcPts val="700"/>
              </a:lnSpc>
              <a:buFont typeface="Wingdings" panose="05000000000000000000" pitchFamily="2" charset="2"/>
              <a:buChar char="ü"/>
            </a:pPr>
            <a:r>
              <a:rPr lang="en-US" sz="2100" b="1" u="sng" dirty="0"/>
              <a:t>Day 2:</a:t>
            </a:r>
          </a:p>
          <a:p>
            <a:pPr marL="342900" indent="-342900">
              <a:lnSpc>
                <a:spcPts val="700"/>
              </a:lnSpc>
              <a:buFont typeface="Wingdings" panose="05000000000000000000" pitchFamily="2" charset="2"/>
              <a:buChar char="q"/>
            </a:pPr>
            <a:endParaRPr lang="en-US" sz="2100" b="1" u="sng" dirty="0"/>
          </a:p>
          <a:p>
            <a:pPr lvl="1"/>
            <a:r>
              <a:rPr lang="en-US" sz="1900" dirty="0"/>
              <a:t>Use Python to work with sets of data </a:t>
            </a:r>
            <a:br>
              <a:rPr lang="en-US" sz="1900" dirty="0"/>
            </a:br>
            <a:r>
              <a:rPr lang="en-US" sz="1900" dirty="0"/>
              <a:t>and files so that we can automate repetitive tasks and interact with our filesystems.</a:t>
            </a:r>
          </a:p>
          <a:p>
            <a:pPr marL="800100" lvl="1" indent="-342900">
              <a:buFont typeface="Wingdings" panose="05000000000000000000" pitchFamily="2" charset="2"/>
              <a:buChar char="q"/>
            </a:pPr>
            <a:endParaRPr lang="en-US" sz="1900" dirty="0"/>
          </a:p>
          <a:p>
            <a:pPr marL="800100" lvl="1" indent="-342900">
              <a:buFont typeface="Wingdings" panose="05000000000000000000" pitchFamily="2" charset="2"/>
              <a:buChar char="q"/>
            </a:pPr>
            <a:endParaRPr lang="en-US" sz="1900" dirty="0"/>
          </a:p>
          <a:p>
            <a:pPr marL="342900" indent="-342900">
              <a:lnSpc>
                <a:spcPts val="700"/>
              </a:lnSpc>
              <a:buFont typeface="Wingdings" panose="05000000000000000000" pitchFamily="2" charset="2"/>
              <a:buChar char="q"/>
            </a:pPr>
            <a:endParaRPr lang="en-US" sz="2100" b="1" u="sng" dirty="0"/>
          </a:p>
          <a:p>
            <a:pPr marL="342900" indent="-342900">
              <a:lnSpc>
                <a:spcPts val="700"/>
              </a:lnSpc>
              <a:buFont typeface="Wingdings" panose="05000000000000000000" pitchFamily="2" charset="2"/>
              <a:buChar char="q"/>
            </a:pPr>
            <a:r>
              <a:rPr lang="en-US" sz="2100" b="1" u="sng" dirty="0"/>
              <a:t>Day 3:</a:t>
            </a:r>
          </a:p>
          <a:p>
            <a:pPr marL="342900" indent="-342900">
              <a:lnSpc>
                <a:spcPts val="700"/>
              </a:lnSpc>
              <a:buFont typeface="Wingdings" panose="05000000000000000000" pitchFamily="2" charset="2"/>
              <a:buChar char="q"/>
            </a:pPr>
            <a:endParaRPr lang="en-US" sz="2100" b="1" u="sng" dirty="0"/>
          </a:p>
          <a:p>
            <a:pPr lvl="1"/>
            <a:r>
              <a:rPr lang="en-US" sz="1900" dirty="0"/>
              <a:t>Use functions and modules (both internal and external) to reuse and deduplicate code to solve more complex problems using Python.</a:t>
            </a:r>
          </a:p>
        </p:txBody>
      </p:sp>
      <p:pic>
        <p:nvPicPr>
          <p:cNvPr id="11" name="Picture 10">
            <a:extLst>
              <a:ext uri="{FF2B5EF4-FFF2-40B4-BE49-F238E27FC236}">
                <a16:creationId xmlns:a16="http://schemas.microsoft.com/office/drawing/2014/main" id="{53080640-7B32-43B0-850C-65263DBA4E9A}"/>
              </a:ext>
            </a:extLst>
          </p:cNvPr>
          <p:cNvPicPr>
            <a:picLocks noChangeAspect="1"/>
          </p:cNvPicPr>
          <p:nvPr/>
        </p:nvPicPr>
        <p:blipFill>
          <a:blip r:embed="rId3"/>
          <a:stretch>
            <a:fillRect/>
          </a:stretch>
        </p:blipFill>
        <p:spPr>
          <a:xfrm>
            <a:off x="5867400" y="2646311"/>
            <a:ext cx="3158708" cy="1524202"/>
          </a:xfrm>
          <a:prstGeom prst="rect">
            <a:avLst/>
          </a:prstGeom>
        </p:spPr>
      </p:pic>
      <p:pic>
        <p:nvPicPr>
          <p:cNvPr id="12" name="Picture 11">
            <a:extLst>
              <a:ext uri="{FF2B5EF4-FFF2-40B4-BE49-F238E27FC236}">
                <a16:creationId xmlns:a16="http://schemas.microsoft.com/office/drawing/2014/main" id="{E8650E5F-ED18-4FAF-B72D-172CE3AC1A27}"/>
              </a:ext>
            </a:extLst>
          </p:cNvPr>
          <p:cNvPicPr>
            <a:picLocks noChangeAspect="1"/>
          </p:cNvPicPr>
          <p:nvPr/>
        </p:nvPicPr>
        <p:blipFill>
          <a:blip r:embed="rId4"/>
          <a:stretch>
            <a:fillRect/>
          </a:stretch>
        </p:blipFill>
        <p:spPr>
          <a:xfrm>
            <a:off x="5867400" y="4388914"/>
            <a:ext cx="2874754" cy="1859486"/>
          </a:xfrm>
          <a:prstGeom prst="rect">
            <a:avLst/>
          </a:prstGeom>
        </p:spPr>
      </p:pic>
      <p:pic>
        <p:nvPicPr>
          <p:cNvPr id="13" name="Picture 12">
            <a:extLst>
              <a:ext uri="{FF2B5EF4-FFF2-40B4-BE49-F238E27FC236}">
                <a16:creationId xmlns:a16="http://schemas.microsoft.com/office/drawing/2014/main" id="{86BF062B-FB7E-41F9-A11E-0C658D6FF33C}"/>
              </a:ext>
            </a:extLst>
          </p:cNvPr>
          <p:cNvPicPr>
            <a:picLocks noChangeAspect="1"/>
          </p:cNvPicPr>
          <p:nvPr/>
        </p:nvPicPr>
        <p:blipFill>
          <a:blip r:embed="rId5"/>
          <a:stretch>
            <a:fillRect/>
          </a:stretch>
        </p:blipFill>
        <p:spPr>
          <a:xfrm>
            <a:off x="5867400" y="1256834"/>
            <a:ext cx="2784562" cy="1171077"/>
          </a:xfrm>
          <a:prstGeom prst="rect">
            <a:avLst/>
          </a:prstGeom>
        </p:spPr>
      </p:pic>
    </p:spTree>
    <p:extLst>
      <p:ext uri="{BB962C8B-B14F-4D97-AF65-F5344CB8AC3E}">
        <p14:creationId xmlns:p14="http://schemas.microsoft.com/office/powerpoint/2010/main" val="1247455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GET WREKT SCRUB</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71335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lstStyle/>
          <a:p>
            <a:r>
              <a:rPr lang="en-US" dirty="0"/>
              <a:t>Break</a:t>
            </a:r>
          </a:p>
        </p:txBody>
      </p:sp>
    </p:spTree>
    <p:extLst>
      <p:ext uri="{BB962C8B-B14F-4D97-AF65-F5344CB8AC3E}">
        <p14:creationId xmlns:p14="http://schemas.microsoft.com/office/powerpoint/2010/main" val="337540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OS File Stats</a:t>
            </a:r>
          </a:p>
        </p:txBody>
      </p:sp>
      <p:sp>
        <p:nvSpPr>
          <p:cNvPr id="3" name="TextBox 2">
            <a:extLst>
              <a:ext uri="{FF2B5EF4-FFF2-40B4-BE49-F238E27FC236}">
                <a16:creationId xmlns:a16="http://schemas.microsoft.com/office/drawing/2014/main" id="{5CCD0CD7-F454-43B6-A623-7B93B7847CAE}"/>
              </a:ext>
            </a:extLst>
          </p:cNvPr>
          <p:cNvSpPr txBox="1"/>
          <p:nvPr/>
        </p:nvSpPr>
        <p:spPr>
          <a:xfrm>
            <a:off x="914399" y="1391653"/>
            <a:ext cx="7467600" cy="954107"/>
          </a:xfrm>
          <a:prstGeom prst="rect">
            <a:avLst/>
          </a:prstGeom>
          <a:noFill/>
          <a:ln w="19050">
            <a:solidFill>
              <a:srgbClr val="FF0000"/>
            </a:solidFill>
          </a:ln>
        </p:spPr>
        <p:txBody>
          <a:bodyPr wrap="square" rtlCol="0">
            <a:spAutoFit/>
          </a:bodyPr>
          <a:lstStyle/>
          <a:p>
            <a:pPr algn="ctr"/>
            <a:r>
              <a:rPr lang="en-US" sz="5600" b="1" dirty="0">
                <a:solidFill>
                  <a:srgbClr val="FF0000"/>
                </a:solidFill>
              </a:rPr>
              <a:t>Instructor Demo</a:t>
            </a:r>
          </a:p>
        </p:txBody>
      </p:sp>
      <p:pic>
        <p:nvPicPr>
          <p:cNvPr id="4" name="Picture 3">
            <a:extLst>
              <a:ext uri="{FF2B5EF4-FFF2-40B4-BE49-F238E27FC236}">
                <a16:creationId xmlns:a16="http://schemas.microsoft.com/office/drawing/2014/main" id="{5A3887B0-875D-440D-A4E6-516BE707AB5C}"/>
              </a:ext>
            </a:extLst>
          </p:cNvPr>
          <p:cNvPicPr>
            <a:picLocks noChangeAspect="1"/>
          </p:cNvPicPr>
          <p:nvPr/>
        </p:nvPicPr>
        <p:blipFill>
          <a:blip r:embed="rId3"/>
          <a:stretch>
            <a:fillRect/>
          </a:stretch>
        </p:blipFill>
        <p:spPr>
          <a:xfrm>
            <a:off x="1696857" y="2947697"/>
            <a:ext cx="5902683" cy="2995903"/>
          </a:xfrm>
          <a:prstGeom prst="rect">
            <a:avLst/>
          </a:prstGeom>
        </p:spPr>
      </p:pic>
    </p:spTree>
    <p:extLst>
      <p:ext uri="{BB962C8B-B14F-4D97-AF65-F5344CB8AC3E}">
        <p14:creationId xmlns:p14="http://schemas.microsoft.com/office/powerpoint/2010/main" val="759277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14400"/>
            <a:ext cx="8305800" cy="5334000"/>
          </a:xfrm>
        </p:spPr>
        <p:txBody>
          <a:bodyPr>
            <a:noAutofit/>
          </a:bodyPr>
          <a:lstStyle/>
          <a:p>
            <a:pPr marL="0" indent="0">
              <a:buNone/>
            </a:pPr>
            <a:r>
              <a:rPr lang="en-US" sz="1600" dirty="0"/>
              <a:t>In this activity, you're going to write a script that searches a folder for any files that seem out of place. All of the files should be the same size and have been modified around the same time ... but there are some that stand out.</a:t>
            </a:r>
          </a:p>
          <a:p>
            <a:pPr marL="0" indent="0">
              <a:buNone/>
            </a:pPr>
            <a:endParaRPr lang="en-US" sz="1600" b="1" dirty="0"/>
          </a:p>
          <a:p>
            <a:pPr marL="0" indent="0">
              <a:buNone/>
            </a:pPr>
            <a:r>
              <a:rPr lang="en-US" sz="1600" b="1" u="sng" dirty="0"/>
              <a:t>Instructions:</a:t>
            </a:r>
            <a:endParaRPr lang="en-US" sz="1600" u="sng" dirty="0"/>
          </a:p>
          <a:p>
            <a:r>
              <a:rPr lang="en-US" sz="1600" dirty="0"/>
              <a:t>Write a Python script that reads through all of the files in the `Text` folder. The script should print out a line that looks like the following for each file:</a:t>
            </a:r>
          </a:p>
          <a:p>
            <a:endParaRPr lang="en-US" sz="1600" dirty="0"/>
          </a:p>
          <a:p>
            <a:pPr lvl="1"/>
            <a:r>
              <a:rPr lang="en-US" sz="1600" dirty="0"/>
              <a:t>`File Name, File Size, Last Modified Date`. For example:</a:t>
            </a:r>
          </a:p>
          <a:p>
            <a:pPr lvl="1"/>
            <a:endParaRPr lang="en-US" sz="1600" dirty="0"/>
          </a:p>
          <a:p>
            <a:pPr lvl="2"/>
            <a:r>
              <a:rPr lang="en-US" sz="1600" dirty="0"/>
              <a:t>`Text\zrJ1cdXhuZOB, 100, Sun Jul 29 10:55:57 2018`</a:t>
            </a:r>
          </a:p>
          <a:p>
            <a:pPr marL="0" indent="0">
              <a:buNone/>
            </a:pPr>
            <a:endParaRPr lang="en-US" sz="1600" b="1" dirty="0"/>
          </a:p>
          <a:p>
            <a:pPr marL="0" indent="0">
              <a:buNone/>
            </a:pPr>
            <a:r>
              <a:rPr lang="en-US" sz="1600" b="1" u="sng" dirty="0"/>
              <a:t>Bonuses</a:t>
            </a:r>
          </a:p>
          <a:p>
            <a:r>
              <a:rPr lang="en-US" sz="1600" dirty="0"/>
              <a:t>Use a try/catch statement so that your program keeps running if it encounters an error with any of the files.</a:t>
            </a:r>
          </a:p>
          <a:p>
            <a:r>
              <a:rPr lang="en-US" sz="1600" dirty="0"/>
              <a:t>Use Python f-strings in outputting the file data.</a:t>
            </a:r>
          </a:p>
          <a:p>
            <a:r>
              <a:rPr lang="en-US" sz="1600" dirty="0"/>
              <a:t>Write a report to a csv file with the file data.</a:t>
            </a:r>
          </a:p>
          <a:p>
            <a:pPr marL="0" indent="0">
              <a:buNone/>
            </a:pPr>
            <a:br>
              <a:rPr lang="en-US" sz="1600" dirty="0"/>
            </a:br>
            <a:endParaRPr lang="en-US" sz="16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124200" y="80936"/>
            <a:ext cx="5819929" cy="411480"/>
          </a:xfrm>
        </p:spPr>
        <p:txBody>
          <a:bodyPr/>
          <a:lstStyle/>
          <a:p>
            <a:r>
              <a:rPr lang="en-US" dirty="0"/>
              <a:t>Activity: Searching the Red Flag Sea (25 min)</a:t>
            </a:r>
          </a:p>
        </p:txBody>
      </p:sp>
    </p:spTree>
    <p:extLst>
      <p:ext uri="{BB962C8B-B14F-4D97-AF65-F5344CB8AC3E}">
        <p14:creationId xmlns:p14="http://schemas.microsoft.com/office/powerpoint/2010/main" val="3529419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GET WREKT SCRUB</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3978398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14400"/>
            <a:ext cx="8305800" cy="5334000"/>
          </a:xfrm>
        </p:spPr>
        <p:txBody>
          <a:bodyPr>
            <a:noAutofit/>
          </a:bodyPr>
          <a:lstStyle/>
          <a:p>
            <a:pPr marL="0" indent="0">
              <a:buNone/>
            </a:pPr>
            <a:r>
              <a:rPr lang="en-US" sz="1600" dirty="0"/>
              <a:t>In this activity, you're going to build on the last script to delete any “stand out” files.</a:t>
            </a:r>
          </a:p>
          <a:p>
            <a:pPr marL="0" indent="0">
              <a:buNone/>
            </a:pPr>
            <a:endParaRPr lang="en-US" sz="1600" b="1" dirty="0"/>
          </a:p>
          <a:p>
            <a:pPr marL="0" indent="0">
              <a:buNone/>
            </a:pPr>
            <a:r>
              <a:rPr lang="en-US" sz="1600" b="1" u="sng" dirty="0"/>
              <a:t>Instructions:</a:t>
            </a:r>
            <a:endParaRPr lang="en-US" sz="1600" u="sng" dirty="0"/>
          </a:p>
          <a:p>
            <a:pPr marL="0" indent="0">
              <a:buNone/>
            </a:pPr>
            <a:br>
              <a:rPr lang="en-US" sz="1600" dirty="0"/>
            </a:br>
            <a:endParaRPr lang="en-US" sz="16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124200" y="80936"/>
            <a:ext cx="5819929" cy="411480"/>
          </a:xfrm>
        </p:spPr>
        <p:txBody>
          <a:bodyPr/>
          <a:lstStyle/>
          <a:p>
            <a:r>
              <a:rPr lang="en-US" dirty="0"/>
              <a:t>Activity: Cleaning the Red Flag Sea (25 min)</a:t>
            </a:r>
          </a:p>
        </p:txBody>
      </p:sp>
      <p:sp>
        <p:nvSpPr>
          <p:cNvPr id="5" name="Rectangle 4">
            <a:extLst>
              <a:ext uri="{FF2B5EF4-FFF2-40B4-BE49-F238E27FC236}">
                <a16:creationId xmlns:a16="http://schemas.microsoft.com/office/drawing/2014/main" id="{D08A5CA1-E822-404E-8342-58292B5385DA}"/>
              </a:ext>
            </a:extLst>
          </p:cNvPr>
          <p:cNvSpPr/>
          <p:nvPr/>
        </p:nvSpPr>
        <p:spPr>
          <a:xfrm>
            <a:off x="304798" y="2057400"/>
            <a:ext cx="3886200" cy="4031873"/>
          </a:xfrm>
          <a:prstGeom prst="rect">
            <a:avLst/>
          </a:prstGeom>
        </p:spPr>
        <p:txBody>
          <a:bodyPr wrap="square">
            <a:spAutoFit/>
          </a:bodyPr>
          <a:lstStyle/>
          <a:p>
            <a:r>
              <a:rPr lang="en-US" sz="1600" b="1" dirty="0"/>
              <a:t>Option 1: Normal </a:t>
            </a:r>
            <a:r>
              <a:rPr lang="en-US" sz="1600" dirty="0"/>
              <a:t>(Recommended to do this first)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Update your Python script to ask the user if they'd like to delete any "stand out" files.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they say yes, delete any files that are not the expected file size (100 bytes)</a:t>
            </a:r>
          </a:p>
          <a:p>
            <a:endParaRPr lang="en-US" sz="1600" dirty="0"/>
          </a:p>
          <a:p>
            <a:r>
              <a:rPr lang="en-US" sz="1600" b="1" dirty="0"/>
              <a:t>Bonus:</a:t>
            </a:r>
          </a:p>
          <a:p>
            <a:endParaRPr lang="en-US" sz="1600" b="1" dirty="0"/>
          </a:p>
          <a:p>
            <a:pPr marL="285750" indent="-285750">
              <a:buFont typeface="Arial" panose="020B0604020202020204" pitchFamily="34" charset="0"/>
              <a:buChar char="•"/>
            </a:pPr>
            <a:r>
              <a:rPr lang="en-US" sz="1600" dirty="0"/>
              <a:t>Update your deletion condition to also delete any files which don't have the expected "last modified" date.</a:t>
            </a:r>
          </a:p>
        </p:txBody>
      </p:sp>
      <p:sp>
        <p:nvSpPr>
          <p:cNvPr id="6" name="Rectangle 5">
            <a:extLst>
              <a:ext uri="{FF2B5EF4-FFF2-40B4-BE49-F238E27FC236}">
                <a16:creationId xmlns:a16="http://schemas.microsoft.com/office/drawing/2014/main" id="{FD64712F-5C14-488A-95A1-75E75427CE2D}"/>
              </a:ext>
            </a:extLst>
          </p:cNvPr>
          <p:cNvSpPr/>
          <p:nvPr/>
        </p:nvSpPr>
        <p:spPr>
          <a:xfrm>
            <a:off x="4953000" y="2057400"/>
            <a:ext cx="3886200" cy="3539430"/>
          </a:xfrm>
          <a:prstGeom prst="rect">
            <a:avLst/>
          </a:prstGeom>
        </p:spPr>
        <p:txBody>
          <a:bodyPr wrap="square">
            <a:spAutoFit/>
          </a:bodyPr>
          <a:lstStyle/>
          <a:p>
            <a:r>
              <a:rPr lang="en-US" sz="1600" b="1" dirty="0"/>
              <a:t>Option 2: Challenge </a:t>
            </a:r>
            <a:r>
              <a:rPr lang="en-US" sz="1600" dirty="0"/>
              <a:t>(If you're feeling confident and/or have finished Option 1)</a:t>
            </a:r>
          </a:p>
          <a:p>
            <a:endParaRPr lang="en-US" sz="1600" dirty="0"/>
          </a:p>
          <a:p>
            <a:pPr marL="285750" indent="-285750">
              <a:buFont typeface="Arial" panose="020B0604020202020204" pitchFamily="34" charset="0"/>
              <a:buChar char="•"/>
            </a:pPr>
            <a:r>
              <a:rPr lang="en-US" sz="1600" dirty="0"/>
              <a:t>Have your Python script report the number of files, the folder size, and the average file size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After reporting, your Python script should ask the user if they'd like to delete any "stand out" files.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they say yes, delete all of the files above the average size of the files in the folder.</a:t>
            </a:r>
          </a:p>
        </p:txBody>
      </p:sp>
      <p:cxnSp>
        <p:nvCxnSpPr>
          <p:cNvPr id="8" name="Straight Connector 7">
            <a:extLst>
              <a:ext uri="{FF2B5EF4-FFF2-40B4-BE49-F238E27FC236}">
                <a16:creationId xmlns:a16="http://schemas.microsoft.com/office/drawing/2014/main" id="{DE026048-F0A8-4DEF-963A-E57603ACDC91}"/>
              </a:ext>
            </a:extLst>
          </p:cNvPr>
          <p:cNvCxnSpPr/>
          <p:nvPr/>
        </p:nvCxnSpPr>
        <p:spPr>
          <a:xfrm>
            <a:off x="4572000" y="2303115"/>
            <a:ext cx="0" cy="3048000"/>
          </a:xfrm>
          <a:prstGeom prst="line">
            <a:avLst/>
          </a:prstGeom>
          <a:ln>
            <a:solidFill>
              <a:srgbClr val="7C7C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257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GET WREKT SCRUB</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26641756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lstStyle/>
          <a:p>
            <a:r>
              <a:rPr lang="en-US" dirty="0"/>
              <a:t>Lesson Recap</a:t>
            </a:r>
          </a:p>
        </p:txBody>
      </p:sp>
    </p:spTree>
    <p:extLst>
      <p:ext uri="{BB962C8B-B14F-4D97-AF65-F5344CB8AC3E}">
        <p14:creationId xmlns:p14="http://schemas.microsoft.com/office/powerpoint/2010/main" val="3334333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Week Summary – We did it!</a:t>
            </a:r>
          </a:p>
        </p:txBody>
      </p:sp>
      <p:sp>
        <p:nvSpPr>
          <p:cNvPr id="5" name="Rectangle 4">
            <a:extLst>
              <a:ext uri="{FF2B5EF4-FFF2-40B4-BE49-F238E27FC236}">
                <a16:creationId xmlns:a16="http://schemas.microsoft.com/office/drawing/2014/main" id="{06BD7274-85FB-4C23-83BB-CC5972B26A48}"/>
              </a:ext>
            </a:extLst>
          </p:cNvPr>
          <p:cNvSpPr/>
          <p:nvPr/>
        </p:nvSpPr>
        <p:spPr>
          <a:xfrm>
            <a:off x="1371600" y="1981200"/>
            <a:ext cx="8587099" cy="3600986"/>
          </a:xfrm>
          <a:prstGeom prst="rect">
            <a:avLst/>
          </a:prstGeom>
        </p:spPr>
        <p:txBody>
          <a:bodyPr wrap="square" numCol="2">
            <a:spAutoFit/>
          </a:bodyPr>
          <a:lstStyle/>
          <a:p>
            <a:r>
              <a:rPr lang="en-US" sz="6000" b="1" dirty="0">
                <a:solidFill>
                  <a:srgbClr val="6CCCE6"/>
                </a:solidFill>
                <a:latin typeface="+mj-lt"/>
              </a:rPr>
              <a:t>Data</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Numbers</a:t>
            </a:r>
          </a:p>
          <a:p>
            <a:pPr marL="342900" indent="-342900" fontAlgn="base">
              <a:buFont typeface="+mj-lt"/>
              <a:buAutoNum type="arabicPeriod"/>
            </a:pPr>
            <a:r>
              <a:rPr lang="en-US" strike="sngStrike" dirty="0">
                <a:latin typeface="+mj-lt"/>
              </a:rPr>
              <a:t>Strings</a:t>
            </a:r>
          </a:p>
          <a:p>
            <a:pPr marL="342900" indent="-342900" fontAlgn="base">
              <a:buFont typeface="+mj-lt"/>
              <a:buAutoNum type="arabicPeriod"/>
            </a:pPr>
            <a:r>
              <a:rPr lang="en-US" strike="sngStrike" dirty="0">
                <a:latin typeface="+mj-lt"/>
              </a:rPr>
              <a:t>Booleans</a:t>
            </a:r>
          </a:p>
          <a:p>
            <a:pPr marL="342900" indent="-342900" fontAlgn="base">
              <a:buFont typeface="+mj-lt"/>
              <a:buAutoNum type="arabicPeriod"/>
            </a:pPr>
            <a:r>
              <a:rPr lang="en-US" strike="sngStrike" dirty="0">
                <a:latin typeface="+mj-lt"/>
              </a:rPr>
              <a:t>Lists</a:t>
            </a:r>
          </a:p>
          <a:p>
            <a:pPr marL="342900" indent="-342900" fontAlgn="base">
              <a:buFont typeface="+mj-lt"/>
              <a:buAutoNum type="arabicPeriod"/>
            </a:pPr>
            <a:r>
              <a:rPr lang="en-US" strike="sngStrike" dirty="0">
                <a:latin typeface="+mj-lt"/>
              </a:rPr>
              <a:t>Dictionaries</a:t>
            </a:r>
          </a:p>
          <a:p>
            <a:br>
              <a:rPr lang="en-US" sz="6000" dirty="0">
                <a:latin typeface="+mj-lt"/>
              </a:rPr>
            </a:br>
            <a:r>
              <a:rPr lang="en-US" sz="6000" b="1" dirty="0">
                <a:solidFill>
                  <a:srgbClr val="6CCCE6"/>
                </a:solidFill>
                <a:latin typeface="+mj-lt"/>
              </a:rPr>
              <a:t>Logic</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Operators</a:t>
            </a:r>
            <a:endParaRPr lang="en-US" strike="sngStrike" dirty="0"/>
          </a:p>
          <a:p>
            <a:pPr marL="342900" indent="-342900" fontAlgn="base">
              <a:buFont typeface="+mj-lt"/>
              <a:buAutoNum type="arabicPeriod"/>
            </a:pPr>
            <a:r>
              <a:rPr lang="en-US" strike="sngStrike" dirty="0"/>
              <a:t>Conditionals</a:t>
            </a:r>
          </a:p>
          <a:p>
            <a:pPr marL="342900" indent="-342900" fontAlgn="base">
              <a:buFont typeface="+mj-lt"/>
              <a:buAutoNum type="arabicPeriod"/>
            </a:pPr>
            <a:r>
              <a:rPr lang="en-US" strike="sngStrike" dirty="0"/>
              <a:t>Loops</a:t>
            </a:r>
          </a:p>
          <a:p>
            <a:pPr marL="342900" indent="-342900" fontAlgn="base">
              <a:buFont typeface="+mj-lt"/>
              <a:buAutoNum type="arabicPeriod"/>
            </a:pPr>
            <a:r>
              <a:rPr lang="en-US" strike="sngStrike" dirty="0"/>
              <a:t>Functions</a:t>
            </a:r>
          </a:p>
          <a:p>
            <a:pPr marL="342900" indent="-342900" fontAlgn="base">
              <a:buFont typeface="+mj-lt"/>
              <a:buAutoNum type="arabicPeriod"/>
            </a:pPr>
            <a:r>
              <a:rPr lang="en-US" strike="sngStrike" dirty="0"/>
              <a:t>Modules</a:t>
            </a:r>
          </a:p>
        </p:txBody>
      </p:sp>
    </p:spTree>
    <p:extLst>
      <p:ext uri="{BB962C8B-B14F-4D97-AF65-F5344CB8AC3E}">
        <p14:creationId xmlns:p14="http://schemas.microsoft.com/office/powerpoint/2010/main" val="17100886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9" name="TextBox 8">
            <a:extLst>
              <a:ext uri="{FF2B5EF4-FFF2-40B4-BE49-F238E27FC236}">
                <a16:creationId xmlns:a16="http://schemas.microsoft.com/office/drawing/2014/main" id="{4949D34C-0106-4AE9-938F-BAB636CAF385}"/>
              </a:ext>
            </a:extLst>
          </p:cNvPr>
          <p:cNvSpPr txBox="1"/>
          <p:nvPr/>
        </p:nvSpPr>
        <p:spPr>
          <a:xfrm>
            <a:off x="4711261" y="5562600"/>
            <a:ext cx="4280339" cy="584775"/>
          </a:xfrm>
          <a:prstGeom prst="rect">
            <a:avLst/>
          </a:prstGeom>
          <a:noFill/>
          <a:ln w="19050">
            <a:solidFill>
              <a:schemeClr val="tx1"/>
            </a:solidFill>
          </a:ln>
        </p:spPr>
        <p:txBody>
          <a:bodyPr wrap="none" rtlCol="0">
            <a:spAutoFit/>
          </a:bodyPr>
          <a:lstStyle/>
          <a:p>
            <a:r>
              <a:rPr lang="en-US" sz="3200" b="1" dirty="0"/>
              <a:t>$ python learned3.py</a:t>
            </a:r>
          </a:p>
        </p:txBody>
      </p:sp>
      <p:sp>
        <p:nvSpPr>
          <p:cNvPr id="5" name="TextBox 4">
            <a:extLst>
              <a:ext uri="{FF2B5EF4-FFF2-40B4-BE49-F238E27FC236}">
                <a16:creationId xmlns:a16="http://schemas.microsoft.com/office/drawing/2014/main" id="{5B749DEE-A47F-44AD-B5DC-ED4D622CD6CA}"/>
              </a:ext>
            </a:extLst>
          </p:cNvPr>
          <p:cNvSpPr txBox="1"/>
          <p:nvPr/>
        </p:nvSpPr>
        <p:spPr>
          <a:xfrm>
            <a:off x="457200" y="838200"/>
            <a:ext cx="6629400" cy="4062651"/>
          </a:xfrm>
          <a:prstGeom prst="rect">
            <a:avLst/>
          </a:prstGeom>
          <a:noFill/>
          <a:ln w="6350">
            <a:solidFill>
              <a:schemeClr val="tx1"/>
            </a:solidFill>
            <a:prstDash val="dash"/>
          </a:ln>
        </p:spPr>
        <p:txBody>
          <a:bodyPr wrap="square" rtlCol="0">
            <a:spAutoFit/>
          </a:bodyPr>
          <a:lstStyle/>
          <a:p>
            <a:r>
              <a:rPr lang="en-US" sz="2100" b="1" u="sng" dirty="0"/>
              <a:t>By the end of class, you will be able to:</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ü"/>
            </a:pPr>
            <a:r>
              <a:rPr lang="en-US" dirty="0"/>
              <a:t>Use modules to complete more complex operations with Python.</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Search and reference documentation to learn of and use necessary functions.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Read and write files using Python.</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Walk through directories effectively using the `</a:t>
            </a:r>
            <a:r>
              <a:rPr lang="en-US" dirty="0" err="1"/>
              <a:t>os`</a:t>
            </a:r>
            <a:r>
              <a:rPr lang="en-US" dirty="0"/>
              <a:t> module.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Use the datetime module for date management.</a:t>
            </a:r>
          </a:p>
          <a:p>
            <a:pPr marL="457200" indent="-457200">
              <a:buFont typeface="Wingdings" panose="05000000000000000000" pitchFamily="2" charset="2"/>
              <a:buChar char="q"/>
            </a:pPr>
            <a:endParaRPr lang="en-US" sz="2100" dirty="0"/>
          </a:p>
        </p:txBody>
      </p:sp>
    </p:spTree>
    <p:extLst>
      <p:ext uri="{BB962C8B-B14F-4D97-AF65-F5344CB8AC3E}">
        <p14:creationId xmlns:p14="http://schemas.microsoft.com/office/powerpoint/2010/main" val="4084269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Yesterday</a:t>
            </a:r>
          </a:p>
        </p:txBody>
      </p:sp>
      <p:sp>
        <p:nvSpPr>
          <p:cNvPr id="9" name="Rectangle 8">
            <a:extLst>
              <a:ext uri="{FF2B5EF4-FFF2-40B4-BE49-F238E27FC236}">
                <a16:creationId xmlns:a16="http://schemas.microsoft.com/office/drawing/2014/main" id="{A6365D1D-A246-43AA-92C1-E46CB0E267E3}"/>
              </a:ext>
            </a:extLst>
          </p:cNvPr>
          <p:cNvSpPr/>
          <p:nvPr/>
        </p:nvSpPr>
        <p:spPr>
          <a:xfrm>
            <a:off x="209882" y="927998"/>
            <a:ext cx="3810000" cy="2677656"/>
          </a:xfrm>
          <a:prstGeom prst="rect">
            <a:avLst/>
          </a:prstGeom>
        </p:spPr>
        <p:txBody>
          <a:bodyPr wrap="square">
            <a:spAutoFit/>
          </a:bodyPr>
          <a:lstStyle/>
          <a:p>
            <a:pPr marL="342900" indent="-342900">
              <a:buFont typeface="Arial" panose="020B0604020202020204" pitchFamily="34" charset="0"/>
              <a:buChar char="•"/>
            </a:pPr>
            <a:r>
              <a:rPr lang="en-US" sz="1400" b="1" dirty="0"/>
              <a:t>Loops</a:t>
            </a:r>
          </a:p>
          <a:p>
            <a:pPr marL="800100" lvl="1" indent="-34290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for … in, range, while, nested loops</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1400" b="1" dirty="0"/>
              <a:t>Dictionaries</a:t>
            </a:r>
          </a:p>
          <a:p>
            <a:pPr marL="800100" lvl="1" indent="-34290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language = {“name”: “python”, “proficiency”: “medium”}</a:t>
            </a:r>
          </a:p>
          <a:p>
            <a:pPr marL="800100" lvl="1" indent="-34290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language[“proficiency”] = “</a:t>
            </a:r>
            <a:r>
              <a:rPr lang="en-US" sz="1400" dirty="0" err="1">
                <a:latin typeface="Courier New" panose="02070309020205020404" pitchFamily="49" charset="0"/>
                <a:cs typeface="Courier New" panose="02070309020205020404" pitchFamily="49" charset="0"/>
              </a:rPr>
              <a:t>yuge</a:t>
            </a:r>
            <a:r>
              <a:rPr lang="en-US" sz="1400" dirty="0">
                <a:latin typeface="Courier New" panose="02070309020205020404" pitchFamily="49" charset="0"/>
                <a:cs typeface="Courier New" panose="02070309020205020404" pitchFamily="49" charset="0"/>
              </a:rPr>
              <a:t>”</a:t>
            </a:r>
          </a:p>
          <a:p>
            <a:pPr marL="800100" lvl="1" indent="-34290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.keys(), .values(), .items()</a:t>
            </a:r>
          </a:p>
        </p:txBody>
      </p:sp>
      <p:sp>
        <p:nvSpPr>
          <p:cNvPr id="11" name="Rectangle 10">
            <a:extLst>
              <a:ext uri="{FF2B5EF4-FFF2-40B4-BE49-F238E27FC236}">
                <a16:creationId xmlns:a16="http://schemas.microsoft.com/office/drawing/2014/main" id="{E9E74443-39CD-48BC-9BD5-2CE15488B9ED}"/>
              </a:ext>
            </a:extLst>
          </p:cNvPr>
          <p:cNvSpPr/>
          <p:nvPr/>
        </p:nvSpPr>
        <p:spPr>
          <a:xfrm>
            <a:off x="4304638" y="975479"/>
            <a:ext cx="4493547" cy="2677656"/>
          </a:xfrm>
          <a:prstGeom prst="rect">
            <a:avLst/>
          </a:prstGeom>
        </p:spPr>
        <p:txBody>
          <a:bodyPr wrap="square">
            <a:spAutoFit/>
          </a:bodyPr>
          <a:lstStyle/>
          <a:p>
            <a:pPr marL="342900" indent="-342900">
              <a:buFont typeface="Arial" panose="020B0604020202020204" pitchFamily="34" charset="0"/>
              <a:buChar char="•"/>
            </a:pPr>
            <a:r>
              <a:rPr lang="en-US" sz="1400" b="1" dirty="0"/>
              <a:t>Functions</a:t>
            </a:r>
          </a:p>
          <a:p>
            <a:pPr marL="800100" lvl="1" indent="-34290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def </a:t>
            </a:r>
            <a:r>
              <a:rPr lang="en-US" sz="1400" dirty="0" err="1">
                <a:latin typeface="Courier New" panose="02070309020205020404" pitchFamily="49" charset="0"/>
                <a:cs typeface="Courier New" panose="02070309020205020404" pitchFamily="49" charset="0"/>
              </a:rPr>
              <a:t>printHello</a:t>
            </a:r>
            <a:r>
              <a:rPr lang="en-US" sz="1400" dirty="0">
                <a:latin typeface="Courier New" panose="02070309020205020404" pitchFamily="49" charset="0"/>
                <a:cs typeface="Courier New" panose="02070309020205020404" pitchFamily="49" charset="0"/>
              </a:rPr>
              <a:t>():</a:t>
            </a:r>
          </a:p>
          <a:p>
            <a:pPr marL="800100" lvl="1" indent="-34290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def </a:t>
            </a:r>
            <a:r>
              <a:rPr lang="en-US" sz="1400" dirty="0" err="1">
                <a:latin typeface="Courier New" panose="02070309020205020404" pitchFamily="49" charset="0"/>
                <a:cs typeface="Courier New" panose="02070309020205020404" pitchFamily="49" charset="0"/>
              </a:rPr>
              <a:t>printGreeting</a:t>
            </a:r>
            <a:r>
              <a:rPr lang="en-US" sz="1400" dirty="0">
                <a:latin typeface="Courier New" panose="02070309020205020404" pitchFamily="49" charset="0"/>
                <a:cs typeface="Courier New" panose="02070309020205020404" pitchFamily="49" charset="0"/>
              </a:rPr>
              <a:t>(greeting):</a:t>
            </a:r>
          </a:p>
          <a:p>
            <a:pPr marL="800100" lvl="1" indent="-34290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return</a:t>
            </a:r>
          </a:p>
          <a:p>
            <a:pPr marL="800100" lvl="1" indent="-34290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sum = add(2, 3)</a:t>
            </a:r>
            <a:endParaRPr lang="en-US" sz="1400" dirty="0">
              <a:cs typeface="Courier New" panose="02070309020205020404" pitchFamily="49" charset="0"/>
            </a:endParaRPr>
          </a:p>
          <a:p>
            <a:endParaRPr lang="en-US" sz="1400" b="1" dirty="0"/>
          </a:p>
          <a:p>
            <a:pPr marL="342900" indent="-342900">
              <a:buFont typeface="Arial" panose="020B0604020202020204" pitchFamily="34" charset="0"/>
              <a:buChar char="•"/>
            </a:pPr>
            <a:r>
              <a:rPr lang="en-US" sz="1400" b="1" dirty="0"/>
              <a:t>Reading Files</a:t>
            </a:r>
          </a:p>
          <a:p>
            <a:pPr marL="800100" lvl="1" indent="-342900">
              <a:buFont typeface="Arial" panose="020B0604020202020204" pitchFamily="34" charset="0"/>
              <a:buChar char="•"/>
            </a:pPr>
            <a:r>
              <a:rPr lang="en-US" sz="1400" dirty="0" err="1">
                <a:latin typeface="Courier New" panose="02070309020205020404" pitchFamily="49" charset="0"/>
                <a:cs typeface="Courier New" panose="02070309020205020404" pitchFamily="49" charset="0"/>
              </a:rPr>
              <a:t>diary_txt</a:t>
            </a:r>
            <a:r>
              <a:rPr lang="en-US" sz="1400" dirty="0">
                <a:latin typeface="Courier New" panose="02070309020205020404" pitchFamily="49" charset="0"/>
                <a:cs typeface="Courier New" panose="02070309020205020404" pitchFamily="49" charset="0"/>
              </a:rPr>
              <a:t> = open(“Diary.txt”)</a:t>
            </a:r>
          </a:p>
          <a:p>
            <a:pPr marL="800100" lvl="1" indent="-342900">
              <a:buFont typeface="Arial" panose="020B0604020202020204" pitchFamily="34" charset="0"/>
              <a:buChar char="•"/>
            </a:pPr>
            <a:r>
              <a:rPr lang="en-US" sz="1400" dirty="0" err="1">
                <a:latin typeface="Courier New" panose="02070309020205020404" pitchFamily="49" charset="0"/>
                <a:cs typeface="Courier New" panose="02070309020205020404" pitchFamily="49" charset="0"/>
              </a:rPr>
              <a:t>diaryText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diary_txt.read</a:t>
            </a:r>
            <a:r>
              <a:rPr lang="en-US" sz="1400" dirty="0">
                <a:latin typeface="Courier New" panose="02070309020205020404" pitchFamily="49" charset="0"/>
                <a:cs typeface="Courier New" panose="02070309020205020404" pitchFamily="49" charset="0"/>
              </a:rPr>
              <a:t>()</a:t>
            </a:r>
          </a:p>
          <a:p>
            <a:pPr lvl="1"/>
            <a:endParaRPr lang="en-US" sz="1400" b="1" dirty="0"/>
          </a:p>
          <a:p>
            <a:pPr marL="342900" indent="-342900">
              <a:buFont typeface="Arial" panose="020B0604020202020204" pitchFamily="34" charset="0"/>
              <a:buChar char="•"/>
            </a:pPr>
            <a:r>
              <a:rPr lang="en-US" sz="1400" b="1" dirty="0"/>
              <a:t>New String Functions</a:t>
            </a:r>
          </a:p>
          <a:p>
            <a:pPr marL="800100" lvl="1" indent="-34290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.find(“word”), .split(“,”)</a:t>
            </a:r>
          </a:p>
        </p:txBody>
      </p:sp>
      <p:cxnSp>
        <p:nvCxnSpPr>
          <p:cNvPr id="13" name="Straight Connector 12">
            <a:extLst>
              <a:ext uri="{FF2B5EF4-FFF2-40B4-BE49-F238E27FC236}">
                <a16:creationId xmlns:a16="http://schemas.microsoft.com/office/drawing/2014/main" id="{D0721BE7-453C-4D45-9FF7-E02717733726}"/>
              </a:ext>
            </a:extLst>
          </p:cNvPr>
          <p:cNvCxnSpPr>
            <a:cxnSpLocks/>
          </p:cNvCxnSpPr>
          <p:nvPr/>
        </p:nvCxnSpPr>
        <p:spPr>
          <a:xfrm>
            <a:off x="4114800" y="1173539"/>
            <a:ext cx="0" cy="2255461"/>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C59E4514-B9DC-4402-90F8-39BD68873501}"/>
              </a:ext>
            </a:extLst>
          </p:cNvPr>
          <p:cNvPicPr>
            <a:picLocks noChangeAspect="1"/>
          </p:cNvPicPr>
          <p:nvPr/>
        </p:nvPicPr>
        <p:blipFill rotWithShape="1">
          <a:blip r:embed="rId3"/>
          <a:srcRect t="906"/>
          <a:stretch/>
        </p:blipFill>
        <p:spPr>
          <a:xfrm>
            <a:off x="0" y="3810000"/>
            <a:ext cx="9143999" cy="3072906"/>
          </a:xfrm>
          <a:prstGeom prst="rect">
            <a:avLst/>
          </a:prstGeom>
        </p:spPr>
      </p:pic>
    </p:spTree>
    <p:extLst>
      <p:ext uri="{BB962C8B-B14F-4D97-AF65-F5344CB8AC3E}">
        <p14:creationId xmlns:p14="http://schemas.microsoft.com/office/powerpoint/2010/main" val="1055034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Python Learning Tips</a:t>
            </a:r>
          </a:p>
        </p:txBody>
      </p:sp>
      <p:sp>
        <p:nvSpPr>
          <p:cNvPr id="6" name="Content Placeholder 2">
            <a:extLst>
              <a:ext uri="{FF2B5EF4-FFF2-40B4-BE49-F238E27FC236}">
                <a16:creationId xmlns:a16="http://schemas.microsoft.com/office/drawing/2014/main" id="{647F82DB-B88E-43CB-B628-0CA25D3EEABB}"/>
              </a:ext>
            </a:extLst>
          </p:cNvPr>
          <p:cNvSpPr txBox="1">
            <a:spLocks/>
          </p:cNvSpPr>
          <p:nvPr/>
        </p:nvSpPr>
        <p:spPr>
          <a:xfrm>
            <a:off x="168729" y="990600"/>
            <a:ext cx="8806543" cy="48768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85800" indent="-457200">
              <a:spcBef>
                <a:spcPts val="0"/>
              </a:spcBef>
              <a:buFont typeface="Arial" panose="020B0604020202020204" pitchFamily="34" charset="0"/>
              <a:buChar char="•"/>
            </a:pPr>
            <a:endParaRPr lang="en-US" dirty="0">
              <a:latin typeface="Arial" panose="020B0604020202020204" pitchFamily="34" charset="0"/>
              <a:ea typeface="Roboto" panose="020000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7BC9826F-8E81-4D4B-AA2C-87F4DF68A159}"/>
              </a:ext>
            </a:extLst>
          </p:cNvPr>
          <p:cNvSpPr txBox="1"/>
          <p:nvPr/>
        </p:nvSpPr>
        <p:spPr>
          <a:xfrm>
            <a:off x="304800" y="2151727"/>
            <a:ext cx="8534400" cy="3539430"/>
          </a:xfrm>
          <a:prstGeom prst="rect">
            <a:avLst/>
          </a:prstGeom>
          <a:noFill/>
          <a:ln w="6350" cmpd="sng">
            <a:noFill/>
            <a:prstDash val="dash"/>
          </a:ln>
        </p:spPr>
        <p:txBody>
          <a:bodyPr wrap="square" rtlCol="0">
            <a:spAutoFit/>
          </a:bodyPr>
          <a:lstStyle/>
          <a:p>
            <a:pPr algn="ctr"/>
            <a:endParaRPr lang="en-US" sz="3200" b="1" u="sng" dirty="0"/>
          </a:p>
          <a:p>
            <a:pPr algn="ctr"/>
            <a:endParaRPr lang="en-US" sz="3200" b="1" u="sng" dirty="0"/>
          </a:p>
          <a:p>
            <a:pPr algn="ctr"/>
            <a:endParaRPr lang="en-US" sz="3200" dirty="0"/>
          </a:p>
          <a:p>
            <a:pPr algn="ctr"/>
            <a:endParaRPr lang="en-US" sz="3200" dirty="0"/>
          </a:p>
          <a:p>
            <a:pPr algn="ctr"/>
            <a:r>
              <a:rPr lang="en-US" sz="3200" dirty="0"/>
              <a:t>Always Be Coding</a:t>
            </a:r>
          </a:p>
          <a:p>
            <a:pPr algn="ctr"/>
            <a:endParaRPr lang="en-US" sz="3200" dirty="0"/>
          </a:p>
          <a:p>
            <a:pPr algn="ctr"/>
            <a:r>
              <a:rPr lang="en-US" sz="3200" dirty="0"/>
              <a:t>The more you practice, the better off you’ll be.</a:t>
            </a:r>
          </a:p>
        </p:txBody>
      </p:sp>
      <p:pic>
        <p:nvPicPr>
          <p:cNvPr id="5" name="Picture 4" descr="A picture containing object, monitor&#10;&#10;Description generated with high confidence">
            <a:extLst>
              <a:ext uri="{FF2B5EF4-FFF2-40B4-BE49-F238E27FC236}">
                <a16:creationId xmlns:a16="http://schemas.microsoft.com/office/drawing/2014/main" id="{21849BA3-D979-4E82-A4B6-7B297510D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474" y="1492214"/>
            <a:ext cx="5631051" cy="1993392"/>
          </a:xfrm>
          <a:prstGeom prst="rect">
            <a:avLst/>
          </a:prstGeom>
        </p:spPr>
      </p:pic>
    </p:spTree>
    <p:extLst>
      <p:ext uri="{BB962C8B-B14F-4D97-AF65-F5344CB8AC3E}">
        <p14:creationId xmlns:p14="http://schemas.microsoft.com/office/powerpoint/2010/main" val="2285097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Python Practice</a:t>
            </a:r>
          </a:p>
        </p:txBody>
      </p:sp>
      <p:sp>
        <p:nvSpPr>
          <p:cNvPr id="6" name="Content Placeholder 2">
            <a:extLst>
              <a:ext uri="{FF2B5EF4-FFF2-40B4-BE49-F238E27FC236}">
                <a16:creationId xmlns:a16="http://schemas.microsoft.com/office/drawing/2014/main" id="{647F82DB-B88E-43CB-B628-0CA25D3EEABB}"/>
              </a:ext>
            </a:extLst>
          </p:cNvPr>
          <p:cNvSpPr txBox="1">
            <a:spLocks/>
          </p:cNvSpPr>
          <p:nvPr/>
        </p:nvSpPr>
        <p:spPr>
          <a:xfrm>
            <a:off x="168729" y="990600"/>
            <a:ext cx="8806543" cy="48768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85800" indent="-457200">
              <a:spcBef>
                <a:spcPts val="0"/>
              </a:spcBef>
              <a:buFont typeface="Arial" panose="020B0604020202020204" pitchFamily="34" charset="0"/>
              <a:buChar char="•"/>
            </a:pPr>
            <a:endParaRPr lang="en-US" dirty="0">
              <a:latin typeface="Arial" panose="020B0604020202020204" pitchFamily="34" charset="0"/>
              <a:ea typeface="Roboto" panose="020000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7BC9826F-8E81-4D4B-AA2C-87F4DF68A159}"/>
              </a:ext>
            </a:extLst>
          </p:cNvPr>
          <p:cNvSpPr txBox="1"/>
          <p:nvPr/>
        </p:nvSpPr>
        <p:spPr>
          <a:xfrm>
            <a:off x="304800" y="838200"/>
            <a:ext cx="7334251" cy="7114192"/>
          </a:xfrm>
          <a:prstGeom prst="rect">
            <a:avLst/>
          </a:prstGeom>
          <a:noFill/>
          <a:ln w="6350" cmpd="sng">
            <a:noFill/>
            <a:prstDash val="dash"/>
          </a:ln>
        </p:spPr>
        <p:txBody>
          <a:bodyPr wrap="square" rtlCol="0">
            <a:spAutoFit/>
          </a:bodyPr>
          <a:lstStyle/>
          <a:p>
            <a:pPr>
              <a:lnSpc>
                <a:spcPct val="150000"/>
              </a:lnSpc>
            </a:pPr>
            <a:r>
              <a:rPr lang="en-US" sz="2000" b="1" u="sng" dirty="0"/>
              <a:t>Want More Practice?</a:t>
            </a:r>
          </a:p>
          <a:p>
            <a:pPr>
              <a:lnSpc>
                <a:spcPct val="150000"/>
              </a:lnSpc>
            </a:pPr>
            <a:endParaRPr lang="en-US" sz="2000" dirty="0"/>
          </a:p>
          <a:p>
            <a:pPr marL="457200" indent="-457200">
              <a:lnSpc>
                <a:spcPct val="150000"/>
              </a:lnSpc>
              <a:buFont typeface="Arial" panose="020B0604020202020204" pitchFamily="34" charset="0"/>
              <a:buChar char="•"/>
            </a:pPr>
            <a:r>
              <a:rPr lang="en-US" sz="2000" dirty="0">
                <a:hlinkClick r:id="rId3"/>
              </a:rPr>
              <a:t>http://learnpython.org/</a:t>
            </a:r>
          </a:p>
          <a:p>
            <a:pPr marL="457200" indent="-457200">
              <a:lnSpc>
                <a:spcPct val="150000"/>
              </a:lnSpc>
              <a:buFont typeface="Arial" panose="020B0604020202020204" pitchFamily="34" charset="0"/>
              <a:buChar char="•"/>
            </a:pPr>
            <a:endParaRPr lang="en-US" sz="2000" dirty="0">
              <a:hlinkClick r:id="rId3"/>
            </a:endParaRPr>
          </a:p>
          <a:p>
            <a:pPr marL="457200" indent="-457200">
              <a:lnSpc>
                <a:spcPct val="150000"/>
              </a:lnSpc>
              <a:buFont typeface="Arial" panose="020B0604020202020204" pitchFamily="34" charset="0"/>
              <a:buChar char="•"/>
            </a:pPr>
            <a:r>
              <a:rPr lang="en-US" sz="2000" dirty="0">
                <a:hlinkClick r:id="rId3"/>
              </a:rPr>
              <a:t>https://www.hackerrank.com/domains/python</a:t>
            </a:r>
            <a:endParaRPr lang="en-US" sz="2000" dirty="0"/>
          </a:p>
          <a:p>
            <a:pPr marL="914400" lvl="1" indent="-457200">
              <a:buFont typeface="Arial" panose="020B0604020202020204" pitchFamily="34" charset="0"/>
              <a:buChar char="•"/>
            </a:pPr>
            <a:r>
              <a:rPr lang="en-US" sz="2000" dirty="0"/>
              <a:t>Be sure to choose Python 3 when writing </a:t>
            </a:r>
            <a:br>
              <a:rPr lang="en-US" sz="2000" dirty="0"/>
            </a:br>
            <a:r>
              <a:rPr lang="en-US" sz="2000" dirty="0"/>
              <a:t>out solutions</a:t>
            </a:r>
          </a:p>
          <a:p>
            <a:pPr marL="914400" lvl="1" indent="-457200">
              <a:lnSpc>
                <a:spcPct val="150000"/>
              </a:lnSpc>
              <a:buFont typeface="Arial" panose="020B0604020202020204" pitchFamily="34" charset="0"/>
              <a:buChar char="•"/>
            </a:pPr>
            <a:endParaRPr lang="en-US" sz="2000" dirty="0"/>
          </a:p>
          <a:p>
            <a:pPr marL="457200" indent="-457200">
              <a:lnSpc>
                <a:spcPct val="150000"/>
              </a:lnSpc>
              <a:buFont typeface="Arial" panose="020B0604020202020204" pitchFamily="34" charset="0"/>
              <a:buChar char="•"/>
            </a:pPr>
            <a:r>
              <a:rPr lang="en-US" sz="2000" dirty="0">
                <a:hlinkClick r:id="rId4"/>
              </a:rPr>
              <a:t>https://codesignal.com/</a:t>
            </a:r>
            <a:endParaRPr lang="en-US" sz="2000" dirty="0"/>
          </a:p>
          <a:p>
            <a:pPr marL="457200" indent="-457200">
              <a:lnSpc>
                <a:spcPct val="150000"/>
              </a:lnSpc>
              <a:buFont typeface="Arial" panose="020B0604020202020204" pitchFamily="34" charset="0"/>
              <a:buChar char="•"/>
            </a:pPr>
            <a:endParaRPr lang="en-US" sz="2000" dirty="0"/>
          </a:p>
          <a:p>
            <a:endParaRPr lang="en-US" sz="2000" dirty="0"/>
          </a:p>
          <a:p>
            <a:r>
              <a:rPr lang="en-US" sz="2000" dirty="0"/>
              <a:t>There’s a lot that we haven’t covered as well – it can take years to truly master Python. We know enough to be dangerous now.</a:t>
            </a:r>
          </a:p>
          <a:p>
            <a:pPr marL="457200" indent="-457200">
              <a:lnSpc>
                <a:spcPct val="150000"/>
              </a:lnSpc>
              <a:buFont typeface="Arial" panose="020B0604020202020204" pitchFamily="34" charset="0"/>
              <a:buChar char="•"/>
            </a:pPr>
            <a:endParaRPr lang="en-US" sz="2000" dirty="0"/>
          </a:p>
          <a:p>
            <a:pPr marL="457200" indent="-457200">
              <a:lnSpc>
                <a:spcPct val="150000"/>
              </a:lnSpc>
              <a:buFont typeface="Arial" panose="020B0604020202020204" pitchFamily="34" charset="0"/>
              <a:buChar char="•"/>
            </a:pPr>
            <a:endParaRPr lang="en-US" sz="2000" dirty="0"/>
          </a:p>
          <a:p>
            <a:pPr>
              <a:lnSpc>
                <a:spcPct val="150000"/>
              </a:lnSpc>
            </a:pPr>
            <a:endParaRPr lang="en-US" sz="2000" b="1" u="sng" dirty="0"/>
          </a:p>
          <a:p>
            <a:pPr>
              <a:lnSpc>
                <a:spcPct val="150000"/>
              </a:lnSpc>
            </a:pPr>
            <a:endParaRPr lang="en-US" sz="2000" b="1" u="sng" dirty="0"/>
          </a:p>
        </p:txBody>
      </p:sp>
      <p:sp>
        <p:nvSpPr>
          <p:cNvPr id="5" name="AutoShape 4" descr="https://codesignal.com/wp-content/uploads/2018/05/Asset-1.svg">
            <a:extLst>
              <a:ext uri="{FF2B5EF4-FFF2-40B4-BE49-F238E27FC236}">
                <a16:creationId xmlns:a16="http://schemas.microsoft.com/office/drawing/2014/main" id="{BD189927-AE08-428B-9714-0749CF214F2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CodeSignal">
            <a:extLst>
              <a:ext uri="{FF2B5EF4-FFF2-40B4-BE49-F238E27FC236}">
                <a16:creationId xmlns:a16="http://schemas.microsoft.com/office/drawing/2014/main" id="{5D7A717D-DC30-44B7-ACD5-2DFD79B80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0123" y="4191000"/>
            <a:ext cx="2198547" cy="5420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hrcdn.net/hackerrank/assets/brand/hr_logo_new_word-4acac9b8a6a3c53b6ff4ab2a51fdfef4.png">
            <a:extLst>
              <a:ext uri="{FF2B5EF4-FFF2-40B4-BE49-F238E27FC236}">
                <a16:creationId xmlns:a16="http://schemas.microsoft.com/office/drawing/2014/main" id="{E0EC4FA6-B844-4F70-AAB4-61945FF7E7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8520" y="3038355"/>
            <a:ext cx="2400300" cy="5420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www.learnpython.org/static/img/logos/learnpython.png">
            <a:extLst>
              <a:ext uri="{FF2B5EF4-FFF2-40B4-BE49-F238E27FC236}">
                <a16:creationId xmlns:a16="http://schemas.microsoft.com/office/drawing/2014/main" id="{43534787-E41C-4092-821C-30E599E3C7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0123" y="1888118"/>
            <a:ext cx="3309077" cy="53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55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Self-Check Up?</a:t>
            </a:r>
          </a:p>
        </p:txBody>
      </p:sp>
      <p:sp>
        <p:nvSpPr>
          <p:cNvPr id="5" name="TextBox 4">
            <a:extLst>
              <a:ext uri="{FF2B5EF4-FFF2-40B4-BE49-F238E27FC236}">
                <a16:creationId xmlns:a16="http://schemas.microsoft.com/office/drawing/2014/main" id="{E8D5F36F-DD5B-405B-9C4A-F6D0EB81F589}"/>
              </a:ext>
            </a:extLst>
          </p:cNvPr>
          <p:cNvSpPr txBox="1"/>
          <p:nvPr/>
        </p:nvSpPr>
        <p:spPr>
          <a:xfrm>
            <a:off x="152400" y="990600"/>
            <a:ext cx="3928654" cy="4893647"/>
          </a:xfrm>
          <a:prstGeom prst="rect">
            <a:avLst/>
          </a:prstGeom>
          <a:noFill/>
          <a:ln w="6350" cmpd="sng">
            <a:noFill/>
            <a:prstDash val="dash"/>
          </a:ln>
        </p:spPr>
        <p:txBody>
          <a:bodyPr wrap="square" rtlCol="0">
            <a:spAutoFit/>
          </a:bodyPr>
          <a:lstStyle/>
          <a:p>
            <a:pPr algn="ctr"/>
            <a:r>
              <a:rPr lang="en-US" sz="2600" dirty="0"/>
              <a:t>Stick around for </a:t>
            </a:r>
            <a:r>
              <a:rPr lang="en-US" sz="2600" i="1" dirty="0"/>
              <a:t>office hours </a:t>
            </a:r>
            <a:r>
              <a:rPr lang="en-US" sz="2600" dirty="0"/>
              <a:t>(or come early next class) if you have any questions or concerns!</a:t>
            </a:r>
          </a:p>
          <a:p>
            <a:pPr algn="ctr"/>
            <a:endParaRPr lang="en-US" sz="2600" dirty="0"/>
          </a:p>
          <a:p>
            <a:pPr algn="ctr"/>
            <a:r>
              <a:rPr lang="en-US" sz="2600" dirty="0"/>
              <a:t>We’re here to </a:t>
            </a:r>
            <a:r>
              <a:rPr lang="en-US" sz="2600" u="sng" dirty="0"/>
              <a:t>enable you</a:t>
            </a:r>
            <a:r>
              <a:rPr lang="en-US" sz="2600" dirty="0"/>
              <a:t> to learn this stuff.</a:t>
            </a:r>
          </a:p>
          <a:p>
            <a:pPr algn="ctr"/>
            <a:endParaRPr lang="en-US" sz="2600" dirty="0"/>
          </a:p>
          <a:p>
            <a:pPr algn="ctr"/>
            <a:r>
              <a:rPr lang="en-US" sz="2600" dirty="0"/>
              <a:t>Remember: </a:t>
            </a:r>
            <a:br>
              <a:rPr lang="en-US" sz="2600" dirty="0"/>
            </a:br>
            <a:r>
              <a:rPr lang="en-US" sz="2600" dirty="0"/>
              <a:t>Learning can feel a lot like frustration!</a:t>
            </a:r>
          </a:p>
        </p:txBody>
      </p:sp>
      <p:pic>
        <p:nvPicPr>
          <p:cNvPr id="4" name="Picture 3" descr="A close up of a logo&#10;&#10;Description generated with high confidence">
            <a:extLst>
              <a:ext uri="{FF2B5EF4-FFF2-40B4-BE49-F238E27FC236}">
                <a16:creationId xmlns:a16="http://schemas.microsoft.com/office/drawing/2014/main" id="{B3469CC2-6666-4B9F-9C6E-4392DEB1F7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8065" y="990600"/>
            <a:ext cx="5105400" cy="5105400"/>
          </a:xfrm>
          <a:prstGeom prst="rect">
            <a:avLst/>
          </a:prstGeom>
        </p:spPr>
      </p:pic>
    </p:spTree>
    <p:extLst>
      <p:ext uri="{BB962C8B-B14F-4D97-AF65-F5344CB8AC3E}">
        <p14:creationId xmlns:p14="http://schemas.microsoft.com/office/powerpoint/2010/main" val="2693147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Self-Check Up?</a:t>
            </a:r>
          </a:p>
        </p:txBody>
      </p:sp>
      <p:sp>
        <p:nvSpPr>
          <p:cNvPr id="6" name="TextBox 5">
            <a:extLst>
              <a:ext uri="{FF2B5EF4-FFF2-40B4-BE49-F238E27FC236}">
                <a16:creationId xmlns:a16="http://schemas.microsoft.com/office/drawing/2014/main" id="{D44872F5-056F-440E-BF7E-12B5F3E3F206}"/>
              </a:ext>
            </a:extLst>
          </p:cNvPr>
          <p:cNvSpPr txBox="1"/>
          <p:nvPr/>
        </p:nvSpPr>
        <p:spPr>
          <a:xfrm>
            <a:off x="266700" y="5562600"/>
            <a:ext cx="8610600" cy="553998"/>
          </a:xfrm>
          <a:prstGeom prst="rect">
            <a:avLst/>
          </a:prstGeom>
          <a:noFill/>
          <a:ln w="19050">
            <a:solidFill>
              <a:schemeClr val="tx1"/>
            </a:solidFill>
          </a:ln>
        </p:spPr>
        <p:txBody>
          <a:bodyPr wrap="square" rtlCol="0">
            <a:spAutoFit/>
          </a:bodyPr>
          <a:lstStyle/>
          <a:p>
            <a:pPr algn="ctr"/>
            <a:r>
              <a:rPr lang="en-US" sz="3000" b="1" dirty="0"/>
              <a:t>We want you here and happy!</a:t>
            </a:r>
          </a:p>
        </p:txBody>
      </p:sp>
      <p:sp>
        <p:nvSpPr>
          <p:cNvPr id="7" name="Arrow: Up 6">
            <a:extLst>
              <a:ext uri="{FF2B5EF4-FFF2-40B4-BE49-F238E27FC236}">
                <a16:creationId xmlns:a16="http://schemas.microsoft.com/office/drawing/2014/main" id="{EE187935-6F6F-4915-8FB2-709F097066F2}"/>
              </a:ext>
            </a:extLst>
          </p:cNvPr>
          <p:cNvSpPr/>
          <p:nvPr/>
        </p:nvSpPr>
        <p:spPr>
          <a:xfrm rot="10800000">
            <a:off x="609600" y="4572001"/>
            <a:ext cx="838200" cy="838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BDC6DCD8-3572-431E-AC52-FC6A88EE92D9}"/>
              </a:ext>
            </a:extLst>
          </p:cNvPr>
          <p:cNvSpPr/>
          <p:nvPr/>
        </p:nvSpPr>
        <p:spPr>
          <a:xfrm rot="10800000">
            <a:off x="7848599" y="4572000"/>
            <a:ext cx="838200" cy="838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881B97A9-698B-42C3-A2FE-5F4E3B4236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2217" y="1188824"/>
            <a:ext cx="6131965" cy="3941977"/>
          </a:xfrm>
          <a:prstGeom prst="rect">
            <a:avLst/>
          </a:prstGeom>
        </p:spPr>
      </p:pic>
    </p:spTree>
    <p:extLst>
      <p:ext uri="{BB962C8B-B14F-4D97-AF65-F5344CB8AC3E}">
        <p14:creationId xmlns:p14="http://schemas.microsoft.com/office/powerpoint/2010/main" val="1118296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391A-BADA-45CA-8EA4-22B16734C91A}"/>
              </a:ext>
            </a:extLst>
          </p:cNvPr>
          <p:cNvSpPr>
            <a:spLocks noGrp="1"/>
          </p:cNvSpPr>
          <p:nvPr>
            <p:ph type="title"/>
          </p:nvPr>
        </p:nvSpPr>
        <p:spPr>
          <a:xfrm>
            <a:off x="304800" y="0"/>
            <a:ext cx="8763000" cy="653854"/>
          </a:xfrm>
        </p:spPr>
        <p:txBody>
          <a:bodyPr/>
          <a:lstStyle/>
          <a:p>
            <a:r>
              <a:rPr lang="en-US" dirty="0"/>
              <a:t>Next Class…</a:t>
            </a:r>
          </a:p>
        </p:txBody>
      </p:sp>
      <p:sp>
        <p:nvSpPr>
          <p:cNvPr id="6" name="TextBox 5">
            <a:extLst>
              <a:ext uri="{FF2B5EF4-FFF2-40B4-BE49-F238E27FC236}">
                <a16:creationId xmlns:a16="http://schemas.microsoft.com/office/drawing/2014/main" id="{EDE0AB6B-54AC-43C2-8A55-FB24ABA1B25E}"/>
              </a:ext>
            </a:extLst>
          </p:cNvPr>
          <p:cNvSpPr txBox="1"/>
          <p:nvPr/>
        </p:nvSpPr>
        <p:spPr>
          <a:xfrm>
            <a:off x="838200" y="1981200"/>
            <a:ext cx="1633781" cy="369332"/>
          </a:xfrm>
          <a:prstGeom prst="rect">
            <a:avLst/>
          </a:prstGeom>
          <a:noFill/>
        </p:spPr>
        <p:txBody>
          <a:bodyPr wrap="none" rtlCol="0">
            <a:spAutoFit/>
          </a:bodyPr>
          <a:lstStyle/>
          <a:p>
            <a:r>
              <a:rPr lang="en-US" dirty="0"/>
              <a:t>Cryptography!</a:t>
            </a:r>
          </a:p>
        </p:txBody>
      </p:sp>
      <p:pic>
        <p:nvPicPr>
          <p:cNvPr id="10" name="Picture 9">
            <a:extLst>
              <a:ext uri="{FF2B5EF4-FFF2-40B4-BE49-F238E27FC236}">
                <a16:creationId xmlns:a16="http://schemas.microsoft.com/office/drawing/2014/main" id="{BD18598F-EE01-44D3-A84F-DD73EBA335A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429" b="17585"/>
          <a:stretch/>
        </p:blipFill>
        <p:spPr>
          <a:xfrm>
            <a:off x="5638800" y="4744965"/>
            <a:ext cx="3133493" cy="1608512"/>
          </a:xfrm>
          <a:prstGeom prst="rect">
            <a:avLst/>
          </a:prstGeom>
        </p:spPr>
      </p:pic>
      <p:pic>
        <p:nvPicPr>
          <p:cNvPr id="11" name="Picture 10">
            <a:extLst>
              <a:ext uri="{FF2B5EF4-FFF2-40B4-BE49-F238E27FC236}">
                <a16:creationId xmlns:a16="http://schemas.microsoft.com/office/drawing/2014/main" id="{C889918D-86F2-4709-A2BE-737B7DFE974C}"/>
              </a:ext>
            </a:extLst>
          </p:cNvPr>
          <p:cNvPicPr>
            <a:picLocks noChangeAspect="1"/>
          </p:cNvPicPr>
          <p:nvPr/>
        </p:nvPicPr>
        <p:blipFill rotWithShape="1">
          <a:blip r:embed="rId3"/>
          <a:srcRect t="15107" b="10491"/>
          <a:stretch/>
        </p:blipFill>
        <p:spPr>
          <a:xfrm>
            <a:off x="3574685" y="1101945"/>
            <a:ext cx="5350332" cy="2186634"/>
          </a:xfrm>
          <a:prstGeom prst="rect">
            <a:avLst/>
          </a:prstGeom>
        </p:spPr>
      </p:pic>
      <p:pic>
        <p:nvPicPr>
          <p:cNvPr id="5" name="Picture 4">
            <a:extLst>
              <a:ext uri="{FF2B5EF4-FFF2-40B4-BE49-F238E27FC236}">
                <a16:creationId xmlns:a16="http://schemas.microsoft.com/office/drawing/2014/main" id="{6A6700A8-E7C7-4E51-A598-150AD99AA4C1}"/>
              </a:ext>
            </a:extLst>
          </p:cNvPr>
          <p:cNvPicPr>
            <a:picLocks noChangeAspect="1"/>
          </p:cNvPicPr>
          <p:nvPr/>
        </p:nvPicPr>
        <p:blipFill>
          <a:blip r:embed="rId4"/>
          <a:stretch>
            <a:fillRect/>
          </a:stretch>
        </p:blipFill>
        <p:spPr>
          <a:xfrm>
            <a:off x="152400" y="3748853"/>
            <a:ext cx="5096625" cy="1550513"/>
          </a:xfrm>
          <a:prstGeom prst="rect">
            <a:avLst/>
          </a:prstGeom>
        </p:spPr>
      </p:pic>
    </p:spTree>
    <p:extLst>
      <p:ext uri="{BB962C8B-B14F-4D97-AF65-F5344CB8AC3E}">
        <p14:creationId xmlns:p14="http://schemas.microsoft.com/office/powerpoint/2010/main" val="1182192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391A-BADA-45CA-8EA4-22B16734C91A}"/>
              </a:ext>
            </a:extLst>
          </p:cNvPr>
          <p:cNvSpPr>
            <a:spLocks noGrp="1"/>
          </p:cNvSpPr>
          <p:nvPr>
            <p:ph type="title"/>
          </p:nvPr>
        </p:nvSpPr>
        <p:spPr>
          <a:xfrm>
            <a:off x="304800" y="0"/>
            <a:ext cx="8763000" cy="653854"/>
          </a:xfrm>
        </p:spPr>
        <p:txBody>
          <a:bodyPr/>
          <a:lstStyle/>
          <a:p>
            <a:r>
              <a:rPr lang="en-US" dirty="0"/>
              <a:t>Homework – Get </a:t>
            </a:r>
            <a:r>
              <a:rPr lang="en-US" dirty="0" err="1"/>
              <a:t>Crackin</a:t>
            </a:r>
            <a:r>
              <a:rPr lang="en-US" dirty="0"/>
              <a:t>’</a:t>
            </a:r>
          </a:p>
        </p:txBody>
      </p:sp>
    </p:spTree>
    <p:extLst>
      <p:ext uri="{BB962C8B-B14F-4D97-AF65-F5344CB8AC3E}">
        <p14:creationId xmlns:p14="http://schemas.microsoft.com/office/powerpoint/2010/main" val="1891525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14400"/>
            <a:ext cx="7086600" cy="5334000"/>
          </a:xfrm>
        </p:spPr>
        <p:txBody>
          <a:bodyPr>
            <a:noAutofit/>
          </a:bodyPr>
          <a:lstStyle/>
          <a:p>
            <a:pPr marL="0" indent="0">
              <a:buNone/>
            </a:pPr>
            <a:r>
              <a:rPr lang="en-US" dirty="0"/>
              <a:t>In this activity, you’re given a series of diary entries and must navigate through them to attempt to uncover which entries may include password information. </a:t>
            </a:r>
          </a:p>
          <a:p>
            <a:pPr marL="0" indent="0">
              <a:buNone/>
            </a:pPr>
            <a:endParaRPr lang="en-US" b="1" dirty="0"/>
          </a:p>
          <a:p>
            <a:pPr marL="0" indent="0">
              <a:buNone/>
            </a:pPr>
            <a:r>
              <a:rPr lang="en-US" b="1" u="sng" dirty="0"/>
              <a:t>Instructions:</a:t>
            </a:r>
          </a:p>
          <a:p>
            <a:pPr marL="0" indent="0">
              <a:buNone/>
            </a:pPr>
            <a:endParaRPr lang="en-US" b="1" u="sng" dirty="0"/>
          </a:p>
          <a:p>
            <a:r>
              <a:rPr lang="en-US" dirty="0"/>
              <a:t>Write a script from scratch that searches the files in the directory for information regarding passwords. </a:t>
            </a:r>
          </a:p>
          <a:p>
            <a:endParaRPr lang="en-US" dirty="0"/>
          </a:p>
          <a:p>
            <a:r>
              <a:rPr lang="en-US" dirty="0"/>
              <a:t>Have the script search for specific keywords in the files and print whether or not those keywords were found in each file.</a:t>
            </a:r>
          </a:p>
          <a:p>
            <a:endParaRPr lang="en-US" dirty="0"/>
          </a:p>
          <a:p>
            <a:r>
              <a:rPr lang="en-US" dirty="0"/>
              <a:t>No starter file or guidance here! You’re going to have to do some internet searches and look at previous examples for how to loop through files, find text in the file, and more. </a:t>
            </a:r>
          </a:p>
          <a:p>
            <a:pPr marL="0" indent="0">
              <a:buNone/>
            </a:pPr>
            <a:br>
              <a:rPr lang="en-US" dirty="0"/>
            </a:br>
            <a:endParaRPr lang="en-US"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124200" y="80936"/>
            <a:ext cx="5819929" cy="411480"/>
          </a:xfrm>
        </p:spPr>
        <p:txBody>
          <a:bodyPr/>
          <a:lstStyle/>
          <a:p>
            <a:r>
              <a:rPr lang="en-US" dirty="0"/>
              <a:t>Bonus Activity: Password Hunt (30 min)</a:t>
            </a:r>
          </a:p>
        </p:txBody>
      </p:sp>
    </p:spTree>
    <p:extLst>
      <p:ext uri="{BB962C8B-B14F-4D97-AF65-F5344CB8AC3E}">
        <p14:creationId xmlns:p14="http://schemas.microsoft.com/office/powerpoint/2010/main" val="3047445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Password Hunt</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1878192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The Story So Far</a:t>
            </a:r>
          </a:p>
        </p:txBody>
      </p:sp>
      <p:sp>
        <p:nvSpPr>
          <p:cNvPr id="5" name="Rectangle 4">
            <a:extLst>
              <a:ext uri="{FF2B5EF4-FFF2-40B4-BE49-F238E27FC236}">
                <a16:creationId xmlns:a16="http://schemas.microsoft.com/office/drawing/2014/main" id="{06BD7274-85FB-4C23-83BB-CC5972B26A48}"/>
              </a:ext>
            </a:extLst>
          </p:cNvPr>
          <p:cNvSpPr/>
          <p:nvPr/>
        </p:nvSpPr>
        <p:spPr>
          <a:xfrm>
            <a:off x="1371600" y="1981200"/>
            <a:ext cx="8587099" cy="3600986"/>
          </a:xfrm>
          <a:prstGeom prst="rect">
            <a:avLst/>
          </a:prstGeom>
        </p:spPr>
        <p:txBody>
          <a:bodyPr wrap="square" numCol="2">
            <a:spAutoFit/>
          </a:bodyPr>
          <a:lstStyle/>
          <a:p>
            <a:r>
              <a:rPr lang="en-US" sz="6000" b="1" dirty="0">
                <a:solidFill>
                  <a:srgbClr val="6CCCE6"/>
                </a:solidFill>
                <a:latin typeface="+mj-lt"/>
              </a:rPr>
              <a:t>Data</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Numbers</a:t>
            </a:r>
          </a:p>
          <a:p>
            <a:pPr marL="342900" indent="-342900" fontAlgn="base">
              <a:buFont typeface="+mj-lt"/>
              <a:buAutoNum type="arabicPeriod"/>
            </a:pPr>
            <a:r>
              <a:rPr lang="en-US" strike="sngStrike" dirty="0">
                <a:latin typeface="+mj-lt"/>
              </a:rPr>
              <a:t>Strings</a:t>
            </a:r>
          </a:p>
          <a:p>
            <a:pPr marL="342900" indent="-342900" fontAlgn="base">
              <a:buFont typeface="+mj-lt"/>
              <a:buAutoNum type="arabicPeriod"/>
            </a:pPr>
            <a:r>
              <a:rPr lang="en-US" strike="sngStrike" dirty="0">
                <a:latin typeface="+mj-lt"/>
              </a:rPr>
              <a:t>Booleans</a:t>
            </a:r>
          </a:p>
          <a:p>
            <a:pPr marL="342900" indent="-342900" fontAlgn="base">
              <a:buFont typeface="+mj-lt"/>
              <a:buAutoNum type="arabicPeriod"/>
            </a:pPr>
            <a:r>
              <a:rPr lang="en-US" strike="sngStrike" dirty="0">
                <a:latin typeface="+mj-lt"/>
              </a:rPr>
              <a:t>Lists</a:t>
            </a:r>
          </a:p>
          <a:p>
            <a:pPr marL="342900" indent="-342900" fontAlgn="base">
              <a:buFont typeface="+mj-lt"/>
              <a:buAutoNum type="arabicPeriod"/>
            </a:pPr>
            <a:r>
              <a:rPr lang="en-US" strike="sngStrike" dirty="0">
                <a:latin typeface="+mj-lt"/>
              </a:rPr>
              <a:t>Dictionaries</a:t>
            </a:r>
          </a:p>
          <a:p>
            <a:br>
              <a:rPr lang="en-US" sz="6000" dirty="0">
                <a:latin typeface="+mj-lt"/>
              </a:rPr>
            </a:br>
            <a:r>
              <a:rPr lang="en-US" sz="6000" b="1" dirty="0">
                <a:solidFill>
                  <a:srgbClr val="6CCCE6"/>
                </a:solidFill>
                <a:latin typeface="+mj-lt"/>
              </a:rPr>
              <a:t>Logic</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Operators</a:t>
            </a:r>
            <a:endParaRPr lang="en-US" strike="sngStrike" dirty="0"/>
          </a:p>
          <a:p>
            <a:pPr marL="342900" indent="-342900" fontAlgn="base">
              <a:buFont typeface="+mj-lt"/>
              <a:buAutoNum type="arabicPeriod"/>
            </a:pPr>
            <a:r>
              <a:rPr lang="en-US" strike="sngStrike" dirty="0"/>
              <a:t>Conditionals</a:t>
            </a:r>
          </a:p>
          <a:p>
            <a:pPr marL="342900" indent="-342900" fontAlgn="base">
              <a:buFont typeface="+mj-lt"/>
              <a:buAutoNum type="arabicPeriod"/>
            </a:pPr>
            <a:r>
              <a:rPr lang="en-US" strike="sngStrike" dirty="0"/>
              <a:t>Loops</a:t>
            </a:r>
          </a:p>
          <a:p>
            <a:pPr marL="342900" indent="-342900" fontAlgn="base">
              <a:buFont typeface="+mj-lt"/>
              <a:buAutoNum type="arabicPeriod"/>
            </a:pPr>
            <a:r>
              <a:rPr lang="en-US" strike="sngStrike" dirty="0"/>
              <a:t>Functions</a:t>
            </a:r>
          </a:p>
          <a:p>
            <a:pPr marL="342900" indent="-342900" fontAlgn="base">
              <a:buFont typeface="+mj-lt"/>
              <a:buAutoNum type="arabicPeriod"/>
            </a:pPr>
            <a:r>
              <a:rPr lang="en-US" dirty="0"/>
              <a:t>Modules</a:t>
            </a:r>
          </a:p>
        </p:txBody>
      </p:sp>
    </p:spTree>
    <p:extLst>
      <p:ext uri="{BB962C8B-B14F-4D97-AF65-F5344CB8AC3E}">
        <p14:creationId xmlns:p14="http://schemas.microsoft.com/office/powerpoint/2010/main" val="1683900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Today’s Summary</a:t>
            </a:r>
          </a:p>
        </p:txBody>
      </p:sp>
      <p:sp>
        <p:nvSpPr>
          <p:cNvPr id="5" name="Rectangle 4">
            <a:extLst>
              <a:ext uri="{FF2B5EF4-FFF2-40B4-BE49-F238E27FC236}">
                <a16:creationId xmlns:a16="http://schemas.microsoft.com/office/drawing/2014/main" id="{06BD7274-85FB-4C23-83BB-CC5972B26A48}"/>
              </a:ext>
            </a:extLst>
          </p:cNvPr>
          <p:cNvSpPr/>
          <p:nvPr/>
        </p:nvSpPr>
        <p:spPr>
          <a:xfrm>
            <a:off x="1371600" y="1981200"/>
            <a:ext cx="8587099" cy="3600986"/>
          </a:xfrm>
          <a:prstGeom prst="rect">
            <a:avLst/>
          </a:prstGeom>
        </p:spPr>
        <p:txBody>
          <a:bodyPr wrap="square" numCol="2">
            <a:spAutoFit/>
          </a:bodyPr>
          <a:lstStyle/>
          <a:p>
            <a:r>
              <a:rPr lang="en-US" sz="6000" b="1" dirty="0">
                <a:solidFill>
                  <a:srgbClr val="6CCCE6"/>
                </a:solidFill>
                <a:latin typeface="+mj-lt"/>
              </a:rPr>
              <a:t>Data</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Numbers</a:t>
            </a:r>
          </a:p>
          <a:p>
            <a:pPr marL="342900" indent="-342900" fontAlgn="base">
              <a:buFont typeface="+mj-lt"/>
              <a:buAutoNum type="arabicPeriod"/>
            </a:pPr>
            <a:r>
              <a:rPr lang="en-US" strike="sngStrike" dirty="0">
                <a:latin typeface="+mj-lt"/>
              </a:rPr>
              <a:t>Strings</a:t>
            </a:r>
          </a:p>
          <a:p>
            <a:pPr marL="342900" indent="-342900" fontAlgn="base">
              <a:buFont typeface="+mj-lt"/>
              <a:buAutoNum type="arabicPeriod"/>
            </a:pPr>
            <a:r>
              <a:rPr lang="en-US" strike="sngStrike" dirty="0">
                <a:latin typeface="+mj-lt"/>
              </a:rPr>
              <a:t>Booleans</a:t>
            </a:r>
          </a:p>
          <a:p>
            <a:pPr marL="342900" indent="-342900" fontAlgn="base">
              <a:buFont typeface="+mj-lt"/>
              <a:buAutoNum type="arabicPeriod"/>
            </a:pPr>
            <a:r>
              <a:rPr lang="en-US" strike="sngStrike" dirty="0">
                <a:latin typeface="+mj-lt"/>
              </a:rPr>
              <a:t>Lists</a:t>
            </a:r>
          </a:p>
          <a:p>
            <a:pPr marL="342900" indent="-342900" fontAlgn="base">
              <a:buFont typeface="+mj-lt"/>
              <a:buAutoNum type="arabicPeriod"/>
            </a:pPr>
            <a:r>
              <a:rPr lang="en-US" strike="sngStrike" dirty="0">
                <a:latin typeface="+mj-lt"/>
              </a:rPr>
              <a:t>Dictionaries</a:t>
            </a:r>
          </a:p>
          <a:p>
            <a:br>
              <a:rPr lang="en-US" sz="6000" dirty="0">
                <a:latin typeface="+mj-lt"/>
              </a:rPr>
            </a:br>
            <a:r>
              <a:rPr lang="en-US" sz="6000" b="1" dirty="0">
                <a:solidFill>
                  <a:srgbClr val="6CCCE6"/>
                </a:solidFill>
                <a:latin typeface="+mj-lt"/>
              </a:rPr>
              <a:t>Logic</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Operators</a:t>
            </a:r>
            <a:endParaRPr lang="en-US" strike="sngStrike" dirty="0"/>
          </a:p>
          <a:p>
            <a:pPr marL="342900" indent="-342900" fontAlgn="base">
              <a:buFont typeface="+mj-lt"/>
              <a:buAutoNum type="arabicPeriod"/>
            </a:pPr>
            <a:r>
              <a:rPr lang="en-US" strike="sngStrike" dirty="0"/>
              <a:t>Conditionals</a:t>
            </a:r>
          </a:p>
          <a:p>
            <a:pPr marL="342900" indent="-342900" fontAlgn="base">
              <a:buFont typeface="+mj-lt"/>
              <a:buAutoNum type="arabicPeriod"/>
            </a:pPr>
            <a:r>
              <a:rPr lang="en-US" strike="sngStrike" dirty="0"/>
              <a:t>Loops</a:t>
            </a:r>
          </a:p>
          <a:p>
            <a:pPr marL="342900" indent="-342900" fontAlgn="base">
              <a:buFont typeface="+mj-lt"/>
              <a:buAutoNum type="arabicPeriod"/>
            </a:pPr>
            <a:r>
              <a:rPr lang="en-US" strike="sngStrike" dirty="0"/>
              <a:t>Functions</a:t>
            </a:r>
          </a:p>
          <a:p>
            <a:pPr marL="342900" indent="-342900" fontAlgn="base">
              <a:buFont typeface="+mj-lt"/>
              <a:buAutoNum type="arabicPeriod"/>
            </a:pPr>
            <a:r>
              <a:rPr lang="en-US" dirty="0"/>
              <a:t>Modules</a:t>
            </a:r>
          </a:p>
        </p:txBody>
      </p:sp>
      <p:sp>
        <p:nvSpPr>
          <p:cNvPr id="4" name="Rectangle 3">
            <a:extLst>
              <a:ext uri="{FF2B5EF4-FFF2-40B4-BE49-F238E27FC236}">
                <a16:creationId xmlns:a16="http://schemas.microsoft.com/office/drawing/2014/main" id="{77450D84-23C9-455A-B823-7E057A886DD2}"/>
              </a:ext>
            </a:extLst>
          </p:cNvPr>
          <p:cNvSpPr/>
          <p:nvPr/>
        </p:nvSpPr>
        <p:spPr>
          <a:xfrm>
            <a:off x="5486400" y="4267200"/>
            <a:ext cx="1905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1FC8521-6CE2-4BA2-8041-51B1509B1264}"/>
              </a:ext>
            </a:extLst>
          </p:cNvPr>
          <p:cNvSpPr txBox="1"/>
          <p:nvPr/>
        </p:nvSpPr>
        <p:spPr>
          <a:xfrm>
            <a:off x="1221621" y="5726668"/>
            <a:ext cx="6853158" cy="369332"/>
          </a:xfrm>
          <a:prstGeom prst="rect">
            <a:avLst/>
          </a:prstGeom>
          <a:noFill/>
        </p:spPr>
        <p:txBody>
          <a:bodyPr wrap="none" rtlCol="0">
            <a:spAutoFit/>
          </a:bodyPr>
          <a:lstStyle/>
          <a:p>
            <a:r>
              <a:rPr lang="en-US" dirty="0"/>
              <a:t>…plus more practice and application of what we’ve learned so far!</a:t>
            </a:r>
          </a:p>
        </p:txBody>
      </p:sp>
    </p:spTree>
    <p:extLst>
      <p:ext uri="{BB962C8B-B14F-4D97-AF65-F5344CB8AC3E}">
        <p14:creationId xmlns:p14="http://schemas.microsoft.com/office/powerpoint/2010/main" val="41550630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6629400" cy="4062651"/>
          </a:xfrm>
          <a:prstGeom prst="rect">
            <a:avLst/>
          </a:prstGeom>
          <a:noFill/>
          <a:ln w="6350">
            <a:solidFill>
              <a:schemeClr val="tx1"/>
            </a:solidFill>
            <a:prstDash val="dash"/>
          </a:ln>
        </p:spPr>
        <p:txBody>
          <a:bodyPr wrap="square" rtlCol="0">
            <a:spAutoFit/>
          </a:bodyPr>
          <a:lstStyle/>
          <a:p>
            <a:r>
              <a:rPr lang="en-US" sz="2100" b="1" u="sng" dirty="0"/>
              <a:t>By the end of class, you will be able to:</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modules to complete more complex operations with Python.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Search and reference documentation to learn of and use necessary functions.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Read and write files using Python.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Walk through directories effectively using the `</a:t>
            </a:r>
            <a:r>
              <a:rPr lang="en-US" dirty="0" err="1"/>
              <a:t>os`</a:t>
            </a:r>
            <a:r>
              <a:rPr lang="en-US" dirty="0"/>
              <a:t> module.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the datetime module for date management.</a:t>
            </a:r>
          </a:p>
          <a:p>
            <a:pPr marL="457200" indent="-457200">
              <a:buFont typeface="Wingdings" panose="05000000000000000000" pitchFamily="2" charset="2"/>
              <a:buChar char="q"/>
            </a:pPr>
            <a:endParaRPr lang="en-US" sz="2100" dirty="0"/>
          </a:p>
        </p:txBody>
      </p:sp>
      <p:sp>
        <p:nvSpPr>
          <p:cNvPr id="9" name="TextBox 8">
            <a:extLst>
              <a:ext uri="{FF2B5EF4-FFF2-40B4-BE49-F238E27FC236}">
                <a16:creationId xmlns:a16="http://schemas.microsoft.com/office/drawing/2014/main" id="{4949D34C-0106-4AE9-938F-BAB636CAF385}"/>
              </a:ext>
            </a:extLst>
          </p:cNvPr>
          <p:cNvSpPr txBox="1"/>
          <p:nvPr/>
        </p:nvSpPr>
        <p:spPr>
          <a:xfrm>
            <a:off x="5188956" y="5562600"/>
            <a:ext cx="3802644" cy="584775"/>
          </a:xfrm>
          <a:prstGeom prst="rect">
            <a:avLst/>
          </a:prstGeom>
          <a:noFill/>
          <a:ln w="19050">
            <a:solidFill>
              <a:schemeClr val="tx1"/>
            </a:solidFill>
          </a:ln>
        </p:spPr>
        <p:txBody>
          <a:bodyPr wrap="none" rtlCol="0">
            <a:spAutoFit/>
          </a:bodyPr>
          <a:lstStyle/>
          <a:p>
            <a:r>
              <a:rPr lang="en-US" sz="3200" b="1" dirty="0"/>
              <a:t>$ python learn3.py</a:t>
            </a:r>
          </a:p>
        </p:txBody>
      </p:sp>
    </p:spTree>
    <p:extLst>
      <p:ext uri="{BB962C8B-B14F-4D97-AF65-F5344CB8AC3E}">
        <p14:creationId xmlns:p14="http://schemas.microsoft.com/office/powerpoint/2010/main" val="2581581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Modules</a:t>
            </a:r>
          </a:p>
        </p:txBody>
      </p:sp>
    </p:spTree>
    <p:extLst>
      <p:ext uri="{BB962C8B-B14F-4D97-AF65-F5344CB8AC3E}">
        <p14:creationId xmlns:p14="http://schemas.microsoft.com/office/powerpoint/2010/main" val="760668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6248400" cy="4401205"/>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A </a:t>
            </a:r>
            <a:r>
              <a:rPr lang="en-US" sz="2000" b="1" u="sng" dirty="0"/>
              <a:t>module</a:t>
            </a:r>
            <a:r>
              <a:rPr lang="en-US" sz="2000" b="1" dirty="0"/>
              <a:t> </a:t>
            </a:r>
            <a:r>
              <a:rPr lang="en-US" sz="2000" dirty="0"/>
              <a:t>is a file containing a set of definitions which can be used in another script.</a:t>
            </a:r>
          </a:p>
          <a:p>
            <a:pPr marL="342900" indent="-342900">
              <a:buFont typeface="Arial" panose="020B0604020202020204" pitchFamily="34" charset="0"/>
              <a:buChar char="•"/>
            </a:pPr>
            <a:endParaRPr lang="en-US" sz="2000" u="sng" dirty="0"/>
          </a:p>
          <a:p>
            <a:pPr marL="342900" indent="-342900">
              <a:buFont typeface="Arial" panose="020B0604020202020204" pitchFamily="34" charset="0"/>
              <a:buChar char="•"/>
            </a:pPr>
            <a:r>
              <a:rPr lang="en-US" sz="2000" dirty="0"/>
              <a:t>Python has many built-in modules for dealing with all kinds of tasks: </a:t>
            </a:r>
            <a:r>
              <a:rPr lang="en-US" sz="2000" dirty="0">
                <a:latin typeface="Courier New" panose="02070309020205020404" pitchFamily="49" charset="0"/>
                <a:cs typeface="Courier New" panose="02070309020205020404" pitchFamily="49" charset="0"/>
              </a:rPr>
              <a:t>math, </a:t>
            </a:r>
            <a:r>
              <a:rPr lang="en-US" sz="2000" dirty="0" err="1">
                <a:latin typeface="Courier New" panose="02070309020205020404" pitchFamily="49" charset="0"/>
                <a:cs typeface="Courier New" panose="02070309020205020404" pitchFamily="49" charset="0"/>
              </a:rPr>
              <a:t>os</a:t>
            </a:r>
            <a:r>
              <a:rPr lang="en-US" sz="2000" dirty="0">
                <a:latin typeface="Courier New" panose="02070309020205020404" pitchFamily="49" charset="0"/>
                <a:cs typeface="Courier New" panose="02070309020205020404" pitchFamily="49" charset="0"/>
              </a:rPr>
              <a:t>, csv, datetime, </a:t>
            </a:r>
            <a:r>
              <a:rPr lang="en-US" sz="2000" dirty="0">
                <a:latin typeface="+mj-lt"/>
                <a:cs typeface="Courier New" panose="02070309020205020404" pitchFamily="49" charset="0"/>
              </a:rPr>
              <a:t>and more</a:t>
            </a:r>
            <a:r>
              <a:rPr lang="en-US" sz="2000" dirty="0">
                <a:latin typeface="Courier New" panose="02070309020205020404" pitchFamily="49" charset="0"/>
                <a:cs typeface="Courier New" panose="02070309020205020404" pitchFamily="49" charset="0"/>
              </a:rPr>
              <a:t>.</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Module</a:t>
            </a:r>
          </a:p>
        </p:txBody>
      </p:sp>
      <p:pic>
        <p:nvPicPr>
          <p:cNvPr id="1026" name="Picture 2" descr="Image result for floor function">
            <a:extLst>
              <a:ext uri="{FF2B5EF4-FFF2-40B4-BE49-F238E27FC236}">
                <a16:creationId xmlns:a16="http://schemas.microsoft.com/office/drawing/2014/main" id="{9F6345FC-1817-40E7-A66B-A96D89C87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12227"/>
            <a:ext cx="1905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ile icon">
            <a:extLst>
              <a:ext uri="{FF2B5EF4-FFF2-40B4-BE49-F238E27FC236}">
                <a16:creationId xmlns:a16="http://schemas.microsoft.com/office/drawing/2014/main" id="{A4CDCFD4-17B8-4C01-94D5-9FCE8AA82F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778633"/>
            <a:ext cx="2133599" cy="21335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Antu text-csv.svg">
            <a:extLst>
              <a:ext uri="{FF2B5EF4-FFF2-40B4-BE49-F238E27FC236}">
                <a16:creationId xmlns:a16="http://schemas.microsoft.com/office/drawing/2014/main" id="{290A0F02-DDE2-4DB4-A5E4-C8DC99B852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6600" y="2978892"/>
            <a:ext cx="1615673" cy="161567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alender, Icon, Day, Date, Calendar, Event, Reminder">
            <a:extLst>
              <a:ext uri="{FF2B5EF4-FFF2-40B4-BE49-F238E27FC236}">
                <a16:creationId xmlns:a16="http://schemas.microsoft.com/office/drawing/2014/main" id="{F1894B11-EB6D-42E5-91E1-E22F021EE24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4200" y="4134505"/>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clock">
            <a:extLst>
              <a:ext uri="{FF2B5EF4-FFF2-40B4-BE49-F238E27FC236}">
                <a16:creationId xmlns:a16="http://schemas.microsoft.com/office/drawing/2014/main" id="{6C9E828A-551B-488B-A935-7782915A954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82937" y="2866292"/>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cd">
            <a:extLst>
              <a:ext uri="{FF2B5EF4-FFF2-40B4-BE49-F238E27FC236}">
                <a16:creationId xmlns:a16="http://schemas.microsoft.com/office/drawing/2014/main" id="{15978E39-D9BA-4680-9CF9-629C8114A1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4886325"/>
            <a:ext cx="2076450"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925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289126" y="1107360"/>
            <a:ext cx="4816521" cy="3170099"/>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Modules expose functions and values which can be used in other files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Modules are included in a script using a process called </a:t>
            </a:r>
            <a:r>
              <a:rPr lang="en-US" sz="2000" b="1" dirty="0"/>
              <a:t>importing</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then reference a module later in the code to accomplish some task, similarly to functions.</a:t>
            </a:r>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Modules</a:t>
            </a:r>
          </a:p>
        </p:txBody>
      </p:sp>
      <p:pic>
        <p:nvPicPr>
          <p:cNvPr id="4" name="Picture 3">
            <a:extLst>
              <a:ext uri="{FF2B5EF4-FFF2-40B4-BE49-F238E27FC236}">
                <a16:creationId xmlns:a16="http://schemas.microsoft.com/office/drawing/2014/main" id="{3530AD79-6F33-445C-8DAB-73BA29154280}"/>
              </a:ext>
            </a:extLst>
          </p:cNvPr>
          <p:cNvPicPr>
            <a:picLocks noChangeAspect="1"/>
          </p:cNvPicPr>
          <p:nvPr/>
        </p:nvPicPr>
        <p:blipFill>
          <a:blip r:embed="rId3"/>
          <a:stretch>
            <a:fillRect/>
          </a:stretch>
        </p:blipFill>
        <p:spPr>
          <a:xfrm>
            <a:off x="5637735" y="1820231"/>
            <a:ext cx="3050129" cy="1466729"/>
          </a:xfrm>
          <a:prstGeom prst="rect">
            <a:avLst/>
          </a:prstGeom>
        </p:spPr>
      </p:pic>
      <p:pic>
        <p:nvPicPr>
          <p:cNvPr id="5" name="Picture 4">
            <a:extLst>
              <a:ext uri="{FF2B5EF4-FFF2-40B4-BE49-F238E27FC236}">
                <a16:creationId xmlns:a16="http://schemas.microsoft.com/office/drawing/2014/main" id="{339B6027-8409-46BE-A8C5-D7CCFA379A8D}"/>
              </a:ext>
            </a:extLst>
          </p:cNvPr>
          <p:cNvPicPr>
            <a:picLocks noChangeAspect="1"/>
          </p:cNvPicPr>
          <p:nvPr/>
        </p:nvPicPr>
        <p:blipFill>
          <a:blip r:embed="rId4"/>
          <a:stretch>
            <a:fillRect/>
          </a:stretch>
        </p:blipFill>
        <p:spPr>
          <a:xfrm>
            <a:off x="3582084" y="4390691"/>
            <a:ext cx="2330362" cy="1705309"/>
          </a:xfrm>
          <a:prstGeom prst="rect">
            <a:avLst/>
          </a:prstGeom>
        </p:spPr>
      </p:pic>
      <p:cxnSp>
        <p:nvCxnSpPr>
          <p:cNvPr id="13" name="Straight Arrow Connector 12">
            <a:extLst>
              <a:ext uri="{FF2B5EF4-FFF2-40B4-BE49-F238E27FC236}">
                <a16:creationId xmlns:a16="http://schemas.microsoft.com/office/drawing/2014/main" id="{B9F25798-A283-4B4E-9945-EF250FCBCB47}"/>
              </a:ext>
            </a:extLst>
          </p:cNvPr>
          <p:cNvCxnSpPr>
            <a:cxnSpLocks/>
          </p:cNvCxnSpPr>
          <p:nvPr/>
        </p:nvCxnSpPr>
        <p:spPr>
          <a:xfrm flipV="1">
            <a:off x="3048000" y="4482954"/>
            <a:ext cx="743136" cy="5160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868449-C10F-4F59-BCC2-C0084BC4CC40}"/>
              </a:ext>
            </a:extLst>
          </p:cNvPr>
          <p:cNvCxnSpPr>
            <a:cxnSpLocks/>
          </p:cNvCxnSpPr>
          <p:nvPr/>
        </p:nvCxnSpPr>
        <p:spPr>
          <a:xfrm flipH="1">
            <a:off x="4876800" y="4624788"/>
            <a:ext cx="1569730" cy="175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D8B03EC-81DD-4706-AAA7-223F33CF5FCB}"/>
              </a:ext>
            </a:extLst>
          </p:cNvPr>
          <p:cNvSpPr txBox="1"/>
          <p:nvPr/>
        </p:nvSpPr>
        <p:spPr>
          <a:xfrm>
            <a:off x="1775791" y="4624788"/>
            <a:ext cx="1272209" cy="923330"/>
          </a:xfrm>
          <a:prstGeom prst="rect">
            <a:avLst/>
          </a:prstGeom>
          <a:noFill/>
        </p:spPr>
        <p:txBody>
          <a:bodyPr wrap="square" rtlCol="0">
            <a:spAutoFit/>
          </a:bodyPr>
          <a:lstStyle/>
          <a:p>
            <a:pPr algn="ctr"/>
            <a:r>
              <a:rPr lang="en-US" dirty="0"/>
              <a:t>Importing the </a:t>
            </a:r>
            <a:r>
              <a:rPr lang="en-US" dirty="0">
                <a:latin typeface="Courier New" panose="02070309020205020404" pitchFamily="49" charset="0"/>
                <a:cs typeface="Courier New" panose="02070309020205020404" pitchFamily="49" charset="0"/>
              </a:rPr>
              <a:t>math</a:t>
            </a:r>
            <a:r>
              <a:rPr lang="en-US" dirty="0"/>
              <a:t> module</a:t>
            </a:r>
          </a:p>
        </p:txBody>
      </p:sp>
      <p:sp>
        <p:nvSpPr>
          <p:cNvPr id="22" name="TextBox 21">
            <a:extLst>
              <a:ext uri="{FF2B5EF4-FFF2-40B4-BE49-F238E27FC236}">
                <a16:creationId xmlns:a16="http://schemas.microsoft.com/office/drawing/2014/main" id="{D185F399-DDD4-4BD8-ADE1-A79438F92B57}"/>
              </a:ext>
            </a:extLst>
          </p:cNvPr>
          <p:cNvSpPr txBox="1"/>
          <p:nvPr/>
        </p:nvSpPr>
        <p:spPr>
          <a:xfrm>
            <a:off x="6629400" y="4125059"/>
            <a:ext cx="2133600" cy="923330"/>
          </a:xfrm>
          <a:prstGeom prst="rect">
            <a:avLst/>
          </a:prstGeom>
          <a:noFill/>
        </p:spPr>
        <p:txBody>
          <a:bodyPr wrap="square" rtlCol="0">
            <a:spAutoFit/>
          </a:bodyPr>
          <a:lstStyle/>
          <a:p>
            <a:pPr algn="ctr"/>
            <a:r>
              <a:rPr lang="en-US" dirty="0"/>
              <a:t>Referencing the </a:t>
            </a:r>
            <a:r>
              <a:rPr lang="en-US" dirty="0" err="1">
                <a:latin typeface="Courier New" panose="02070309020205020404" pitchFamily="49" charset="0"/>
                <a:cs typeface="Courier New" panose="02070309020205020404" pitchFamily="49" charset="0"/>
              </a:rPr>
              <a:t>gcd</a:t>
            </a:r>
            <a:r>
              <a:rPr lang="en-US" dirty="0"/>
              <a:t> function of the </a:t>
            </a:r>
            <a:r>
              <a:rPr lang="en-US" dirty="0">
                <a:latin typeface="Courier New" panose="02070309020205020404" pitchFamily="49" charset="0"/>
                <a:cs typeface="Courier New" panose="02070309020205020404" pitchFamily="49" charset="0"/>
              </a:rPr>
              <a:t>math</a:t>
            </a:r>
            <a:r>
              <a:rPr lang="en-US" dirty="0"/>
              <a:t> module</a:t>
            </a:r>
          </a:p>
        </p:txBody>
      </p:sp>
    </p:spTree>
    <p:extLst>
      <p:ext uri="{BB962C8B-B14F-4D97-AF65-F5344CB8AC3E}">
        <p14:creationId xmlns:p14="http://schemas.microsoft.com/office/powerpoint/2010/main" val="55960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Trilogy_Class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22316</TotalTime>
  <Words>1481</Words>
  <Application>Microsoft Office PowerPoint</Application>
  <PresentationFormat>On-screen Show (4:3)</PresentationFormat>
  <Paragraphs>317</Paragraphs>
  <Slides>37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Roboto</vt:lpstr>
      <vt:lpstr>Wingdings</vt:lpstr>
      <vt:lpstr>Trilogy_Class_Template</vt:lpstr>
      <vt:lpstr>Picking Up The Python Pace</vt:lpstr>
      <vt:lpstr>Unit Goals</vt:lpstr>
      <vt:lpstr>Yesterday</vt:lpstr>
      <vt:lpstr>The Story So Far</vt:lpstr>
      <vt:lpstr>Today’s Summary</vt:lpstr>
      <vt:lpstr>Today’s Goals</vt:lpstr>
      <vt:lpstr>Modules</vt:lpstr>
      <vt:lpstr>Module</vt:lpstr>
      <vt:lpstr>Modules</vt:lpstr>
      <vt:lpstr>Modules - Examples</vt:lpstr>
      <vt:lpstr>CSV and OS Modules</vt:lpstr>
      <vt:lpstr>PowerPoint Presentation</vt:lpstr>
      <vt:lpstr>User List Revisit</vt:lpstr>
      <vt:lpstr>Writing Files</vt:lpstr>
      <vt:lpstr>Writing Files</vt:lpstr>
      <vt:lpstr>PowerPoint Presentation</vt:lpstr>
      <vt:lpstr>User Summary File</vt:lpstr>
      <vt:lpstr>os.walk</vt:lpstr>
      <vt:lpstr>PowerPoint Presentation</vt:lpstr>
      <vt:lpstr>GET WREKT SCRUB</vt:lpstr>
      <vt:lpstr>Break</vt:lpstr>
      <vt:lpstr>OS File Stats</vt:lpstr>
      <vt:lpstr>PowerPoint Presentation</vt:lpstr>
      <vt:lpstr>GET WREKT SCRUB</vt:lpstr>
      <vt:lpstr>PowerPoint Presentation</vt:lpstr>
      <vt:lpstr>GET WREKT SCRUB</vt:lpstr>
      <vt:lpstr>Lesson Recap</vt:lpstr>
      <vt:lpstr>Week Summary – We did it!</vt:lpstr>
      <vt:lpstr>Today’s Goals</vt:lpstr>
      <vt:lpstr>Python Learning Tips</vt:lpstr>
      <vt:lpstr>Python Practice</vt:lpstr>
      <vt:lpstr>Self-Check Up?</vt:lpstr>
      <vt:lpstr>Self-Check Up?</vt:lpstr>
      <vt:lpstr>Next Class…</vt:lpstr>
      <vt:lpstr>Homework – Get Crackin’</vt:lpstr>
      <vt:lpstr>PowerPoint Presentation</vt:lpstr>
      <vt:lpstr>Password Hunt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Trilogy_Slide_Template</dc:title>
  <dc:subject>Cybersecurity</dc:subject>
  <dc:creator>tteltrab</dc:creator>
  <cp:keywords>LP Slideshow</cp:keywords>
  <cp:lastModifiedBy>Nick Bartlett</cp:lastModifiedBy>
  <cp:revision>2091</cp:revision>
  <cp:lastPrinted>2016-01-30T16:23:56Z</cp:lastPrinted>
  <dcterms:created xsi:type="dcterms:W3CDTF">2015-01-20T17:19:00Z</dcterms:created>
  <dcterms:modified xsi:type="dcterms:W3CDTF">2018-08-07T15:55:53Z</dcterms:modified>
</cp:coreProperties>
</file>