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507" r:id="rId2"/>
    <p:sldId id="595" r:id="rId3"/>
    <p:sldId id="604" r:id="rId4"/>
    <p:sldId id="608" r:id="rId5"/>
    <p:sldId id="605" r:id="rId6"/>
    <p:sldId id="606" r:id="rId7"/>
    <p:sldId id="607" r:id="rId8"/>
    <p:sldId id="609" r:id="rId9"/>
    <p:sldId id="610" r:id="rId10"/>
    <p:sldId id="597" r:id="rId11"/>
    <p:sldId id="611" r:id="rId12"/>
    <p:sldId id="612" r:id="rId13"/>
    <p:sldId id="613" r:id="rId14"/>
    <p:sldId id="614" r:id="rId15"/>
    <p:sldId id="615" r:id="rId16"/>
    <p:sldId id="617" r:id="rId17"/>
    <p:sldId id="598" r:id="rId18"/>
    <p:sldId id="618" r:id="rId19"/>
    <p:sldId id="619" r:id="rId20"/>
    <p:sldId id="620" r:id="rId21"/>
    <p:sldId id="621" r:id="rId22"/>
    <p:sldId id="622" r:id="rId23"/>
    <p:sldId id="623" r:id="rId24"/>
    <p:sldId id="603" r:id="rId25"/>
    <p:sldId id="616" r:id="rId26"/>
    <p:sldId id="624" r:id="rId27"/>
    <p:sldId id="625" r:id="rId28"/>
    <p:sldId id="599" r:id="rId29"/>
    <p:sldId id="626" r:id="rId30"/>
    <p:sldId id="627" r:id="rId31"/>
    <p:sldId id="628" r:id="rId32"/>
    <p:sldId id="629" r:id="rId33"/>
    <p:sldId id="630" r:id="rId34"/>
    <p:sldId id="631" r:id="rId35"/>
    <p:sldId id="632" r:id="rId36"/>
    <p:sldId id="634" r:id="rId37"/>
    <p:sldId id="633" r:id="rId38"/>
    <p:sldId id="600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2" r:id="rId47"/>
    <p:sldId id="643" r:id="rId48"/>
    <p:sldId id="601" r:id="rId49"/>
    <p:sldId id="644" r:id="rId50"/>
    <p:sldId id="645" r:id="rId51"/>
    <p:sldId id="646" r:id="rId52"/>
    <p:sldId id="602" r:id="rId53"/>
    <p:sldId id="647" r:id="rId54"/>
    <p:sldId id="648" r:id="rId55"/>
    <p:sldId id="649" r:id="rId56"/>
    <p:sldId id="650" r:id="rId57"/>
    <p:sldId id="651" r:id="rId58"/>
    <p:sldId id="652" r:id="rId59"/>
    <p:sldId id="653" r:id="rId60"/>
    <p:sldId id="654" r:id="rId61"/>
    <p:sldId id="655" r:id="rId62"/>
    <p:sldId id="656" r:id="rId63"/>
    <p:sldId id="657" r:id="rId64"/>
    <p:sldId id="658" r:id="rId65"/>
    <p:sldId id="659" r:id="rId6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4" autoAdjust="0"/>
    <p:restoredTop sz="96412" autoAdjust="0"/>
  </p:normalViewPr>
  <p:slideViewPr>
    <p:cSldViewPr>
      <p:cViewPr varScale="1">
        <p:scale>
          <a:sx n="127" d="100"/>
          <a:sy n="127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Et Tu Brute?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4.2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Cracking</a:t>
            </a:r>
          </a:p>
        </p:txBody>
      </p:sp>
    </p:spTree>
    <p:extLst>
      <p:ext uri="{BB962C8B-B14F-4D97-AF65-F5344CB8AC3E}">
        <p14:creationId xmlns:p14="http://schemas.microsoft.com/office/powerpoint/2010/main" val="3601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/>
              <a:t>Concept of Code Cracking</a:t>
            </a:r>
          </a:p>
        </p:txBody>
      </p:sp>
    </p:spTree>
    <p:extLst>
      <p:ext uri="{BB962C8B-B14F-4D97-AF65-F5344CB8AC3E}">
        <p14:creationId xmlns:p14="http://schemas.microsoft.com/office/powerpoint/2010/main" val="10446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/>
              <a:t>Historic or Modern Example of Code Cracking #1</a:t>
            </a:r>
          </a:p>
        </p:txBody>
      </p:sp>
    </p:spTree>
    <p:extLst>
      <p:ext uri="{BB962C8B-B14F-4D97-AF65-F5344CB8AC3E}">
        <p14:creationId xmlns:p14="http://schemas.microsoft.com/office/powerpoint/2010/main" val="35385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/>
              <a:t>Historic or Modern Example of Code Cracking #2</a:t>
            </a:r>
          </a:p>
        </p:txBody>
      </p:sp>
    </p:spTree>
    <p:extLst>
      <p:ext uri="{BB962C8B-B14F-4D97-AF65-F5344CB8AC3E}">
        <p14:creationId xmlns:p14="http://schemas.microsoft.com/office/powerpoint/2010/main" val="74711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/>
              <a:t>Historic or Modern Example of Code Cracking #3</a:t>
            </a:r>
          </a:p>
        </p:txBody>
      </p:sp>
    </p:spTree>
    <p:extLst>
      <p:ext uri="{BB962C8B-B14F-4D97-AF65-F5344CB8AC3E}">
        <p14:creationId xmlns:p14="http://schemas.microsoft.com/office/powerpoint/2010/main" val="24811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/>
              <a:t>We’ll Learn How to Defend… But Before We Do…</a:t>
            </a:r>
          </a:p>
        </p:txBody>
      </p:sp>
    </p:spTree>
    <p:extLst>
      <p:ext uri="{BB962C8B-B14F-4D97-AF65-F5344CB8AC3E}">
        <p14:creationId xmlns:p14="http://schemas.microsoft.com/office/powerpoint/2010/main" val="27513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/>
              <a:t>Implementing Brute Force Cipher</a:t>
            </a:r>
          </a:p>
        </p:txBody>
      </p:sp>
    </p:spTree>
    <p:extLst>
      <p:ext uri="{BB962C8B-B14F-4D97-AF65-F5344CB8AC3E}">
        <p14:creationId xmlns:p14="http://schemas.microsoft.com/office/powerpoint/2010/main" val="42674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Brute Force... In Code</a:t>
            </a:r>
          </a:p>
        </p:txBody>
      </p:sp>
    </p:spTree>
    <p:extLst>
      <p:ext uri="{BB962C8B-B14F-4D97-AF65-F5344CB8AC3E}">
        <p14:creationId xmlns:p14="http://schemas.microsoft.com/office/powerpoint/2010/main" val="37954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 err="1"/>
              <a:t>EtTuBrute.py</a:t>
            </a:r>
            <a:r>
              <a:rPr lang="en-US" dirty="0"/>
              <a:t> Overview (Diagram)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1F003-98DE-5144-94B1-1AD74FFC6F7B}"/>
              </a:ext>
            </a:extLst>
          </p:cNvPr>
          <p:cNvSpPr txBox="1"/>
          <p:nvPr/>
        </p:nvSpPr>
        <p:spPr>
          <a:xfrm>
            <a:off x="3737987" y="361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 err="1"/>
              <a:t>EtTuBrute.py</a:t>
            </a:r>
            <a:r>
              <a:rPr lang="en-US" dirty="0"/>
              <a:t> Code Screenshot</a:t>
            </a:r>
          </a:p>
        </p:txBody>
      </p:sp>
    </p:spTree>
    <p:extLst>
      <p:ext uri="{BB962C8B-B14F-4D97-AF65-F5344CB8AC3E}">
        <p14:creationId xmlns:p14="http://schemas.microsoft.com/office/powerpoint/2010/main" val="43300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2213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 err="1"/>
              <a:t>EtTuBrute.py</a:t>
            </a:r>
            <a:r>
              <a:rPr lang="en-US" dirty="0"/>
              <a:t> </a:t>
            </a:r>
            <a:r>
              <a:rPr lang="en-US" dirty="0" err="1"/>
              <a:t>Psuedocode</a:t>
            </a:r>
            <a:r>
              <a:rPr lang="en-US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42516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 err="1"/>
              <a:t>EtTuBrute.py</a:t>
            </a:r>
            <a:r>
              <a:rPr lang="en-US" dirty="0"/>
              <a:t> </a:t>
            </a:r>
            <a:r>
              <a:rPr lang="en-US" dirty="0" err="1"/>
              <a:t>Psuedocode</a:t>
            </a:r>
            <a:r>
              <a:rPr lang="en-US" dirty="0"/>
              <a:t> Solution #1</a:t>
            </a:r>
          </a:p>
        </p:txBody>
      </p:sp>
    </p:spTree>
    <p:extLst>
      <p:ext uri="{BB962C8B-B14F-4D97-AF65-F5344CB8AC3E}">
        <p14:creationId xmlns:p14="http://schemas.microsoft.com/office/powerpoint/2010/main" val="278328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 err="1"/>
              <a:t>EtTuBrute.py</a:t>
            </a:r>
            <a:r>
              <a:rPr lang="en-US" dirty="0"/>
              <a:t> </a:t>
            </a:r>
            <a:r>
              <a:rPr lang="en-US" dirty="0" err="1"/>
              <a:t>Psuedocode</a:t>
            </a:r>
            <a:r>
              <a:rPr lang="en-US" dirty="0"/>
              <a:t> Solution #2</a:t>
            </a:r>
          </a:p>
        </p:txBody>
      </p:sp>
    </p:spTree>
    <p:extLst>
      <p:ext uri="{BB962C8B-B14F-4D97-AF65-F5344CB8AC3E}">
        <p14:creationId xmlns:p14="http://schemas.microsoft.com/office/powerpoint/2010/main" val="17519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/>
          <a:lstStyle/>
          <a:p>
            <a:r>
              <a:rPr lang="en-US" dirty="0"/>
              <a:t>Let’s Get Coding</a:t>
            </a:r>
          </a:p>
        </p:txBody>
      </p:sp>
    </p:spTree>
    <p:extLst>
      <p:ext uri="{BB962C8B-B14F-4D97-AF65-F5344CB8AC3E}">
        <p14:creationId xmlns:p14="http://schemas.microsoft.com/office/powerpoint/2010/main" val="280483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Cipher Strengthening</a:t>
            </a:r>
          </a:p>
        </p:txBody>
      </p:sp>
    </p:spTree>
    <p:extLst>
      <p:ext uri="{BB962C8B-B14F-4D97-AF65-F5344CB8AC3E}">
        <p14:creationId xmlns:p14="http://schemas.microsoft.com/office/powerpoint/2010/main" val="34520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Goal of Cryptography Is to Strengthen Ciphers (but not be impractical)</a:t>
            </a:r>
          </a:p>
        </p:txBody>
      </p:sp>
    </p:spTree>
    <p:extLst>
      <p:ext uri="{BB962C8B-B14F-4D97-AF65-F5344CB8AC3E}">
        <p14:creationId xmlns:p14="http://schemas.microsoft.com/office/powerpoint/2010/main" val="2302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As Computers Become more powerful it becomes more possible to try elaborate methods. </a:t>
            </a:r>
          </a:p>
        </p:txBody>
      </p:sp>
    </p:spTree>
    <p:extLst>
      <p:ext uri="{BB962C8B-B14F-4D97-AF65-F5344CB8AC3E}">
        <p14:creationId xmlns:p14="http://schemas.microsoft.com/office/powerpoint/2010/main" val="18873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Historic Context: Two Ciphers </a:t>
            </a:r>
            <a:r>
              <a:rPr lang="en-US" dirty="0" err="1"/>
              <a:t>Vigenere</a:t>
            </a:r>
            <a:r>
              <a:rPr lang="en-US" dirty="0"/>
              <a:t> and Affine</a:t>
            </a:r>
          </a:p>
        </p:txBody>
      </p:sp>
    </p:spTree>
    <p:extLst>
      <p:ext uri="{BB962C8B-B14F-4D97-AF65-F5344CB8AC3E}">
        <p14:creationId xmlns:p14="http://schemas.microsoft.com/office/powerpoint/2010/main" val="9045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Vigenere</a:t>
            </a:r>
            <a:r>
              <a:rPr lang="en-US" dirty="0"/>
              <a:t> Cipher</a:t>
            </a:r>
          </a:p>
        </p:txBody>
      </p:sp>
    </p:spTree>
    <p:extLst>
      <p:ext uri="{BB962C8B-B14F-4D97-AF65-F5344CB8AC3E}">
        <p14:creationId xmlns:p14="http://schemas.microsoft.com/office/powerpoint/2010/main" val="32401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 err="1"/>
              <a:t>Vigenere</a:t>
            </a:r>
            <a:r>
              <a:rPr lang="en-US" dirty="0"/>
              <a:t> History</a:t>
            </a:r>
          </a:p>
        </p:txBody>
      </p:sp>
    </p:spTree>
    <p:extLst>
      <p:ext uri="{BB962C8B-B14F-4D97-AF65-F5344CB8AC3E}">
        <p14:creationId xmlns:p14="http://schemas.microsoft.com/office/powerpoint/2010/main" val="17816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Cryptography</a:t>
            </a:r>
          </a:p>
        </p:txBody>
      </p:sp>
    </p:spTree>
    <p:extLst>
      <p:ext uri="{BB962C8B-B14F-4D97-AF65-F5344CB8AC3E}">
        <p14:creationId xmlns:p14="http://schemas.microsoft.com/office/powerpoint/2010/main" val="18681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How it Works (Start with Caesar)</a:t>
            </a:r>
          </a:p>
        </p:txBody>
      </p:sp>
    </p:spTree>
    <p:extLst>
      <p:ext uri="{BB962C8B-B14F-4D97-AF65-F5344CB8AC3E}">
        <p14:creationId xmlns:p14="http://schemas.microsoft.com/office/powerpoint/2010/main" val="1533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How it Works (Select a Key Word)</a:t>
            </a:r>
          </a:p>
        </p:txBody>
      </p:sp>
    </p:spTree>
    <p:extLst>
      <p:ext uri="{BB962C8B-B14F-4D97-AF65-F5344CB8AC3E}">
        <p14:creationId xmlns:p14="http://schemas.microsoft.com/office/powerpoint/2010/main" val="23284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How it Works (Select a Key Word)</a:t>
            </a:r>
          </a:p>
        </p:txBody>
      </p:sp>
    </p:spTree>
    <p:extLst>
      <p:ext uri="{BB962C8B-B14F-4D97-AF65-F5344CB8AC3E}">
        <p14:creationId xmlns:p14="http://schemas.microsoft.com/office/powerpoint/2010/main" val="2630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How it Works (Use Each Keyword to Encode Each Letter)</a:t>
            </a:r>
          </a:p>
        </p:txBody>
      </p:sp>
    </p:spTree>
    <p:extLst>
      <p:ext uri="{BB962C8B-B14F-4D97-AF65-F5344CB8AC3E}">
        <p14:creationId xmlns:p14="http://schemas.microsoft.com/office/powerpoint/2010/main" val="8328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Works (The Longer the Keyword – the More Complex to Encode and Decode)</a:t>
            </a:r>
          </a:p>
        </p:txBody>
      </p:sp>
    </p:spTree>
    <p:extLst>
      <p:ext uri="{BB962C8B-B14F-4D97-AF65-F5344CB8AC3E}">
        <p14:creationId xmlns:p14="http://schemas.microsoft.com/office/powerpoint/2010/main" val="5621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Quick Exercise. Encode / Decode (Provided Words (timed))</a:t>
            </a:r>
          </a:p>
        </p:txBody>
      </p:sp>
    </p:spTree>
    <p:extLst>
      <p:ext uri="{BB962C8B-B14F-4D97-AF65-F5344CB8AC3E}">
        <p14:creationId xmlns:p14="http://schemas.microsoft.com/office/powerpoint/2010/main" val="242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Quick Exercise. Encode / Decode Solution</a:t>
            </a:r>
          </a:p>
        </p:txBody>
      </p:sp>
    </p:spTree>
    <p:extLst>
      <p:ext uri="{BB962C8B-B14F-4D97-AF65-F5344CB8AC3E}">
        <p14:creationId xmlns:p14="http://schemas.microsoft.com/office/powerpoint/2010/main" val="414738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 err="1"/>
              <a:t>Vigenere</a:t>
            </a:r>
            <a:r>
              <a:rPr lang="en-US" dirty="0"/>
              <a:t> Implementation? Valuable?</a:t>
            </a:r>
          </a:p>
        </p:txBody>
      </p:sp>
    </p:spTree>
    <p:extLst>
      <p:ext uri="{BB962C8B-B14F-4D97-AF65-F5344CB8AC3E}">
        <p14:creationId xmlns:p14="http://schemas.microsoft.com/office/powerpoint/2010/main" val="42071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Affine Cipher</a:t>
            </a:r>
          </a:p>
        </p:txBody>
      </p:sp>
    </p:spTree>
    <p:extLst>
      <p:ext uri="{BB962C8B-B14F-4D97-AF65-F5344CB8AC3E}">
        <p14:creationId xmlns:p14="http://schemas.microsoft.com/office/powerpoint/2010/main" val="254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Affine History</a:t>
            </a:r>
          </a:p>
        </p:txBody>
      </p:sp>
    </p:spTree>
    <p:extLst>
      <p:ext uri="{BB962C8B-B14F-4D97-AF65-F5344CB8AC3E}">
        <p14:creationId xmlns:p14="http://schemas.microsoft.com/office/powerpoint/2010/main" val="13933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Ciphers and Keys</a:t>
            </a:r>
          </a:p>
        </p:txBody>
      </p:sp>
    </p:spTree>
    <p:extLst>
      <p:ext uri="{BB962C8B-B14F-4D97-AF65-F5344CB8AC3E}">
        <p14:creationId xmlns:p14="http://schemas.microsoft.com/office/powerpoint/2010/main" val="23535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How it Works (Start with Table)</a:t>
            </a:r>
          </a:p>
        </p:txBody>
      </p:sp>
    </p:spTree>
    <p:extLst>
      <p:ext uri="{BB962C8B-B14F-4D97-AF65-F5344CB8AC3E}">
        <p14:creationId xmlns:p14="http://schemas.microsoft.com/office/powerpoint/2010/main" val="32177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How it Works (Select a Formula)</a:t>
            </a:r>
          </a:p>
        </p:txBody>
      </p:sp>
    </p:spTree>
    <p:extLst>
      <p:ext uri="{BB962C8B-B14F-4D97-AF65-F5344CB8AC3E}">
        <p14:creationId xmlns:p14="http://schemas.microsoft.com/office/powerpoint/2010/main" val="13167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How it Works (Use Formula)</a:t>
            </a:r>
          </a:p>
        </p:txBody>
      </p:sp>
    </p:spTree>
    <p:extLst>
      <p:ext uri="{BB962C8B-B14F-4D97-AF65-F5344CB8AC3E}">
        <p14:creationId xmlns:p14="http://schemas.microsoft.com/office/powerpoint/2010/main" val="12548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How it Works (Use Formula to Encode Each Letter)</a:t>
            </a:r>
          </a:p>
        </p:txBody>
      </p:sp>
    </p:spTree>
    <p:extLst>
      <p:ext uri="{BB962C8B-B14F-4D97-AF65-F5344CB8AC3E}">
        <p14:creationId xmlns:p14="http://schemas.microsoft.com/office/powerpoint/2010/main" val="16208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Works (The Longer the Keyword – the More Complex to Encode and Decode)</a:t>
            </a:r>
          </a:p>
        </p:txBody>
      </p:sp>
    </p:spTree>
    <p:extLst>
      <p:ext uri="{BB962C8B-B14F-4D97-AF65-F5344CB8AC3E}">
        <p14:creationId xmlns:p14="http://schemas.microsoft.com/office/powerpoint/2010/main" val="10954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Quick Exercise. Encode / Decode (Provided Words (timed))</a:t>
            </a:r>
          </a:p>
        </p:txBody>
      </p:sp>
    </p:spTree>
    <p:extLst>
      <p:ext uri="{BB962C8B-B14F-4D97-AF65-F5344CB8AC3E}">
        <p14:creationId xmlns:p14="http://schemas.microsoft.com/office/powerpoint/2010/main" val="42249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Quick Exercise. Encode / Decode Solution</a:t>
            </a:r>
          </a:p>
        </p:txBody>
      </p:sp>
    </p:spTree>
    <p:extLst>
      <p:ext uri="{BB962C8B-B14F-4D97-AF65-F5344CB8AC3E}">
        <p14:creationId xmlns:p14="http://schemas.microsoft.com/office/powerpoint/2010/main" val="10814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Quick Exercise. Explain Each of the Ciphers</a:t>
            </a:r>
          </a:p>
        </p:txBody>
      </p:sp>
    </p:spTree>
    <p:extLst>
      <p:ext uri="{BB962C8B-B14F-4D97-AF65-F5344CB8AC3E}">
        <p14:creationId xmlns:p14="http://schemas.microsoft.com/office/powerpoint/2010/main" val="25423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Strength</a:t>
            </a:r>
          </a:p>
        </p:txBody>
      </p:sp>
    </p:spTree>
    <p:extLst>
      <p:ext uri="{BB962C8B-B14F-4D97-AF65-F5344CB8AC3E}">
        <p14:creationId xmlns:p14="http://schemas.microsoft.com/office/powerpoint/2010/main" val="29814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Concept of Encryption Strength (Metrics for Proof)</a:t>
            </a:r>
          </a:p>
        </p:txBody>
      </p:sp>
    </p:spTree>
    <p:extLst>
      <p:ext uri="{BB962C8B-B14F-4D97-AF65-F5344CB8AC3E}">
        <p14:creationId xmlns:p14="http://schemas.microsoft.com/office/powerpoint/2010/main" val="29775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Caesar Cipher #1</a:t>
            </a:r>
          </a:p>
        </p:txBody>
      </p:sp>
    </p:spTree>
    <p:extLst>
      <p:ext uri="{BB962C8B-B14F-4D97-AF65-F5344CB8AC3E}">
        <p14:creationId xmlns:p14="http://schemas.microsoft.com/office/powerpoint/2010/main" val="57800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As Computers become more powerful – more possible to decrypt…</a:t>
            </a:r>
          </a:p>
        </p:txBody>
      </p:sp>
    </p:spTree>
    <p:extLst>
      <p:ext uri="{BB962C8B-B14F-4D97-AF65-F5344CB8AC3E}">
        <p14:creationId xmlns:p14="http://schemas.microsoft.com/office/powerpoint/2010/main" val="28947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Sample Timing “</a:t>
            </a:r>
            <a:r>
              <a:rPr lang="en-US" dirty="0" err="1"/>
              <a:t>Vigenere</a:t>
            </a:r>
            <a:r>
              <a:rPr lang="en-US" dirty="0"/>
              <a:t> / Affine Breakdown”</a:t>
            </a:r>
          </a:p>
        </p:txBody>
      </p:sp>
    </p:spTree>
    <p:extLst>
      <p:ext uri="{BB962C8B-B14F-4D97-AF65-F5344CB8AC3E}">
        <p14:creationId xmlns:p14="http://schemas.microsoft.com/office/powerpoint/2010/main" val="13024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7402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Sometimes You Don’t Want to Be Able to Decrypt…</a:t>
            </a:r>
          </a:p>
        </p:txBody>
      </p:sp>
    </p:spTree>
    <p:extLst>
      <p:ext uri="{BB962C8B-B14F-4D97-AF65-F5344CB8AC3E}">
        <p14:creationId xmlns:p14="http://schemas.microsoft.com/office/powerpoint/2010/main" val="14164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Thought Exercise. Why Not Decrypt?</a:t>
            </a:r>
          </a:p>
        </p:txBody>
      </p:sp>
    </p:spTree>
    <p:extLst>
      <p:ext uri="{BB962C8B-B14F-4D97-AF65-F5344CB8AC3E}">
        <p14:creationId xmlns:p14="http://schemas.microsoft.com/office/powerpoint/2010/main" val="18081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Hash Signatures</a:t>
            </a:r>
          </a:p>
        </p:txBody>
      </p:sp>
    </p:spTree>
    <p:extLst>
      <p:ext uri="{BB962C8B-B14F-4D97-AF65-F5344CB8AC3E}">
        <p14:creationId xmlns:p14="http://schemas.microsoft.com/office/powerpoint/2010/main" val="3460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Files Pass Through Hash -&gt; Compared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90032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Sample Uses of Hashing</a:t>
            </a:r>
          </a:p>
        </p:txBody>
      </p:sp>
    </p:spTree>
    <p:extLst>
      <p:ext uri="{BB962C8B-B14F-4D97-AF65-F5344CB8AC3E}">
        <p14:creationId xmlns:p14="http://schemas.microsoft.com/office/powerpoint/2010/main" val="22253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in Code</a:t>
            </a:r>
          </a:p>
        </p:txBody>
      </p:sp>
    </p:spTree>
    <p:extLst>
      <p:ext uri="{BB962C8B-B14F-4D97-AF65-F5344CB8AC3E}">
        <p14:creationId xmlns:p14="http://schemas.microsoft.com/office/powerpoint/2010/main" val="26040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Hash File Comparison #1 </a:t>
            </a:r>
          </a:p>
        </p:txBody>
      </p:sp>
    </p:spTree>
    <p:extLst>
      <p:ext uri="{BB962C8B-B14F-4D97-AF65-F5344CB8AC3E}">
        <p14:creationId xmlns:p14="http://schemas.microsoft.com/office/powerpoint/2010/main" val="12112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Caesar Cipher #2</a:t>
            </a:r>
          </a:p>
        </p:txBody>
      </p:sp>
    </p:spTree>
    <p:extLst>
      <p:ext uri="{BB962C8B-B14F-4D97-AF65-F5344CB8AC3E}">
        <p14:creationId xmlns:p14="http://schemas.microsoft.com/office/powerpoint/2010/main" val="12128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Hash File Comparison #2 </a:t>
            </a:r>
          </a:p>
        </p:txBody>
      </p:sp>
    </p:spTree>
    <p:extLst>
      <p:ext uri="{BB962C8B-B14F-4D97-AF65-F5344CB8AC3E}">
        <p14:creationId xmlns:p14="http://schemas.microsoft.com/office/powerpoint/2010/main" val="29757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 err="1"/>
              <a:t>Hash.py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Let’s Get Coding</a:t>
            </a:r>
          </a:p>
        </p:txBody>
      </p:sp>
    </p:spTree>
    <p:extLst>
      <p:ext uri="{BB962C8B-B14F-4D97-AF65-F5344CB8AC3E}">
        <p14:creationId xmlns:p14="http://schemas.microsoft.com/office/powerpoint/2010/main" val="3381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Closing…</a:t>
            </a:r>
          </a:p>
        </p:txBody>
      </p:sp>
    </p:spTree>
    <p:extLst>
      <p:ext uri="{BB962C8B-B14F-4D97-AF65-F5344CB8AC3E}">
        <p14:creationId xmlns:p14="http://schemas.microsoft.com/office/powerpoint/2010/main" val="33526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You Are Successful If…</a:t>
            </a:r>
          </a:p>
        </p:txBody>
      </p:sp>
    </p:spTree>
    <p:extLst>
      <p:ext uri="{BB962C8B-B14F-4D97-AF65-F5344CB8AC3E}">
        <p14:creationId xmlns:p14="http://schemas.microsoft.com/office/powerpoint/2010/main" val="38968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Preview Next Class…</a:t>
            </a:r>
          </a:p>
        </p:txBody>
      </p:sp>
    </p:spTree>
    <p:extLst>
      <p:ext uri="{BB962C8B-B14F-4D97-AF65-F5344CB8AC3E}">
        <p14:creationId xmlns:p14="http://schemas.microsoft.com/office/powerpoint/2010/main" val="40936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 Quick Activity</a:t>
            </a:r>
          </a:p>
        </p:txBody>
      </p:sp>
    </p:spTree>
    <p:extLst>
      <p:ext uri="{BB962C8B-B14F-4D97-AF65-F5344CB8AC3E}">
        <p14:creationId xmlns:p14="http://schemas.microsoft.com/office/powerpoint/2010/main" val="25540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Caesar’s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9929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986-CCFB-694B-B71F-7C44D2A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 Extends…</a:t>
            </a:r>
          </a:p>
        </p:txBody>
      </p:sp>
    </p:spTree>
    <p:extLst>
      <p:ext uri="{BB962C8B-B14F-4D97-AF65-F5344CB8AC3E}">
        <p14:creationId xmlns:p14="http://schemas.microsoft.com/office/powerpoint/2010/main" val="5849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13873</TotalTime>
  <Words>421</Words>
  <Application>Microsoft Macintosh PowerPoint</Application>
  <PresentationFormat>On-screen Show (4:3)</PresentationFormat>
  <Paragraphs>67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Courier New</vt:lpstr>
      <vt:lpstr>Roboto</vt:lpstr>
      <vt:lpstr>Wingdings</vt:lpstr>
      <vt:lpstr>Trilogy_Class_Template</vt:lpstr>
      <vt:lpstr>Et Tu Brute? </vt:lpstr>
      <vt:lpstr>Recap</vt:lpstr>
      <vt:lpstr>Recap Cryptography</vt:lpstr>
      <vt:lpstr>Recap Ciphers and Keys</vt:lpstr>
      <vt:lpstr>Recap Caesar Cipher #1</vt:lpstr>
      <vt:lpstr>Recap Caesar Cipher #2</vt:lpstr>
      <vt:lpstr>Caesar Cipher Quick Activity</vt:lpstr>
      <vt:lpstr>Recap Caesar’s Vulnerabilities</vt:lpstr>
      <vt:lpstr>Today’s Class Extends…</vt:lpstr>
      <vt:lpstr>Cipher Cracking</vt:lpstr>
      <vt:lpstr>Concept of Code Cracking</vt:lpstr>
      <vt:lpstr>Historic or Modern Example of Code Cracking #1</vt:lpstr>
      <vt:lpstr>Historic or Modern Example of Code Cracking #2</vt:lpstr>
      <vt:lpstr>Historic or Modern Example of Code Cracking #3</vt:lpstr>
      <vt:lpstr>We’ll Learn How to Defend… But Before We Do…</vt:lpstr>
      <vt:lpstr>Implementing Brute Force Cipher</vt:lpstr>
      <vt:lpstr>Brute Force... In Code</vt:lpstr>
      <vt:lpstr>EtTuBrute.py Overview (Diagram)</vt:lpstr>
      <vt:lpstr>EtTuBrute.py Code Screenshot</vt:lpstr>
      <vt:lpstr>EtTuBrute.py Psuedocode Exercise</vt:lpstr>
      <vt:lpstr>EtTuBrute.py Psuedocode Solution #1</vt:lpstr>
      <vt:lpstr>EtTuBrute.py Psuedocode Solution #2</vt:lpstr>
      <vt:lpstr>Let’s Get Coding</vt:lpstr>
      <vt:lpstr>Cipher Strengthening</vt:lpstr>
      <vt:lpstr>Goal of Cryptography Is to Strengthen Ciphers (but not be impractical)</vt:lpstr>
      <vt:lpstr>As Computers Become more powerful it becomes more possible to try elaborate methods. </vt:lpstr>
      <vt:lpstr>Historic Context: Two Ciphers Vigenere and Affine</vt:lpstr>
      <vt:lpstr>Vigenere Cipher</vt:lpstr>
      <vt:lpstr>Vigenere History</vt:lpstr>
      <vt:lpstr>How it Works (Start with Caesar)</vt:lpstr>
      <vt:lpstr>How it Works (Select a Key Word)</vt:lpstr>
      <vt:lpstr>How it Works (Select a Key Word)</vt:lpstr>
      <vt:lpstr>How it Works (Use Each Keyword to Encode Each Letter)</vt:lpstr>
      <vt:lpstr>How it Works (The Longer the Keyword – the More Complex to Encode and Decode)</vt:lpstr>
      <vt:lpstr>Quick Exercise. Encode / Decode (Provided Words (timed))</vt:lpstr>
      <vt:lpstr>Quick Exercise. Encode / Decode Solution</vt:lpstr>
      <vt:lpstr>Vigenere Implementation? Valuable?</vt:lpstr>
      <vt:lpstr>Affine Cipher</vt:lpstr>
      <vt:lpstr>Affine History</vt:lpstr>
      <vt:lpstr>How it Works (Start with Table)</vt:lpstr>
      <vt:lpstr>How it Works (Select a Formula)</vt:lpstr>
      <vt:lpstr>How it Works (Use Formula)</vt:lpstr>
      <vt:lpstr>How it Works (Use Formula to Encode Each Letter)</vt:lpstr>
      <vt:lpstr>How it Works (The Longer the Keyword – the More Complex to Encode and Decode)</vt:lpstr>
      <vt:lpstr>Quick Exercise. Encode / Decode (Provided Words (timed))</vt:lpstr>
      <vt:lpstr>Quick Exercise. Encode / Decode Solution</vt:lpstr>
      <vt:lpstr>Quick Exercise. Explain Each of the Ciphers</vt:lpstr>
      <vt:lpstr>Encryption Strength</vt:lpstr>
      <vt:lpstr>Concept of Encryption Strength (Metrics for Proof)</vt:lpstr>
      <vt:lpstr>As Computers become more powerful – more possible to decrypt…</vt:lpstr>
      <vt:lpstr>Sample Timing “Vigenere / Affine Breakdown”</vt:lpstr>
      <vt:lpstr>Hashing</vt:lpstr>
      <vt:lpstr>Sometimes You Don’t Want to Be Able to Decrypt…</vt:lpstr>
      <vt:lpstr>Thought Exercise. Why Not Decrypt?</vt:lpstr>
      <vt:lpstr>Hash Signatures</vt:lpstr>
      <vt:lpstr>Files Pass Through Hash -&gt; Compared in the Future</vt:lpstr>
      <vt:lpstr>Sample Uses of Hashing</vt:lpstr>
      <vt:lpstr>Hashing in Code</vt:lpstr>
      <vt:lpstr>Hash File Comparison #1 </vt:lpstr>
      <vt:lpstr>Hash File Comparison #2 </vt:lpstr>
      <vt:lpstr>Hash.py</vt:lpstr>
      <vt:lpstr>Let’s Get Coding</vt:lpstr>
      <vt:lpstr>In Closing…</vt:lpstr>
      <vt:lpstr>You Are Successful If…</vt:lpstr>
      <vt:lpstr>Preview Next Class…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Microsoft Office User</cp:lastModifiedBy>
  <cp:revision>1796</cp:revision>
  <cp:lastPrinted>2016-01-30T16:23:56Z</cp:lastPrinted>
  <dcterms:created xsi:type="dcterms:W3CDTF">2015-01-20T17:19:00Z</dcterms:created>
  <dcterms:modified xsi:type="dcterms:W3CDTF">2018-07-09T19:20:36Z</dcterms:modified>
</cp:coreProperties>
</file>