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671" r:id="rId2"/>
    <p:sldId id="685" r:id="rId3"/>
    <p:sldId id="821" r:id="rId4"/>
    <p:sldId id="822" r:id="rId5"/>
    <p:sldId id="793" r:id="rId6"/>
    <p:sldId id="82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23" r:id="rId16"/>
    <p:sldId id="806" r:id="rId17"/>
    <p:sldId id="624" r:id="rId18"/>
    <p:sldId id="810" r:id="rId19"/>
    <p:sldId id="826" r:id="rId20"/>
    <p:sldId id="807" r:id="rId21"/>
    <p:sldId id="817" r:id="rId22"/>
    <p:sldId id="812" r:id="rId23"/>
    <p:sldId id="827" r:id="rId24"/>
    <p:sldId id="828" r:id="rId25"/>
    <p:sldId id="815" r:id="rId26"/>
    <p:sldId id="829" r:id="rId27"/>
    <p:sldId id="824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C1"/>
    <a:srgbClr val="16BC9B"/>
    <a:srgbClr val="FCB214"/>
    <a:srgbClr val="FFF2CC"/>
    <a:srgbClr val="1E4B87"/>
    <a:srgbClr val="C0504D"/>
    <a:srgbClr val="FF8200"/>
    <a:srgbClr val="BF5700"/>
    <a:srgbClr val="1D1A3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1" autoAdjust="0"/>
    <p:restoredTop sz="96412" autoAdjust="0"/>
  </p:normalViewPr>
  <p:slideViewPr>
    <p:cSldViewPr>
      <p:cViewPr>
        <p:scale>
          <a:sx n="100" d="100"/>
          <a:sy n="100" d="100"/>
        </p:scale>
        <p:origin x="2274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cad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Packet (Trace) Players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30, 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6.2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42454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Packet Tracer: Command Line Interactivity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D01F6-78DC-4573-A62B-5FF82BDF498F}"/>
              </a:ext>
            </a:extLst>
          </p:cNvPr>
          <p:cNvSpPr txBox="1"/>
          <p:nvPr/>
        </p:nvSpPr>
        <p:spPr>
          <a:xfrm>
            <a:off x="228600" y="5181600"/>
            <a:ext cx="8839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Not only can devices be deployed in a schematic, but they can also be assigned IP addresses, configured, and “programmed” in ways similar to real devices.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DB2D7-6A68-44CE-9E93-0CC8C94E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38201"/>
            <a:ext cx="6063916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1E7757-81E9-4396-A5C3-154CC5A4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0" y="2377427"/>
            <a:ext cx="5734050" cy="27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>
            <a:normAutofit/>
          </a:bodyPr>
          <a:lstStyle/>
          <a:p>
            <a:r>
              <a:rPr lang="en-US" dirty="0"/>
              <a:t>Packet Tracer: Scripting and Web Browsing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4BA04-A30F-4DE9-8F42-9EB93070A7C4}"/>
              </a:ext>
            </a:extLst>
          </p:cNvPr>
          <p:cNvSpPr txBox="1"/>
          <p:nvPr/>
        </p:nvSpPr>
        <p:spPr>
          <a:xfrm>
            <a:off x="228600" y="5486400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This </a:t>
            </a:r>
            <a:r>
              <a:rPr lang="en-US" sz="2200" i="1" dirty="0"/>
              <a:t>even</a:t>
            </a:r>
            <a:r>
              <a:rPr lang="en-US" sz="2200" dirty="0"/>
              <a:t> extends to the idea of running Python code, loading HTML web pages off simulated server instances, and more. </a:t>
            </a:r>
          </a:p>
        </p:txBody>
      </p:sp>
      <p:pic>
        <p:nvPicPr>
          <p:cNvPr id="1026" name="Picture 2" descr="Image result for packet tracer python">
            <a:extLst>
              <a:ext uri="{FF2B5EF4-FFF2-40B4-BE49-F238E27FC236}">
                <a16:creationId xmlns:a16="http://schemas.microsoft.com/office/drawing/2014/main" id="{BB479E0C-DC5B-4B9B-9E38-26605871A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074" r="7499" b="14445"/>
          <a:stretch/>
        </p:blipFill>
        <p:spPr bwMode="auto">
          <a:xfrm>
            <a:off x="647699" y="915053"/>
            <a:ext cx="8001000" cy="431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Packet Tracer: IoT Devices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44D32-CA6D-4498-9EF0-D9F89B37C811}"/>
              </a:ext>
            </a:extLst>
          </p:cNvPr>
          <p:cNvSpPr txBox="1"/>
          <p:nvPr/>
        </p:nvSpPr>
        <p:spPr>
          <a:xfrm>
            <a:off x="228600" y="5181600"/>
            <a:ext cx="8839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Packet Tracer’s latest version also includes a whole host of IoT devices (sensors and home devices) that can be “programmed” to engage and respond with entire networks.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19E0D-9600-4127-A55E-6F01FDB0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33" y="829318"/>
            <a:ext cx="6730934" cy="43296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05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>
            <a:normAutofit/>
          </a:bodyPr>
          <a:lstStyle/>
          <a:p>
            <a:r>
              <a:rPr lang="en-US" dirty="0"/>
              <a:t>Packet Tracer: Physical and Environmental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4BA8B-860E-4AD1-A905-21ADD5D4854F}"/>
              </a:ext>
            </a:extLst>
          </p:cNvPr>
          <p:cNvSpPr txBox="1"/>
          <p:nvPr/>
        </p:nvSpPr>
        <p:spPr>
          <a:xfrm>
            <a:off x="228600" y="5181600"/>
            <a:ext cx="8839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Packet Tracer also makes it possible to view how devices in the network may respond to being spread across geographic distances and into environments with various conditions.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E6FE-0E6E-4E6F-91DD-4666CDBFD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0"/>
          <a:stretch/>
        </p:blipFill>
        <p:spPr>
          <a:xfrm>
            <a:off x="0" y="682489"/>
            <a:ext cx="9144000" cy="233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4AB0D-6C17-4DC3-BEEE-D0E4A4E5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3011227"/>
            <a:ext cx="3810000" cy="217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8E121-0EAF-4ACD-BF44-A03EAF80D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32" y="3047853"/>
            <a:ext cx="3895124" cy="22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2841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AE204-F386-6942-B5A2-9FF2ABDA9C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44562"/>
            <a:ext cx="8616470" cy="49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Instructions:</a:t>
            </a:r>
          </a:p>
          <a:p>
            <a:pPr marL="0" indent="0">
              <a:buNone/>
            </a:pPr>
            <a:r>
              <a:rPr lang="en-US" sz="1600" u="sng" dirty="0"/>
              <a:t>Windows Users (Easy)</a:t>
            </a:r>
          </a:p>
          <a:p>
            <a:r>
              <a:rPr lang="en-US" sz="1600" dirty="0"/>
              <a:t>Create an account on the Cisco Net Academy Website (</a:t>
            </a:r>
            <a:r>
              <a:rPr lang="en-US" sz="1600" dirty="0">
                <a:hlinkClick r:id="rId2"/>
              </a:rPr>
              <a:t>https://www.netacad.com/</a:t>
            </a:r>
            <a:r>
              <a:rPr lang="en-US" sz="1600" dirty="0"/>
              <a:t>).</a:t>
            </a:r>
          </a:p>
          <a:p>
            <a:r>
              <a:rPr lang="en-US" sz="1600" dirty="0"/>
              <a:t>Then scroll to the bottom under the section titled Resources and click on Packet Tracer. Download the Windows Desktop Version of Packet Tracer (64 Bit). </a:t>
            </a:r>
          </a:p>
          <a:p>
            <a:r>
              <a:rPr lang="en-US" sz="1600" dirty="0"/>
              <a:t>Install the application. </a:t>
            </a:r>
          </a:p>
          <a:p>
            <a:r>
              <a:rPr lang="en-US" sz="1600" dirty="0"/>
              <a:t>Open it once installed to confirm. Experiment with the layout by dragging a router or switch onto the design window.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Mac Users (Ugh):</a:t>
            </a:r>
          </a:p>
          <a:p>
            <a:r>
              <a:rPr lang="en-US" sz="1600" dirty="0"/>
              <a:t>There is no </a:t>
            </a:r>
            <a:r>
              <a:rPr lang="en-US" sz="1600" i="1" dirty="0"/>
              <a:t>native </a:t>
            </a:r>
            <a:r>
              <a:rPr lang="en-US" sz="1600" dirty="0"/>
              <a:t>version of Packet Tracer available for Macs. </a:t>
            </a:r>
          </a:p>
          <a:p>
            <a:r>
              <a:rPr lang="en-US" sz="1600" dirty="0"/>
              <a:t>We’ve instead arranged for you to use a Windows Virtual Machine to play with instead. </a:t>
            </a:r>
          </a:p>
          <a:p>
            <a:r>
              <a:rPr lang="en-US" sz="1600" dirty="0"/>
              <a:t>First create an account on the Cisco Net Academy Website.</a:t>
            </a:r>
          </a:p>
          <a:p>
            <a:r>
              <a:rPr lang="en-US" sz="1600" dirty="0"/>
              <a:t>Then load this first Virtual Machine (Virtual Box) into your machine. Attempt to drag a router or switch onto the design window. (If you experience major lag, call on your instructor for an alternative VM).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3FFC6-5042-544A-B70C-60CD132C4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0" y="80936"/>
            <a:ext cx="6124729" cy="411480"/>
          </a:xfrm>
        </p:spPr>
        <p:txBody>
          <a:bodyPr/>
          <a:lstStyle/>
          <a:p>
            <a:r>
              <a:rPr lang="en-US" dirty="0"/>
              <a:t>Activity: Packet Tracer Download / Setup (20 Minutes)</a:t>
            </a:r>
          </a:p>
        </p:txBody>
      </p:sp>
    </p:spTree>
    <p:extLst>
      <p:ext uri="{BB962C8B-B14F-4D97-AF65-F5344CB8AC3E}">
        <p14:creationId xmlns:p14="http://schemas.microsoft.com/office/powerpoint/2010/main" val="14786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Toe Dipping</a:t>
            </a:r>
          </a:p>
        </p:txBody>
      </p:sp>
    </p:spTree>
    <p:extLst>
      <p:ext uri="{BB962C8B-B14F-4D97-AF65-F5344CB8AC3E}">
        <p14:creationId xmlns:p14="http://schemas.microsoft.com/office/powerpoint/2010/main" val="1396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Basic P2P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5791200"/>
            <a:ext cx="86106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Instructor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11E1-3D16-4194-90F1-FB9075EC7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3" b="22653"/>
          <a:stretch/>
        </p:blipFill>
        <p:spPr>
          <a:xfrm>
            <a:off x="152400" y="1287593"/>
            <a:ext cx="52197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3FFC1-DBE0-4414-9AF0-B6C41790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57" y="2133600"/>
            <a:ext cx="4058343" cy="3502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813F8-7745-4C21-9BA9-06941605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226759"/>
            <a:ext cx="4438650" cy="240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763DCB-9627-4C99-BF34-F5B38C2CB507}"/>
              </a:ext>
            </a:extLst>
          </p:cNvPr>
          <p:cNvSpPr txBox="1"/>
          <p:nvPr/>
        </p:nvSpPr>
        <p:spPr>
          <a:xfrm>
            <a:off x="5489228" y="1651759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3: Ping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5AF5A-8BC9-4C75-BCAA-9B2096704B45}"/>
              </a:ext>
            </a:extLst>
          </p:cNvPr>
          <p:cNvSpPr txBox="1"/>
          <p:nvPr/>
        </p:nvSpPr>
        <p:spPr>
          <a:xfrm>
            <a:off x="685453" y="2817124"/>
            <a:ext cx="382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2: IP Assignment”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3F675-EBFA-4300-9806-85C4222A7C90}"/>
              </a:ext>
            </a:extLst>
          </p:cNvPr>
          <p:cNvSpPr txBox="1"/>
          <p:nvPr/>
        </p:nvSpPr>
        <p:spPr>
          <a:xfrm>
            <a:off x="946497" y="803000"/>
            <a:ext cx="354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1: Server Diagram</a:t>
            </a:r>
          </a:p>
        </p:txBody>
      </p:sp>
    </p:spTree>
    <p:extLst>
      <p:ext uri="{BB962C8B-B14F-4D97-AF65-F5344CB8AC3E}">
        <p14:creationId xmlns:p14="http://schemas.microsoft.com/office/powerpoint/2010/main" val="26720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0D8C7-DDCB-4375-9313-F50978A5E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44562"/>
            <a:ext cx="8616470" cy="4968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a few moments to experiment creating the following networks:</a:t>
            </a:r>
          </a:p>
          <a:p>
            <a:endParaRPr lang="en-US" dirty="0"/>
          </a:p>
          <a:p>
            <a:r>
              <a:rPr lang="en-US" dirty="0"/>
              <a:t>Single PC connected to another PC (P2P Connection)</a:t>
            </a:r>
          </a:p>
          <a:p>
            <a:r>
              <a:rPr lang="en-US" dirty="0"/>
              <a:t>Trio of PCs connected to a Switch</a:t>
            </a:r>
          </a:p>
          <a:p>
            <a:r>
              <a:rPr lang="en-US" dirty="0"/>
              <a:t>Six PCs connected to Switches that are Connected to one Another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Bonus</a:t>
            </a:r>
          </a:p>
          <a:p>
            <a:r>
              <a:rPr lang="en-US" dirty="0"/>
              <a:t>3 PCs Connected to a Switch and 3 Laptops Connected to a Wireless Router (Hint: This will take some research)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r>
              <a:rPr lang="en-US" dirty="0"/>
              <a:t>For each of these labs, confirm through ping that data is flowing across your networks as expected.</a:t>
            </a:r>
          </a:p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80936"/>
            <a:ext cx="5972329" cy="411480"/>
          </a:xfrm>
        </p:spPr>
        <p:txBody>
          <a:bodyPr/>
          <a:lstStyle/>
          <a:p>
            <a:r>
              <a:rPr lang="en-US" dirty="0"/>
              <a:t>Activity: Ping This! Ping That! (15 mins) </a:t>
            </a:r>
          </a:p>
        </p:txBody>
      </p:sp>
    </p:spTree>
    <p:extLst>
      <p:ext uri="{BB962C8B-B14F-4D97-AF65-F5344CB8AC3E}">
        <p14:creationId xmlns:p14="http://schemas.microsoft.com/office/powerpoint/2010/main" val="29984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80936"/>
            <a:ext cx="5972329" cy="411480"/>
          </a:xfrm>
        </p:spPr>
        <p:txBody>
          <a:bodyPr/>
          <a:lstStyle/>
          <a:p>
            <a:r>
              <a:rPr lang="en-US" dirty="0"/>
              <a:t>Network Topologies (15 mins)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87DC911-2018-427D-A399-EE9D681780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44562"/>
            <a:ext cx="8616470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Take a few moments to build any two of the below network topologies.</a:t>
            </a:r>
          </a:p>
          <a:p>
            <a:endParaRPr lang="en-US" sz="2800" dirty="0"/>
          </a:p>
          <a:p>
            <a:r>
              <a:rPr lang="en-US" sz="2800" dirty="0"/>
              <a:t>Bus</a:t>
            </a:r>
          </a:p>
          <a:p>
            <a:r>
              <a:rPr lang="en-US" sz="2800" dirty="0"/>
              <a:t>Tree</a:t>
            </a:r>
          </a:p>
          <a:p>
            <a:r>
              <a:rPr lang="en-US" sz="2800" dirty="0"/>
              <a:t>Ring</a:t>
            </a:r>
          </a:p>
          <a:p>
            <a:r>
              <a:rPr lang="en-US" sz="2800" dirty="0"/>
              <a:t>Mesh</a:t>
            </a:r>
          </a:p>
          <a:p>
            <a:r>
              <a:rPr lang="en-US" sz="2800" dirty="0"/>
              <a:t>Hybrid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 with the previous example test to confirm that this network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17994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6435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Games</a:t>
            </a:r>
          </a:p>
        </p:txBody>
      </p:sp>
    </p:spTree>
    <p:extLst>
      <p:ext uri="{BB962C8B-B14F-4D97-AF65-F5344CB8AC3E}">
        <p14:creationId xmlns:p14="http://schemas.microsoft.com/office/powerpoint/2010/main" val="38796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157AD-C8C9-4FCC-B63F-47C7730D814F}"/>
              </a:ext>
            </a:extLst>
          </p:cNvPr>
          <p:cNvSpPr txBox="1"/>
          <p:nvPr/>
        </p:nvSpPr>
        <p:spPr>
          <a:xfrm>
            <a:off x="152400" y="1447800"/>
            <a:ext cx="8839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 the next set of exercises, join a group of three. </a:t>
            </a:r>
            <a:r>
              <a:rPr lang="en-US" sz="2800" dirty="0"/>
              <a:t>Then, working together, take a stab at completing as many of the following labs as you can. You may go in any order you like!</a:t>
            </a:r>
          </a:p>
          <a:p>
            <a:endParaRPr lang="en-US" sz="2800" dirty="0"/>
          </a:p>
          <a:p>
            <a:r>
              <a:rPr lang="en-US" sz="2800" dirty="0"/>
              <a:t>Spread out! Find spaces across the building! Instructors and TAs will wander across groups and help you to solve each task. </a:t>
            </a:r>
          </a:p>
        </p:txBody>
      </p:sp>
    </p:spTree>
    <p:extLst>
      <p:ext uri="{BB962C8B-B14F-4D97-AF65-F5344CB8AC3E}">
        <p14:creationId xmlns:p14="http://schemas.microsoft.com/office/powerpoint/2010/main" val="1952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0D8C7-DDCB-4375-9313-F50978A5E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the Packet Tracer Sample lab found in </a:t>
            </a:r>
            <a:r>
              <a:rPr lang="en-US" b="1" dirty="0"/>
              <a:t>IoT &gt; </a:t>
            </a:r>
            <a:r>
              <a:rPr lang="en-US" b="1" dirty="0" err="1"/>
              <a:t>IoT_Devices</a:t>
            </a:r>
            <a:r>
              <a:rPr lang="en-US" b="1" dirty="0"/>
              <a:t> &gt; Co2_Detector. </a:t>
            </a:r>
          </a:p>
          <a:p>
            <a:endParaRPr lang="en-US" dirty="0"/>
          </a:p>
          <a:p>
            <a:r>
              <a:rPr lang="en-US" dirty="0"/>
              <a:t>In this lab, your assignment is as follows: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Spend a few moments dissecting how this lab works. (First start by trying to trigger the Co2 Sensor. See if you can login to the server from the PC).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attempt to re-build this server network from scratch. Feel free to compare and contrast with the pre-existing lab, but take the effort of identifying how your network should be configured to achieve the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complete this task, take things to the next level by incorporating an additional “trigger.” Perhaps, add a light switch that changes from On to Off as the CO2 sensor rises and falls.</a:t>
            </a:r>
          </a:p>
          <a:p>
            <a:endParaRPr lang="en-US" dirty="0"/>
          </a:p>
          <a:p>
            <a:r>
              <a:rPr lang="en-US" dirty="0"/>
              <a:t>Turn to your instructors and Tas often for assistance.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80936"/>
            <a:ext cx="6200929" cy="411480"/>
          </a:xfrm>
        </p:spPr>
        <p:txBody>
          <a:bodyPr/>
          <a:lstStyle/>
          <a:p>
            <a:r>
              <a:rPr lang="en-US" dirty="0"/>
              <a:t>Network Challenge #1 – Smoke and Signals  (40 mins) </a:t>
            </a:r>
          </a:p>
        </p:txBody>
      </p:sp>
    </p:spTree>
    <p:extLst>
      <p:ext uri="{BB962C8B-B14F-4D97-AF65-F5344CB8AC3E}">
        <p14:creationId xmlns:p14="http://schemas.microsoft.com/office/powerpoint/2010/main" val="6302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0D8C7-DDCB-4375-9313-F50978A5E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the Packet Tracer Sample lab found in </a:t>
            </a:r>
            <a:r>
              <a:rPr lang="en-US" b="1" dirty="0"/>
              <a:t>IoT &gt; </a:t>
            </a:r>
            <a:r>
              <a:rPr lang="en-US" b="1" dirty="0" err="1"/>
              <a:t>IoT_Devices</a:t>
            </a:r>
            <a:r>
              <a:rPr lang="en-US" b="1" dirty="0"/>
              <a:t> &gt; </a:t>
            </a:r>
            <a:r>
              <a:rPr lang="en-US" b="1" dirty="0" err="1"/>
              <a:t>Temperature_Monitor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 this lab, your assignment is as follows: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Spend a few moments dissecting how this lab works. (First start by trying to trigger the thermostat into changing the temperature)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attempt to re-build this server network from scratch. Feel free to compare and contrast with the pre-existing lab, but take the effort of identifying how your network should be configured to achieve the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complete this task, take things to the next level by incorporating an additional “trigger.” Perhaps, add a speaker that plays music when the temperature reaches a certain level.</a:t>
            </a:r>
          </a:p>
          <a:p>
            <a:endParaRPr lang="en-US" dirty="0"/>
          </a:p>
          <a:p>
            <a:r>
              <a:rPr lang="en-US" dirty="0"/>
              <a:t>Turn to your instructors and Tas often for assistance.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4600" y="80936"/>
            <a:ext cx="6429529" cy="411480"/>
          </a:xfrm>
        </p:spPr>
        <p:txBody>
          <a:bodyPr/>
          <a:lstStyle/>
          <a:p>
            <a:r>
              <a:rPr lang="en-US" dirty="0"/>
              <a:t>Network Challenge #2 – Nest Thermostat (40 mins) </a:t>
            </a:r>
          </a:p>
        </p:txBody>
      </p:sp>
    </p:spTree>
    <p:extLst>
      <p:ext uri="{BB962C8B-B14F-4D97-AF65-F5344CB8AC3E}">
        <p14:creationId xmlns:p14="http://schemas.microsoft.com/office/powerpoint/2010/main" val="3994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0D8C7-DDCB-4375-9313-F50978A5E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rmAutofit/>
          </a:bodyPr>
          <a:lstStyle/>
          <a:p>
            <a:r>
              <a:rPr lang="en-US" dirty="0"/>
              <a:t>Open the Packet Tracer Sample lab found in </a:t>
            </a:r>
            <a:r>
              <a:rPr lang="en-US" b="1" dirty="0"/>
              <a:t>Server &gt; Mail</a:t>
            </a:r>
          </a:p>
          <a:p>
            <a:endParaRPr lang="en-US" dirty="0"/>
          </a:p>
          <a:p>
            <a:r>
              <a:rPr lang="en-US" dirty="0"/>
              <a:t>In this lab, your assignment is as follows: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Spend a few moments dissecting how this lab works. (First start by trying to send mail across the network to other the other user).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attempt to re-build this server network from scratch. Feel free to compare and contrast with the pre-existing lab, but take the effort of identifying how your network should be configured to achieve the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complete this task, take things to the next level by adding additional users on each mail server and perhaps an additional mail server altogether.</a:t>
            </a:r>
          </a:p>
          <a:p>
            <a:endParaRPr lang="en-US" dirty="0"/>
          </a:p>
          <a:p>
            <a:r>
              <a:rPr lang="en-US" dirty="0"/>
              <a:t>Turn to your instructors and Tas often for assistance.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4600" y="80936"/>
            <a:ext cx="6429529" cy="411480"/>
          </a:xfrm>
        </p:spPr>
        <p:txBody>
          <a:bodyPr/>
          <a:lstStyle/>
          <a:p>
            <a:r>
              <a:rPr lang="en-US" dirty="0"/>
              <a:t>Network Challenge #3 – You’ve Got Mail (40 mins) </a:t>
            </a:r>
          </a:p>
        </p:txBody>
      </p:sp>
    </p:spTree>
    <p:extLst>
      <p:ext uri="{BB962C8B-B14F-4D97-AF65-F5344CB8AC3E}">
        <p14:creationId xmlns:p14="http://schemas.microsoft.com/office/powerpoint/2010/main" val="20236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DDC-E55D-4F8B-A4C3-F050CE4F8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4600" y="80936"/>
            <a:ext cx="6505729" cy="411480"/>
          </a:xfrm>
        </p:spPr>
        <p:txBody>
          <a:bodyPr/>
          <a:lstStyle/>
          <a:p>
            <a:r>
              <a:rPr lang="en-US" dirty="0"/>
              <a:t>Network Challenge #4 – Can You Hear Me Now (40 mins)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023F8AD-3B19-4EFB-B00C-CED128C87D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the Packet Tracer lab found in </a:t>
            </a:r>
            <a:r>
              <a:rPr lang="en-US" b="1" dirty="0"/>
              <a:t>Wireless &gt; Cell and Wireless Path</a:t>
            </a:r>
          </a:p>
          <a:p>
            <a:endParaRPr lang="en-US" dirty="0"/>
          </a:p>
          <a:p>
            <a:r>
              <a:rPr lang="en-US" dirty="0"/>
              <a:t>In this lab, your assignment is as follows: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Spend a few moments dissecting how this lab works. (First start by moving the smartphone in the </a:t>
            </a:r>
            <a:r>
              <a:rPr lang="en-US" i="1" dirty="0"/>
              <a:t>Physical </a:t>
            </a:r>
            <a:r>
              <a:rPr lang="en-US" dirty="0"/>
              <a:t>environment. Move it inside the office building and around the city. Note how this changes the networks the smartphone connects to).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attempt to re-build this server network from scratch. Feel free to compare and contrast with the pre-existing lab, but take the effort of identifying how your network should be configured to achieve the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complete this task, take things to the next level by adding a different cell tower completely. See if you can make the smartphone connect to the nearest cell-tower.</a:t>
            </a:r>
          </a:p>
          <a:p>
            <a:endParaRPr lang="en-US" dirty="0"/>
          </a:p>
          <a:p>
            <a:r>
              <a:rPr lang="en-US" dirty="0"/>
              <a:t>Turn to your instructors and Tas often for assistance. </a:t>
            </a:r>
          </a:p>
        </p:txBody>
      </p:sp>
    </p:spTree>
    <p:extLst>
      <p:ext uri="{BB962C8B-B14F-4D97-AF65-F5344CB8AC3E}">
        <p14:creationId xmlns:p14="http://schemas.microsoft.com/office/powerpoint/2010/main" val="6365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Security Implications</a:t>
            </a:r>
          </a:p>
        </p:txBody>
      </p:sp>
    </p:spTree>
    <p:extLst>
      <p:ext uri="{BB962C8B-B14F-4D97-AF65-F5344CB8AC3E}">
        <p14:creationId xmlns:p14="http://schemas.microsoft.com/office/powerpoint/2010/main" val="26827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5724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Last Week – Network Devices and Designs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2DCC3-07CD-4388-9798-540ED1CE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2702"/>
            <a:ext cx="3209925" cy="491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B5B29-30F7-4F99-9BDA-E393FA09F969}"/>
              </a:ext>
            </a:extLst>
          </p:cNvPr>
          <p:cNvSpPr txBox="1"/>
          <p:nvPr/>
        </p:nvSpPr>
        <p:spPr>
          <a:xfrm>
            <a:off x="170530" y="5886450"/>
            <a:ext cx="347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Network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E427D9-A80B-4E62-B25B-35EE75DF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888" y="812702"/>
            <a:ext cx="5146735" cy="491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59C9C-42E8-430A-90FD-5EC13EDDDDEC}"/>
              </a:ext>
            </a:extLst>
          </p:cNvPr>
          <p:cNvSpPr txBox="1"/>
          <p:nvPr/>
        </p:nvSpPr>
        <p:spPr>
          <a:xfrm>
            <a:off x="4800600" y="5886450"/>
            <a:ext cx="347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Simple 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42105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Warm-Up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C7318-ED34-4118-AC8E-E9FCF9FB5564}"/>
              </a:ext>
            </a:extLst>
          </p:cNvPr>
          <p:cNvSpPr txBox="1"/>
          <p:nvPr/>
        </p:nvSpPr>
        <p:spPr>
          <a:xfrm>
            <a:off x="304801" y="1066800"/>
            <a:ext cx="5791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Switch (and Hubs)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Bridge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Network Interface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Wireless Access Point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 Router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Servers (HTTP, DHCP, FTP)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52142-531A-4788-B5DB-29393DE08414}"/>
              </a:ext>
            </a:extLst>
          </p:cNvPr>
          <p:cNvSpPr txBox="1"/>
          <p:nvPr/>
        </p:nvSpPr>
        <p:spPr>
          <a:xfrm>
            <a:off x="5563937" y="2590800"/>
            <a:ext cx="347846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Define Each Term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Take a minute to define each of the terms listed here.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Today’s Class: Packet Tracer!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D01F6-78DC-4573-A62B-5FF82BDF498F}"/>
              </a:ext>
            </a:extLst>
          </p:cNvPr>
          <p:cNvSpPr txBox="1"/>
          <p:nvPr/>
        </p:nvSpPr>
        <p:spPr>
          <a:xfrm>
            <a:off x="228600" y="5642019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We’ll play a bit with Cisco Packet Tracer, a powerful tool for simulating real-world networks.  </a:t>
            </a:r>
          </a:p>
        </p:txBody>
      </p:sp>
      <p:pic>
        <p:nvPicPr>
          <p:cNvPr id="5" name="Picture 2" descr="Image result for packet tracer">
            <a:extLst>
              <a:ext uri="{FF2B5EF4-FFF2-40B4-BE49-F238E27FC236}">
                <a16:creationId xmlns:a16="http://schemas.microsoft.com/office/drawing/2014/main" id="{792C9C4C-8D3E-4725-83E4-527FFBB73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1"/>
          <a:stretch/>
        </p:blipFill>
        <p:spPr bwMode="auto">
          <a:xfrm>
            <a:off x="0" y="762000"/>
            <a:ext cx="9144000" cy="47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367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147231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Beyond Simple Network Diagramming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32D17-8314-4350-B6CF-48FC033A0425}"/>
              </a:ext>
            </a:extLst>
          </p:cNvPr>
          <p:cNvSpPr txBox="1"/>
          <p:nvPr/>
        </p:nvSpPr>
        <p:spPr>
          <a:xfrm>
            <a:off x="304800" y="5410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While platforms like </a:t>
            </a:r>
            <a:r>
              <a:rPr lang="en-US" sz="2200" dirty="0" err="1"/>
              <a:t>Gliffy</a:t>
            </a:r>
            <a:r>
              <a:rPr lang="en-US" sz="2200" dirty="0"/>
              <a:t> are great for illustrating quick network schematics as abstractions, they aren’t useful for much else.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47B4-7424-4BC4-803E-0FA4244E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" y="1143000"/>
            <a:ext cx="8220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37600" cy="653854"/>
          </a:xfrm>
        </p:spPr>
        <p:txBody>
          <a:bodyPr/>
          <a:lstStyle/>
          <a:p>
            <a:r>
              <a:rPr lang="en-US" dirty="0"/>
              <a:t>Packet Tracer: Real-World Devices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B67A6-D22C-4FD2-A659-562388841FCE}"/>
              </a:ext>
            </a:extLst>
          </p:cNvPr>
          <p:cNvSpPr txBox="1"/>
          <p:nvPr/>
        </p:nvSpPr>
        <p:spPr>
          <a:xfrm>
            <a:off x="304800" y="5410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 contrast, Packet Tracer includes a whole host of real-world devices each with extensive customizability.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4B3E-4D9E-48A5-A379-16D17AE0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85825"/>
            <a:ext cx="5622693" cy="444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AA38D-C63F-427B-A284-550A727C2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2459"/>
            <a:ext cx="2962087" cy="1182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B870E-6B84-49DF-9551-0B51683F6717}"/>
              </a:ext>
            </a:extLst>
          </p:cNvPr>
          <p:cNvSpPr txBox="1"/>
          <p:nvPr/>
        </p:nvSpPr>
        <p:spPr>
          <a:xfrm>
            <a:off x="6096001" y="1828800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28452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14926</TotalTime>
  <Words>1382</Words>
  <Application>Microsoft Office PowerPoint</Application>
  <PresentationFormat>On-screen Show (4:3)</PresentationFormat>
  <Paragraphs>153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Roboto</vt:lpstr>
      <vt:lpstr>Wingdings</vt:lpstr>
      <vt:lpstr>Trilogy_Class_Template</vt:lpstr>
      <vt:lpstr>Packet (Trace) Players</vt:lpstr>
      <vt:lpstr>Today’s Class</vt:lpstr>
      <vt:lpstr>Last Week – Network Devices and Designs</vt:lpstr>
      <vt:lpstr>Quick Warm-Up</vt:lpstr>
      <vt:lpstr>Today’s Class: Packet Tracer!</vt:lpstr>
      <vt:lpstr>Articles</vt:lpstr>
      <vt:lpstr>Intro to Packet Tracer</vt:lpstr>
      <vt:lpstr>Beyond Simple Network Diagramming </vt:lpstr>
      <vt:lpstr>Packet Tracer: Real-World Devices</vt:lpstr>
      <vt:lpstr>Packet Tracer: Command Line Interactivity</vt:lpstr>
      <vt:lpstr>Packet Tracer: Scripting and Web Browsing </vt:lpstr>
      <vt:lpstr>Packet Tracer: IoT Devices</vt:lpstr>
      <vt:lpstr>Packet Tracer: Physical and Environmental Considerations</vt:lpstr>
      <vt:lpstr>Installation</vt:lpstr>
      <vt:lpstr>PowerPoint Presentation</vt:lpstr>
      <vt:lpstr>Toe Dipping</vt:lpstr>
      <vt:lpstr>Basic P2P Configuration</vt:lpstr>
      <vt:lpstr>PowerPoint Presentation</vt:lpstr>
      <vt:lpstr>PowerPoint Presentation</vt:lpstr>
      <vt:lpstr>Network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Security Implications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Ahmed Haque</cp:lastModifiedBy>
  <cp:revision>1931</cp:revision>
  <cp:lastPrinted>2016-01-30T16:23:56Z</cp:lastPrinted>
  <dcterms:created xsi:type="dcterms:W3CDTF">2015-01-20T17:19:00Z</dcterms:created>
  <dcterms:modified xsi:type="dcterms:W3CDTF">2018-08-30T21:26:39Z</dcterms:modified>
</cp:coreProperties>
</file>