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3" r:id="rId2"/>
    <p:sldId id="258" r:id="rId3"/>
    <p:sldId id="396" r:id="rId4"/>
    <p:sldId id="430" r:id="rId5"/>
    <p:sldId id="402" r:id="rId6"/>
    <p:sldId id="380" r:id="rId7"/>
    <p:sldId id="398" r:id="rId8"/>
    <p:sldId id="399" r:id="rId9"/>
    <p:sldId id="400" r:id="rId10"/>
    <p:sldId id="401" r:id="rId11"/>
    <p:sldId id="404" r:id="rId12"/>
    <p:sldId id="418" r:id="rId13"/>
    <p:sldId id="419" r:id="rId14"/>
    <p:sldId id="420" r:id="rId15"/>
    <p:sldId id="421" r:id="rId16"/>
    <p:sldId id="428" r:id="rId17"/>
    <p:sldId id="429" r:id="rId18"/>
    <p:sldId id="291"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1pPr>
    <a:lvl2pPr marL="0" marR="0" indent="2286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2pPr>
    <a:lvl3pPr marL="0" marR="0" indent="4572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3pPr>
    <a:lvl4pPr marL="0" marR="0" indent="6858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4pPr>
    <a:lvl5pPr marL="0" marR="0" indent="9144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5pPr>
    <a:lvl6pPr marL="0" marR="0" indent="11430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6pPr>
    <a:lvl7pPr marL="0" marR="0" indent="13716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7pPr>
    <a:lvl8pPr marL="0" marR="0" indent="16002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8pPr>
    <a:lvl9pPr marL="0" marR="0" indent="182880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lvl9pPr>
  </p:defaultTextStyle>
  <p:extLst>
    <p:ext uri="{EFAFB233-063F-42B5-8137-9DF3F51BA10A}">
      <p15:sldGuideLst xmlns:p15="http://schemas.microsoft.com/office/powerpoint/2012/main">
        <p15:guide id="1" orient="horz" pos="4344"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875" autoAdjust="0"/>
  </p:normalViewPr>
  <p:slideViewPr>
    <p:cSldViewPr showGuides="1">
      <p:cViewPr varScale="1">
        <p:scale>
          <a:sx n="19" d="100"/>
          <a:sy n="19" d="100"/>
        </p:scale>
        <p:origin x="2342" y="53"/>
      </p:cViewPr>
      <p:guideLst>
        <p:guide orient="horz" pos="4344"/>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xfrm>
            <a:off x="1143000" y="685800"/>
            <a:ext cx="4572000" cy="3429000"/>
          </a:xfrm>
          <a:prstGeom prst="rect">
            <a:avLst/>
          </a:prstGeom>
        </p:spPr>
        <p:txBody>
          <a:bodyPr/>
          <a:lstStyle/>
          <a:p>
            <a:endParaRPr/>
          </a:p>
        </p:txBody>
      </p:sp>
      <p:sp>
        <p:nvSpPr>
          <p:cNvPr id="569" name="Shape 5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We’ve seen a lot of packets carrying data for a lot of protocols. </a:t>
            </a:r>
          </a:p>
          <a:p>
            <a:endParaRPr lang="en-US" b="0" dirty="0"/>
          </a:p>
          <a:p>
            <a:r>
              <a:rPr lang="en-US" b="0" dirty="0"/>
              <a:t>We know that HTTP is a protocol for sending web data. FTP is a protocol for sending file data. TCP is a protocol for sending raw data.</a:t>
            </a:r>
          </a:p>
          <a:p>
            <a:endParaRPr lang="en-US" b="0" dirty="0"/>
          </a:p>
          <a:p>
            <a:r>
              <a:rPr lang="en-US" b="0" dirty="0"/>
              <a:t>But we haven’t talked about exactly what protocols </a:t>
            </a:r>
            <a:r>
              <a:rPr lang="en-US" b="0" i="1" dirty="0"/>
              <a:t>are</a:t>
            </a:r>
            <a:r>
              <a:rPr lang="en-US" b="0" i="0" dirty="0"/>
              <a:t>.</a:t>
            </a:r>
          </a:p>
          <a:p>
            <a:endParaRPr lang="en-US" b="0" i="0" dirty="0"/>
          </a:p>
          <a:p>
            <a:r>
              <a:rPr lang="en-US" b="0" i="0" dirty="0"/>
              <a:t>A little more context will prepare us for some of the more challenging packet analysis we’ll do later today, like hunting for malware in data streams.</a:t>
            </a:r>
          </a:p>
          <a:p>
            <a:endParaRPr lang="en-US" b="0" i="0" dirty="0"/>
          </a:p>
          <a:p>
            <a:r>
              <a:rPr lang="en-US" b="0" i="0" dirty="0"/>
              <a:t>In this section, we’ll set the stage by discussing how protocols are defined, and ways to categorize them.</a:t>
            </a:r>
          </a:p>
        </p:txBody>
      </p:sp>
    </p:spTree>
    <p:extLst>
      <p:ext uri="{BB962C8B-B14F-4D97-AF65-F5344CB8AC3E}">
        <p14:creationId xmlns:p14="http://schemas.microsoft.com/office/powerpoint/2010/main" val="2049202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A few examples of different protocols for different purposes.</a:t>
            </a:r>
          </a:p>
          <a:p>
            <a:endParaRPr lang="en-US" b="0" dirty="0"/>
          </a:p>
          <a:p>
            <a:r>
              <a:rPr lang="en-US" b="0" dirty="0"/>
              <a:t>Emphasize that this is a </a:t>
            </a:r>
            <a:r>
              <a:rPr lang="en-US" b="0" i="1" dirty="0"/>
              <a:t>very</a:t>
            </a:r>
            <a:r>
              <a:rPr lang="en-US" b="0" i="0" dirty="0"/>
              <a:t> small subsample.</a:t>
            </a:r>
          </a:p>
          <a:p>
            <a:endParaRPr lang="en-US" b="0" i="0" dirty="0"/>
          </a:p>
          <a:p>
            <a:r>
              <a:rPr lang="en-US" b="0" i="0" dirty="0"/>
              <a:t>Wireshark recognizes over 1,000 protocols by default, and new ones are added all the time.</a:t>
            </a:r>
          </a:p>
          <a:p>
            <a:endParaRPr lang="en-US" b="0" i="0" dirty="0"/>
          </a:p>
          <a:p>
            <a:r>
              <a:rPr lang="en-US" b="0" i="0" dirty="0"/>
              <a:t>Fortunately, these 1,000+ protocols don’t serve 1,000+ purposes. Many do similar jobs in different situations. </a:t>
            </a:r>
          </a:p>
          <a:p>
            <a:endParaRPr lang="en-US" b="0" i="0" dirty="0"/>
          </a:p>
          <a:p>
            <a:r>
              <a:rPr lang="en-US" b="0" i="0" dirty="0"/>
              <a:t>For example, </a:t>
            </a:r>
            <a:r>
              <a:rPr lang="en-US" b="1" i="0" dirty="0"/>
              <a:t>TCP</a:t>
            </a:r>
            <a:r>
              <a:rPr lang="en-US" b="0" i="0" dirty="0"/>
              <a:t> sends raw data between computers. </a:t>
            </a:r>
            <a:r>
              <a:rPr lang="en-US" b="1" i="0" dirty="0"/>
              <a:t>UDP</a:t>
            </a:r>
            <a:r>
              <a:rPr lang="en-US" b="0" i="0" dirty="0"/>
              <a:t> also sends raw data between devices. They do it a bit differently, but they serve a similar purpose.</a:t>
            </a:r>
          </a:p>
          <a:p>
            <a:endParaRPr lang="en-US" b="0" i="0" dirty="0"/>
          </a:p>
          <a:p>
            <a:r>
              <a:rPr lang="en-US" b="0" i="0" dirty="0"/>
              <a:t>Thinking hard about similarities and differences between protocols leads us to powerful models for categorizing different protocols.</a:t>
            </a:r>
          </a:p>
          <a:p>
            <a:endParaRPr lang="en-US" b="0" i="0" dirty="0"/>
          </a:p>
          <a:p>
            <a:r>
              <a:rPr lang="en-US" b="0" i="0" dirty="0"/>
              <a:t>The TCP/IP model is the one that best describes the Internet, and provides a powerful way to group protocols based on what they do. </a:t>
            </a:r>
          </a:p>
        </p:txBody>
      </p:sp>
    </p:spTree>
    <p:extLst>
      <p:ext uri="{BB962C8B-B14F-4D97-AF65-F5344CB8AC3E}">
        <p14:creationId xmlns:p14="http://schemas.microsoft.com/office/powerpoint/2010/main" val="334635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dirty="0">
                <a:effectLst/>
                <a:latin typeface="Helvetica Neue"/>
                <a:ea typeface="Helvetica Neue"/>
                <a:cs typeface="Helvetica Neue"/>
                <a:sym typeface="Helvetica Neue"/>
              </a:rPr>
              <a:t>The TCP/IP model organizes protocols into four layers.</a:t>
            </a:r>
          </a:p>
          <a:p>
            <a:endParaRPr lang="en-US" sz="2200" b="0" dirty="0">
              <a:effectLst/>
              <a:latin typeface="Helvetica Neue"/>
              <a:ea typeface="Helvetica Neue"/>
              <a:cs typeface="Helvetica Neue"/>
              <a:sym typeface="Helvetica Neue"/>
            </a:endParaRPr>
          </a:p>
          <a:p>
            <a:r>
              <a:rPr lang="en-US" sz="2200" b="0" dirty="0">
                <a:effectLst/>
                <a:latin typeface="Helvetica Neue"/>
                <a:ea typeface="Helvetica Neue"/>
                <a:cs typeface="Helvetica Neue"/>
                <a:sym typeface="Helvetica Neue"/>
              </a:rPr>
              <a:t>At the top are protocols that are used to let user-facing </a:t>
            </a:r>
            <a:r>
              <a:rPr lang="en-US" sz="2200" b="1" dirty="0">
                <a:effectLst/>
                <a:latin typeface="Helvetica Neue"/>
                <a:ea typeface="Helvetica Neue"/>
                <a:cs typeface="Helvetica Neue"/>
                <a:sym typeface="Helvetica Neue"/>
              </a:rPr>
              <a:t>applications</a:t>
            </a:r>
            <a:r>
              <a:rPr lang="en-US" sz="2200" b="0" dirty="0">
                <a:effectLst/>
                <a:latin typeface="Helvetica Neue"/>
                <a:ea typeface="Helvetica Neue"/>
                <a:cs typeface="Helvetica Neue"/>
                <a:sym typeface="Helvetica Neue"/>
              </a:rPr>
              <a:t> request to send/receive data on the network. This is the </a:t>
            </a:r>
            <a:r>
              <a:rPr lang="en-US" sz="2200" b="1" dirty="0">
                <a:effectLst/>
                <a:latin typeface="Helvetica Neue"/>
                <a:ea typeface="Helvetica Neue"/>
                <a:cs typeface="Helvetica Neue"/>
                <a:sym typeface="Helvetica Neue"/>
              </a:rPr>
              <a:t>application layer</a:t>
            </a:r>
            <a:r>
              <a:rPr lang="en-US" sz="2200" b="0" dirty="0">
                <a:effectLst/>
                <a:latin typeface="Helvetica Neue"/>
                <a:ea typeface="Helvetica Neue"/>
                <a:cs typeface="Helvetica Neue"/>
                <a:sym typeface="Helvetica Neue"/>
              </a:rPr>
              <a:t>.</a:t>
            </a:r>
          </a:p>
          <a:p>
            <a:endParaRPr lang="en-US" sz="2200" b="0" dirty="0">
              <a:effectLst/>
              <a:latin typeface="Helvetica Neue"/>
              <a:ea typeface="Helvetica Neue"/>
              <a:cs typeface="Helvetica Neue"/>
              <a:sym typeface="Helvetica Neue"/>
            </a:endParaRPr>
          </a:p>
          <a:p>
            <a:r>
              <a:rPr lang="en-US" sz="2200" b="0" dirty="0">
                <a:effectLst/>
                <a:latin typeface="Helvetica Neue"/>
                <a:ea typeface="Helvetica Neue"/>
                <a:cs typeface="Helvetica Neue"/>
                <a:sym typeface="Helvetica Neue"/>
              </a:rPr>
              <a:t>Just below this are protocols that actually handle sending that data to other applications. These live in the </a:t>
            </a:r>
            <a:r>
              <a:rPr lang="en-US" sz="2200" b="1" dirty="0">
                <a:effectLst/>
                <a:latin typeface="Helvetica Neue"/>
                <a:ea typeface="Helvetica Neue"/>
                <a:cs typeface="Helvetica Neue"/>
                <a:sym typeface="Helvetica Neue"/>
              </a:rPr>
              <a:t>transport layer</a:t>
            </a:r>
            <a:r>
              <a:rPr lang="en-US" sz="2200" b="0" dirty="0">
                <a:effectLst/>
                <a:latin typeface="Helvetica Neue"/>
                <a:ea typeface="Helvetica Neue"/>
                <a:cs typeface="Helvetica Neue"/>
                <a:sym typeface="Helvetica Neue"/>
              </a:rPr>
              <a:t>.</a:t>
            </a:r>
          </a:p>
          <a:p>
            <a:endParaRPr lang="en-US" sz="2200" b="0" dirty="0">
              <a:effectLst/>
              <a:latin typeface="Helvetica Neue"/>
              <a:ea typeface="Helvetica Neue"/>
              <a:cs typeface="Helvetica Neue"/>
              <a:sym typeface="Helvetica Neue"/>
            </a:endParaRPr>
          </a:p>
          <a:p>
            <a:r>
              <a:rPr lang="en-US" sz="2200" b="0" dirty="0">
                <a:effectLst/>
                <a:latin typeface="Helvetica Neue"/>
                <a:ea typeface="Helvetica Neue"/>
                <a:cs typeface="Helvetica Neue"/>
                <a:sym typeface="Helvetica Neue"/>
              </a:rPr>
              <a:t>Below this are protocols that figure out which computer to send the data to next. These are </a:t>
            </a:r>
            <a:r>
              <a:rPr lang="en-US" sz="2200" b="1" dirty="0">
                <a:effectLst/>
                <a:latin typeface="Helvetica Neue"/>
                <a:ea typeface="Helvetica Neue"/>
                <a:cs typeface="Helvetica Neue"/>
                <a:sym typeface="Helvetica Neue"/>
              </a:rPr>
              <a:t>internet layer</a:t>
            </a:r>
            <a:r>
              <a:rPr lang="en-US" sz="2200" b="0" dirty="0">
                <a:effectLst/>
                <a:latin typeface="Helvetica Neue"/>
                <a:ea typeface="Helvetica Neue"/>
                <a:cs typeface="Helvetica Neue"/>
                <a:sym typeface="Helvetica Neue"/>
              </a:rPr>
              <a:t> protocols. Routers are devices that live at this </a:t>
            </a:r>
            <a:r>
              <a:rPr lang="en-US" sz="2200" b="0" dirty="0" err="1">
                <a:effectLst/>
                <a:latin typeface="Helvetica Neue"/>
                <a:ea typeface="Helvetica Neue"/>
                <a:cs typeface="Helvetica Neue"/>
                <a:sym typeface="Helvetica Neue"/>
              </a:rPr>
              <a:t>leve</a:t>
            </a:r>
            <a:r>
              <a:rPr lang="en-US" sz="2200" b="0" dirty="0">
                <a:effectLst/>
                <a:latin typeface="Helvetica Neue"/>
                <a:ea typeface="Helvetica Neue"/>
                <a:cs typeface="Helvetica Neue"/>
                <a:sym typeface="Helvetica Neue"/>
              </a:rPr>
              <a:t>.</a:t>
            </a:r>
          </a:p>
          <a:p>
            <a:endParaRPr lang="en-US" sz="2200" b="0" dirty="0">
              <a:effectLst/>
              <a:latin typeface="Helvetica Neue"/>
              <a:ea typeface="Helvetica Neue"/>
              <a:cs typeface="Helvetica Neue"/>
              <a:sym typeface="Helvetica Neue"/>
            </a:endParaRPr>
          </a:p>
          <a:p>
            <a:r>
              <a:rPr lang="en-US" sz="2200" b="0" dirty="0">
                <a:effectLst/>
                <a:latin typeface="Helvetica Neue"/>
                <a:ea typeface="Helvetica Neue"/>
                <a:cs typeface="Helvetica Neue"/>
                <a:sym typeface="Helvetica Neue"/>
              </a:rPr>
              <a:t>At the very bottom are protocols that turn physical signals from a wire into data a computer can understand. These live in the </a:t>
            </a:r>
            <a:r>
              <a:rPr lang="en-US" sz="2200" b="1" dirty="0">
                <a:effectLst/>
                <a:latin typeface="Helvetica Neue"/>
                <a:ea typeface="Helvetica Neue"/>
                <a:cs typeface="Helvetica Neue"/>
                <a:sym typeface="Helvetica Neue"/>
              </a:rPr>
              <a:t>network access</a:t>
            </a:r>
            <a:r>
              <a:rPr lang="en-US" sz="2200" b="0" dirty="0">
                <a:effectLst/>
                <a:latin typeface="Helvetica Neue"/>
                <a:ea typeface="Helvetica Neue"/>
                <a:cs typeface="Helvetica Neue"/>
                <a:sym typeface="Helvetica Neue"/>
              </a:rPr>
              <a:t> layer.</a:t>
            </a:r>
            <a:endParaRPr lang="en-US" sz="2200" b="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401898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Explain that the </a:t>
            </a:r>
            <a:r>
              <a:rPr lang="en-US" b="1" dirty="0"/>
              <a:t>application layer</a:t>
            </a:r>
            <a:r>
              <a:rPr lang="en-US" b="0" dirty="0"/>
              <a:t> is responsible for representing data in a way the consuming application can understand.</a:t>
            </a:r>
          </a:p>
          <a:p>
            <a:endParaRPr lang="en-US" b="0" dirty="0"/>
          </a:p>
          <a:p>
            <a:r>
              <a:rPr lang="en-US" b="0" dirty="0"/>
              <a:t>For web apps, this means HTTP (or HTTPS, which is the encrypted version).</a:t>
            </a:r>
          </a:p>
          <a:p>
            <a:r>
              <a:rPr lang="en-US" b="0" dirty="0"/>
              <a:t>  Remind students of the HTTP request from before.</a:t>
            </a:r>
          </a:p>
          <a:p>
            <a:endParaRPr lang="en-US" b="0" dirty="0"/>
          </a:p>
          <a:p>
            <a:r>
              <a:rPr lang="en-US" b="0" dirty="0"/>
              <a:t>For email applications, this would be a different protocol, called SMTP.</a:t>
            </a:r>
          </a:p>
          <a:p>
            <a:endParaRPr lang="en-US" b="0" dirty="0"/>
          </a:p>
          <a:p>
            <a:r>
              <a:rPr lang="en-US" b="0" dirty="0"/>
              <a:t>Emphasize that, at this level, data is formatted for user-facing applications to consume.</a:t>
            </a:r>
          </a:p>
        </p:txBody>
      </p:sp>
    </p:spTree>
    <p:extLst>
      <p:ext uri="{BB962C8B-B14F-4D97-AF65-F5344CB8AC3E}">
        <p14:creationId xmlns:p14="http://schemas.microsoft.com/office/powerpoint/2010/main" val="3194915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transport layer is responsible for actually transmitting data across the network. In other words, it’s the layer that puts the data onto the network.</a:t>
            </a:r>
          </a:p>
          <a:p>
            <a:endParaRPr lang="en-US" b="0" dirty="0"/>
          </a:p>
          <a:p>
            <a:r>
              <a:rPr lang="en-US" b="0" dirty="0"/>
              <a:t>For example, when a user tries to send a message with an email app, the email app will wrap up their message, attachments, the subject line, etc., into a package that the recipient’s email application can understand. This is, e.g., the SMTP protocol.</a:t>
            </a:r>
          </a:p>
          <a:p>
            <a:endParaRPr lang="en-US" b="0" dirty="0"/>
          </a:p>
          <a:p>
            <a:r>
              <a:rPr lang="en-US" b="0" dirty="0"/>
              <a:t>This package is a bunch of data, which the recipient’s computer could understand…If it ever received the data.</a:t>
            </a:r>
          </a:p>
          <a:p>
            <a:endParaRPr lang="en-US" b="0" dirty="0"/>
          </a:p>
          <a:p>
            <a:r>
              <a:rPr lang="en-US" b="0" dirty="0"/>
              <a:t>To actually get SMTP data from computer to computer, we need to use a different set of rules/protocols. Those are the </a:t>
            </a:r>
            <a:r>
              <a:rPr lang="en-US" b="1" dirty="0"/>
              <a:t>transport protocols</a:t>
            </a:r>
            <a:r>
              <a:rPr lang="en-US" b="0" dirty="0"/>
              <a:t>, which actually </a:t>
            </a:r>
            <a:r>
              <a:rPr lang="en-US" b="0" i="1" dirty="0"/>
              <a:t>transport</a:t>
            </a:r>
            <a:r>
              <a:rPr lang="en-US" b="0" i="0" dirty="0"/>
              <a:t> application data between devices.</a:t>
            </a:r>
            <a:endParaRPr lang="en-US" b="0" dirty="0"/>
          </a:p>
        </p:txBody>
      </p:sp>
    </p:spTree>
    <p:extLst>
      <p:ext uri="{BB962C8B-B14F-4D97-AF65-F5344CB8AC3E}">
        <p14:creationId xmlns:p14="http://schemas.microsoft.com/office/powerpoint/2010/main" val="3957859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Internet layer is responsible for routing data through physical networks.</a:t>
            </a:r>
          </a:p>
          <a:p>
            <a:r>
              <a:rPr lang="en-US" b="0" dirty="0"/>
              <a:t> </a:t>
            </a:r>
          </a:p>
          <a:p>
            <a:r>
              <a:rPr lang="en-US" b="0" dirty="0"/>
              <a:t>The Internet layer ensures data gets to the correct destination.</a:t>
            </a:r>
          </a:p>
          <a:p>
            <a:endParaRPr lang="en-US" b="0" dirty="0"/>
          </a:p>
          <a:p>
            <a:r>
              <a:rPr lang="en-US" b="0" dirty="0"/>
              <a:t>Internet-layer devices use </a:t>
            </a:r>
            <a:r>
              <a:rPr lang="en-US" b="1" dirty="0"/>
              <a:t>IP address</a:t>
            </a:r>
            <a:r>
              <a:rPr lang="en-US" b="0" dirty="0"/>
              <a:t> to identify target networks.</a:t>
            </a:r>
          </a:p>
          <a:p>
            <a:endParaRPr lang="en-US" b="0" dirty="0"/>
          </a:p>
          <a:p>
            <a:r>
              <a:rPr lang="en-US" b="0" dirty="0" err="1"/>
              <a:t>nternet</a:t>
            </a:r>
            <a:r>
              <a:rPr lang="en-US" b="0" dirty="0"/>
              <a:t>-layer devices use a protocol called </a:t>
            </a:r>
            <a:r>
              <a:rPr lang="en-US" b="1" dirty="0"/>
              <a:t>ARP</a:t>
            </a:r>
            <a:r>
              <a:rPr lang="en-US" b="0" dirty="0"/>
              <a:t>, or </a:t>
            </a:r>
            <a:r>
              <a:rPr lang="en-US" b="1" dirty="0"/>
              <a:t>Address Resolution Protocol</a:t>
            </a:r>
            <a:r>
              <a:rPr lang="en-US" b="0" dirty="0"/>
              <a:t>, to map IP addresses to hardware addresses.</a:t>
            </a:r>
          </a:p>
          <a:p>
            <a:r>
              <a:rPr lang="en-US" b="0" dirty="0"/>
              <a:t>  This allows network hardware to map an IP address to an real, physical machine.</a:t>
            </a:r>
          </a:p>
          <a:p>
            <a:r>
              <a:rPr lang="en-US" b="0" dirty="0"/>
              <a:t>  We’ll discuss this process in greater detail when we discuss switches. </a:t>
            </a:r>
          </a:p>
          <a:p>
            <a:endParaRPr lang="en-US" b="0" dirty="0"/>
          </a:p>
          <a:p>
            <a:r>
              <a:rPr lang="en-US" b="1" dirty="0"/>
              <a:t>Routers</a:t>
            </a:r>
            <a:r>
              <a:rPr lang="en-US" b="0" dirty="0"/>
              <a:t> are examples of Internet-layer devices.</a:t>
            </a:r>
            <a:endParaRPr lang="en-US" b="1" dirty="0"/>
          </a:p>
        </p:txBody>
      </p:sp>
    </p:spTree>
    <p:extLst>
      <p:ext uri="{BB962C8B-B14F-4D97-AF65-F5344CB8AC3E}">
        <p14:creationId xmlns:p14="http://schemas.microsoft.com/office/powerpoint/2010/main" val="364149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The network access layer is responsible for converting packets into data that can be sent along physical wires or fibers to target devices. In other words, this is the layer that puts TCP/IP packets onto the network.</a:t>
            </a:r>
          </a:p>
          <a:p>
            <a:endParaRPr lang="en-US" b="0" dirty="0"/>
          </a:p>
          <a:p>
            <a:r>
              <a:rPr lang="en-US" b="0" dirty="0"/>
              <a:t>This typically involves data being fed to a </a:t>
            </a:r>
            <a:r>
              <a:rPr lang="en-US" b="1" dirty="0"/>
              <a:t>network adapter</a:t>
            </a:r>
            <a:r>
              <a:rPr lang="en-US" b="0" dirty="0"/>
              <a:t> (e.g., a network card).</a:t>
            </a:r>
          </a:p>
          <a:p>
            <a:endParaRPr lang="en-US" b="0" dirty="0"/>
          </a:p>
          <a:p>
            <a:r>
              <a:rPr lang="en-US" b="0" dirty="0"/>
              <a:t>  Each physical network adapter is assigned an </a:t>
            </a:r>
            <a:r>
              <a:rPr lang="en-US" b="1" dirty="0"/>
              <a:t>IP Address</a:t>
            </a:r>
            <a:r>
              <a:rPr lang="en-US" b="0" dirty="0"/>
              <a:t> so that it can connect to the network</a:t>
            </a:r>
          </a:p>
          <a:p>
            <a:endParaRPr lang="en-US" b="0" dirty="0"/>
          </a:p>
          <a:p>
            <a:r>
              <a:rPr lang="en-US" b="0" dirty="0"/>
              <a:t>This network adapter is responsible for packaging data from the computer’s physical hardware and passing it to a router for further transport along the network.</a:t>
            </a:r>
          </a:p>
        </p:txBody>
      </p:sp>
    </p:spTree>
    <p:extLst>
      <p:ext uri="{BB962C8B-B14F-4D97-AF65-F5344CB8AC3E}">
        <p14:creationId xmlns:p14="http://schemas.microsoft.com/office/powerpoint/2010/main" val="356136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dirty="0">
                <a:effectLst/>
                <a:latin typeface="Helvetica Neue"/>
                <a:ea typeface="Helvetica Neue"/>
                <a:cs typeface="Helvetica Neue"/>
                <a:sym typeface="Helvetica Neue"/>
              </a:rPr>
              <a:t>When a computer sends data, it flows </a:t>
            </a:r>
            <a:r>
              <a:rPr lang="en-US" sz="2200" b="0" i="1" dirty="0">
                <a:effectLst/>
                <a:latin typeface="Helvetica Neue"/>
                <a:ea typeface="Helvetica Neue"/>
                <a:cs typeface="Helvetica Neue"/>
                <a:sym typeface="Helvetica Neue"/>
              </a:rPr>
              <a:t>down</a:t>
            </a:r>
            <a:r>
              <a:rPr lang="en-US" sz="2200" b="0" i="0" dirty="0">
                <a:effectLst/>
                <a:latin typeface="Helvetica Neue"/>
                <a:ea typeface="Helvetica Neue"/>
                <a:cs typeface="Helvetica Neue"/>
                <a:sym typeface="Helvetica Neue"/>
              </a:rPr>
              <a:t> these layers, from the application to the physical layer…</a:t>
            </a:r>
            <a:endParaRPr lang="en-US" sz="2200" b="0" i="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706128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dirty="0">
                <a:effectLst/>
                <a:latin typeface="Helvetica Neue"/>
                <a:ea typeface="Helvetica Neue"/>
                <a:cs typeface="Helvetica Neue"/>
                <a:sym typeface="Helvetica Neue"/>
              </a:rPr>
              <a:t>…And then through the network, and </a:t>
            </a:r>
            <a:r>
              <a:rPr lang="en-US" sz="2200" b="0" i="1" dirty="0">
                <a:effectLst/>
                <a:latin typeface="Helvetica Neue"/>
                <a:ea typeface="Helvetica Neue"/>
                <a:cs typeface="Helvetica Neue"/>
                <a:sym typeface="Helvetica Neue"/>
              </a:rPr>
              <a:t>up</a:t>
            </a:r>
            <a:r>
              <a:rPr lang="en-US" sz="2200" b="0" i="0" dirty="0">
                <a:effectLst/>
                <a:latin typeface="Helvetica Neue"/>
                <a:ea typeface="Helvetica Neue"/>
                <a:cs typeface="Helvetica Neue"/>
                <a:sym typeface="Helvetica Neue"/>
              </a:rPr>
              <a:t> on the other side.</a:t>
            </a:r>
            <a:endParaRPr lang="en-US" sz="2200" b="0" i="1"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18091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xfrm>
            <a:off x="381000" y="685800"/>
            <a:ext cx="6096000" cy="3429000"/>
          </a:xfrm>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pPr marL="268653" indent="-268653">
              <a:buSzPct val="750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t>Protocols are essentially </a:t>
            </a:r>
            <a:r>
              <a:rPr lang="en-US" b="1" i="0" dirty="0"/>
              <a:t>rules</a:t>
            </a:r>
            <a:r>
              <a:rPr lang="en-US" b="0" i="0" dirty="0"/>
              <a:t> for how devices should talk to each other.</a:t>
            </a:r>
          </a:p>
          <a:p>
            <a:endParaRPr lang="en-US" b="0" i="0" dirty="0"/>
          </a:p>
          <a:p>
            <a:r>
              <a:rPr lang="en-US" b="0" i="0" dirty="0"/>
              <a:t>We use different protocols for different purposes. For example, SMTP is for email, and HTTPS is for encrypted web traffic.</a:t>
            </a:r>
          </a:p>
          <a:p>
            <a:endParaRPr lang="en-US" b="0" i="0" dirty="0"/>
          </a:p>
          <a:p>
            <a:r>
              <a:rPr lang="en-US" b="0" i="0" dirty="0"/>
              <a:t>Since these are different applications, it makes sense there would be different rules for sending the data.</a:t>
            </a:r>
          </a:p>
          <a:p>
            <a:endParaRPr lang="en-US" b="0" i="0" dirty="0"/>
          </a:p>
          <a:p>
            <a:r>
              <a:rPr lang="en-US" b="0" i="0" dirty="0"/>
              <a:t>But many protocols have a lot in common. Most define specific rules for how devices should:</a:t>
            </a:r>
          </a:p>
          <a:p>
            <a:endParaRPr lang="en-US" b="0" dirty="0"/>
          </a:p>
          <a:p>
            <a:pPr>
              <a:spcBef>
                <a:spcPts val="3000"/>
              </a:spcBef>
              <a:defRPr sz="4800"/>
            </a:pPr>
            <a:r>
              <a:rPr lang="en-US" sz="2400" b="1" dirty="0">
                <a:latin typeface="Helvetica Neue"/>
                <a:ea typeface="Helvetica Neue"/>
                <a:cs typeface="Helvetica Neue"/>
                <a:sym typeface="Helvetica Neue"/>
              </a:rPr>
              <a:t>Open connections</a:t>
            </a:r>
            <a:r>
              <a:rPr lang="en-US" sz="2400" b="0" dirty="0">
                <a:latin typeface="Helvetica Neue"/>
                <a:ea typeface="Helvetica Neue"/>
                <a:cs typeface="Helvetica Neue"/>
                <a:sym typeface="Helvetica Neue"/>
              </a:rPr>
              <a:t>. Protocols specify how devices should request and negotiate connections with new devices. This process is often called </a:t>
            </a:r>
            <a:r>
              <a:rPr lang="en-US" sz="2400" b="1" dirty="0">
                <a:latin typeface="Helvetica Neue"/>
                <a:ea typeface="Helvetica Neue"/>
                <a:cs typeface="Helvetica Neue"/>
                <a:sym typeface="Helvetica Neue"/>
              </a:rPr>
              <a:t>handshaking</a:t>
            </a:r>
            <a:r>
              <a:rPr lang="en-US" sz="2400" b="0" dirty="0">
                <a:latin typeface="Helvetica Neue"/>
                <a:ea typeface="Helvetica Neue"/>
                <a:cs typeface="Helvetica Neue"/>
                <a:sym typeface="Helvetica Neue"/>
              </a:rPr>
              <a:t>.</a:t>
            </a:r>
            <a:endParaRPr lang="en-US" sz="2400" b="1" dirty="0">
              <a:latin typeface="Helvetica Neue"/>
              <a:ea typeface="Helvetica Neue"/>
              <a:cs typeface="Helvetica Neue"/>
              <a:sym typeface="Helvetica Neue"/>
            </a:endParaRPr>
          </a:p>
          <a:p>
            <a:pPr>
              <a:spcBef>
                <a:spcPts val="3000"/>
              </a:spcBef>
              <a:defRPr sz="4800"/>
            </a:pPr>
            <a:r>
              <a:rPr lang="en-US" sz="2400" b="1" dirty="0">
                <a:latin typeface="Helvetica Neue"/>
                <a:ea typeface="Helvetica Neue"/>
                <a:cs typeface="Helvetica Neue"/>
                <a:sym typeface="Helvetica Neue"/>
              </a:rPr>
              <a:t>Configure the connection</a:t>
            </a:r>
            <a:r>
              <a:rPr lang="en-US" sz="2400" b="0" dirty="0">
                <a:latin typeface="Helvetica Neue"/>
                <a:ea typeface="Helvetica Neue"/>
                <a:cs typeface="Helvetica Neue"/>
                <a:sym typeface="Helvetica Neue"/>
              </a:rPr>
              <a:t>. Protocols specify if the device should encrypt data; If so, how are keys traded; etc.</a:t>
            </a:r>
            <a:endParaRPr lang="en-US" sz="2400" b="1" dirty="0">
              <a:latin typeface="Helvetica Neue"/>
              <a:ea typeface="Helvetica Neue"/>
              <a:cs typeface="Helvetica Neue"/>
              <a:sym typeface="Helvetica Neue"/>
            </a:endParaRPr>
          </a:p>
          <a:p>
            <a:pPr>
              <a:spcBef>
                <a:spcPts val="3000"/>
              </a:spcBef>
              <a:defRPr sz="4800"/>
            </a:pPr>
            <a:r>
              <a:rPr lang="en-US" sz="2400" b="1" dirty="0">
                <a:latin typeface="Helvetica Neue"/>
                <a:ea typeface="Helvetica Neue"/>
                <a:cs typeface="Helvetica Neue"/>
                <a:sym typeface="Helvetica Neue"/>
              </a:rPr>
              <a:t>Format data</a:t>
            </a:r>
            <a:r>
              <a:rPr lang="en-US" sz="2400" b="0" dirty="0">
                <a:latin typeface="Helvetica Neue"/>
                <a:ea typeface="Helvetica Neue"/>
                <a:cs typeface="Helvetica Neue"/>
                <a:sym typeface="Helvetica Neue"/>
              </a:rPr>
              <a:t>. Protocols define very specific data formats. Devices communicating under a certain protocol expect to receive messages adhering to the specification.</a:t>
            </a:r>
            <a:endParaRPr lang="en-US" sz="2400" b="1" dirty="0">
              <a:latin typeface="Helvetica Neue"/>
              <a:ea typeface="Helvetica Neue"/>
              <a:cs typeface="Helvetica Neue"/>
              <a:sym typeface="Helvetica Neue"/>
            </a:endParaRPr>
          </a:p>
          <a:p>
            <a:pPr>
              <a:spcBef>
                <a:spcPts val="3000"/>
              </a:spcBef>
              <a:defRPr sz="4800"/>
            </a:pPr>
            <a:r>
              <a:rPr lang="en-US" sz="2400" b="1" dirty="0">
                <a:latin typeface="Helvetica Neue"/>
                <a:ea typeface="Helvetica Neue"/>
                <a:cs typeface="Helvetica Neue"/>
                <a:sym typeface="Helvetica Neue"/>
              </a:rPr>
              <a:t>Handle errors</a:t>
            </a:r>
            <a:r>
              <a:rPr lang="en-US" sz="2400" b="0" dirty="0">
                <a:latin typeface="Helvetica Neue"/>
                <a:ea typeface="Helvetica Neue"/>
                <a:cs typeface="Helvetica Neue"/>
                <a:sym typeface="Helvetica Neue"/>
              </a:rPr>
              <a:t>. Protocols specify how devices should handle situations such as corrupt data, dropped connections, etc.</a:t>
            </a:r>
            <a:endParaRPr lang="en-US" sz="2400" b="1" dirty="0">
              <a:latin typeface="Helvetica Neue"/>
              <a:ea typeface="Helvetica Neue"/>
              <a:cs typeface="Helvetica Neue"/>
              <a:sym typeface="Helvetica Neue"/>
            </a:endParaRPr>
          </a:p>
          <a:p>
            <a:pPr>
              <a:spcBef>
                <a:spcPts val="3000"/>
              </a:spcBef>
              <a:defRPr sz="4800"/>
            </a:pPr>
            <a:r>
              <a:rPr lang="en-US" sz="2400" b="1" dirty="0">
                <a:latin typeface="Helvetica Neue"/>
                <a:ea typeface="Helvetica Neue"/>
                <a:cs typeface="Helvetica Neue"/>
                <a:sym typeface="Helvetica Neue"/>
              </a:rPr>
              <a:t>Terminate connections</a:t>
            </a:r>
            <a:r>
              <a:rPr lang="en-US" sz="2400" b="0" dirty="0">
                <a:latin typeface="Helvetica Neue"/>
                <a:ea typeface="Helvetica Neue"/>
                <a:cs typeface="Helvetica Neue"/>
                <a:sym typeface="Helvetica Neue"/>
              </a:rPr>
              <a:t>. Protocols specify how devices should end the connection between them.</a:t>
            </a:r>
            <a:endParaRPr lang="en-US" sz="2400" b="1" dirty="0">
              <a:latin typeface="Helvetica Neue"/>
              <a:ea typeface="Helvetica Neue"/>
              <a:cs typeface="Helvetica Neue"/>
              <a:sym typeface="Helvetica Neue"/>
            </a:endParaRPr>
          </a:p>
          <a:p>
            <a:endParaRPr lang="en-US" b="0" dirty="0"/>
          </a:p>
        </p:txBody>
      </p:sp>
    </p:spTree>
    <p:extLst>
      <p:ext uri="{BB962C8B-B14F-4D97-AF65-F5344CB8AC3E}">
        <p14:creationId xmlns:p14="http://schemas.microsoft.com/office/powerpoint/2010/main" val="87248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i="0" dirty="0"/>
          </a:p>
        </p:txBody>
      </p:sp>
    </p:spTree>
    <p:extLst>
      <p:ext uri="{BB962C8B-B14F-4D97-AF65-F5344CB8AC3E}">
        <p14:creationId xmlns:p14="http://schemas.microsoft.com/office/powerpoint/2010/main" val="43095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dirty="0">
                <a:effectLst/>
                <a:latin typeface="Helvetica Neue"/>
                <a:ea typeface="Helvetica Neue"/>
                <a:cs typeface="Helvetica Neue"/>
                <a:sym typeface="Helvetica Neue"/>
              </a:rPr>
              <a:t>Explain that we’ll take a brief look at how the HTTP protocol specifies how to </a:t>
            </a:r>
            <a:r>
              <a:rPr lang="en-US" sz="2200" b="1" dirty="0">
                <a:effectLst/>
                <a:latin typeface="Helvetica Neue"/>
                <a:ea typeface="Helvetica Neue"/>
                <a:cs typeface="Helvetica Neue"/>
                <a:sym typeface="Helvetica Neue"/>
              </a:rPr>
              <a:t>initiate</a:t>
            </a:r>
            <a:r>
              <a:rPr lang="en-US" sz="2200" b="0" dirty="0">
                <a:effectLst/>
                <a:latin typeface="Helvetica Neue"/>
                <a:ea typeface="Helvetica Neue"/>
                <a:cs typeface="Helvetica Neue"/>
                <a:sym typeface="Helvetica Neue"/>
              </a:rPr>
              <a:t> </a:t>
            </a:r>
            <a:r>
              <a:rPr lang="en-US" sz="2200" b="1" dirty="0">
                <a:effectLst/>
                <a:latin typeface="Helvetica Neue"/>
                <a:ea typeface="Helvetica Neue"/>
                <a:cs typeface="Helvetica Neue"/>
                <a:sym typeface="Helvetica Neue"/>
              </a:rPr>
              <a:t>requests</a:t>
            </a:r>
            <a:r>
              <a:rPr lang="en-US" sz="2200" b="0" dirty="0">
                <a:effectLst/>
                <a:latin typeface="Helvetica Neue"/>
                <a:ea typeface="Helvetica Neue"/>
                <a:cs typeface="Helvetica Neue"/>
                <a:sym typeface="Helvetica Neue"/>
              </a:rPr>
              <a:t> and </a:t>
            </a:r>
            <a:r>
              <a:rPr lang="en-US" sz="2200" b="1" dirty="0">
                <a:effectLst/>
                <a:latin typeface="Helvetica Neue"/>
                <a:ea typeface="Helvetica Neue"/>
                <a:cs typeface="Helvetica Neue"/>
                <a:sym typeface="Helvetica Neue"/>
              </a:rPr>
              <a:t>format data</a:t>
            </a:r>
            <a:r>
              <a:rPr lang="en-US" sz="2200" b="0" dirty="0">
                <a:effectLst/>
                <a:latin typeface="Helvetica Neue"/>
                <a:ea typeface="Helvetica Neue"/>
                <a:cs typeface="Helvetica Neue"/>
                <a:sym typeface="Helvetica Neue"/>
              </a:rPr>
              <a:t>.</a:t>
            </a:r>
          </a:p>
        </p:txBody>
      </p:sp>
    </p:spTree>
    <p:extLst>
      <p:ext uri="{BB962C8B-B14F-4D97-AF65-F5344CB8AC3E}">
        <p14:creationId xmlns:p14="http://schemas.microsoft.com/office/powerpoint/2010/main" val="226196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excerpt from RFC 7230 (https://tools.ietf.org/html/rfc7230), which defines Message Syntax for the HTTP protocol, gives a flavor of what defining a protocol entails.</a:t>
            </a:r>
          </a:p>
          <a:p>
            <a:endParaRPr lang="en-US" dirty="0"/>
          </a:p>
          <a:p>
            <a:r>
              <a:rPr lang="en-US" dirty="0"/>
              <a:t>Note that it defines how devices </a:t>
            </a:r>
            <a:r>
              <a:rPr lang="en-US" b="1" dirty="0"/>
              <a:t>initiate connections</a:t>
            </a:r>
            <a:r>
              <a:rPr lang="en-US" dirty="0"/>
              <a:t> (in the form of a request message), and the </a:t>
            </a:r>
            <a:r>
              <a:rPr lang="en-US" b="1" dirty="0"/>
              <a:t>data format</a:t>
            </a:r>
            <a:r>
              <a:rPr lang="en-US" b="0" dirty="0"/>
              <a:t>.</a:t>
            </a:r>
            <a:endParaRPr lang="en-US" dirty="0"/>
          </a:p>
        </p:txBody>
      </p:sp>
    </p:spTree>
    <p:extLst>
      <p:ext uri="{BB962C8B-B14F-4D97-AF65-F5344CB8AC3E}">
        <p14:creationId xmlns:p14="http://schemas.microsoft.com/office/powerpoint/2010/main" val="208662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that this example request implements the description from before.</a:t>
            </a:r>
          </a:p>
        </p:txBody>
      </p:sp>
    </p:spTree>
    <p:extLst>
      <p:ext uri="{BB962C8B-B14F-4D97-AF65-F5344CB8AC3E}">
        <p14:creationId xmlns:p14="http://schemas.microsoft.com/office/powerpoint/2010/main" val="3166757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maps the description onto the example request. Note that GET is a method; /hello.txt is the URI; 1.1 is the version; etc.</a:t>
            </a:r>
          </a:p>
        </p:txBody>
      </p:sp>
    </p:spTree>
    <p:extLst>
      <p:ext uri="{BB962C8B-B14F-4D97-AF65-F5344CB8AC3E}">
        <p14:creationId xmlns:p14="http://schemas.microsoft.com/office/powerpoint/2010/main" val="66986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the target server receives this request, it will respond with the resource (or a 404 error).</a:t>
            </a:r>
          </a:p>
          <a:p>
            <a:endParaRPr lang="en-US" dirty="0"/>
          </a:p>
          <a:p>
            <a:r>
              <a:rPr lang="en-US" dirty="0"/>
              <a:t>We’ll take a closer look at Response formats when we investigate HTTP later in the course.</a:t>
            </a:r>
          </a:p>
        </p:txBody>
      </p:sp>
    </p:spTree>
    <p:extLst>
      <p:ext uri="{BB962C8B-B14F-4D97-AF65-F5344CB8AC3E}">
        <p14:creationId xmlns:p14="http://schemas.microsoft.com/office/powerpoint/2010/main" val="368861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 LIght - Img">
    <p:spTree>
      <p:nvGrpSpPr>
        <p:cNvPr id="1" name=""/>
        <p:cNvGrpSpPr/>
        <p:nvPr/>
      </p:nvGrpSpPr>
      <p:grpSpPr>
        <a:xfrm>
          <a:off x="0" y="0"/>
          <a:ext cx="0" cy="0"/>
          <a:chOff x="0" y="0"/>
          <a:chExt cx="0" cy="0"/>
        </a:xfrm>
      </p:grpSpPr>
      <p:sp>
        <p:nvSpPr>
          <p:cNvPr id="32" name="2305683155_a312459b98_o.jpg"/>
          <p:cNvSpPr>
            <a:spLocks noGrp="1"/>
          </p:cNvSpPr>
          <p:nvPr>
            <p:ph type="pic" idx="13"/>
          </p:nvPr>
        </p:nvSpPr>
        <p:spPr>
          <a:xfrm>
            <a:off x="0" y="0"/>
            <a:ext cx="24384000" cy="10444022"/>
          </a:xfrm>
          <a:prstGeom prst="rect">
            <a:avLst/>
          </a:prstGeom>
        </p:spPr>
        <p:txBody>
          <a:bodyPr lIns="91439" tIns="45719" rIns="91439" bIns="45719" anchor="t">
            <a:noAutofit/>
          </a:bodyPr>
          <a:lstStyle/>
          <a:p>
            <a:endParaRPr/>
          </a:p>
        </p:txBody>
      </p:sp>
      <p:sp>
        <p:nvSpPr>
          <p:cNvPr id="33"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34" name="Slide Number"/>
          <p:cNvSpPr>
            <a:spLocks noGrp="1"/>
          </p:cNvSpPr>
          <p:nvPr>
            <p:ph type="sldNum" sz="quarter" idx="2"/>
          </p:nvPr>
        </p:nvSpPr>
        <p:spPr>
          <a:xfrm>
            <a:off x="23949183" y="13254812"/>
            <a:ext cx="283816" cy="279401"/>
          </a:xfrm>
          <a:prstGeom prst="rect">
            <a:avLst/>
          </a:prstGeom>
        </p:spPr>
        <p:txBody>
          <a:bodyPr/>
          <a:lstStyle/>
          <a:p>
            <a:fld id="{86CB4B4D-7CA3-9044-876B-883B54F8677D}" type="slidenum">
              <a:t>‹#›</a:t>
            </a:fld>
            <a:endParaRPr/>
          </a:p>
        </p:txBody>
      </p:sp>
      <p:sp>
        <p:nvSpPr>
          <p:cNvPr id="35"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A6AAA9"/>
                </a:solidFill>
                <a:latin typeface="+mn-lt"/>
                <a:ea typeface="+mn-ea"/>
                <a:cs typeface="+mn-cs"/>
                <a:sym typeface="Helvetica"/>
              </a:defRPr>
            </a:lvl1pPr>
          </a:lstStyle>
          <a:p>
            <a:r>
              <a:t>® 2017 / Trilogy Education Services</a:t>
            </a:r>
          </a:p>
        </p:txBody>
      </p:sp>
      <p:sp>
        <p:nvSpPr>
          <p:cNvPr id="36" name="Text"/>
          <p:cNvSpPr>
            <a:spLocks noGrp="1"/>
          </p:cNvSpPr>
          <p:nvPr>
            <p:ph type="body" sz="quarter" idx="14"/>
          </p:nvPr>
        </p:nvSpPr>
        <p:spPr>
          <a:xfrm>
            <a:off x="6280770" y="10936320"/>
            <a:ext cx="2111529" cy="838201"/>
          </a:xfrm>
          <a:prstGeom prst="rect">
            <a:avLst/>
          </a:prstGeom>
        </p:spPr>
        <p:txBody>
          <a:bodyPr wrap="none" anchor="t"/>
          <a:lstStyle/>
          <a:p>
            <a:pPr marL="879230" indent="-879230" algn="ctr">
              <a:lnSpc>
                <a:spcPct val="120000"/>
              </a:lnSpc>
              <a:spcBef>
                <a:spcPts val="0"/>
              </a:spcBef>
              <a:defRPr sz="4800">
                <a:solidFill>
                  <a:srgbClr val="424242"/>
                </a:solidFill>
                <a:latin typeface="+mn-lt"/>
                <a:ea typeface="+mn-ea"/>
                <a:cs typeface="+mn-cs"/>
                <a:sym typeface="Helvetica"/>
              </a:defRPr>
            </a:pPr>
            <a:endParaRPr/>
          </a:p>
        </p:txBody>
      </p:sp>
      <p:sp>
        <p:nvSpPr>
          <p:cNvPr id="37"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38"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39"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0" name="Concept Title"/>
          <p:cNvSpPr>
            <a:spLocks noGrp="1"/>
          </p:cNvSpPr>
          <p:nvPr>
            <p:ph type="body" sz="quarter" idx="15"/>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353535"/>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enterd Big Statement  copy">
    <p:spTree>
      <p:nvGrpSpPr>
        <p:cNvPr id="1" name=""/>
        <p:cNvGrpSpPr/>
        <p:nvPr/>
      </p:nvGrpSpPr>
      <p:grpSpPr>
        <a:xfrm>
          <a:off x="0" y="0"/>
          <a:ext cx="0" cy="0"/>
          <a:chOff x="0" y="0"/>
          <a:chExt cx="0" cy="0"/>
        </a:xfrm>
      </p:grpSpPr>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
        <p:nvSpPr>
          <p:cNvPr id="104" name="® 2017 / Trilogy Education Services"/>
          <p:cNvSpPr>
            <a:spLocks noGrp="1"/>
          </p:cNvSpPr>
          <p:nvPr>
            <p:ph type="body" sz="quarter" idx="13"/>
          </p:nvPr>
        </p:nvSpPr>
        <p:spPr>
          <a:xfrm>
            <a:off x="247435" y="13254812"/>
            <a:ext cx="2683074" cy="279401"/>
          </a:xfrm>
          <a:prstGeom prst="rect">
            <a:avLst/>
          </a:prstGeom>
        </p:spPr>
        <p:txBody>
          <a:bodyPr wrap="none" anchor="t">
            <a:spAutoFit/>
          </a:bodyPr>
          <a:lstStyle>
            <a:lvl1pPr marL="0" indent="0" algn="ctr">
              <a:spcBef>
                <a:spcPts val="0"/>
              </a:spcBef>
              <a:buSzTx/>
              <a:buNone/>
              <a:defRPr sz="1200" b="1">
                <a:solidFill>
                  <a:srgbClr val="A6AAA9"/>
                </a:solidFill>
                <a:latin typeface="+mn-lt"/>
                <a:ea typeface="+mn-ea"/>
                <a:cs typeface="+mn-cs"/>
                <a:sym typeface="Helvetica"/>
              </a:defRPr>
            </a:lvl1pPr>
          </a:lstStyle>
          <a:p>
            <a:r>
              <a:t>® 2017 / Trilogy Education Services</a:t>
            </a:r>
          </a:p>
        </p:txBody>
      </p:sp>
      <p:sp>
        <p:nvSpPr>
          <p:cNvPr id="105" name="Today’s Agenda:"/>
          <p:cNvSpPr>
            <a:spLocks noGrp="1"/>
          </p:cNvSpPr>
          <p:nvPr>
            <p:ph type="body" sz="quarter" idx="14"/>
          </p:nvPr>
        </p:nvSpPr>
        <p:spPr>
          <a:xfrm rot="21600000">
            <a:off x="1369416" y="4083842"/>
            <a:ext cx="8552334" cy="1384301"/>
          </a:xfrm>
          <a:prstGeom prst="rect">
            <a:avLst/>
          </a:prstGeom>
        </p:spPr>
        <p:txBody>
          <a:bodyPr wrap="none">
            <a:spAutoFit/>
          </a:bodyPr>
          <a:lstStyle>
            <a:lvl1pPr marL="0" indent="0">
              <a:spcBef>
                <a:spcPts val="0"/>
              </a:spcBef>
              <a:buSzTx/>
              <a:buNone/>
              <a:defRPr sz="8400" b="1">
                <a:latin typeface="+mn-lt"/>
                <a:ea typeface="+mn-ea"/>
                <a:cs typeface="+mn-cs"/>
                <a:sym typeface="Helvetica"/>
              </a:defRPr>
            </a:lvl1pPr>
          </a:lstStyle>
          <a:p>
            <a:r>
              <a:t>Today’s Agenda:</a:t>
            </a:r>
          </a:p>
        </p:txBody>
      </p:sp>
      <p:sp>
        <p:nvSpPr>
          <p:cNvPr id="106" name="10:00 AM…"/>
          <p:cNvSpPr>
            <a:spLocks noGrp="1"/>
          </p:cNvSpPr>
          <p:nvPr>
            <p:ph type="body" sz="quarter" idx="15"/>
          </p:nvPr>
        </p:nvSpPr>
        <p:spPr>
          <a:xfrm rot="21600000">
            <a:off x="11812592" y="4397428"/>
            <a:ext cx="2154543" cy="4432301"/>
          </a:xfrm>
          <a:prstGeom prst="rect">
            <a:avLst/>
          </a:prstGeom>
        </p:spPr>
        <p:txBody>
          <a:bodyPr anchor="t">
            <a:spAutoFit/>
          </a:bodyPr>
          <a:lstStyle/>
          <a:p>
            <a:pPr marL="0" indent="0" defTabSz="546100">
              <a:lnSpc>
                <a:spcPct val="120000"/>
              </a:lnSpc>
              <a:spcBef>
                <a:spcPts val="800"/>
              </a:spcBef>
              <a:buSzTx/>
              <a:buNone/>
              <a:defRPr b="1" spc="36">
                <a:solidFill>
                  <a:srgbClr val="424242"/>
                </a:solidFill>
                <a:latin typeface="+mn-lt"/>
                <a:ea typeface="+mn-ea"/>
                <a:cs typeface="+mn-cs"/>
                <a:sym typeface="Helvetica"/>
              </a:defRPr>
            </a:pPr>
            <a:r>
              <a:t>10:00 </a:t>
            </a:r>
            <a:r>
              <a:rPr baseline="31999"/>
              <a:t>AM</a:t>
            </a:r>
          </a:p>
          <a:p>
            <a:pPr marL="0" indent="0" defTabSz="546100">
              <a:lnSpc>
                <a:spcPct val="120000"/>
              </a:lnSpc>
              <a:spcBef>
                <a:spcPts val="800"/>
              </a:spcBef>
              <a:buSzTx/>
              <a:buNone/>
              <a:defRPr b="1" spc="36">
                <a:solidFill>
                  <a:srgbClr val="424242"/>
                </a:solidFill>
                <a:latin typeface="+mn-lt"/>
                <a:ea typeface="+mn-ea"/>
                <a:cs typeface="+mn-cs"/>
                <a:sym typeface="Helvetica"/>
              </a:defRPr>
            </a:pPr>
            <a:r>
              <a:t>11:00 </a:t>
            </a:r>
            <a:r>
              <a:rPr baseline="31999"/>
              <a:t>AM</a:t>
            </a:r>
          </a:p>
          <a:p>
            <a:pPr marL="0" indent="0" defTabSz="546100">
              <a:lnSpc>
                <a:spcPct val="120000"/>
              </a:lnSpc>
              <a:spcBef>
                <a:spcPts val="800"/>
              </a:spcBef>
              <a:buSzTx/>
              <a:buNone/>
              <a:defRPr b="1" spc="36">
                <a:solidFill>
                  <a:srgbClr val="424242"/>
                </a:solidFill>
                <a:latin typeface="+mn-lt"/>
                <a:ea typeface="+mn-ea"/>
                <a:cs typeface="+mn-cs"/>
                <a:sym typeface="Helvetica"/>
              </a:defRPr>
            </a:pPr>
            <a:r>
              <a:t>12:00 </a:t>
            </a:r>
            <a:r>
              <a:rPr baseline="31999"/>
              <a:t>PM</a:t>
            </a:r>
          </a:p>
          <a:p>
            <a:pPr marL="0" indent="0" defTabSz="546100">
              <a:lnSpc>
                <a:spcPct val="120000"/>
              </a:lnSpc>
              <a:spcBef>
                <a:spcPts val="800"/>
              </a:spcBef>
              <a:buSzTx/>
              <a:buNone/>
              <a:defRPr b="1" spc="36">
                <a:solidFill>
                  <a:srgbClr val="424242"/>
                </a:solidFill>
                <a:latin typeface="+mn-lt"/>
                <a:ea typeface="+mn-ea"/>
                <a:cs typeface="+mn-cs"/>
                <a:sym typeface="Helvetica"/>
              </a:defRPr>
            </a:pPr>
            <a:r>
              <a:t>1:00 </a:t>
            </a:r>
            <a:r>
              <a:rPr baseline="31999"/>
              <a:t>PM</a:t>
            </a:r>
          </a:p>
          <a:p>
            <a:pPr marL="0" indent="0" defTabSz="546100">
              <a:lnSpc>
                <a:spcPct val="120000"/>
              </a:lnSpc>
              <a:spcBef>
                <a:spcPts val="800"/>
              </a:spcBef>
              <a:buSzTx/>
              <a:buNone/>
              <a:defRPr b="1" spc="36">
                <a:solidFill>
                  <a:srgbClr val="424242"/>
                </a:solidFill>
                <a:latin typeface="+mn-lt"/>
                <a:ea typeface="+mn-ea"/>
                <a:cs typeface="+mn-cs"/>
                <a:sym typeface="Helvetica"/>
              </a:defRPr>
            </a:pPr>
            <a:r>
              <a:t>2:00 </a:t>
            </a:r>
            <a:r>
              <a:rPr baseline="31999"/>
              <a:t>PM</a:t>
            </a:r>
          </a:p>
          <a:p>
            <a:pPr marL="0" indent="0" defTabSz="546100">
              <a:lnSpc>
                <a:spcPct val="120000"/>
              </a:lnSpc>
              <a:spcBef>
                <a:spcPts val="800"/>
              </a:spcBef>
              <a:buSzTx/>
              <a:buNone/>
              <a:defRPr b="1" spc="36">
                <a:solidFill>
                  <a:srgbClr val="424242"/>
                </a:solidFill>
                <a:latin typeface="+mn-lt"/>
                <a:ea typeface="+mn-ea"/>
                <a:cs typeface="+mn-cs"/>
                <a:sym typeface="Helvetica"/>
              </a:defRPr>
            </a:pPr>
            <a:r>
              <a:t>4:00 </a:t>
            </a:r>
            <a:r>
              <a:rPr baseline="31999"/>
              <a:t>PM</a:t>
            </a:r>
          </a:p>
        </p:txBody>
      </p:sp>
      <p:sp>
        <p:nvSpPr>
          <p:cNvPr id="107" name="Introductions and Current Status…"/>
          <p:cNvSpPr>
            <a:spLocks noGrp="1"/>
          </p:cNvSpPr>
          <p:nvPr>
            <p:ph type="body" sz="quarter" idx="16"/>
          </p:nvPr>
        </p:nvSpPr>
        <p:spPr>
          <a:xfrm rot="21600000">
            <a:off x="14938990" y="4397428"/>
            <a:ext cx="10177314" cy="4432301"/>
          </a:xfrm>
          <a:prstGeom prst="rect">
            <a:avLst/>
          </a:prstGeom>
        </p:spPr>
        <p:txBody>
          <a:bodyPr anchor="t">
            <a:spAutoFit/>
          </a:bodyPr>
          <a:lstStyle/>
          <a:p>
            <a:pPr marL="0" indent="0" defTabSz="546100">
              <a:lnSpc>
                <a:spcPct val="120000"/>
              </a:lnSpc>
              <a:spcBef>
                <a:spcPts val="800"/>
              </a:spcBef>
              <a:buSzTx/>
              <a:buNone/>
              <a:defRPr spc="36">
                <a:solidFill>
                  <a:srgbClr val="424242"/>
                </a:solidFill>
                <a:latin typeface="+mn-lt"/>
                <a:ea typeface="+mn-ea"/>
                <a:cs typeface="+mn-cs"/>
                <a:sym typeface="Helvetica"/>
              </a:defRPr>
            </a:pPr>
            <a:r>
              <a:t>Introductions and Current Status</a:t>
            </a:r>
          </a:p>
          <a:p>
            <a:pPr marL="0" indent="0" defTabSz="546100">
              <a:lnSpc>
                <a:spcPct val="120000"/>
              </a:lnSpc>
              <a:spcBef>
                <a:spcPts val="800"/>
              </a:spcBef>
              <a:buSzTx/>
              <a:buNone/>
              <a:defRPr spc="36">
                <a:solidFill>
                  <a:srgbClr val="424242"/>
                </a:solidFill>
                <a:latin typeface="+mn-lt"/>
                <a:ea typeface="+mn-ea"/>
                <a:cs typeface="+mn-cs"/>
                <a:sym typeface="Helvetica"/>
              </a:defRPr>
            </a:pPr>
            <a:r>
              <a:t>Presentation of Concepts</a:t>
            </a:r>
          </a:p>
          <a:p>
            <a:pPr marL="0" indent="0" defTabSz="546100">
              <a:lnSpc>
                <a:spcPct val="120000"/>
              </a:lnSpc>
              <a:spcBef>
                <a:spcPts val="800"/>
              </a:spcBef>
              <a:buSzTx/>
              <a:buNone/>
              <a:defRPr spc="36">
                <a:solidFill>
                  <a:srgbClr val="424242"/>
                </a:solidFill>
                <a:latin typeface="+mn-lt"/>
                <a:ea typeface="+mn-ea"/>
                <a:cs typeface="+mn-cs"/>
                <a:sym typeface="Helvetica"/>
              </a:defRPr>
            </a:pPr>
            <a:r>
              <a:t>Lunch</a:t>
            </a:r>
          </a:p>
          <a:p>
            <a:pPr marL="0" indent="0" defTabSz="546100">
              <a:lnSpc>
                <a:spcPct val="120000"/>
              </a:lnSpc>
              <a:spcBef>
                <a:spcPts val="800"/>
              </a:spcBef>
              <a:buSzTx/>
              <a:buNone/>
              <a:defRPr spc="36">
                <a:solidFill>
                  <a:srgbClr val="424242"/>
                </a:solidFill>
                <a:latin typeface="+mn-lt"/>
                <a:ea typeface="+mn-ea"/>
                <a:cs typeface="+mn-cs"/>
                <a:sym typeface="Helvetica"/>
              </a:defRPr>
            </a:pPr>
            <a:r>
              <a:t>Review and Discuss</a:t>
            </a:r>
          </a:p>
          <a:p>
            <a:pPr marL="0" indent="0" defTabSz="546100">
              <a:lnSpc>
                <a:spcPct val="120000"/>
              </a:lnSpc>
              <a:spcBef>
                <a:spcPts val="800"/>
              </a:spcBef>
              <a:buSzTx/>
              <a:buNone/>
              <a:defRPr spc="36">
                <a:solidFill>
                  <a:srgbClr val="424242"/>
                </a:solidFill>
                <a:latin typeface="+mn-lt"/>
                <a:ea typeface="+mn-ea"/>
                <a:cs typeface="+mn-cs"/>
                <a:sym typeface="Helvetica"/>
              </a:defRPr>
            </a:pPr>
            <a:r>
              <a:t>Workshop</a:t>
            </a:r>
          </a:p>
          <a:p>
            <a:pPr marL="0" indent="0" defTabSz="546100">
              <a:lnSpc>
                <a:spcPct val="120000"/>
              </a:lnSpc>
              <a:spcBef>
                <a:spcPts val="800"/>
              </a:spcBef>
              <a:buSzTx/>
              <a:buNone/>
              <a:defRPr spc="36">
                <a:solidFill>
                  <a:srgbClr val="424242"/>
                </a:solidFill>
                <a:latin typeface="+mn-lt"/>
                <a:ea typeface="+mn-ea"/>
                <a:cs typeface="+mn-cs"/>
                <a:sym typeface="Helvetica"/>
              </a:defRPr>
            </a:pPr>
            <a:r>
              <a:t>Beer-o’clock</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3 img right">
    <p:spTree>
      <p:nvGrpSpPr>
        <p:cNvPr id="1" name=""/>
        <p:cNvGrpSpPr/>
        <p:nvPr/>
      </p:nvGrpSpPr>
      <p:grpSpPr>
        <a:xfrm>
          <a:off x="0" y="0"/>
          <a:ext cx="0" cy="0"/>
          <a:chOff x="0" y="0"/>
          <a:chExt cx="0" cy="0"/>
        </a:xfrm>
      </p:grpSpPr>
      <p:sp>
        <p:nvSpPr>
          <p:cNvPr id="145" name="prince.jpg"/>
          <p:cNvSpPr>
            <a:spLocks noGrp="1"/>
          </p:cNvSpPr>
          <p:nvPr>
            <p:ph type="pic" sz="half" idx="13"/>
          </p:nvPr>
        </p:nvSpPr>
        <p:spPr>
          <a:xfrm>
            <a:off x="16268712" y="-12712"/>
            <a:ext cx="8112011" cy="13741454"/>
          </a:xfrm>
          <a:prstGeom prst="rect">
            <a:avLst/>
          </a:prstGeom>
        </p:spPr>
        <p:txBody>
          <a:bodyPr lIns="91439" tIns="45719" rIns="91439" bIns="45719" anchor="t">
            <a:noAutofit/>
          </a:bodyPr>
          <a:lstStyle/>
          <a:p>
            <a:endParaRPr/>
          </a:p>
        </p:txBody>
      </p:sp>
      <p:sp>
        <p:nvSpPr>
          <p:cNvPr id="146" name="Slide Number"/>
          <p:cNvSpPr>
            <a:spLocks noGrp="1"/>
          </p:cNvSpPr>
          <p:nvPr>
            <p:ph type="sldNum" sz="quarter" idx="2"/>
          </p:nvPr>
        </p:nvSpPr>
        <p:spPr>
          <a:xfrm>
            <a:off x="23942304" y="13254812"/>
            <a:ext cx="283816" cy="279401"/>
          </a:xfrm>
          <a:prstGeom prst="rect">
            <a:avLst/>
          </a:prstGeom>
        </p:spPr>
        <p:txBody>
          <a:bodyPr/>
          <a:lstStyle/>
          <a:p>
            <a:fld id="{86CB4B4D-7CA3-9044-876B-883B54F8677D}" type="slidenum">
              <a:t>‹#›</a:t>
            </a:fld>
            <a:endParaRPr/>
          </a:p>
        </p:txBody>
      </p:sp>
      <p:sp>
        <p:nvSpPr>
          <p:cNvPr id="147"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48" name="® 2017 | Trilogy Education Services"/>
          <p:cNvSpPr>
            <a:spLocks noGrp="1"/>
          </p:cNvSpPr>
          <p:nvPr>
            <p:ph type="body" sz="quarter" idx="14"/>
          </p:nvPr>
        </p:nvSpPr>
        <p:spPr>
          <a:xfrm>
            <a:off x="404135" y="13261162"/>
            <a:ext cx="2683373" cy="279401"/>
          </a:xfrm>
          <a:prstGeom prst="rect">
            <a:avLst/>
          </a:prstGeom>
        </p:spPr>
        <p:txBody>
          <a:bodyPr wrap="none" anchor="t">
            <a:spAutoFit/>
          </a:bodyPr>
          <a:lstStyle>
            <a:lvl1pPr marL="0" indent="0" algn="ctr">
              <a:spcBef>
                <a:spcPts val="0"/>
              </a:spcBef>
              <a:buSzTx/>
              <a:buNone/>
              <a:defRPr sz="1200" b="1">
                <a:solidFill>
                  <a:srgbClr val="A6AAA9"/>
                </a:solidFill>
                <a:latin typeface="+mn-lt"/>
                <a:ea typeface="+mn-ea"/>
                <a:cs typeface="+mn-cs"/>
                <a:sym typeface="Helvetica"/>
              </a:defRPr>
            </a:lvl1pPr>
          </a:lstStyle>
          <a:p>
            <a:r>
              <a:t>® 2017 | Trilogy Education Services</a:t>
            </a:r>
          </a:p>
        </p:txBody>
      </p:sp>
      <p:sp>
        <p:nvSpPr>
          <p:cNvPr id="149" name="Body Level One…"/>
          <p:cNvSpPr>
            <a:spLocks noGrp="1"/>
          </p:cNvSpPr>
          <p:nvPr>
            <p:ph type="body" idx="15"/>
          </p:nvPr>
        </p:nvSpPr>
        <p:spPr>
          <a:xfrm>
            <a:off x="2420644" y="4554956"/>
            <a:ext cx="21005801" cy="9207501"/>
          </a:xfrm>
          <a:prstGeom prst="rect">
            <a:avLst/>
          </a:prstGeom>
        </p:spPr>
        <p:txBody>
          <a:bodyPr anchor="t"/>
          <a:lstStyle>
            <a:lvl1pPr marL="633046" indent="-633046">
              <a:buClr>
                <a:srgbClr val="00C7E8"/>
              </a:buClr>
              <a:buSzPct val="100000"/>
            </a:lvl1pPr>
            <a:lvl2pPr>
              <a:buClr>
                <a:srgbClr val="00C7E8"/>
              </a:buClr>
              <a:buChar char="๏"/>
            </a:lvl2pPr>
            <a:lvl3pPr>
              <a:buClr>
                <a:srgbClr val="B8BABA"/>
              </a:buClr>
            </a:lvl3pPr>
            <a:lvl4pPr>
              <a:buClr>
                <a:srgbClr val="00C7E8"/>
              </a:buClr>
            </a:lvl4pPr>
            <a:lvl5pPr>
              <a:buClr>
                <a:srgbClr val="00C7E8"/>
              </a:buClr>
            </a:lvl5pPr>
          </a:lstStyle>
          <a:p>
            <a:r>
              <a:t>Body Level One</a:t>
            </a:r>
          </a:p>
          <a:p>
            <a:pPr lvl="1"/>
            <a:r>
              <a:t>Body Level Two</a:t>
            </a:r>
          </a:p>
          <a:p>
            <a:pPr lvl="2"/>
            <a:r>
              <a:t>Body Level Three</a:t>
            </a:r>
          </a:p>
          <a:p>
            <a:pPr lvl="3"/>
            <a:r>
              <a:t>Body Level Four</a:t>
            </a:r>
          </a:p>
          <a:p>
            <a:pPr lvl="4"/>
            <a:r>
              <a:t>Body Level Five</a:t>
            </a:r>
          </a:p>
        </p:txBody>
      </p:sp>
      <p:sp>
        <p:nvSpPr>
          <p:cNvPr id="150" name="Title Text"/>
          <p:cNvSpPr>
            <a:spLocks noGrp="1"/>
          </p:cNvSpPr>
          <p:nvPr>
            <p:ph type="body" sz="quarter" idx="16"/>
          </p:nvPr>
        </p:nvSpPr>
        <p:spPr>
          <a:xfrm>
            <a:off x="1931322" y="2037693"/>
            <a:ext cx="19185608" cy="1384301"/>
          </a:xfrm>
          <a:prstGeom prst="rect">
            <a:avLst/>
          </a:prstGeom>
        </p:spPr>
        <p:txBody>
          <a:bodyPr anchor="t"/>
          <a:lstStyle>
            <a:lvl1pPr marL="0" indent="0">
              <a:spcBef>
                <a:spcPts val="0"/>
              </a:spcBef>
              <a:buSzTx/>
              <a:buNone/>
              <a:defRPr sz="8400" b="1">
                <a:latin typeface="+mn-lt"/>
                <a:ea typeface="+mn-ea"/>
                <a:cs typeface="+mn-cs"/>
                <a:sym typeface="Helvetica"/>
              </a:defRPr>
            </a:lvl1pPr>
          </a:lstStyle>
          <a:p>
            <a:r>
              <a:t>Title Text</a:t>
            </a:r>
          </a:p>
        </p:txBody>
      </p:sp>
      <p:sp>
        <p:nvSpPr>
          <p:cNvPr id="151"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52"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53"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54" name="Concept Title"/>
          <p:cNvSpPr>
            <a:spLocks noGrp="1"/>
          </p:cNvSpPr>
          <p:nvPr>
            <p:ph type="body" sz="quarter" idx="17"/>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353535"/>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obile Mockup copy">
    <p:spTree>
      <p:nvGrpSpPr>
        <p:cNvPr id="1" name=""/>
        <p:cNvGrpSpPr/>
        <p:nvPr/>
      </p:nvGrpSpPr>
      <p:grpSpPr>
        <a:xfrm>
          <a:off x="0" y="0"/>
          <a:ext cx="0" cy="0"/>
          <a:chOff x="0" y="0"/>
          <a:chExt cx="0" cy="0"/>
        </a:xfrm>
      </p:grpSpPr>
      <p:grpSp>
        <p:nvGrpSpPr>
          <p:cNvPr id="367" name="Group"/>
          <p:cNvGrpSpPr/>
          <p:nvPr/>
        </p:nvGrpSpPr>
        <p:grpSpPr>
          <a:xfrm>
            <a:off x="12051860" y="-1044107"/>
            <a:ext cx="12476800" cy="15804214"/>
            <a:chOff x="0" y="0"/>
            <a:chExt cx="12476798" cy="15804213"/>
          </a:xfrm>
        </p:grpSpPr>
        <p:pic>
          <p:nvPicPr>
            <p:cNvPr id="364" name="iphone.png" descr="iphone.png"/>
            <p:cNvPicPr>
              <a:picLocks noChangeAspect="1"/>
            </p:cNvPicPr>
            <p:nvPr/>
          </p:nvPicPr>
          <p:blipFill>
            <a:blip r:embed="rId2">
              <a:extLst/>
            </a:blip>
            <a:srcRect l="14040" r="14040"/>
            <a:stretch>
              <a:fillRect/>
            </a:stretch>
          </p:blipFill>
          <p:spPr>
            <a:xfrm>
              <a:off x="0" y="3013689"/>
              <a:ext cx="12476799" cy="9764466"/>
            </a:xfrm>
            <a:prstGeom prst="rect">
              <a:avLst/>
            </a:prstGeom>
            <a:ln w="12700" cap="flat">
              <a:noFill/>
              <a:miter lim="400000"/>
            </a:ln>
            <a:effectLst/>
          </p:spPr>
        </p:pic>
        <p:sp>
          <p:nvSpPr>
            <p:cNvPr id="365" name="Rectangle"/>
            <p:cNvSpPr/>
            <p:nvPr/>
          </p:nvSpPr>
          <p:spPr>
            <a:xfrm>
              <a:off x="2778" y="12624619"/>
              <a:ext cx="12471401" cy="3179595"/>
            </a:xfrm>
            <a:prstGeom prst="rect">
              <a:avLst/>
            </a:prstGeom>
            <a:solidFill>
              <a:srgbClr val="FFFFFF"/>
            </a:solidFill>
            <a:ln w="12700" cap="flat">
              <a:noFill/>
              <a:miter lim="400000"/>
            </a:ln>
            <a:effectLst/>
          </p:spPr>
          <p:txBody>
            <a:bodyPr wrap="square" lIns="76200" tIns="76200" rIns="76200" bIns="76200" numCol="1" anchor="ctr">
              <a:noAutofit/>
            </a:bodyPr>
            <a:lstStyle/>
            <a:p>
              <a:pPr defTabSz="546100">
                <a:lnSpc>
                  <a:spcPct val="110000"/>
                </a:lnSpc>
                <a:defRPr sz="2100" spc="21">
                  <a:solidFill>
                    <a:srgbClr val="FFFFFF"/>
                  </a:solidFill>
                  <a:latin typeface="+mn-lt"/>
                  <a:ea typeface="+mn-ea"/>
                  <a:cs typeface="+mn-cs"/>
                  <a:sym typeface="Helvetica"/>
                </a:defRPr>
              </a:pPr>
              <a:endParaRPr/>
            </a:p>
          </p:txBody>
        </p:sp>
        <p:sp>
          <p:nvSpPr>
            <p:cNvPr id="366" name="Rectangle"/>
            <p:cNvSpPr/>
            <p:nvPr/>
          </p:nvSpPr>
          <p:spPr>
            <a:xfrm>
              <a:off x="2778" y="0"/>
              <a:ext cx="12471401" cy="3179595"/>
            </a:xfrm>
            <a:prstGeom prst="rect">
              <a:avLst/>
            </a:prstGeom>
            <a:solidFill>
              <a:srgbClr val="FFFFFF"/>
            </a:solidFill>
            <a:ln w="12700" cap="flat">
              <a:noFill/>
              <a:miter lim="400000"/>
            </a:ln>
            <a:effectLst/>
          </p:spPr>
          <p:txBody>
            <a:bodyPr wrap="square" lIns="76200" tIns="76200" rIns="76200" bIns="76200" numCol="1" anchor="ctr">
              <a:noAutofit/>
            </a:bodyPr>
            <a:lstStyle/>
            <a:p>
              <a:pPr defTabSz="546100">
                <a:lnSpc>
                  <a:spcPct val="110000"/>
                </a:lnSpc>
                <a:defRPr sz="2100" spc="21">
                  <a:solidFill>
                    <a:srgbClr val="FFFFFF"/>
                  </a:solidFill>
                  <a:latin typeface="+mn-lt"/>
                  <a:ea typeface="+mn-ea"/>
                  <a:cs typeface="+mn-cs"/>
                  <a:sym typeface="Helvetica"/>
                </a:defRPr>
              </a:pPr>
              <a:endParaRPr/>
            </a:p>
          </p:txBody>
        </p:sp>
      </p:grpSp>
      <p:sp>
        <p:nvSpPr>
          <p:cNvPr id="368" name="Slide Number"/>
          <p:cNvSpPr>
            <a:spLocks noGrp="1"/>
          </p:cNvSpPr>
          <p:nvPr>
            <p:ph type="sldNum" sz="quarter" idx="2"/>
          </p:nvPr>
        </p:nvSpPr>
        <p:spPr>
          <a:xfrm>
            <a:off x="23937041" y="13254812"/>
            <a:ext cx="283816" cy="279401"/>
          </a:xfrm>
          <a:prstGeom prst="rect">
            <a:avLst/>
          </a:prstGeom>
        </p:spPr>
        <p:txBody>
          <a:bodyPr/>
          <a:lstStyle/>
          <a:p>
            <a:fld id="{86CB4B4D-7CA3-9044-876B-883B54F8677D}" type="slidenum">
              <a:t>‹#›</a:t>
            </a:fld>
            <a:endParaRPr/>
          </a:p>
        </p:txBody>
      </p:sp>
      <p:sp>
        <p:nvSpPr>
          <p:cNvPr id="369"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370" name="® 2017 / Trilogy Education Services"/>
          <p:cNvSpPr>
            <a:spLocks noGrp="1"/>
          </p:cNvSpPr>
          <p:nvPr>
            <p:ph type="body" sz="quarter" idx="13"/>
          </p:nvPr>
        </p:nvSpPr>
        <p:spPr>
          <a:xfrm>
            <a:off x="247435" y="13254812"/>
            <a:ext cx="2683074" cy="279401"/>
          </a:xfrm>
          <a:prstGeom prst="rect">
            <a:avLst/>
          </a:prstGeom>
        </p:spPr>
        <p:txBody>
          <a:bodyPr wrap="none" anchor="t">
            <a:spAutoFit/>
          </a:bodyPr>
          <a:lstStyle>
            <a:lvl1pPr marL="0" indent="0" algn="ctr">
              <a:spcBef>
                <a:spcPts val="0"/>
              </a:spcBef>
              <a:buSzTx/>
              <a:buNone/>
              <a:defRPr sz="1200" b="1">
                <a:solidFill>
                  <a:srgbClr val="A6AAA9"/>
                </a:solidFill>
                <a:latin typeface="+mn-lt"/>
                <a:ea typeface="+mn-ea"/>
                <a:cs typeface="+mn-cs"/>
                <a:sym typeface="Helvetica"/>
              </a:defRPr>
            </a:lvl1pPr>
          </a:lstStyle>
          <a:p>
            <a:r>
              <a:t>® 2017 / Trilogy Education Services</a:t>
            </a:r>
          </a:p>
        </p:txBody>
      </p:sp>
      <p:sp>
        <p:nvSpPr>
          <p:cNvPr id="371"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372"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373" name="Copy for the present age, which prefers the sign to the thing signified, the copy to the original, representation to reality, the…"/>
          <p:cNvSpPr/>
          <p:nvPr/>
        </p:nvSpPr>
        <p:spPr>
          <a:xfrm rot="21600000">
            <a:off x="865879" y="3683362"/>
            <a:ext cx="5945532" cy="668528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spcBef>
                <a:spcPts val="4500"/>
              </a:spcBef>
              <a:defRPr sz="3000">
                <a:solidFill>
                  <a:srgbClr val="000000"/>
                </a:solidFill>
                <a:latin typeface="Helvetica Light"/>
                <a:ea typeface="Helvetica Light"/>
                <a:cs typeface="Helvetica Light"/>
                <a:sym typeface="Helvetica Light"/>
              </a:defRPr>
            </a:pPr>
            <a:r>
              <a:t>Copy for the present age, which prefers the sign to the thing signified, the copy to the original, representation to reality, the</a:t>
            </a:r>
          </a:p>
          <a:p>
            <a:pPr algn="l">
              <a:spcBef>
                <a:spcPts val="4500"/>
              </a:spcBef>
              <a:defRPr sz="3000">
                <a:solidFill>
                  <a:srgbClr val="000000"/>
                </a:solidFill>
                <a:latin typeface="Helvetica Light"/>
                <a:ea typeface="Helvetica Light"/>
                <a:cs typeface="Helvetica Light"/>
                <a:sym typeface="Helvetica Light"/>
              </a:defRPr>
            </a:pPr>
            <a:r>
              <a:t>Below are some bullet points</a:t>
            </a:r>
          </a:p>
          <a:p>
            <a:pPr marL="342900" indent="-342900" algn="l">
              <a:spcBef>
                <a:spcPts val="4500"/>
              </a:spcBef>
              <a:buSzPct val="100000"/>
              <a:buChar char="•"/>
              <a:defRPr sz="3000">
                <a:solidFill>
                  <a:srgbClr val="000000"/>
                </a:solidFill>
                <a:latin typeface="Helvetica Light"/>
                <a:ea typeface="Helvetica Light"/>
                <a:cs typeface="Helvetica Light"/>
                <a:sym typeface="Helvetica Light"/>
              </a:defRPr>
            </a:pPr>
            <a:r>
              <a:t>Bullet Point 1</a:t>
            </a:r>
          </a:p>
          <a:p>
            <a:pPr marL="342900" indent="-342900" algn="l">
              <a:spcBef>
                <a:spcPts val="4500"/>
              </a:spcBef>
              <a:buSzPct val="100000"/>
              <a:buChar char="•"/>
              <a:defRPr sz="3000">
                <a:solidFill>
                  <a:srgbClr val="000000"/>
                </a:solidFill>
                <a:latin typeface="Helvetica Light"/>
                <a:ea typeface="Helvetica Light"/>
                <a:cs typeface="Helvetica Light"/>
                <a:sym typeface="Helvetica Light"/>
              </a:defRPr>
            </a:pPr>
            <a:r>
              <a:t>Bullet Point 2</a:t>
            </a:r>
          </a:p>
          <a:p>
            <a:pPr marL="342900" indent="-342900" algn="l">
              <a:spcBef>
                <a:spcPts val="4500"/>
              </a:spcBef>
              <a:buSzPct val="100000"/>
              <a:buChar char="•"/>
              <a:defRPr sz="3000">
                <a:solidFill>
                  <a:srgbClr val="000000"/>
                </a:solidFill>
                <a:latin typeface="Helvetica Light"/>
                <a:ea typeface="Helvetica Light"/>
                <a:cs typeface="Helvetica Light"/>
                <a:sym typeface="Helvetica Light"/>
              </a:defRPr>
            </a:pPr>
            <a:r>
              <a:t>Bullet Point 3</a:t>
            </a:r>
          </a:p>
        </p:txBody>
      </p:sp>
      <p:sp>
        <p:nvSpPr>
          <p:cNvPr id="374" name="Title Text"/>
          <p:cNvSpPr/>
          <p:nvPr/>
        </p:nvSpPr>
        <p:spPr>
          <a:xfrm>
            <a:off x="873816" y="1433733"/>
            <a:ext cx="20650430" cy="15848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lgn="l">
              <a:lnSpc>
                <a:spcPct val="100000"/>
              </a:lnSpc>
              <a:defRPr sz="8400" b="1">
                <a:solidFill>
                  <a:srgbClr val="000000"/>
                </a:solidFill>
                <a:latin typeface="+mn-lt"/>
                <a:ea typeface="+mn-ea"/>
                <a:cs typeface="+mn-cs"/>
                <a:sym typeface="Helvetica"/>
              </a:defRPr>
            </a:lvl1pPr>
          </a:lstStyle>
          <a:p>
            <a:r>
              <a:t>Title Text</a:t>
            </a:r>
          </a:p>
        </p:txBody>
      </p:sp>
      <p:sp>
        <p:nvSpPr>
          <p:cNvPr id="375"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376" name="Concept Title"/>
          <p:cNvSpPr>
            <a:spLocks noGrp="1"/>
          </p:cNvSpPr>
          <p:nvPr>
            <p:ph type="body" sz="quarter" idx="14"/>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353535"/>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421"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mn-lt"/>
                <a:ea typeface="+mn-ea"/>
                <a:cs typeface="+mn-cs"/>
                <a:sym typeface="Helvetica"/>
              </a:defRPr>
            </a:lvl1pPr>
          </a:lstStyle>
          <a:p>
            <a:r>
              <a:t>–Johnny Appleseed</a:t>
            </a:r>
          </a:p>
        </p:txBody>
      </p:sp>
      <p:sp>
        <p:nvSpPr>
          <p:cNvPr id="422" name="“Type a quote here.”"/>
          <p:cNvSpPr>
            <a:spLocks noGrp="1"/>
          </p:cNvSpPr>
          <p:nvPr>
            <p:ph type="body" sz="quarter" idx="14"/>
          </p:nvPr>
        </p:nvSpPr>
        <p:spPr>
          <a:xfrm>
            <a:off x="2387600" y="6045200"/>
            <a:ext cx="19621500" cy="889000"/>
          </a:xfrm>
          <a:prstGeom prst="rect">
            <a:avLst/>
          </a:prstGeom>
        </p:spPr>
        <p:txBody>
          <a:bodyPr>
            <a:spAutoFit/>
          </a:bodyPr>
          <a:lstStyle/>
          <a:p>
            <a:pPr marL="0" indent="0" algn="ctr">
              <a:spcBef>
                <a:spcPts val="0"/>
              </a:spcBef>
              <a:buSzTx/>
              <a:buNone/>
              <a:defRPr sz="5200" b="1">
                <a:latin typeface="+mn-lt"/>
                <a:ea typeface="+mn-ea"/>
                <a:cs typeface="+mn-cs"/>
                <a:sym typeface="Helvetica"/>
              </a:defRPr>
            </a:pPr>
            <a:r>
              <a:t>“Type a quote </a:t>
            </a:r>
            <a:r>
              <a:rPr>
                <a:solidFill>
                  <a:srgbClr val="00C7E8"/>
                </a:solidFill>
              </a:rPr>
              <a:t>here</a:t>
            </a:r>
            <a:r>
              <a:t>.” </a:t>
            </a:r>
          </a:p>
        </p:txBody>
      </p:sp>
      <p:sp>
        <p:nvSpPr>
          <p:cNvPr id="423"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24" name="® 2017 / Trilogy Education Services"/>
          <p:cNvSpPr>
            <a:spLocks noGrp="1"/>
          </p:cNvSpPr>
          <p:nvPr>
            <p:ph type="body" sz="quarter" idx="15"/>
          </p:nvPr>
        </p:nvSpPr>
        <p:spPr>
          <a:xfrm>
            <a:off x="247435" y="13254812"/>
            <a:ext cx="2683074" cy="279401"/>
          </a:xfrm>
          <a:prstGeom prst="rect">
            <a:avLst/>
          </a:prstGeom>
        </p:spPr>
        <p:txBody>
          <a:bodyPr wrap="none" anchor="t">
            <a:spAutoFit/>
          </a:bodyPr>
          <a:lstStyle>
            <a:lvl1pPr marL="0" indent="0" algn="ctr">
              <a:spcBef>
                <a:spcPts val="0"/>
              </a:spcBef>
              <a:buSzTx/>
              <a:buNone/>
              <a:defRPr sz="1200" b="1">
                <a:solidFill>
                  <a:srgbClr val="A6AAA9"/>
                </a:solidFill>
                <a:latin typeface="+mn-lt"/>
                <a:ea typeface="+mn-ea"/>
                <a:cs typeface="+mn-cs"/>
                <a:sym typeface="Helvetica"/>
              </a:defRPr>
            </a:lvl1pPr>
          </a:lstStyle>
          <a:p>
            <a:r>
              <a:t>® 2017 / Trilogy Education Services</a:t>
            </a:r>
          </a:p>
        </p:txBody>
      </p:sp>
      <p:sp>
        <p:nvSpPr>
          <p:cNvPr id="425" name="Slide Number"/>
          <p:cNvSpPr>
            <a:spLocks noGrp="1"/>
          </p:cNvSpPr>
          <p:nvPr>
            <p:ph type="sldNum" sz="quarter" idx="2"/>
          </p:nvPr>
        </p:nvSpPr>
        <p:spPr>
          <a:xfrm>
            <a:off x="23931244" y="13254812"/>
            <a:ext cx="283816" cy="279401"/>
          </a:xfrm>
          <a:prstGeom prst="rect">
            <a:avLst/>
          </a:prstGeom>
        </p:spPr>
        <p:txBody>
          <a:bodyPr/>
          <a:lstStyle/>
          <a:p>
            <a:fld id="{86CB4B4D-7CA3-9044-876B-883B54F8677D}" type="slidenum">
              <a:t>‹#›</a:t>
            </a:fld>
            <a:endParaRPr/>
          </a:p>
        </p:txBody>
      </p:sp>
      <p:sp>
        <p:nvSpPr>
          <p:cNvPr id="426"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27"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28"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29" name="Concept Title"/>
          <p:cNvSpPr>
            <a:spLocks noGrp="1"/>
          </p:cNvSpPr>
          <p:nvPr>
            <p:ph type="body" sz="quarter" idx="16"/>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353535"/>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Quote - Printer Unfriendly ">
    <p:bg>
      <p:bgPr>
        <a:solidFill>
          <a:srgbClr val="00C7E8"/>
        </a:solidFill>
        <a:effectLst/>
      </p:bgPr>
    </p:bg>
    <p:spTree>
      <p:nvGrpSpPr>
        <p:cNvPr id="1" name=""/>
        <p:cNvGrpSpPr/>
        <p:nvPr/>
      </p:nvGrpSpPr>
      <p:grpSpPr>
        <a:xfrm>
          <a:off x="0" y="0"/>
          <a:ext cx="0" cy="0"/>
          <a:chOff x="0" y="0"/>
          <a:chExt cx="0" cy="0"/>
        </a:xfrm>
      </p:grpSpPr>
      <p:sp>
        <p:nvSpPr>
          <p:cNvPr id="436"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mn-lt"/>
                <a:ea typeface="+mn-ea"/>
                <a:cs typeface="+mn-cs"/>
                <a:sym typeface="Helvetica"/>
              </a:defRPr>
            </a:lvl1pPr>
          </a:lstStyle>
          <a:p>
            <a:r>
              <a:t>–Johnny Appleseed</a:t>
            </a:r>
          </a:p>
        </p:txBody>
      </p:sp>
      <p:sp>
        <p:nvSpPr>
          <p:cNvPr id="437" name="“Type a quote here.”"/>
          <p:cNvSpPr>
            <a:spLocks noGrp="1"/>
          </p:cNvSpPr>
          <p:nvPr>
            <p:ph type="body" sz="quarter" idx="14"/>
          </p:nvPr>
        </p:nvSpPr>
        <p:spPr>
          <a:xfrm>
            <a:off x="2387600" y="6045200"/>
            <a:ext cx="19621500" cy="889000"/>
          </a:xfrm>
          <a:prstGeom prst="rect">
            <a:avLst/>
          </a:prstGeom>
        </p:spPr>
        <p:txBody>
          <a:bodyPr>
            <a:spAutoFit/>
          </a:bodyPr>
          <a:lstStyle/>
          <a:p>
            <a:pPr marL="0" indent="0" algn="ctr">
              <a:spcBef>
                <a:spcPts val="0"/>
              </a:spcBef>
              <a:buSzTx/>
              <a:buNone/>
              <a:defRPr sz="5200" b="1">
                <a:latin typeface="+mn-lt"/>
                <a:ea typeface="+mn-ea"/>
                <a:cs typeface="+mn-cs"/>
                <a:sym typeface="Helvetica"/>
              </a:defRPr>
            </a:pPr>
            <a:r>
              <a:t>“Type a quote </a:t>
            </a:r>
            <a:r>
              <a:rPr>
                <a:solidFill>
                  <a:srgbClr val="FFFFFF"/>
                </a:solidFill>
              </a:rPr>
              <a:t>here</a:t>
            </a:r>
            <a:r>
              <a:t>.” </a:t>
            </a:r>
          </a:p>
        </p:txBody>
      </p:sp>
      <p:sp>
        <p:nvSpPr>
          <p:cNvPr id="438"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39"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FFFFFF"/>
                </a:solidFill>
                <a:latin typeface="+mn-lt"/>
                <a:ea typeface="+mn-ea"/>
                <a:cs typeface="+mn-cs"/>
                <a:sym typeface="Helvetica"/>
              </a:defRPr>
            </a:lvl1pPr>
          </a:lstStyle>
          <a:p>
            <a:r>
              <a:t>® 2017 / Trilogy Education Services</a:t>
            </a:r>
          </a:p>
        </p:txBody>
      </p:sp>
      <p:sp>
        <p:nvSpPr>
          <p:cNvPr id="440" name="Slide Number"/>
          <p:cNvSpPr>
            <a:spLocks noGrp="1"/>
          </p:cNvSpPr>
          <p:nvPr>
            <p:ph type="sldNum" sz="quarter" idx="2"/>
          </p:nvPr>
        </p:nvSpPr>
        <p:spPr>
          <a:xfrm>
            <a:off x="23931244" y="13254812"/>
            <a:ext cx="283816" cy="279401"/>
          </a:xfrm>
          <a:prstGeom prst="rect">
            <a:avLst/>
          </a:prstGeom>
        </p:spPr>
        <p:txBody>
          <a:bodyPr/>
          <a:lstStyle>
            <a:lvl1pPr>
              <a:defRPr>
                <a:solidFill>
                  <a:srgbClr val="FFFFFF"/>
                </a:solidFill>
              </a:defRPr>
            </a:lvl1pPr>
          </a:lstStyle>
          <a:p>
            <a:fld id="{86CB4B4D-7CA3-9044-876B-883B54F8677D}" type="slidenum">
              <a:t>‹#›</a:t>
            </a:fld>
            <a:endParaRPr/>
          </a:p>
        </p:txBody>
      </p:sp>
      <p:sp>
        <p:nvSpPr>
          <p:cNvPr id="441"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42"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43"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44" name="Concept Title"/>
          <p:cNvSpPr>
            <a:spLocks noGrp="1"/>
          </p:cNvSpPr>
          <p:nvPr>
            <p:ph type="body" sz="quarter" idx="15"/>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353535"/>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2 - Printer Unfriendly ">
    <p:bg>
      <p:bgPr>
        <a:solidFill>
          <a:srgbClr val="353535"/>
        </a:solidFill>
        <a:effectLst/>
      </p:bgPr>
    </p:bg>
    <p:spTree>
      <p:nvGrpSpPr>
        <p:cNvPr id="1" name=""/>
        <p:cNvGrpSpPr/>
        <p:nvPr/>
      </p:nvGrpSpPr>
      <p:grpSpPr>
        <a:xfrm>
          <a:off x="0" y="0"/>
          <a:ext cx="0" cy="0"/>
          <a:chOff x="0" y="0"/>
          <a:chExt cx="0" cy="0"/>
        </a:xfrm>
      </p:grpSpPr>
      <p:sp>
        <p:nvSpPr>
          <p:cNvPr id="451"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solidFill>
                  <a:srgbClr val="FFFFFF"/>
                </a:solidFill>
                <a:latin typeface="+mn-lt"/>
                <a:ea typeface="+mn-ea"/>
                <a:cs typeface="+mn-cs"/>
                <a:sym typeface="Helvetica"/>
              </a:defRPr>
            </a:lvl1pPr>
          </a:lstStyle>
          <a:p>
            <a:r>
              <a:t>–Johnny Appleseed</a:t>
            </a:r>
          </a:p>
        </p:txBody>
      </p:sp>
      <p:sp>
        <p:nvSpPr>
          <p:cNvPr id="452" name="“Type a quote here.”"/>
          <p:cNvSpPr>
            <a:spLocks noGrp="1"/>
          </p:cNvSpPr>
          <p:nvPr>
            <p:ph type="body" sz="quarter" idx="14"/>
          </p:nvPr>
        </p:nvSpPr>
        <p:spPr>
          <a:xfrm>
            <a:off x="2387600" y="6045200"/>
            <a:ext cx="19621500" cy="889000"/>
          </a:xfrm>
          <a:prstGeom prst="rect">
            <a:avLst/>
          </a:prstGeom>
        </p:spPr>
        <p:txBody>
          <a:bodyPr>
            <a:spAutoFit/>
          </a:bodyPr>
          <a:lstStyle/>
          <a:p>
            <a:pPr marL="0" indent="0" algn="ctr">
              <a:spcBef>
                <a:spcPts val="0"/>
              </a:spcBef>
              <a:buSzTx/>
              <a:buNone/>
              <a:defRPr sz="5200" b="1">
                <a:latin typeface="+mn-lt"/>
                <a:ea typeface="+mn-ea"/>
                <a:cs typeface="+mn-cs"/>
                <a:sym typeface="Helvetica"/>
              </a:defRPr>
            </a:pPr>
            <a:r>
              <a:rPr>
                <a:solidFill>
                  <a:srgbClr val="FFFFFF"/>
                </a:solidFill>
              </a:rPr>
              <a:t>“Type a quote</a:t>
            </a:r>
            <a:r>
              <a:t> </a:t>
            </a:r>
            <a:r>
              <a:rPr>
                <a:solidFill>
                  <a:srgbClr val="00C7E8"/>
                </a:solidFill>
              </a:rPr>
              <a:t>here</a:t>
            </a:r>
            <a:r>
              <a:rPr>
                <a:solidFill>
                  <a:srgbClr val="FFFFFF"/>
                </a:solidFill>
              </a:rPr>
              <a:t>.” </a:t>
            </a:r>
          </a:p>
        </p:txBody>
      </p:sp>
      <p:sp>
        <p:nvSpPr>
          <p:cNvPr id="453"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54" name="® 2017 / Trilogy Education Services"/>
          <p:cNvSpPr>
            <a:spLocks noGrp="1"/>
          </p:cNvSpPr>
          <p:nvPr>
            <p:ph type="body" sz="quarter" idx="15"/>
          </p:nvPr>
        </p:nvSpPr>
        <p:spPr>
          <a:xfrm>
            <a:off x="247435" y="13254812"/>
            <a:ext cx="2683074" cy="279401"/>
          </a:xfrm>
          <a:prstGeom prst="rect">
            <a:avLst/>
          </a:prstGeom>
        </p:spPr>
        <p:txBody>
          <a:bodyPr wrap="none" anchor="t">
            <a:spAutoFit/>
          </a:bodyPr>
          <a:lstStyle>
            <a:lvl1pPr marL="0" indent="0" algn="ctr">
              <a:spcBef>
                <a:spcPts val="0"/>
              </a:spcBef>
              <a:buSzTx/>
              <a:buNone/>
              <a:defRPr sz="1200" b="1">
                <a:solidFill>
                  <a:srgbClr val="A6AAA9"/>
                </a:solidFill>
                <a:latin typeface="+mn-lt"/>
                <a:ea typeface="+mn-ea"/>
                <a:cs typeface="+mn-cs"/>
                <a:sym typeface="Helvetica"/>
              </a:defRPr>
            </a:lvl1pPr>
          </a:lstStyle>
          <a:p>
            <a:r>
              <a:t>® 2017 / Trilogy Education Services</a:t>
            </a:r>
          </a:p>
        </p:txBody>
      </p:sp>
      <p:sp>
        <p:nvSpPr>
          <p:cNvPr id="455" name="Slide Number"/>
          <p:cNvSpPr>
            <a:spLocks noGrp="1"/>
          </p:cNvSpPr>
          <p:nvPr>
            <p:ph type="sldNum" sz="quarter" idx="2"/>
          </p:nvPr>
        </p:nvSpPr>
        <p:spPr>
          <a:xfrm>
            <a:off x="23931244" y="13254812"/>
            <a:ext cx="283816" cy="279401"/>
          </a:xfrm>
          <a:prstGeom prst="rect">
            <a:avLst/>
          </a:prstGeom>
        </p:spPr>
        <p:txBody>
          <a:bodyPr/>
          <a:lstStyle/>
          <a:p>
            <a:fld id="{86CB4B4D-7CA3-9044-876B-883B54F8677D}" type="slidenum">
              <a:t>‹#›</a:t>
            </a:fld>
            <a:endParaRPr/>
          </a:p>
        </p:txBody>
      </p:sp>
      <p:sp>
        <p:nvSpPr>
          <p:cNvPr id="456"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57"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58"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459" name="Concept Title"/>
          <p:cNvSpPr>
            <a:spLocks noGrp="1"/>
          </p:cNvSpPr>
          <p:nvPr>
            <p:ph type="body" sz="quarter" idx="16"/>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FFFFFF"/>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Blue">
    <p:bg>
      <p:bgPr>
        <a:solidFill>
          <a:srgbClr val="353535"/>
        </a:solidFill>
        <a:effectLst/>
      </p:bgPr>
    </p:bg>
    <p:spTree>
      <p:nvGrpSpPr>
        <p:cNvPr id="1" name=""/>
        <p:cNvGrpSpPr/>
        <p:nvPr/>
      </p:nvGrpSpPr>
      <p:grpSpPr>
        <a:xfrm>
          <a:off x="0" y="0"/>
          <a:ext cx="0" cy="0"/>
          <a:chOff x="0" y="0"/>
          <a:chExt cx="0" cy="0"/>
        </a:xfrm>
      </p:grpSpPr>
      <p:sp>
        <p:nvSpPr>
          <p:cNvPr id="525"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526" name="Slide Number"/>
          <p:cNvSpPr>
            <a:spLocks noGrp="1"/>
          </p:cNvSpPr>
          <p:nvPr>
            <p:ph type="sldNum" sz="quarter" idx="2"/>
          </p:nvPr>
        </p:nvSpPr>
        <p:spPr>
          <a:xfrm>
            <a:off x="23936129" y="13254812"/>
            <a:ext cx="283816" cy="279401"/>
          </a:xfrm>
          <a:prstGeom prst="rect">
            <a:avLst/>
          </a:prstGeom>
        </p:spPr>
        <p:txBody>
          <a:bodyPr/>
          <a:lstStyle/>
          <a:p>
            <a:fld id="{86CB4B4D-7CA3-9044-876B-883B54F8677D}" type="slidenum">
              <a:t>‹#›</a:t>
            </a:fld>
            <a:endParaRPr/>
          </a:p>
        </p:txBody>
      </p:sp>
      <p:sp>
        <p:nvSpPr>
          <p:cNvPr id="527"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A6AAA9"/>
                </a:solidFill>
                <a:latin typeface="+mn-lt"/>
                <a:ea typeface="+mn-ea"/>
                <a:cs typeface="+mn-cs"/>
                <a:sym typeface="Helvetica"/>
              </a:defRPr>
            </a:lvl1pPr>
          </a:lstStyle>
          <a:p>
            <a:r>
              <a:t>® 2017 / Trilogy Education Services</a:t>
            </a:r>
          </a:p>
        </p:txBody>
      </p:sp>
      <p:sp>
        <p:nvSpPr>
          <p:cNvPr id="528" name="Title Text"/>
          <p:cNvSpPr>
            <a:spLocks noGrp="1"/>
          </p:cNvSpPr>
          <p:nvPr>
            <p:ph type="body" sz="quarter" idx="13"/>
          </p:nvPr>
        </p:nvSpPr>
        <p:spPr>
          <a:xfrm>
            <a:off x="2462951" y="5708650"/>
            <a:ext cx="19185608" cy="1930400"/>
          </a:xfrm>
          <a:prstGeom prst="rect">
            <a:avLst/>
          </a:prstGeom>
        </p:spPr>
        <p:txBody>
          <a:bodyPr anchor="t"/>
          <a:lstStyle>
            <a:lvl1pPr marL="0" indent="0">
              <a:spcBef>
                <a:spcPts val="0"/>
              </a:spcBef>
              <a:buSzTx/>
              <a:buNone/>
              <a:defRPr sz="12000" b="1">
                <a:solidFill>
                  <a:srgbClr val="FCFFFF"/>
                </a:solidFill>
                <a:latin typeface="+mn-lt"/>
                <a:ea typeface="+mn-ea"/>
                <a:cs typeface="+mn-cs"/>
                <a:sym typeface="Helvetica"/>
              </a:defRPr>
            </a:lvl1pPr>
          </a:lstStyle>
          <a:p>
            <a:r>
              <a:t>Title Text</a:t>
            </a:r>
          </a:p>
        </p:txBody>
      </p:sp>
      <p:sp>
        <p:nvSpPr>
          <p:cNvPr id="529"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530"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531"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532" name="Concept Title"/>
          <p:cNvSpPr>
            <a:spLocks noGrp="1"/>
          </p:cNvSpPr>
          <p:nvPr>
            <p:ph type="body" sz="quarter" idx="14"/>
          </p:nvPr>
        </p:nvSpPr>
        <p:spPr>
          <a:xfrm>
            <a:off x="366870" y="210139"/>
            <a:ext cx="2444205" cy="558801"/>
          </a:xfrm>
          <a:prstGeom prst="rect">
            <a:avLst/>
          </a:prstGeom>
        </p:spPr>
        <p:txBody>
          <a:bodyPr wrap="none" anchor="t"/>
          <a:lstStyle>
            <a:lvl1pPr marL="0" indent="0">
              <a:lnSpc>
                <a:spcPct val="120000"/>
              </a:lnSpc>
              <a:spcBef>
                <a:spcPts val="0"/>
              </a:spcBef>
              <a:buSzTx/>
              <a:buNone/>
              <a:defRPr sz="3000">
                <a:solidFill>
                  <a:srgbClr val="FFFFFF"/>
                </a:solidFill>
                <a:latin typeface="+mn-lt"/>
                <a:ea typeface="+mn-ea"/>
                <a:cs typeface="+mn-cs"/>
                <a:sym typeface="Helvetica"/>
              </a:defRPr>
            </a:lvl1pPr>
          </a:lstStyle>
          <a:p>
            <a:r>
              <a:t>Concept Title </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Lgt Image Only + Copy - Title Space">
    <p:spTree>
      <p:nvGrpSpPr>
        <p:cNvPr id="1" name=""/>
        <p:cNvGrpSpPr/>
        <p:nvPr/>
      </p:nvGrpSpPr>
      <p:grpSpPr>
        <a:xfrm>
          <a:off x="0" y="0"/>
          <a:ext cx="0" cy="0"/>
          <a:chOff x="0" y="0"/>
          <a:chExt cx="0" cy="0"/>
        </a:xfrm>
      </p:grpSpPr>
      <p:sp>
        <p:nvSpPr>
          <p:cNvPr id="496" name="beautiful.jpg"/>
          <p:cNvSpPr>
            <a:spLocks noGrp="1"/>
          </p:cNvSpPr>
          <p:nvPr>
            <p:ph type="pic" idx="13"/>
          </p:nvPr>
        </p:nvSpPr>
        <p:spPr>
          <a:xfrm>
            <a:off x="0" y="0"/>
            <a:ext cx="24383810" cy="13715892"/>
          </a:xfrm>
          <a:prstGeom prst="rect">
            <a:avLst/>
          </a:prstGeom>
        </p:spPr>
        <p:txBody>
          <a:bodyPr lIns="91439" tIns="45719" rIns="91439" bIns="45719" anchor="t">
            <a:noAutofit/>
          </a:bodyPr>
          <a:lstStyle/>
          <a:p>
            <a:endParaRPr/>
          </a:p>
        </p:txBody>
      </p:sp>
      <p:sp>
        <p:nvSpPr>
          <p:cNvPr id="497"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98" name="® 2017 / Trilogy Education Services"/>
          <p:cNvSpPr>
            <a:spLocks noGrp="1"/>
          </p:cNvSpPr>
          <p:nvPr>
            <p:ph type="body" sz="quarter" idx="14"/>
          </p:nvPr>
        </p:nvSpPr>
        <p:spPr>
          <a:xfrm>
            <a:off x="247435" y="13254812"/>
            <a:ext cx="2683074" cy="279401"/>
          </a:xfrm>
          <a:prstGeom prst="rect">
            <a:avLst/>
          </a:prstGeom>
        </p:spPr>
        <p:txBody>
          <a:bodyPr wrap="none" anchor="t">
            <a:spAutoFit/>
          </a:bodyPr>
          <a:lstStyle>
            <a:lvl1pPr marL="0" indent="0" algn="ctr">
              <a:spcBef>
                <a:spcPts val="0"/>
              </a:spcBef>
              <a:buSzTx/>
              <a:buNone/>
              <a:defRPr sz="1200" b="1">
                <a:solidFill>
                  <a:srgbClr val="A6AAA9"/>
                </a:solidFill>
                <a:latin typeface="+mn-lt"/>
                <a:ea typeface="+mn-ea"/>
                <a:cs typeface="+mn-cs"/>
                <a:sym typeface="Helvetica"/>
              </a:defRPr>
            </a:lvl1pPr>
          </a:lstStyle>
          <a:p>
            <a:r>
              <a:t>® 2017 / Trilogy Education Services</a:t>
            </a:r>
          </a:p>
        </p:txBody>
      </p:sp>
      <p:sp>
        <p:nvSpPr>
          <p:cNvPr id="499" name="Slide Number"/>
          <p:cNvSpPr>
            <a:spLocks noGrp="1"/>
          </p:cNvSpPr>
          <p:nvPr>
            <p:ph type="sldNum" sz="quarter" idx="2"/>
          </p:nvPr>
        </p:nvSpPr>
        <p:spPr>
          <a:xfrm>
            <a:off x="23931244" y="13254812"/>
            <a:ext cx="283816" cy="279401"/>
          </a:xfrm>
          <a:prstGeom prst="rect">
            <a:avLst/>
          </a:prstGeom>
        </p:spPr>
        <p:txBody>
          <a:bodyPr/>
          <a:lstStyle/>
          <a:p>
            <a:fld id="{86CB4B4D-7CA3-9044-876B-883B54F8677D}" type="slidenum">
              <a:t>‹#›</a:t>
            </a:fld>
            <a:endParaRPr/>
          </a:p>
        </p:txBody>
      </p:sp>
      <p:sp>
        <p:nvSpPr>
          <p:cNvPr id="500" name="Rectangle"/>
          <p:cNvSpPr/>
          <p:nvPr/>
        </p:nvSpPr>
        <p:spPr>
          <a:xfrm>
            <a:off x="-26592" y="-24903"/>
            <a:ext cx="24437185" cy="3021215"/>
          </a:xfrm>
          <a:prstGeom prst="rect">
            <a:avLst/>
          </a:prstGeom>
          <a:blipFill>
            <a:blip r:embed="rId2">
              <a:alphaModFix amt="58655"/>
            </a:blip>
          </a:blipFill>
          <a:ln w="12700">
            <a:miter lim="400000"/>
          </a:ln>
        </p:spPr>
        <p:txBody>
          <a:bodyPr lIns="50800" tIns="50800" rIns="50800" bIns="50800" anchor="ctr"/>
          <a:lstStyle/>
          <a:p>
            <a:pPr>
              <a:lnSpc>
                <a:spcPct val="100000"/>
              </a:lnSpc>
              <a:defRPr sz="3200">
                <a:solidFill>
                  <a:srgbClr val="FFFFFF"/>
                </a:solidFill>
                <a:latin typeface="Helvetica Light"/>
                <a:ea typeface="Helvetica Light"/>
                <a:cs typeface="Helvetica Light"/>
                <a:sym typeface="Helvetica Light"/>
              </a:defRPr>
            </a:pPr>
            <a:endParaRPr/>
          </a:p>
        </p:txBody>
      </p:sp>
      <p:sp>
        <p:nvSpPr>
          <p:cNvPr id="501" name="Intro to Console / Terminal"/>
          <p:cNvSpPr>
            <a:spLocks noGrp="1"/>
          </p:cNvSpPr>
          <p:nvPr>
            <p:ph type="body" sz="quarter" idx="15"/>
          </p:nvPr>
        </p:nvSpPr>
        <p:spPr>
          <a:xfrm>
            <a:off x="1954281" y="1505041"/>
            <a:ext cx="8911035" cy="939801"/>
          </a:xfrm>
          <a:prstGeom prst="rect">
            <a:avLst/>
          </a:prstGeom>
        </p:spPr>
        <p:txBody>
          <a:bodyPr wrap="none" anchor="t"/>
          <a:lstStyle>
            <a:lvl1pPr marL="0" indent="0">
              <a:spcBef>
                <a:spcPts val="0"/>
              </a:spcBef>
              <a:buSzTx/>
              <a:buNone/>
              <a:defRPr sz="5500" b="1">
                <a:solidFill>
                  <a:srgbClr val="FFFFFF"/>
                </a:solidFill>
                <a:latin typeface="+mn-lt"/>
                <a:ea typeface="+mn-ea"/>
                <a:cs typeface="+mn-cs"/>
                <a:sym typeface="Helvetica"/>
              </a:defRPr>
            </a:lvl1pPr>
          </a:lstStyle>
          <a:p>
            <a:r>
              <a:t>Intro to Console / Terminal</a:t>
            </a:r>
          </a:p>
        </p:txBody>
      </p:sp>
      <p:sp>
        <p:nvSpPr>
          <p:cNvPr id="502"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503"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504"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505" name="Concept Title"/>
          <p:cNvSpPr>
            <a:spLocks noGrp="1"/>
          </p:cNvSpPr>
          <p:nvPr>
            <p:ph type="body" sz="quarter" idx="16"/>
          </p:nvPr>
        </p:nvSpPr>
        <p:spPr>
          <a:xfrm>
            <a:off x="443070" y="210139"/>
            <a:ext cx="2444205" cy="558801"/>
          </a:xfrm>
          <a:prstGeom prst="rect">
            <a:avLst/>
          </a:prstGeom>
        </p:spPr>
        <p:txBody>
          <a:bodyPr wrap="none" anchor="t"/>
          <a:lstStyle>
            <a:lvl1pPr marL="0" indent="0">
              <a:lnSpc>
                <a:spcPct val="120000"/>
              </a:lnSpc>
              <a:spcBef>
                <a:spcPts val="0"/>
              </a:spcBef>
              <a:buSzTx/>
              <a:buNone/>
              <a:defRPr sz="3000">
                <a:solidFill>
                  <a:srgbClr val="FFFFFF"/>
                </a:solidFill>
                <a:latin typeface="+mn-lt"/>
                <a:ea typeface="+mn-ea"/>
                <a:cs typeface="+mn-cs"/>
                <a:sym typeface="Helvetica"/>
              </a:defRPr>
            </a:lvl1pPr>
          </a:lstStyle>
          <a:p>
            <a:r>
              <a:t>Concept Title </a:t>
            </a:r>
          </a:p>
        </p:txBody>
      </p:sp>
    </p:spTree>
    <p:extLst>
      <p:ext uri="{BB962C8B-B14F-4D97-AF65-F5344CB8AC3E}">
        <p14:creationId xmlns:p14="http://schemas.microsoft.com/office/powerpoint/2010/main" val="80375070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a:spLocks noGrp="1"/>
          </p:cNvSpPr>
          <p:nvPr>
            <p:ph type="sldNum" sz="quarter" idx="2"/>
          </p:nvPr>
        </p:nvSpPr>
        <p:spPr>
          <a:xfrm>
            <a:off x="23934977" y="13254812"/>
            <a:ext cx="283817" cy="279401"/>
          </a:xfrm>
          <a:prstGeom prst="rect">
            <a:avLst/>
          </a:prstGeom>
          <a:ln w="12700">
            <a:miter lim="400000"/>
          </a:ln>
        </p:spPr>
        <p:txBody>
          <a:bodyPr wrap="none" lIns="50800" tIns="50800" rIns="50800" bIns="50800">
            <a:spAutoFit/>
          </a:bodyPr>
          <a:lstStyle>
            <a:lvl1pPr>
              <a:lnSpc>
                <a:spcPct val="100000"/>
              </a:lnSpc>
              <a:defRPr sz="1200" b="1">
                <a:solidFill>
                  <a:schemeClr val="accent1">
                    <a:satOff val="-3355"/>
                    <a:lumOff val="26614"/>
                  </a:schemeClr>
                </a:solidFill>
                <a:latin typeface="+mn-lt"/>
                <a:ea typeface="+mn-ea"/>
                <a:cs typeface="+mn-cs"/>
                <a:sym typeface="Helvetica"/>
              </a:defRPr>
            </a:lvl1pPr>
          </a:lstStyle>
          <a:p>
            <a:fld id="{86CB4B4D-7CA3-9044-876B-883B54F8677D}" type="slidenum">
              <a:t>‹#›</a:t>
            </a:fld>
            <a:endParaRPr/>
          </a:p>
        </p:txBody>
      </p:sp>
      <p:sp>
        <p:nvSpPr>
          <p:cNvPr id="3"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4"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5"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 name="Line"/>
          <p:cNvSpPr/>
          <p:nvPr/>
        </p:nvSpPr>
        <p:spPr>
          <a:xfrm flipV="1">
            <a:off x="14441369" y="2119325"/>
            <a:ext cx="1" cy="10446296"/>
          </a:xfrm>
          <a:prstGeom prst="line">
            <a:avLst/>
          </a:prstGeom>
          <a:ln w="12700">
            <a:solidFill>
              <a:srgbClr val="424242"/>
            </a:solidFill>
            <a:custDash>
              <a:ds d="100000" sp="200000"/>
            </a:custDash>
          </a:ln>
        </p:spPr>
        <p:txBody>
          <a:bodyPr lIns="76200" tIns="76200" rIns="76200" bIns="76200" anchor="ctr"/>
          <a:lstStyle/>
          <a:p>
            <a:pPr defTabSz="546100">
              <a:lnSpc>
                <a:spcPct val="110000"/>
              </a:lnSpc>
              <a:defRPr sz="2100" spc="21">
                <a:solidFill>
                  <a:srgbClr val="FFFFFF"/>
                </a:solidFill>
                <a:latin typeface="+mn-lt"/>
                <a:ea typeface="+mn-ea"/>
                <a:cs typeface="+mn-cs"/>
                <a:sym typeface="Helvetica"/>
              </a:defRPr>
            </a:pPr>
            <a:endParaRPr/>
          </a:p>
        </p:txBody>
      </p:sp>
      <p:sp>
        <p:nvSpPr>
          <p:cNvPr id="7"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 name="Table of Contents"/>
          <p:cNvSpPr/>
          <p:nvPr/>
        </p:nvSpPr>
        <p:spPr>
          <a:xfrm>
            <a:off x="443070" y="210139"/>
            <a:ext cx="3079515"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ormAutofit fontScale="92500" lnSpcReduction="20000"/>
          </a:bodyPr>
          <a:lstStyle>
            <a:lvl1pPr algn="l">
              <a:defRPr sz="3000">
                <a:solidFill>
                  <a:srgbClr val="353535"/>
                </a:solidFill>
                <a:latin typeface="+mn-lt"/>
                <a:ea typeface="+mn-ea"/>
                <a:cs typeface="+mn-cs"/>
                <a:sym typeface="Helvetica"/>
              </a:defRPr>
            </a:lvl1pPr>
          </a:lstStyle>
          <a:p>
            <a:r>
              <a:t>Table of Contents</a:t>
            </a:r>
          </a:p>
        </p:txBody>
      </p:sp>
      <p:sp>
        <p:nvSpPr>
          <p:cNvPr id="9" name="Title Text"/>
          <p:cNvSpPr>
            <a:spLocks noGrp="1"/>
          </p:cNvSpPr>
          <p:nvPr>
            <p:ph type="title"/>
          </p:nvPr>
        </p:nvSpPr>
        <p:spPr>
          <a:xfrm>
            <a:off x="2044470" y="5521598"/>
            <a:ext cx="20650430" cy="228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10" name="Body Level One…"/>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8" r:id="rId3"/>
    <p:sldLayoutId id="2147483669" r:id="rId4"/>
    <p:sldLayoutId id="2147483672" r:id="rId5"/>
    <p:sldLayoutId id="2147483673" r:id="rId6"/>
    <p:sldLayoutId id="2147483674" r:id="rId7"/>
    <p:sldLayoutId id="2147483679" r:id="rId8"/>
    <p:sldLayoutId id="2147483680" r:id="rId9"/>
  </p:sldLayoutIdLst>
  <p:transition spd="med"/>
  <p:txStyles>
    <p:titleStyle>
      <a:lvl1pPr marL="0" marR="0" indent="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12000" b="1" i="0" u="none" strike="noStrike" cap="none" spc="0" baseline="0">
          <a:ln>
            <a:noFill/>
          </a:ln>
          <a:solidFill>
            <a:srgbClr val="353535"/>
          </a:solidFill>
          <a:uFillTx/>
          <a:latin typeface="+mn-lt"/>
          <a:ea typeface="+mn-ea"/>
          <a:cs typeface="+mn-cs"/>
          <a:sym typeface="Helvetica"/>
        </a:defRPr>
      </a:lvl9pPr>
    </p:titleStyle>
    <p:bodyStyle>
      <a:lvl1pPr marL="439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1pPr>
      <a:lvl2pPr marL="1074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2pPr>
      <a:lvl3pPr marL="1709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3pPr>
      <a:lvl4pPr marL="2344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4pPr>
      <a:lvl5pPr marL="2979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5pPr>
      <a:lvl6pPr marL="3614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6pPr>
      <a:lvl7pPr marL="4249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7pPr>
      <a:lvl8pPr marL="4884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8pPr>
      <a:lvl9pPr marL="5519615" marR="0" indent="-439615" algn="l" defTabSz="825500" rtl="0" latinLnBrk="0">
        <a:lnSpc>
          <a:spcPct val="100000"/>
        </a:lnSpc>
        <a:spcBef>
          <a:spcPts val="59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ctr" defTabSz="8255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51" name="Slide Number"/>
          <p:cNvSpPr>
            <a:spLocks noGrp="1"/>
          </p:cNvSpPr>
          <p:nvPr>
            <p:ph type="sldNum" sz="quarter" idx="2"/>
          </p:nvPr>
        </p:nvSpPr>
        <p:spPr>
          <a:xfrm>
            <a:off x="23579621" y="13081000"/>
            <a:ext cx="199058" cy="2794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a:p>
        </p:txBody>
      </p:sp>
      <p:sp>
        <p:nvSpPr>
          <p:cNvPr id="652"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A6AAA9"/>
                </a:solidFill>
                <a:latin typeface="+mn-lt"/>
                <a:ea typeface="+mn-ea"/>
                <a:cs typeface="+mn-cs"/>
                <a:sym typeface="Helvetica"/>
              </a:defRPr>
            </a:lvl1pPr>
          </a:lstStyle>
          <a:p>
            <a:r>
              <a:rPr dirty="0"/>
              <a:t>® 2017</a:t>
            </a:r>
            <a:r>
              <a:rPr lang="en-US" dirty="0"/>
              <a:t> </a:t>
            </a:r>
            <a:r>
              <a:rPr dirty="0"/>
              <a:t>/ Trilogy Education Services</a:t>
            </a:r>
          </a:p>
        </p:txBody>
      </p:sp>
      <p:sp>
        <p:nvSpPr>
          <p:cNvPr id="653"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54"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57" name="The Path of Learning"/>
          <p:cNvSpPr/>
          <p:nvPr/>
        </p:nvSpPr>
        <p:spPr>
          <a:xfrm>
            <a:off x="446510" y="10641938"/>
            <a:ext cx="15631690" cy="2286001"/>
          </a:xfrm>
          <a:prstGeom prst="rect">
            <a:avLst/>
          </a:prstGeom>
          <a:ln w="12700">
            <a:miter lim="400000"/>
          </a:ln>
          <a:extLst>
            <a:ext uri="{C572A759-6A51-4108-AA02-DFA0A04FC94B}">
              <ma14:wrappingTextBoxFlag xmlns:ma14="http://schemas.microsoft.com/office/mac/drawingml/2011/main" xmlns="" val="1"/>
            </a:ext>
          </a:extLst>
        </p:spPr>
        <p:txBody>
          <a:bodyPr lIns="127000" tIns="127000" rIns="127000" bIns="127000" anchor="ctr">
            <a:normAutofit fontScale="92500"/>
          </a:bodyPr>
          <a:lstStyle>
            <a:lvl1pPr algn="l">
              <a:lnSpc>
                <a:spcPct val="100000"/>
              </a:lnSpc>
              <a:defRPr sz="8400" b="1">
                <a:solidFill>
                  <a:srgbClr val="000000"/>
                </a:solidFill>
                <a:latin typeface="+mn-lt"/>
                <a:ea typeface="+mn-ea"/>
                <a:cs typeface="+mn-cs"/>
                <a:sym typeface="Helvetica"/>
              </a:defRPr>
            </a:lvl1pPr>
          </a:lstStyle>
          <a:p>
            <a:r>
              <a:rPr lang="en-US" dirty="0"/>
              <a:t>Protocols and the TCP/IP Model</a:t>
            </a:r>
            <a:endParaRPr dirty="0"/>
          </a:p>
        </p:txBody>
      </p:sp>
      <p:pic>
        <p:nvPicPr>
          <p:cNvPr id="11" name="Picture 10">
            <a:extLst>
              <a:ext uri="{FF2B5EF4-FFF2-40B4-BE49-F238E27FC236}">
                <a16:creationId xmlns:a16="http://schemas.microsoft.com/office/drawing/2014/main" id="{7CD824E6-B335-42A7-ACEB-5BE7E1F7C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009" y="2133600"/>
            <a:ext cx="10995982" cy="795490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03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038"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A6AAA9"/>
                </a:solidFill>
                <a:latin typeface="+mn-lt"/>
                <a:ea typeface="+mn-ea"/>
                <a:cs typeface="+mn-cs"/>
                <a:sym typeface="Helvetica"/>
              </a:defRPr>
            </a:lvl1pPr>
          </a:lstStyle>
          <a:p>
            <a:r>
              <a:t>® 2017 / Trilogy Education Services</a:t>
            </a:r>
          </a:p>
        </p:txBody>
      </p:sp>
      <p:sp>
        <p:nvSpPr>
          <p:cNvPr id="1039" name="Illustrator Icebreaker Exercise"/>
          <p:cNvSpPr>
            <a:spLocks noGrp="1"/>
          </p:cNvSpPr>
          <p:nvPr>
            <p:ph type="body" idx="13"/>
          </p:nvPr>
        </p:nvSpPr>
        <p:spPr>
          <a:xfrm>
            <a:off x="2109560" y="4978400"/>
            <a:ext cx="20657022" cy="3759200"/>
          </a:xfrm>
          <a:prstGeom prst="rect">
            <a:avLst/>
          </a:prstGeom>
        </p:spPr>
        <p:txBody>
          <a:bodyPr>
            <a:normAutofit/>
          </a:bodyPr>
          <a:lstStyle/>
          <a:p>
            <a:r>
              <a:rPr lang="en-US" dirty="0"/>
              <a:t>The TCP/IP Model</a:t>
            </a:r>
            <a:endParaRPr sz="6800" dirty="0"/>
          </a:p>
        </p:txBody>
      </p:sp>
      <p:sp>
        <p:nvSpPr>
          <p:cNvPr id="1040"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041"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042"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043" name="UX / UI Bootcamp Activity"/>
          <p:cNvSpPr>
            <a:spLocks noGrp="1"/>
          </p:cNvSpPr>
          <p:nvPr>
            <p:ph type="body" idx="14"/>
          </p:nvPr>
        </p:nvSpPr>
        <p:spPr>
          <a:xfrm>
            <a:off x="366870" y="210139"/>
            <a:ext cx="4455059" cy="558801"/>
          </a:xfrm>
          <a:prstGeom prst="rect">
            <a:avLst/>
          </a:prstGeom>
        </p:spPr>
        <p:txBody>
          <a:bodyPr>
            <a:normAutofit fontScale="92500" lnSpcReduction="20000"/>
          </a:bodyPr>
          <a:lstStyle/>
          <a:p>
            <a:r>
              <a:rPr lang="en-US" dirty="0">
                <a:solidFill>
                  <a:schemeClr val="bg2"/>
                </a:solidFill>
              </a:rPr>
              <a:t>Protocols &amp; Layered Models</a:t>
            </a:r>
          </a:p>
        </p:txBody>
      </p:sp>
    </p:spTree>
    <p:extLst>
      <p:ext uri="{BB962C8B-B14F-4D97-AF65-F5344CB8AC3E}">
        <p14:creationId xmlns:p14="http://schemas.microsoft.com/office/powerpoint/2010/main" val="21547579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26" name="® 2017 / Trilogy Education Services"/>
          <p:cNvSpPr>
            <a:spLocks noGrp="1"/>
          </p:cNvSpPr>
          <p:nvPr>
            <p:ph type="body" idx="14"/>
          </p:nvPr>
        </p:nvSpPr>
        <p:spPr>
          <a:prstGeom prst="rect">
            <a:avLst/>
          </a:prstGeom>
        </p:spPr>
        <p:txBody>
          <a:bodyPr/>
          <a:lstStyle/>
          <a:p>
            <a:r>
              <a:t>® 2017 / Trilogy Education Services</a:t>
            </a:r>
          </a:p>
        </p:txBody>
      </p:sp>
      <p:sp>
        <p:nvSpPr>
          <p:cNvPr id="627" name="Slide Number"/>
          <p:cNvSpPr>
            <a:spLocks noGrp="1"/>
          </p:cNvSpPr>
          <p:nvPr>
            <p:ph type="sldNum" sz="quarter" idx="2"/>
          </p:nvPr>
        </p:nvSpPr>
        <p:spPr>
          <a:xfrm>
            <a:off x="23973623" y="13254812"/>
            <a:ext cx="199059" cy="2794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628" name="Rectangle"/>
          <p:cNvSpPr/>
          <p:nvPr/>
        </p:nvSpPr>
        <p:spPr>
          <a:xfrm>
            <a:off x="-26592" y="-24903"/>
            <a:ext cx="24437185" cy="3021215"/>
          </a:xfrm>
          <a:prstGeom prst="rect">
            <a:avLst/>
          </a:prstGeom>
          <a:blipFill>
            <a:blip r:embed="rId3">
              <a:alphaModFix amt="58655"/>
            </a:blip>
          </a:blipFill>
          <a:ln w="12700">
            <a:miter lim="400000"/>
          </a:ln>
        </p:spPr>
        <p:txBody>
          <a:bodyPr lIns="50800" tIns="50800" rIns="50800" bIns="50800" anchor="ctr"/>
          <a:lstStyle/>
          <a:p>
            <a:pPr>
              <a:lnSpc>
                <a:spcPct val="100000"/>
              </a:lnSpc>
              <a:defRPr sz="3200">
                <a:solidFill>
                  <a:srgbClr val="FFFFFF"/>
                </a:solidFill>
                <a:latin typeface="Helvetica Light"/>
                <a:ea typeface="Helvetica Light"/>
                <a:cs typeface="Helvetica Light"/>
                <a:sym typeface="Helvetica Light"/>
              </a:defRPr>
            </a:pPr>
            <a:endParaRPr/>
          </a:p>
        </p:txBody>
      </p:sp>
      <p:sp>
        <p:nvSpPr>
          <p:cNvPr id="629" name="I like moving Bad Experiences to Good Award Winning Experiences"/>
          <p:cNvSpPr>
            <a:spLocks noGrp="1"/>
          </p:cNvSpPr>
          <p:nvPr>
            <p:ph type="body" idx="15"/>
          </p:nvPr>
        </p:nvSpPr>
        <p:spPr>
          <a:xfrm>
            <a:off x="419603" y="1437145"/>
            <a:ext cx="22582604" cy="939801"/>
          </a:xfrm>
          <a:prstGeom prst="rect">
            <a:avLst/>
          </a:prstGeom>
        </p:spPr>
        <p:txBody>
          <a:bodyPr/>
          <a:lstStyle/>
          <a:p>
            <a:r>
              <a:rPr lang="en-US" dirty="0"/>
              <a:t>The TCP/IP Model organizes protocols into four layers</a:t>
            </a:r>
            <a:endParaRPr dirty="0"/>
          </a:p>
        </p:txBody>
      </p:sp>
      <p:sp>
        <p:nvSpPr>
          <p:cNvPr id="630"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31"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32"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33" name="My Work"/>
          <p:cNvSpPr>
            <a:spLocks noGrp="1"/>
          </p:cNvSpPr>
          <p:nvPr>
            <p:ph type="body" idx="16"/>
          </p:nvPr>
        </p:nvSpPr>
        <p:spPr>
          <a:xfrm>
            <a:off x="443070" y="210139"/>
            <a:ext cx="1610209" cy="558801"/>
          </a:xfrm>
          <a:prstGeom prst="rect">
            <a:avLst/>
          </a:prstGeom>
        </p:spPr>
        <p:txBody>
          <a:bodyPr>
            <a:normAutofit fontScale="92500" lnSpcReduction="20000"/>
          </a:bodyPr>
          <a:lstStyle/>
          <a:p>
            <a:r>
              <a:rPr lang="en-US" dirty="0">
                <a:solidFill>
                  <a:schemeClr val="bg2"/>
                </a:solidFill>
              </a:rPr>
              <a:t>Protocols &amp; the OSI Model</a:t>
            </a:r>
          </a:p>
        </p:txBody>
      </p:sp>
      <p:pic>
        <p:nvPicPr>
          <p:cNvPr id="19" name="Picture 18">
            <a:extLst>
              <a:ext uri="{FF2B5EF4-FFF2-40B4-BE49-F238E27FC236}">
                <a16:creationId xmlns:a16="http://schemas.microsoft.com/office/drawing/2014/main" id="{C7B3F43F-8404-488F-B2E4-7C783DB3C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09" y="4067191"/>
            <a:ext cx="10995982" cy="7954905"/>
          </a:xfrm>
          <a:prstGeom prst="rect">
            <a:avLst/>
          </a:prstGeom>
        </p:spPr>
      </p:pic>
    </p:spTree>
    <p:extLst>
      <p:ext uri="{BB962C8B-B14F-4D97-AF65-F5344CB8AC3E}">
        <p14:creationId xmlns:p14="http://schemas.microsoft.com/office/powerpoint/2010/main" val="667713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834"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35" name="® 2017 | Trilogy Education Services"/>
          <p:cNvSpPr>
            <a:spLocks noGrp="1"/>
          </p:cNvSpPr>
          <p:nvPr>
            <p:ph type="body" idx="14"/>
          </p:nvPr>
        </p:nvSpPr>
        <p:spPr>
          <a:prstGeom prst="rect">
            <a:avLst/>
          </a:prstGeom>
        </p:spPr>
        <p:txBody>
          <a:bodyPr/>
          <a:lstStyle/>
          <a:p>
            <a:r>
              <a:t>® 2017 | Trilogy Education Services</a:t>
            </a:r>
          </a:p>
        </p:txBody>
      </p:sp>
      <p:sp>
        <p:nvSpPr>
          <p:cNvPr id="836" name="To whom do we give the moniker of “Thinker”?…"/>
          <p:cNvSpPr>
            <a:spLocks noGrp="1"/>
          </p:cNvSpPr>
          <p:nvPr>
            <p:ph type="body" idx="15"/>
          </p:nvPr>
        </p:nvSpPr>
        <p:spPr>
          <a:xfrm>
            <a:off x="482600" y="3904268"/>
            <a:ext cx="13309600" cy="6292839"/>
          </a:xfrm>
          <a:prstGeom prst="rect">
            <a:avLst/>
          </a:prstGeom>
        </p:spPr>
        <p:txBody>
          <a:bodyPr>
            <a:normAutofit/>
          </a:bodyPr>
          <a:lstStyle/>
          <a:p>
            <a:pPr marL="0" indent="0">
              <a:spcBef>
                <a:spcPts val="3000"/>
              </a:spcBef>
              <a:buNone/>
              <a:defRPr sz="4800"/>
            </a:pPr>
            <a:r>
              <a:rPr lang="en-US" dirty="0">
                <a:latin typeface="+mj-lt"/>
              </a:rPr>
              <a:t>Lets user-facing apps request to use the network</a:t>
            </a:r>
          </a:p>
          <a:p>
            <a:pPr marL="0" indent="0">
              <a:spcBef>
                <a:spcPts val="3000"/>
              </a:spcBef>
              <a:buNone/>
              <a:defRPr sz="4800"/>
            </a:pPr>
            <a:endParaRPr lang="en-US" dirty="0">
              <a:latin typeface="+mj-lt"/>
            </a:endParaRPr>
          </a:p>
          <a:p>
            <a:pPr>
              <a:spcBef>
                <a:spcPts val="3000"/>
              </a:spcBef>
              <a:defRPr sz="4800"/>
            </a:pPr>
            <a:r>
              <a:rPr lang="en-US" dirty="0">
                <a:latin typeface="+mj-lt"/>
              </a:rPr>
              <a:t>Web browsers (HTTP/S)</a:t>
            </a:r>
          </a:p>
          <a:p>
            <a:pPr>
              <a:spcBef>
                <a:spcPts val="3000"/>
              </a:spcBef>
              <a:defRPr sz="4800"/>
            </a:pPr>
            <a:r>
              <a:rPr lang="en-US" dirty="0">
                <a:latin typeface="+mj-lt"/>
              </a:rPr>
              <a:t>File transfer (FTP)</a:t>
            </a:r>
          </a:p>
          <a:p>
            <a:pPr>
              <a:spcBef>
                <a:spcPts val="3000"/>
              </a:spcBef>
              <a:defRPr sz="4800"/>
            </a:pPr>
            <a:r>
              <a:rPr lang="en-US" dirty="0">
                <a:latin typeface="+mj-lt"/>
              </a:rPr>
              <a:t>Email (SMTP)</a:t>
            </a:r>
          </a:p>
        </p:txBody>
      </p:sp>
      <p:sp>
        <p:nvSpPr>
          <p:cNvPr id="837" name="What is thinking?"/>
          <p:cNvSpPr>
            <a:spLocks noGrp="1"/>
          </p:cNvSpPr>
          <p:nvPr>
            <p:ph type="body" idx="16"/>
          </p:nvPr>
        </p:nvSpPr>
        <p:spPr>
          <a:xfrm>
            <a:off x="482600" y="1270000"/>
            <a:ext cx="19185608" cy="1930400"/>
          </a:xfrm>
          <a:prstGeom prst="rect">
            <a:avLst/>
          </a:prstGeom>
        </p:spPr>
        <p:txBody>
          <a:bodyPr>
            <a:normAutofit/>
          </a:bodyPr>
          <a:lstStyle>
            <a:lvl1pPr>
              <a:defRPr sz="12000">
                <a:solidFill>
                  <a:srgbClr val="353535"/>
                </a:solidFill>
              </a:defRPr>
            </a:lvl1pPr>
          </a:lstStyle>
          <a:p>
            <a:r>
              <a:rPr lang="en-US" dirty="0"/>
              <a:t>Application Layer</a:t>
            </a:r>
            <a:endParaRPr dirty="0"/>
          </a:p>
        </p:txBody>
      </p:sp>
      <p:sp>
        <p:nvSpPr>
          <p:cNvPr id="83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3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40"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41" name="UX / UI Discussion"/>
          <p:cNvSpPr>
            <a:spLocks noGrp="1"/>
          </p:cNvSpPr>
          <p:nvPr>
            <p:ph type="body" idx="17"/>
          </p:nvPr>
        </p:nvSpPr>
        <p:spPr>
          <a:xfrm>
            <a:off x="443070" y="210139"/>
            <a:ext cx="3290107" cy="558801"/>
          </a:xfrm>
          <a:prstGeom prst="rect">
            <a:avLst/>
          </a:prstGeom>
        </p:spPr>
        <p:txBody>
          <a:bodyPr>
            <a:normAutofit fontScale="92500" lnSpcReduction="20000"/>
          </a:bodyPr>
          <a:lstStyle/>
          <a:p>
            <a:r>
              <a:rPr lang="en-US" dirty="0">
                <a:solidFill>
                  <a:schemeClr val="bg1"/>
                </a:solidFill>
              </a:rPr>
              <a:t>Protocols &amp; Layered Models</a:t>
            </a:r>
          </a:p>
        </p:txBody>
      </p:sp>
      <p:pic>
        <p:nvPicPr>
          <p:cNvPr id="3" name="Picture 2">
            <a:extLst>
              <a:ext uri="{FF2B5EF4-FFF2-40B4-BE49-F238E27FC236}">
                <a16:creationId xmlns:a16="http://schemas.microsoft.com/office/drawing/2014/main" id="{53E35421-EABF-45F4-9B17-4E6F90510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2357" y="7649856"/>
            <a:ext cx="14857186" cy="5094502"/>
          </a:xfrm>
          <a:prstGeom prst="rect">
            <a:avLst/>
          </a:prstGeom>
        </p:spPr>
      </p:pic>
    </p:spTree>
    <p:extLst>
      <p:ext uri="{BB962C8B-B14F-4D97-AF65-F5344CB8AC3E}">
        <p14:creationId xmlns:p14="http://schemas.microsoft.com/office/powerpoint/2010/main" val="3097159665"/>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3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83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83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8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834"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35" name="® 2017 | Trilogy Education Services"/>
          <p:cNvSpPr>
            <a:spLocks noGrp="1"/>
          </p:cNvSpPr>
          <p:nvPr>
            <p:ph type="body" idx="14"/>
          </p:nvPr>
        </p:nvSpPr>
        <p:spPr>
          <a:prstGeom prst="rect">
            <a:avLst/>
          </a:prstGeom>
        </p:spPr>
        <p:txBody>
          <a:bodyPr/>
          <a:lstStyle/>
          <a:p>
            <a:r>
              <a:t>® 2017 | Trilogy Education Services</a:t>
            </a:r>
          </a:p>
        </p:txBody>
      </p:sp>
      <p:sp>
        <p:nvSpPr>
          <p:cNvPr id="836" name="To whom do we give the moniker of “Thinker”?…"/>
          <p:cNvSpPr>
            <a:spLocks noGrp="1"/>
          </p:cNvSpPr>
          <p:nvPr>
            <p:ph type="body" idx="15"/>
          </p:nvPr>
        </p:nvSpPr>
        <p:spPr>
          <a:xfrm>
            <a:off x="482600" y="3904268"/>
            <a:ext cx="12852400" cy="6292839"/>
          </a:xfrm>
          <a:prstGeom prst="rect">
            <a:avLst/>
          </a:prstGeom>
        </p:spPr>
        <p:txBody>
          <a:bodyPr>
            <a:normAutofit/>
          </a:bodyPr>
          <a:lstStyle/>
          <a:p>
            <a:pPr marL="0" indent="0">
              <a:spcBef>
                <a:spcPts val="3000"/>
              </a:spcBef>
              <a:buNone/>
              <a:defRPr sz="4800"/>
            </a:pPr>
            <a:r>
              <a:rPr lang="en-US" dirty="0">
                <a:latin typeface="+mj-lt"/>
              </a:rPr>
              <a:t>Sends data to/from user applications</a:t>
            </a:r>
          </a:p>
          <a:p>
            <a:pPr marL="0" indent="0">
              <a:spcBef>
                <a:spcPts val="3000"/>
              </a:spcBef>
              <a:buNone/>
              <a:defRPr sz="4800"/>
            </a:pPr>
            <a:endParaRPr lang="en-US" dirty="0">
              <a:latin typeface="+mj-lt"/>
            </a:endParaRPr>
          </a:p>
          <a:p>
            <a:pPr>
              <a:spcBef>
                <a:spcPts val="3000"/>
              </a:spcBef>
              <a:defRPr sz="4800"/>
            </a:pPr>
            <a:r>
              <a:rPr lang="en-US" dirty="0">
                <a:latin typeface="+mj-lt"/>
              </a:rPr>
              <a:t>Breaks data into manageable chunks</a:t>
            </a:r>
          </a:p>
          <a:p>
            <a:pPr>
              <a:spcBef>
                <a:spcPts val="3000"/>
              </a:spcBef>
              <a:defRPr sz="4800"/>
            </a:pPr>
            <a:r>
              <a:rPr lang="en-US" dirty="0">
                <a:latin typeface="+mj-lt"/>
              </a:rPr>
              <a:t>Controls how much bandwidth apps use up</a:t>
            </a:r>
          </a:p>
          <a:p>
            <a:pPr>
              <a:spcBef>
                <a:spcPts val="3000"/>
              </a:spcBef>
              <a:defRPr sz="4800"/>
            </a:pPr>
            <a:r>
              <a:rPr lang="en-US" dirty="0">
                <a:latin typeface="+mj-lt"/>
              </a:rPr>
              <a:t>Handles dropped data, etc.</a:t>
            </a:r>
            <a:endParaRPr lang="en-US" b="1" dirty="0">
              <a:latin typeface="+mj-lt"/>
            </a:endParaRPr>
          </a:p>
        </p:txBody>
      </p:sp>
      <p:sp>
        <p:nvSpPr>
          <p:cNvPr id="837" name="What is thinking?"/>
          <p:cNvSpPr>
            <a:spLocks noGrp="1"/>
          </p:cNvSpPr>
          <p:nvPr>
            <p:ph type="body" idx="16"/>
          </p:nvPr>
        </p:nvSpPr>
        <p:spPr>
          <a:xfrm>
            <a:off x="482600" y="1270000"/>
            <a:ext cx="19185608" cy="1930400"/>
          </a:xfrm>
          <a:prstGeom prst="rect">
            <a:avLst/>
          </a:prstGeom>
        </p:spPr>
        <p:txBody>
          <a:bodyPr>
            <a:normAutofit/>
          </a:bodyPr>
          <a:lstStyle>
            <a:lvl1pPr>
              <a:defRPr sz="12000">
                <a:solidFill>
                  <a:srgbClr val="353535"/>
                </a:solidFill>
              </a:defRPr>
            </a:lvl1pPr>
          </a:lstStyle>
          <a:p>
            <a:r>
              <a:rPr lang="en-US" dirty="0"/>
              <a:t>Transport Layer</a:t>
            </a:r>
            <a:endParaRPr dirty="0"/>
          </a:p>
        </p:txBody>
      </p:sp>
      <p:sp>
        <p:nvSpPr>
          <p:cNvPr id="83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3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40"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41" name="UX / UI Discussion"/>
          <p:cNvSpPr>
            <a:spLocks noGrp="1"/>
          </p:cNvSpPr>
          <p:nvPr>
            <p:ph type="body" idx="17"/>
          </p:nvPr>
        </p:nvSpPr>
        <p:spPr>
          <a:xfrm>
            <a:off x="443070" y="210139"/>
            <a:ext cx="3290107" cy="558801"/>
          </a:xfrm>
          <a:prstGeom prst="rect">
            <a:avLst/>
          </a:prstGeom>
        </p:spPr>
        <p:txBody>
          <a:bodyPr>
            <a:normAutofit fontScale="92500" lnSpcReduction="20000"/>
          </a:bodyPr>
          <a:lstStyle/>
          <a:p>
            <a:r>
              <a:rPr lang="en-US" dirty="0">
                <a:solidFill>
                  <a:schemeClr val="bg1"/>
                </a:solidFill>
              </a:rPr>
              <a:t>Protocols &amp; Layered Models</a:t>
            </a:r>
          </a:p>
        </p:txBody>
      </p:sp>
    </p:spTree>
    <p:extLst>
      <p:ext uri="{BB962C8B-B14F-4D97-AF65-F5344CB8AC3E}">
        <p14:creationId xmlns:p14="http://schemas.microsoft.com/office/powerpoint/2010/main" val="1001033877"/>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3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83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83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8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834"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35" name="® 2017 | Trilogy Education Services"/>
          <p:cNvSpPr>
            <a:spLocks noGrp="1"/>
          </p:cNvSpPr>
          <p:nvPr>
            <p:ph type="body" idx="14"/>
          </p:nvPr>
        </p:nvSpPr>
        <p:spPr>
          <a:prstGeom prst="rect">
            <a:avLst/>
          </a:prstGeom>
        </p:spPr>
        <p:txBody>
          <a:bodyPr/>
          <a:lstStyle/>
          <a:p>
            <a:r>
              <a:t>® 2017 | Trilogy Education Services</a:t>
            </a:r>
          </a:p>
        </p:txBody>
      </p:sp>
      <p:sp>
        <p:nvSpPr>
          <p:cNvPr id="836" name="To whom do we give the moniker of “Thinker”?…"/>
          <p:cNvSpPr>
            <a:spLocks noGrp="1"/>
          </p:cNvSpPr>
          <p:nvPr>
            <p:ph type="body" idx="15"/>
          </p:nvPr>
        </p:nvSpPr>
        <p:spPr>
          <a:xfrm>
            <a:off x="482600" y="3904268"/>
            <a:ext cx="14833600" cy="6292839"/>
          </a:xfrm>
          <a:prstGeom prst="rect">
            <a:avLst/>
          </a:prstGeom>
        </p:spPr>
        <p:txBody>
          <a:bodyPr>
            <a:normAutofit/>
          </a:bodyPr>
          <a:lstStyle/>
          <a:p>
            <a:pPr marL="0" indent="0">
              <a:spcBef>
                <a:spcPts val="3000"/>
              </a:spcBef>
              <a:buNone/>
              <a:defRPr sz="4800"/>
            </a:pPr>
            <a:r>
              <a:rPr lang="en-US" dirty="0">
                <a:latin typeface="+mj-lt"/>
              </a:rPr>
              <a:t>Ensures data gets to the right networks</a:t>
            </a:r>
          </a:p>
          <a:p>
            <a:pPr marL="0" indent="0">
              <a:spcBef>
                <a:spcPts val="3000"/>
              </a:spcBef>
              <a:buNone/>
              <a:defRPr sz="4800"/>
            </a:pPr>
            <a:endParaRPr lang="en-US" dirty="0">
              <a:latin typeface="+mj-lt"/>
            </a:endParaRPr>
          </a:p>
          <a:p>
            <a:pPr>
              <a:spcBef>
                <a:spcPts val="3000"/>
              </a:spcBef>
              <a:defRPr sz="4800"/>
            </a:pPr>
            <a:r>
              <a:rPr lang="en-US" dirty="0">
                <a:latin typeface="+mj-lt"/>
              </a:rPr>
              <a:t>Figures out which device to send data to next</a:t>
            </a:r>
          </a:p>
          <a:p>
            <a:pPr>
              <a:spcBef>
                <a:spcPts val="3000"/>
              </a:spcBef>
              <a:defRPr sz="4800"/>
            </a:pPr>
            <a:r>
              <a:rPr lang="en-US" b="1" dirty="0">
                <a:latin typeface="+mj-lt"/>
              </a:rPr>
              <a:t>Routers </a:t>
            </a:r>
            <a:r>
              <a:rPr lang="en-US" dirty="0">
                <a:latin typeface="+mj-lt"/>
              </a:rPr>
              <a:t>pass data from network to network</a:t>
            </a:r>
          </a:p>
        </p:txBody>
      </p:sp>
      <p:sp>
        <p:nvSpPr>
          <p:cNvPr id="837" name="What is thinking?"/>
          <p:cNvSpPr>
            <a:spLocks noGrp="1"/>
          </p:cNvSpPr>
          <p:nvPr>
            <p:ph type="body" idx="16"/>
          </p:nvPr>
        </p:nvSpPr>
        <p:spPr>
          <a:xfrm>
            <a:off x="482600" y="1270000"/>
            <a:ext cx="19185608" cy="1930400"/>
          </a:xfrm>
          <a:prstGeom prst="rect">
            <a:avLst/>
          </a:prstGeom>
        </p:spPr>
        <p:txBody>
          <a:bodyPr>
            <a:normAutofit/>
          </a:bodyPr>
          <a:lstStyle>
            <a:lvl1pPr>
              <a:defRPr sz="12000">
                <a:solidFill>
                  <a:srgbClr val="353535"/>
                </a:solidFill>
              </a:defRPr>
            </a:lvl1pPr>
          </a:lstStyle>
          <a:p>
            <a:r>
              <a:rPr lang="en-US" dirty="0"/>
              <a:t>Internet Layer</a:t>
            </a:r>
            <a:endParaRPr dirty="0"/>
          </a:p>
        </p:txBody>
      </p:sp>
      <p:sp>
        <p:nvSpPr>
          <p:cNvPr id="83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3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40"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41" name="UX / UI Discussion"/>
          <p:cNvSpPr>
            <a:spLocks noGrp="1"/>
          </p:cNvSpPr>
          <p:nvPr>
            <p:ph type="body" idx="17"/>
          </p:nvPr>
        </p:nvSpPr>
        <p:spPr>
          <a:xfrm>
            <a:off x="443070" y="210139"/>
            <a:ext cx="3290107" cy="558801"/>
          </a:xfrm>
          <a:prstGeom prst="rect">
            <a:avLst/>
          </a:prstGeom>
        </p:spPr>
        <p:txBody>
          <a:bodyPr>
            <a:normAutofit fontScale="92500" lnSpcReduction="20000"/>
          </a:bodyPr>
          <a:lstStyle/>
          <a:p>
            <a:r>
              <a:rPr lang="en-US" dirty="0">
                <a:solidFill>
                  <a:schemeClr val="bg1"/>
                </a:solidFill>
              </a:rPr>
              <a:t>Protocols &amp; Layered Models</a:t>
            </a:r>
          </a:p>
        </p:txBody>
      </p:sp>
    </p:spTree>
    <p:extLst>
      <p:ext uri="{BB962C8B-B14F-4D97-AF65-F5344CB8AC3E}">
        <p14:creationId xmlns:p14="http://schemas.microsoft.com/office/powerpoint/2010/main" val="3028029560"/>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3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83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8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834"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35" name="® 2017 | Trilogy Education Services"/>
          <p:cNvSpPr>
            <a:spLocks noGrp="1"/>
          </p:cNvSpPr>
          <p:nvPr>
            <p:ph type="body" idx="14"/>
          </p:nvPr>
        </p:nvSpPr>
        <p:spPr>
          <a:prstGeom prst="rect">
            <a:avLst/>
          </a:prstGeom>
        </p:spPr>
        <p:txBody>
          <a:bodyPr/>
          <a:lstStyle/>
          <a:p>
            <a:r>
              <a:t>® 2017 | Trilogy Education Services</a:t>
            </a:r>
          </a:p>
        </p:txBody>
      </p:sp>
      <p:sp>
        <p:nvSpPr>
          <p:cNvPr id="836" name="To whom do we give the moniker of “Thinker”?…"/>
          <p:cNvSpPr>
            <a:spLocks noGrp="1"/>
          </p:cNvSpPr>
          <p:nvPr>
            <p:ph type="body" idx="15"/>
          </p:nvPr>
        </p:nvSpPr>
        <p:spPr>
          <a:xfrm>
            <a:off x="482600" y="3904268"/>
            <a:ext cx="14605000" cy="7664441"/>
          </a:xfrm>
          <a:prstGeom prst="rect">
            <a:avLst/>
          </a:prstGeom>
        </p:spPr>
        <p:txBody>
          <a:bodyPr>
            <a:normAutofit/>
          </a:bodyPr>
          <a:lstStyle/>
          <a:p>
            <a:pPr marL="0" indent="0">
              <a:spcBef>
                <a:spcPts val="3000"/>
              </a:spcBef>
              <a:buNone/>
              <a:defRPr sz="4800"/>
            </a:pPr>
            <a:r>
              <a:rPr lang="en-US" dirty="0">
                <a:latin typeface="+mj-lt"/>
              </a:rPr>
              <a:t>Gets data out of the wire and into the computer</a:t>
            </a:r>
          </a:p>
          <a:p>
            <a:pPr marL="0" indent="0">
              <a:spcBef>
                <a:spcPts val="3000"/>
              </a:spcBef>
              <a:buNone/>
              <a:defRPr sz="4800"/>
            </a:pPr>
            <a:endParaRPr lang="en-US" dirty="0">
              <a:latin typeface="+mj-lt"/>
            </a:endParaRPr>
          </a:p>
          <a:p>
            <a:pPr>
              <a:spcBef>
                <a:spcPts val="3000"/>
              </a:spcBef>
              <a:defRPr sz="4800"/>
            </a:pPr>
            <a:r>
              <a:rPr lang="en-US" b="1" dirty="0">
                <a:latin typeface="+mj-lt"/>
              </a:rPr>
              <a:t>DSL </a:t>
            </a:r>
            <a:r>
              <a:rPr lang="en-US" dirty="0">
                <a:latin typeface="+mj-lt"/>
              </a:rPr>
              <a:t>gets data from phone lines into computer</a:t>
            </a:r>
            <a:endParaRPr lang="en-US" b="1" dirty="0">
              <a:latin typeface="+mj-lt"/>
            </a:endParaRPr>
          </a:p>
          <a:p>
            <a:pPr>
              <a:spcBef>
                <a:spcPts val="3000"/>
              </a:spcBef>
              <a:defRPr sz="4800"/>
            </a:pPr>
            <a:r>
              <a:rPr lang="en-US" b="1" dirty="0">
                <a:latin typeface="+mj-lt"/>
              </a:rPr>
              <a:t>Ethernet </a:t>
            </a:r>
            <a:r>
              <a:rPr lang="en-US" dirty="0">
                <a:latin typeface="+mj-lt"/>
              </a:rPr>
              <a:t>moves data across physical wires</a:t>
            </a:r>
          </a:p>
          <a:p>
            <a:pPr>
              <a:spcBef>
                <a:spcPts val="3000"/>
              </a:spcBef>
              <a:defRPr sz="4800"/>
            </a:pPr>
            <a:endParaRPr lang="en-US" b="1" dirty="0">
              <a:latin typeface="+mj-lt"/>
            </a:endParaRPr>
          </a:p>
        </p:txBody>
      </p:sp>
      <p:sp>
        <p:nvSpPr>
          <p:cNvPr id="837" name="What is thinking?"/>
          <p:cNvSpPr>
            <a:spLocks noGrp="1"/>
          </p:cNvSpPr>
          <p:nvPr>
            <p:ph type="body" idx="16"/>
          </p:nvPr>
        </p:nvSpPr>
        <p:spPr>
          <a:xfrm>
            <a:off x="482600" y="1270000"/>
            <a:ext cx="19185608" cy="1930400"/>
          </a:xfrm>
          <a:prstGeom prst="rect">
            <a:avLst/>
          </a:prstGeom>
        </p:spPr>
        <p:txBody>
          <a:bodyPr>
            <a:normAutofit/>
          </a:bodyPr>
          <a:lstStyle>
            <a:lvl1pPr>
              <a:defRPr sz="12000">
                <a:solidFill>
                  <a:srgbClr val="353535"/>
                </a:solidFill>
              </a:defRPr>
            </a:lvl1pPr>
          </a:lstStyle>
          <a:p>
            <a:r>
              <a:rPr lang="en-US" dirty="0"/>
              <a:t>Network Access Layer</a:t>
            </a:r>
            <a:endParaRPr dirty="0"/>
          </a:p>
        </p:txBody>
      </p:sp>
      <p:sp>
        <p:nvSpPr>
          <p:cNvPr id="83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3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40"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41" name="UX / UI Discussion"/>
          <p:cNvSpPr>
            <a:spLocks noGrp="1"/>
          </p:cNvSpPr>
          <p:nvPr>
            <p:ph type="body" idx="17"/>
          </p:nvPr>
        </p:nvSpPr>
        <p:spPr>
          <a:xfrm>
            <a:off x="443070" y="210139"/>
            <a:ext cx="3290107" cy="558801"/>
          </a:xfrm>
          <a:prstGeom prst="rect">
            <a:avLst/>
          </a:prstGeom>
        </p:spPr>
        <p:txBody>
          <a:bodyPr>
            <a:normAutofit fontScale="92500" lnSpcReduction="20000"/>
          </a:bodyPr>
          <a:lstStyle/>
          <a:p>
            <a:r>
              <a:rPr lang="en-US" dirty="0">
                <a:solidFill>
                  <a:schemeClr val="bg1"/>
                </a:solidFill>
              </a:rPr>
              <a:t>Protocols &amp; Layered Models</a:t>
            </a:r>
          </a:p>
        </p:txBody>
      </p:sp>
    </p:spTree>
    <p:extLst>
      <p:ext uri="{BB962C8B-B14F-4D97-AF65-F5344CB8AC3E}">
        <p14:creationId xmlns:p14="http://schemas.microsoft.com/office/powerpoint/2010/main" val="2948483123"/>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3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83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8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26" name="® 2017 / Trilogy Education Services"/>
          <p:cNvSpPr>
            <a:spLocks noGrp="1"/>
          </p:cNvSpPr>
          <p:nvPr>
            <p:ph type="body" idx="14"/>
          </p:nvPr>
        </p:nvSpPr>
        <p:spPr>
          <a:prstGeom prst="rect">
            <a:avLst/>
          </a:prstGeom>
        </p:spPr>
        <p:txBody>
          <a:bodyPr/>
          <a:lstStyle/>
          <a:p>
            <a:r>
              <a:t>® 2017 / Trilogy Education Services</a:t>
            </a:r>
          </a:p>
        </p:txBody>
      </p:sp>
      <p:sp>
        <p:nvSpPr>
          <p:cNvPr id="627" name="Slide Number"/>
          <p:cNvSpPr>
            <a:spLocks noGrp="1"/>
          </p:cNvSpPr>
          <p:nvPr>
            <p:ph type="sldNum" sz="quarter" idx="2"/>
          </p:nvPr>
        </p:nvSpPr>
        <p:spPr>
          <a:xfrm>
            <a:off x="23973623" y="13254812"/>
            <a:ext cx="199059" cy="2794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628" name="Rectangle"/>
          <p:cNvSpPr/>
          <p:nvPr/>
        </p:nvSpPr>
        <p:spPr>
          <a:xfrm>
            <a:off x="-26592" y="-24903"/>
            <a:ext cx="24437185" cy="3021215"/>
          </a:xfrm>
          <a:prstGeom prst="rect">
            <a:avLst/>
          </a:prstGeom>
          <a:blipFill>
            <a:blip r:embed="rId3">
              <a:alphaModFix amt="58655"/>
            </a:blip>
          </a:blipFill>
          <a:ln w="12700">
            <a:miter lim="400000"/>
          </a:ln>
        </p:spPr>
        <p:txBody>
          <a:bodyPr lIns="50800" tIns="50800" rIns="50800" bIns="50800" anchor="ctr"/>
          <a:lstStyle/>
          <a:p>
            <a:pPr>
              <a:lnSpc>
                <a:spcPct val="100000"/>
              </a:lnSpc>
              <a:defRPr sz="3200">
                <a:solidFill>
                  <a:srgbClr val="FFFFFF"/>
                </a:solidFill>
                <a:latin typeface="Helvetica Light"/>
                <a:ea typeface="Helvetica Light"/>
                <a:cs typeface="Helvetica Light"/>
                <a:sym typeface="Helvetica Light"/>
              </a:defRPr>
            </a:pPr>
            <a:endParaRPr/>
          </a:p>
        </p:txBody>
      </p:sp>
      <p:sp>
        <p:nvSpPr>
          <p:cNvPr id="629" name="I like moving Bad Experiences to Good Award Winning Experiences"/>
          <p:cNvSpPr>
            <a:spLocks noGrp="1"/>
          </p:cNvSpPr>
          <p:nvPr>
            <p:ph type="body" idx="15"/>
          </p:nvPr>
        </p:nvSpPr>
        <p:spPr>
          <a:xfrm>
            <a:off x="419603" y="1437145"/>
            <a:ext cx="22582604" cy="939801"/>
          </a:xfrm>
          <a:prstGeom prst="rect">
            <a:avLst/>
          </a:prstGeom>
        </p:spPr>
        <p:txBody>
          <a:bodyPr/>
          <a:lstStyle/>
          <a:p>
            <a:r>
              <a:rPr lang="en-US" dirty="0"/>
              <a:t>Data flows </a:t>
            </a:r>
            <a:r>
              <a:rPr lang="en-US" i="1" dirty="0"/>
              <a:t>down</a:t>
            </a:r>
            <a:r>
              <a:rPr lang="en-US" dirty="0"/>
              <a:t> to get sent…</a:t>
            </a:r>
            <a:endParaRPr dirty="0"/>
          </a:p>
        </p:txBody>
      </p:sp>
      <p:sp>
        <p:nvSpPr>
          <p:cNvPr id="630"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31"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32"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33" name="My Work"/>
          <p:cNvSpPr>
            <a:spLocks noGrp="1"/>
          </p:cNvSpPr>
          <p:nvPr>
            <p:ph type="body" idx="16"/>
          </p:nvPr>
        </p:nvSpPr>
        <p:spPr>
          <a:xfrm>
            <a:off x="443070" y="210139"/>
            <a:ext cx="1610209" cy="558801"/>
          </a:xfrm>
          <a:prstGeom prst="rect">
            <a:avLst/>
          </a:prstGeom>
        </p:spPr>
        <p:txBody>
          <a:bodyPr>
            <a:normAutofit fontScale="92500" lnSpcReduction="20000"/>
          </a:bodyPr>
          <a:lstStyle/>
          <a:p>
            <a:r>
              <a:rPr lang="en-US" dirty="0">
                <a:solidFill>
                  <a:schemeClr val="bg2"/>
                </a:solidFill>
              </a:rPr>
              <a:t>Protocols &amp; Layered Models</a:t>
            </a:r>
          </a:p>
        </p:txBody>
      </p:sp>
      <p:pic>
        <p:nvPicPr>
          <p:cNvPr id="19" name="Picture 18">
            <a:extLst>
              <a:ext uri="{FF2B5EF4-FFF2-40B4-BE49-F238E27FC236}">
                <a16:creationId xmlns:a16="http://schemas.microsoft.com/office/drawing/2014/main" id="{C7B3F43F-8404-488F-B2E4-7C783DB3C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09" y="4067191"/>
            <a:ext cx="10995982" cy="7954905"/>
          </a:xfrm>
          <a:prstGeom prst="rect">
            <a:avLst/>
          </a:prstGeom>
        </p:spPr>
      </p:pic>
      <p:sp>
        <p:nvSpPr>
          <p:cNvPr id="12" name="Arrow: Down 11">
            <a:extLst>
              <a:ext uri="{FF2B5EF4-FFF2-40B4-BE49-F238E27FC236}">
                <a16:creationId xmlns:a16="http://schemas.microsoft.com/office/drawing/2014/main" id="{CFFB9497-E2C5-4E39-8A32-AF865E4F93DE}"/>
              </a:ext>
            </a:extLst>
          </p:cNvPr>
          <p:cNvSpPr/>
          <p:nvPr/>
        </p:nvSpPr>
        <p:spPr>
          <a:xfrm>
            <a:off x="6172199" y="6080500"/>
            <a:ext cx="521809" cy="5197099"/>
          </a:xfrm>
          <a:prstGeom prst="downArrow">
            <a:avLst/>
          </a:prstGeom>
          <a:solidFill>
            <a:srgbClr val="FF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4019927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26" name="® 2017 / Trilogy Education Services"/>
          <p:cNvSpPr>
            <a:spLocks noGrp="1"/>
          </p:cNvSpPr>
          <p:nvPr>
            <p:ph type="body" idx="14"/>
          </p:nvPr>
        </p:nvSpPr>
        <p:spPr>
          <a:prstGeom prst="rect">
            <a:avLst/>
          </a:prstGeom>
        </p:spPr>
        <p:txBody>
          <a:bodyPr/>
          <a:lstStyle/>
          <a:p>
            <a:r>
              <a:t>® 2017 / Trilogy Education Services</a:t>
            </a:r>
          </a:p>
        </p:txBody>
      </p:sp>
      <p:sp>
        <p:nvSpPr>
          <p:cNvPr id="627" name="Slide Number"/>
          <p:cNvSpPr>
            <a:spLocks noGrp="1"/>
          </p:cNvSpPr>
          <p:nvPr>
            <p:ph type="sldNum" sz="quarter" idx="2"/>
          </p:nvPr>
        </p:nvSpPr>
        <p:spPr>
          <a:xfrm>
            <a:off x="23973623" y="13254812"/>
            <a:ext cx="199059" cy="2794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
        <p:nvSpPr>
          <p:cNvPr id="628" name="Rectangle"/>
          <p:cNvSpPr/>
          <p:nvPr/>
        </p:nvSpPr>
        <p:spPr>
          <a:xfrm>
            <a:off x="-26592" y="-24903"/>
            <a:ext cx="24437185" cy="3021215"/>
          </a:xfrm>
          <a:prstGeom prst="rect">
            <a:avLst/>
          </a:prstGeom>
          <a:blipFill>
            <a:blip r:embed="rId3">
              <a:alphaModFix amt="58655"/>
            </a:blip>
          </a:blipFill>
          <a:ln w="12700">
            <a:miter lim="400000"/>
          </a:ln>
        </p:spPr>
        <p:txBody>
          <a:bodyPr lIns="50800" tIns="50800" rIns="50800" bIns="50800" anchor="ctr"/>
          <a:lstStyle/>
          <a:p>
            <a:pPr>
              <a:lnSpc>
                <a:spcPct val="100000"/>
              </a:lnSpc>
              <a:defRPr sz="3200">
                <a:solidFill>
                  <a:srgbClr val="FFFFFF"/>
                </a:solidFill>
                <a:latin typeface="Helvetica Light"/>
                <a:ea typeface="Helvetica Light"/>
                <a:cs typeface="Helvetica Light"/>
                <a:sym typeface="Helvetica Light"/>
              </a:defRPr>
            </a:pPr>
            <a:endParaRPr/>
          </a:p>
        </p:txBody>
      </p:sp>
      <p:sp>
        <p:nvSpPr>
          <p:cNvPr id="629" name="I like moving Bad Experiences to Good Award Winning Experiences"/>
          <p:cNvSpPr>
            <a:spLocks noGrp="1"/>
          </p:cNvSpPr>
          <p:nvPr>
            <p:ph type="body" idx="15"/>
          </p:nvPr>
        </p:nvSpPr>
        <p:spPr>
          <a:xfrm>
            <a:off x="419603" y="1437145"/>
            <a:ext cx="22582604" cy="939801"/>
          </a:xfrm>
          <a:prstGeom prst="rect">
            <a:avLst/>
          </a:prstGeom>
        </p:spPr>
        <p:txBody>
          <a:bodyPr/>
          <a:lstStyle/>
          <a:p>
            <a:r>
              <a:rPr lang="en-US" dirty="0"/>
              <a:t>…And </a:t>
            </a:r>
            <a:r>
              <a:rPr lang="en-US" i="1" dirty="0"/>
              <a:t>up</a:t>
            </a:r>
            <a:r>
              <a:rPr lang="en-US" dirty="0"/>
              <a:t> to be received</a:t>
            </a:r>
            <a:endParaRPr dirty="0"/>
          </a:p>
        </p:txBody>
      </p:sp>
      <p:sp>
        <p:nvSpPr>
          <p:cNvPr id="630"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31"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32"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33" name="My Work"/>
          <p:cNvSpPr>
            <a:spLocks noGrp="1"/>
          </p:cNvSpPr>
          <p:nvPr>
            <p:ph type="body" idx="16"/>
          </p:nvPr>
        </p:nvSpPr>
        <p:spPr>
          <a:xfrm>
            <a:off x="443070" y="210139"/>
            <a:ext cx="1610209" cy="558801"/>
          </a:xfrm>
          <a:prstGeom prst="rect">
            <a:avLst/>
          </a:prstGeom>
        </p:spPr>
        <p:txBody>
          <a:bodyPr>
            <a:normAutofit fontScale="92500" lnSpcReduction="20000"/>
          </a:bodyPr>
          <a:lstStyle/>
          <a:p>
            <a:r>
              <a:rPr lang="en-US" dirty="0">
                <a:solidFill>
                  <a:schemeClr val="bg2"/>
                </a:solidFill>
              </a:rPr>
              <a:t>Protocols &amp; Layered Models</a:t>
            </a:r>
          </a:p>
        </p:txBody>
      </p:sp>
      <p:pic>
        <p:nvPicPr>
          <p:cNvPr id="19" name="Picture 18">
            <a:extLst>
              <a:ext uri="{FF2B5EF4-FFF2-40B4-BE49-F238E27FC236}">
                <a16:creationId xmlns:a16="http://schemas.microsoft.com/office/drawing/2014/main" id="{C7B3F43F-8404-488F-B2E4-7C783DB3C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09" y="4067191"/>
            <a:ext cx="10995982" cy="7954905"/>
          </a:xfrm>
          <a:prstGeom prst="rect">
            <a:avLst/>
          </a:prstGeom>
        </p:spPr>
      </p:pic>
      <p:sp>
        <p:nvSpPr>
          <p:cNvPr id="13" name="Arrow: Down 12">
            <a:extLst>
              <a:ext uri="{FF2B5EF4-FFF2-40B4-BE49-F238E27FC236}">
                <a16:creationId xmlns:a16="http://schemas.microsoft.com/office/drawing/2014/main" id="{0B68103E-940B-437D-813A-FE33BDAADFB8}"/>
              </a:ext>
            </a:extLst>
          </p:cNvPr>
          <p:cNvSpPr/>
          <p:nvPr/>
        </p:nvSpPr>
        <p:spPr>
          <a:xfrm>
            <a:off x="17168182" y="6096000"/>
            <a:ext cx="521809" cy="5197099"/>
          </a:xfrm>
          <a:prstGeom prst="downArrow">
            <a:avLst/>
          </a:prstGeom>
          <a:solidFill>
            <a:srgbClr val="FF0000"/>
          </a:solidFill>
          <a:ln w="12700" cap="flat">
            <a:noFill/>
            <a:miter lim="400000"/>
          </a:ln>
          <a:effectLst>
            <a:outerShdw blurRad="38100" dist="25400" dir="5400000" rotWithShape="0">
              <a:srgbClr val="000000">
                <a:alpha val="50000"/>
              </a:srgbClr>
            </a:outerShdw>
          </a:effectLst>
          <a:scene3d>
            <a:camera prst="orthographicFront">
              <a:rot lat="0" lon="0" rev="1080000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8903614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03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1038"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A6AAA9"/>
                </a:solidFill>
                <a:latin typeface="+mn-lt"/>
                <a:ea typeface="+mn-ea"/>
                <a:cs typeface="+mn-cs"/>
                <a:sym typeface="Helvetica"/>
              </a:defRPr>
            </a:lvl1pPr>
          </a:lstStyle>
          <a:p>
            <a:r>
              <a:t>® 2017 / Trilogy Education Services</a:t>
            </a:r>
          </a:p>
        </p:txBody>
      </p:sp>
      <p:sp>
        <p:nvSpPr>
          <p:cNvPr id="1039" name="Illustrator Icebreaker Exercise"/>
          <p:cNvSpPr>
            <a:spLocks noGrp="1"/>
          </p:cNvSpPr>
          <p:nvPr>
            <p:ph type="body" idx="13"/>
          </p:nvPr>
        </p:nvSpPr>
        <p:spPr>
          <a:xfrm>
            <a:off x="2109560" y="4978400"/>
            <a:ext cx="20657022" cy="3759200"/>
          </a:xfrm>
          <a:prstGeom prst="rect">
            <a:avLst/>
          </a:prstGeom>
        </p:spPr>
        <p:txBody>
          <a:bodyPr/>
          <a:lstStyle/>
          <a:p>
            <a:r>
              <a:rPr lang="en-US" dirty="0"/>
              <a:t>Questions</a:t>
            </a:r>
          </a:p>
        </p:txBody>
      </p:sp>
      <p:sp>
        <p:nvSpPr>
          <p:cNvPr id="1040"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041"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042"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043" name="UX / UI Bootcamp Activity"/>
          <p:cNvSpPr>
            <a:spLocks noGrp="1"/>
          </p:cNvSpPr>
          <p:nvPr>
            <p:ph type="body" idx="14"/>
          </p:nvPr>
        </p:nvSpPr>
        <p:spPr>
          <a:xfrm>
            <a:off x="366870" y="210139"/>
            <a:ext cx="4455059" cy="558801"/>
          </a:xfrm>
          <a:prstGeom prst="rect">
            <a:avLst/>
          </a:prstGeom>
        </p:spPr>
        <p:txBody>
          <a:bodyPr>
            <a:normAutofit fontScale="92500" lnSpcReduction="20000"/>
          </a:bodyPr>
          <a:lstStyle/>
          <a:p>
            <a:r>
              <a:rPr lang="en-US" dirty="0">
                <a:solidFill>
                  <a:schemeClr val="bg2"/>
                </a:solidFill>
              </a:rPr>
              <a:t>Checking Connectivity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Slide Number"/>
          <p:cNvSpPr>
            <a:spLocks noGrp="1"/>
          </p:cNvSpPr>
          <p:nvPr>
            <p:ph type="sldNum" sz="quarter" idx="2"/>
          </p:nvPr>
        </p:nvSpPr>
        <p:spPr>
          <a:xfrm>
            <a:off x="23977356" y="13254812"/>
            <a:ext cx="199059" cy="2794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596"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597" name="® 2017 / Trilogy Education Services"/>
          <p:cNvSpPr>
            <a:spLocks noGrp="1"/>
          </p:cNvSpPr>
          <p:nvPr>
            <p:ph type="body" idx="13"/>
          </p:nvPr>
        </p:nvSpPr>
        <p:spPr>
          <a:prstGeom prst="rect">
            <a:avLst/>
          </a:prstGeom>
        </p:spPr>
        <p:txBody>
          <a:bodyPr/>
          <a:lstStyle/>
          <a:p>
            <a:r>
              <a:t>® 2017 / Trilogy Education Services</a:t>
            </a:r>
          </a:p>
        </p:txBody>
      </p:sp>
      <p:sp>
        <p:nvSpPr>
          <p:cNvPr id="59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59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600" name="Today’s Agenda:"/>
          <p:cNvSpPr>
            <a:spLocks noGrp="1"/>
          </p:cNvSpPr>
          <p:nvPr>
            <p:ph type="body" idx="14"/>
          </p:nvPr>
        </p:nvSpPr>
        <p:spPr>
          <a:xfrm rot="21600000">
            <a:off x="2868382" y="6160373"/>
            <a:ext cx="5554406" cy="1395254"/>
          </a:xfrm>
          <a:prstGeom prst="rect">
            <a:avLst/>
          </a:prstGeom>
        </p:spPr>
        <p:txBody>
          <a:bodyPr/>
          <a:lstStyle/>
          <a:p>
            <a:r>
              <a:rPr lang="en-US" dirty="0"/>
              <a:t>Objectives</a:t>
            </a:r>
            <a:endParaRPr dirty="0"/>
          </a:p>
        </p:txBody>
      </p:sp>
      <p:sp>
        <p:nvSpPr>
          <p:cNvPr id="601" name="Introductions and Current Status…"/>
          <p:cNvSpPr>
            <a:spLocks noGrp="1"/>
          </p:cNvSpPr>
          <p:nvPr>
            <p:ph type="body" idx="16"/>
          </p:nvPr>
        </p:nvSpPr>
        <p:spPr>
          <a:xfrm rot="21600000">
            <a:off x="14886153" y="5919568"/>
            <a:ext cx="9497845" cy="3277820"/>
          </a:xfrm>
          <a:prstGeom prst="rect">
            <a:avLst/>
          </a:prstGeom>
        </p:spPr>
        <p:txBody>
          <a:bodyPr/>
          <a:lstStyle/>
          <a:p>
            <a:pPr marL="0" indent="0">
              <a:buNone/>
              <a:defRPr spc="36">
                <a:solidFill>
                  <a:srgbClr val="424242"/>
                </a:solidFill>
                <a:latin typeface="+mn-lt"/>
                <a:ea typeface="+mn-ea"/>
                <a:cs typeface="+mn-cs"/>
                <a:sym typeface="Helvetica"/>
              </a:defRPr>
            </a:pPr>
            <a:r>
              <a:rPr lang="en-US" b="1" spc="36" dirty="0">
                <a:solidFill>
                  <a:srgbClr val="424242"/>
                </a:solidFill>
                <a:sym typeface="Helvetica"/>
              </a:rPr>
              <a:t>Explain</a:t>
            </a:r>
            <a:r>
              <a:rPr lang="en-US" spc="36" dirty="0">
                <a:solidFill>
                  <a:srgbClr val="424242"/>
                </a:solidFill>
                <a:sym typeface="Helvetica"/>
              </a:rPr>
              <a:t> the purpose of protocols</a:t>
            </a:r>
            <a:endParaRPr lang="en-US" b="1" spc="36" dirty="0">
              <a:solidFill>
                <a:srgbClr val="424242"/>
              </a:solidFill>
              <a:sym typeface="Helvetica"/>
            </a:endParaRPr>
          </a:p>
          <a:p>
            <a:pPr marL="0" indent="0">
              <a:buNone/>
              <a:defRPr spc="36">
                <a:solidFill>
                  <a:srgbClr val="424242"/>
                </a:solidFill>
                <a:latin typeface="+mn-lt"/>
                <a:ea typeface="+mn-ea"/>
                <a:cs typeface="+mn-cs"/>
                <a:sym typeface="Helvetica"/>
              </a:defRPr>
            </a:pPr>
            <a:r>
              <a:rPr lang="en-US" b="1" spc="36" dirty="0">
                <a:solidFill>
                  <a:srgbClr val="424242"/>
                </a:solidFill>
                <a:sym typeface="Helvetica"/>
              </a:rPr>
              <a:t>Identify </a:t>
            </a:r>
            <a:r>
              <a:rPr lang="en-US" spc="36" dirty="0">
                <a:solidFill>
                  <a:srgbClr val="424242"/>
                </a:solidFill>
                <a:sym typeface="Helvetica"/>
              </a:rPr>
              <a:t>important network protocols</a:t>
            </a:r>
            <a:endParaRPr lang="en-US" b="1" spc="36" dirty="0">
              <a:solidFill>
                <a:srgbClr val="424242"/>
              </a:solidFill>
              <a:sym typeface="Helvetica"/>
            </a:endParaRPr>
          </a:p>
          <a:p>
            <a:pPr marL="0" indent="0">
              <a:buNone/>
              <a:defRPr spc="36">
                <a:solidFill>
                  <a:srgbClr val="424242"/>
                </a:solidFill>
                <a:latin typeface="+mn-lt"/>
                <a:ea typeface="+mn-ea"/>
                <a:cs typeface="+mn-cs"/>
                <a:sym typeface="Helvetica"/>
              </a:defRPr>
            </a:pPr>
            <a:r>
              <a:rPr lang="en-US" b="1" spc="36" dirty="0">
                <a:solidFill>
                  <a:srgbClr val="424242"/>
                </a:solidFill>
                <a:sym typeface="Helvetica"/>
              </a:rPr>
              <a:t>Name </a:t>
            </a:r>
            <a:r>
              <a:rPr lang="en-US" spc="36" dirty="0">
                <a:solidFill>
                  <a:srgbClr val="424242"/>
                </a:solidFill>
                <a:sym typeface="Helvetica"/>
              </a:rPr>
              <a:t>the four layers of the TCP/IP model</a:t>
            </a:r>
          </a:p>
        </p:txBody>
      </p:sp>
      <p:sp>
        <p:nvSpPr>
          <p:cNvPr id="602" name="Line"/>
          <p:cNvSpPr/>
          <p:nvPr/>
        </p:nvSpPr>
        <p:spPr>
          <a:xfrm flipV="1">
            <a:off x="14441369" y="2119325"/>
            <a:ext cx="1" cy="10446296"/>
          </a:xfrm>
          <a:prstGeom prst="line">
            <a:avLst/>
          </a:prstGeom>
          <a:ln w="12700">
            <a:solidFill>
              <a:srgbClr val="424242"/>
            </a:solidFill>
            <a:custDash>
              <a:ds d="100000" sp="200000"/>
            </a:custDash>
          </a:ln>
        </p:spPr>
        <p:txBody>
          <a:bodyPr lIns="76200" tIns="76200" rIns="76200" bIns="76200" anchor="ctr"/>
          <a:lstStyle/>
          <a:p>
            <a:pPr defTabSz="546100">
              <a:lnSpc>
                <a:spcPct val="110000"/>
              </a:lnSpc>
              <a:defRPr sz="2100" spc="21">
                <a:solidFill>
                  <a:srgbClr val="FFFFFF"/>
                </a:solidFill>
                <a:latin typeface="+mn-lt"/>
                <a:ea typeface="+mn-ea"/>
                <a:cs typeface="+mn-cs"/>
                <a:sym typeface="Helvetica"/>
              </a:defRPr>
            </a:pPr>
            <a:endParaRPr/>
          </a:p>
        </p:txBody>
      </p:sp>
      <p:sp>
        <p:nvSpPr>
          <p:cNvPr id="603"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604" name="Table of Contents"/>
          <p:cNvSpPr/>
          <p:nvPr/>
        </p:nvSpPr>
        <p:spPr>
          <a:xfrm>
            <a:off x="443070" y="210139"/>
            <a:ext cx="3079515"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ormAutofit fontScale="92500" lnSpcReduction="20000"/>
          </a:bodyPr>
          <a:lstStyle>
            <a:lvl1pPr algn="l">
              <a:defRPr sz="3000">
                <a:solidFill>
                  <a:srgbClr val="353535"/>
                </a:solidFill>
                <a:latin typeface="+mn-lt"/>
                <a:ea typeface="+mn-ea"/>
                <a:cs typeface="+mn-cs"/>
                <a:sym typeface="Helvetica"/>
              </a:defRPr>
            </a:lvl1pPr>
          </a:lstStyle>
          <a:p>
            <a:r>
              <a:t>Table of Contents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834"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35" name="® 2017 | Trilogy Education Services"/>
          <p:cNvSpPr>
            <a:spLocks noGrp="1"/>
          </p:cNvSpPr>
          <p:nvPr>
            <p:ph type="body" idx="14"/>
          </p:nvPr>
        </p:nvSpPr>
        <p:spPr>
          <a:prstGeom prst="rect">
            <a:avLst/>
          </a:prstGeom>
        </p:spPr>
        <p:txBody>
          <a:bodyPr/>
          <a:lstStyle/>
          <a:p>
            <a:r>
              <a:t>® 2017 | Trilogy Education Services</a:t>
            </a:r>
          </a:p>
        </p:txBody>
      </p:sp>
      <p:sp>
        <p:nvSpPr>
          <p:cNvPr id="836" name="To whom do we give the moniker of “Thinker”?…"/>
          <p:cNvSpPr>
            <a:spLocks noGrp="1"/>
          </p:cNvSpPr>
          <p:nvPr>
            <p:ph type="body" idx="15"/>
          </p:nvPr>
        </p:nvSpPr>
        <p:spPr>
          <a:xfrm>
            <a:off x="482600" y="3904268"/>
            <a:ext cx="12852400" cy="6292839"/>
          </a:xfrm>
          <a:prstGeom prst="rect">
            <a:avLst/>
          </a:prstGeom>
        </p:spPr>
        <p:txBody>
          <a:bodyPr>
            <a:normAutofit lnSpcReduction="10000"/>
          </a:bodyPr>
          <a:lstStyle/>
          <a:p>
            <a:pPr marL="0" indent="0">
              <a:spcBef>
                <a:spcPts val="3000"/>
              </a:spcBef>
              <a:buNone/>
              <a:defRPr sz="4800"/>
            </a:pPr>
            <a:r>
              <a:rPr lang="en-US" dirty="0">
                <a:latin typeface="+mj-lt"/>
              </a:rPr>
              <a:t>Protocols are </a:t>
            </a:r>
            <a:r>
              <a:rPr lang="en-US" b="1" dirty="0">
                <a:latin typeface="+mj-lt"/>
              </a:rPr>
              <a:t>rules</a:t>
            </a:r>
            <a:r>
              <a:rPr lang="en-US" dirty="0">
                <a:latin typeface="+mj-lt"/>
              </a:rPr>
              <a:t> for how devices should:</a:t>
            </a:r>
          </a:p>
          <a:p>
            <a:pPr marL="0" indent="0">
              <a:spcBef>
                <a:spcPts val="3000"/>
              </a:spcBef>
              <a:buNone/>
              <a:defRPr sz="4800"/>
            </a:pPr>
            <a:endParaRPr lang="en-US" dirty="0">
              <a:latin typeface="+mj-lt"/>
            </a:endParaRPr>
          </a:p>
          <a:p>
            <a:pPr>
              <a:spcBef>
                <a:spcPts val="3000"/>
              </a:spcBef>
              <a:defRPr sz="4800"/>
            </a:pPr>
            <a:r>
              <a:rPr lang="en-US" dirty="0">
                <a:latin typeface="+mj-lt"/>
              </a:rPr>
              <a:t>Connect to each other</a:t>
            </a:r>
          </a:p>
          <a:p>
            <a:pPr>
              <a:spcBef>
                <a:spcPts val="3000"/>
              </a:spcBef>
              <a:defRPr sz="4800"/>
            </a:pPr>
            <a:r>
              <a:rPr lang="en-US" dirty="0">
                <a:latin typeface="+mj-lt"/>
              </a:rPr>
              <a:t>Format messages</a:t>
            </a:r>
          </a:p>
          <a:p>
            <a:pPr>
              <a:spcBef>
                <a:spcPts val="3000"/>
              </a:spcBef>
              <a:defRPr sz="4800"/>
            </a:pPr>
            <a:r>
              <a:rPr lang="en-US" dirty="0">
                <a:latin typeface="+mj-lt"/>
              </a:rPr>
              <a:t>Deal with errors</a:t>
            </a:r>
          </a:p>
          <a:p>
            <a:pPr>
              <a:spcBef>
                <a:spcPts val="3000"/>
              </a:spcBef>
              <a:defRPr sz="4800"/>
            </a:pPr>
            <a:r>
              <a:rPr lang="en-US" dirty="0">
                <a:latin typeface="+mj-lt"/>
              </a:rPr>
              <a:t>End connections</a:t>
            </a:r>
          </a:p>
        </p:txBody>
      </p:sp>
      <p:sp>
        <p:nvSpPr>
          <p:cNvPr id="837" name="What is thinking?"/>
          <p:cNvSpPr>
            <a:spLocks noGrp="1"/>
          </p:cNvSpPr>
          <p:nvPr>
            <p:ph type="body" idx="16"/>
          </p:nvPr>
        </p:nvSpPr>
        <p:spPr>
          <a:xfrm>
            <a:off x="482600" y="1270000"/>
            <a:ext cx="19185608" cy="1930400"/>
          </a:xfrm>
          <a:prstGeom prst="rect">
            <a:avLst/>
          </a:prstGeom>
        </p:spPr>
        <p:txBody>
          <a:bodyPr>
            <a:normAutofit/>
          </a:bodyPr>
          <a:lstStyle>
            <a:lvl1pPr>
              <a:defRPr sz="12000">
                <a:solidFill>
                  <a:srgbClr val="353535"/>
                </a:solidFill>
              </a:defRPr>
            </a:lvl1pPr>
          </a:lstStyle>
          <a:p>
            <a:r>
              <a:rPr lang="en-US" dirty="0"/>
              <a:t>Protocols</a:t>
            </a:r>
            <a:endParaRPr dirty="0"/>
          </a:p>
        </p:txBody>
      </p:sp>
      <p:sp>
        <p:nvSpPr>
          <p:cNvPr id="83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3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40"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41" name="UX / UI Discussion"/>
          <p:cNvSpPr>
            <a:spLocks noGrp="1"/>
          </p:cNvSpPr>
          <p:nvPr>
            <p:ph type="body" idx="17"/>
          </p:nvPr>
        </p:nvSpPr>
        <p:spPr>
          <a:xfrm>
            <a:off x="443070" y="210139"/>
            <a:ext cx="3290107" cy="558801"/>
          </a:xfrm>
          <a:prstGeom prst="rect">
            <a:avLst/>
          </a:prstGeom>
        </p:spPr>
        <p:txBody>
          <a:bodyPr>
            <a:normAutofit fontScale="92500" lnSpcReduction="20000"/>
          </a:bodyPr>
          <a:lstStyle/>
          <a:p>
            <a:r>
              <a:rPr lang="en-US" dirty="0">
                <a:solidFill>
                  <a:schemeClr val="tx1"/>
                </a:solidFill>
              </a:rPr>
              <a:t>Protocols &amp; Layered Models</a:t>
            </a:r>
          </a:p>
        </p:txBody>
      </p:sp>
    </p:spTree>
    <p:extLst>
      <p:ext uri="{BB962C8B-B14F-4D97-AF65-F5344CB8AC3E}">
        <p14:creationId xmlns:p14="http://schemas.microsoft.com/office/powerpoint/2010/main" val="183124956"/>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3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83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83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836">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8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834"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35" name="® 2017 | Trilogy Education Services"/>
          <p:cNvSpPr>
            <a:spLocks noGrp="1"/>
          </p:cNvSpPr>
          <p:nvPr>
            <p:ph type="body" idx="14"/>
          </p:nvPr>
        </p:nvSpPr>
        <p:spPr>
          <a:prstGeom prst="rect">
            <a:avLst/>
          </a:prstGeom>
        </p:spPr>
        <p:txBody>
          <a:bodyPr/>
          <a:lstStyle/>
          <a:p>
            <a:r>
              <a:t>® 2017 | Trilogy Education Services</a:t>
            </a:r>
          </a:p>
        </p:txBody>
      </p:sp>
      <p:sp>
        <p:nvSpPr>
          <p:cNvPr id="836" name="To whom do we give the moniker of “Thinker”?…"/>
          <p:cNvSpPr>
            <a:spLocks noGrp="1"/>
          </p:cNvSpPr>
          <p:nvPr>
            <p:ph type="body" idx="15"/>
          </p:nvPr>
        </p:nvSpPr>
        <p:spPr>
          <a:xfrm>
            <a:off x="482600" y="3904268"/>
            <a:ext cx="12852400" cy="6292839"/>
          </a:xfrm>
          <a:prstGeom prst="rect">
            <a:avLst/>
          </a:prstGeom>
        </p:spPr>
        <p:txBody>
          <a:bodyPr>
            <a:normAutofit lnSpcReduction="10000"/>
          </a:bodyPr>
          <a:lstStyle/>
          <a:p>
            <a:pPr marL="0" indent="0">
              <a:spcBef>
                <a:spcPts val="3000"/>
              </a:spcBef>
              <a:buNone/>
              <a:defRPr sz="4800"/>
            </a:pPr>
            <a:r>
              <a:rPr lang="en-US" dirty="0">
                <a:latin typeface="+mj-lt"/>
              </a:rPr>
              <a:t>Different situations use different protocols</a:t>
            </a:r>
          </a:p>
          <a:p>
            <a:pPr marL="0" indent="0">
              <a:spcBef>
                <a:spcPts val="3000"/>
              </a:spcBef>
              <a:buNone/>
              <a:defRPr sz="4800"/>
            </a:pPr>
            <a:endParaRPr lang="en-US" dirty="0">
              <a:latin typeface="+mj-lt"/>
            </a:endParaRPr>
          </a:p>
          <a:p>
            <a:pPr>
              <a:spcBef>
                <a:spcPts val="3000"/>
              </a:spcBef>
              <a:defRPr sz="4800"/>
            </a:pPr>
            <a:r>
              <a:rPr lang="en-US" dirty="0">
                <a:latin typeface="+mj-lt"/>
              </a:rPr>
              <a:t>Encrypted web apps use </a:t>
            </a:r>
            <a:r>
              <a:rPr lang="en-US" b="1" dirty="0">
                <a:latin typeface="+mj-lt"/>
              </a:rPr>
              <a:t>HTTPS</a:t>
            </a:r>
          </a:p>
          <a:p>
            <a:pPr>
              <a:spcBef>
                <a:spcPts val="3000"/>
              </a:spcBef>
              <a:defRPr sz="4800"/>
            </a:pPr>
            <a:r>
              <a:rPr lang="en-US" dirty="0">
                <a:latin typeface="+mj-lt"/>
              </a:rPr>
              <a:t>Real-time chat apps </a:t>
            </a:r>
            <a:r>
              <a:rPr lang="en-US" b="1" dirty="0" err="1">
                <a:latin typeface="+mj-lt"/>
              </a:rPr>
              <a:t>WebSockets</a:t>
            </a:r>
            <a:endParaRPr lang="en-US" dirty="0">
              <a:latin typeface="+mj-lt"/>
            </a:endParaRPr>
          </a:p>
          <a:p>
            <a:pPr>
              <a:spcBef>
                <a:spcPts val="3000"/>
              </a:spcBef>
              <a:defRPr sz="4800"/>
            </a:pPr>
            <a:r>
              <a:rPr lang="en-US" b="1" dirty="0">
                <a:latin typeface="+mj-lt"/>
              </a:rPr>
              <a:t>TCP </a:t>
            </a:r>
            <a:r>
              <a:rPr lang="en-US" dirty="0">
                <a:latin typeface="+mj-lt"/>
              </a:rPr>
              <a:t>sends app data to target machines</a:t>
            </a:r>
          </a:p>
          <a:p>
            <a:pPr>
              <a:spcBef>
                <a:spcPts val="3000"/>
              </a:spcBef>
              <a:defRPr sz="4800"/>
            </a:pPr>
            <a:r>
              <a:rPr lang="en-US" b="1" dirty="0">
                <a:latin typeface="+mj-lt"/>
              </a:rPr>
              <a:t>DNS</a:t>
            </a:r>
            <a:r>
              <a:rPr lang="en-US" dirty="0">
                <a:latin typeface="+mj-lt"/>
              </a:rPr>
              <a:t> turns IP addresses into domain names</a:t>
            </a:r>
            <a:endParaRPr lang="en-US" b="1" dirty="0">
              <a:latin typeface="+mj-lt"/>
            </a:endParaRPr>
          </a:p>
        </p:txBody>
      </p:sp>
      <p:sp>
        <p:nvSpPr>
          <p:cNvPr id="837" name="What is thinking?"/>
          <p:cNvSpPr>
            <a:spLocks noGrp="1"/>
          </p:cNvSpPr>
          <p:nvPr>
            <p:ph type="body" idx="16"/>
          </p:nvPr>
        </p:nvSpPr>
        <p:spPr>
          <a:xfrm>
            <a:off x="482600" y="1270000"/>
            <a:ext cx="19185608" cy="1930400"/>
          </a:xfrm>
          <a:prstGeom prst="rect">
            <a:avLst/>
          </a:prstGeom>
        </p:spPr>
        <p:txBody>
          <a:bodyPr>
            <a:normAutofit/>
          </a:bodyPr>
          <a:lstStyle>
            <a:lvl1pPr>
              <a:defRPr sz="12000">
                <a:solidFill>
                  <a:srgbClr val="353535"/>
                </a:solidFill>
              </a:defRPr>
            </a:lvl1pPr>
          </a:lstStyle>
          <a:p>
            <a:r>
              <a:rPr lang="en-US" dirty="0"/>
              <a:t>Protocols</a:t>
            </a:r>
            <a:endParaRPr dirty="0"/>
          </a:p>
        </p:txBody>
      </p:sp>
      <p:sp>
        <p:nvSpPr>
          <p:cNvPr id="838"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39"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840"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841" name="UX / UI Discussion"/>
          <p:cNvSpPr>
            <a:spLocks noGrp="1"/>
          </p:cNvSpPr>
          <p:nvPr>
            <p:ph type="body" idx="17"/>
          </p:nvPr>
        </p:nvSpPr>
        <p:spPr>
          <a:xfrm>
            <a:off x="443070" y="210139"/>
            <a:ext cx="3290107" cy="558801"/>
          </a:xfrm>
          <a:prstGeom prst="rect">
            <a:avLst/>
          </a:prstGeom>
        </p:spPr>
        <p:txBody>
          <a:bodyPr>
            <a:normAutofit fontScale="92500" lnSpcReduction="20000"/>
          </a:bodyPr>
          <a:lstStyle/>
          <a:p>
            <a:r>
              <a:rPr lang="en-US" dirty="0">
                <a:solidFill>
                  <a:schemeClr val="tx1"/>
                </a:solidFill>
              </a:rPr>
              <a:t>Protocols &amp; Layered Models</a:t>
            </a:r>
          </a:p>
        </p:txBody>
      </p:sp>
    </p:spTree>
    <p:extLst>
      <p:ext uri="{BB962C8B-B14F-4D97-AF65-F5344CB8AC3E}">
        <p14:creationId xmlns:p14="http://schemas.microsoft.com/office/powerpoint/2010/main" val="2579022938"/>
      </p:ext>
    </p:extLst>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3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3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83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83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836">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8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 grpId="0"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Line"/>
          <p:cNvSpPr/>
          <p:nvPr/>
        </p:nvSpPr>
        <p:spPr>
          <a:xfrm flipV="1">
            <a:off x="23859543" y="13261162"/>
            <a:ext cx="1" cy="266701"/>
          </a:xfrm>
          <a:prstGeom prst="line">
            <a:avLst/>
          </a:prstGeom>
          <a:ln w="25400">
            <a:solidFill>
              <a:srgbClr val="85888D"/>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03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1038" name="® 2017 / Trilogy Education Services"/>
          <p:cNvSpPr/>
          <p:nvPr/>
        </p:nvSpPr>
        <p:spPr>
          <a:xfrm>
            <a:off x="247435" y="13254812"/>
            <a:ext cx="2683074"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nSpc>
                <a:spcPct val="100000"/>
              </a:lnSpc>
              <a:defRPr sz="1200" b="1">
                <a:solidFill>
                  <a:srgbClr val="A6AAA9"/>
                </a:solidFill>
                <a:latin typeface="+mn-lt"/>
                <a:ea typeface="+mn-ea"/>
                <a:cs typeface="+mn-cs"/>
                <a:sym typeface="Helvetica"/>
              </a:defRPr>
            </a:lvl1pPr>
          </a:lstStyle>
          <a:p>
            <a:r>
              <a:t>® 2017 / Trilogy Education Services</a:t>
            </a:r>
          </a:p>
        </p:txBody>
      </p:sp>
      <p:sp>
        <p:nvSpPr>
          <p:cNvPr id="1039" name="Illustrator Icebreaker Exercise"/>
          <p:cNvSpPr>
            <a:spLocks noGrp="1"/>
          </p:cNvSpPr>
          <p:nvPr>
            <p:ph type="body" idx="13"/>
          </p:nvPr>
        </p:nvSpPr>
        <p:spPr>
          <a:xfrm>
            <a:off x="2109560" y="4978400"/>
            <a:ext cx="20657022" cy="3759200"/>
          </a:xfrm>
          <a:prstGeom prst="rect">
            <a:avLst/>
          </a:prstGeom>
        </p:spPr>
        <p:txBody>
          <a:bodyPr>
            <a:normAutofit/>
          </a:bodyPr>
          <a:lstStyle/>
          <a:p>
            <a:r>
              <a:rPr lang="en-US" dirty="0"/>
              <a:t>HTTP Protocol</a:t>
            </a:r>
            <a:endParaRPr sz="6800" dirty="0"/>
          </a:p>
        </p:txBody>
      </p:sp>
      <p:sp>
        <p:nvSpPr>
          <p:cNvPr id="1040" name="Rectangle"/>
          <p:cNvSpPr/>
          <p:nvPr/>
        </p:nvSpPr>
        <p:spPr>
          <a:xfrm>
            <a:off x="0" y="13112519"/>
            <a:ext cx="24384000" cy="13691"/>
          </a:xfrm>
          <a:prstGeom prst="rect">
            <a:avLst/>
          </a:prstGeom>
          <a:solidFill>
            <a:srgbClr val="353535"/>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041" name="Line"/>
          <p:cNvSpPr/>
          <p:nvPr/>
        </p:nvSpPr>
        <p:spPr>
          <a:xfrm>
            <a:off x="-84428" y="13132063"/>
            <a:ext cx="24552856" cy="1"/>
          </a:xfrm>
          <a:prstGeom prst="line">
            <a:avLst/>
          </a:prstGeom>
          <a:ln w="12700">
            <a:solidFill>
              <a:srgbClr val="DCDEE0"/>
            </a:solidFill>
            <a:miter lim="400000"/>
          </a:ln>
        </p:spPr>
        <p:txBody>
          <a:bodyPr lIns="50800" tIns="50800" rIns="50800" bIns="50800" anchor="ctr"/>
          <a:lstStyle/>
          <a:p>
            <a:pPr>
              <a:lnSpc>
                <a:spcPct val="100000"/>
              </a:lnSpc>
              <a:defRPr sz="3200">
                <a:solidFill>
                  <a:srgbClr val="000000"/>
                </a:solidFill>
                <a:latin typeface="Helvetica Light"/>
                <a:ea typeface="Helvetica Light"/>
                <a:cs typeface="Helvetica Light"/>
                <a:sym typeface="Helvetica Light"/>
              </a:defRPr>
            </a:pPr>
            <a:endParaRPr/>
          </a:p>
        </p:txBody>
      </p:sp>
      <p:sp>
        <p:nvSpPr>
          <p:cNvPr id="1042" name="Rectangle"/>
          <p:cNvSpPr/>
          <p:nvPr/>
        </p:nvSpPr>
        <p:spPr>
          <a:xfrm>
            <a:off x="444500" y="840241"/>
            <a:ext cx="23495000" cy="64491"/>
          </a:xfrm>
          <a:prstGeom prst="rect">
            <a:avLst/>
          </a:prstGeom>
          <a:solidFill>
            <a:srgbClr val="DCDEE0"/>
          </a:solidFill>
          <a:ln w="12700">
            <a:miter lim="400000"/>
          </a:ln>
        </p:spPr>
        <p:txBody>
          <a:bodyPr lIns="50800" tIns="50800" rIns="50800" bIns="50800" anchor="ctr"/>
          <a:lstStyle/>
          <a:p>
            <a:pPr>
              <a:lnSpc>
                <a:spcPct val="100000"/>
              </a:lnSpc>
              <a:defRPr sz="3200">
                <a:solidFill>
                  <a:srgbClr val="00C8E9"/>
                </a:solidFill>
                <a:latin typeface="Helvetica Light"/>
                <a:ea typeface="Helvetica Light"/>
                <a:cs typeface="Helvetica Light"/>
                <a:sym typeface="Helvetica Light"/>
              </a:defRPr>
            </a:pPr>
            <a:endParaRPr/>
          </a:p>
        </p:txBody>
      </p:sp>
      <p:sp>
        <p:nvSpPr>
          <p:cNvPr id="1043" name="UX / UI Bootcamp Activity"/>
          <p:cNvSpPr>
            <a:spLocks noGrp="1"/>
          </p:cNvSpPr>
          <p:nvPr>
            <p:ph type="body" idx="14"/>
          </p:nvPr>
        </p:nvSpPr>
        <p:spPr>
          <a:xfrm>
            <a:off x="366870" y="210139"/>
            <a:ext cx="4455059" cy="558801"/>
          </a:xfrm>
          <a:prstGeom prst="rect">
            <a:avLst/>
          </a:prstGeom>
        </p:spPr>
        <p:txBody>
          <a:bodyPr>
            <a:normAutofit fontScale="92500" lnSpcReduction="20000"/>
          </a:bodyPr>
          <a:lstStyle/>
          <a:p>
            <a:r>
              <a:rPr lang="en-US" dirty="0">
                <a:solidFill>
                  <a:schemeClr val="bg2"/>
                </a:solidFill>
              </a:rPr>
              <a:t>Protocols &amp; Layered Models</a:t>
            </a:r>
          </a:p>
        </p:txBody>
      </p:sp>
    </p:spTree>
    <p:extLst>
      <p:ext uri="{BB962C8B-B14F-4D97-AF65-F5344CB8AC3E}">
        <p14:creationId xmlns:p14="http://schemas.microsoft.com/office/powerpoint/2010/main" val="19272674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8AED1-8CDE-4B6B-AC40-4211566B11E2}"/>
              </a:ext>
            </a:extLst>
          </p:cNvPr>
          <p:cNvSpPr>
            <a:spLocks noGrp="1"/>
          </p:cNvSpPr>
          <p:nvPr>
            <p:ph type="body" sz="quarter" idx="13"/>
          </p:nvPr>
        </p:nvSpPr>
        <p:spPr/>
        <p:txBody>
          <a:bodyPr/>
          <a:lstStyle/>
          <a:p>
            <a:pPr algn="r"/>
            <a:r>
              <a:rPr lang="en-US" dirty="0"/>
              <a:t>— RFC 7230</a:t>
            </a:r>
          </a:p>
        </p:txBody>
      </p:sp>
      <p:sp>
        <p:nvSpPr>
          <p:cNvPr id="4" name="Text Placeholder 3">
            <a:extLst>
              <a:ext uri="{FF2B5EF4-FFF2-40B4-BE49-F238E27FC236}">
                <a16:creationId xmlns:a16="http://schemas.microsoft.com/office/drawing/2014/main" id="{38BCF4F9-D707-435C-9C49-422BDE77BA1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85EA581-3070-4B54-973C-A4E5E7539452}"/>
              </a:ext>
            </a:extLst>
          </p:cNvPr>
          <p:cNvSpPr>
            <a:spLocks noGrp="1"/>
          </p:cNvSpPr>
          <p:nvPr>
            <p:ph type="body" sz="quarter" idx="16"/>
          </p:nvPr>
        </p:nvSpPr>
        <p:spPr/>
        <p:txBody>
          <a:bodyPr>
            <a:normAutofit fontScale="92500" lnSpcReduction="20000"/>
          </a:bodyPr>
          <a:lstStyle/>
          <a:p>
            <a:r>
              <a:rPr lang="en-US" dirty="0">
                <a:solidFill>
                  <a:schemeClr val="bg2"/>
                </a:solidFill>
              </a:rPr>
              <a:t>Protocols &amp; Layered Models</a:t>
            </a:r>
          </a:p>
        </p:txBody>
      </p:sp>
      <p:sp>
        <p:nvSpPr>
          <p:cNvPr id="13" name="Rectangle 8">
            <a:extLst>
              <a:ext uri="{FF2B5EF4-FFF2-40B4-BE49-F238E27FC236}">
                <a16:creationId xmlns:a16="http://schemas.microsoft.com/office/drawing/2014/main" id="{354EBC8C-F834-436F-872C-27348EA8D457}"/>
              </a:ext>
            </a:extLst>
          </p:cNvPr>
          <p:cNvSpPr>
            <a:spLocks noGrp="1" noChangeArrowheads="1"/>
          </p:cNvSpPr>
          <p:nvPr>
            <p:ph type="body" sz="quarter" idx="14"/>
          </p:nvPr>
        </p:nvSpPr>
        <p:spPr bwMode="auto">
          <a:xfrm>
            <a:off x="2692400" y="5315804"/>
            <a:ext cx="211582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“A client sends an HTTP request to a server in the form of a request message, beginning with a request-line that includes a </a:t>
            </a:r>
            <a:r>
              <a:rPr kumimoji="0" lang="en-US" altLang="en-US" b="1" i="0" u="none" strike="noStrike" cap="none" normalizeH="0" baseline="0" dirty="0">
                <a:ln>
                  <a:noFill/>
                </a:ln>
                <a:solidFill>
                  <a:schemeClr val="bg2"/>
                </a:solidFill>
                <a:effectLst/>
                <a:latin typeface="+mj-lt"/>
              </a:rPr>
              <a:t>method</a:t>
            </a:r>
            <a:r>
              <a:rPr kumimoji="0" lang="en-US" altLang="en-US" b="0" i="0" u="none" strike="noStrike" cap="none" normalizeH="0" baseline="0" dirty="0">
                <a:ln>
                  <a:noFill/>
                </a:ln>
                <a:solidFill>
                  <a:schemeClr val="bg2"/>
                </a:solidFill>
                <a:effectLst/>
                <a:latin typeface="+mj-lt"/>
              </a:rPr>
              <a:t>, </a:t>
            </a:r>
            <a:r>
              <a:rPr kumimoji="0" lang="en-US" altLang="en-US" b="1" i="0" u="none" strike="noStrike" cap="none" normalizeH="0" baseline="0" dirty="0">
                <a:ln>
                  <a:noFill/>
                </a:ln>
                <a:solidFill>
                  <a:schemeClr val="bg2"/>
                </a:solidFill>
                <a:effectLst/>
                <a:latin typeface="+mj-lt"/>
              </a:rPr>
              <a:t>URI</a:t>
            </a:r>
            <a:r>
              <a:rPr kumimoji="0" lang="en-US" altLang="en-US" b="0" i="0" u="none" strike="noStrike" cap="none" normalizeH="0" baseline="0" dirty="0">
                <a:ln>
                  <a:noFill/>
                </a:ln>
                <a:solidFill>
                  <a:schemeClr val="bg2"/>
                </a:solidFill>
                <a:effectLst/>
                <a:latin typeface="+mj-lt"/>
              </a:rPr>
              <a:t>, and </a:t>
            </a:r>
            <a:r>
              <a:rPr kumimoji="0" lang="en-US" altLang="en-US" b="1" i="0" u="none" strike="noStrike" cap="none" normalizeH="0" baseline="0" dirty="0">
                <a:ln>
                  <a:noFill/>
                </a:ln>
                <a:solidFill>
                  <a:schemeClr val="bg2"/>
                </a:solidFill>
                <a:effectLst/>
                <a:latin typeface="+mj-lt"/>
              </a:rPr>
              <a:t>protocol version</a:t>
            </a:r>
            <a:r>
              <a:rPr kumimoji="0" lang="en-US" altLang="en-US" b="0" i="0" u="none" strike="noStrike" cap="none" normalizeH="0" baseline="0" dirty="0">
                <a:ln>
                  <a:noFill/>
                </a:ln>
                <a:solidFill>
                  <a:schemeClr val="bg2"/>
                </a:solidFill>
                <a:effectLst/>
                <a:latin typeface="+mj-lt"/>
              </a:rPr>
              <a:t>…, followed by </a:t>
            </a:r>
            <a:r>
              <a:rPr kumimoji="0" lang="en-US" altLang="en-US" b="1" i="0" u="none" strike="noStrike" cap="none" normalizeH="0" baseline="0" dirty="0">
                <a:ln>
                  <a:noFill/>
                </a:ln>
                <a:solidFill>
                  <a:schemeClr val="bg2"/>
                </a:solidFill>
                <a:effectLst/>
                <a:latin typeface="+mj-lt"/>
              </a:rPr>
              <a:t>header fields </a:t>
            </a:r>
            <a:r>
              <a:rPr kumimoji="0" lang="en-US" altLang="en-US" b="0" i="0" u="none" strike="noStrike" cap="none" normalizeH="0" baseline="0" dirty="0">
                <a:ln>
                  <a:noFill/>
                </a:ln>
                <a:solidFill>
                  <a:schemeClr val="bg2"/>
                </a:solidFill>
                <a:effectLst/>
                <a:latin typeface="+mj-lt"/>
              </a:rPr>
              <a:t>containing </a:t>
            </a:r>
            <a:r>
              <a:rPr kumimoji="0" lang="en-US" altLang="en-US" b="1" i="0" u="none" strike="noStrike" cap="none" normalizeH="0" baseline="0" dirty="0">
                <a:ln>
                  <a:noFill/>
                </a:ln>
                <a:solidFill>
                  <a:schemeClr val="bg2"/>
                </a:solidFill>
                <a:effectLst/>
                <a:latin typeface="+mj-lt"/>
              </a:rPr>
              <a:t>request modifiers</a:t>
            </a:r>
            <a:r>
              <a:rPr kumimoji="0" lang="en-US" altLang="en-US" b="0" i="0" u="none" strike="noStrike" cap="none" normalizeH="0" baseline="0" dirty="0">
                <a:ln>
                  <a:noFill/>
                </a:ln>
                <a:solidFill>
                  <a:schemeClr val="bg2"/>
                </a:solidFill>
                <a:effectLst/>
                <a:latin typeface="+mj-lt"/>
              </a:rPr>
              <a:t>, client information, and representation metadata…, an </a:t>
            </a:r>
            <a:r>
              <a:rPr kumimoji="0" lang="en-US" altLang="en-US" b="1" i="0" u="none" strike="noStrike" cap="none" normalizeH="0" baseline="0" dirty="0">
                <a:ln>
                  <a:noFill/>
                </a:ln>
                <a:solidFill>
                  <a:schemeClr val="bg2"/>
                </a:solidFill>
                <a:effectLst/>
                <a:latin typeface="+mj-lt"/>
              </a:rPr>
              <a:t>empty line</a:t>
            </a:r>
            <a:r>
              <a:rPr kumimoji="0" lang="en-US" altLang="en-US" b="0" i="0" u="none" strike="noStrike" cap="none" normalizeH="0" baseline="0" dirty="0">
                <a:ln>
                  <a:noFill/>
                </a:ln>
                <a:solidFill>
                  <a:schemeClr val="bg2"/>
                </a:solidFill>
                <a:effectLst/>
                <a:latin typeface="+mj-lt"/>
              </a:rPr>
              <a:t> to indicate the end of the header section, and finally a message body containing the payload body.”. </a:t>
            </a:r>
          </a:p>
        </p:txBody>
      </p:sp>
    </p:spTree>
    <p:extLst>
      <p:ext uri="{BB962C8B-B14F-4D97-AF65-F5344CB8AC3E}">
        <p14:creationId xmlns:p14="http://schemas.microsoft.com/office/powerpoint/2010/main" val="40490740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8AED1-8CDE-4B6B-AC40-4211566B11E2}"/>
              </a:ext>
            </a:extLst>
          </p:cNvPr>
          <p:cNvSpPr>
            <a:spLocks noGrp="1"/>
          </p:cNvSpPr>
          <p:nvPr>
            <p:ph type="body" sz="quarter" idx="13"/>
          </p:nvPr>
        </p:nvSpPr>
        <p:spPr/>
        <p:txBody>
          <a:bodyPr/>
          <a:lstStyle/>
          <a:p>
            <a:pPr algn="r"/>
            <a:r>
              <a:rPr lang="en-US" dirty="0"/>
              <a:t>Example HTTP Request</a:t>
            </a:r>
          </a:p>
        </p:txBody>
      </p:sp>
      <p:sp>
        <p:nvSpPr>
          <p:cNvPr id="4" name="Text Placeholder 3">
            <a:extLst>
              <a:ext uri="{FF2B5EF4-FFF2-40B4-BE49-F238E27FC236}">
                <a16:creationId xmlns:a16="http://schemas.microsoft.com/office/drawing/2014/main" id="{38BCF4F9-D707-435C-9C49-422BDE77BA1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85EA581-3070-4B54-973C-A4E5E7539452}"/>
              </a:ext>
            </a:extLst>
          </p:cNvPr>
          <p:cNvSpPr>
            <a:spLocks noGrp="1"/>
          </p:cNvSpPr>
          <p:nvPr>
            <p:ph type="body" sz="quarter" idx="16"/>
          </p:nvPr>
        </p:nvSpPr>
        <p:spPr/>
        <p:txBody>
          <a:bodyPr>
            <a:normAutofit fontScale="92500" lnSpcReduction="20000"/>
          </a:bodyPr>
          <a:lstStyle/>
          <a:p>
            <a:r>
              <a:rPr lang="en-US" dirty="0">
                <a:solidFill>
                  <a:schemeClr val="bg2"/>
                </a:solidFill>
              </a:rPr>
              <a:t>Protocols &amp; Layered Models</a:t>
            </a:r>
          </a:p>
        </p:txBody>
      </p:sp>
      <p:sp>
        <p:nvSpPr>
          <p:cNvPr id="6" name="Rectangle 2">
            <a:extLst>
              <a:ext uri="{FF2B5EF4-FFF2-40B4-BE49-F238E27FC236}">
                <a16:creationId xmlns:a16="http://schemas.microsoft.com/office/drawing/2014/main" id="{FBA0885B-C213-4254-9B79-9A63F6E6CC82}"/>
              </a:ext>
            </a:extLst>
          </p:cNvPr>
          <p:cNvSpPr>
            <a:spLocks noGrp="1" noChangeArrowheads="1"/>
          </p:cNvSpPr>
          <p:nvPr>
            <p:ph type="body" sz="quarter" idx="14"/>
          </p:nvPr>
        </p:nvSpPr>
        <p:spPr bwMode="auto">
          <a:xfrm>
            <a:off x="2692400" y="4761826"/>
            <a:ext cx="1316257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GET /hello.txt HTTP/1.1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User-Agent: curl/7.16.3 </a:t>
            </a:r>
            <a:r>
              <a:rPr kumimoji="0" lang="en-US" altLang="en-US" b="0" i="0" u="none" strike="noStrike" cap="none" normalizeH="0" baseline="0" dirty="0" err="1">
                <a:ln>
                  <a:noFill/>
                </a:ln>
                <a:solidFill>
                  <a:schemeClr val="bg2"/>
                </a:solidFill>
                <a:effectLst/>
                <a:latin typeface="+mj-lt"/>
              </a:rPr>
              <a:t>libcurl</a:t>
            </a:r>
            <a:r>
              <a:rPr kumimoji="0" lang="en-US" altLang="en-US" b="0" i="0" u="none" strike="noStrike" cap="none" normalizeH="0" baseline="0" dirty="0">
                <a:ln>
                  <a:noFill/>
                </a:ln>
                <a:solidFill>
                  <a:schemeClr val="bg2"/>
                </a:solidFill>
                <a:effectLst/>
                <a:latin typeface="+mj-lt"/>
              </a:rPr>
              <a:t>/7.16.3 OpenSSL/0.9.7l </a:t>
            </a:r>
            <a:r>
              <a:rPr kumimoji="0" lang="en-US" altLang="en-US" b="0" i="0" u="none" strike="noStrike" cap="none" normalizeH="0" baseline="0" dirty="0" err="1">
                <a:ln>
                  <a:noFill/>
                </a:ln>
                <a:solidFill>
                  <a:schemeClr val="bg2"/>
                </a:solidFill>
                <a:effectLst/>
                <a:latin typeface="+mj-lt"/>
              </a:rPr>
              <a:t>zlib</a:t>
            </a:r>
            <a:r>
              <a:rPr kumimoji="0" lang="en-US" altLang="en-US" b="0" i="0" u="none" strike="noStrike" cap="none" normalizeH="0" baseline="0" dirty="0">
                <a:ln>
                  <a:noFill/>
                </a:ln>
                <a:solidFill>
                  <a:schemeClr val="bg2"/>
                </a:solidFill>
                <a:effectLst/>
                <a:latin typeface="+mj-lt"/>
              </a:rPr>
              <a:t>/1.2.3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Host: www.example.com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Accept-Language: </a:t>
            </a:r>
            <a:r>
              <a:rPr kumimoji="0" lang="en-US" altLang="en-US" b="0" i="0" u="none" strike="noStrike" cap="none" normalizeH="0" baseline="0" dirty="0" err="1">
                <a:ln>
                  <a:noFill/>
                </a:ln>
                <a:solidFill>
                  <a:schemeClr val="bg2"/>
                </a:solidFill>
                <a:effectLst/>
                <a:latin typeface="+mj-lt"/>
              </a:rPr>
              <a:t>en</a:t>
            </a:r>
            <a:r>
              <a:rPr kumimoji="0" lang="en-US" altLang="en-US" b="0" i="0" u="none" strike="noStrike" cap="none" normalizeH="0" baseline="0" dirty="0">
                <a:ln>
                  <a:noFill/>
                </a:ln>
                <a:solidFill>
                  <a:schemeClr val="bg2"/>
                </a:solidFill>
                <a:effectLst/>
                <a:latin typeface="+mj-lt"/>
              </a:rPr>
              <a:t>, mi</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3883582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8AED1-8CDE-4B6B-AC40-4211566B11E2}"/>
              </a:ext>
            </a:extLst>
          </p:cNvPr>
          <p:cNvSpPr>
            <a:spLocks noGrp="1"/>
          </p:cNvSpPr>
          <p:nvPr>
            <p:ph type="body" sz="quarter" idx="13"/>
          </p:nvPr>
        </p:nvSpPr>
        <p:spPr/>
        <p:txBody>
          <a:bodyPr/>
          <a:lstStyle/>
          <a:p>
            <a:pPr algn="r"/>
            <a:r>
              <a:rPr lang="en-US" dirty="0"/>
              <a:t>HTTP Request Anatomy</a:t>
            </a:r>
          </a:p>
        </p:txBody>
      </p:sp>
      <p:sp>
        <p:nvSpPr>
          <p:cNvPr id="4" name="Text Placeholder 3">
            <a:extLst>
              <a:ext uri="{FF2B5EF4-FFF2-40B4-BE49-F238E27FC236}">
                <a16:creationId xmlns:a16="http://schemas.microsoft.com/office/drawing/2014/main" id="{38BCF4F9-D707-435C-9C49-422BDE77BA1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85EA581-3070-4B54-973C-A4E5E7539452}"/>
              </a:ext>
            </a:extLst>
          </p:cNvPr>
          <p:cNvSpPr>
            <a:spLocks noGrp="1"/>
          </p:cNvSpPr>
          <p:nvPr>
            <p:ph type="body" sz="quarter" idx="16"/>
          </p:nvPr>
        </p:nvSpPr>
        <p:spPr/>
        <p:txBody>
          <a:bodyPr>
            <a:normAutofit fontScale="92500" lnSpcReduction="20000"/>
          </a:bodyPr>
          <a:lstStyle/>
          <a:p>
            <a:r>
              <a:rPr lang="en-US" dirty="0">
                <a:solidFill>
                  <a:schemeClr val="bg2"/>
                </a:solidFill>
              </a:rPr>
              <a:t>Protocols &amp; Layered Models</a:t>
            </a:r>
          </a:p>
        </p:txBody>
      </p:sp>
      <p:sp>
        <p:nvSpPr>
          <p:cNvPr id="6" name="Rectangle 2">
            <a:extLst>
              <a:ext uri="{FF2B5EF4-FFF2-40B4-BE49-F238E27FC236}">
                <a16:creationId xmlns:a16="http://schemas.microsoft.com/office/drawing/2014/main" id="{FBA0885B-C213-4254-9B79-9A63F6E6CC82}"/>
              </a:ext>
            </a:extLst>
          </p:cNvPr>
          <p:cNvSpPr>
            <a:spLocks noGrp="1" noChangeArrowheads="1"/>
          </p:cNvSpPr>
          <p:nvPr>
            <p:ph type="body" sz="quarter" idx="14"/>
          </p:nvPr>
        </p:nvSpPr>
        <p:spPr bwMode="auto">
          <a:xfrm>
            <a:off x="2692400" y="4761826"/>
            <a:ext cx="867416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[Method] /[Resource URI] HTTP/[Version]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2"/>
                </a:solidFill>
                <a:latin typeface="+mj-lt"/>
              </a:rPr>
              <a:t>Header Name: Value</a:t>
            </a:r>
          </a:p>
          <a:p>
            <a:pPr marL="0" lvl="0" indent="0" defTabSz="914400" eaLnBrk="0" fontAlgn="base" hangingPunct="0">
              <a:spcBef>
                <a:spcPct val="0"/>
              </a:spcBef>
              <a:spcAft>
                <a:spcPct val="0"/>
              </a:spcAft>
              <a:buSzTx/>
              <a:buNone/>
            </a:pPr>
            <a:r>
              <a:rPr lang="en-US" altLang="en-US" dirty="0">
                <a:solidFill>
                  <a:schemeClr val="bg2"/>
                </a:solidFill>
              </a:rPr>
              <a:t>Header Name: Value</a:t>
            </a:r>
          </a:p>
          <a:p>
            <a:pPr marL="0" lvl="0" indent="0" defTabSz="914400" eaLnBrk="0" fontAlgn="base" hangingPunct="0">
              <a:spcBef>
                <a:spcPct val="0"/>
              </a:spcBef>
              <a:spcAft>
                <a:spcPct val="0"/>
              </a:spcAft>
              <a:buSzTx/>
              <a:buNone/>
            </a:pPr>
            <a:r>
              <a:rPr lang="en-US" altLang="en-US" dirty="0">
                <a:solidFill>
                  <a:schemeClr val="bg2"/>
                </a:solidFill>
              </a:rPr>
              <a:t>Header Name: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&lt;Empty Line&gt;</a:t>
            </a:r>
            <a:endParaRPr lang="en-US" altLang="en-US" dirty="0">
              <a:solidFill>
                <a:schemeClr val="bg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16328200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8AED1-8CDE-4B6B-AC40-4211566B11E2}"/>
              </a:ext>
            </a:extLst>
          </p:cNvPr>
          <p:cNvSpPr>
            <a:spLocks noGrp="1"/>
          </p:cNvSpPr>
          <p:nvPr>
            <p:ph type="body" sz="quarter" idx="13"/>
          </p:nvPr>
        </p:nvSpPr>
        <p:spPr/>
        <p:txBody>
          <a:bodyPr/>
          <a:lstStyle/>
          <a:p>
            <a:pPr algn="r"/>
            <a:r>
              <a:rPr lang="en-US" dirty="0"/>
              <a:t>Example HTTP Request</a:t>
            </a:r>
          </a:p>
        </p:txBody>
      </p:sp>
      <p:sp>
        <p:nvSpPr>
          <p:cNvPr id="4" name="Text Placeholder 3">
            <a:extLst>
              <a:ext uri="{FF2B5EF4-FFF2-40B4-BE49-F238E27FC236}">
                <a16:creationId xmlns:a16="http://schemas.microsoft.com/office/drawing/2014/main" id="{38BCF4F9-D707-435C-9C49-422BDE77BA1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85EA581-3070-4B54-973C-A4E5E7539452}"/>
              </a:ext>
            </a:extLst>
          </p:cNvPr>
          <p:cNvSpPr>
            <a:spLocks noGrp="1"/>
          </p:cNvSpPr>
          <p:nvPr>
            <p:ph type="body" sz="quarter" idx="16"/>
          </p:nvPr>
        </p:nvSpPr>
        <p:spPr/>
        <p:txBody>
          <a:bodyPr>
            <a:normAutofit fontScale="92500" lnSpcReduction="20000"/>
          </a:bodyPr>
          <a:lstStyle/>
          <a:p>
            <a:r>
              <a:rPr lang="en-US" dirty="0">
                <a:solidFill>
                  <a:schemeClr val="bg2"/>
                </a:solidFill>
              </a:rPr>
              <a:t>Protocols &amp; Layered Models</a:t>
            </a:r>
          </a:p>
        </p:txBody>
      </p:sp>
      <p:sp>
        <p:nvSpPr>
          <p:cNvPr id="6" name="Rectangle 2">
            <a:extLst>
              <a:ext uri="{FF2B5EF4-FFF2-40B4-BE49-F238E27FC236}">
                <a16:creationId xmlns:a16="http://schemas.microsoft.com/office/drawing/2014/main" id="{FBA0885B-C213-4254-9B79-9A63F6E6CC82}"/>
              </a:ext>
            </a:extLst>
          </p:cNvPr>
          <p:cNvSpPr>
            <a:spLocks noGrp="1" noChangeArrowheads="1"/>
          </p:cNvSpPr>
          <p:nvPr>
            <p:ph type="body" sz="quarter" idx="14"/>
          </p:nvPr>
        </p:nvSpPr>
        <p:spPr bwMode="auto">
          <a:xfrm>
            <a:off x="2692400" y="4761826"/>
            <a:ext cx="1316257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GET /hello.txt HTTP/1.1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User-Agent: curl/7.16.3 </a:t>
            </a:r>
            <a:r>
              <a:rPr kumimoji="0" lang="en-US" altLang="en-US" b="0" i="0" u="none" strike="noStrike" cap="none" normalizeH="0" baseline="0" dirty="0" err="1">
                <a:ln>
                  <a:noFill/>
                </a:ln>
                <a:solidFill>
                  <a:schemeClr val="bg2"/>
                </a:solidFill>
                <a:effectLst/>
                <a:latin typeface="+mj-lt"/>
              </a:rPr>
              <a:t>libcurl</a:t>
            </a:r>
            <a:r>
              <a:rPr kumimoji="0" lang="en-US" altLang="en-US" b="0" i="0" u="none" strike="noStrike" cap="none" normalizeH="0" baseline="0" dirty="0">
                <a:ln>
                  <a:noFill/>
                </a:ln>
                <a:solidFill>
                  <a:schemeClr val="bg2"/>
                </a:solidFill>
                <a:effectLst/>
                <a:latin typeface="+mj-lt"/>
              </a:rPr>
              <a:t>/7.16.3 OpenSSL/0.9.7l </a:t>
            </a:r>
            <a:r>
              <a:rPr kumimoji="0" lang="en-US" altLang="en-US" b="0" i="0" u="none" strike="noStrike" cap="none" normalizeH="0" baseline="0" dirty="0" err="1">
                <a:ln>
                  <a:noFill/>
                </a:ln>
                <a:solidFill>
                  <a:schemeClr val="bg2"/>
                </a:solidFill>
                <a:effectLst/>
                <a:latin typeface="+mj-lt"/>
              </a:rPr>
              <a:t>zlib</a:t>
            </a:r>
            <a:r>
              <a:rPr kumimoji="0" lang="en-US" altLang="en-US" b="0" i="0" u="none" strike="noStrike" cap="none" normalizeH="0" baseline="0" dirty="0">
                <a:ln>
                  <a:noFill/>
                </a:ln>
                <a:solidFill>
                  <a:schemeClr val="bg2"/>
                </a:solidFill>
                <a:effectLst/>
                <a:latin typeface="+mj-lt"/>
              </a:rPr>
              <a:t>/1.2.3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Host: www.example.com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2"/>
                </a:solidFill>
                <a:effectLst/>
                <a:latin typeface="+mj-lt"/>
              </a:rPr>
              <a:t>Accept-Language: </a:t>
            </a:r>
            <a:r>
              <a:rPr kumimoji="0" lang="en-US" altLang="en-US" b="0" i="0" u="none" strike="noStrike" cap="none" normalizeH="0" baseline="0" dirty="0" err="1">
                <a:ln>
                  <a:noFill/>
                </a:ln>
                <a:solidFill>
                  <a:schemeClr val="bg2"/>
                </a:solidFill>
                <a:effectLst/>
                <a:latin typeface="+mj-lt"/>
              </a:rPr>
              <a:t>en</a:t>
            </a:r>
            <a:r>
              <a:rPr kumimoji="0" lang="en-US" altLang="en-US" b="0" i="0" u="none" strike="noStrike" cap="none" normalizeH="0" baseline="0" dirty="0">
                <a:ln>
                  <a:noFill/>
                </a:ln>
                <a:solidFill>
                  <a:schemeClr val="bg2"/>
                </a:solidFill>
                <a:effectLst/>
                <a:latin typeface="+mj-lt"/>
              </a:rPr>
              <a:t>, mi</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2"/>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137527462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24242"/>
      </a:dk1>
      <a:lt1>
        <a:srgbClr val="420024"/>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rmAutofit/>
      </a:bodyPr>
      <a:lstStyle>
        <a:defPPr marL="0" marR="0" indent="0" algn="ctr" defTabSz="825500" rtl="0" fontAlgn="auto" latinLnBrk="0" hangingPunct="0">
          <a:lnSpc>
            <a:spcPct val="120000"/>
          </a:lnSpc>
          <a:spcBef>
            <a:spcPts val="0"/>
          </a:spcBef>
          <a:spcAft>
            <a:spcPts val="0"/>
          </a:spcAft>
          <a:buClrTx/>
          <a:buSzTx/>
          <a:buFontTx/>
          <a:buNone/>
          <a:tabLst/>
          <a:defRPr kumimoji="0" sz="7200" b="0" i="0" u="none" strike="noStrike" cap="none" spc="0" normalizeH="0" baseline="0">
            <a:ln>
              <a:noFill/>
            </a:ln>
            <a:solidFill>
              <a:srgbClr val="424242"/>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938</TotalTime>
  <Words>1697</Words>
  <Application>Microsoft Office PowerPoint</Application>
  <PresentationFormat>Custom</PresentationFormat>
  <Paragraphs>198</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Avenir Book</vt:lpstr>
      <vt:lpstr>Helvetica Light</vt:lpstr>
      <vt:lpstr>Helvetica Neue</vt:lpstr>
      <vt:lpstr>Helvetica</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Peleke Sengstacke</dc:creator>
  <cp:lastModifiedBy>Peleke Sengstacke</cp:lastModifiedBy>
  <cp:revision>255</cp:revision>
  <dcterms:modified xsi:type="dcterms:W3CDTF">2018-03-08T18:12:15Z</dcterms:modified>
</cp:coreProperties>
</file>