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3" autoAdjust="0"/>
  </p:normalViewPr>
  <p:slideViewPr>
    <p:cSldViewPr snapToGrid="0" showGuides="1">
      <p:cViewPr varScale="1">
        <p:scale>
          <a:sx n="92" d="100"/>
          <a:sy n="92" d="100"/>
        </p:scale>
        <p:origin x="111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reddit.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reddit.com/r/sysadmi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This is the [2nd to] best case scenario for a DNS lookup</a:t>
            </a:r>
            <a:endParaRPr/>
          </a:p>
          <a:p>
            <a:pPr marL="457200" lvl="0" indent="-298450" rtl="0">
              <a:spcBef>
                <a:spcPts val="0"/>
              </a:spcBef>
              <a:spcAft>
                <a:spcPts val="0"/>
              </a:spcAft>
              <a:buSzPts val="1100"/>
              <a:buChar char="-"/>
            </a:pPr>
            <a:r>
              <a:rPr lang="en"/>
              <a:t>(the actual best case scenario is if the client’s “hosts” file contains a resolution but that might not be within scope of the lesson)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spcBef>
                <a:spcPts val="0"/>
              </a:spcBef>
              <a:spcAft>
                <a:spcPts val="0"/>
              </a:spcAft>
              <a:buSzPts val="1100"/>
              <a:buChar char="-"/>
            </a:pPr>
            <a:r>
              <a:rPr lang="en"/>
              <a:t>This is where recursion comes into play. The DNS query gets pushed down the line until either an answer is received or the final link in the chain doesn’t know.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dirty="0"/>
              <a:t>It’s useful to know the difference between a domain name and a subdomain but in the context of this lesson, it’s not the most important fact.</a:t>
            </a:r>
            <a:endParaRPr dirty="0"/>
          </a:p>
          <a:p>
            <a:pPr marL="457200" lvl="0" indent="-298450" rtl="0">
              <a:spcBef>
                <a:spcPts val="0"/>
              </a:spcBef>
              <a:spcAft>
                <a:spcPts val="0"/>
              </a:spcAft>
              <a:buSzPts val="1100"/>
              <a:buChar char="-"/>
            </a:pPr>
            <a:r>
              <a:rPr lang="en" dirty="0"/>
              <a:t>It’s important to know that different organizations may have a “nameserver” which is a DNS server specifically for devices on their domain.</a:t>
            </a:r>
            <a:endParaRPr dirty="0"/>
          </a:p>
          <a:p>
            <a:pPr marL="457200" lvl="0" indent="-298450">
              <a:spcBef>
                <a:spcPts val="0"/>
              </a:spcBef>
              <a:spcAft>
                <a:spcPts val="0"/>
              </a:spcAft>
              <a:buSzPts val="1100"/>
              <a:buChar char="-"/>
            </a:pPr>
            <a:r>
              <a:rPr lang="en" dirty="0"/>
              <a:t>It’s important to know that if you’re looking for a specific device in an organization with a nameserver, your query will get an answer from </a:t>
            </a:r>
            <a:r>
              <a:rPr lang="en" i="1" dirty="0"/>
              <a:t>them </a:t>
            </a:r>
            <a:r>
              <a:rPr lang="en" dirty="0"/>
              <a:t>in the end.</a:t>
            </a:r>
          </a:p>
          <a:p>
            <a:pPr marL="457200" lvl="0" indent="-298450">
              <a:spcBef>
                <a:spcPts val="0"/>
              </a:spcBef>
              <a:spcAft>
                <a:spcPts val="0"/>
              </a:spcAft>
              <a:buSzPts val="1100"/>
              <a:buChar char="-"/>
            </a:pPr>
            <a:endParaRPr lang="en"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dirty="0"/>
              <a:t>As a final note to this slide, explain: “</a:t>
            </a:r>
            <a:r>
              <a:rPr lang="en-US" dirty="0"/>
              <a:t>People wanting to get to “blog.iAmTheBest.com” would go all the way up to the root DNS server who would say “check </a:t>
            </a:r>
            <a:r>
              <a:rPr lang="en-US" dirty="0" err="1"/>
              <a:t>iAmTheBest.com’s</a:t>
            </a:r>
            <a:r>
              <a:rPr lang="en-US" dirty="0"/>
              <a:t> nameserver.”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spcBef>
                <a:spcPts val="0"/>
              </a:spcBef>
              <a:spcAft>
                <a:spcPts val="0"/>
              </a:spcAft>
              <a:buSzPts val="1100"/>
              <a:buChar char="-"/>
            </a:pPr>
            <a:r>
              <a:rPr lang="en"/>
              <a:t>Illustration of what a nameserver might do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Record types are different types of DNS records</a:t>
            </a:r>
            <a:endParaRPr/>
          </a:p>
          <a:p>
            <a:pPr marL="457200" lvl="0" indent="-298450" rtl="0">
              <a:spcBef>
                <a:spcPts val="0"/>
              </a:spcBef>
              <a:spcAft>
                <a:spcPts val="0"/>
              </a:spcAft>
              <a:buSzPts val="1100"/>
              <a:buChar char="-"/>
            </a:pPr>
            <a:r>
              <a:rPr lang="en"/>
              <a:t>DNS can hold more than one kind of record (hostname to IPv4)</a:t>
            </a:r>
            <a:endParaRPr/>
          </a:p>
          <a:p>
            <a:pPr marL="457200" lvl="0" indent="-298450" rtl="0">
              <a:spcBef>
                <a:spcPts val="0"/>
              </a:spcBef>
              <a:spcAft>
                <a:spcPts val="0"/>
              </a:spcAft>
              <a:buSzPts val="1100"/>
              <a:buChar char="-"/>
            </a:pPr>
            <a:r>
              <a:rPr lang="en"/>
              <a:t>Students don’t need to know all of these but they should know that these sorts of DNS resolutions exist</a:t>
            </a:r>
            <a:endParaRPr/>
          </a:p>
          <a:p>
            <a:pPr marL="914400" lvl="1" indent="-298450">
              <a:spcBef>
                <a:spcPts val="0"/>
              </a:spcBef>
              <a:spcAft>
                <a:spcPts val="0"/>
              </a:spcAft>
              <a:buSzPts val="1100"/>
              <a:buChar char="-"/>
            </a:pPr>
            <a:r>
              <a:rPr lang="en"/>
              <a:t>A records, CNAME records, and NS records may be the most important of the ones listed in this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This is to show how to do a manual DNS resolution instead of using a web browser and getting a response from the actual endpoint.</a:t>
            </a:r>
            <a:endParaRPr/>
          </a:p>
          <a:p>
            <a:pPr marL="457200" lvl="0" indent="-298450" rtl="0">
              <a:spcBef>
                <a:spcPts val="0"/>
              </a:spcBef>
              <a:spcAft>
                <a:spcPts val="0"/>
              </a:spcAft>
              <a:buSzPts val="1100"/>
              <a:buChar char="-"/>
            </a:pPr>
            <a:r>
              <a:rPr lang="en"/>
              <a:t>There are many tools you can use to do DNS resolutions. ‘nslookup’ is a big one and is on both *nix and Windows.</a:t>
            </a:r>
            <a:endParaRPr/>
          </a:p>
          <a:p>
            <a:pPr marL="914400" lvl="1" indent="-298450" rtl="0">
              <a:spcBef>
                <a:spcPts val="0"/>
              </a:spcBef>
              <a:spcAft>
                <a:spcPts val="0"/>
              </a:spcAft>
              <a:buSzPts val="1100"/>
              <a:buChar char="-"/>
            </a:pPr>
            <a:r>
              <a:rPr lang="en"/>
              <a:t>*nix machines can also use ‘host $DOMAIN_NAME’ or ‘dig +short $DOMAIN_NAME’</a:t>
            </a:r>
            <a:endParaRPr/>
          </a:p>
          <a:p>
            <a:pPr marL="457200" lvl="0" indent="-298450">
              <a:spcBef>
                <a:spcPts val="0"/>
              </a:spcBef>
              <a:spcAft>
                <a:spcPts val="0"/>
              </a:spcAft>
              <a:buSzPts val="1100"/>
              <a:buChar char="-"/>
            </a:pPr>
            <a:r>
              <a:rPr lang="en"/>
              <a:t>There are also online tools you can use to do DNS resolutions on your behalf.</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Open wireshark </a:t>
            </a:r>
            <a:endParaRPr/>
          </a:p>
          <a:p>
            <a:pPr marL="457200" lvl="0" indent="-298450" rtl="0">
              <a:spcBef>
                <a:spcPts val="0"/>
              </a:spcBef>
              <a:spcAft>
                <a:spcPts val="0"/>
              </a:spcAft>
              <a:buSzPts val="1100"/>
              <a:buChar char="-"/>
            </a:pPr>
            <a:r>
              <a:rPr lang="en"/>
              <a:t>Ask students what transport layer protocol and port does DNS use again</a:t>
            </a:r>
            <a:endParaRPr/>
          </a:p>
          <a:p>
            <a:pPr marL="457200" lvl="0" indent="-298450" rtl="0">
              <a:spcBef>
                <a:spcPts val="0"/>
              </a:spcBef>
              <a:spcAft>
                <a:spcPts val="0"/>
              </a:spcAft>
              <a:buSzPts val="1100"/>
              <a:buChar char="-"/>
            </a:pPr>
            <a:r>
              <a:rPr lang="en"/>
              <a:t>Do a live capture using capture filter “udp port 53” (the answer to the previous)</a:t>
            </a:r>
            <a:endParaRPr/>
          </a:p>
          <a:p>
            <a:pPr marL="457200" lvl="0" indent="-298450" rtl="0">
              <a:spcBef>
                <a:spcPts val="0"/>
              </a:spcBef>
              <a:spcAft>
                <a:spcPts val="0"/>
              </a:spcAft>
              <a:buSzPts val="1100"/>
              <a:buChar char="-"/>
            </a:pPr>
            <a:r>
              <a:rPr lang="en"/>
              <a:t>Go to “google.com” and the records list should start populating.</a:t>
            </a:r>
            <a:endParaRPr/>
          </a:p>
          <a:p>
            <a:pPr marL="914400" lvl="1" indent="-298450" rtl="0">
              <a:spcBef>
                <a:spcPts val="0"/>
              </a:spcBef>
              <a:spcAft>
                <a:spcPts val="0"/>
              </a:spcAft>
              <a:buSzPts val="1100"/>
              <a:buChar char="-"/>
            </a:pPr>
            <a:r>
              <a:rPr lang="en"/>
              <a:t>This is to show that despite what application you use, if you’re using a domain name, it must go through DNS</a:t>
            </a:r>
            <a:endParaRPr/>
          </a:p>
          <a:p>
            <a:pPr marL="457200" lvl="0" indent="-298450" rtl="0">
              <a:spcBef>
                <a:spcPts val="0"/>
              </a:spcBef>
              <a:spcAft>
                <a:spcPts val="0"/>
              </a:spcAft>
              <a:buSzPts val="1100"/>
              <a:buChar char="-"/>
            </a:pPr>
            <a:r>
              <a:rPr lang="en"/>
              <a:t>Do a manual DNS resolution for “google.com” using the command line/terminal. </a:t>
            </a:r>
            <a:endParaRPr/>
          </a:p>
          <a:p>
            <a:pPr marL="457200" lvl="0" indent="-298450" rtl="0">
              <a:spcBef>
                <a:spcPts val="0"/>
              </a:spcBef>
              <a:spcAft>
                <a:spcPts val="0"/>
              </a:spcAft>
              <a:buSzPts val="1100"/>
              <a:buChar char="-"/>
            </a:pPr>
            <a:r>
              <a:rPr lang="en"/>
              <a:t>Click around some packets and show off some of the requests and replies.</a:t>
            </a:r>
            <a:endParaRPr/>
          </a:p>
          <a:p>
            <a:pPr marL="457200" lvl="0" indent="-298450">
              <a:spcBef>
                <a:spcPts val="0"/>
              </a:spcBef>
              <a:spcAft>
                <a:spcPts val="0"/>
              </a:spcAft>
              <a:buSzPts val="1100"/>
              <a:buChar char="-"/>
            </a:pPr>
            <a:r>
              <a:rPr lang="en"/>
              <a:t>No need to spend too long on them though- students will be doing this themselves later.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Students should understand what a “flag” is</a:t>
            </a:r>
            <a:endParaRPr/>
          </a:p>
          <a:p>
            <a:pPr marL="457200" lvl="0" indent="-298450" rtl="0">
              <a:spcBef>
                <a:spcPts val="0"/>
              </a:spcBef>
              <a:spcAft>
                <a:spcPts val="0"/>
              </a:spcAft>
              <a:buSzPts val="1100"/>
              <a:buChar char="-"/>
            </a:pPr>
            <a:r>
              <a:rPr lang="en"/>
              <a:t>Students should know that a single bit (a flag) is responsible for what constitutes a DNS request vs a DNS reply</a:t>
            </a:r>
            <a:endParaRPr/>
          </a:p>
          <a:p>
            <a:pPr marL="457200" lvl="0" indent="-298450">
              <a:spcBef>
                <a:spcPts val="0"/>
              </a:spcBef>
              <a:spcAft>
                <a:spcPts val="0"/>
              </a:spcAft>
              <a:buSzPts val="1100"/>
              <a:buChar char="-"/>
            </a:pPr>
            <a:r>
              <a:rPr lang="en"/>
              <a:t>Should ask students if a bit can only be a 1 or a 0 and ‘0’ is a request, what’s the flag for a reply?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dirty="0"/>
              <a:t>Students should understand that this packet is looking for an A record for docs.google.com</a:t>
            </a:r>
            <a:endParaRPr dirty="0"/>
          </a:p>
          <a:p>
            <a:pPr marL="457200" lvl="0" indent="-298450" rtl="0">
              <a:spcBef>
                <a:spcPts val="0"/>
              </a:spcBef>
              <a:spcAft>
                <a:spcPts val="0"/>
              </a:spcAft>
              <a:buSzPts val="1100"/>
              <a:buChar char="-"/>
            </a:pPr>
            <a:r>
              <a:rPr lang="en" dirty="0"/>
              <a:t>Students should know what an “A record” is</a:t>
            </a:r>
            <a:endParaRPr dirty="0"/>
          </a:p>
          <a:p>
            <a:pPr marL="457200" lvl="0" indent="-298450" rtl="0">
              <a:spcBef>
                <a:spcPts val="0"/>
              </a:spcBef>
              <a:spcAft>
                <a:spcPts val="0"/>
              </a:spcAft>
              <a:buSzPts val="1100"/>
              <a:buChar char="-"/>
            </a:pPr>
            <a:r>
              <a:rPr lang="en" dirty="0"/>
              <a:t>Ask students what would happen to this DNS request</a:t>
            </a:r>
            <a:endParaRPr dirty="0"/>
          </a:p>
          <a:p>
            <a:pPr marL="914400" lvl="1" indent="-298450" rtl="0">
              <a:spcBef>
                <a:spcPts val="0"/>
              </a:spcBef>
              <a:spcAft>
                <a:spcPts val="0"/>
              </a:spcAft>
              <a:buSzPts val="1100"/>
              <a:buChar char="-"/>
            </a:pPr>
            <a:r>
              <a:rPr lang="en" dirty="0"/>
              <a:t>The answer is that the DNS request would go to your DNS server which would pass it along until the root DNS server. The root DNS server would tell you to ask Google’s nameservers since “docs.google.com” is a subdomain of google. Google’s nameserver will offer the response. (assuming none of the intermediate DNS servers knew the answer)</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spcBef>
                <a:spcPts val="0"/>
              </a:spcBef>
              <a:spcAft>
                <a:spcPts val="0"/>
              </a:spcAft>
              <a:buSzPts val="1100"/>
              <a:buChar char="-"/>
            </a:pPr>
            <a:r>
              <a:rPr lang="en"/>
              <a:t>‘1’ is the response flag (slide 17’s question)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spcBef>
                <a:spcPts val="0"/>
              </a:spcBef>
              <a:spcAft>
                <a:spcPts val="0"/>
              </a:spcAft>
              <a:buSzPts val="1100"/>
              <a:buChar char="-"/>
            </a:pPr>
            <a:r>
              <a:rPr lang="en"/>
              <a:t>It’s [tangentially] relevant, I swear!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This flag shows whether or not the DNS request used a nameserver to figure out the response.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Note that the DNS reply contains the original query in the packet.</a:t>
            </a:r>
            <a:endParaRPr/>
          </a:p>
          <a:p>
            <a:pPr marL="457200" lvl="0" indent="-298450" rtl="0">
              <a:spcBef>
                <a:spcPts val="0"/>
              </a:spcBef>
              <a:spcAft>
                <a:spcPts val="0"/>
              </a:spcAft>
              <a:buSzPts val="1100"/>
              <a:buChar char="-"/>
            </a:pPr>
            <a:r>
              <a:rPr lang="en"/>
              <a:t>Mention that a DNS reply packet may contain more than 1 “answer”. Ask students why that might be the case.</a:t>
            </a:r>
            <a:endParaRPr/>
          </a:p>
          <a:p>
            <a:pPr marL="914400" lvl="1" indent="-298450" rtl="0">
              <a:spcBef>
                <a:spcPts val="0"/>
              </a:spcBef>
              <a:spcAft>
                <a:spcPts val="0"/>
              </a:spcAft>
              <a:buSzPts val="1100"/>
              <a:buChar char="-"/>
            </a:pPr>
            <a:r>
              <a:rPr lang="en"/>
              <a:t>Some websites may have multiple IP addresses for the sake of load balancing </a:t>
            </a:r>
            <a:endParaRPr/>
          </a:p>
          <a:p>
            <a:pPr marL="914400" lvl="1" indent="-298450" rtl="0">
              <a:spcBef>
                <a:spcPts val="0"/>
              </a:spcBef>
              <a:spcAft>
                <a:spcPts val="0"/>
              </a:spcAft>
              <a:buSzPts val="1100"/>
              <a:buChar char="-"/>
            </a:pPr>
            <a:r>
              <a:rPr lang="en"/>
              <a:t>Or if the DNS reply is a CNAME (an alias to the domain name), the “answer” will follow the CNAME pointer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Google’s DNS servers are popular. Students should know it by heart. It’s one of those IPs you actually can remember: 8.8.8.8 and 8.8.4.4</a:t>
            </a:r>
            <a:endParaRPr/>
          </a:p>
          <a:p>
            <a:pPr marL="457200" lvl="0" indent="-298450" rtl="0">
              <a:spcBef>
                <a:spcPts val="0"/>
              </a:spcBef>
              <a:spcAft>
                <a:spcPts val="0"/>
              </a:spcAft>
              <a:buSzPts val="1100"/>
              <a:buChar char="-"/>
            </a:pPr>
            <a:r>
              <a:rPr lang="en"/>
              <a:t>GoDaddy is a big domain name provider. They have documentation on what DNS is.</a:t>
            </a:r>
            <a:endParaRPr/>
          </a:p>
          <a:p>
            <a:pPr marL="457200" lvl="0" indent="-298450" rtl="0">
              <a:spcBef>
                <a:spcPts val="0"/>
              </a:spcBef>
              <a:spcAft>
                <a:spcPts val="0"/>
              </a:spcAft>
              <a:buSzPts val="1100"/>
              <a:buChar char="-"/>
            </a:pPr>
            <a:r>
              <a:rPr lang="en"/>
              <a:t>You can check DNS using an online tool using whois.com</a:t>
            </a:r>
            <a:endParaRPr/>
          </a:p>
          <a:p>
            <a:pPr marL="457200" lvl="0" indent="-298450" rtl="0">
              <a:spcBef>
                <a:spcPts val="0"/>
              </a:spcBef>
              <a:spcAft>
                <a:spcPts val="0"/>
              </a:spcAft>
              <a:buSzPts val="1100"/>
              <a:buChar char="-"/>
            </a:pPr>
            <a:r>
              <a:rPr lang="en"/>
              <a:t>Verisign’s documentation on how DNS works</a:t>
            </a:r>
            <a:endParaRPr/>
          </a:p>
          <a:p>
            <a:pPr marL="457200" lvl="0" indent="-298450" rtl="0">
              <a:spcBef>
                <a:spcPts val="0"/>
              </a:spcBef>
              <a:spcAft>
                <a:spcPts val="0"/>
              </a:spcAft>
              <a:buSzPts val="1100"/>
              <a:buChar char="-"/>
            </a:pPr>
            <a:r>
              <a:rPr lang="en"/>
              <a:t>Lastly, mot a reference but a cute comic about how DNS works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Say you’re running an IoT network at home but you don’t want it to be accessible by people on the internet however you trust your home network. You can set up a VPN server which would be the only gateway from the internet to your intranet. This would make it so that you can access your network from anywhere so long as you have a device with a VPN client application installed.</a:t>
            </a:r>
            <a:endParaRPr/>
          </a:p>
          <a:p>
            <a:pPr marL="457200" lvl="0" indent="-298450" rtl="0">
              <a:spcBef>
                <a:spcPts val="0"/>
              </a:spcBef>
              <a:spcAft>
                <a:spcPts val="0"/>
              </a:spcAft>
              <a:buSzPts val="1100"/>
              <a:buChar char="-"/>
            </a:pPr>
            <a:r>
              <a:rPr lang="en"/>
              <a:t>However, consumer ISPs will not link a single IP to you. They will cycle IP addresses as needed so one day you may have one and another day, you may have another. This would be an issue because you would have to re-remember your IP every time it changed (your ISP won’t tell you when they change your IP anyway). </a:t>
            </a:r>
            <a:endParaRPr/>
          </a:p>
          <a:p>
            <a:pPr marL="457200" lvl="0" indent="-298450" rtl="0">
              <a:spcBef>
                <a:spcPts val="0"/>
              </a:spcBef>
              <a:spcAft>
                <a:spcPts val="0"/>
              </a:spcAft>
              <a:buSzPts val="1100"/>
              <a:buChar char="-"/>
            </a:pPr>
            <a:r>
              <a:rPr lang="en"/>
              <a:t>This is where DDNS comes in. DDNS providers will allow you to link a domain name to your IP and will automatically update the DNS records when your IP changes!</a:t>
            </a:r>
            <a:endParaRPr/>
          </a:p>
          <a:p>
            <a:pPr marL="0" lvl="0" indent="0" rtl="0">
              <a:spcBef>
                <a:spcPts val="0"/>
              </a:spcBef>
              <a:spcAft>
                <a:spcPts val="0"/>
              </a:spcAft>
              <a:buNone/>
            </a:pPr>
            <a:endParaRPr/>
          </a:p>
          <a:p>
            <a:pPr marL="457200" lvl="0" indent="-298450">
              <a:spcBef>
                <a:spcPts val="0"/>
              </a:spcBef>
              <a:spcAft>
                <a:spcPts val="0"/>
              </a:spcAft>
              <a:buSzPts val="1100"/>
              <a:buChar char="-"/>
            </a:pPr>
            <a:r>
              <a:rPr lang="en"/>
              <a:t>This is also helpful for enterprises that want to migrate servers or IP addresses because your clients will always use a domain name. An enterprise IT team can change the IP that the DNS A record points to and the client won’t even notice.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The first place a DNS resolution request goes to is your operating system: the “hosts” file.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spcBef>
                <a:spcPts val="0"/>
              </a:spcBef>
              <a:spcAft>
                <a:spcPts val="0"/>
              </a:spcAft>
              <a:buSzPts val="1100"/>
              <a:buChar char="-"/>
            </a:pPr>
            <a:r>
              <a:rPr lang="en"/>
              <a:t>This is an example of what a hosts file would look like in a Windows setting.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DNS encryption notes</a:t>
            </a:r>
            <a:endParaRPr/>
          </a:p>
          <a:p>
            <a:pPr marL="457200" lvl="0" indent="-298450" rtl="0">
              <a:spcBef>
                <a:spcPts val="0"/>
              </a:spcBef>
              <a:spcAft>
                <a:spcPts val="0"/>
              </a:spcAft>
              <a:buSzPts val="1100"/>
              <a:buChar char="-"/>
            </a:pPr>
            <a:r>
              <a:rPr lang="en"/>
              <a:t>Say you want to browse </a:t>
            </a:r>
            <a:r>
              <a:rPr lang="en" u="sng">
                <a:solidFill>
                  <a:schemeClr val="hlink"/>
                </a:solidFill>
                <a:hlinkClick r:id="rId3"/>
              </a:rPr>
              <a:t>www.reddit.com</a:t>
            </a:r>
            <a:r>
              <a:rPr lang="en"/>
              <a:t>. You will need to do a DNS request for it before going into the site. The initial DNS request is not encrypted but all your actual data going to reddit will be. </a:t>
            </a:r>
            <a:endParaRPr/>
          </a:p>
          <a:p>
            <a:pPr marL="457200" lvl="0" indent="-298450" rtl="0">
              <a:spcBef>
                <a:spcPts val="0"/>
              </a:spcBef>
              <a:spcAft>
                <a:spcPts val="0"/>
              </a:spcAft>
              <a:buSzPts val="1100"/>
              <a:buChar char="-"/>
            </a:pPr>
            <a:r>
              <a:rPr lang="en"/>
              <a:t>DNSCrypt is an application that you can use to encrypt DNS traffic. The reason why it’s not widely used yet is because DNS is the backbone of the internet. If you want to change it, you have to do so with a ton of planning and lots of big-name players being on board. That’s a lot of bureaucracy, logistics, and meetings  to deal with.</a:t>
            </a:r>
            <a:endParaRPr/>
          </a:p>
          <a:p>
            <a:pPr marL="0" lvl="0" indent="0" rtl="0">
              <a:spcBef>
                <a:spcPts val="0"/>
              </a:spcBef>
              <a:spcAft>
                <a:spcPts val="0"/>
              </a:spcAft>
              <a:buNone/>
            </a:pPr>
            <a:endParaRPr/>
          </a:p>
          <a:p>
            <a:pPr marL="457200" lvl="0" indent="-298450" rtl="0">
              <a:spcBef>
                <a:spcPts val="0"/>
              </a:spcBef>
              <a:spcAft>
                <a:spcPts val="0"/>
              </a:spcAft>
              <a:buSzPts val="1100"/>
              <a:buChar char="-"/>
            </a:pPr>
            <a:r>
              <a:rPr lang="en"/>
              <a:t>DNSSEC is another infosec stipulation to DNS. Historically, DNS does not even validate the answer. There have been cases where man-in-the-middle attacks redirected applications to wrong IP addresses. DNS validation is like HTTPS’ feature of proving website ownership but it does </a:t>
            </a:r>
            <a:r>
              <a:rPr lang="en" i="1"/>
              <a:t>not </a:t>
            </a:r>
            <a:r>
              <a:rPr lang="en"/>
              <a:t>include encryption.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spcBef>
                <a:spcPts val="0"/>
              </a:spcBef>
              <a:spcAft>
                <a:spcPts val="0"/>
              </a:spcAft>
              <a:buSzPts val="1100"/>
              <a:buChar char="-"/>
            </a:pPr>
            <a:r>
              <a:rPr lang="en"/>
              <a:t>Lastly, systems administrators find that DNS is a common source of their woes. This haiku is from </a:t>
            </a:r>
            <a:r>
              <a:rPr lang="en" u="sng">
                <a:solidFill>
                  <a:schemeClr val="hlink"/>
                </a:solidFill>
                <a:hlinkClick r:id="rId3"/>
              </a:rPr>
              <a:t>www.reddit.com/r/sysadmin</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chemeClr val="dk1"/>
              </a:buClr>
              <a:buSzPts val="1100"/>
              <a:buChar cha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After reading this, explain that this is an issue that’s solved by domain names</a:t>
            </a:r>
            <a:endParaRPr/>
          </a:p>
          <a:p>
            <a:pPr marL="457200" lvl="0" indent="-298450">
              <a:spcBef>
                <a:spcPts val="0"/>
              </a:spcBef>
              <a:spcAft>
                <a:spcPts val="0"/>
              </a:spcAft>
              <a:buSzPts val="1100"/>
              <a:buChar char="-"/>
            </a:pPr>
            <a:r>
              <a:rPr lang="en"/>
              <a:t>The lady to the left is a client and the server is the man on the right.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spcBef>
                <a:spcPts val="0"/>
              </a:spcBef>
              <a:spcAft>
                <a:spcPts val="0"/>
              </a:spcAft>
              <a:buSzPts val="1100"/>
              <a:buChar char="-"/>
            </a:pPr>
            <a:r>
              <a:rPr lang="en"/>
              <a:t>Boromir’s right.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Make sure students understand that going to ‘google.com’ causes a translation to its IP address which a web browser will go to. A hostname is a </a:t>
            </a:r>
            <a:r>
              <a:rPr lang="en" i="1"/>
              <a:t>pointer </a:t>
            </a:r>
            <a:r>
              <a:rPr lang="en"/>
              <a:t>to an address.</a:t>
            </a:r>
            <a:endParaRPr/>
          </a:p>
          <a:p>
            <a:pPr marL="914400" lvl="1" indent="-298450">
              <a:spcBef>
                <a:spcPts val="0"/>
              </a:spcBef>
              <a:spcAft>
                <a:spcPts val="0"/>
              </a:spcAft>
              <a:buSzPts val="1100"/>
              <a:buChar char="-"/>
            </a:pPr>
            <a:r>
              <a:rPr lang="en"/>
              <a:t>It’s good to instill this detail right now because it will be easier to understand DNS record types later 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dirty="0"/>
              <a:t>Make sure students understand that this is an application layer protocol</a:t>
            </a:r>
            <a:endParaRPr dirty="0"/>
          </a:p>
          <a:p>
            <a:pPr marL="457200" lvl="0" indent="-298450" rtl="0">
              <a:spcBef>
                <a:spcPts val="0"/>
              </a:spcBef>
              <a:spcAft>
                <a:spcPts val="0"/>
              </a:spcAft>
              <a:buSzPts val="1100"/>
              <a:buChar char="-"/>
            </a:pPr>
            <a:r>
              <a:rPr lang="en" dirty="0"/>
              <a:t>Make sure students understand that DNS uses UDP and not TCP. </a:t>
            </a:r>
            <a:r>
              <a:rPr lang="en-US" dirty="0"/>
              <a:t>Mention that UDP does the same job as TCP, but works a little differently under the hood.</a:t>
            </a:r>
            <a:endParaRPr dirty="0"/>
          </a:p>
          <a:p>
            <a:pPr marL="457200" lvl="0" indent="-298450" rtl="0">
              <a:spcBef>
                <a:spcPts val="0"/>
              </a:spcBef>
              <a:spcAft>
                <a:spcPts val="0"/>
              </a:spcAft>
              <a:buSzPts val="1100"/>
              <a:buChar char="-"/>
            </a:pPr>
            <a:r>
              <a:rPr lang="en" dirty="0"/>
              <a:t>The basic definition of DNS is that it’s a directory of translations (domain name -&gt; IPs)</a:t>
            </a:r>
            <a:endParaRPr dirty="0"/>
          </a:p>
          <a:p>
            <a:pPr marL="0" lvl="0" indent="0" rtl="0">
              <a:spcBef>
                <a:spcPts val="0"/>
              </a:spcBef>
              <a:spcAft>
                <a:spcPts val="0"/>
              </a:spcAft>
              <a:buNone/>
            </a:pPr>
            <a:endParaRPr dirty="0"/>
          </a:p>
          <a:p>
            <a:pPr marL="457200" lvl="0" indent="-298450" rtl="0">
              <a:spcBef>
                <a:spcPts val="0"/>
              </a:spcBef>
              <a:spcAft>
                <a:spcPts val="0"/>
              </a:spcAft>
              <a:buSzPts val="1100"/>
              <a:buChar char="-"/>
            </a:pPr>
            <a:r>
              <a:rPr lang="en" dirty="0"/>
              <a:t>Might be worth asking if anyone remembers the internet-wide DDoS of 2016 (October). Dyn-DNS, one of the major DNS providers got hit with a 620Gbps DDoS which took down Twitter, Amazon, Spotify, and others. This is to emphasize that DNS is a backbone service.</a:t>
            </a:r>
            <a:endParaRPr dirty="0"/>
          </a:p>
          <a:p>
            <a:pPr marL="457200" lvl="0" indent="-298450" rtl="0">
              <a:spcBef>
                <a:spcPts val="0"/>
              </a:spcBef>
              <a:spcAft>
                <a:spcPts val="0"/>
              </a:spcAft>
              <a:buSzPts val="1100"/>
              <a:buChar char="-"/>
            </a:pPr>
            <a:r>
              <a:rPr lang="en" dirty="0"/>
              <a:t>Also, DNS does not use encryption by default. This means that ISP, man-in-the-middles, etc… can see what sites you’re going to even if the site is protected by HTTPS. More info in the “advanced topics” slide at the end.</a:t>
            </a:r>
            <a:endParaRPr dirty="0"/>
          </a:p>
          <a:p>
            <a:pPr marL="914400" lvl="1" indent="-298450">
              <a:spcBef>
                <a:spcPts val="0"/>
              </a:spcBef>
              <a:spcAft>
                <a:spcPts val="0"/>
              </a:spcAft>
              <a:buSzPts val="1100"/>
              <a:buChar char="-"/>
            </a:pPr>
            <a:r>
              <a:rPr lang="en" dirty="0"/>
              <a:t>It’s worth noting that DNS having no encryption is a boon for infosec professionals because even if the actual traffic between a victim computer and a command-and-control server were encrypted, checking the DNS request can signify a compromised machine.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Recursion is a computer science principle that may help some people understand how DNS works (or it can confuse them even more)</a:t>
            </a:r>
            <a:endParaRPr/>
          </a:p>
          <a:p>
            <a:pPr marL="457200" lvl="0" indent="-298450" rtl="0">
              <a:spcBef>
                <a:spcPts val="0"/>
              </a:spcBef>
              <a:spcAft>
                <a:spcPts val="0"/>
              </a:spcAft>
              <a:buSzPts val="1100"/>
              <a:buChar char="-"/>
            </a:pPr>
            <a:r>
              <a:rPr lang="en"/>
              <a:t>If some students don’t understand, that’s fine.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spcBef>
                <a:spcPts val="0"/>
              </a:spcBef>
              <a:spcAft>
                <a:spcPts val="0"/>
              </a:spcAft>
              <a:buSzPts val="1100"/>
              <a:buChar char="-"/>
            </a:pPr>
            <a:r>
              <a:rPr lang="en" dirty="0"/>
              <a:t>Google with the jokes.</a:t>
            </a:r>
          </a:p>
          <a:p>
            <a:pPr marL="457200" lvl="0" indent="-298450">
              <a:spcBef>
                <a:spcPts val="0"/>
              </a:spcBef>
              <a:spcAft>
                <a:spcPts val="0"/>
              </a:spcAft>
              <a:buSzPts val="1100"/>
              <a:buChar char="-"/>
            </a:pPr>
            <a:r>
              <a:rPr lang="en" dirty="0"/>
              <a:t>Navigate to Google and demonstrate this one: Simply type in </a:t>
            </a:r>
            <a:r>
              <a:rPr lang="en" b="1" dirty="0"/>
              <a:t>recursion</a:t>
            </a:r>
            <a:r>
              <a:rPr lang="en" dirty="0"/>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55200"/>
            <a:ext cx="8520600" cy="1433100"/>
          </a:xfrm>
          <a:prstGeom prst="rect">
            <a:avLst/>
          </a:prstGeom>
        </p:spPr>
        <p:txBody>
          <a:bodyPr spcFirstLastPara="1" wrap="square" lIns="91425" tIns="91425" rIns="91425" bIns="91425" anchor="b" anchorCtr="0"/>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1" name="Shape 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pic>
        <p:nvPicPr>
          <p:cNvPr id="12" name="Shape 12"/>
          <p:cNvPicPr preferRelativeResize="0"/>
          <p:nvPr/>
        </p:nvPicPr>
        <p:blipFill>
          <a:blip r:embed="rId2">
            <a:alphaModFix/>
          </a:blip>
          <a:stretch>
            <a:fillRect/>
          </a:stretch>
        </p:blipFill>
        <p:spPr>
          <a:xfrm>
            <a:off x="152400" y="302300"/>
            <a:ext cx="8839199" cy="25081"/>
          </a:xfrm>
          <a:prstGeom prst="rect">
            <a:avLst/>
          </a:prstGeom>
          <a:noFill/>
          <a:ln>
            <a:noFill/>
          </a:ln>
        </p:spPr>
      </p:pic>
      <p:pic>
        <p:nvPicPr>
          <p:cNvPr id="13" name="Shape 13"/>
          <p:cNvPicPr preferRelativeResize="0"/>
          <p:nvPr/>
        </p:nvPicPr>
        <p:blipFill>
          <a:blip r:embed="rId3">
            <a:alphaModFix/>
          </a:blip>
          <a:stretch>
            <a:fillRect/>
          </a:stretch>
        </p:blipFill>
        <p:spPr>
          <a:xfrm>
            <a:off x="0" y="4886250"/>
            <a:ext cx="9144000" cy="257250"/>
          </a:xfrm>
          <a:prstGeom prst="rect">
            <a:avLst/>
          </a:prstGeom>
          <a:noFill/>
          <a:ln>
            <a:noFill/>
          </a:ln>
        </p:spPr>
      </p:pic>
      <p:sp>
        <p:nvSpPr>
          <p:cNvPr id="14" name="Shape 14"/>
          <p:cNvSpPr txBox="1"/>
          <p:nvPr/>
        </p:nvSpPr>
        <p:spPr>
          <a:xfrm>
            <a:off x="124350" y="4868425"/>
            <a:ext cx="1421100" cy="239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600"/>
              <a:t>® 2017 / Trilogy Education Services</a:t>
            </a:r>
            <a:endParaRPr sz="600"/>
          </a:p>
        </p:txBody>
      </p:sp>
      <p:sp>
        <p:nvSpPr>
          <p:cNvPr id="15" name="Shape 15"/>
          <p:cNvSpPr txBox="1">
            <a:spLocks noGrp="1"/>
          </p:cNvSpPr>
          <p:nvPr>
            <p:ph type="subTitle" idx="1"/>
          </p:nvPr>
        </p:nvSpPr>
        <p:spPr>
          <a:xfrm>
            <a:off x="453325" y="3399925"/>
            <a:ext cx="4341600" cy="322500"/>
          </a:xfrm>
          <a:prstGeom prst="rect">
            <a:avLst/>
          </a:prstGeom>
        </p:spPr>
        <p:txBody>
          <a:bodyPr spcFirstLastPara="1" wrap="square" lIns="91425" tIns="91425" rIns="91425" bIns="91425" anchor="t" anchorCtr="0"/>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16" name="Shape 16"/>
          <p:cNvSpPr txBox="1">
            <a:spLocks noGrp="1"/>
          </p:cNvSpPr>
          <p:nvPr>
            <p:ph type="subTitle" idx="2"/>
          </p:nvPr>
        </p:nvSpPr>
        <p:spPr>
          <a:xfrm>
            <a:off x="453325" y="1019975"/>
            <a:ext cx="3500100" cy="523200"/>
          </a:xfrm>
          <a:prstGeom prst="rect">
            <a:avLst/>
          </a:prstGeom>
        </p:spPr>
        <p:txBody>
          <a:bodyPr spcFirstLastPara="1" wrap="square" lIns="91425" tIns="91425" rIns="91425" bIns="91425" anchor="t" anchorCtr="0"/>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3" name="Shape 5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pic>
        <p:nvPicPr>
          <p:cNvPr id="57" name="Shape 57"/>
          <p:cNvPicPr preferRelativeResize="0"/>
          <p:nvPr/>
        </p:nvPicPr>
        <p:blipFill>
          <a:blip r:embed="rId2">
            <a:alphaModFix/>
          </a:blip>
          <a:stretch>
            <a:fillRect/>
          </a:stretch>
        </p:blipFill>
        <p:spPr>
          <a:xfrm>
            <a:off x="-45372800" y="4881975"/>
            <a:ext cx="67414700" cy="26150"/>
          </a:xfrm>
          <a:prstGeom prst="rect">
            <a:avLst/>
          </a:prstGeom>
          <a:noFill/>
          <a:ln>
            <a:noFill/>
          </a:ln>
        </p:spPr>
      </p:pic>
      <p:sp>
        <p:nvSpPr>
          <p:cNvPr id="58" name="Shape 58"/>
          <p:cNvSpPr txBox="1"/>
          <p:nvPr/>
        </p:nvSpPr>
        <p:spPr>
          <a:xfrm>
            <a:off x="52275" y="4864525"/>
            <a:ext cx="1512600" cy="306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600">
                <a:solidFill>
                  <a:srgbClr val="B7B7B7"/>
                </a:solidFill>
              </a:rPr>
              <a:t>® 2017 / Trilogy Education Services</a:t>
            </a:r>
            <a:endParaRPr sz="600">
              <a:solidFill>
                <a:srgbClr val="B7B7B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pic>
        <p:nvPicPr>
          <p:cNvPr id="24" name="Shape 24"/>
          <p:cNvPicPr preferRelativeResize="0"/>
          <p:nvPr/>
        </p:nvPicPr>
        <p:blipFill>
          <a:blip r:embed="rId2">
            <a:alphaModFix/>
          </a:blip>
          <a:stretch>
            <a:fillRect/>
          </a:stretch>
        </p:blipFill>
        <p:spPr>
          <a:xfrm>
            <a:off x="-45372800" y="4881975"/>
            <a:ext cx="67414700" cy="26150"/>
          </a:xfrm>
          <a:prstGeom prst="rect">
            <a:avLst/>
          </a:prstGeom>
          <a:noFill/>
          <a:ln>
            <a:noFill/>
          </a:ln>
        </p:spPr>
      </p:pic>
      <p:sp>
        <p:nvSpPr>
          <p:cNvPr id="25" name="Shape 25"/>
          <p:cNvSpPr txBox="1"/>
          <p:nvPr/>
        </p:nvSpPr>
        <p:spPr>
          <a:xfrm>
            <a:off x="52275" y="4864525"/>
            <a:ext cx="1512600" cy="306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600">
                <a:solidFill>
                  <a:srgbClr val="B7B7B7"/>
                </a:solidFill>
              </a:rPr>
              <a:t>® 2017 / Trilogy Education Services</a:t>
            </a:r>
            <a:endParaRPr sz="600">
              <a:solidFill>
                <a:srgbClr val="B7B7B7"/>
              </a:solidFill>
            </a:endParaRPr>
          </a:p>
        </p:txBody>
      </p:sp>
      <p:pic>
        <p:nvPicPr>
          <p:cNvPr id="26" name="Shape 26"/>
          <p:cNvPicPr preferRelativeResize="0"/>
          <p:nvPr/>
        </p:nvPicPr>
        <p:blipFill>
          <a:blip r:embed="rId3">
            <a:alphaModFix/>
          </a:blip>
          <a:stretch>
            <a:fillRect/>
          </a:stretch>
        </p:blipFill>
        <p:spPr>
          <a:xfrm>
            <a:off x="152400" y="302300"/>
            <a:ext cx="8839199" cy="2508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Shape 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Shape 3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Shape 4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5" name="Shape 4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Shape 4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0" name="Shape 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s.google.com/speed/public-dns/" TargetMode="External"/><Relationship Id="rId7" Type="http://schemas.openxmlformats.org/officeDocument/2006/relationships/hyperlink" Target="https://howdns.work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www.verisign.com/en_US/website-presence/online/how-dns-works/index.xhtml" TargetMode="External"/><Relationship Id="rId5" Type="http://schemas.openxmlformats.org/officeDocument/2006/relationships/hyperlink" Target="https://www.whois.com.au/whois/dns.html" TargetMode="External"/><Relationship Id="rId4" Type="http://schemas.openxmlformats.org/officeDocument/2006/relationships/hyperlink" Target="https://www.godaddy.com/help/what-is-dns-665"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453325" y="1855200"/>
            <a:ext cx="8672400" cy="1433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b="1" dirty="0">
                <a:latin typeface="Helvetica" panose="020B0604020202020204" pitchFamily="34" charset="0"/>
                <a:cs typeface="Helvetica" panose="020B0604020202020204" pitchFamily="34" charset="0"/>
              </a:rPr>
              <a:t>Say My Name</a:t>
            </a:r>
            <a:endParaRPr b="1" dirty="0">
              <a:latin typeface="Helvetica" panose="020B0604020202020204" pitchFamily="34" charset="0"/>
              <a:cs typeface="Helvetica" panose="020B0604020202020204" pitchFamily="34" charset="0"/>
            </a:endParaRPr>
          </a:p>
        </p:txBody>
      </p:sp>
      <p:sp>
        <p:nvSpPr>
          <p:cNvPr id="64" name="Shape 64"/>
          <p:cNvSpPr txBox="1">
            <a:spLocks noGrp="1"/>
          </p:cNvSpPr>
          <p:nvPr>
            <p:ph type="subTitle" idx="1"/>
          </p:nvPr>
        </p:nvSpPr>
        <p:spPr>
          <a:xfrm>
            <a:off x="453325" y="3399925"/>
            <a:ext cx="6042300" cy="3225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US" b="1">
                <a:solidFill>
                  <a:srgbClr val="33CBDB"/>
                </a:solidFill>
                <a:latin typeface="Helvetica" panose="020B0604020202020204" pitchFamily="34" charset="0"/>
                <a:cs typeface="Helvetica" panose="020B0604020202020204" pitchFamily="34" charset="0"/>
              </a:rPr>
              <a:t>Digging into </a:t>
            </a:r>
            <a:r>
              <a:rPr lang="en" b="1">
                <a:solidFill>
                  <a:srgbClr val="33CBDB"/>
                </a:solidFill>
                <a:latin typeface="Helvetica" panose="020B0604020202020204" pitchFamily="34" charset="0"/>
                <a:cs typeface="Helvetica" panose="020B0604020202020204" pitchFamily="34" charset="0"/>
              </a:rPr>
              <a:t>DN</a:t>
            </a:r>
            <a:r>
              <a:rPr lang="en-US" b="1" dirty="0">
                <a:solidFill>
                  <a:srgbClr val="33CBDB"/>
                </a:solidFill>
                <a:latin typeface="Helvetica" panose="020B0604020202020204" pitchFamily="34" charset="0"/>
                <a:cs typeface="Helvetica" panose="020B0604020202020204" pitchFamily="34" charset="0"/>
              </a:rPr>
              <a:t>S</a:t>
            </a:r>
            <a:endParaRPr b="1" dirty="0">
              <a:solidFill>
                <a:srgbClr val="33CBDB"/>
              </a:solidFill>
              <a:latin typeface="Helvetica" panose="020B0604020202020204" pitchFamily="34" charset="0"/>
              <a:cs typeface="Helvetica" panose="020B0604020202020204" pitchFamily="34" charset="0"/>
            </a:endParaRPr>
          </a:p>
        </p:txBody>
      </p:sp>
      <p:sp>
        <p:nvSpPr>
          <p:cNvPr id="65" name="Shape 65"/>
          <p:cNvSpPr txBox="1"/>
          <p:nvPr/>
        </p:nvSpPr>
        <p:spPr>
          <a:xfrm>
            <a:off x="114200" y="-18275"/>
            <a:ext cx="959400" cy="388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Welcome</a:t>
            </a:r>
            <a:endParaRPr/>
          </a:p>
        </p:txBody>
      </p:sp>
      <p:pic>
        <p:nvPicPr>
          <p:cNvPr id="67" name="Shape 67"/>
          <p:cNvPicPr preferRelativeResize="0"/>
          <p:nvPr/>
        </p:nvPicPr>
        <p:blipFill>
          <a:blip r:embed="rId3">
            <a:alphaModFix/>
          </a:blip>
          <a:stretch>
            <a:fillRect/>
          </a:stretch>
        </p:blipFill>
        <p:spPr>
          <a:xfrm>
            <a:off x="0" y="4891450"/>
            <a:ext cx="9144000" cy="252050"/>
          </a:xfrm>
          <a:prstGeom prst="rect">
            <a:avLst/>
          </a:prstGeom>
          <a:noFill/>
          <a:ln>
            <a:noFill/>
          </a:ln>
        </p:spPr>
      </p:pic>
      <p:sp>
        <p:nvSpPr>
          <p:cNvPr id="68" name="Shape 68"/>
          <p:cNvSpPr txBox="1"/>
          <p:nvPr/>
        </p:nvSpPr>
        <p:spPr>
          <a:xfrm>
            <a:off x="114200" y="4891475"/>
            <a:ext cx="1443600" cy="252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600"/>
              <a:t>® 2017 | Trilogy Education Services</a:t>
            </a:r>
            <a:endParaRPr sz="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DNS Lookups</a:t>
            </a:r>
            <a:endParaRPr/>
          </a:p>
        </p:txBody>
      </p:sp>
      <p:sp>
        <p:nvSpPr>
          <p:cNvPr id="125" name="Shape 125"/>
          <p:cNvSpPr txBox="1">
            <a:spLocks noGrp="1"/>
          </p:cNvSpPr>
          <p:nvPr>
            <p:ph type="body" idx="1"/>
          </p:nvPr>
        </p:nvSpPr>
        <p:spPr>
          <a:xfrm>
            <a:off x="311700" y="1152475"/>
            <a:ext cx="8520600" cy="148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When you do a DNS lookup, you ask a DNS serve</a:t>
            </a:r>
            <a:r>
              <a:rPr lang="en-US" dirty="0"/>
              <a:t>r to translate a domain name to an IP address</a:t>
            </a:r>
          </a:p>
          <a:p>
            <a:pPr marL="0" lvl="0" indent="0">
              <a:spcBef>
                <a:spcPts val="0"/>
              </a:spcBef>
              <a:spcAft>
                <a:spcPts val="0"/>
              </a:spcAft>
              <a:buNone/>
            </a:pPr>
            <a:endParaRPr lang="en-US" dirty="0"/>
          </a:p>
          <a:p>
            <a:pPr marL="0" lvl="0" indent="0">
              <a:spcBef>
                <a:spcPts val="0"/>
              </a:spcBef>
              <a:spcAft>
                <a:spcPts val="0"/>
              </a:spcAft>
              <a:buNone/>
            </a:pPr>
            <a:r>
              <a:rPr lang="en" dirty="0"/>
              <a:t>it has the answer in its cache, </a:t>
            </a:r>
            <a:r>
              <a:rPr lang="en-US" dirty="0"/>
              <a:t>it sends it back</a:t>
            </a:r>
            <a:endParaRPr dirty="0"/>
          </a:p>
          <a:p>
            <a:pPr marL="0" lvl="0" indent="0">
              <a:spcBef>
                <a:spcPts val="1600"/>
              </a:spcBef>
              <a:spcAft>
                <a:spcPts val="0"/>
              </a:spcAft>
              <a:buNone/>
            </a:pPr>
            <a:endParaRPr dirty="0"/>
          </a:p>
          <a:p>
            <a:pPr marL="0" lvl="0" indent="0">
              <a:spcBef>
                <a:spcPts val="1600"/>
              </a:spcBef>
              <a:spcAft>
                <a:spcPts val="1600"/>
              </a:spcAft>
              <a:buNone/>
            </a:pPr>
            <a:endParaRPr dirty="0"/>
          </a:p>
        </p:txBody>
      </p:sp>
      <p:pic>
        <p:nvPicPr>
          <p:cNvPr id="126" name="Shape 126"/>
          <p:cNvPicPr preferRelativeResize="0"/>
          <p:nvPr/>
        </p:nvPicPr>
        <p:blipFill>
          <a:blip r:embed="rId3">
            <a:alphaModFix/>
          </a:blip>
          <a:stretch>
            <a:fillRect/>
          </a:stretch>
        </p:blipFill>
        <p:spPr>
          <a:xfrm>
            <a:off x="5188143" y="1470431"/>
            <a:ext cx="2886181" cy="33633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Recursive DNS Lookups</a:t>
            </a:r>
            <a:endParaRPr/>
          </a:p>
        </p:txBody>
      </p:sp>
      <p:sp>
        <p:nvSpPr>
          <p:cNvPr id="132" name="Shape 132"/>
          <p:cNvSpPr txBox="1">
            <a:spLocks noGrp="1"/>
          </p:cNvSpPr>
          <p:nvPr>
            <p:ph type="body" idx="1"/>
          </p:nvPr>
        </p:nvSpPr>
        <p:spPr>
          <a:xfrm>
            <a:off x="311700" y="1152475"/>
            <a:ext cx="8520600" cy="139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But if the DNS server doesn’t know, it must ask another DNS server</a:t>
            </a:r>
            <a:endParaRPr/>
          </a:p>
          <a:p>
            <a:pPr marL="0" lvl="0" indent="0">
              <a:spcBef>
                <a:spcPts val="1600"/>
              </a:spcBef>
              <a:spcAft>
                <a:spcPts val="1600"/>
              </a:spcAft>
              <a:buNone/>
            </a:pPr>
            <a:r>
              <a:rPr lang="en"/>
              <a:t>And if </a:t>
            </a:r>
            <a:r>
              <a:rPr lang="en" i="1"/>
              <a:t>that</a:t>
            </a:r>
            <a:r>
              <a:rPr lang="en"/>
              <a:t> DNS server doesn’t know, the query gets pushed down the line until there is no resolution:</a:t>
            </a:r>
            <a:endParaRPr/>
          </a:p>
        </p:txBody>
      </p:sp>
      <p:pic>
        <p:nvPicPr>
          <p:cNvPr id="133" name="Shape 133"/>
          <p:cNvPicPr preferRelativeResize="0"/>
          <p:nvPr/>
        </p:nvPicPr>
        <p:blipFill>
          <a:blip r:embed="rId3">
            <a:alphaModFix/>
          </a:blip>
          <a:stretch>
            <a:fillRect/>
          </a:stretch>
        </p:blipFill>
        <p:spPr>
          <a:xfrm>
            <a:off x="2968813" y="2080200"/>
            <a:ext cx="3206376" cy="263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Organizational Nameservers</a:t>
            </a:r>
            <a:endParaRPr/>
          </a:p>
        </p:txBody>
      </p:sp>
      <p:sp>
        <p:nvSpPr>
          <p:cNvPr id="139" name="Shape 1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Sometimes, you’ll have a domain name that’s for a device in your network</a:t>
            </a:r>
            <a:endParaRPr dirty="0"/>
          </a:p>
          <a:p>
            <a:pPr marL="0" lvl="0" indent="0">
              <a:spcBef>
                <a:spcPts val="1600"/>
              </a:spcBef>
              <a:spcAft>
                <a:spcPts val="0"/>
              </a:spcAft>
              <a:buNone/>
            </a:pPr>
            <a:r>
              <a:rPr lang="en" dirty="0"/>
              <a:t>Say you own “iAmTheBest.com” but you also have:</a:t>
            </a:r>
            <a:endParaRPr dirty="0"/>
          </a:p>
          <a:p>
            <a:pPr marL="457200" lvl="0" indent="-342900" rtl="0">
              <a:spcBef>
                <a:spcPts val="1600"/>
              </a:spcBef>
              <a:spcAft>
                <a:spcPts val="0"/>
              </a:spcAft>
              <a:buSzPts val="1800"/>
              <a:buChar char="●"/>
            </a:pPr>
            <a:r>
              <a:rPr lang="en" dirty="0">
                <a:latin typeface="Courier New" panose="02070309020205020404" pitchFamily="49" charset="0"/>
                <a:cs typeface="Courier New" panose="02070309020205020404" pitchFamily="49" charset="0"/>
              </a:rPr>
              <a:t>mail.iAmTheBest.com</a:t>
            </a:r>
            <a:endParaRPr dirty="0">
              <a:latin typeface="Courier New" panose="02070309020205020404" pitchFamily="49" charset="0"/>
              <a:cs typeface="Courier New" panose="02070309020205020404" pitchFamily="49" charset="0"/>
            </a:endParaRPr>
          </a:p>
          <a:p>
            <a:pPr marL="457200" lvl="0" indent="-342900" rtl="0">
              <a:spcBef>
                <a:spcPts val="0"/>
              </a:spcBef>
              <a:spcAft>
                <a:spcPts val="0"/>
              </a:spcAft>
              <a:buSzPts val="1800"/>
              <a:buChar char="●"/>
            </a:pPr>
            <a:r>
              <a:rPr lang="en" dirty="0">
                <a:latin typeface="Courier New" panose="02070309020205020404" pitchFamily="49" charset="0"/>
                <a:cs typeface="Courier New" panose="02070309020205020404" pitchFamily="49" charset="0"/>
              </a:rPr>
              <a:t>blog.iAmTheBest.com</a:t>
            </a:r>
            <a:endParaRPr dirty="0">
              <a:latin typeface="Courier New" panose="02070309020205020404" pitchFamily="49" charset="0"/>
              <a:cs typeface="Courier New" panose="02070309020205020404" pitchFamily="49" charset="0"/>
            </a:endParaRPr>
          </a:p>
          <a:p>
            <a:pPr marL="457200" lvl="0" indent="-342900" rtl="0">
              <a:spcBef>
                <a:spcPts val="0"/>
              </a:spcBef>
              <a:spcAft>
                <a:spcPts val="0"/>
              </a:spcAft>
              <a:buSzPts val="1800"/>
              <a:buChar char="●"/>
            </a:pPr>
            <a:r>
              <a:rPr lang="en" dirty="0">
                <a:latin typeface="Courier New" panose="02070309020205020404" pitchFamily="49" charset="0"/>
                <a:cs typeface="Courier New" panose="02070309020205020404" pitchFamily="49" charset="0"/>
              </a:rPr>
              <a:t>music.iAmTheBest.com</a:t>
            </a:r>
            <a:endParaRPr dirty="0">
              <a:latin typeface="Courier New" panose="02070309020205020404" pitchFamily="49" charset="0"/>
              <a:cs typeface="Courier New" panose="02070309020205020404" pitchFamily="49" charset="0"/>
            </a:endParaRPr>
          </a:p>
          <a:p>
            <a:pPr marL="0" lvl="0" indent="0" rtl="0">
              <a:spcBef>
                <a:spcPts val="1600"/>
              </a:spcBef>
              <a:spcAft>
                <a:spcPts val="0"/>
              </a:spcAft>
              <a:buNone/>
            </a:pPr>
            <a:r>
              <a:rPr lang="en" dirty="0"/>
              <a:t>You would need your own “nameserver” </a:t>
            </a:r>
            <a:r>
              <a:rPr lang="en-US" dirty="0"/>
              <a:t>to handle requests to these URLs</a:t>
            </a:r>
            <a:endParaRPr dirty="0"/>
          </a:p>
        </p:txBody>
      </p:sp>
      <p:sp>
        <p:nvSpPr>
          <p:cNvPr id="140" name="Shape 140"/>
          <p:cNvSpPr txBox="1"/>
          <p:nvPr/>
        </p:nvSpPr>
        <p:spPr>
          <a:xfrm>
            <a:off x="4497775" y="2330300"/>
            <a:ext cx="2403300" cy="729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434343"/>
                </a:solidFill>
              </a:rPr>
              <a:t>“mail”, “blog”, and “music” in these cases are called “subdomains”</a:t>
            </a:r>
            <a:endParaRPr>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1730150" y="749137"/>
            <a:ext cx="5683699" cy="364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Record Types</a:t>
            </a:r>
            <a:endParaRPr/>
          </a:p>
        </p:txBody>
      </p:sp>
      <p:sp>
        <p:nvSpPr>
          <p:cNvPr id="151" name="Shape 1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DNS can allow you to query for more than just a domain name to IP address translation. These other features are called “record types”</a:t>
            </a:r>
            <a:endParaRPr/>
          </a:p>
          <a:p>
            <a:pPr marL="457200" lvl="0" indent="-342900" rtl="0">
              <a:spcBef>
                <a:spcPts val="1600"/>
              </a:spcBef>
              <a:spcAft>
                <a:spcPts val="0"/>
              </a:spcAft>
              <a:buSzPts val="1800"/>
              <a:buChar char="●"/>
            </a:pPr>
            <a:r>
              <a:rPr lang="en"/>
              <a:t>A record - returns an IPv4 address from a hostname query</a:t>
            </a:r>
            <a:endParaRPr/>
          </a:p>
          <a:p>
            <a:pPr marL="457200" lvl="0" indent="-342900" rtl="0">
              <a:spcBef>
                <a:spcPts val="0"/>
              </a:spcBef>
              <a:spcAft>
                <a:spcPts val="0"/>
              </a:spcAft>
              <a:buSzPts val="1800"/>
              <a:buChar char="●"/>
            </a:pPr>
            <a:r>
              <a:rPr lang="en"/>
              <a:t>AAAA record - returns an IPv6 address from a hostname query</a:t>
            </a:r>
            <a:endParaRPr/>
          </a:p>
          <a:p>
            <a:pPr marL="457200" lvl="0" indent="-342900" rtl="0">
              <a:spcBef>
                <a:spcPts val="0"/>
              </a:spcBef>
              <a:spcAft>
                <a:spcPts val="0"/>
              </a:spcAft>
              <a:buSzPts val="1800"/>
              <a:buChar char="●"/>
            </a:pPr>
            <a:r>
              <a:rPr lang="en"/>
              <a:t>MX record - returns the mail server for the domain</a:t>
            </a:r>
            <a:endParaRPr/>
          </a:p>
          <a:p>
            <a:pPr marL="457200" lvl="0" indent="-342900" rtl="0">
              <a:spcBef>
                <a:spcPts val="0"/>
              </a:spcBef>
              <a:spcAft>
                <a:spcPts val="0"/>
              </a:spcAft>
              <a:buSzPts val="1800"/>
              <a:buChar char="●"/>
            </a:pPr>
            <a:r>
              <a:rPr lang="en"/>
              <a:t>CNAME - an alias to the domain name</a:t>
            </a:r>
            <a:endParaRPr/>
          </a:p>
          <a:p>
            <a:pPr marL="457200" lvl="0" indent="-342900" rtl="0">
              <a:spcBef>
                <a:spcPts val="0"/>
              </a:spcBef>
              <a:spcAft>
                <a:spcPts val="0"/>
              </a:spcAft>
              <a:buSzPts val="1800"/>
              <a:buChar char="●"/>
            </a:pPr>
            <a:r>
              <a:rPr lang="en"/>
              <a:t>NS record - the nameserver of the domain</a:t>
            </a:r>
            <a:endParaRPr/>
          </a:p>
          <a:p>
            <a:pPr marL="457200" lvl="0" indent="-342900" rtl="0">
              <a:spcBef>
                <a:spcPts val="0"/>
              </a:spcBef>
              <a:spcAft>
                <a:spcPts val="0"/>
              </a:spcAft>
              <a:buSzPts val="1800"/>
              <a:buChar char="●"/>
            </a:pPr>
            <a:r>
              <a:rPr lang="en"/>
              <a:t>PTR record - returns a hostname from an IP address</a:t>
            </a:r>
            <a:endParaRPr/>
          </a:p>
          <a:p>
            <a:pPr marL="0" lvl="0" indent="0">
              <a:spcBef>
                <a:spcPts val="1600"/>
              </a:spcBef>
              <a:spcAft>
                <a:spcPts val="1600"/>
              </a:spcAft>
              <a:buNone/>
            </a:pPr>
            <a:r>
              <a:rPr lang="en"/>
              <a:t>There are many more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Doing a DNS Resolution</a:t>
            </a:r>
            <a:endParaRPr/>
          </a:p>
        </p:txBody>
      </p:sp>
      <p:sp>
        <p:nvSpPr>
          <p:cNvPr id="157" name="Shape 157"/>
          <p:cNvSpPr txBox="1">
            <a:spLocks noGrp="1"/>
          </p:cNvSpPr>
          <p:nvPr>
            <p:ph type="body" idx="1"/>
          </p:nvPr>
        </p:nvSpPr>
        <p:spPr>
          <a:xfrm>
            <a:off x="311700" y="1152475"/>
            <a:ext cx="8520600" cy="1866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Every time you call a domain name using any application, you do a DNS resolution</a:t>
            </a:r>
            <a:endParaRPr dirty="0"/>
          </a:p>
          <a:p>
            <a:pPr marL="0" lvl="0" indent="0">
              <a:spcBef>
                <a:spcPts val="1600"/>
              </a:spcBef>
              <a:spcAft>
                <a:spcPts val="0"/>
              </a:spcAft>
              <a:buNone/>
            </a:pPr>
            <a:r>
              <a:rPr lang="en" dirty="0"/>
              <a:t>You can also do a manual DNS resolution by </a:t>
            </a:r>
            <a:r>
              <a:rPr lang="en-US" dirty="0"/>
              <a:t>using </a:t>
            </a:r>
            <a:r>
              <a:rPr lang="en-US" dirty="0" err="1">
                <a:latin typeface="Courier New" panose="02070309020205020404" pitchFamily="49" charset="0"/>
                <a:cs typeface="Courier New" panose="02070309020205020404" pitchFamily="49" charset="0"/>
              </a:rPr>
              <a:t>nslookup</a:t>
            </a:r>
            <a:endParaRPr dirty="0">
              <a:latin typeface="Courier New" panose="02070309020205020404" pitchFamily="49" charset="0"/>
              <a:cs typeface="Courier New" panose="02070309020205020404" pitchFamily="49" charset="0"/>
            </a:endParaRPr>
          </a:p>
        </p:txBody>
      </p:sp>
      <p:pic>
        <p:nvPicPr>
          <p:cNvPr id="158" name="Shape 158"/>
          <p:cNvPicPr preferRelativeResize="0"/>
          <p:nvPr/>
        </p:nvPicPr>
        <p:blipFill>
          <a:blip r:embed="rId3">
            <a:alphaModFix/>
          </a:blip>
          <a:stretch>
            <a:fillRect/>
          </a:stretch>
        </p:blipFill>
        <p:spPr>
          <a:xfrm>
            <a:off x="436167" y="2493163"/>
            <a:ext cx="4247976" cy="224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Demo: DNS in Wireshark</a:t>
            </a:r>
            <a:endParaRPr/>
          </a:p>
        </p:txBody>
      </p:sp>
      <p:sp>
        <p:nvSpPr>
          <p:cNvPr id="164" name="Shape 164"/>
          <p:cNvSpPr txBox="1">
            <a:spLocks noGrp="1"/>
          </p:cNvSpPr>
          <p:nvPr>
            <p:ph type="body" idx="1"/>
          </p:nvPr>
        </p:nvSpPr>
        <p:spPr>
          <a:xfrm>
            <a:off x="311700" y="1152475"/>
            <a:ext cx="8520600" cy="980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Let’s look at DNS from the point of view of Wireshark so that we can get an idea about how a DNS packet actually looks like</a:t>
            </a:r>
            <a:endParaRPr/>
          </a:p>
        </p:txBody>
      </p:sp>
      <p:pic>
        <p:nvPicPr>
          <p:cNvPr id="165" name="Shape 165"/>
          <p:cNvPicPr preferRelativeResize="0"/>
          <p:nvPr/>
        </p:nvPicPr>
        <p:blipFill>
          <a:blip r:embed="rId3">
            <a:alphaModFix/>
          </a:blip>
          <a:stretch>
            <a:fillRect/>
          </a:stretch>
        </p:blipFill>
        <p:spPr>
          <a:xfrm>
            <a:off x="2066888" y="2165150"/>
            <a:ext cx="5010225" cy="2363025"/>
          </a:xfrm>
          <a:prstGeom prst="rect">
            <a:avLst/>
          </a:prstGeom>
          <a:noFill/>
          <a:ln>
            <a:noFill/>
          </a:ln>
        </p:spPr>
      </p:pic>
      <p:sp>
        <p:nvSpPr>
          <p:cNvPr id="166" name="Shape 166"/>
          <p:cNvSpPr/>
          <p:nvPr/>
        </p:nvSpPr>
        <p:spPr>
          <a:xfrm>
            <a:off x="1008500" y="3369675"/>
            <a:ext cx="131400" cy="131400"/>
          </a:xfrm>
          <a:prstGeom prst="ellipse">
            <a:avLst/>
          </a:prstGeom>
          <a:solidFill>
            <a:srgbClr val="999999"/>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667500" y="3369675"/>
            <a:ext cx="131400" cy="131400"/>
          </a:xfrm>
          <a:prstGeom prst="ellipse">
            <a:avLst/>
          </a:prstGeom>
          <a:solidFill>
            <a:srgbClr val="999999"/>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1338000" y="3369675"/>
            <a:ext cx="131400" cy="131400"/>
          </a:xfrm>
          <a:prstGeom prst="ellipse">
            <a:avLst/>
          </a:prstGeom>
          <a:solidFill>
            <a:srgbClr val="999999"/>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7345100" y="3369675"/>
            <a:ext cx="131400" cy="131400"/>
          </a:xfrm>
          <a:prstGeom prst="ellipse">
            <a:avLst/>
          </a:prstGeom>
          <a:solidFill>
            <a:srgbClr val="999999"/>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8004100" y="3369675"/>
            <a:ext cx="131400" cy="131400"/>
          </a:xfrm>
          <a:prstGeom prst="ellipse">
            <a:avLst/>
          </a:prstGeom>
          <a:solidFill>
            <a:srgbClr val="999999"/>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7674600" y="3369675"/>
            <a:ext cx="131400" cy="131400"/>
          </a:xfrm>
          <a:prstGeom prst="ellipse">
            <a:avLst/>
          </a:prstGeom>
          <a:solidFill>
            <a:srgbClr val="999999"/>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Into a DNS Request Packet</a:t>
            </a:r>
            <a:endParaRPr/>
          </a:p>
        </p:txBody>
      </p:sp>
      <p:sp>
        <p:nvSpPr>
          <p:cNvPr id="177" name="Shape 177"/>
          <p:cNvSpPr txBox="1">
            <a:spLocks noGrp="1"/>
          </p:cNvSpPr>
          <p:nvPr>
            <p:ph type="body" idx="1"/>
          </p:nvPr>
        </p:nvSpPr>
        <p:spPr>
          <a:xfrm>
            <a:off x="4458300" y="1286550"/>
            <a:ext cx="4374000" cy="2570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DNS packets run on “flags” which are just bits that indicate one thing or another</a:t>
            </a:r>
            <a:endParaRPr/>
          </a:p>
          <a:p>
            <a:pPr marL="0" lvl="0" indent="0">
              <a:spcBef>
                <a:spcPts val="1600"/>
              </a:spcBef>
              <a:spcAft>
                <a:spcPts val="0"/>
              </a:spcAft>
              <a:buNone/>
            </a:pPr>
            <a:r>
              <a:rPr lang="en"/>
              <a:t>For this lesson, we will only look at the first bit for DNS request traffic:</a:t>
            </a:r>
            <a:endParaRPr/>
          </a:p>
          <a:p>
            <a:pPr marL="0" lvl="0" indent="0">
              <a:spcBef>
                <a:spcPts val="1600"/>
              </a:spcBef>
              <a:spcAft>
                <a:spcPts val="1600"/>
              </a:spcAft>
              <a:buNone/>
            </a:pPr>
            <a:r>
              <a:rPr lang="en"/>
              <a:t>The first bit is a ‘0’ which indicates a DNS “query” (a.k.a., a request)</a:t>
            </a:r>
            <a:endParaRPr/>
          </a:p>
        </p:txBody>
      </p:sp>
      <p:pic>
        <p:nvPicPr>
          <p:cNvPr id="178" name="Shape 178"/>
          <p:cNvPicPr preferRelativeResize="0"/>
          <p:nvPr/>
        </p:nvPicPr>
        <p:blipFill>
          <a:blip r:embed="rId3">
            <a:alphaModFix/>
          </a:blip>
          <a:stretch>
            <a:fillRect/>
          </a:stretch>
        </p:blipFill>
        <p:spPr>
          <a:xfrm>
            <a:off x="275725" y="1139687"/>
            <a:ext cx="3962424" cy="3574450"/>
          </a:xfrm>
          <a:prstGeom prst="rect">
            <a:avLst/>
          </a:prstGeom>
          <a:noFill/>
          <a:ln>
            <a:noFill/>
          </a:ln>
        </p:spPr>
      </p:pic>
      <p:sp>
        <p:nvSpPr>
          <p:cNvPr id="179" name="Shape 179"/>
          <p:cNvSpPr/>
          <p:nvPr/>
        </p:nvSpPr>
        <p:spPr>
          <a:xfrm>
            <a:off x="415675" y="1923100"/>
            <a:ext cx="2306700" cy="278700"/>
          </a:xfrm>
          <a:prstGeom prst="rect">
            <a:avLst/>
          </a:prstGeom>
          <a:noFill/>
          <a:ln w="19050"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Into a DNS Request Packet</a:t>
            </a:r>
            <a:endParaRPr/>
          </a:p>
        </p:txBody>
      </p:sp>
      <p:sp>
        <p:nvSpPr>
          <p:cNvPr id="185" name="Shape 185"/>
          <p:cNvSpPr txBox="1">
            <a:spLocks noGrp="1"/>
          </p:cNvSpPr>
          <p:nvPr>
            <p:ph type="body" idx="1"/>
          </p:nvPr>
        </p:nvSpPr>
        <p:spPr>
          <a:xfrm>
            <a:off x="4440000" y="1701100"/>
            <a:ext cx="4392300" cy="245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Flags are followed by </a:t>
            </a:r>
            <a:r>
              <a:rPr lang="en" dirty="0"/>
              <a:t>actual data</a:t>
            </a:r>
            <a:endParaRPr dirty="0"/>
          </a:p>
          <a:p>
            <a:pPr marL="0" lvl="0" indent="0">
              <a:spcBef>
                <a:spcPts val="1600"/>
              </a:spcBef>
              <a:spcAft>
                <a:spcPts val="0"/>
              </a:spcAft>
              <a:buNone/>
            </a:pPr>
            <a:r>
              <a:rPr lang="en" dirty="0"/>
              <a:t>In this case, I am looking up an A record of </a:t>
            </a:r>
            <a:r>
              <a:rPr lang="en" dirty="0">
                <a:latin typeface="Courier New" panose="02070309020205020404" pitchFamily="49" charset="0"/>
                <a:cs typeface="Courier New" panose="02070309020205020404" pitchFamily="49" charset="0"/>
              </a:rPr>
              <a:t>docs.google.com</a:t>
            </a:r>
            <a:endParaRPr dirty="0">
              <a:latin typeface="Courier New" panose="02070309020205020404" pitchFamily="49" charset="0"/>
              <a:cs typeface="Courier New" panose="02070309020205020404" pitchFamily="49" charset="0"/>
            </a:endParaRPr>
          </a:p>
          <a:p>
            <a:pPr marL="0" lvl="0" indent="0">
              <a:spcBef>
                <a:spcPts val="1600"/>
              </a:spcBef>
              <a:spcAft>
                <a:spcPts val="1600"/>
              </a:spcAft>
              <a:buNone/>
            </a:pPr>
            <a:r>
              <a:rPr lang="en-US" dirty="0"/>
              <a:t>A</a:t>
            </a:r>
            <a:r>
              <a:rPr lang="en" dirty="0"/>
              <a:t>n “A record” is simply a translation from a domain name to an IP address</a:t>
            </a:r>
          </a:p>
        </p:txBody>
      </p:sp>
      <p:pic>
        <p:nvPicPr>
          <p:cNvPr id="186" name="Shape 186"/>
          <p:cNvPicPr preferRelativeResize="0"/>
          <p:nvPr/>
        </p:nvPicPr>
        <p:blipFill>
          <a:blip r:embed="rId3">
            <a:alphaModFix/>
          </a:blip>
          <a:stretch>
            <a:fillRect/>
          </a:stretch>
        </p:blipFill>
        <p:spPr>
          <a:xfrm>
            <a:off x="275725" y="1139687"/>
            <a:ext cx="3962424" cy="3574450"/>
          </a:xfrm>
          <a:prstGeom prst="rect">
            <a:avLst/>
          </a:prstGeom>
          <a:noFill/>
          <a:ln>
            <a:noFill/>
          </a:ln>
        </p:spPr>
      </p:pic>
      <p:sp>
        <p:nvSpPr>
          <p:cNvPr id="187" name="Shape 187"/>
          <p:cNvSpPr/>
          <p:nvPr/>
        </p:nvSpPr>
        <p:spPr>
          <a:xfrm>
            <a:off x="429375" y="2909775"/>
            <a:ext cx="1909500" cy="744600"/>
          </a:xfrm>
          <a:prstGeom prst="rect">
            <a:avLst/>
          </a:prstGeom>
          <a:noFill/>
          <a:ln w="19050"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Into a DNS Reply Packet</a:t>
            </a:r>
            <a:endParaRPr/>
          </a:p>
        </p:txBody>
      </p:sp>
      <p:sp>
        <p:nvSpPr>
          <p:cNvPr id="193" name="Shape 193"/>
          <p:cNvSpPr txBox="1">
            <a:spLocks noGrp="1"/>
          </p:cNvSpPr>
          <p:nvPr>
            <p:ph type="body" idx="1"/>
          </p:nvPr>
        </p:nvSpPr>
        <p:spPr>
          <a:xfrm>
            <a:off x="4873800" y="2063100"/>
            <a:ext cx="3958500" cy="1017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If the first bit is ‘0’, it’s a request</a:t>
            </a:r>
            <a:endParaRPr dirty="0"/>
          </a:p>
          <a:p>
            <a:pPr marL="0" lvl="0" indent="0">
              <a:spcBef>
                <a:spcPts val="1600"/>
              </a:spcBef>
              <a:spcAft>
                <a:spcPts val="1600"/>
              </a:spcAft>
              <a:buNone/>
            </a:pPr>
            <a:r>
              <a:rPr lang="en" dirty="0"/>
              <a:t>So if the first bit is ‘1’, it’s a response!</a:t>
            </a:r>
            <a:endParaRPr dirty="0"/>
          </a:p>
        </p:txBody>
      </p:sp>
      <p:pic>
        <p:nvPicPr>
          <p:cNvPr id="194" name="Shape 194"/>
          <p:cNvPicPr preferRelativeResize="0"/>
          <p:nvPr/>
        </p:nvPicPr>
        <p:blipFill>
          <a:blip r:embed="rId3">
            <a:alphaModFix/>
          </a:blip>
          <a:stretch>
            <a:fillRect/>
          </a:stretch>
        </p:blipFill>
        <p:spPr>
          <a:xfrm>
            <a:off x="271175" y="1017725"/>
            <a:ext cx="4174948" cy="3820975"/>
          </a:xfrm>
          <a:prstGeom prst="rect">
            <a:avLst/>
          </a:prstGeom>
          <a:noFill/>
          <a:ln>
            <a:noFill/>
          </a:ln>
        </p:spPr>
      </p:pic>
      <p:sp>
        <p:nvSpPr>
          <p:cNvPr id="195" name="Shape 195"/>
          <p:cNvSpPr/>
          <p:nvPr/>
        </p:nvSpPr>
        <p:spPr>
          <a:xfrm>
            <a:off x="401975" y="1498275"/>
            <a:ext cx="2197200" cy="242100"/>
          </a:xfrm>
          <a:prstGeom prst="rect">
            <a:avLst/>
          </a:prstGeom>
          <a:noFill/>
          <a:ln w="19050"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2910088" y="952913"/>
            <a:ext cx="3323825" cy="3237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Into a DNS Reply Packet</a:t>
            </a:r>
            <a:endParaRPr/>
          </a:p>
        </p:txBody>
      </p:sp>
      <p:sp>
        <p:nvSpPr>
          <p:cNvPr id="201" name="Shape 201"/>
          <p:cNvSpPr txBox="1">
            <a:spLocks noGrp="1"/>
          </p:cNvSpPr>
          <p:nvPr>
            <p:ph type="body" idx="1"/>
          </p:nvPr>
        </p:nvSpPr>
        <p:spPr>
          <a:xfrm>
            <a:off x="4873800" y="1501225"/>
            <a:ext cx="3958500" cy="255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It’s worth noting that this DNS server cannot tell you what the IP of </a:t>
            </a:r>
            <a:r>
              <a:rPr lang="en" dirty="0">
                <a:latin typeface="Courier New" panose="02070309020205020404" pitchFamily="49" charset="0"/>
                <a:cs typeface="Courier New" panose="02070309020205020404" pitchFamily="49" charset="0"/>
              </a:rPr>
              <a:t>docs.google.com, </a:t>
            </a:r>
            <a:r>
              <a:rPr lang="en" dirty="0"/>
              <a:t>so it asked the Google nameserver</a:t>
            </a:r>
            <a:endParaRPr dirty="0"/>
          </a:p>
          <a:p>
            <a:pPr marL="0" lvl="0" indent="0" rtl="0">
              <a:spcBef>
                <a:spcPts val="1600"/>
              </a:spcBef>
              <a:spcAft>
                <a:spcPts val="1600"/>
              </a:spcAft>
              <a:buNone/>
            </a:pPr>
            <a:r>
              <a:rPr lang="en-US" dirty="0"/>
              <a:t>However, Google’s </a:t>
            </a:r>
            <a:r>
              <a:rPr lang="en" dirty="0"/>
              <a:t>server is not the “authoritative” server</a:t>
            </a:r>
            <a:endParaRPr dirty="0"/>
          </a:p>
        </p:txBody>
      </p:sp>
      <p:pic>
        <p:nvPicPr>
          <p:cNvPr id="202" name="Shape 202"/>
          <p:cNvPicPr preferRelativeResize="0"/>
          <p:nvPr/>
        </p:nvPicPr>
        <p:blipFill>
          <a:blip r:embed="rId3">
            <a:alphaModFix/>
          </a:blip>
          <a:stretch>
            <a:fillRect/>
          </a:stretch>
        </p:blipFill>
        <p:spPr>
          <a:xfrm>
            <a:off x="421925" y="1017725"/>
            <a:ext cx="4174948" cy="3820975"/>
          </a:xfrm>
          <a:prstGeom prst="rect">
            <a:avLst/>
          </a:prstGeom>
          <a:noFill/>
          <a:ln>
            <a:noFill/>
          </a:ln>
        </p:spPr>
      </p:pic>
      <p:sp>
        <p:nvSpPr>
          <p:cNvPr id="203" name="Shape 203"/>
          <p:cNvSpPr/>
          <p:nvPr/>
        </p:nvSpPr>
        <p:spPr>
          <a:xfrm>
            <a:off x="475075" y="1731250"/>
            <a:ext cx="3065100" cy="178200"/>
          </a:xfrm>
          <a:prstGeom prst="rect">
            <a:avLst/>
          </a:prstGeom>
          <a:noFill/>
          <a:ln w="19050"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Into a DNS Reply Packet</a:t>
            </a:r>
            <a:endParaRPr/>
          </a:p>
        </p:txBody>
      </p:sp>
      <p:sp>
        <p:nvSpPr>
          <p:cNvPr id="209" name="Shape 209"/>
          <p:cNvSpPr txBox="1">
            <a:spLocks noGrp="1"/>
          </p:cNvSpPr>
          <p:nvPr>
            <p:ph type="body" idx="1"/>
          </p:nvPr>
        </p:nvSpPr>
        <p:spPr>
          <a:xfrm>
            <a:off x="4873800" y="2245263"/>
            <a:ext cx="3958500" cy="136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actual DNS reply data contains the original query </a:t>
            </a:r>
            <a:endParaRPr/>
          </a:p>
          <a:p>
            <a:pPr marL="0" lvl="0" indent="0" rtl="0">
              <a:spcBef>
                <a:spcPts val="1600"/>
              </a:spcBef>
              <a:spcAft>
                <a:spcPts val="1600"/>
              </a:spcAft>
              <a:buNone/>
            </a:pPr>
            <a:r>
              <a:rPr lang="en"/>
              <a:t>And the answer!</a:t>
            </a:r>
            <a:endParaRPr/>
          </a:p>
        </p:txBody>
      </p:sp>
      <p:pic>
        <p:nvPicPr>
          <p:cNvPr id="210" name="Shape 210"/>
          <p:cNvPicPr preferRelativeResize="0"/>
          <p:nvPr/>
        </p:nvPicPr>
        <p:blipFill>
          <a:blip r:embed="rId3">
            <a:alphaModFix/>
          </a:blip>
          <a:stretch>
            <a:fillRect/>
          </a:stretch>
        </p:blipFill>
        <p:spPr>
          <a:xfrm>
            <a:off x="421925" y="1017725"/>
            <a:ext cx="4174948" cy="3820975"/>
          </a:xfrm>
          <a:prstGeom prst="rect">
            <a:avLst/>
          </a:prstGeom>
          <a:noFill/>
          <a:ln>
            <a:noFill/>
          </a:ln>
        </p:spPr>
      </p:pic>
      <p:sp>
        <p:nvSpPr>
          <p:cNvPr id="211" name="Shape 211"/>
          <p:cNvSpPr/>
          <p:nvPr/>
        </p:nvSpPr>
        <p:spPr>
          <a:xfrm>
            <a:off x="593825" y="2685950"/>
            <a:ext cx="2133300" cy="1365900"/>
          </a:xfrm>
          <a:prstGeom prst="rect">
            <a:avLst/>
          </a:prstGeom>
          <a:noFill/>
          <a:ln w="19050"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External References</a:t>
            </a:r>
            <a:endParaRPr/>
          </a:p>
        </p:txBody>
      </p:sp>
      <p:sp>
        <p:nvSpPr>
          <p:cNvPr id="229" name="Shape 2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dirty="0">
                <a:solidFill>
                  <a:schemeClr val="hlink"/>
                </a:solidFill>
                <a:hlinkClick r:id="rId3"/>
              </a:rPr>
              <a:t>https://developers.google.com/speed/public-dns/</a:t>
            </a:r>
            <a:endParaRPr dirty="0"/>
          </a:p>
          <a:p>
            <a:pPr marL="0" lvl="0" indent="0">
              <a:spcBef>
                <a:spcPts val="1600"/>
              </a:spcBef>
              <a:spcAft>
                <a:spcPts val="0"/>
              </a:spcAft>
              <a:buNone/>
            </a:pPr>
            <a:r>
              <a:rPr lang="en" u="sng" dirty="0">
                <a:solidFill>
                  <a:schemeClr val="hlink"/>
                </a:solidFill>
                <a:hlinkClick r:id="rId4"/>
              </a:rPr>
              <a:t>https://www.godaddy.com/help/what-is-dns-665</a:t>
            </a:r>
            <a:endParaRPr dirty="0"/>
          </a:p>
          <a:p>
            <a:pPr marL="0" lvl="0" indent="0">
              <a:spcBef>
                <a:spcPts val="1600"/>
              </a:spcBef>
              <a:spcAft>
                <a:spcPts val="0"/>
              </a:spcAft>
              <a:buNone/>
            </a:pPr>
            <a:r>
              <a:rPr lang="en" u="sng" dirty="0">
                <a:solidFill>
                  <a:schemeClr val="hlink"/>
                </a:solidFill>
                <a:hlinkClick r:id="rId5"/>
              </a:rPr>
              <a:t>https://www.whois.com.au/whois/dns.html</a:t>
            </a:r>
            <a:endParaRPr dirty="0"/>
          </a:p>
          <a:p>
            <a:pPr marL="0" lvl="0" indent="0">
              <a:spcBef>
                <a:spcPts val="1600"/>
              </a:spcBef>
              <a:spcAft>
                <a:spcPts val="0"/>
              </a:spcAft>
              <a:buNone/>
            </a:pPr>
            <a:r>
              <a:rPr lang="en" u="sng" dirty="0">
                <a:solidFill>
                  <a:schemeClr val="hlink"/>
                </a:solidFill>
                <a:hlinkClick r:id="rId6"/>
              </a:rPr>
              <a:t>https://www.verisign.com/en_US/website-presence/online/how-dns-works/index.xhtml</a:t>
            </a:r>
            <a:endParaRPr dirty="0"/>
          </a:p>
          <a:p>
            <a:pPr marL="0" lvl="0" indent="0">
              <a:spcBef>
                <a:spcPts val="1600"/>
              </a:spcBef>
              <a:spcAft>
                <a:spcPts val="0"/>
              </a:spcAft>
              <a:buNone/>
            </a:pPr>
            <a:r>
              <a:rPr lang="en" dirty="0"/>
              <a:t>Not a reference but a cute comic about how DNS works: </a:t>
            </a:r>
            <a:r>
              <a:rPr lang="en" u="sng" dirty="0">
                <a:solidFill>
                  <a:schemeClr val="hlink"/>
                </a:solidFill>
                <a:hlinkClick r:id="rId7"/>
              </a:rPr>
              <a:t>https://howdns.works/</a:t>
            </a:r>
            <a:endParaRPr dirty="0"/>
          </a:p>
          <a:p>
            <a:pPr marL="0" lvl="0" indent="0">
              <a:spcBef>
                <a:spcPts val="160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Advanced Topics</a:t>
            </a:r>
            <a:endParaRPr/>
          </a:p>
        </p:txBody>
      </p:sp>
      <p:sp>
        <p:nvSpPr>
          <p:cNvPr id="235" name="Shape 235"/>
          <p:cNvSpPr txBox="1">
            <a:spLocks noGrp="1"/>
          </p:cNvSpPr>
          <p:nvPr>
            <p:ph type="body" idx="1"/>
          </p:nvPr>
        </p:nvSpPr>
        <p:spPr>
          <a:xfrm>
            <a:off x="311700" y="1275150"/>
            <a:ext cx="8520600" cy="259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DDNS - Dynamic DNS</a:t>
            </a:r>
            <a:endParaRPr/>
          </a:p>
          <a:p>
            <a:pPr marL="0" lvl="0" indent="0">
              <a:spcBef>
                <a:spcPts val="1600"/>
              </a:spcBef>
              <a:spcAft>
                <a:spcPts val="0"/>
              </a:spcAft>
              <a:buNone/>
            </a:pPr>
            <a:r>
              <a:rPr lang="en"/>
              <a:t>You can change the IP behind your domain name whenever you want</a:t>
            </a:r>
            <a:br>
              <a:rPr lang="en"/>
            </a:br>
            <a:r>
              <a:rPr lang="en"/>
              <a:t>When the changes finish propagating, nobody was the wiser!</a:t>
            </a:r>
            <a:endParaRPr/>
          </a:p>
          <a:p>
            <a:pPr marL="0" lvl="0" indent="0">
              <a:spcBef>
                <a:spcPts val="1600"/>
              </a:spcBef>
              <a:spcAft>
                <a:spcPts val="1600"/>
              </a:spcAft>
              <a:buNone/>
            </a:pPr>
            <a:r>
              <a:rPr lang="en"/>
              <a:t>This is useful for home routers because your ISP will change your IP occasionally. Having a static domain name despite changing IPs can help if you’re running a server from home.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Advanced Topics</a:t>
            </a:r>
            <a:endParaRPr/>
          </a:p>
        </p:txBody>
      </p:sp>
      <p:sp>
        <p:nvSpPr>
          <p:cNvPr id="241" name="Shape 241"/>
          <p:cNvSpPr txBox="1">
            <a:spLocks noGrp="1"/>
          </p:cNvSpPr>
          <p:nvPr>
            <p:ph type="body" idx="1"/>
          </p:nvPr>
        </p:nvSpPr>
        <p:spPr>
          <a:xfrm>
            <a:off x="311700" y="1275150"/>
            <a:ext cx="8520600" cy="259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Ad blocking classically modifies the ‘host’ file of your computer. </a:t>
            </a:r>
            <a:endParaRPr/>
          </a:p>
          <a:p>
            <a:pPr marL="0" lvl="0" indent="0">
              <a:spcBef>
                <a:spcPts val="1600"/>
              </a:spcBef>
              <a:spcAft>
                <a:spcPts val="0"/>
              </a:spcAft>
              <a:buNone/>
            </a:pPr>
            <a:r>
              <a:rPr lang="en"/>
              <a:t>The ‘host’ file is like a local DNS server and is the first place your computer will ask for a DNS resolution</a:t>
            </a:r>
            <a:endParaRPr/>
          </a:p>
          <a:p>
            <a:pPr marL="0" lvl="0" indent="0" rtl="0">
              <a:spcBef>
                <a:spcPts val="1600"/>
              </a:spcBef>
              <a:spcAft>
                <a:spcPts val="1600"/>
              </a:spcAft>
              <a:buNone/>
            </a:pPr>
            <a:r>
              <a:rPr lang="en"/>
              <a:t>The idea is that if you populate the ‘host’ file with a list of unwanted domain names, you can say that they don’t resolve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a:blip r:embed="rId3">
            <a:alphaModFix/>
          </a:blip>
          <a:stretch>
            <a:fillRect/>
          </a:stretch>
        </p:blipFill>
        <p:spPr>
          <a:xfrm>
            <a:off x="2046750" y="673863"/>
            <a:ext cx="5050501" cy="3795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Advanced Topics</a:t>
            </a:r>
            <a:endParaRPr/>
          </a:p>
        </p:txBody>
      </p:sp>
      <p:sp>
        <p:nvSpPr>
          <p:cNvPr id="252" name="Shape 252"/>
          <p:cNvSpPr txBox="1">
            <a:spLocks noGrp="1"/>
          </p:cNvSpPr>
          <p:nvPr>
            <p:ph type="body" idx="1"/>
          </p:nvPr>
        </p:nvSpPr>
        <p:spPr>
          <a:xfrm>
            <a:off x="311700" y="1275150"/>
            <a:ext cx="8520600" cy="312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DNS is not encrypted by default </a:t>
            </a:r>
            <a:endParaRPr/>
          </a:p>
          <a:p>
            <a:pPr marL="0" lvl="0" indent="0" rtl="0">
              <a:spcBef>
                <a:spcPts val="1600"/>
              </a:spcBef>
              <a:spcAft>
                <a:spcPts val="0"/>
              </a:spcAft>
              <a:buNone/>
            </a:pPr>
            <a:r>
              <a:rPr lang="en"/>
              <a:t>However, there has been an initiative to enable DNS encryption. It’s called “DNSCrypt”</a:t>
            </a:r>
            <a:endParaRPr/>
          </a:p>
          <a:p>
            <a:pPr marL="0" lvl="0" indent="0" rtl="0">
              <a:spcBef>
                <a:spcPts val="1600"/>
              </a:spcBef>
              <a:spcAft>
                <a:spcPts val="0"/>
              </a:spcAft>
              <a:buNone/>
            </a:pPr>
            <a:r>
              <a:rPr lang="en"/>
              <a:t>Using a VPN that can handle protections against “DNS leaks” can also help but that encryption lasts only up to the VPN server</a:t>
            </a:r>
            <a:endParaRPr/>
          </a:p>
          <a:p>
            <a:pPr marL="0" lvl="0" indent="0" rtl="0">
              <a:spcBef>
                <a:spcPts val="1600"/>
              </a:spcBef>
              <a:spcAft>
                <a:spcPts val="1600"/>
              </a:spcAft>
              <a:buNone/>
            </a:pPr>
            <a:r>
              <a:rPr lang="en"/>
              <a:t>DNSSEC, despite its name, does not mean DNS is encrypted. DNSSEC is simply for response verification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Shape 257"/>
          <p:cNvPicPr preferRelativeResize="0"/>
          <p:nvPr/>
        </p:nvPicPr>
        <p:blipFill>
          <a:blip r:embed="rId3">
            <a:alphaModFix/>
          </a:blip>
          <a:stretch>
            <a:fillRect/>
          </a:stretch>
        </p:blipFill>
        <p:spPr>
          <a:xfrm>
            <a:off x="2993074" y="542125"/>
            <a:ext cx="3157850" cy="4059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Objectives</a:t>
            </a:r>
            <a:endParaRPr/>
          </a:p>
        </p:txBody>
      </p:sp>
      <p:sp>
        <p:nvSpPr>
          <p:cNvPr id="79" name="Shape 79"/>
          <p:cNvSpPr txBox="1">
            <a:spLocks noGrp="1"/>
          </p:cNvSpPr>
          <p:nvPr>
            <p:ph type="body" idx="1"/>
          </p:nvPr>
        </p:nvSpPr>
        <p:spPr>
          <a:xfrm>
            <a:off x="311700" y="1922400"/>
            <a:ext cx="8520600" cy="12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What is DNS?</a:t>
            </a:r>
            <a:endParaRPr/>
          </a:p>
          <a:p>
            <a:pPr marL="457200" lvl="0" indent="-342900" rtl="0">
              <a:spcBef>
                <a:spcPts val="0"/>
              </a:spcBef>
              <a:spcAft>
                <a:spcPts val="0"/>
              </a:spcAft>
              <a:buSzPts val="1800"/>
              <a:buChar char="●"/>
            </a:pPr>
            <a:r>
              <a:rPr lang="en"/>
              <a:t>How does it work?</a:t>
            </a:r>
            <a:endParaRPr/>
          </a:p>
          <a:p>
            <a:pPr marL="457200" lvl="0" indent="-342900">
              <a:spcBef>
                <a:spcPts val="0"/>
              </a:spcBef>
              <a:spcAft>
                <a:spcPts val="0"/>
              </a:spcAft>
              <a:buSzPts val="1800"/>
              <a:buChar char="●"/>
            </a:pPr>
            <a:r>
              <a:rPr lang="en"/>
              <a:t>What does a DNS request look like?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2272550" y="912138"/>
            <a:ext cx="4597824" cy="2908125"/>
          </a:xfrm>
          <a:prstGeom prst="rect">
            <a:avLst/>
          </a:prstGeom>
          <a:noFill/>
          <a:ln>
            <a:noFill/>
          </a:ln>
        </p:spPr>
      </p:pic>
      <p:sp>
        <p:nvSpPr>
          <p:cNvPr id="85" name="Shape 85"/>
          <p:cNvSpPr txBox="1"/>
          <p:nvPr/>
        </p:nvSpPr>
        <p:spPr>
          <a:xfrm>
            <a:off x="447113" y="708025"/>
            <a:ext cx="2763600" cy="749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Courier New"/>
                <a:ea typeface="Courier New"/>
                <a:cs typeface="Courier New"/>
                <a:sym typeface="Courier New"/>
              </a:rPr>
              <a:t>Hi, can you please send me Google’s webpage?</a:t>
            </a:r>
            <a:endParaRPr>
              <a:latin typeface="Courier New"/>
              <a:ea typeface="Courier New"/>
              <a:cs typeface="Courier New"/>
              <a:sym typeface="Courier New"/>
            </a:endParaRPr>
          </a:p>
        </p:txBody>
      </p:sp>
      <p:sp>
        <p:nvSpPr>
          <p:cNvPr id="86" name="Shape 86"/>
          <p:cNvSpPr txBox="1"/>
          <p:nvPr/>
        </p:nvSpPr>
        <p:spPr>
          <a:xfrm>
            <a:off x="6947288" y="1808925"/>
            <a:ext cx="1749600" cy="1018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Courier New"/>
                <a:ea typeface="Courier New"/>
                <a:cs typeface="Courier New"/>
                <a:sym typeface="Courier New"/>
              </a:rPr>
              <a:t>I don’t know what that is. Do you have an IP address?</a:t>
            </a:r>
            <a:endParaRPr>
              <a:latin typeface="Courier New"/>
              <a:ea typeface="Courier New"/>
              <a:cs typeface="Courier New"/>
              <a:sym typeface="Courier New"/>
            </a:endParaRPr>
          </a:p>
        </p:txBody>
      </p:sp>
      <p:sp>
        <p:nvSpPr>
          <p:cNvPr id="87" name="Shape 87"/>
          <p:cNvSpPr txBox="1"/>
          <p:nvPr/>
        </p:nvSpPr>
        <p:spPr>
          <a:xfrm>
            <a:off x="3713213" y="3983275"/>
            <a:ext cx="835800" cy="379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1113183" y="532474"/>
            <a:ext cx="6917634" cy="40785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Domain Names</a:t>
            </a:r>
            <a:endParaRPr dirty="0"/>
          </a:p>
        </p:txBody>
      </p:sp>
      <p:sp>
        <p:nvSpPr>
          <p:cNvPr id="98" name="Shape 98"/>
          <p:cNvSpPr txBox="1">
            <a:spLocks noGrp="1"/>
          </p:cNvSpPr>
          <p:nvPr>
            <p:ph type="body" idx="1"/>
          </p:nvPr>
        </p:nvSpPr>
        <p:spPr>
          <a:xfrm>
            <a:off x="311700" y="1079375"/>
            <a:ext cx="8520600" cy="24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latin typeface="Helvetica" panose="020B0604020202020204" pitchFamily="34" charset="0"/>
                <a:cs typeface="Helvetica" panose="020B0604020202020204" pitchFamily="34" charset="0"/>
              </a:rPr>
              <a:t>Computers look up websites based on their IP address</a:t>
            </a:r>
          </a:p>
          <a:p>
            <a:pPr marL="0" lvl="0" indent="0">
              <a:spcBef>
                <a:spcPts val="0"/>
              </a:spcBef>
              <a:spcAft>
                <a:spcPts val="0"/>
              </a:spcAft>
              <a:buNone/>
            </a:pPr>
            <a:endParaRPr lang="en-US" dirty="0">
              <a:latin typeface="Helvetica" panose="020B0604020202020204" pitchFamily="34" charset="0"/>
              <a:cs typeface="Helvetica" panose="020B0604020202020204" pitchFamily="34" charset="0"/>
            </a:endParaRPr>
          </a:p>
          <a:p>
            <a:pPr marL="0" lvl="0" indent="0">
              <a:spcBef>
                <a:spcPts val="0"/>
              </a:spcBef>
              <a:spcAft>
                <a:spcPts val="0"/>
              </a:spcAft>
              <a:buNone/>
            </a:pPr>
            <a:r>
              <a:rPr lang="en-US" dirty="0">
                <a:latin typeface="Helvetica" panose="020B0604020202020204" pitchFamily="34" charset="0"/>
                <a:cs typeface="Helvetica" panose="020B0604020202020204" pitchFamily="34" charset="0"/>
              </a:rPr>
              <a:t>But strings of numbers aren’t memorable</a:t>
            </a:r>
            <a:endParaRPr dirty="0">
              <a:latin typeface="Helvetica" panose="020B0604020202020204" pitchFamily="34" charset="0"/>
              <a:cs typeface="Helvetica" panose="020B0604020202020204" pitchFamily="34" charset="0"/>
            </a:endParaRPr>
          </a:p>
          <a:p>
            <a:pPr marL="0" lvl="0" indent="0">
              <a:spcBef>
                <a:spcPts val="1600"/>
              </a:spcBef>
              <a:spcAft>
                <a:spcPts val="1600"/>
              </a:spcAft>
              <a:buNone/>
            </a:pPr>
            <a:r>
              <a:rPr lang="en" dirty="0">
                <a:latin typeface="Helvetica" panose="020B0604020202020204" pitchFamily="34" charset="0"/>
                <a:cs typeface="Helvetica" panose="020B0604020202020204" pitchFamily="34" charset="0"/>
              </a:rPr>
              <a:t>Domain </a:t>
            </a:r>
            <a:r>
              <a:rPr lang="en-US" dirty="0">
                <a:latin typeface="Helvetica" panose="020B0604020202020204" pitchFamily="34" charset="0"/>
                <a:cs typeface="Helvetica" panose="020B0604020202020204" pitchFamily="34" charset="0"/>
              </a:rPr>
              <a:t>names</a:t>
            </a:r>
            <a:r>
              <a:rPr lang="en"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let us say</a:t>
            </a:r>
            <a:r>
              <a:rPr lang="en" dirty="0">
                <a:latin typeface="Helvetica" panose="020B0604020202020204" pitchFamily="34" charset="0"/>
                <a:cs typeface="Helvetica" panose="020B0604020202020204" pitchFamily="34" charset="0"/>
              </a:rPr>
              <a:t> </a:t>
            </a:r>
            <a:r>
              <a:rPr lang="en" dirty="0">
                <a:latin typeface="Courier New" panose="02070309020205020404" pitchFamily="49" charset="0"/>
                <a:cs typeface="Courier New" panose="02070309020205020404" pitchFamily="49" charset="0"/>
              </a:rPr>
              <a:t>google.com</a:t>
            </a:r>
            <a:r>
              <a:rPr lang="en"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instead of </a:t>
            </a:r>
            <a:r>
              <a:rPr lang="en" dirty="0">
                <a:latin typeface="Courier New" panose="02070309020205020404" pitchFamily="49" charset="0"/>
                <a:cs typeface="Courier New" panose="02070309020205020404" pitchFamily="49" charset="0"/>
              </a:rPr>
              <a:t>172.217.11.174</a:t>
            </a:r>
            <a:endParaRPr lang="en" b="1" dirty="0">
              <a:latin typeface="Courier New" panose="02070309020205020404" pitchFamily="49" charset="0"/>
              <a:cs typeface="Courier New" panose="02070309020205020404" pitchFamily="49" charset="0"/>
            </a:endParaRPr>
          </a:p>
        </p:txBody>
      </p:sp>
      <p:pic>
        <p:nvPicPr>
          <p:cNvPr id="99" name="Shape 99"/>
          <p:cNvPicPr preferRelativeResize="0"/>
          <p:nvPr/>
        </p:nvPicPr>
        <p:blipFill>
          <a:blip r:embed="rId3">
            <a:alphaModFix/>
          </a:blip>
          <a:stretch>
            <a:fillRect/>
          </a:stretch>
        </p:blipFill>
        <p:spPr>
          <a:xfrm>
            <a:off x="419888" y="2680562"/>
            <a:ext cx="3985637" cy="21061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DNS Basics</a:t>
            </a:r>
            <a:endParaRPr/>
          </a:p>
        </p:txBody>
      </p:sp>
      <p:sp>
        <p:nvSpPr>
          <p:cNvPr id="105" name="Shape 105"/>
          <p:cNvSpPr txBox="1">
            <a:spLocks noGrp="1"/>
          </p:cNvSpPr>
          <p:nvPr>
            <p:ph type="body" idx="1"/>
          </p:nvPr>
        </p:nvSpPr>
        <p:spPr>
          <a:xfrm>
            <a:off x="311700" y="1152475"/>
            <a:ext cx="8520600" cy="294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DNS (Domain Name System) </a:t>
            </a:r>
            <a:r>
              <a:rPr lang="en-US" dirty="0"/>
              <a:t>is an </a:t>
            </a:r>
            <a:r>
              <a:rPr lang="en-US" b="1" dirty="0"/>
              <a:t>application-layer protocol</a:t>
            </a:r>
            <a:endParaRPr dirty="0"/>
          </a:p>
          <a:p>
            <a:pPr marL="457200" lvl="0" indent="-342900" rtl="0">
              <a:spcBef>
                <a:spcPts val="1600"/>
              </a:spcBef>
              <a:spcAft>
                <a:spcPts val="0"/>
              </a:spcAft>
              <a:buSzPts val="1800"/>
              <a:buChar char="●"/>
            </a:pPr>
            <a:r>
              <a:rPr lang="en" dirty="0"/>
              <a:t>DNS is an </a:t>
            </a:r>
            <a:r>
              <a:rPr lang="en" i="1" dirty="0"/>
              <a:t>application-layer</a:t>
            </a:r>
            <a:r>
              <a:rPr lang="en" dirty="0"/>
              <a:t> protocol </a:t>
            </a:r>
            <a:endParaRPr dirty="0"/>
          </a:p>
          <a:p>
            <a:pPr marL="457200" lvl="0" indent="-342900" rtl="0">
              <a:spcBef>
                <a:spcPts val="0"/>
              </a:spcBef>
              <a:spcAft>
                <a:spcPts val="0"/>
              </a:spcAft>
              <a:buSzPts val="1800"/>
              <a:buChar char="●"/>
            </a:pPr>
            <a:r>
              <a:rPr lang="en" dirty="0"/>
              <a:t>DNS uses UDP port 53</a:t>
            </a:r>
            <a:endParaRPr dirty="0"/>
          </a:p>
          <a:p>
            <a:pPr marL="0" lvl="0" indent="0" rtl="0">
              <a:spcBef>
                <a:spcPts val="1600"/>
              </a:spcBef>
              <a:spcAft>
                <a:spcPts val="0"/>
              </a:spcAft>
              <a:buNone/>
            </a:pPr>
            <a:r>
              <a:rPr lang="en" dirty="0"/>
              <a:t>[The] DNS is like a distributed directory of domain name     IP address translations</a:t>
            </a:r>
            <a:endParaRPr dirty="0"/>
          </a:p>
          <a:p>
            <a:pPr marL="0" lvl="0" indent="0" rtl="0">
              <a:spcBef>
                <a:spcPts val="1600"/>
              </a:spcBef>
              <a:spcAft>
                <a:spcPts val="0"/>
              </a:spcAft>
              <a:buNone/>
            </a:pPr>
            <a:r>
              <a:rPr lang="en" dirty="0"/>
              <a:t>It’s a backbone service to the internet </a:t>
            </a:r>
            <a:endParaRPr dirty="0"/>
          </a:p>
          <a:p>
            <a:pPr marL="0" lvl="0" indent="0">
              <a:spcBef>
                <a:spcPts val="1600"/>
              </a:spcBef>
              <a:spcAft>
                <a:spcPts val="1600"/>
              </a:spcAft>
              <a:buNone/>
            </a:pPr>
            <a:r>
              <a:rPr lang="en-US" dirty="0"/>
              <a:t>But it’s unencrypted by default</a:t>
            </a:r>
            <a:endParaRPr dirty="0"/>
          </a:p>
        </p:txBody>
      </p:sp>
      <p:cxnSp>
        <p:nvCxnSpPr>
          <p:cNvPr id="106" name="Shape 106"/>
          <p:cNvCxnSpPr/>
          <p:nvPr/>
        </p:nvCxnSpPr>
        <p:spPr>
          <a:xfrm>
            <a:off x="6107325" y="2731500"/>
            <a:ext cx="205500" cy="0"/>
          </a:xfrm>
          <a:prstGeom prst="straightConnector1">
            <a:avLst/>
          </a:prstGeom>
          <a:noFill/>
          <a:ln w="9525" cap="flat" cmpd="sng">
            <a:solidFill>
              <a:schemeClr val="dk2"/>
            </a:solidFill>
            <a:prstDash val="solid"/>
            <a:round/>
            <a:headEnd type="none" w="med" len="med"/>
            <a:tailEnd type="triangle" w="med" len="med"/>
          </a:ln>
        </p:spPr>
      </p:cxnSp>
      <p:pic>
        <p:nvPicPr>
          <p:cNvPr id="107" name="Shape 107"/>
          <p:cNvPicPr preferRelativeResize="0"/>
          <p:nvPr/>
        </p:nvPicPr>
        <p:blipFill>
          <a:blip r:embed="rId3">
            <a:alphaModFix/>
          </a:blip>
          <a:stretch>
            <a:fillRect/>
          </a:stretch>
        </p:blipFill>
        <p:spPr>
          <a:xfrm>
            <a:off x="3605060" y="3524875"/>
            <a:ext cx="5727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Recursion</a:t>
            </a:r>
            <a:endParaRPr/>
          </a:p>
        </p:txBody>
      </p:sp>
      <p:sp>
        <p:nvSpPr>
          <p:cNvPr id="113" name="Shape 113"/>
          <p:cNvSpPr txBox="1">
            <a:spLocks noGrp="1"/>
          </p:cNvSpPr>
          <p:nvPr>
            <p:ph type="body" idx="1"/>
          </p:nvPr>
        </p:nvSpPr>
        <p:spPr>
          <a:xfrm>
            <a:off x="311700" y="1152475"/>
            <a:ext cx="8520600" cy="1748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Before we go into how DNS works, it’s good to understand some programming jargon: “recursion”</a:t>
            </a:r>
            <a:endParaRPr/>
          </a:p>
          <a:p>
            <a:pPr marL="0" lvl="0" indent="0">
              <a:spcBef>
                <a:spcPts val="1600"/>
              </a:spcBef>
              <a:spcAft>
                <a:spcPts val="0"/>
              </a:spcAft>
              <a:buNone/>
            </a:pPr>
            <a:r>
              <a:rPr lang="en"/>
              <a:t>Recursion is repeating a process using the output of the previous as the input to the next:</a:t>
            </a:r>
            <a:endParaRPr/>
          </a:p>
          <a:p>
            <a:pPr marL="0" lvl="0" indent="0">
              <a:spcBef>
                <a:spcPts val="1600"/>
              </a:spcBef>
              <a:spcAft>
                <a:spcPts val="1600"/>
              </a:spcAft>
              <a:buNone/>
            </a:pPr>
            <a:r>
              <a:rPr lang="en"/>
              <a:t> </a:t>
            </a:r>
            <a:endParaRPr/>
          </a:p>
        </p:txBody>
      </p:sp>
      <p:pic>
        <p:nvPicPr>
          <p:cNvPr id="114" name="Shape 114"/>
          <p:cNvPicPr preferRelativeResize="0"/>
          <p:nvPr/>
        </p:nvPicPr>
        <p:blipFill>
          <a:blip r:embed="rId3">
            <a:alphaModFix/>
          </a:blip>
          <a:stretch>
            <a:fillRect/>
          </a:stretch>
        </p:blipFill>
        <p:spPr>
          <a:xfrm>
            <a:off x="3392013" y="2855675"/>
            <a:ext cx="2359975" cy="1769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3343275" y="1381125"/>
            <a:ext cx="2457450" cy="2381250"/>
          </a:xfrm>
          <a:prstGeom prst="rect">
            <a:avLst/>
          </a:prstGeom>
          <a:noFill/>
          <a:ln>
            <a:noFill/>
          </a:ln>
        </p:spPr>
      </p:pic>
    </p:spTree>
  </p:cSld>
  <p:clrMapOvr>
    <a:masterClrMapping/>
  </p:clrMapOvr>
</p:sld>
</file>

<file path=ppt/theme/theme1.xml><?xml version="1.0" encoding="utf-8"?>
<a:theme xmlns:a="http://schemas.openxmlformats.org/drawingml/2006/main" name="Trilog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2541</Words>
  <Application>Microsoft Office PowerPoint</Application>
  <PresentationFormat>On-screen Show (16:9)</PresentationFormat>
  <Paragraphs>165</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Courier New</vt:lpstr>
      <vt:lpstr>Helvetica</vt:lpstr>
      <vt:lpstr>Trilogy</vt:lpstr>
      <vt:lpstr>Say My Name</vt:lpstr>
      <vt:lpstr>PowerPoint Presentation</vt:lpstr>
      <vt:lpstr>Objectives</vt:lpstr>
      <vt:lpstr>PowerPoint Presentation</vt:lpstr>
      <vt:lpstr>PowerPoint Presentation</vt:lpstr>
      <vt:lpstr>Domain Names</vt:lpstr>
      <vt:lpstr>DNS Basics</vt:lpstr>
      <vt:lpstr>Recursion</vt:lpstr>
      <vt:lpstr>PowerPoint Presentation</vt:lpstr>
      <vt:lpstr>DNS Lookups</vt:lpstr>
      <vt:lpstr>Recursive DNS Lookups</vt:lpstr>
      <vt:lpstr>Organizational Nameservers</vt:lpstr>
      <vt:lpstr>PowerPoint Presentation</vt:lpstr>
      <vt:lpstr>Record Types</vt:lpstr>
      <vt:lpstr>Doing a DNS Resolution</vt:lpstr>
      <vt:lpstr>Demo: DNS in Wireshark</vt:lpstr>
      <vt:lpstr>Into a DNS Request Packet</vt:lpstr>
      <vt:lpstr>Into a DNS Request Packet</vt:lpstr>
      <vt:lpstr>Into a DNS Reply Packet</vt:lpstr>
      <vt:lpstr>Into a DNS Reply Packet</vt:lpstr>
      <vt:lpstr>Into a DNS Reply Packet</vt:lpstr>
      <vt:lpstr>External References</vt:lpstr>
      <vt:lpstr>Advanced Topics</vt:lpstr>
      <vt:lpstr>Advanced Topics</vt:lpstr>
      <vt:lpstr>PowerPoint Presentation</vt:lpstr>
      <vt:lpstr>Advanced Topics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My Name</dc:title>
  <cp:lastModifiedBy>Peleke Sengstacke</cp:lastModifiedBy>
  <cp:revision>21</cp:revision>
  <dcterms:modified xsi:type="dcterms:W3CDTF">2018-03-08T18:13:48Z</dcterms:modified>
</cp:coreProperties>
</file>