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72" r:id="rId2"/>
    <p:sldId id="258" r:id="rId3"/>
    <p:sldId id="385" r:id="rId4"/>
    <p:sldId id="386" r:id="rId5"/>
    <p:sldId id="387" r:id="rId6"/>
    <p:sldId id="261" r:id="rId7"/>
    <p:sldId id="389" r:id="rId8"/>
    <p:sldId id="388" r:id="rId9"/>
    <p:sldId id="375" r:id="rId10"/>
    <p:sldId id="291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Avenir Book"/>
        <a:ea typeface="Avenir Book"/>
        <a:cs typeface="Avenir Book"/>
        <a:sym typeface="Avenir Book"/>
      </a:defRPr>
    </a:lvl1pPr>
    <a:lvl2pPr marL="0" marR="0" indent="2286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Avenir Book"/>
        <a:ea typeface="Avenir Book"/>
        <a:cs typeface="Avenir Book"/>
        <a:sym typeface="Avenir Book"/>
      </a:defRPr>
    </a:lvl2pPr>
    <a:lvl3pPr marL="0" marR="0" indent="4572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Avenir Book"/>
        <a:ea typeface="Avenir Book"/>
        <a:cs typeface="Avenir Book"/>
        <a:sym typeface="Avenir Book"/>
      </a:defRPr>
    </a:lvl3pPr>
    <a:lvl4pPr marL="0" marR="0" indent="6858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Avenir Book"/>
        <a:ea typeface="Avenir Book"/>
        <a:cs typeface="Avenir Book"/>
        <a:sym typeface="Avenir Book"/>
      </a:defRPr>
    </a:lvl4pPr>
    <a:lvl5pPr marL="0" marR="0" indent="9144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Avenir Book"/>
        <a:ea typeface="Avenir Book"/>
        <a:cs typeface="Avenir Book"/>
        <a:sym typeface="Avenir Book"/>
      </a:defRPr>
    </a:lvl5pPr>
    <a:lvl6pPr marL="0" marR="0" indent="11430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Avenir Book"/>
        <a:ea typeface="Avenir Book"/>
        <a:cs typeface="Avenir Book"/>
        <a:sym typeface="Avenir Book"/>
      </a:defRPr>
    </a:lvl6pPr>
    <a:lvl7pPr marL="0" marR="0" indent="13716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Avenir Book"/>
        <a:ea typeface="Avenir Book"/>
        <a:cs typeface="Avenir Book"/>
        <a:sym typeface="Avenir Book"/>
      </a:defRPr>
    </a:lvl7pPr>
    <a:lvl8pPr marL="0" marR="0" indent="16002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Avenir Book"/>
        <a:ea typeface="Avenir Book"/>
        <a:cs typeface="Avenir Book"/>
        <a:sym typeface="Avenir Book"/>
      </a:defRPr>
    </a:lvl8pPr>
    <a:lvl9pPr marL="0" marR="0" indent="18288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Avenir Book"/>
        <a:ea typeface="Avenir Book"/>
        <a:cs typeface="Avenir Book"/>
        <a:sym typeface="Avenir Book"/>
      </a:defRPr>
    </a:lvl9pPr>
  </p:defaultTextStyle>
  <p:extLst>
    <p:ext uri="{EFAFB233-063F-42B5-8137-9DF3F51BA10A}">
      <p15:sldGuideLst xmlns:p15="http://schemas.microsoft.com/office/powerpoint/2012/main">
        <p15:guide id="1" orient="horz" pos="4344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874" y="48"/>
      </p:cViewPr>
      <p:guideLst>
        <p:guide orient="horz" pos="4344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9" name="Shape 5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6" name="Shape 6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68653" indent="-268653">
              <a:buSzPct val="750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that, to open a connection, two devices perform a “three way handshake”.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that this is exactly like what we did in the earlier protocol exercise.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First, we say hello (SYN).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Then, the other person says, “hello, there” (SYN/ACK).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Finally, we respond with an actual message (ACK).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that, once this handshake is complete, the clients have agreed to connect, and the connection will remain open.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that, from here on out,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answer: transmission reliability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Long answer: A client/server connection requires both to know that the other is guaranteed to be paying attention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What happens in a 1-step handshake?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What happens in a 2-step handshake?</a:t>
            </a:r>
          </a:p>
        </p:txBody>
      </p:sp>
    </p:spTree>
    <p:extLst>
      <p:ext uri="{BB962C8B-B14F-4D97-AF65-F5344CB8AC3E}">
        <p14:creationId xmlns:p14="http://schemas.microsoft.com/office/powerpoint/2010/main" val="365503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the source device sends its SYN packet, it sends it to a particular </a:t>
            </a:r>
            <a:r>
              <a:rPr lang="en-US" b="1" dirty="0"/>
              <a:t>port</a:t>
            </a:r>
            <a:r>
              <a:rPr lang="en-US" b="0" dirty="0"/>
              <a:t> on the target machine.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Different applications use different ports. For example, HTTP uses port 80. Email (SMTP) uses port 25. Etc.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These are defaults, and can be configured, but it’s very common for devices to adhere to these defaults.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2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that, to close a connection, clients can perform something like a handshake, but in reverse.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either client can send a FIN message (“goodbye”).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other device sends ACK-FIN (“okay, goodbye”).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Finally, the initial computer sends ACK, to confirm the conversation is over (“alright, bye…really.”).</a:t>
            </a:r>
          </a:p>
        </p:txBody>
      </p:sp>
    </p:spTree>
    <p:extLst>
      <p:ext uri="{BB962C8B-B14F-4D97-AF65-F5344CB8AC3E}">
        <p14:creationId xmlns:p14="http://schemas.microsoft.com/office/powerpoint/2010/main" val="310692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Conversely, if the devices are not connected, ping will report that the request has timed out.</a:t>
            </a:r>
          </a:p>
        </p:txBody>
      </p:sp>
    </p:spTree>
    <p:extLst>
      <p:ext uri="{BB962C8B-B14F-4D97-AF65-F5344CB8AC3E}">
        <p14:creationId xmlns:p14="http://schemas.microsoft.com/office/powerpoint/2010/main" val="194414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- Drk - Im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ntelligence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04440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xfrm>
            <a:off x="23936483" y="13254812"/>
            <a:ext cx="283816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® 2017 / Trilogy Education Services"/>
          <p:cNvSpPr/>
          <p:nvPr/>
        </p:nvSpPr>
        <p:spPr>
          <a:xfrm>
            <a:off x="247435" y="13254812"/>
            <a:ext cx="268307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200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/ Trilogy Education Services</a:t>
            </a:r>
          </a:p>
        </p:txBody>
      </p:sp>
      <p:sp>
        <p:nvSpPr>
          <p:cNvPr id="51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" name="Concept Title"/>
          <p:cNvSpPr>
            <a:spLocks noGrp="1"/>
          </p:cNvSpPr>
          <p:nvPr>
            <p:ph type="body" sz="quarter" idx="14"/>
          </p:nvPr>
        </p:nvSpPr>
        <p:spPr>
          <a:xfrm>
            <a:off x="443070" y="210139"/>
            <a:ext cx="2444205" cy="558801"/>
          </a:xfrm>
          <a:prstGeom prst="rect">
            <a:avLst/>
          </a:prstGeom>
        </p:spPr>
        <p:txBody>
          <a:bodyPr wrap="none"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Concept Title 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d Big Statement 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4" name="® 2017 / Trilogy Education Services"/>
          <p:cNvSpPr>
            <a:spLocks noGrp="1"/>
          </p:cNvSpPr>
          <p:nvPr>
            <p:ph type="body" sz="quarter" idx="13"/>
          </p:nvPr>
        </p:nvSpPr>
        <p:spPr>
          <a:xfrm>
            <a:off x="247435" y="13254812"/>
            <a:ext cx="2683074" cy="279401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/ Trilogy Education Services</a:t>
            </a:r>
          </a:p>
        </p:txBody>
      </p:sp>
      <p:sp>
        <p:nvSpPr>
          <p:cNvPr id="105" name="Today’s Agenda:"/>
          <p:cNvSpPr>
            <a:spLocks noGrp="1"/>
          </p:cNvSpPr>
          <p:nvPr>
            <p:ph type="body" sz="quarter" idx="14"/>
          </p:nvPr>
        </p:nvSpPr>
        <p:spPr>
          <a:xfrm rot="21600000">
            <a:off x="1369416" y="4083842"/>
            <a:ext cx="8552334" cy="1384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84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Today’s Agenda:</a:t>
            </a:r>
          </a:p>
        </p:txBody>
      </p:sp>
      <p:sp>
        <p:nvSpPr>
          <p:cNvPr id="106" name="10:00 AM…"/>
          <p:cNvSpPr>
            <a:spLocks noGrp="1"/>
          </p:cNvSpPr>
          <p:nvPr>
            <p:ph type="body" sz="quarter" idx="15"/>
          </p:nvPr>
        </p:nvSpPr>
        <p:spPr>
          <a:xfrm rot="21600000">
            <a:off x="11812592" y="4397428"/>
            <a:ext cx="2154543" cy="4432301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b="1"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10:00 </a:t>
            </a:r>
            <a:r>
              <a:rPr baseline="31999"/>
              <a:t>AM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b="1"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11:00 </a:t>
            </a:r>
            <a:r>
              <a:rPr baseline="31999"/>
              <a:t>AM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b="1"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12:00 </a:t>
            </a:r>
            <a:r>
              <a:rPr baseline="31999"/>
              <a:t>PM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b="1"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1:00 </a:t>
            </a:r>
            <a:r>
              <a:rPr baseline="31999"/>
              <a:t>PM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b="1"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2:00 </a:t>
            </a:r>
            <a:r>
              <a:rPr baseline="31999"/>
              <a:t>PM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b="1"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4:00 </a:t>
            </a:r>
            <a:r>
              <a:rPr baseline="31999"/>
              <a:t>PM</a:t>
            </a:r>
          </a:p>
        </p:txBody>
      </p:sp>
      <p:sp>
        <p:nvSpPr>
          <p:cNvPr id="107" name="Introductions and Current Status…"/>
          <p:cNvSpPr>
            <a:spLocks noGrp="1"/>
          </p:cNvSpPr>
          <p:nvPr>
            <p:ph type="body" sz="quarter" idx="16"/>
          </p:nvPr>
        </p:nvSpPr>
        <p:spPr>
          <a:xfrm rot="21600000">
            <a:off x="14938990" y="4397428"/>
            <a:ext cx="10177314" cy="4432301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Introductions and Current Status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Presentation of Concepts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Lunch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Review and Discuss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Workshop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Beer-o’clock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/3 img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rince.jpg"/>
          <p:cNvSpPr>
            <a:spLocks noGrp="1"/>
          </p:cNvSpPr>
          <p:nvPr>
            <p:ph type="pic" sz="half" idx="13"/>
          </p:nvPr>
        </p:nvSpPr>
        <p:spPr>
          <a:xfrm>
            <a:off x="16268712" y="-12712"/>
            <a:ext cx="8112011" cy="137414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6" name="Slide Number"/>
          <p:cNvSpPr>
            <a:spLocks noGrp="1"/>
          </p:cNvSpPr>
          <p:nvPr>
            <p:ph type="sldNum" sz="quarter" idx="2"/>
          </p:nvPr>
        </p:nvSpPr>
        <p:spPr>
          <a:xfrm>
            <a:off x="23942304" y="13254812"/>
            <a:ext cx="283816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7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8" name="® 2017 | Trilogy Education Services"/>
          <p:cNvSpPr>
            <a:spLocks noGrp="1"/>
          </p:cNvSpPr>
          <p:nvPr>
            <p:ph type="body" sz="quarter" idx="14"/>
          </p:nvPr>
        </p:nvSpPr>
        <p:spPr>
          <a:xfrm>
            <a:off x="404135" y="13261162"/>
            <a:ext cx="2683373" cy="279401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| Trilogy Education Services</a:t>
            </a:r>
          </a:p>
        </p:txBody>
      </p:sp>
      <p:sp>
        <p:nvSpPr>
          <p:cNvPr id="149" name="Body Level One…"/>
          <p:cNvSpPr>
            <a:spLocks noGrp="1"/>
          </p:cNvSpPr>
          <p:nvPr>
            <p:ph type="body" idx="15"/>
          </p:nvPr>
        </p:nvSpPr>
        <p:spPr>
          <a:xfrm>
            <a:off x="2420644" y="4554956"/>
            <a:ext cx="21005801" cy="9207501"/>
          </a:xfrm>
          <a:prstGeom prst="rect">
            <a:avLst/>
          </a:prstGeom>
        </p:spPr>
        <p:txBody>
          <a:bodyPr anchor="t"/>
          <a:lstStyle>
            <a:lvl1pPr marL="633046" indent="-633046">
              <a:buClr>
                <a:srgbClr val="00C7E8"/>
              </a:buClr>
              <a:buSzPct val="100000"/>
            </a:lvl1pPr>
            <a:lvl2pPr>
              <a:buClr>
                <a:srgbClr val="00C7E8"/>
              </a:buClr>
              <a:buChar char="๏"/>
            </a:lvl2pPr>
            <a:lvl3pPr>
              <a:buClr>
                <a:srgbClr val="B8BABA"/>
              </a:buClr>
            </a:lvl3pPr>
            <a:lvl4pPr>
              <a:buClr>
                <a:srgbClr val="00C7E8"/>
              </a:buClr>
            </a:lvl4pPr>
            <a:lvl5pPr>
              <a:buClr>
                <a:srgbClr val="00C7E8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Title Text"/>
          <p:cNvSpPr>
            <a:spLocks noGrp="1"/>
          </p:cNvSpPr>
          <p:nvPr>
            <p:ph type="body" sz="quarter" idx="16"/>
          </p:nvPr>
        </p:nvSpPr>
        <p:spPr>
          <a:xfrm>
            <a:off x="1931322" y="2037693"/>
            <a:ext cx="19185608" cy="1384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84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51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4" name="Concept Title"/>
          <p:cNvSpPr>
            <a:spLocks noGrp="1"/>
          </p:cNvSpPr>
          <p:nvPr>
            <p:ph type="body" sz="quarter" idx="17"/>
          </p:nvPr>
        </p:nvSpPr>
        <p:spPr>
          <a:xfrm>
            <a:off x="443070" y="210139"/>
            <a:ext cx="2444205" cy="558801"/>
          </a:xfrm>
          <a:prstGeom prst="rect">
            <a:avLst/>
          </a:prstGeom>
        </p:spPr>
        <p:txBody>
          <a:bodyPr wrap="none"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3535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Concept Title 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obile Mockup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"/>
          <p:cNvGrpSpPr/>
          <p:nvPr/>
        </p:nvGrpSpPr>
        <p:grpSpPr>
          <a:xfrm>
            <a:off x="12051860" y="-1044107"/>
            <a:ext cx="12476800" cy="15804214"/>
            <a:chOff x="0" y="0"/>
            <a:chExt cx="12476798" cy="15804213"/>
          </a:xfrm>
        </p:grpSpPr>
        <p:pic>
          <p:nvPicPr>
            <p:cNvPr id="364" name="iphone.png" descr="iphon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040" r="14040"/>
            <a:stretch>
              <a:fillRect/>
            </a:stretch>
          </p:blipFill>
          <p:spPr>
            <a:xfrm>
              <a:off x="0" y="3013689"/>
              <a:ext cx="12476799" cy="9764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5" name="Rectangle"/>
            <p:cNvSpPr/>
            <p:nvPr/>
          </p:nvSpPr>
          <p:spPr>
            <a:xfrm>
              <a:off x="2778" y="12624619"/>
              <a:ext cx="12471401" cy="317959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546100">
                <a:lnSpc>
                  <a:spcPct val="110000"/>
                </a:lnSpc>
                <a:defRPr sz="2100" spc="2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66" name="Rectangle"/>
            <p:cNvSpPr/>
            <p:nvPr/>
          </p:nvSpPr>
          <p:spPr>
            <a:xfrm>
              <a:off x="2778" y="0"/>
              <a:ext cx="12471401" cy="317959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546100">
                <a:lnSpc>
                  <a:spcPct val="110000"/>
                </a:lnSpc>
                <a:defRPr sz="2100" spc="2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368" name="Slide Number"/>
          <p:cNvSpPr>
            <a:spLocks noGrp="1"/>
          </p:cNvSpPr>
          <p:nvPr>
            <p:ph type="sldNum" sz="quarter" idx="2"/>
          </p:nvPr>
        </p:nvSpPr>
        <p:spPr>
          <a:xfrm>
            <a:off x="23937041" y="13254812"/>
            <a:ext cx="283816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9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0" name="® 2017 / Trilogy Education Services"/>
          <p:cNvSpPr>
            <a:spLocks noGrp="1"/>
          </p:cNvSpPr>
          <p:nvPr>
            <p:ph type="body" sz="quarter" idx="13"/>
          </p:nvPr>
        </p:nvSpPr>
        <p:spPr>
          <a:xfrm>
            <a:off x="247435" y="13254812"/>
            <a:ext cx="2683074" cy="279401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/ Trilogy Education Services</a:t>
            </a:r>
          </a:p>
        </p:txBody>
      </p:sp>
      <p:sp>
        <p:nvSpPr>
          <p:cNvPr id="371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2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3" name="Copy for the present age, which prefers the sign to the thing signified, the copy to the original, representation to reality, the…"/>
          <p:cNvSpPr/>
          <p:nvPr/>
        </p:nvSpPr>
        <p:spPr>
          <a:xfrm rot="21600000">
            <a:off x="865879" y="3683362"/>
            <a:ext cx="5945532" cy="668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4500"/>
              </a:spcBef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Copy for the present age, which prefers the sign to the thing signified, the copy to the original, representation to reality, the</a:t>
            </a:r>
          </a:p>
          <a:p>
            <a:pPr algn="l">
              <a:spcBef>
                <a:spcPts val="4500"/>
              </a:spcBef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Below are some bullet points</a:t>
            </a:r>
          </a:p>
          <a:p>
            <a:pPr marL="342900" indent="-342900" algn="l">
              <a:spcBef>
                <a:spcPts val="4500"/>
              </a:spcBef>
              <a:buSzPct val="100000"/>
              <a:buChar char="•"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Bullet Point 1</a:t>
            </a:r>
          </a:p>
          <a:p>
            <a:pPr marL="342900" indent="-342900" algn="l">
              <a:spcBef>
                <a:spcPts val="4500"/>
              </a:spcBef>
              <a:buSzPct val="100000"/>
              <a:buChar char="•"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Bullet Point 2</a:t>
            </a:r>
          </a:p>
          <a:p>
            <a:pPr marL="342900" indent="-342900" algn="l">
              <a:spcBef>
                <a:spcPts val="4500"/>
              </a:spcBef>
              <a:buSzPct val="100000"/>
              <a:buChar char="•"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Bullet Point 3</a:t>
            </a:r>
          </a:p>
        </p:txBody>
      </p:sp>
      <p:sp>
        <p:nvSpPr>
          <p:cNvPr id="374" name="Title Text"/>
          <p:cNvSpPr/>
          <p:nvPr/>
        </p:nvSpPr>
        <p:spPr>
          <a:xfrm>
            <a:off x="873816" y="1433733"/>
            <a:ext cx="20650430" cy="1584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100000"/>
              </a:lnSpc>
              <a:defRPr sz="84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375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6" name="Concept Title"/>
          <p:cNvSpPr>
            <a:spLocks noGrp="1"/>
          </p:cNvSpPr>
          <p:nvPr>
            <p:ph type="body" sz="quarter" idx="14"/>
          </p:nvPr>
        </p:nvSpPr>
        <p:spPr>
          <a:xfrm>
            <a:off x="443070" y="210139"/>
            <a:ext cx="2444205" cy="558801"/>
          </a:xfrm>
          <a:prstGeom prst="rect">
            <a:avLst/>
          </a:prstGeom>
        </p:spPr>
        <p:txBody>
          <a:bodyPr wrap="none"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3535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Concept Title 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422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5200" b="1">
                <a:latin typeface="+mn-lt"/>
                <a:ea typeface="+mn-ea"/>
                <a:cs typeface="+mn-cs"/>
                <a:sym typeface="Helvetica"/>
              </a:defRPr>
            </a:pPr>
            <a:r>
              <a:t>“Type a quote </a:t>
            </a:r>
            <a:r>
              <a:rPr>
                <a:solidFill>
                  <a:srgbClr val="00C7E8"/>
                </a:solidFill>
              </a:rPr>
              <a:t>here</a:t>
            </a:r>
            <a:r>
              <a:t>.” </a:t>
            </a:r>
          </a:p>
        </p:txBody>
      </p:sp>
      <p:sp>
        <p:nvSpPr>
          <p:cNvPr id="423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4" name="® 2017 / Trilogy Education Services"/>
          <p:cNvSpPr>
            <a:spLocks noGrp="1"/>
          </p:cNvSpPr>
          <p:nvPr>
            <p:ph type="body" sz="quarter" idx="15"/>
          </p:nvPr>
        </p:nvSpPr>
        <p:spPr>
          <a:xfrm>
            <a:off x="247435" y="13254812"/>
            <a:ext cx="2683074" cy="279401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/ Trilogy Education Services</a:t>
            </a:r>
          </a:p>
        </p:txBody>
      </p:sp>
      <p:sp>
        <p:nvSpPr>
          <p:cNvPr id="425" name="Slide Number"/>
          <p:cNvSpPr>
            <a:spLocks noGrp="1"/>
          </p:cNvSpPr>
          <p:nvPr>
            <p:ph type="sldNum" sz="quarter" idx="2"/>
          </p:nvPr>
        </p:nvSpPr>
        <p:spPr>
          <a:xfrm>
            <a:off x="23931244" y="13254812"/>
            <a:ext cx="283816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26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7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8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9" name="Concept Title"/>
          <p:cNvSpPr>
            <a:spLocks noGrp="1"/>
          </p:cNvSpPr>
          <p:nvPr>
            <p:ph type="body" sz="quarter" idx="16"/>
          </p:nvPr>
        </p:nvSpPr>
        <p:spPr>
          <a:xfrm>
            <a:off x="443070" y="210139"/>
            <a:ext cx="2444205" cy="558801"/>
          </a:xfrm>
          <a:prstGeom prst="rect">
            <a:avLst/>
          </a:prstGeom>
        </p:spPr>
        <p:txBody>
          <a:bodyPr wrap="none"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3535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Concept Title 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- Printer Unfriendly ">
    <p:bg>
      <p:bgPr>
        <a:solidFill>
          <a:srgbClr val="00C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437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5200" b="1">
                <a:latin typeface="+mn-lt"/>
                <a:ea typeface="+mn-ea"/>
                <a:cs typeface="+mn-cs"/>
                <a:sym typeface="Helvetica"/>
              </a:defRPr>
            </a:pPr>
            <a:r>
              <a:t>“Type a quote </a:t>
            </a:r>
            <a:r>
              <a:rPr>
                <a:solidFill>
                  <a:srgbClr val="FFFFFF"/>
                </a:solidFill>
              </a:rPr>
              <a:t>here</a:t>
            </a:r>
            <a:r>
              <a:t>.” </a:t>
            </a:r>
          </a:p>
        </p:txBody>
      </p:sp>
      <p:sp>
        <p:nvSpPr>
          <p:cNvPr id="438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9" name="® 2017 / Trilogy Education Services"/>
          <p:cNvSpPr/>
          <p:nvPr/>
        </p:nvSpPr>
        <p:spPr>
          <a:xfrm>
            <a:off x="247435" y="13254812"/>
            <a:ext cx="268307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/ Trilogy Education Services</a:t>
            </a:r>
          </a:p>
        </p:txBody>
      </p:sp>
      <p:sp>
        <p:nvSpPr>
          <p:cNvPr id="440" name="Slide Number"/>
          <p:cNvSpPr>
            <a:spLocks noGrp="1"/>
          </p:cNvSpPr>
          <p:nvPr>
            <p:ph type="sldNum" sz="quarter" idx="2"/>
          </p:nvPr>
        </p:nvSpPr>
        <p:spPr>
          <a:xfrm>
            <a:off x="23931244" y="13254812"/>
            <a:ext cx="283816" cy="27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1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2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3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4" name="Concept Title"/>
          <p:cNvSpPr>
            <a:spLocks noGrp="1"/>
          </p:cNvSpPr>
          <p:nvPr>
            <p:ph type="body" sz="quarter" idx="15"/>
          </p:nvPr>
        </p:nvSpPr>
        <p:spPr>
          <a:xfrm>
            <a:off x="443070" y="210139"/>
            <a:ext cx="2444205" cy="558801"/>
          </a:xfrm>
          <a:prstGeom prst="rect">
            <a:avLst/>
          </a:prstGeom>
        </p:spPr>
        <p:txBody>
          <a:bodyPr wrap="none"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3535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Concept Title 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2 - Printer Unfriendly 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452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5200" b="1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“Type a quote</a:t>
            </a:r>
            <a:r>
              <a:t> </a:t>
            </a:r>
            <a:r>
              <a:rPr>
                <a:solidFill>
                  <a:srgbClr val="00C7E8"/>
                </a:solidFill>
              </a:rPr>
              <a:t>here</a:t>
            </a:r>
            <a:r>
              <a:rPr>
                <a:solidFill>
                  <a:srgbClr val="FFFFFF"/>
                </a:solidFill>
              </a:rPr>
              <a:t>.” </a:t>
            </a:r>
          </a:p>
        </p:txBody>
      </p:sp>
      <p:sp>
        <p:nvSpPr>
          <p:cNvPr id="453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4" name="® 2017 / Trilogy Education Services"/>
          <p:cNvSpPr>
            <a:spLocks noGrp="1"/>
          </p:cNvSpPr>
          <p:nvPr>
            <p:ph type="body" sz="quarter" idx="15"/>
          </p:nvPr>
        </p:nvSpPr>
        <p:spPr>
          <a:xfrm>
            <a:off x="247435" y="13254812"/>
            <a:ext cx="2683074" cy="279401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/ Trilogy Education Services</a:t>
            </a:r>
          </a:p>
        </p:txBody>
      </p:sp>
      <p:sp>
        <p:nvSpPr>
          <p:cNvPr id="455" name="Slide Number"/>
          <p:cNvSpPr>
            <a:spLocks noGrp="1"/>
          </p:cNvSpPr>
          <p:nvPr>
            <p:ph type="sldNum" sz="quarter" idx="2"/>
          </p:nvPr>
        </p:nvSpPr>
        <p:spPr>
          <a:xfrm>
            <a:off x="23931244" y="13254812"/>
            <a:ext cx="283816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6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7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9" name="Concept Title"/>
          <p:cNvSpPr>
            <a:spLocks noGrp="1"/>
          </p:cNvSpPr>
          <p:nvPr>
            <p:ph type="body" sz="quarter" idx="16"/>
          </p:nvPr>
        </p:nvSpPr>
        <p:spPr>
          <a:xfrm>
            <a:off x="443070" y="210139"/>
            <a:ext cx="2444205" cy="558801"/>
          </a:xfrm>
          <a:prstGeom prst="rect">
            <a:avLst/>
          </a:prstGeom>
        </p:spPr>
        <p:txBody>
          <a:bodyPr wrap="none"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Concept Title 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gt Image Only + Copy - Titl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beautiful.jp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3810" cy="137158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8" name="® 2017 / Trilogy Education Services"/>
          <p:cNvSpPr>
            <a:spLocks noGrp="1"/>
          </p:cNvSpPr>
          <p:nvPr>
            <p:ph type="body" sz="quarter" idx="14"/>
          </p:nvPr>
        </p:nvSpPr>
        <p:spPr>
          <a:xfrm>
            <a:off x="247435" y="13254812"/>
            <a:ext cx="2683074" cy="279401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/ Trilogy Education Services</a:t>
            </a:r>
          </a:p>
        </p:txBody>
      </p:sp>
      <p:sp>
        <p:nvSpPr>
          <p:cNvPr id="499" name="Slide Number"/>
          <p:cNvSpPr>
            <a:spLocks noGrp="1"/>
          </p:cNvSpPr>
          <p:nvPr>
            <p:ph type="sldNum" sz="quarter" idx="2"/>
          </p:nvPr>
        </p:nvSpPr>
        <p:spPr>
          <a:xfrm>
            <a:off x="23931244" y="13254812"/>
            <a:ext cx="283816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-26592" y="-24903"/>
            <a:ext cx="24437185" cy="3021215"/>
          </a:xfrm>
          <a:prstGeom prst="rect">
            <a:avLst/>
          </a:prstGeom>
          <a:blipFill>
            <a:blip r:embed="rId2">
              <a:alphaModFix amt="58655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1" name="Intro to Console / Terminal"/>
          <p:cNvSpPr>
            <a:spLocks noGrp="1"/>
          </p:cNvSpPr>
          <p:nvPr>
            <p:ph type="body" sz="quarter" idx="15"/>
          </p:nvPr>
        </p:nvSpPr>
        <p:spPr>
          <a:xfrm>
            <a:off x="1954281" y="1505041"/>
            <a:ext cx="8911035" cy="939801"/>
          </a:xfrm>
          <a:prstGeom prst="rect">
            <a:avLst/>
          </a:prstGeom>
        </p:spPr>
        <p:txBody>
          <a:bodyPr wrap="none" anchor="t"/>
          <a:lstStyle>
            <a:lvl1pPr marL="0" indent="0"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Intro to Console / Terminal</a:t>
            </a:r>
          </a:p>
        </p:txBody>
      </p:sp>
      <p:sp>
        <p:nvSpPr>
          <p:cNvPr id="502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4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5" name="Concept Title"/>
          <p:cNvSpPr>
            <a:spLocks noGrp="1"/>
          </p:cNvSpPr>
          <p:nvPr>
            <p:ph type="body" sz="quarter" idx="16"/>
          </p:nvPr>
        </p:nvSpPr>
        <p:spPr>
          <a:xfrm>
            <a:off x="443070" y="210139"/>
            <a:ext cx="2444205" cy="558801"/>
          </a:xfrm>
          <a:prstGeom prst="rect">
            <a:avLst/>
          </a:prstGeom>
        </p:spPr>
        <p:txBody>
          <a:bodyPr wrap="none"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Concept Title 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Blu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6" name="Slide Number"/>
          <p:cNvSpPr>
            <a:spLocks noGrp="1"/>
          </p:cNvSpPr>
          <p:nvPr>
            <p:ph type="sldNum" sz="quarter" idx="2"/>
          </p:nvPr>
        </p:nvSpPr>
        <p:spPr>
          <a:xfrm>
            <a:off x="23936129" y="13254812"/>
            <a:ext cx="283816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27" name="® 2017 / Trilogy Education Services"/>
          <p:cNvSpPr/>
          <p:nvPr/>
        </p:nvSpPr>
        <p:spPr>
          <a:xfrm>
            <a:off x="247435" y="13254812"/>
            <a:ext cx="268307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200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/ Trilogy Education Services</a:t>
            </a:r>
          </a:p>
        </p:txBody>
      </p:sp>
      <p:sp>
        <p:nvSpPr>
          <p:cNvPr id="528" name="Title Text"/>
          <p:cNvSpPr>
            <a:spLocks noGrp="1"/>
          </p:cNvSpPr>
          <p:nvPr>
            <p:ph type="body" sz="quarter" idx="13"/>
          </p:nvPr>
        </p:nvSpPr>
        <p:spPr>
          <a:xfrm>
            <a:off x="2462951" y="5708650"/>
            <a:ext cx="19185608" cy="1930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12000" b="1">
                <a:solidFill>
                  <a:srgbClr val="FC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529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0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2" name="Concept Title"/>
          <p:cNvSpPr>
            <a:spLocks noGrp="1"/>
          </p:cNvSpPr>
          <p:nvPr>
            <p:ph type="body" sz="quarter" idx="14"/>
          </p:nvPr>
        </p:nvSpPr>
        <p:spPr>
          <a:xfrm>
            <a:off x="366870" y="210139"/>
            <a:ext cx="2444205" cy="558801"/>
          </a:xfrm>
          <a:prstGeom prst="rect">
            <a:avLst/>
          </a:prstGeom>
        </p:spPr>
        <p:txBody>
          <a:bodyPr wrap="none"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Concept Title 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>
            <a:spLocks noGrp="1"/>
          </p:cNvSpPr>
          <p:nvPr>
            <p:ph type="sldNum" sz="quarter" idx="2"/>
          </p:nvPr>
        </p:nvSpPr>
        <p:spPr>
          <a:xfrm>
            <a:off x="23934977" y="13254812"/>
            <a:ext cx="283817" cy="279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200" b="1">
                <a:solidFill>
                  <a:schemeClr val="accent1">
                    <a:satOff val="-3355"/>
                    <a:lumOff val="26614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Line"/>
          <p:cNvSpPr/>
          <p:nvPr/>
        </p:nvSpPr>
        <p:spPr>
          <a:xfrm flipV="1">
            <a:off x="14441369" y="2119325"/>
            <a:ext cx="1" cy="10446296"/>
          </a:xfrm>
          <a:prstGeom prst="line">
            <a:avLst/>
          </a:prstGeom>
          <a:ln w="12700">
            <a:solidFill>
              <a:srgbClr val="424242"/>
            </a:solidFill>
            <a:custDash>
              <a:ds d="100000" sp="200000"/>
            </a:custDash>
          </a:ln>
        </p:spPr>
        <p:txBody>
          <a:bodyPr lIns="76200" tIns="76200" rIns="76200" bIns="76200" anchor="ctr"/>
          <a:lstStyle/>
          <a:p>
            <a:pPr defTabSz="546100">
              <a:lnSpc>
                <a:spcPct val="110000"/>
              </a:lnSpc>
              <a:defRPr sz="2100" spc="2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able of Contents"/>
          <p:cNvSpPr/>
          <p:nvPr/>
        </p:nvSpPr>
        <p:spPr>
          <a:xfrm>
            <a:off x="443070" y="210139"/>
            <a:ext cx="307951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92500" lnSpcReduction="20000"/>
          </a:bodyPr>
          <a:lstStyle>
            <a:lvl1pPr algn="l">
              <a:defRPr sz="3000">
                <a:solidFill>
                  <a:srgbClr val="3535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Table of Contents</a:t>
            </a:r>
          </a:p>
        </p:txBody>
      </p:sp>
      <p:sp>
        <p:nvSpPr>
          <p:cNvPr id="9" name="Title Text"/>
          <p:cNvSpPr>
            <a:spLocks noGrp="1"/>
          </p:cNvSpPr>
          <p:nvPr>
            <p:ph type="title"/>
          </p:nvPr>
        </p:nvSpPr>
        <p:spPr>
          <a:xfrm>
            <a:off x="2044470" y="5521598"/>
            <a:ext cx="2065043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Body Level One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8" r:id="rId3"/>
    <p:sldLayoutId id="2147483669" r:id="rId4"/>
    <p:sldLayoutId id="2147483672" r:id="rId5"/>
    <p:sldLayoutId id="2147483673" r:id="rId6"/>
    <p:sldLayoutId id="2147483674" r:id="rId7"/>
    <p:sldLayoutId id="2147483677" r:id="rId8"/>
    <p:sldLayoutId id="2147483679" r:id="rId9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1" i="0" u="none" strike="noStrike" cap="none" spc="0" baseline="0">
          <a:ln>
            <a:noFill/>
          </a:ln>
          <a:solidFill>
            <a:srgbClr val="353535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1" i="0" u="none" strike="noStrike" cap="none" spc="0" baseline="0">
          <a:ln>
            <a:noFill/>
          </a:ln>
          <a:solidFill>
            <a:srgbClr val="353535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1" i="0" u="none" strike="noStrike" cap="none" spc="0" baseline="0">
          <a:ln>
            <a:noFill/>
          </a:ln>
          <a:solidFill>
            <a:srgbClr val="353535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1" i="0" u="none" strike="noStrike" cap="none" spc="0" baseline="0">
          <a:ln>
            <a:noFill/>
          </a:ln>
          <a:solidFill>
            <a:srgbClr val="353535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1" i="0" u="none" strike="noStrike" cap="none" spc="0" baseline="0">
          <a:ln>
            <a:noFill/>
          </a:ln>
          <a:solidFill>
            <a:srgbClr val="353535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1" i="0" u="none" strike="noStrike" cap="none" spc="0" baseline="0">
          <a:ln>
            <a:noFill/>
          </a:ln>
          <a:solidFill>
            <a:srgbClr val="353535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1" i="0" u="none" strike="noStrike" cap="none" spc="0" baseline="0">
          <a:ln>
            <a:noFill/>
          </a:ln>
          <a:solidFill>
            <a:srgbClr val="353535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1" i="0" u="none" strike="noStrike" cap="none" spc="0" baseline="0">
          <a:ln>
            <a:noFill/>
          </a:ln>
          <a:solidFill>
            <a:srgbClr val="353535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1" i="0" u="none" strike="noStrike" cap="none" spc="0" baseline="0">
          <a:ln>
            <a:noFill/>
          </a:ln>
          <a:solidFill>
            <a:srgbClr val="353535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39615" marR="0" indent="-43961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074615" marR="0" indent="-43961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709615" marR="0" indent="-43961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344615" marR="0" indent="-43961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979615" marR="0" indent="-43961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614615" marR="0" indent="-43961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249615" marR="0" indent="-43961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884615" marR="0" indent="-43961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519615" marR="0" indent="-43961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3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38" name="® 2017 / Trilogy Education Services"/>
          <p:cNvSpPr/>
          <p:nvPr/>
        </p:nvSpPr>
        <p:spPr>
          <a:xfrm>
            <a:off x="247435" y="13254812"/>
            <a:ext cx="268307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200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/ Trilogy Education Services</a:t>
            </a:r>
          </a:p>
        </p:txBody>
      </p:sp>
      <p:sp>
        <p:nvSpPr>
          <p:cNvPr id="1039" name="Illustrator Icebreaker Exercise"/>
          <p:cNvSpPr>
            <a:spLocks noGrp="1"/>
          </p:cNvSpPr>
          <p:nvPr>
            <p:ph type="body" idx="13"/>
          </p:nvPr>
        </p:nvSpPr>
        <p:spPr>
          <a:xfrm>
            <a:off x="2109560" y="4978400"/>
            <a:ext cx="20657022" cy="3759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Let Me Tell You a TCP Joke</a:t>
            </a:r>
          </a:p>
          <a:p>
            <a:pPr>
              <a:lnSpc>
                <a:spcPct val="130000"/>
              </a:lnSpc>
            </a:pPr>
            <a:r>
              <a:rPr lang="en-US" sz="5100" dirty="0"/>
              <a:t>Analyzing Transport-layer Protocols in Wireshark</a:t>
            </a:r>
            <a:endParaRPr sz="5100" dirty="0"/>
          </a:p>
        </p:txBody>
      </p:sp>
      <p:sp>
        <p:nvSpPr>
          <p:cNvPr id="1040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41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43" name="UX / UI Bootcamp Activity"/>
          <p:cNvSpPr>
            <a:spLocks noGrp="1"/>
          </p:cNvSpPr>
          <p:nvPr>
            <p:ph type="body" idx="14"/>
          </p:nvPr>
        </p:nvSpPr>
        <p:spPr>
          <a:xfrm>
            <a:off x="366870" y="210139"/>
            <a:ext cx="4455059" cy="558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Transport-layer Protocols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9871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3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038" name="® 2017 / Trilogy Education Services"/>
          <p:cNvSpPr/>
          <p:nvPr/>
        </p:nvSpPr>
        <p:spPr>
          <a:xfrm>
            <a:off x="247435" y="13254812"/>
            <a:ext cx="268307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200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/ Trilogy Education Services</a:t>
            </a:r>
          </a:p>
        </p:txBody>
      </p:sp>
      <p:sp>
        <p:nvSpPr>
          <p:cNvPr id="1039" name="Illustrator Icebreaker Exercise"/>
          <p:cNvSpPr>
            <a:spLocks noGrp="1"/>
          </p:cNvSpPr>
          <p:nvPr>
            <p:ph type="body" idx="13"/>
          </p:nvPr>
        </p:nvSpPr>
        <p:spPr>
          <a:xfrm>
            <a:off x="2109560" y="4978400"/>
            <a:ext cx="20657022" cy="3759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1040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41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43" name="UX / UI Bootcamp Activity"/>
          <p:cNvSpPr>
            <a:spLocks noGrp="1"/>
          </p:cNvSpPr>
          <p:nvPr>
            <p:ph type="body" idx="14"/>
          </p:nvPr>
        </p:nvSpPr>
        <p:spPr>
          <a:xfrm>
            <a:off x="366870" y="210139"/>
            <a:ext cx="4455059" cy="558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Local Area Networks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lide Number"/>
          <p:cNvSpPr>
            <a:spLocks noGrp="1"/>
          </p:cNvSpPr>
          <p:nvPr>
            <p:ph type="sldNum" sz="quarter" idx="2"/>
          </p:nvPr>
        </p:nvSpPr>
        <p:spPr>
          <a:xfrm>
            <a:off x="23977356" y="13254812"/>
            <a:ext cx="19905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96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7" name="® 2017 / Trilogy Education Services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® 2017 / Trilogy Education Services</a:t>
            </a:r>
          </a:p>
        </p:txBody>
      </p:sp>
      <p:sp>
        <p:nvSpPr>
          <p:cNvPr id="598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0" name="Today’s Agenda:"/>
          <p:cNvSpPr>
            <a:spLocks noGrp="1"/>
          </p:cNvSpPr>
          <p:nvPr>
            <p:ph type="body" idx="14"/>
          </p:nvPr>
        </p:nvSpPr>
        <p:spPr>
          <a:xfrm rot="21600000">
            <a:off x="2868382" y="6160373"/>
            <a:ext cx="5554406" cy="13952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Objectives</a:t>
            </a:r>
            <a:endParaRPr dirty="0"/>
          </a:p>
        </p:txBody>
      </p:sp>
      <p:sp>
        <p:nvSpPr>
          <p:cNvPr id="601" name="Introductions and Current Status…"/>
          <p:cNvSpPr>
            <a:spLocks noGrp="1"/>
          </p:cNvSpPr>
          <p:nvPr>
            <p:ph type="body" idx="16"/>
          </p:nvPr>
        </p:nvSpPr>
        <p:spPr>
          <a:xfrm rot="21600000">
            <a:off x="14886153" y="5640002"/>
            <a:ext cx="10177314" cy="3836948"/>
          </a:xfrm>
          <a:prstGeom prst="rect">
            <a:avLst/>
          </a:prstGeom>
        </p:spPr>
        <p:txBody>
          <a:bodyPr/>
          <a:lstStyle/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/>
              <a:t>Explain </a:t>
            </a:r>
            <a:r>
              <a:rPr lang="en-US" dirty="0"/>
              <a:t>the TCP protocol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/>
              <a:t>Analyze</a:t>
            </a:r>
            <a:r>
              <a:rPr lang="en-US" dirty="0"/>
              <a:t> TCP packets</a:t>
            </a:r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0" indent="0" defTabSz="546100">
              <a:lnSpc>
                <a:spcPct val="120000"/>
              </a:lnSpc>
              <a:spcBef>
                <a:spcPts val="800"/>
              </a:spcBef>
              <a:buSzTx/>
              <a:buNone/>
              <a:defRPr spc="36">
                <a:solidFill>
                  <a:srgbClr val="4242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	</a:t>
            </a:r>
          </a:p>
        </p:txBody>
      </p:sp>
      <p:sp>
        <p:nvSpPr>
          <p:cNvPr id="602" name="Line"/>
          <p:cNvSpPr/>
          <p:nvPr/>
        </p:nvSpPr>
        <p:spPr>
          <a:xfrm flipV="1">
            <a:off x="14441369" y="2119325"/>
            <a:ext cx="1" cy="10446296"/>
          </a:xfrm>
          <a:prstGeom prst="line">
            <a:avLst/>
          </a:prstGeom>
          <a:ln w="12700">
            <a:solidFill>
              <a:srgbClr val="424242"/>
            </a:solidFill>
            <a:custDash>
              <a:ds d="100000" sp="200000"/>
            </a:custDash>
          </a:ln>
        </p:spPr>
        <p:txBody>
          <a:bodyPr lIns="76200" tIns="76200" rIns="76200" bIns="76200" anchor="ctr"/>
          <a:lstStyle/>
          <a:p>
            <a:pPr defTabSz="546100">
              <a:lnSpc>
                <a:spcPct val="110000"/>
              </a:lnSpc>
              <a:defRPr sz="2100" spc="2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4" name="Table of Contents"/>
          <p:cNvSpPr/>
          <p:nvPr/>
        </p:nvSpPr>
        <p:spPr>
          <a:xfrm>
            <a:off x="443070" y="210139"/>
            <a:ext cx="307951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92500" lnSpcReduction="20000"/>
          </a:bodyPr>
          <a:lstStyle>
            <a:lvl1pPr algn="l">
              <a:defRPr sz="3000">
                <a:solidFill>
                  <a:srgbClr val="3535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Table of Contents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3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038" name="® 2017 / Trilogy Education Services"/>
          <p:cNvSpPr/>
          <p:nvPr/>
        </p:nvSpPr>
        <p:spPr>
          <a:xfrm>
            <a:off x="247435" y="13254812"/>
            <a:ext cx="268307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200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® 2017 / Trilogy Education Services</a:t>
            </a:r>
          </a:p>
        </p:txBody>
      </p:sp>
      <p:sp>
        <p:nvSpPr>
          <p:cNvPr id="1039" name="Illustrator Icebreaker Exercise"/>
          <p:cNvSpPr>
            <a:spLocks noGrp="1"/>
          </p:cNvSpPr>
          <p:nvPr>
            <p:ph type="body" idx="13"/>
          </p:nvPr>
        </p:nvSpPr>
        <p:spPr>
          <a:xfrm>
            <a:off x="2109560" y="6170401"/>
            <a:ext cx="20657022" cy="137519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800" b="0" dirty="0">
                <a:latin typeface="Helvetica Light"/>
              </a:rPr>
              <a:t>What is the purpose of application-layer protocols?</a:t>
            </a:r>
            <a:endParaRPr sz="6800" b="0" dirty="0">
              <a:latin typeface="Helvetica Light"/>
            </a:endParaRPr>
          </a:p>
        </p:txBody>
      </p:sp>
      <p:sp>
        <p:nvSpPr>
          <p:cNvPr id="1040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41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43" name="UX / UI Bootcamp Activity"/>
          <p:cNvSpPr>
            <a:spLocks noGrp="1"/>
          </p:cNvSpPr>
          <p:nvPr>
            <p:ph type="body" idx="14"/>
          </p:nvPr>
        </p:nvSpPr>
        <p:spPr>
          <a:xfrm>
            <a:off x="366870" y="210139"/>
            <a:ext cx="4455059" cy="558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Communication Story</a:t>
            </a:r>
          </a:p>
        </p:txBody>
      </p:sp>
    </p:spTree>
    <p:extLst>
      <p:ext uri="{BB962C8B-B14F-4D97-AF65-F5344CB8AC3E}">
        <p14:creationId xmlns:p14="http://schemas.microsoft.com/office/powerpoint/2010/main" val="32492816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34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35" name="® 2017 | Trilogy Education Service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® 2017 | Trilogy Education Services</a:t>
            </a:r>
          </a:p>
        </p:txBody>
      </p:sp>
      <p:sp>
        <p:nvSpPr>
          <p:cNvPr id="836" name="To whom do we give the moniker of “Thinker”?…"/>
          <p:cNvSpPr>
            <a:spLocks noGrp="1"/>
          </p:cNvSpPr>
          <p:nvPr>
            <p:ph type="body" idx="15"/>
          </p:nvPr>
        </p:nvSpPr>
        <p:spPr>
          <a:xfrm>
            <a:off x="482600" y="3904269"/>
            <a:ext cx="12804050" cy="582271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0"/>
              </a:spcBef>
              <a:buNone/>
              <a:defRPr sz="4800"/>
            </a:pPr>
            <a:r>
              <a:rPr lang="en-US" dirty="0">
                <a:latin typeface="+mj-lt"/>
              </a:rPr>
              <a:t>TCP connects clients and servers</a:t>
            </a:r>
          </a:p>
          <a:p>
            <a:pPr marL="0" indent="0">
              <a:spcBef>
                <a:spcPts val="3000"/>
              </a:spcBef>
              <a:buNone/>
              <a:defRPr sz="4800"/>
            </a:pPr>
            <a:endParaRPr lang="en-US" dirty="0">
              <a:latin typeface="+mj-lt"/>
            </a:endParaRPr>
          </a:p>
          <a:p>
            <a:pPr>
              <a:spcBef>
                <a:spcPts val="3000"/>
              </a:spcBef>
              <a:defRPr sz="4800"/>
            </a:pPr>
            <a:r>
              <a:rPr lang="en-US" b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ransmission </a:t>
            </a:r>
            <a:r>
              <a:rPr lang="en-US" b="1" dirty="0">
                <a:latin typeface="+mj-lt"/>
              </a:rPr>
              <a:t>C</a:t>
            </a:r>
            <a:r>
              <a:rPr lang="en-US" dirty="0">
                <a:latin typeface="+mj-lt"/>
              </a:rPr>
              <a:t>ontrol </a:t>
            </a:r>
            <a:r>
              <a:rPr lang="en-US" b="1" dirty="0">
                <a:latin typeface="+mj-lt"/>
              </a:rPr>
              <a:t>P</a:t>
            </a:r>
            <a:r>
              <a:rPr lang="en-US" dirty="0">
                <a:latin typeface="+mj-lt"/>
              </a:rPr>
              <a:t>rotocol</a:t>
            </a:r>
          </a:p>
          <a:p>
            <a:pPr>
              <a:spcBef>
                <a:spcPts val="3000"/>
              </a:spcBef>
              <a:defRPr sz="4800"/>
            </a:pPr>
            <a:r>
              <a:rPr lang="en-US" dirty="0">
                <a:latin typeface="+mj-lt"/>
              </a:rPr>
              <a:t>Designed for 1:1 communication</a:t>
            </a:r>
          </a:p>
          <a:p>
            <a:pPr>
              <a:spcBef>
                <a:spcPts val="3000"/>
              </a:spcBef>
              <a:defRPr sz="4800"/>
            </a:pPr>
            <a:r>
              <a:rPr lang="en-US" dirty="0">
                <a:latin typeface="+mj-lt"/>
              </a:rPr>
              <a:t>Transport layer</a:t>
            </a:r>
          </a:p>
          <a:p>
            <a:pPr>
              <a:spcBef>
                <a:spcPts val="3000"/>
              </a:spcBef>
              <a:defRPr sz="4800"/>
            </a:pPr>
            <a:r>
              <a:rPr lang="en-US" dirty="0">
                <a:latin typeface="+mj-lt"/>
              </a:rPr>
              <a:t>Designed for </a:t>
            </a:r>
            <a:r>
              <a:rPr lang="en-US" b="1" dirty="0">
                <a:latin typeface="+mj-lt"/>
              </a:rPr>
              <a:t>reliability</a:t>
            </a:r>
            <a:endParaRPr lang="en-US" dirty="0">
              <a:latin typeface="+mj-lt"/>
            </a:endParaRPr>
          </a:p>
        </p:txBody>
      </p:sp>
      <p:sp>
        <p:nvSpPr>
          <p:cNvPr id="837" name="What is thinking?"/>
          <p:cNvSpPr>
            <a:spLocks noGrp="1"/>
          </p:cNvSpPr>
          <p:nvPr>
            <p:ph type="body" idx="16"/>
          </p:nvPr>
        </p:nvSpPr>
        <p:spPr>
          <a:xfrm>
            <a:off x="482600" y="1270000"/>
            <a:ext cx="19185608" cy="1930400"/>
          </a:xfrm>
          <a:prstGeom prst="rect">
            <a:avLst/>
          </a:prstGeom>
        </p:spPr>
        <p:txBody>
          <a:bodyPr/>
          <a:lstStyle>
            <a:lvl1pPr>
              <a:defRPr sz="12000">
                <a:solidFill>
                  <a:srgbClr val="353535"/>
                </a:solidFill>
              </a:defRPr>
            </a:lvl1pPr>
          </a:lstStyle>
          <a:p>
            <a:r>
              <a:rPr lang="en-US" dirty="0"/>
              <a:t>TCP</a:t>
            </a:r>
            <a:endParaRPr dirty="0"/>
          </a:p>
        </p:txBody>
      </p:sp>
      <p:sp>
        <p:nvSpPr>
          <p:cNvPr id="838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39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40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41" name="UX / UI Discussion"/>
          <p:cNvSpPr>
            <a:spLocks noGrp="1"/>
          </p:cNvSpPr>
          <p:nvPr>
            <p:ph type="body" idx="17"/>
          </p:nvPr>
        </p:nvSpPr>
        <p:spPr>
          <a:xfrm>
            <a:off x="443070" y="210139"/>
            <a:ext cx="3290107" cy="558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Transport-layer Protocols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348449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34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35" name="® 2017 | Trilogy Education Service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® 2017 | Trilogy Education Services</a:t>
            </a:r>
          </a:p>
        </p:txBody>
      </p:sp>
      <p:sp>
        <p:nvSpPr>
          <p:cNvPr id="836" name="To whom do we give the moniker of “Thinker”?…"/>
          <p:cNvSpPr>
            <a:spLocks noGrp="1"/>
          </p:cNvSpPr>
          <p:nvPr>
            <p:ph type="body" idx="15"/>
          </p:nvPr>
        </p:nvSpPr>
        <p:spPr>
          <a:xfrm>
            <a:off x="482600" y="3904269"/>
            <a:ext cx="12804050" cy="582271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spcBef>
                <a:spcPts val="3000"/>
              </a:spcBef>
              <a:buNone/>
              <a:defRPr sz="4800"/>
            </a:pPr>
            <a:r>
              <a:rPr lang="en-US" dirty="0">
                <a:latin typeface="+mj-lt"/>
              </a:rPr>
              <a:t>TCP defines three major rules for managing connections</a:t>
            </a:r>
          </a:p>
          <a:p>
            <a:pPr marL="0" indent="0">
              <a:spcBef>
                <a:spcPts val="3000"/>
              </a:spcBef>
              <a:buNone/>
              <a:defRPr sz="4800"/>
            </a:pPr>
            <a:endParaRPr lang="en-US" dirty="0">
              <a:latin typeface="+mj-lt"/>
            </a:endParaRPr>
          </a:p>
          <a:p>
            <a:pPr>
              <a:spcBef>
                <a:spcPts val="3000"/>
              </a:spcBef>
              <a:defRPr sz="4800"/>
            </a:pPr>
            <a:r>
              <a:rPr lang="en-US" dirty="0">
                <a:latin typeface="+mj-lt"/>
              </a:rPr>
              <a:t>“</a:t>
            </a:r>
            <a:r>
              <a:rPr lang="en-US" b="1" dirty="0">
                <a:latin typeface="+mj-lt"/>
              </a:rPr>
              <a:t>Three-way handshake</a:t>
            </a:r>
            <a:r>
              <a:rPr lang="en-US" dirty="0">
                <a:latin typeface="+mj-lt"/>
              </a:rPr>
              <a:t>” to open connections</a:t>
            </a:r>
            <a:endParaRPr lang="en-US" b="1" dirty="0">
              <a:latin typeface="+mj-lt"/>
            </a:endParaRPr>
          </a:p>
          <a:p>
            <a:pPr>
              <a:spcBef>
                <a:spcPts val="3000"/>
              </a:spcBef>
              <a:defRPr sz="4800"/>
            </a:pPr>
            <a:r>
              <a:rPr lang="en-US" dirty="0">
                <a:latin typeface="+mj-lt"/>
              </a:rPr>
              <a:t>“</a:t>
            </a:r>
            <a:r>
              <a:rPr lang="en-US" b="1" dirty="0">
                <a:latin typeface="+mj-lt"/>
              </a:rPr>
              <a:t>Acknowledgements</a:t>
            </a:r>
            <a:r>
              <a:rPr lang="en-US" dirty="0">
                <a:latin typeface="+mj-lt"/>
              </a:rPr>
              <a:t>” during conversation</a:t>
            </a:r>
          </a:p>
          <a:p>
            <a:pPr>
              <a:spcBef>
                <a:spcPts val="3000"/>
              </a:spcBef>
              <a:defRPr sz="4800"/>
            </a:pPr>
            <a:r>
              <a:rPr lang="en-US" dirty="0">
                <a:latin typeface="+mj-lt"/>
              </a:rPr>
              <a:t>“</a:t>
            </a:r>
            <a:r>
              <a:rPr lang="en-US" b="1" dirty="0">
                <a:latin typeface="+mj-lt"/>
              </a:rPr>
              <a:t>Teardown</a:t>
            </a:r>
            <a:r>
              <a:rPr lang="en-US" dirty="0">
                <a:latin typeface="+mj-lt"/>
              </a:rPr>
              <a:t>” process to close connections</a:t>
            </a:r>
            <a:endParaRPr dirty="0">
              <a:latin typeface="+mj-lt"/>
            </a:endParaRPr>
          </a:p>
        </p:txBody>
      </p:sp>
      <p:sp>
        <p:nvSpPr>
          <p:cNvPr id="837" name="What is thinking?"/>
          <p:cNvSpPr>
            <a:spLocks noGrp="1"/>
          </p:cNvSpPr>
          <p:nvPr>
            <p:ph type="body" idx="16"/>
          </p:nvPr>
        </p:nvSpPr>
        <p:spPr>
          <a:xfrm>
            <a:off x="482600" y="1270000"/>
            <a:ext cx="19185608" cy="1930400"/>
          </a:xfrm>
          <a:prstGeom prst="rect">
            <a:avLst/>
          </a:prstGeom>
        </p:spPr>
        <p:txBody>
          <a:bodyPr/>
          <a:lstStyle>
            <a:lvl1pPr>
              <a:defRPr sz="12000">
                <a:solidFill>
                  <a:srgbClr val="353535"/>
                </a:solidFill>
              </a:defRPr>
            </a:lvl1pPr>
          </a:lstStyle>
          <a:p>
            <a:r>
              <a:rPr lang="en-US" dirty="0"/>
              <a:t>TCP Connections</a:t>
            </a:r>
            <a:endParaRPr dirty="0"/>
          </a:p>
        </p:txBody>
      </p:sp>
      <p:sp>
        <p:nvSpPr>
          <p:cNvPr id="838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39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40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41" name="UX / UI Discussion"/>
          <p:cNvSpPr>
            <a:spLocks noGrp="1"/>
          </p:cNvSpPr>
          <p:nvPr>
            <p:ph type="body" idx="17"/>
          </p:nvPr>
        </p:nvSpPr>
        <p:spPr>
          <a:xfrm>
            <a:off x="443070" y="210139"/>
            <a:ext cx="3290107" cy="558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Transport-layer Protocols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902674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6" name="® 2017 / Trilogy Education Service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® 2017 / Trilogy Education Services</a:t>
            </a:r>
          </a:p>
        </p:txBody>
      </p:sp>
      <p:sp>
        <p:nvSpPr>
          <p:cNvPr id="627" name="Slide Number"/>
          <p:cNvSpPr>
            <a:spLocks noGrp="1"/>
          </p:cNvSpPr>
          <p:nvPr>
            <p:ph type="sldNum" sz="quarter" idx="2"/>
          </p:nvPr>
        </p:nvSpPr>
        <p:spPr>
          <a:xfrm>
            <a:off x="23973623" y="13254812"/>
            <a:ext cx="19905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-26592" y="-24903"/>
            <a:ext cx="24437185" cy="3021215"/>
          </a:xfrm>
          <a:prstGeom prst="rect">
            <a:avLst/>
          </a:prstGeom>
          <a:blipFill>
            <a:blip r:embed="rId3">
              <a:alphaModFix amt="58655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9" name="I like moving Bad Experiences to Good Award Winning Experiences"/>
          <p:cNvSpPr>
            <a:spLocks noGrp="1"/>
          </p:cNvSpPr>
          <p:nvPr>
            <p:ph type="body" idx="15"/>
          </p:nvPr>
        </p:nvSpPr>
        <p:spPr>
          <a:xfrm>
            <a:off x="419603" y="1437145"/>
            <a:ext cx="22582604" cy="93980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Devices open a connection by “handshaking” </a:t>
            </a:r>
            <a:endParaRPr dirty="0">
              <a:latin typeface="+mj-lt"/>
            </a:endParaRPr>
          </a:p>
        </p:txBody>
      </p:sp>
      <p:sp>
        <p:nvSpPr>
          <p:cNvPr id="630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1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3" name="My Work"/>
          <p:cNvSpPr>
            <a:spLocks noGrp="1"/>
          </p:cNvSpPr>
          <p:nvPr>
            <p:ph type="body" idx="16"/>
          </p:nvPr>
        </p:nvSpPr>
        <p:spPr>
          <a:xfrm>
            <a:off x="443070" y="210139"/>
            <a:ext cx="1610209" cy="558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Transport-layer Protocols</a:t>
            </a:r>
          </a:p>
        </p:txBody>
      </p:sp>
      <p:pic>
        <p:nvPicPr>
          <p:cNvPr id="12" name="Shape 87">
            <a:extLst>
              <a:ext uri="{FF2B5EF4-FFF2-40B4-BE49-F238E27FC236}">
                <a16:creationId xmlns:a16="http://schemas.microsoft.com/office/drawing/2014/main" id="{0B593060-8A91-4589-A578-B2534B6257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400" y="5164108"/>
            <a:ext cx="10833435" cy="78452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4D8DB5-23E4-4855-AD70-BC28CED92AA3}"/>
              </a:ext>
            </a:extLst>
          </p:cNvPr>
          <p:cNvSpPr txBox="1"/>
          <p:nvPr/>
        </p:nvSpPr>
        <p:spPr>
          <a:xfrm>
            <a:off x="11734800" y="457781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70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42424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Three-Way Handshake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6" name="® 2017 / Trilogy Education Service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® 2017 / Trilogy Education Services</a:t>
            </a:r>
          </a:p>
        </p:txBody>
      </p:sp>
      <p:sp>
        <p:nvSpPr>
          <p:cNvPr id="627" name="Slide Number"/>
          <p:cNvSpPr>
            <a:spLocks noGrp="1"/>
          </p:cNvSpPr>
          <p:nvPr>
            <p:ph type="sldNum" sz="quarter" idx="2"/>
          </p:nvPr>
        </p:nvSpPr>
        <p:spPr>
          <a:xfrm>
            <a:off x="23973623" y="13254812"/>
            <a:ext cx="19905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-26592" y="-24903"/>
            <a:ext cx="24437185" cy="3021215"/>
          </a:xfrm>
          <a:prstGeom prst="rect">
            <a:avLst/>
          </a:prstGeom>
          <a:blipFill>
            <a:blip r:embed="rId3">
              <a:alphaModFix amt="58655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9" name="I like moving Bad Experiences to Good Award Winning Experiences"/>
          <p:cNvSpPr>
            <a:spLocks noGrp="1"/>
          </p:cNvSpPr>
          <p:nvPr>
            <p:ph type="body" idx="15"/>
          </p:nvPr>
        </p:nvSpPr>
        <p:spPr>
          <a:xfrm>
            <a:off x="419603" y="1437145"/>
            <a:ext cx="22582604" cy="93980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+mj-lt"/>
              </a:rPr>
              <a:t>Different protocols use different ports</a:t>
            </a:r>
            <a:endParaRPr dirty="0">
              <a:latin typeface="+mj-lt"/>
            </a:endParaRPr>
          </a:p>
        </p:txBody>
      </p:sp>
      <p:sp>
        <p:nvSpPr>
          <p:cNvPr id="630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1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3" name="My Work"/>
          <p:cNvSpPr>
            <a:spLocks noGrp="1"/>
          </p:cNvSpPr>
          <p:nvPr>
            <p:ph type="body" idx="16"/>
          </p:nvPr>
        </p:nvSpPr>
        <p:spPr>
          <a:xfrm>
            <a:off x="443070" y="210139"/>
            <a:ext cx="1610209" cy="558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Transport-layer Protocols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D8DB5-23E4-4855-AD70-BC28CED92AA3}"/>
              </a:ext>
            </a:extLst>
          </p:cNvPr>
          <p:cNvSpPr txBox="1"/>
          <p:nvPr/>
        </p:nvSpPr>
        <p:spPr>
          <a:xfrm>
            <a:off x="11734800" y="457781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70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424242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5AC2E-85F6-45F8-A36D-DB36CAEEA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92626"/>
            <a:ext cx="12671270" cy="95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6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6" name="® 2017 / Trilogy Education Service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® 2017 / Trilogy Education Services</a:t>
            </a:r>
          </a:p>
        </p:txBody>
      </p:sp>
      <p:sp>
        <p:nvSpPr>
          <p:cNvPr id="627" name="Slide Number"/>
          <p:cNvSpPr>
            <a:spLocks noGrp="1"/>
          </p:cNvSpPr>
          <p:nvPr>
            <p:ph type="sldNum" sz="quarter" idx="2"/>
          </p:nvPr>
        </p:nvSpPr>
        <p:spPr>
          <a:xfrm>
            <a:off x="23973623" y="13254812"/>
            <a:ext cx="19905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-26592" y="-24903"/>
            <a:ext cx="24437185" cy="3021215"/>
          </a:xfrm>
          <a:prstGeom prst="rect">
            <a:avLst/>
          </a:prstGeom>
          <a:blipFill>
            <a:blip r:embed="rId3">
              <a:alphaModFix amt="58655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9" name="I like moving Bad Experiences to Good Award Winning Experiences"/>
          <p:cNvSpPr>
            <a:spLocks noGrp="1"/>
          </p:cNvSpPr>
          <p:nvPr>
            <p:ph type="body" idx="15"/>
          </p:nvPr>
        </p:nvSpPr>
        <p:spPr>
          <a:xfrm>
            <a:off x="419603" y="1437145"/>
            <a:ext cx="22582604" cy="93980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Devices close a connection via “teardown” </a:t>
            </a:r>
            <a:endParaRPr dirty="0">
              <a:latin typeface="+mj-lt"/>
            </a:endParaRPr>
          </a:p>
        </p:txBody>
      </p:sp>
      <p:sp>
        <p:nvSpPr>
          <p:cNvPr id="630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1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3" name="My Work"/>
          <p:cNvSpPr>
            <a:spLocks noGrp="1"/>
          </p:cNvSpPr>
          <p:nvPr>
            <p:ph type="body" idx="16"/>
          </p:nvPr>
        </p:nvSpPr>
        <p:spPr>
          <a:xfrm>
            <a:off x="443070" y="210139"/>
            <a:ext cx="1610209" cy="558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Transport-layer Protocols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D8DB5-23E4-4855-AD70-BC28CED92AA3}"/>
              </a:ext>
            </a:extLst>
          </p:cNvPr>
          <p:cNvSpPr txBox="1"/>
          <p:nvPr/>
        </p:nvSpPr>
        <p:spPr>
          <a:xfrm>
            <a:off x="11734800" y="457781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70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42424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Teardown</a:t>
            </a:r>
          </a:p>
        </p:txBody>
      </p:sp>
      <p:pic>
        <p:nvPicPr>
          <p:cNvPr id="13" name="Shape 106">
            <a:extLst>
              <a:ext uri="{FF2B5EF4-FFF2-40B4-BE49-F238E27FC236}">
                <a16:creationId xmlns:a16="http://schemas.microsoft.com/office/drawing/2014/main" id="{216E564A-E571-4211-98AA-26D1B62353F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1400" y="5001063"/>
            <a:ext cx="10182051" cy="7667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4910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ne"/>
          <p:cNvSpPr/>
          <p:nvPr/>
        </p:nvSpPr>
        <p:spPr>
          <a:xfrm flipV="1">
            <a:off x="23859543" y="13261162"/>
            <a:ext cx="1" cy="2667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6" name="® 2017 / Trilogy Education Service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® 2017 / Trilogy Education Services</a:t>
            </a:r>
          </a:p>
        </p:txBody>
      </p:sp>
      <p:sp>
        <p:nvSpPr>
          <p:cNvPr id="627" name="Slide Number"/>
          <p:cNvSpPr>
            <a:spLocks noGrp="1"/>
          </p:cNvSpPr>
          <p:nvPr>
            <p:ph type="sldNum" sz="quarter" idx="2"/>
          </p:nvPr>
        </p:nvSpPr>
        <p:spPr>
          <a:xfrm>
            <a:off x="23973623" y="13254812"/>
            <a:ext cx="19905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-26592" y="-24903"/>
            <a:ext cx="24437185" cy="3021215"/>
          </a:xfrm>
          <a:prstGeom prst="rect">
            <a:avLst/>
          </a:prstGeom>
          <a:blipFill>
            <a:blip r:embed="rId3">
              <a:alphaModFix amt="58655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9" name="I like moving Bad Experiences to Good Award Winning Experiences"/>
          <p:cNvSpPr>
            <a:spLocks noGrp="1"/>
          </p:cNvSpPr>
          <p:nvPr>
            <p:ph type="body" idx="15"/>
          </p:nvPr>
        </p:nvSpPr>
        <p:spPr>
          <a:xfrm>
            <a:off x="419603" y="1437145"/>
            <a:ext cx="22582604" cy="93980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Analyzing TCP traffic in Wireshark</a:t>
            </a:r>
            <a:endParaRPr dirty="0">
              <a:latin typeface="+mj-lt"/>
            </a:endParaRPr>
          </a:p>
        </p:txBody>
      </p:sp>
      <p:sp>
        <p:nvSpPr>
          <p:cNvPr id="630" name="Rectangle"/>
          <p:cNvSpPr/>
          <p:nvPr/>
        </p:nvSpPr>
        <p:spPr>
          <a:xfrm>
            <a:off x="0" y="13112519"/>
            <a:ext cx="24384000" cy="13691"/>
          </a:xfrm>
          <a:prstGeom prst="rect">
            <a:avLst/>
          </a:prstGeom>
          <a:solidFill>
            <a:srgbClr val="3535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1" name="Line"/>
          <p:cNvSpPr/>
          <p:nvPr/>
        </p:nvSpPr>
        <p:spPr>
          <a:xfrm>
            <a:off x="-84428" y="13132063"/>
            <a:ext cx="2455285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444500" y="840241"/>
            <a:ext cx="23495000" cy="644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solidFill>
                  <a:srgbClr val="00C8E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3" name="My Work"/>
          <p:cNvSpPr>
            <a:spLocks noGrp="1"/>
          </p:cNvSpPr>
          <p:nvPr>
            <p:ph type="body" idx="16"/>
          </p:nvPr>
        </p:nvSpPr>
        <p:spPr>
          <a:xfrm>
            <a:off x="443070" y="210139"/>
            <a:ext cx="1610209" cy="558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Communication Story</a:t>
            </a:r>
          </a:p>
        </p:txBody>
      </p:sp>
      <p:pic>
        <p:nvPicPr>
          <p:cNvPr id="12" name="Shape 125">
            <a:extLst>
              <a:ext uri="{FF2B5EF4-FFF2-40B4-BE49-F238E27FC236}">
                <a16:creationId xmlns:a16="http://schemas.microsoft.com/office/drawing/2014/main" id="{C8ABA4D6-D4EC-4F65-9184-10529CA7B73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0" y="4458360"/>
            <a:ext cx="14021958" cy="6613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24471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24242"/>
      </a:dk1>
      <a:lt1>
        <a:srgbClr val="4200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424242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424242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489</Words>
  <Application>Microsoft Office PowerPoint</Application>
  <PresentationFormat>Custom</PresentationFormat>
  <Paragraphs>90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Avenir Book</vt:lpstr>
      <vt:lpstr>Helvetica Light</vt:lpstr>
      <vt:lpstr>Helvetica Neue</vt:lpstr>
      <vt:lpstr>Courier New</vt:lpstr>
      <vt:lpstr>Helvetica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Peleke Sengstacke</dc:creator>
  <cp:lastModifiedBy>Peleke Sengstacke</cp:lastModifiedBy>
  <cp:revision>80</cp:revision>
  <dcterms:modified xsi:type="dcterms:W3CDTF">2018-03-08T17:24:58Z</dcterms:modified>
</cp:coreProperties>
</file>