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58" r:id="rId7"/>
    <p:sldId id="259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60" r:id="rId16"/>
    <p:sldId id="274" r:id="rId17"/>
    <p:sldId id="263" r:id="rId18"/>
    <p:sldId id="265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1E4"/>
    <a:srgbClr val="B8D3E8"/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91" autoAdjust="0"/>
  </p:normalViewPr>
  <p:slideViewPr>
    <p:cSldViewPr snapToGrid="0" showGuides="1">
      <p:cViewPr varScale="1">
        <p:scale>
          <a:sx n="73" d="100"/>
          <a:sy n="73" d="100"/>
        </p:scale>
        <p:origin x="618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4416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9FB0DB-6E14-4D38-930B-E188F6E13C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DB5971-2675-487B-9E88-02DB3F19D0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8B8F3-31C2-4698-B74C-D5D76CFD8ACD}" type="datetimeFigureOut">
              <a:rPr lang="ru-RU" smtClean="0"/>
              <a:t>18.02.2021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8F2125-3128-41A1-8437-EB29536F4D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3736B-7E4B-4A53-8310-E0970E67F8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B18F8-B739-4178-8D2D-879F4A27DC2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2907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18.02.2021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230445E-A660-448A-B4DC-782AD0E5DA6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450330 w 8969375"/>
              <a:gd name="connsiteY0" fmla="*/ 3511550 h 6858000"/>
              <a:gd name="connsiteX1" fmla="*/ 8969375 w 8969375"/>
              <a:gd name="connsiteY1" fmla="*/ 3511550 h 6858000"/>
              <a:gd name="connsiteX2" fmla="*/ 8969375 w 8969375"/>
              <a:gd name="connsiteY2" fmla="*/ 6858000 h 6858000"/>
              <a:gd name="connsiteX3" fmla="*/ 5010150 w 8969375"/>
              <a:gd name="connsiteY3" fmla="*/ 6858000 h 6858000"/>
              <a:gd name="connsiteX4" fmla="*/ 1915160 w 8969375"/>
              <a:gd name="connsiteY4" fmla="*/ 3511550 h 6858000"/>
              <a:gd name="connsiteX5" fmla="*/ 3404870 w 8969375"/>
              <a:gd name="connsiteY5" fmla="*/ 3511550 h 6858000"/>
              <a:gd name="connsiteX6" fmla="*/ 1964690 w 8969375"/>
              <a:gd name="connsiteY6" fmla="*/ 6858000 h 6858000"/>
              <a:gd name="connsiteX7" fmla="*/ 474980 w 8969375"/>
              <a:gd name="connsiteY7" fmla="*/ 6858000 h 6858000"/>
              <a:gd name="connsiteX8" fmla="*/ 7961630 w 8969375"/>
              <a:gd name="connsiteY8" fmla="*/ 0 h 6858000"/>
              <a:gd name="connsiteX9" fmla="*/ 8969375 w 8969375"/>
              <a:gd name="connsiteY9" fmla="*/ 0 h 6858000"/>
              <a:gd name="connsiteX10" fmla="*/ 8969375 w 8969375"/>
              <a:gd name="connsiteY10" fmla="*/ 3346450 h 6858000"/>
              <a:gd name="connsiteX11" fmla="*/ 6521450 w 8969375"/>
              <a:gd name="connsiteY11" fmla="*/ 3346450 h 6858000"/>
              <a:gd name="connsiteX12" fmla="*/ 5163820 w 8969375"/>
              <a:gd name="connsiteY12" fmla="*/ 0 h 6858000"/>
              <a:gd name="connsiteX13" fmla="*/ 7726680 w 8969375"/>
              <a:gd name="connsiteY13" fmla="*/ 0 h 6858000"/>
              <a:gd name="connsiteX14" fmla="*/ 4775200 w 8969375"/>
              <a:gd name="connsiteY14" fmla="*/ 6858000 h 6858000"/>
              <a:gd name="connsiteX15" fmla="*/ 2213610 w 8969375"/>
              <a:gd name="connsiteY15" fmla="*/ 6858000 h 6858000"/>
              <a:gd name="connsiteX16" fmla="*/ 3426460 w 8969375"/>
              <a:gd name="connsiteY16" fmla="*/ 0 h 6858000"/>
              <a:gd name="connsiteX17" fmla="*/ 4916170 w 8969375"/>
              <a:gd name="connsiteY17" fmla="*/ 0 h 6858000"/>
              <a:gd name="connsiteX18" fmla="*/ 3475990 w 8969375"/>
              <a:gd name="connsiteY18" fmla="*/ 3346450 h 6858000"/>
              <a:gd name="connsiteX19" fmla="*/ 1986280 w 8969375"/>
              <a:gd name="connsiteY19" fmla="*/ 3346450 h 6858000"/>
              <a:gd name="connsiteX20" fmla="*/ 0 w 8969375"/>
              <a:gd name="connsiteY20" fmla="*/ 0 h 6858000"/>
              <a:gd name="connsiteX21" fmla="*/ 3195320 w 8969375"/>
              <a:gd name="connsiteY21" fmla="*/ 0 h 6858000"/>
              <a:gd name="connsiteX22" fmla="*/ 243840 w 8969375"/>
              <a:gd name="connsiteY22" fmla="*/ 6858000 h 6858000"/>
              <a:gd name="connsiteX23" fmla="*/ 0 w 8969375"/>
              <a:gd name="connsiteY23" fmla="*/ 6858000 h 6858000"/>
              <a:gd name="connsiteX0" fmla="*/ 6604567 w 9123612"/>
              <a:gd name="connsiteY0" fmla="*/ 3511550 h 6858000"/>
              <a:gd name="connsiteX1" fmla="*/ 9123612 w 9123612"/>
              <a:gd name="connsiteY1" fmla="*/ 3511550 h 6858000"/>
              <a:gd name="connsiteX2" fmla="*/ 9123612 w 9123612"/>
              <a:gd name="connsiteY2" fmla="*/ 6858000 h 6858000"/>
              <a:gd name="connsiteX3" fmla="*/ 5164387 w 9123612"/>
              <a:gd name="connsiteY3" fmla="*/ 6858000 h 6858000"/>
              <a:gd name="connsiteX4" fmla="*/ 6604567 w 9123612"/>
              <a:gd name="connsiteY4" fmla="*/ 3511550 h 6858000"/>
              <a:gd name="connsiteX5" fmla="*/ 2069397 w 9123612"/>
              <a:gd name="connsiteY5" fmla="*/ 3511550 h 6858000"/>
              <a:gd name="connsiteX6" fmla="*/ 3559107 w 9123612"/>
              <a:gd name="connsiteY6" fmla="*/ 3511550 h 6858000"/>
              <a:gd name="connsiteX7" fmla="*/ 2118927 w 9123612"/>
              <a:gd name="connsiteY7" fmla="*/ 6858000 h 6858000"/>
              <a:gd name="connsiteX8" fmla="*/ 629217 w 9123612"/>
              <a:gd name="connsiteY8" fmla="*/ 6858000 h 6858000"/>
              <a:gd name="connsiteX9" fmla="*/ 2069397 w 9123612"/>
              <a:gd name="connsiteY9" fmla="*/ 3511550 h 6858000"/>
              <a:gd name="connsiteX10" fmla="*/ 8115867 w 9123612"/>
              <a:gd name="connsiteY10" fmla="*/ 0 h 6858000"/>
              <a:gd name="connsiteX11" fmla="*/ 9123612 w 9123612"/>
              <a:gd name="connsiteY11" fmla="*/ 0 h 6858000"/>
              <a:gd name="connsiteX12" fmla="*/ 9123612 w 9123612"/>
              <a:gd name="connsiteY12" fmla="*/ 3346450 h 6858000"/>
              <a:gd name="connsiteX13" fmla="*/ 6675687 w 9123612"/>
              <a:gd name="connsiteY13" fmla="*/ 3346450 h 6858000"/>
              <a:gd name="connsiteX14" fmla="*/ 8115867 w 9123612"/>
              <a:gd name="connsiteY14" fmla="*/ 0 h 6858000"/>
              <a:gd name="connsiteX15" fmla="*/ 5318057 w 9123612"/>
              <a:gd name="connsiteY15" fmla="*/ 0 h 6858000"/>
              <a:gd name="connsiteX16" fmla="*/ 7880917 w 9123612"/>
              <a:gd name="connsiteY16" fmla="*/ 0 h 6858000"/>
              <a:gd name="connsiteX17" fmla="*/ 4929437 w 9123612"/>
              <a:gd name="connsiteY17" fmla="*/ 6858000 h 6858000"/>
              <a:gd name="connsiteX18" fmla="*/ 2367847 w 9123612"/>
              <a:gd name="connsiteY18" fmla="*/ 6858000 h 6858000"/>
              <a:gd name="connsiteX19" fmla="*/ 5318057 w 9123612"/>
              <a:gd name="connsiteY19" fmla="*/ 0 h 6858000"/>
              <a:gd name="connsiteX20" fmla="*/ 3580697 w 9123612"/>
              <a:gd name="connsiteY20" fmla="*/ 0 h 6858000"/>
              <a:gd name="connsiteX21" fmla="*/ 5070407 w 9123612"/>
              <a:gd name="connsiteY21" fmla="*/ 0 h 6858000"/>
              <a:gd name="connsiteX22" fmla="*/ 3630227 w 9123612"/>
              <a:gd name="connsiteY22" fmla="*/ 3346450 h 6858000"/>
              <a:gd name="connsiteX23" fmla="*/ 2140517 w 9123612"/>
              <a:gd name="connsiteY23" fmla="*/ 3346450 h 6858000"/>
              <a:gd name="connsiteX24" fmla="*/ 3580697 w 9123612"/>
              <a:gd name="connsiteY24" fmla="*/ 0 h 6858000"/>
              <a:gd name="connsiteX25" fmla="*/ 154237 w 9123612"/>
              <a:gd name="connsiteY25" fmla="*/ 0 h 6858000"/>
              <a:gd name="connsiteX26" fmla="*/ 3349557 w 9123612"/>
              <a:gd name="connsiteY26" fmla="*/ 0 h 6858000"/>
              <a:gd name="connsiteX27" fmla="*/ 398077 w 9123612"/>
              <a:gd name="connsiteY27" fmla="*/ 6858000 h 6858000"/>
              <a:gd name="connsiteX28" fmla="*/ 0 w 9123612"/>
              <a:gd name="connsiteY28" fmla="*/ 6858000 h 6858000"/>
              <a:gd name="connsiteX29" fmla="*/ 154237 w 9123612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18625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18625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054197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054197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lnTo>
                  <a:pt x="6636589" y="351155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lnTo>
                  <a:pt x="2101419" y="351155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lnTo>
                  <a:pt x="8147889" y="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lnTo>
                  <a:pt x="5350079" y="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lnTo>
                  <a:pt x="3612719" y="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lnTo>
                  <a:pt x="294724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A4843534-A750-4D01-BC62-26CD9AEA6A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021" y="3773554"/>
            <a:ext cx="10090287" cy="1101897"/>
          </a:xfrm>
        </p:spPr>
        <p:txBody>
          <a:bodyPr>
            <a:noAutofit/>
          </a:bodyPr>
          <a:lstStyle>
            <a:lvl1pPr marL="0" indent="0" algn="l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F8E7B25A-0A4A-430B-903E-76193E2954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0021" y="5451784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1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B88F3A2A-BD60-4F82-8064-8B157AF4DDC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0021" y="5105536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</a:p>
        </p:txBody>
      </p:sp>
    </p:spTree>
    <p:extLst>
      <p:ext uri="{BB962C8B-B14F-4D97-AF65-F5344CB8AC3E}">
        <p14:creationId xmlns:p14="http://schemas.microsoft.com/office/powerpoint/2010/main" val="376836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88BA6D96-EFE3-4743-8FB5-544E9692D11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" y="0"/>
            <a:ext cx="9155429" cy="6858000"/>
          </a:xfrm>
          <a:custGeom>
            <a:avLst/>
            <a:gdLst>
              <a:gd name="connsiteX0" fmla="*/ 5490209 w 9155429"/>
              <a:gd name="connsiteY0" fmla="*/ 3511550 h 6858000"/>
              <a:gd name="connsiteX1" fmla="*/ 6979919 w 9155429"/>
              <a:gd name="connsiteY1" fmla="*/ 3511550 h 6858000"/>
              <a:gd name="connsiteX2" fmla="*/ 5541009 w 9155429"/>
              <a:gd name="connsiteY2" fmla="*/ 6858000 h 6858000"/>
              <a:gd name="connsiteX3" fmla="*/ 4050029 w 9155429"/>
              <a:gd name="connsiteY3" fmla="*/ 6858000 h 6858000"/>
              <a:gd name="connsiteX4" fmla="*/ 0 w 9155429"/>
              <a:gd name="connsiteY4" fmla="*/ 3511550 h 6858000"/>
              <a:gd name="connsiteX5" fmla="*/ 2444750 w 9155429"/>
              <a:gd name="connsiteY5" fmla="*/ 3511550 h 6858000"/>
              <a:gd name="connsiteX6" fmla="*/ 1004570 w 9155429"/>
              <a:gd name="connsiteY6" fmla="*/ 6858000 h 6858000"/>
              <a:gd name="connsiteX7" fmla="*/ 0 w 9155429"/>
              <a:gd name="connsiteY7" fmla="*/ 6858000 h 6858000"/>
              <a:gd name="connsiteX8" fmla="*/ 7001509 w 9155429"/>
              <a:gd name="connsiteY8" fmla="*/ 1 h 6858000"/>
              <a:gd name="connsiteX9" fmla="*/ 8491219 w 9155429"/>
              <a:gd name="connsiteY9" fmla="*/ 1 h 6858000"/>
              <a:gd name="connsiteX10" fmla="*/ 7051039 w 9155429"/>
              <a:gd name="connsiteY10" fmla="*/ 3346450 h 6858000"/>
              <a:gd name="connsiteX11" fmla="*/ 5561329 w 9155429"/>
              <a:gd name="connsiteY11" fmla="*/ 3346450 h 6858000"/>
              <a:gd name="connsiteX12" fmla="*/ 8722359 w 9155429"/>
              <a:gd name="connsiteY12" fmla="*/ 0 h 6858000"/>
              <a:gd name="connsiteX13" fmla="*/ 9155429 w 9155429"/>
              <a:gd name="connsiteY13" fmla="*/ 0 h 6858000"/>
              <a:gd name="connsiteX14" fmla="*/ 6203949 w 9155429"/>
              <a:gd name="connsiteY14" fmla="*/ 6858000 h 6858000"/>
              <a:gd name="connsiteX15" fmla="*/ 5772149 w 9155429"/>
              <a:gd name="connsiteY15" fmla="*/ 6858000 h 6858000"/>
              <a:gd name="connsiteX16" fmla="*/ 4190999 w 9155429"/>
              <a:gd name="connsiteY16" fmla="*/ 0 h 6858000"/>
              <a:gd name="connsiteX17" fmla="*/ 6753859 w 9155429"/>
              <a:gd name="connsiteY17" fmla="*/ 0 h 6858000"/>
              <a:gd name="connsiteX18" fmla="*/ 3802379 w 9155429"/>
              <a:gd name="connsiteY18" fmla="*/ 6858000 h 6858000"/>
              <a:gd name="connsiteX19" fmla="*/ 1239520 w 9155429"/>
              <a:gd name="connsiteY19" fmla="*/ 6858000 h 6858000"/>
              <a:gd name="connsiteX20" fmla="*/ 0 w 9155429"/>
              <a:gd name="connsiteY20" fmla="*/ 0 h 6858000"/>
              <a:gd name="connsiteX21" fmla="*/ 3956050 w 9155429"/>
              <a:gd name="connsiteY21" fmla="*/ 0 h 6858000"/>
              <a:gd name="connsiteX22" fmla="*/ 2515869 w 9155429"/>
              <a:gd name="connsiteY22" fmla="*/ 3346450 h 6858000"/>
              <a:gd name="connsiteX23" fmla="*/ 0 w 9155429"/>
              <a:gd name="connsiteY23" fmla="*/ 33464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429" h="6858000">
                <a:moveTo>
                  <a:pt x="5490209" y="3511550"/>
                </a:moveTo>
                <a:lnTo>
                  <a:pt x="6979919" y="3511550"/>
                </a:lnTo>
                <a:lnTo>
                  <a:pt x="5541009" y="6858000"/>
                </a:lnTo>
                <a:lnTo>
                  <a:pt x="4050029" y="6858000"/>
                </a:lnTo>
                <a:close/>
                <a:moveTo>
                  <a:pt x="0" y="3511550"/>
                </a:moveTo>
                <a:lnTo>
                  <a:pt x="2444750" y="3511550"/>
                </a:lnTo>
                <a:lnTo>
                  <a:pt x="1004570" y="6858000"/>
                </a:lnTo>
                <a:lnTo>
                  <a:pt x="0" y="6858000"/>
                </a:lnTo>
                <a:close/>
                <a:moveTo>
                  <a:pt x="7001509" y="1"/>
                </a:moveTo>
                <a:lnTo>
                  <a:pt x="8491219" y="1"/>
                </a:lnTo>
                <a:lnTo>
                  <a:pt x="7051039" y="3346450"/>
                </a:lnTo>
                <a:lnTo>
                  <a:pt x="5561329" y="3346450"/>
                </a:lnTo>
                <a:close/>
                <a:moveTo>
                  <a:pt x="8722359" y="0"/>
                </a:moveTo>
                <a:lnTo>
                  <a:pt x="9155429" y="0"/>
                </a:lnTo>
                <a:lnTo>
                  <a:pt x="6203949" y="6858000"/>
                </a:lnTo>
                <a:lnTo>
                  <a:pt x="5772149" y="6858000"/>
                </a:lnTo>
                <a:close/>
                <a:moveTo>
                  <a:pt x="4190999" y="0"/>
                </a:moveTo>
                <a:lnTo>
                  <a:pt x="6753859" y="0"/>
                </a:lnTo>
                <a:lnTo>
                  <a:pt x="3802379" y="6858000"/>
                </a:lnTo>
                <a:lnTo>
                  <a:pt x="1239520" y="6858000"/>
                </a:lnTo>
                <a:close/>
                <a:moveTo>
                  <a:pt x="0" y="0"/>
                </a:moveTo>
                <a:lnTo>
                  <a:pt x="3956050" y="0"/>
                </a:lnTo>
                <a:lnTo>
                  <a:pt x="2515869" y="3346450"/>
                </a:lnTo>
                <a:lnTo>
                  <a:pt x="0" y="334645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14" name="Graphic 19">
            <a:extLst>
              <a:ext uri="{FF2B5EF4-FFF2-40B4-BE49-F238E27FC236}">
                <a16:creationId xmlns:a16="http://schemas.microsoft.com/office/drawing/2014/main" id="{97347B99-304D-468D-B6F0-9D59E6077A64}"/>
              </a:ext>
            </a:extLst>
          </p:cNvPr>
          <p:cNvSpPr/>
          <p:nvPr userDrawn="1"/>
        </p:nvSpPr>
        <p:spPr>
          <a:xfrm flipH="1">
            <a:off x="9004387" y="3285679"/>
            <a:ext cx="3191256" cy="146304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B615286-AF88-4751-9BF6-3F030092F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2372" y="973512"/>
            <a:ext cx="4183939" cy="2281355"/>
          </a:xfrm>
        </p:spPr>
        <p:txBody>
          <a:bodyPr>
            <a:noAutofit/>
          </a:bodyPr>
          <a:lstStyle>
            <a:lvl1pPr algn="r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YOU!</a:t>
            </a:r>
            <a:endParaRPr lang="ru-RU" dirty="0"/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5E15D97E-2723-48C3-B835-65DB0286DB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0540" y="3675708"/>
            <a:ext cx="3135771" cy="1101897"/>
          </a:xfrm>
        </p:spPr>
        <p:txBody>
          <a:bodyPr>
            <a:noAutofit/>
          </a:bodyPr>
          <a:lstStyle>
            <a:lvl1pPr marL="0" indent="0" algn="r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Alexander</a:t>
            </a:r>
            <a:br>
              <a:rPr lang="en-US" dirty="0"/>
            </a:br>
            <a:r>
              <a:rPr lang="en-US" dirty="0" err="1"/>
              <a:t>Martensson</a:t>
            </a:r>
            <a:endParaRPr lang="en-US" dirty="0"/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4D45CEBA-121A-426A-897A-9E3CDC5F5CC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08780" y="5019264"/>
            <a:ext cx="4367531" cy="474519"/>
          </a:xfrm>
        </p:spPr>
        <p:txBody>
          <a:bodyPr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678-555-0128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0767B0C7-7BD9-4BF1-8D3D-91DED23803E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08780" y="4805882"/>
            <a:ext cx="4367531" cy="288000"/>
          </a:xfrm>
        </p:spPr>
        <p:txBody>
          <a:bodyPr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6B74744-5435-47DD-B65F-16D8E7AC15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455755" y="5685822"/>
            <a:ext cx="5920556" cy="474519"/>
          </a:xfrm>
        </p:spPr>
        <p:txBody>
          <a:bodyPr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martensson@example.com</a:t>
            </a:r>
          </a:p>
        </p:txBody>
      </p:sp>
      <p:sp>
        <p:nvSpPr>
          <p:cNvPr id="32" name="Text Placeholder 26">
            <a:extLst>
              <a:ext uri="{FF2B5EF4-FFF2-40B4-BE49-F238E27FC236}">
                <a16:creationId xmlns:a16="http://schemas.microsoft.com/office/drawing/2014/main" id="{20815411-0E43-4B6B-92C7-6E312091AB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08780" y="5466001"/>
            <a:ext cx="4367531" cy="288000"/>
          </a:xfrm>
        </p:spPr>
        <p:txBody>
          <a:bodyPr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215319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43AF0D-28CB-4D3A-A944-CE3DCAAC5657}"/>
              </a:ext>
            </a:extLst>
          </p:cNvPr>
          <p:cNvSpPr/>
          <p:nvPr userDrawn="1"/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8046DF3F-8EBA-4583-9F19-45C979FDA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021" y="3773554"/>
            <a:ext cx="10090287" cy="110189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3500" b="0" i="0"/>
            </a:lvl1pPr>
          </a:lstStyle>
          <a:p>
            <a:pPr marL="228600" lvl="0" indent="-228600"/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41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82713AA-FAF7-4D64-AB9D-53ACFDBF8B5B}"/>
              </a:ext>
            </a:extLst>
          </p:cNvPr>
          <p:cNvSpPr/>
          <p:nvPr userDrawn="1"/>
        </p:nvSpPr>
        <p:spPr>
          <a:xfrm>
            <a:off x="-1" y="172278"/>
            <a:ext cx="12192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3B87DE7-6A4B-4A0E-8622-C9BA93F0B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2225393"/>
            <a:ext cx="5110693" cy="7826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200"/>
            </a:lvl1pPr>
          </a:lstStyle>
          <a:p>
            <a:pPr marL="228600" lvl="0" indent="-22860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2388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3799919-7F2B-44B7-BF0B-B0CE733AC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7755"/>
            <a:ext cx="10515600" cy="38992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23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460D6CB-9BA0-4BA9-9CF5-9D21E9F57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77755"/>
            <a:ext cx="5181600" cy="3899207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B0DDB5D-8949-4E45-A7CD-0402580BB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77755"/>
            <a:ext cx="5181600" cy="389920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07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2C817C4-D92F-4269-B22D-5C2E52241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68513"/>
            <a:ext cx="5157787" cy="4365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C61514A7-2DEE-47E3-BCB4-FB81E9981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3455C9D3-0938-4236-8E64-BBF582FCD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68511"/>
            <a:ext cx="5183188" cy="436563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7331E254-1410-4989-81DE-84B684ACC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0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68ABD79-6AF5-4911-BEC2-A492F3EC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4509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489A680-EBE7-45A3-B520-2C50F59C7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66148"/>
            <a:ext cx="3932237" cy="3702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02EEB9F-D255-46E9-AFBB-FCC4D93BE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Graphic 15">
            <a:extLst>
              <a:ext uri="{FF2B5EF4-FFF2-40B4-BE49-F238E27FC236}">
                <a16:creationId xmlns:a16="http://schemas.microsoft.com/office/drawing/2014/main" id="{4F729341-632E-4151-9863-D40D91A16F84}"/>
              </a:ext>
            </a:extLst>
          </p:cNvPr>
          <p:cNvSpPr/>
          <p:nvPr userDrawn="1"/>
        </p:nvSpPr>
        <p:spPr>
          <a:xfrm>
            <a:off x="-11174" y="1947672"/>
            <a:ext cx="493776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4843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4469CAF-CD13-4CCC-9569-14C8070A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8074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6D4C583-322D-4347-807F-F6D6AF885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30500"/>
            <a:ext cx="3932237" cy="37384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138DBAD-2265-4E62-AB5B-F66A60D53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9738" y="0"/>
            <a:ext cx="6103620" cy="6857999"/>
          </a:xfrm>
          <a:custGeom>
            <a:avLst/>
            <a:gdLst>
              <a:gd name="connsiteX0" fmla="*/ 3914141 w 6103620"/>
              <a:gd name="connsiteY0" fmla="*/ 914400 h 6857999"/>
              <a:gd name="connsiteX1" fmla="*/ 6103620 w 6103620"/>
              <a:gd name="connsiteY1" fmla="*/ 914400 h 6857999"/>
              <a:gd name="connsiteX2" fmla="*/ 6103620 w 6103620"/>
              <a:gd name="connsiteY2" fmla="*/ 914404 h 6857999"/>
              <a:gd name="connsiteX3" fmla="*/ 4339591 w 6103620"/>
              <a:gd name="connsiteY3" fmla="*/ 6857999 h 6857999"/>
              <a:gd name="connsiteX4" fmla="*/ 2150113 w 6103620"/>
              <a:gd name="connsiteY4" fmla="*/ 6857999 h 6857999"/>
              <a:gd name="connsiteX5" fmla="*/ 1769111 w 6103620"/>
              <a:gd name="connsiteY5" fmla="*/ 0 h 6857999"/>
              <a:gd name="connsiteX6" fmla="*/ 3958591 w 6103620"/>
              <a:gd name="connsiteY6" fmla="*/ 0 h 6857999"/>
              <a:gd name="connsiteX7" fmla="*/ 2189480 w 6103620"/>
              <a:gd name="connsiteY7" fmla="*/ 5943601 h 6857999"/>
              <a:gd name="connsiteX8" fmla="*/ 0 w 6103620"/>
              <a:gd name="connsiteY8" fmla="*/ 59436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3620" h="6857999">
                <a:moveTo>
                  <a:pt x="3914141" y="914400"/>
                </a:moveTo>
                <a:lnTo>
                  <a:pt x="6103620" y="914400"/>
                </a:lnTo>
                <a:lnTo>
                  <a:pt x="6103620" y="914404"/>
                </a:lnTo>
                <a:lnTo>
                  <a:pt x="4339591" y="6857999"/>
                </a:lnTo>
                <a:lnTo>
                  <a:pt x="2150113" y="6857999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817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D7B9076-7693-4C5F-8305-D5529FF80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EMPTY SLIDE</a:t>
            </a:r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8320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226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61FE90B3-361E-4150-BE53-368ADEA27D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130966"/>
            <a:ext cx="12192000" cy="6602574"/>
          </a:xfrm>
          <a:custGeom>
            <a:avLst/>
            <a:gdLst>
              <a:gd name="connsiteX0" fmla="*/ 5864259 w 12192000"/>
              <a:gd name="connsiteY0" fmla="*/ 2895444 h 6602574"/>
              <a:gd name="connsiteX1" fmla="*/ 5864259 w 12192000"/>
              <a:gd name="connsiteY1" fmla="*/ 5383374 h 6602574"/>
              <a:gd name="connsiteX2" fmla="*/ 0 w 12192000"/>
              <a:gd name="connsiteY2" fmla="*/ 6602574 h 6602574"/>
              <a:gd name="connsiteX3" fmla="*/ 0 w 12192000"/>
              <a:gd name="connsiteY3" fmla="*/ 4114644 h 6602574"/>
              <a:gd name="connsiteX4" fmla="*/ 12192000 w 12192000"/>
              <a:gd name="connsiteY4" fmla="*/ 2726690 h 6602574"/>
              <a:gd name="connsiteX5" fmla="*/ 12192000 w 12192000"/>
              <a:gd name="connsiteY5" fmla="*/ 5214620 h 6602574"/>
              <a:gd name="connsiteX6" fmla="*/ 6104805 w 12192000"/>
              <a:gd name="connsiteY6" fmla="*/ 6470494 h 6602574"/>
              <a:gd name="connsiteX7" fmla="*/ 6104805 w 12192000"/>
              <a:gd name="connsiteY7" fmla="*/ 3982564 h 6602574"/>
              <a:gd name="connsiteX8" fmla="*/ 12192000 w 12192000"/>
              <a:gd name="connsiteY8" fmla="*/ 0 h 6602574"/>
              <a:gd name="connsiteX9" fmla="*/ 12192000 w 12192000"/>
              <a:gd name="connsiteY9" fmla="*/ 2487923 h 6602574"/>
              <a:gd name="connsiteX10" fmla="*/ 6104805 w 12192000"/>
              <a:gd name="connsiteY10" fmla="*/ 3742534 h 6602574"/>
              <a:gd name="connsiteX11" fmla="*/ 6104805 w 12192000"/>
              <a:gd name="connsiteY11" fmla="*/ 1255874 h 660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602574">
                <a:moveTo>
                  <a:pt x="5864259" y="2895444"/>
                </a:moveTo>
                <a:lnTo>
                  <a:pt x="5864259" y="5383374"/>
                </a:lnTo>
                <a:lnTo>
                  <a:pt x="0" y="6602574"/>
                </a:lnTo>
                <a:lnTo>
                  <a:pt x="0" y="4114644"/>
                </a:lnTo>
                <a:close/>
                <a:moveTo>
                  <a:pt x="12192000" y="2726690"/>
                </a:moveTo>
                <a:lnTo>
                  <a:pt x="12192000" y="5214620"/>
                </a:lnTo>
                <a:lnTo>
                  <a:pt x="6104805" y="6470494"/>
                </a:lnTo>
                <a:lnTo>
                  <a:pt x="6104805" y="3982564"/>
                </a:lnTo>
                <a:close/>
                <a:moveTo>
                  <a:pt x="12192000" y="0"/>
                </a:moveTo>
                <a:lnTo>
                  <a:pt x="12192000" y="2487923"/>
                </a:lnTo>
                <a:lnTo>
                  <a:pt x="6104805" y="3742534"/>
                </a:lnTo>
                <a:lnTo>
                  <a:pt x="6104805" y="125587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18AF4189-33DF-9B46-9624-C722FCE07D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3477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10000CCD-6AFF-4E65-8858-5502306E58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5578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5D777E5-98F6-416A-8D23-3399269D85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42535" y="1998209"/>
            <a:ext cx="3103110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C979BADF-99B5-4C91-AAE5-FC2C4DBEDE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20642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6706F6A2-1599-4D73-9288-3ECEACDDCA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77939" y="1998209"/>
            <a:ext cx="2243918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BAE5E245-1702-4722-895D-0808BB0A86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06755" y="1991988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36" name="Text Placeholder 24">
            <a:extLst>
              <a:ext uri="{FF2B5EF4-FFF2-40B4-BE49-F238E27FC236}">
                <a16:creationId xmlns:a16="http://schemas.microsoft.com/office/drawing/2014/main" id="{3701E665-3CED-413C-BAC6-CE003B1494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64052" y="2015988"/>
            <a:ext cx="2959116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E01406B4-D44B-4D1E-91F3-D87541EAD4C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20059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8" name="Text Placeholder 24">
            <a:extLst>
              <a:ext uri="{FF2B5EF4-FFF2-40B4-BE49-F238E27FC236}">
                <a16:creationId xmlns:a16="http://schemas.microsoft.com/office/drawing/2014/main" id="{9AAD5CF9-9A59-4C5F-8C29-B92AD601211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18684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9" name="Text Placeholder 24">
            <a:extLst>
              <a:ext uri="{FF2B5EF4-FFF2-40B4-BE49-F238E27FC236}">
                <a16:creationId xmlns:a16="http://schemas.microsoft.com/office/drawing/2014/main" id="{C6725172-65CC-4645-B23F-E77886468F3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94793" y="2927531"/>
            <a:ext cx="2599197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0" name="Text Placeholder 24">
            <a:extLst>
              <a:ext uri="{FF2B5EF4-FFF2-40B4-BE49-F238E27FC236}">
                <a16:creationId xmlns:a16="http://schemas.microsoft.com/office/drawing/2014/main" id="{0EA5E6CA-5C78-4B75-BA22-59750E7D45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876955" y="2925988"/>
            <a:ext cx="3726423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Text Placeholder 24">
            <a:extLst>
              <a:ext uri="{FF2B5EF4-FFF2-40B4-BE49-F238E27FC236}">
                <a16:creationId xmlns:a16="http://schemas.microsoft.com/office/drawing/2014/main" id="{E1C61752-F57C-4FBF-93F3-06F43CCA43C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284133" y="5751926"/>
            <a:ext cx="9623735" cy="470478"/>
          </a:xfr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Text Placeholder 24">
            <a:extLst>
              <a:ext uri="{FF2B5EF4-FFF2-40B4-BE49-F238E27FC236}">
                <a16:creationId xmlns:a16="http://schemas.microsoft.com/office/drawing/2014/main" id="{E0232175-FB97-4039-8136-B9DD27441C0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794791" y="4893792"/>
            <a:ext cx="2599199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3" name="Text Placeholder 24">
            <a:extLst>
              <a:ext uri="{FF2B5EF4-FFF2-40B4-BE49-F238E27FC236}">
                <a16:creationId xmlns:a16="http://schemas.microsoft.com/office/drawing/2014/main" id="{6E5262C3-0603-403F-AB36-FB4EB9FC7BC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890713" y="4893792"/>
            <a:ext cx="3712665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4" name="Picture Placeholder 12">
            <a:extLst>
              <a:ext uri="{FF2B5EF4-FFF2-40B4-BE49-F238E27FC236}">
                <a16:creationId xmlns:a16="http://schemas.microsoft.com/office/drawing/2014/main" id="{D2FBACFC-8B68-4A37-95A4-26BE5A23D75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020058" y="3800404"/>
            <a:ext cx="3273552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46" name="Picture Placeholder 12">
            <a:extLst>
              <a:ext uri="{FF2B5EF4-FFF2-40B4-BE49-F238E27FC236}">
                <a16:creationId xmlns:a16="http://schemas.microsoft.com/office/drawing/2014/main" id="{5A6A36C6-8489-4333-927A-141D8F98AE5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794792" y="3864572"/>
            <a:ext cx="2599199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47" name="Picture Placeholder 9">
            <a:extLst>
              <a:ext uri="{FF2B5EF4-FFF2-40B4-BE49-F238E27FC236}">
                <a16:creationId xmlns:a16="http://schemas.microsoft.com/office/drawing/2014/main" id="{BB2DF986-C446-4302-9099-B1512AD5D8CA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876955" y="3864572"/>
            <a:ext cx="2599200" cy="8964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BB58C539-3FDE-4755-BEB4-C953AA292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741320"/>
            <a:ext cx="1050674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HOW TO USE THIS TEMPALTE</a:t>
            </a:r>
            <a:endParaRPr lang="ru-RU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8EDA54DA-ED01-4416-96BF-C8968F4684B4}"/>
              </a:ext>
            </a:extLst>
          </p:cNvPr>
          <p:cNvSpPr/>
          <p:nvPr userDrawn="1"/>
        </p:nvSpPr>
        <p:spPr>
          <a:xfrm>
            <a:off x="-11173" y="1610268"/>
            <a:ext cx="9252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38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9D8367A5-C050-47FB-A1BD-54CD13DE3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19738" y="0"/>
            <a:ext cx="6103621" cy="6858000"/>
          </a:xfrm>
          <a:custGeom>
            <a:avLst/>
            <a:gdLst>
              <a:gd name="connsiteX0" fmla="*/ 3914141 w 6103621"/>
              <a:gd name="connsiteY0" fmla="*/ 914400 h 6858000"/>
              <a:gd name="connsiteX1" fmla="*/ 6103621 w 6103621"/>
              <a:gd name="connsiteY1" fmla="*/ 914400 h 6858000"/>
              <a:gd name="connsiteX2" fmla="*/ 4339591 w 6103621"/>
              <a:gd name="connsiteY2" fmla="*/ 6858000 h 6858000"/>
              <a:gd name="connsiteX3" fmla="*/ 2150112 w 6103621"/>
              <a:gd name="connsiteY3" fmla="*/ 6858000 h 6858000"/>
              <a:gd name="connsiteX4" fmla="*/ 1769111 w 6103621"/>
              <a:gd name="connsiteY4" fmla="*/ 0 h 6858000"/>
              <a:gd name="connsiteX5" fmla="*/ 3958591 w 6103621"/>
              <a:gd name="connsiteY5" fmla="*/ 0 h 6858000"/>
              <a:gd name="connsiteX6" fmla="*/ 2189480 w 6103621"/>
              <a:gd name="connsiteY6" fmla="*/ 5943601 h 6858000"/>
              <a:gd name="connsiteX7" fmla="*/ 0 w 6103621"/>
              <a:gd name="connsiteY7" fmla="*/ 59436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3621" h="6858000">
                <a:moveTo>
                  <a:pt x="3914141" y="914400"/>
                </a:moveTo>
                <a:lnTo>
                  <a:pt x="6103621" y="914400"/>
                </a:lnTo>
                <a:lnTo>
                  <a:pt x="4339591" y="6858000"/>
                </a:lnTo>
                <a:lnTo>
                  <a:pt x="2150112" y="6858000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302F0820-F94A-40EF-B3BE-26CD0CB551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3074529"/>
            <a:ext cx="4421856" cy="2588637"/>
          </a:xfrm>
        </p:spPr>
        <p:txBody>
          <a:bodyPr lIns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3528AEE-54AB-4366-9576-BBA1CE5F3A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2746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A1867536-E941-4FED-8B68-2609143C2A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139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B2044CCF-605D-4D6E-A41D-D6AED53B223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404811"/>
            <a:ext cx="6108872" cy="5485128"/>
          </a:xfrm>
          <a:custGeom>
            <a:avLst/>
            <a:gdLst>
              <a:gd name="connsiteX0" fmla="*/ 0 w 6108872"/>
              <a:gd name="connsiteY0" fmla="*/ 2203471 h 5485128"/>
              <a:gd name="connsiteX1" fmla="*/ 6108872 w 6108872"/>
              <a:gd name="connsiteY1" fmla="*/ 3505695 h 5485128"/>
              <a:gd name="connsiteX2" fmla="*/ 6108872 w 6108872"/>
              <a:gd name="connsiteY2" fmla="*/ 5485128 h 5485128"/>
              <a:gd name="connsiteX3" fmla="*/ 0 w 6108872"/>
              <a:gd name="connsiteY3" fmla="*/ 4182903 h 5485128"/>
              <a:gd name="connsiteX4" fmla="*/ 0 w 6108872"/>
              <a:gd name="connsiteY4" fmla="*/ 0 h 5485128"/>
              <a:gd name="connsiteX5" fmla="*/ 6108872 w 6108872"/>
              <a:gd name="connsiteY5" fmla="*/ 1302225 h 5485128"/>
              <a:gd name="connsiteX6" fmla="*/ 6108872 w 6108872"/>
              <a:gd name="connsiteY6" fmla="*/ 3281657 h 5485128"/>
              <a:gd name="connsiteX7" fmla="*/ 0 w 6108872"/>
              <a:gd name="connsiteY7" fmla="*/ 1979432 h 5485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8872" h="5485128">
                <a:moveTo>
                  <a:pt x="0" y="2203471"/>
                </a:moveTo>
                <a:lnTo>
                  <a:pt x="6108872" y="3505695"/>
                </a:lnTo>
                <a:lnTo>
                  <a:pt x="6108872" y="5485128"/>
                </a:lnTo>
                <a:lnTo>
                  <a:pt x="0" y="4182903"/>
                </a:lnTo>
                <a:close/>
                <a:moveTo>
                  <a:pt x="0" y="0"/>
                </a:moveTo>
                <a:lnTo>
                  <a:pt x="6108872" y="1302225"/>
                </a:lnTo>
                <a:lnTo>
                  <a:pt x="6108872" y="3281657"/>
                </a:lnTo>
                <a:lnTo>
                  <a:pt x="0" y="197943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E7F180F3-53B1-4A31-82A4-E6F9B5D8D8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81205" y="3090572"/>
            <a:ext cx="4421857" cy="2588637"/>
          </a:xfrm>
        </p:spPr>
        <p:txBody>
          <a:bodyPr lIns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D523330-9E96-4C6E-B5A4-6B543D365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1206" y="1046140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2</a:t>
            </a:r>
            <a:endParaRPr lang="ru-RU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A08F6B3-0ADA-4ECF-8D25-7DFE4A3641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81206" y="2241515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5CCECBFE-3C2B-4492-BCDA-1EFEB5E3E092}"/>
              </a:ext>
            </a:extLst>
          </p:cNvPr>
          <p:cNvSpPr/>
          <p:nvPr userDrawn="1"/>
        </p:nvSpPr>
        <p:spPr>
          <a:xfrm flipH="1">
            <a:off x="6980920" y="1947672"/>
            <a:ext cx="5220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3441B044-38F8-49ED-845B-5D926C811447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919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3373955-AB5B-4186-8098-9DBA0AB2650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74031" y="2993041"/>
            <a:ext cx="4365625" cy="454353"/>
          </a:xfrm>
        </p:spPr>
        <p:txBody>
          <a:bodyPr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3A3472E-32B4-4CAD-B5D0-420AA3FB4CE3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627120" y="2993041"/>
            <a:ext cx="4365625" cy="454353"/>
          </a:xfrm>
        </p:spPr>
        <p:txBody>
          <a:bodyPr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11" name="Text Placeholder 26">
            <a:extLst>
              <a:ext uri="{FF2B5EF4-FFF2-40B4-BE49-F238E27FC236}">
                <a16:creationId xmlns:a16="http://schemas.microsoft.com/office/drawing/2014/main" id="{1AEED068-3EA0-4BF4-875C-02473E9EB0C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4032" y="356341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26">
            <a:extLst>
              <a:ext uri="{FF2B5EF4-FFF2-40B4-BE49-F238E27FC236}">
                <a16:creationId xmlns:a16="http://schemas.microsoft.com/office/drawing/2014/main" id="{3590B9DA-A2DF-4AE1-9A98-C7B84F48C3A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27121" y="356341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1992"/>
            <a:ext cx="10218713" cy="665713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5E78F6F2-1702-E74A-86B2-0C42A30F3378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037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-12700" y="-12700"/>
            <a:ext cx="12217400" cy="6883400"/>
            <a:chOff x="-12700" y="-12700"/>
            <a:chExt cx="12217400" cy="68834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542021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Chart Placeholder 18">
            <a:extLst>
              <a:ext uri="{FF2B5EF4-FFF2-40B4-BE49-F238E27FC236}">
                <a16:creationId xmlns:a16="http://schemas.microsoft.com/office/drawing/2014/main" id="{68B512F2-EA3E-483F-B5D4-29DFD6C37B36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6096001" y="1246188"/>
            <a:ext cx="5170034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 lang="ru-RU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D58E79F-20BB-644D-8C49-25B57E347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CHART</a:t>
            </a:r>
            <a:br>
              <a:rPr lang="en-US" dirty="0"/>
            </a:br>
            <a:r>
              <a:rPr lang="en-US" dirty="0"/>
              <a:t>SLIDE</a:t>
            </a:r>
            <a:endParaRPr lang="ru-RU" dirty="0"/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EF8E92E6-C1C9-854A-93EE-FD201AF050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Graphic 15">
            <a:extLst>
              <a:ext uri="{FF2B5EF4-FFF2-40B4-BE49-F238E27FC236}">
                <a16:creationId xmlns:a16="http://schemas.microsoft.com/office/drawing/2014/main" id="{C1F625F0-F98F-D244-9020-86C86C287112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148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TABLE</a:t>
            </a:r>
            <a:br>
              <a:rPr lang="en-US" dirty="0"/>
            </a:br>
            <a:r>
              <a:rPr lang="en-US" dirty="0"/>
              <a:t>SLIDE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Graphic 15">
            <a:extLst>
              <a:ext uri="{FF2B5EF4-FFF2-40B4-BE49-F238E27FC236}">
                <a16:creationId xmlns:a16="http://schemas.microsoft.com/office/drawing/2014/main" id="{C8EF6174-FF5D-41C2-BF6B-9D6ECB281A1D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D45BCEDF-86BB-41E2-9F09-5D3014AD1C45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15791" y="1591499"/>
            <a:ext cx="6561138" cy="3761069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icon to add table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377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E694C388-14E9-4848-A715-72B7DC6AF5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01" y="0"/>
            <a:ext cx="12161519" cy="6858000"/>
          </a:xfrm>
          <a:custGeom>
            <a:avLst/>
            <a:gdLst>
              <a:gd name="connsiteX0" fmla="*/ 12161519 w 12161519"/>
              <a:gd name="connsiteY0" fmla="*/ 638810 h 6858000"/>
              <a:gd name="connsiteX1" fmla="*/ 12161519 w 12161519"/>
              <a:gd name="connsiteY1" fmla="*/ 1922780 h 6858000"/>
              <a:gd name="connsiteX2" fmla="*/ 9531350 w 12161519"/>
              <a:gd name="connsiteY2" fmla="*/ 6858000 h 6858000"/>
              <a:gd name="connsiteX3" fmla="*/ 8846819 w 12161519"/>
              <a:gd name="connsiteY3" fmla="*/ 6858000 h 6858000"/>
              <a:gd name="connsiteX4" fmla="*/ 10704830 w 12161519"/>
              <a:gd name="connsiteY4" fmla="*/ 0 h 6858000"/>
              <a:gd name="connsiteX5" fmla="*/ 12161519 w 12161519"/>
              <a:gd name="connsiteY5" fmla="*/ 0 h 6858000"/>
              <a:gd name="connsiteX6" fmla="*/ 12161519 w 12161519"/>
              <a:gd name="connsiteY6" fmla="*/ 234950 h 6858000"/>
              <a:gd name="connsiteX7" fmla="*/ 8632190 w 12161519"/>
              <a:gd name="connsiteY7" fmla="*/ 6858000 h 6858000"/>
              <a:gd name="connsiteX8" fmla="*/ 7049770 w 12161519"/>
              <a:gd name="connsiteY8" fmla="*/ 6858000 h 6858000"/>
              <a:gd name="connsiteX9" fmla="*/ 5320030 w 12161519"/>
              <a:gd name="connsiteY9" fmla="*/ 0 h 6858000"/>
              <a:gd name="connsiteX10" fmla="*/ 10476230 w 12161519"/>
              <a:gd name="connsiteY10" fmla="*/ 0 h 6858000"/>
              <a:gd name="connsiteX11" fmla="*/ 6822440 w 12161519"/>
              <a:gd name="connsiteY11" fmla="*/ 6858000 h 6858000"/>
              <a:gd name="connsiteX12" fmla="*/ 1664970 w 12161519"/>
              <a:gd name="connsiteY12" fmla="*/ 6858000 h 6858000"/>
              <a:gd name="connsiteX13" fmla="*/ 3529330 w 12161519"/>
              <a:gd name="connsiteY13" fmla="*/ 0 h 6858000"/>
              <a:gd name="connsiteX14" fmla="*/ 5111750 w 12161519"/>
              <a:gd name="connsiteY14" fmla="*/ 0 h 6858000"/>
              <a:gd name="connsiteX15" fmla="*/ 1456690 w 12161519"/>
              <a:gd name="connsiteY15" fmla="*/ 6858000 h 6858000"/>
              <a:gd name="connsiteX16" fmla="*/ 0 w 12161519"/>
              <a:gd name="connsiteY16" fmla="*/ 6858000 h 6858000"/>
              <a:gd name="connsiteX17" fmla="*/ 0 w 12161519"/>
              <a:gd name="connsiteY17" fmla="*/ 6623050 h 6858000"/>
              <a:gd name="connsiteX18" fmla="*/ 2630170 w 12161519"/>
              <a:gd name="connsiteY18" fmla="*/ 0 h 6858000"/>
              <a:gd name="connsiteX19" fmla="*/ 3314700 w 12161519"/>
              <a:gd name="connsiteY19" fmla="*/ 0 h 6858000"/>
              <a:gd name="connsiteX20" fmla="*/ 0 w 12161519"/>
              <a:gd name="connsiteY20" fmla="*/ 6219190 h 6858000"/>
              <a:gd name="connsiteX21" fmla="*/ 0 w 12161519"/>
              <a:gd name="connsiteY21" fmla="*/ 493522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61519" h="6858000">
                <a:moveTo>
                  <a:pt x="12161519" y="638810"/>
                </a:moveTo>
                <a:lnTo>
                  <a:pt x="12161519" y="1922780"/>
                </a:lnTo>
                <a:lnTo>
                  <a:pt x="9531350" y="6858000"/>
                </a:lnTo>
                <a:lnTo>
                  <a:pt x="8846819" y="6858000"/>
                </a:lnTo>
                <a:close/>
                <a:moveTo>
                  <a:pt x="10704830" y="0"/>
                </a:moveTo>
                <a:lnTo>
                  <a:pt x="12161519" y="0"/>
                </a:lnTo>
                <a:lnTo>
                  <a:pt x="12161519" y="234950"/>
                </a:lnTo>
                <a:lnTo>
                  <a:pt x="8632190" y="6858000"/>
                </a:lnTo>
                <a:lnTo>
                  <a:pt x="7049770" y="6858000"/>
                </a:lnTo>
                <a:close/>
                <a:moveTo>
                  <a:pt x="5320030" y="0"/>
                </a:moveTo>
                <a:lnTo>
                  <a:pt x="10476230" y="0"/>
                </a:lnTo>
                <a:lnTo>
                  <a:pt x="6822440" y="6858000"/>
                </a:lnTo>
                <a:lnTo>
                  <a:pt x="1664970" y="6858000"/>
                </a:lnTo>
                <a:close/>
                <a:moveTo>
                  <a:pt x="3529330" y="0"/>
                </a:moveTo>
                <a:lnTo>
                  <a:pt x="5111750" y="0"/>
                </a:lnTo>
                <a:lnTo>
                  <a:pt x="1456690" y="6858000"/>
                </a:lnTo>
                <a:lnTo>
                  <a:pt x="0" y="6858000"/>
                </a:lnTo>
                <a:lnTo>
                  <a:pt x="0" y="6623050"/>
                </a:lnTo>
                <a:close/>
                <a:moveTo>
                  <a:pt x="2630170" y="0"/>
                </a:moveTo>
                <a:lnTo>
                  <a:pt x="3314700" y="0"/>
                </a:lnTo>
                <a:lnTo>
                  <a:pt x="0" y="6219190"/>
                </a:lnTo>
                <a:lnTo>
                  <a:pt x="0" y="493522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FD7B55F-CFD3-4921-BB2A-B14EB4E363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10514998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 SLIDE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932204AA-73EE-4F85-898B-E747C5ACC0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1880794"/>
            <a:ext cx="10518598" cy="78263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Graphic 4">
            <a:extLst>
              <a:ext uri="{FF2B5EF4-FFF2-40B4-BE49-F238E27FC236}">
                <a16:creationId xmlns:a16="http://schemas.microsoft.com/office/drawing/2014/main" id="{38541361-4795-490E-8165-B4A338F8231D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2E78DA-7F75-294B-AECF-F02F6C41615D}"/>
              </a:ext>
            </a:extLst>
          </p:cNvPr>
          <p:cNvSpPr txBox="1"/>
          <p:nvPr userDrawn="1"/>
        </p:nvSpPr>
        <p:spPr>
          <a:xfrm>
            <a:off x="327546" y="3002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27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F5D581-F5B0-4701-B187-0D4FAB44900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E5F41AB-E2B9-45DD-B1C7-9F4DBA4946B9}"/>
              </a:ext>
            </a:extLst>
          </p:cNvPr>
          <p:cNvSpPr/>
          <p:nvPr userDrawn="1"/>
        </p:nvSpPr>
        <p:spPr>
          <a:xfrm>
            <a:off x="2445759" y="-12700"/>
            <a:ext cx="7289800" cy="6883400"/>
          </a:xfrm>
          <a:custGeom>
            <a:avLst/>
            <a:gdLst>
              <a:gd name="connsiteX0" fmla="*/ 5063490 w 7289800"/>
              <a:gd name="connsiteY0" fmla="*/ 12700 h 6883400"/>
              <a:gd name="connsiteX1" fmla="*/ 2499360 w 7289800"/>
              <a:gd name="connsiteY1" fmla="*/ 6870700 h 6883400"/>
              <a:gd name="connsiteX2" fmla="*/ 4721860 w 7289800"/>
              <a:gd name="connsiteY2" fmla="*/ 6870700 h 6883400"/>
              <a:gd name="connsiteX3" fmla="*/ 7285990 w 7289800"/>
              <a:gd name="connsiteY3" fmla="*/ 12700 h 6883400"/>
              <a:gd name="connsiteX4" fmla="*/ 5063490 w 7289800"/>
              <a:gd name="connsiteY4" fmla="*/ 12700 h 6883400"/>
              <a:gd name="connsiteX5" fmla="*/ 12700 w 7289800"/>
              <a:gd name="connsiteY5" fmla="*/ 6870700 h 6883400"/>
              <a:gd name="connsiteX6" fmla="*/ 2235200 w 7289800"/>
              <a:gd name="connsiteY6" fmla="*/ 6870700 h 6883400"/>
              <a:gd name="connsiteX7" fmla="*/ 4799331 w 7289800"/>
              <a:gd name="connsiteY7" fmla="*/ 12700 h 6883400"/>
              <a:gd name="connsiteX8" fmla="*/ 2576830 w 7289800"/>
              <a:gd name="connsiteY8" fmla="*/ 12700 h 6883400"/>
              <a:gd name="connsiteX9" fmla="*/ 12700 w 7289800"/>
              <a:gd name="connsiteY9" fmla="*/ 6870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89800" h="6883400">
                <a:moveTo>
                  <a:pt x="5063490" y="12700"/>
                </a:moveTo>
                <a:lnTo>
                  <a:pt x="2499360" y="6870700"/>
                </a:lnTo>
                <a:lnTo>
                  <a:pt x="4721860" y="6870700"/>
                </a:lnTo>
                <a:lnTo>
                  <a:pt x="7285990" y="12700"/>
                </a:lnTo>
                <a:lnTo>
                  <a:pt x="5063490" y="12700"/>
                </a:lnTo>
                <a:close/>
                <a:moveTo>
                  <a:pt x="12700" y="6870700"/>
                </a:moveTo>
                <a:lnTo>
                  <a:pt x="2235200" y="6870700"/>
                </a:lnTo>
                <a:lnTo>
                  <a:pt x="4799331" y="12700"/>
                </a:lnTo>
                <a:lnTo>
                  <a:pt x="2576830" y="12700"/>
                </a:lnTo>
                <a:lnTo>
                  <a:pt x="12700" y="68707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10C334-F1CE-4CEF-ADC6-D1BADB9947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6579"/>
            <a:ext cx="10515600" cy="1325563"/>
          </a:xfrm>
        </p:spPr>
        <p:txBody>
          <a:bodyPr lIns="0" rIns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VIDEO SLIDE</a:t>
            </a:r>
            <a:endParaRPr lang="ru-RU" dirty="0"/>
          </a:p>
        </p:txBody>
      </p:sp>
      <p:sp>
        <p:nvSpPr>
          <p:cNvPr id="16" name="Media Placeholder 7">
            <a:extLst>
              <a:ext uri="{FF2B5EF4-FFF2-40B4-BE49-F238E27FC236}">
                <a16:creationId xmlns:a16="http://schemas.microsoft.com/office/drawing/2014/main" id="{A11F77F4-4B16-4503-B9B6-AE22C686E3E3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1395984" y="1497770"/>
            <a:ext cx="9400032" cy="4215384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icon to add media</a:t>
            </a:r>
            <a:endParaRPr lang="ru-RU" dirty="0"/>
          </a:p>
        </p:txBody>
      </p:sp>
      <p:sp>
        <p:nvSpPr>
          <p:cNvPr id="12" name="Graphic 4">
            <a:extLst>
              <a:ext uri="{FF2B5EF4-FFF2-40B4-BE49-F238E27FC236}">
                <a16:creationId xmlns:a16="http://schemas.microsoft.com/office/drawing/2014/main" id="{C7654E36-50FF-425E-B595-F3957610B5D8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973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30162" y="6002372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60023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002372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7" r:id="rId2"/>
    <p:sldLayoutId id="2147483678" r:id="rId3"/>
    <p:sldLayoutId id="2147483679" r:id="rId4"/>
    <p:sldLayoutId id="2147483681" r:id="rId5"/>
    <p:sldLayoutId id="2147483690" r:id="rId6"/>
    <p:sldLayoutId id="2147483691" r:id="rId7"/>
    <p:sldLayoutId id="2147483684" r:id="rId8"/>
    <p:sldLayoutId id="2147483685" r:id="rId9"/>
    <p:sldLayoutId id="2147483692" r:id="rId10"/>
    <p:sldLayoutId id="2147483693" r:id="rId11"/>
    <p:sldLayoutId id="2147483694" r:id="rId12"/>
    <p:sldLayoutId id="2147483697" r:id="rId13"/>
    <p:sldLayoutId id="2147483698" r:id="rId14"/>
    <p:sldLayoutId id="2147483699" r:id="rId15"/>
    <p:sldLayoutId id="2147483701" r:id="rId16"/>
    <p:sldLayoutId id="2147483700" r:id="rId17"/>
    <p:sldLayoutId id="2147483687" r:id="rId18"/>
    <p:sldLayoutId id="2147483696" r:id="rId19"/>
    <p:sldLayoutId id="2147483688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Building glass walls and sky">
            <a:extLst>
              <a:ext uri="{FF2B5EF4-FFF2-40B4-BE49-F238E27FC236}">
                <a16:creationId xmlns:a16="http://schemas.microsoft.com/office/drawing/2014/main" id="{873751CF-C490-45B5-B248-BF86A59ECF2E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2"/>
          <a:srcRect l="-48" t="6766" r="19843" b="3091"/>
          <a:stretch/>
        </p:blipFill>
        <p:spPr>
          <a:xfrm>
            <a:off x="3033191" y="0"/>
            <a:ext cx="9155634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6E9371-6E05-45E0-803B-4C39AC28C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1502229"/>
            <a:ext cx="11418804" cy="961070"/>
          </a:xfrm>
        </p:spPr>
        <p:txBody>
          <a:bodyPr/>
          <a:lstStyle/>
          <a:p>
            <a:r>
              <a:rPr lang="en-IN" sz="5400" dirty="0"/>
              <a:t>The Battle of </a:t>
            </a:r>
            <a:r>
              <a:rPr lang="en-IN" sz="5400" dirty="0" err="1"/>
              <a:t>Neighborhood</a:t>
            </a:r>
            <a:endParaRPr lang="ru-RU" sz="5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0FE25-038A-4A14-B11A-432FECB7FA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0021" y="3821271"/>
            <a:ext cx="10090287" cy="498000"/>
          </a:xfrm>
        </p:spPr>
        <p:txBody>
          <a:bodyPr/>
          <a:lstStyle/>
          <a:p>
            <a:r>
              <a:rPr lang="en-IN" dirty="0"/>
              <a:t>Data Science Capstone Project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0A1A89-FE18-44C6-B3EE-49541CB8507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0021" y="4488037"/>
            <a:ext cx="4367531" cy="324417"/>
          </a:xfrm>
        </p:spPr>
        <p:txBody>
          <a:bodyPr/>
          <a:lstStyle/>
          <a:p>
            <a:r>
              <a:rPr lang="en-IN" dirty="0"/>
              <a:t>By: </a:t>
            </a:r>
            <a:r>
              <a:rPr lang="en-IN" dirty="0" smtClean="0"/>
              <a:t>Aditya Prakash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697A7-775B-4995-AFA7-E4B1B1C1C8F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70021" y="4981220"/>
            <a:ext cx="4367531" cy="324417"/>
          </a:xfrm>
        </p:spPr>
        <p:txBody>
          <a:bodyPr/>
          <a:lstStyle/>
          <a:p>
            <a:r>
              <a:rPr lang="en-IN" dirty="0"/>
              <a:t>Date: </a:t>
            </a:r>
            <a:r>
              <a:rPr lang="en-IN" dirty="0" smtClean="0"/>
              <a:t>18th </a:t>
            </a:r>
            <a:r>
              <a:rPr lang="en-IN" dirty="0"/>
              <a:t>Feb 2021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0506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Futuristic Design Office Building Against Clear Sky">
            <a:extLst>
              <a:ext uri="{FF2B5EF4-FFF2-40B4-BE49-F238E27FC236}">
                <a16:creationId xmlns:a16="http://schemas.microsoft.com/office/drawing/2014/main" id="{BD519751-E686-4F24-9C8F-C439D8581B8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10743" t="17230" r="27972"/>
          <a:stretch/>
        </p:blipFill>
        <p:spPr>
          <a:xfrm>
            <a:off x="0" y="404811"/>
            <a:ext cx="6108872" cy="5485128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0B93806-769F-4C20-A684-CA4CB5BB8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METHODOLOGY: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209D92-7413-44EE-BC90-ECE50DA315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81206" y="2241486"/>
            <a:ext cx="4421857" cy="27485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Recommendation </a:t>
            </a:r>
            <a:r>
              <a:rPr lang="en-US" sz="1800" dirty="0"/>
              <a:t>system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Multiply </a:t>
            </a:r>
            <a:r>
              <a:rPr lang="en-US" sz="1800" dirty="0"/>
              <a:t>the user profile with the table that has the neighborhood and the weight of each category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Result </a:t>
            </a:r>
            <a:r>
              <a:rPr lang="en-US" sz="1800" dirty="0"/>
              <a:t>is a matrix with the score of each neighborhood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The </a:t>
            </a:r>
            <a:r>
              <a:rPr lang="en-US" sz="1800" dirty="0"/>
              <a:t>higher score, the better the neighborhood fit the user interest </a:t>
            </a:r>
            <a:endParaRPr lang="en-US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8DCF8F-466A-4FC0-91DF-33EF070ED3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7332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Futuristic Design Office Building Against Clear Sky">
            <a:extLst>
              <a:ext uri="{FF2B5EF4-FFF2-40B4-BE49-F238E27FC236}">
                <a16:creationId xmlns:a16="http://schemas.microsoft.com/office/drawing/2014/main" id="{BD519751-E686-4F24-9C8F-C439D8581B8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10743" t="17230" r="27972"/>
          <a:stretch/>
        </p:blipFill>
        <p:spPr>
          <a:xfrm>
            <a:off x="0" y="404811"/>
            <a:ext cx="6108872" cy="5485128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0B93806-769F-4C20-A684-CA4CB5BB8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METHODOLOGY: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209D92-7413-44EE-BC90-ECE50DA315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81206" y="2241486"/>
            <a:ext cx="4421857" cy="27485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Recommendation </a:t>
            </a:r>
            <a:r>
              <a:rPr lang="en-US" sz="1800" dirty="0"/>
              <a:t>system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Multiply </a:t>
            </a:r>
            <a:r>
              <a:rPr lang="en-US" sz="1800" dirty="0"/>
              <a:t>the user profile with the table that has the neighborhood and the weight of each category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Result </a:t>
            </a:r>
            <a:r>
              <a:rPr lang="en-US" sz="1800" dirty="0"/>
              <a:t>is a matrix with the score of each neighborhood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The </a:t>
            </a:r>
            <a:r>
              <a:rPr lang="en-US" sz="1800" dirty="0"/>
              <a:t>higher score, the better the neighborhood fit the user interest </a:t>
            </a:r>
            <a:endParaRPr lang="en-US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8DCF8F-466A-4FC0-91DF-33EF070ED3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8345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719E0E7-CFBA-48B5-AA1B-EA5B887F6650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774032" y="1033272"/>
            <a:ext cx="8017271" cy="782638"/>
          </a:xfrm>
        </p:spPr>
        <p:txBody>
          <a:bodyPr>
            <a:normAutofit fontScale="90000"/>
          </a:bodyPr>
          <a:lstStyle/>
          <a:p>
            <a:r>
              <a:rPr lang="en-IN" dirty="0"/>
              <a:t>RESULTS AND DISCUSSION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6EDE3F-FD3C-4A2C-837A-5B3420BD5E7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White">
          <a:xfrm>
            <a:off x="774032" y="2178750"/>
            <a:ext cx="10773534" cy="394634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1800" dirty="0"/>
              <a:t>In this prototype we generated some random categories for our user</a:t>
            </a:r>
            <a:endParaRPr lang="en-US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609542-DD6D-4EC5-B1B2-054C2BE79B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/>
          <a:lstStyle/>
          <a:p>
            <a:fld id="{D495E168-DA5E-4888-8D8A-92B118324C14}" type="slidenum">
              <a:rPr lang="ru-RU" smtClean="0"/>
              <a:pPr/>
              <a:t>12</a:t>
            </a:fld>
            <a:endParaRPr lang="ru-RU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843" y="2620766"/>
            <a:ext cx="3390900" cy="14203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153" y="2620766"/>
            <a:ext cx="6381033" cy="263238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843" y="4088459"/>
            <a:ext cx="4568676" cy="265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360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719E0E7-CFBA-48B5-AA1B-EA5B887F6650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774032" y="1033272"/>
            <a:ext cx="8017271" cy="782638"/>
          </a:xfrm>
        </p:spPr>
        <p:txBody>
          <a:bodyPr>
            <a:normAutofit fontScale="90000"/>
          </a:bodyPr>
          <a:lstStyle/>
          <a:p>
            <a:r>
              <a:rPr lang="en-IN" dirty="0"/>
              <a:t>RESULTS AND DISCUSSION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6EDE3F-FD3C-4A2C-837A-5B3420BD5E7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White">
          <a:xfrm>
            <a:off x="774032" y="2178749"/>
            <a:ext cx="10773534" cy="1700919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1800" dirty="0" smtClean="0"/>
              <a:t>2 </a:t>
            </a:r>
            <a:r>
              <a:rPr lang="en-US" sz="1800" dirty="0"/>
              <a:t>best neighborhoods for our user are “North York </a:t>
            </a:r>
            <a:r>
              <a:rPr lang="en-US" sz="1800" dirty="0" err="1"/>
              <a:t>Flemingdon</a:t>
            </a:r>
            <a:r>
              <a:rPr lang="en-US" sz="1800" dirty="0"/>
              <a:t> Park, Don Mills South” and “East </a:t>
            </a:r>
            <a:r>
              <a:rPr lang="en-US" sz="1800" dirty="0" err="1"/>
              <a:t>Birchmount</a:t>
            </a:r>
            <a:r>
              <a:rPr lang="en-US" sz="1800" dirty="0"/>
              <a:t> Park, </a:t>
            </a:r>
            <a:r>
              <a:rPr lang="en-US" sz="1800" dirty="0" err="1"/>
              <a:t>Ionview</a:t>
            </a:r>
            <a:r>
              <a:rPr lang="en-US" sz="1800" dirty="0"/>
              <a:t>, Kennedy Park” </a:t>
            </a:r>
            <a:endParaRPr lang="en-US" sz="1800" dirty="0" smtClean="0"/>
          </a:p>
          <a:p>
            <a:pPr>
              <a:lnSpc>
                <a:spcPct val="110000"/>
              </a:lnSpc>
            </a:pPr>
            <a:r>
              <a:rPr lang="en-US" sz="1800" dirty="0" smtClean="0"/>
              <a:t>Difference </a:t>
            </a:r>
            <a:r>
              <a:rPr lang="en-US" sz="1800" dirty="0"/>
              <a:t>of the score amount the 5 neighborhoods is not big. A probable reason is that categories, which our user chose are more or less common, they don’t include anything extraordinary as “Airport Food Court”. </a:t>
            </a:r>
            <a:endParaRPr lang="en-US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609542-DD6D-4EC5-B1B2-054C2BE79B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/>
          <a:lstStyle/>
          <a:p>
            <a:fld id="{D495E168-DA5E-4888-8D8A-92B118324C14}" type="slidenum">
              <a:rPr lang="ru-RU" smtClean="0"/>
              <a:pPr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3017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 descr="White Building Under Clear Blue Sky in Worms Eye View">
            <a:extLst>
              <a:ext uri="{FF2B5EF4-FFF2-40B4-BE49-F238E27FC236}">
                <a16:creationId xmlns:a16="http://schemas.microsoft.com/office/drawing/2014/main" id="{CEE1712F-10B7-44A0-8ED1-5933874A301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7642" b="7642"/>
          <a:stretch>
            <a:fillRect/>
          </a:stretch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E4FFE8E-5987-44EA-AF65-5CFA15DD7653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IN" dirty="0"/>
              <a:t>CONCLUSION: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4E4515-E409-46A3-BF8E-A723CC4A90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auto">
          <a:xfrm>
            <a:off x="774032" y="1880794"/>
            <a:ext cx="10518598" cy="3409663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This is a sample content-based recommendation system that still need to be improved. 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The </a:t>
            </a:r>
            <a:r>
              <a:rPr lang="en-US" sz="2800" dirty="0"/>
              <a:t>data and algorithm need more date and accuracy, especially for some small towns with a few venues. 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There </a:t>
            </a:r>
            <a:r>
              <a:rPr lang="en-US" sz="2800" dirty="0"/>
              <a:t>are more parameters, which could be use for the search, as distance to the work place, bus station and etc.</a:t>
            </a:r>
            <a:endParaRPr lang="ru-RU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53D04A-7D1E-45D0-9B0B-7BDFC553B4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57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Placeholder 22" descr="Low Angle View of Office Building Against Blue Sky">
            <a:extLst>
              <a:ext uri="{FF2B5EF4-FFF2-40B4-BE49-F238E27FC236}">
                <a16:creationId xmlns:a16="http://schemas.microsoft.com/office/drawing/2014/main" id="{40946D55-3A70-4E32-99AB-8D71063AAEDE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2"/>
          <a:srcRect l="2749" r="2749"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10F751-9975-4653-9855-BA1C7499B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YOU!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BFE92-CA4F-4673-B4D5-7FFF88E819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Aditya Prakash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2606DA-F5C0-4FBD-930A-04C47E7F775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Phone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76F3E4-0E67-4891-8B94-6441620D8B7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 smtClean="0"/>
              <a:t>9284703012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E673424-1521-4ECB-BC19-D062786A9ED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Email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E9D6192-3994-44C6-93B4-D248EEE931D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455755" y="5754001"/>
            <a:ext cx="5920556" cy="474519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dityaprakash.2009@gmail.com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4201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Low Angle View of Office Building Against Clear Sky">
            <a:extLst>
              <a:ext uri="{FF2B5EF4-FFF2-40B4-BE49-F238E27FC236}">
                <a16:creationId xmlns:a16="http://schemas.microsoft.com/office/drawing/2014/main" id="{98E1357B-90EC-4F60-BE24-5671EC46D03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13926" b="13926"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A21564-E2C8-443F-8E07-E59DFA5BC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CONTEXT: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A2A374-6D41-4D06-9363-3092466402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4032" y="2225392"/>
            <a:ext cx="4421856" cy="343082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Introduction 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Methodology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Results </a:t>
            </a:r>
            <a:r>
              <a:rPr lang="en-US" dirty="0"/>
              <a:t>and </a:t>
            </a:r>
            <a:r>
              <a:rPr lang="en-US" dirty="0" smtClean="0"/>
              <a:t>discussion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Conclusion 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534D36-FD98-42BC-977C-D6843E425B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6630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1" y="2081752"/>
            <a:ext cx="5056083" cy="4916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Would you like to find a perfect location for business living or traveling, using just a few mouse clicks? </a:t>
            </a:r>
            <a:endParaRPr lang="en-US" sz="1800" dirty="0"/>
          </a:p>
        </p:txBody>
      </p:sp>
      <p:pic>
        <p:nvPicPr>
          <p:cNvPr id="14" name="Picture Placeholder 13" descr="Futuristic Design Office Building Against Clear Sky">
            <a:extLst>
              <a:ext uri="{FF2B5EF4-FFF2-40B4-BE49-F238E27FC236}">
                <a16:creationId xmlns:a16="http://schemas.microsoft.com/office/drawing/2014/main" id="{1E9B5A50-F85D-49E6-9C85-59731947057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17163" t="7596" r="21154"/>
          <a:stretch/>
        </p:blipFill>
        <p:spPr>
          <a:xfrm>
            <a:off x="5519738" y="0"/>
            <a:ext cx="6103621" cy="6858000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5792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Futuristic Design Office Building Against Clear Sky">
            <a:extLst>
              <a:ext uri="{FF2B5EF4-FFF2-40B4-BE49-F238E27FC236}">
                <a16:creationId xmlns:a16="http://schemas.microsoft.com/office/drawing/2014/main" id="{BD519751-E686-4F24-9C8F-C439D8581B8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10743" t="17230" r="27972"/>
          <a:stretch/>
        </p:blipFill>
        <p:spPr>
          <a:xfrm>
            <a:off x="0" y="404811"/>
            <a:ext cx="6108872" cy="5485128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0B93806-769F-4C20-A684-CA4CB5BB8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MAKIBO LTD CAN HELP YOU!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209D92-7413-44EE-BC90-ECE50DA315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81206" y="2241486"/>
            <a:ext cx="4421857" cy="25886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We have a special application, which will help you to find a perfect area for your goals due some moments, even accelerator needs more time than you with us! </a:t>
            </a:r>
            <a:endParaRPr lang="en-US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8DCF8F-466A-4FC0-91DF-33EF070ED3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7149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Futuristic Design Office Building Against Clear Sky">
            <a:extLst>
              <a:ext uri="{FF2B5EF4-FFF2-40B4-BE49-F238E27FC236}">
                <a16:creationId xmlns:a16="http://schemas.microsoft.com/office/drawing/2014/main" id="{BD519751-E686-4F24-9C8F-C439D8581B8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10743" t="17230" r="27972"/>
          <a:stretch/>
        </p:blipFill>
        <p:spPr>
          <a:xfrm>
            <a:off x="0" y="404811"/>
            <a:ext cx="6108872" cy="5485128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0B93806-769F-4C20-A684-CA4CB5BB8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DATA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209D92-7413-44EE-BC90-ECE50DA315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81206" y="2241486"/>
            <a:ext cx="4421857" cy="2588637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/>
              <a:t>Wikipedia helps to get Postal Code, Borough and Neighborhood in Toronto </a:t>
            </a:r>
            <a:endParaRPr lang="en-US" sz="1800" dirty="0" smtClean="0"/>
          </a:p>
          <a:p>
            <a:r>
              <a:rPr lang="en-US" sz="1800" dirty="0" smtClean="0"/>
              <a:t>Geospatial </a:t>
            </a:r>
            <a:r>
              <a:rPr lang="en-US" sz="1800" dirty="0"/>
              <a:t>data for Toronto contains the </a:t>
            </a:r>
            <a:r>
              <a:rPr lang="en-US" sz="1900" dirty="0"/>
              <a:t>geographical</a:t>
            </a:r>
            <a:r>
              <a:rPr lang="en-US" sz="1800" dirty="0"/>
              <a:t> coordinates of each postal code </a:t>
            </a:r>
            <a:endParaRPr lang="en-US" sz="1800" dirty="0" smtClean="0"/>
          </a:p>
          <a:p>
            <a:r>
              <a:rPr lang="en-US" sz="1800" dirty="0" smtClean="0"/>
              <a:t>Foursquare </a:t>
            </a:r>
            <a:r>
              <a:rPr lang="en-US" sz="1800" dirty="0"/>
              <a:t>API allows to obtain the data on what venues are located at each neighborhood </a:t>
            </a:r>
            <a:endParaRPr lang="en-US" sz="1800" dirty="0" smtClean="0"/>
          </a:p>
          <a:p>
            <a:r>
              <a:rPr lang="en-US" sz="1800" dirty="0" smtClean="0"/>
              <a:t>Random </a:t>
            </a:r>
            <a:r>
              <a:rPr lang="en-US" sz="1800" dirty="0"/>
              <a:t>user data, with a random number (from 1 to 10) of preferences to check, how our system works </a:t>
            </a:r>
            <a:endParaRPr lang="en-US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8DCF8F-466A-4FC0-91DF-33EF070ED3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774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Futuristic Design Office Building Against Clear Sky">
            <a:extLst>
              <a:ext uri="{FF2B5EF4-FFF2-40B4-BE49-F238E27FC236}">
                <a16:creationId xmlns:a16="http://schemas.microsoft.com/office/drawing/2014/main" id="{BD519751-E686-4F24-9C8F-C439D8581B8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10743" t="17230" r="27972"/>
          <a:stretch/>
        </p:blipFill>
        <p:spPr>
          <a:xfrm>
            <a:off x="0" y="404811"/>
            <a:ext cx="6108872" cy="5485128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0B93806-769F-4C20-A684-CA4CB5BB8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METHODOLOGY: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209D92-7413-44EE-BC90-ECE50DA315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81206" y="2241486"/>
            <a:ext cx="4421857" cy="553965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Pandas library to scrap the table from HTML page </a:t>
            </a:r>
            <a:endParaRPr lang="en-US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8DCF8F-466A-4FC0-91DF-33EF070ED3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6</a:t>
            </a:fld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941" y="3202411"/>
            <a:ext cx="6033059" cy="239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522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Futuristic Design Office Building Against Clear Sky">
            <a:extLst>
              <a:ext uri="{FF2B5EF4-FFF2-40B4-BE49-F238E27FC236}">
                <a16:creationId xmlns:a16="http://schemas.microsoft.com/office/drawing/2014/main" id="{BD519751-E686-4F24-9C8F-C439D8581B8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10743" t="17230" r="27972"/>
          <a:stretch/>
        </p:blipFill>
        <p:spPr>
          <a:xfrm>
            <a:off x="0" y="692331"/>
            <a:ext cx="4784822" cy="5675166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0B93806-769F-4C20-A684-CA4CB5BB8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2630" y="1042904"/>
            <a:ext cx="5056083" cy="782638"/>
          </a:xfrm>
        </p:spPr>
        <p:txBody>
          <a:bodyPr>
            <a:normAutofit/>
          </a:bodyPr>
          <a:lstStyle/>
          <a:p>
            <a:r>
              <a:rPr lang="en-IN" dirty="0"/>
              <a:t>METHODOLOGY: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209D92-7413-44EE-BC90-ECE50DA315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012630" y="2182703"/>
            <a:ext cx="4421857" cy="553965"/>
          </a:xfrm>
        </p:spPr>
        <p:txBody>
          <a:bodyPr>
            <a:noAutofit/>
          </a:bodyPr>
          <a:lstStyle/>
          <a:p>
            <a:r>
              <a:rPr lang="en-US" sz="1800" dirty="0"/>
              <a:t>Geospatial data for Toronto contains the geographical coordinates of each postal code </a:t>
            </a:r>
            <a:endParaRPr lang="en-US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8DCF8F-466A-4FC0-91DF-33EF070ED3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7</a:t>
            </a:fld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070" y="3093829"/>
            <a:ext cx="7373930" cy="235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383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Futuristic Design Office Building Against Clear Sky">
            <a:extLst>
              <a:ext uri="{FF2B5EF4-FFF2-40B4-BE49-F238E27FC236}">
                <a16:creationId xmlns:a16="http://schemas.microsoft.com/office/drawing/2014/main" id="{BD519751-E686-4F24-9C8F-C439D8581B8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10743" t="17230" r="27972"/>
          <a:stretch/>
        </p:blipFill>
        <p:spPr>
          <a:xfrm>
            <a:off x="0" y="404811"/>
            <a:ext cx="6108872" cy="5485128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0B93806-769F-4C20-A684-CA4CB5BB8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METHODOLOGY: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209D92-7413-44EE-BC90-ECE50DA315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81206" y="2241486"/>
            <a:ext cx="4421857" cy="27485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Foursquare API allows to obtain the data on what venues are located at each neighborhood 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smtClean="0"/>
              <a:t> </a:t>
            </a:r>
            <a:r>
              <a:rPr lang="en-US" sz="1800" dirty="0"/>
              <a:t>Apply </a:t>
            </a:r>
            <a:r>
              <a:rPr lang="en-US" sz="1800" dirty="0" err="1"/>
              <a:t>OneHot</a:t>
            </a:r>
            <a:r>
              <a:rPr lang="en-US" sz="1800" dirty="0"/>
              <a:t> encode to get a new table with the neighborhood as the index and percentage of each category available in that neighborhood </a:t>
            </a:r>
            <a:endParaRPr lang="en-US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8DCF8F-466A-4FC0-91DF-33EF070ED3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6412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Futuristic Design Office Building Against Clear Sky">
            <a:extLst>
              <a:ext uri="{FF2B5EF4-FFF2-40B4-BE49-F238E27FC236}">
                <a16:creationId xmlns:a16="http://schemas.microsoft.com/office/drawing/2014/main" id="{BD519751-E686-4F24-9C8F-C439D8581B8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10743" t="17230" r="27972"/>
          <a:stretch/>
        </p:blipFill>
        <p:spPr>
          <a:xfrm>
            <a:off x="0" y="404811"/>
            <a:ext cx="6108872" cy="5485128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0B93806-769F-4C20-A684-CA4CB5BB8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METHODOLOGY: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209D92-7413-44EE-BC90-ECE50DA315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81206" y="2241486"/>
            <a:ext cx="4421857" cy="27485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Random User – Generate a random User to use for a test of the system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select </a:t>
            </a:r>
            <a:r>
              <a:rPr lang="en-US" sz="1800" dirty="0"/>
              <a:t>a random number from 1 to 10 to represent the amount of categories selected by the user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create </a:t>
            </a:r>
            <a:r>
              <a:rPr lang="en-US" sz="1800" dirty="0"/>
              <a:t>a table with the categories as the columns and one row, where the values are 1 if the user has that category in his list and 0 for vice versa </a:t>
            </a:r>
            <a:endParaRPr lang="en-US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8DCF8F-466A-4FC0-91DF-33EF070ED3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9589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5">
      <a:dk1>
        <a:sysClr val="windowText" lastClr="000000"/>
      </a:dk1>
      <a:lt1>
        <a:sysClr val="window" lastClr="FFFFFF"/>
      </a:lt1>
      <a:dk2>
        <a:srgbClr val="FFCD00"/>
      </a:dk2>
      <a:lt2>
        <a:srgbClr val="00AEDE"/>
      </a:lt2>
      <a:accent1>
        <a:srgbClr val="002E62"/>
      </a:accent1>
      <a:accent2>
        <a:srgbClr val="004CB9"/>
      </a:accent2>
      <a:accent3>
        <a:srgbClr val="FF9D00"/>
      </a:accent3>
      <a:accent4>
        <a:srgbClr val="57A773"/>
      </a:accent4>
      <a:accent5>
        <a:srgbClr val="D11149"/>
      </a:accent5>
      <a:accent6>
        <a:srgbClr val="00111F"/>
      </a:accent6>
      <a:hlink>
        <a:srgbClr val="FFFFFF"/>
      </a:hlink>
      <a:folHlink>
        <a:srgbClr val="FFFFFF"/>
      </a:folHlink>
    </a:clrScheme>
    <a:fontScheme name="Custom 22">
      <a:majorFont>
        <a:latin typeface="Verdana"/>
        <a:ea typeface=""/>
        <a:cs typeface=""/>
      </a:majorFont>
      <a:minorFont>
        <a:latin typeface="Lucida Gran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GeneralDesign02_MO - v4" id="{6FF23145-4007-4574-94C2-B80E45F46FD9}" vid="{0FB396FC-CF2E-452A-9B17-DA6C73B135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2807890-83DC-4772-9CAD-F7CB30099A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47A0EF5-23A9-4627-BC46-745B7DD804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8C5154C8-4BB5-43F2-9F6C-5E79271A0D5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0</TotalTime>
  <Words>534</Words>
  <Application>Microsoft Office PowerPoint</Application>
  <PresentationFormat>Widescreen</PresentationFormat>
  <Paragraphs>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Lucida Grande</vt:lpstr>
      <vt:lpstr>Verdana</vt:lpstr>
      <vt:lpstr>Wingdings</vt:lpstr>
      <vt:lpstr>Office Theme</vt:lpstr>
      <vt:lpstr>The Battle of Neighborhood</vt:lpstr>
      <vt:lpstr>CONTEXT:</vt:lpstr>
      <vt:lpstr>INTRODUCTION</vt:lpstr>
      <vt:lpstr>MAKIBO LTD CAN HELP YOU!</vt:lpstr>
      <vt:lpstr>DATA</vt:lpstr>
      <vt:lpstr>METHODOLOGY:</vt:lpstr>
      <vt:lpstr>METHODOLOGY:</vt:lpstr>
      <vt:lpstr>METHODOLOGY:</vt:lpstr>
      <vt:lpstr>METHODOLOGY:</vt:lpstr>
      <vt:lpstr>METHODOLOGY:</vt:lpstr>
      <vt:lpstr>METHODOLOGY:</vt:lpstr>
      <vt:lpstr>RESULTS AND DISCUSSION</vt:lpstr>
      <vt:lpstr>RESULTS AND DISCUSSION</vt:lpstr>
      <vt:lpstr>CONCLUSION: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2021-02-18T10:09:32Z</dcterms:created>
  <dcterms:modified xsi:type="dcterms:W3CDTF">2021-02-18T10:31:22Z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