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7010400" cy="9296400"/>
  <p:embeddedFontLst>
    <p:embeddedFont>
      <p:font typeface="Roboto"/>
      <p:regular r:id="rId21"/>
      <p:bold r:id="rId22"/>
      <p:italic r:id="rId23"/>
      <p:boldItalic r:id="rId24"/>
    </p:embeddedFont>
    <p:embeddedFont>
      <p:font typeface="Caveat"/>
      <p:regular r:id="rId25"/>
      <p:bold r:id="rId26"/>
    </p:embeddedFon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3A661E-2512-41DC-9BF4-EDB73B5B7DB3}">
  <a:tblStyle styleId="{D23A661E-2512-41DC-9BF4-EDB73B5B7DB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337" y="0"/>
            <a:ext cx="3038475" cy="46513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3038475" cy="46513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337" y="8829675"/>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701675" y="4416425"/>
            <a:ext cx="5607050" cy="418306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7a4e8226c_6_12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7a4e8226c_6_128: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77a4e8226c_6_128: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7a4e8226c_7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a4e8226c_7_0: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77a4e8226c_7_0: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7a4e8226c_5_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a4e8226c_5_8: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77a4e8226c_5_8: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7a4e8226c_5_2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a4e8226c_5_27: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77a4e8226c_5_27: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7a4e8226c_5_5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a4e8226c_5_51: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77a4e8226c_5_51: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7a4e8226c_5_16: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a4e8226c_5_16: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77a4e8226c_5_16: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7a4e8226c_2_1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a4e8226c_2_15: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77a4e8226c_2_15: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7a4e8226c_2_3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8" name="Google Shape;78;g77a4e8226c_2_30: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Times New Roman"/>
              <a:buChar char="❏"/>
            </a:pPr>
            <a:r>
              <a:rPr lang="en-US" sz="1100">
                <a:solidFill>
                  <a:schemeClr val="dk1"/>
                </a:solidFill>
                <a:latin typeface="Times New Roman"/>
                <a:ea typeface="Times New Roman"/>
                <a:cs typeface="Times New Roman"/>
                <a:sym typeface="Times New Roman"/>
              </a:rPr>
              <a:t>Market making seeks to profit by providing liquidity to other traders, while avoiding accumulating a large net position in a stock.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US" sz="1100">
                <a:solidFill>
                  <a:schemeClr val="dk1"/>
                </a:solidFill>
                <a:latin typeface="Times New Roman"/>
                <a:ea typeface="Times New Roman"/>
                <a:cs typeface="Times New Roman"/>
                <a:sym typeface="Times New Roman"/>
              </a:rPr>
              <a:t>A market making trading strategy always or often quotes both a buy and a sell price for a financial instrument or commodity, hoping to make a profit by exploiting the spread.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US" sz="1100">
                <a:solidFill>
                  <a:schemeClr val="dk1"/>
                </a:solidFill>
                <a:latin typeface="Times New Roman"/>
                <a:ea typeface="Times New Roman"/>
                <a:cs typeface="Times New Roman"/>
                <a:sym typeface="Times New Roman"/>
              </a:rPr>
              <a:t>A market making strategy wishes to buy and sell equal volumes of the instrument or commodity and profit from the difference between the selling and buying prices.</a:t>
            </a:r>
            <a:endParaRPr sz="700"/>
          </a:p>
        </p:txBody>
      </p:sp>
      <p:sp>
        <p:nvSpPr>
          <p:cNvPr id="79" name="Google Shape;79;g77a4e8226c_2_30: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7a4e8226c_3_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a4e8226c_3_5: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77a4e8226c_3_5: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7a4e8226c_0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a4e8226c_0_0: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latin typeface="Roboto"/>
                <a:ea typeface="Roboto"/>
                <a:cs typeface="Roboto"/>
                <a:sym typeface="Roboto"/>
              </a:rPr>
              <a:t>Twitter is one of the most widely used social networks. For many organizations and people, having a great Twitter presence is a key factor to keeping their audience engaged. People share their views on twitter. </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US" sz="1350">
                <a:solidFill>
                  <a:srgbClr val="222222"/>
                </a:solidFill>
                <a:highlight>
                  <a:srgbClr val="FFFFFF"/>
                </a:highlight>
                <a:latin typeface="Roboto"/>
                <a:ea typeface="Roboto"/>
                <a:cs typeface="Roboto"/>
                <a:sym typeface="Roboto"/>
              </a:rPr>
              <a:t>We extracted latest 100 shares each minute(can talk about </a:t>
            </a:r>
            <a:r>
              <a:rPr lang="en-US" sz="1350">
                <a:solidFill>
                  <a:srgbClr val="222222"/>
                </a:solidFill>
                <a:highlight>
                  <a:srgbClr val="FFFFFF"/>
                </a:highlight>
                <a:latin typeface="Roboto"/>
                <a:ea typeface="Roboto"/>
                <a:cs typeface="Roboto"/>
                <a:sym typeface="Roboto"/>
              </a:rPr>
              <a:t>limitation</a:t>
            </a:r>
            <a:r>
              <a:rPr lang="en-US" sz="1350">
                <a:solidFill>
                  <a:srgbClr val="222222"/>
                </a:solidFill>
                <a:highlight>
                  <a:srgbClr val="FFFFFF"/>
                </a:highlight>
                <a:latin typeface="Roboto"/>
                <a:ea typeface="Roboto"/>
                <a:cs typeface="Roboto"/>
                <a:sym typeface="Roboto"/>
              </a:rPr>
              <a:t> of tweepy) and used VADER. </a:t>
            </a:r>
            <a:endParaRPr/>
          </a:p>
        </p:txBody>
      </p:sp>
      <p:sp>
        <p:nvSpPr>
          <p:cNvPr id="93" name="Google Shape;93;g77a4e8226c_0_0: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7a4e8226c_0_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a4e8226c_0_8: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EB Garamond"/>
                <a:ea typeface="EB Garamond"/>
                <a:cs typeface="EB Garamond"/>
                <a:sym typeface="EB Garamond"/>
              </a:rPr>
              <a:t>VADER- </a:t>
            </a:r>
            <a:r>
              <a:rPr lang="en-US" sz="2300">
                <a:solidFill>
                  <a:schemeClr val="dk1"/>
                </a:solidFill>
                <a:latin typeface="EB Garamond"/>
                <a:ea typeface="EB Garamond"/>
                <a:cs typeface="EB Garamond"/>
                <a:sym typeface="EB Garamond"/>
              </a:rPr>
              <a:t>a</a:t>
            </a:r>
            <a:r>
              <a:rPr lang="en-US" sz="2300">
                <a:solidFill>
                  <a:schemeClr val="dk1"/>
                </a:solidFill>
                <a:latin typeface="EB Garamond"/>
                <a:ea typeface="EB Garamond"/>
                <a:cs typeface="EB Garamond"/>
                <a:sym typeface="EB Garamond"/>
              </a:rPr>
              <a:t> lexicon and rule-based sentiment analysis tool that is specifically attuned to sentiments expressed in social media.</a:t>
            </a:r>
            <a:endParaRPr sz="23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It gives values to each word based on many criterions and gives a compiled list of values;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It gives positive, negative, neutral and compound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CAP- If letters are capital then more weightage (“GREAT” &gt; “great”)</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Punct - example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Degree - adjectives (“extremely”)</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Conjunctions - like “but” denotes a shift in polarity</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Pre - polarity shifters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It is fast enough to be used online with streaming data</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It does not severely suffer from a speed-performance tradeoff</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01" name="Google Shape;101;g77a4e8226c_0_8: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7a4e8226c_2_36: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a4e8226c_2_36: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The Sentimental Implementation has two principal components in the code: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Firstly, we use it to create a sentimental coefficient that helps us determine a fair value which specifies our bid and ask price at the time of doing passive trades.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Secondly, it helps us determine the appropriate behaviour while trading by telling us if we should do an aggressive buy, aggressive sell or maintain a passive trading behaviour which depends on our bid and ask prices and the market itself, just as the original market maker strategy.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This sentimental indicator takes into account two parameters: the positive and negative sentiment. In order to use it in our code, we needed to compare the sentimental data obtained in the present minute with the one we got in the previous minute to understand if the market sentiment has improved or worsened.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9" name="Google Shape;109;g77a4e8226c_2_36: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7a4e8226c_3_1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a4e8226c_3_10: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77a4e8226c_3_10: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7a4e8226c_3_1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a4e8226c_3_15: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In order to do an aggressive buy, the positive sentimental percentage increment has to be larger than the negative increment and the positive sentimental increment (difference between the current one and the previous one) has to be larger than X% of the previous positive sentimental number (where X is a float parameter between 0 and 1 that we also want to optimize).</a:t>
            </a:r>
            <a:endParaRPr/>
          </a:p>
        </p:txBody>
      </p:sp>
      <p:sp>
        <p:nvSpPr>
          <p:cNvPr id="144" name="Google Shape;144;g77a4e8226c_3_15: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2" name="Shape 12"/>
        <p:cNvGrpSpPr/>
        <p:nvPr/>
      </p:nvGrpSpPr>
      <p:grpSpPr>
        <a:xfrm>
          <a:off x="0" y="0"/>
          <a:ext cx="0" cy="0"/>
          <a:chOff x="0" y="0"/>
          <a:chExt cx="0" cy="0"/>
        </a:xfrm>
      </p:grpSpPr>
      <p:sp>
        <p:nvSpPr>
          <p:cNvPr id="13" name="Google Shape;13;p2"/>
          <p:cNvSpPr txBox="1"/>
          <p:nvPr>
            <p:ph idx="1" type="body"/>
          </p:nvPr>
        </p:nvSpPr>
        <p:spPr>
          <a:xfrm>
            <a:off x="0" y="0"/>
            <a:ext cx="9144000" cy="61261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1"/>
          <p:cNvSpPr txBox="1"/>
          <p:nvPr>
            <p:ph type="title"/>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5" name="Google Shape;45;p1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6" name="Google Shape;46;p1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7" name="Google Shape;47;p1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1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1" name="Google Shape;51;p1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1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1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8" name="Google Shape;58;p15"/>
          <p:cNvSpPr txBox="1"/>
          <p:nvPr>
            <p:ph idx="1" type="body"/>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1" name="Google Shape;61;p1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9144000" cy="9144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 name="Google Shape;16;p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9144000" cy="9144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0" name="Google Shape;20;p4"/>
          <p:cNvSpPr txBox="1"/>
          <p:nvPr>
            <p:ph idx="1" type="body"/>
          </p:nvPr>
        </p:nvSpPr>
        <p:spPr>
          <a:xfrm>
            <a:off x="457200" y="1600200"/>
            <a:ext cx="4038600" cy="2185988"/>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4"/>
          <p:cNvSpPr txBox="1"/>
          <p:nvPr>
            <p:ph idx="2" type="body"/>
          </p:nvPr>
        </p:nvSpPr>
        <p:spPr>
          <a:xfrm>
            <a:off x="4648200" y="1600200"/>
            <a:ext cx="4038600" cy="2185988"/>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3" type="body"/>
          </p:nvPr>
        </p:nvSpPr>
        <p:spPr>
          <a:xfrm>
            <a:off x="457200" y="3938588"/>
            <a:ext cx="4038600" cy="218757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4"/>
          <p:cNvSpPr txBox="1"/>
          <p:nvPr>
            <p:ph idx="4" type="body"/>
          </p:nvPr>
        </p:nvSpPr>
        <p:spPr>
          <a:xfrm>
            <a:off x="4648200" y="3938588"/>
            <a:ext cx="4038600" cy="218757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9144000" cy="9144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6"/>
          <p:cNvSpPr txBox="1"/>
          <p:nvPr>
            <p:ph type="title"/>
          </p:nvPr>
        </p:nvSpPr>
        <p:spPr>
          <a:xfrm rot="5400000">
            <a:off x="4937918" y="1920082"/>
            <a:ext cx="6126163" cy="2286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8" name="Google Shape;28;p6"/>
          <p:cNvSpPr txBox="1"/>
          <p:nvPr>
            <p:ph idx="1" type="body"/>
          </p:nvPr>
        </p:nvSpPr>
        <p:spPr>
          <a:xfrm rot="5400000">
            <a:off x="289718" y="-289718"/>
            <a:ext cx="6126163" cy="6705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7"/>
          <p:cNvSpPr txBox="1"/>
          <p:nvPr>
            <p:ph idx="1" type="body"/>
          </p:nvPr>
        </p:nvSpPr>
        <p:spPr>
          <a:xfrm rot="5400000">
            <a:off x="0" y="0"/>
            <a:ext cx="3000000" cy="3000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4" name="Google Shape;34;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8620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pproved_bluegrey.png" id="11" name="Google Shape;11;p1"/>
          <p:cNvPicPr preferRelativeResize="0"/>
          <p:nvPr/>
        </p:nvPicPr>
        <p:blipFill rotWithShape="1">
          <a:blip r:embed="rId1">
            <a:alphaModFix/>
          </a:blip>
          <a:srcRect b="0" l="0" r="0" t="0"/>
          <a:stretch/>
        </p:blipFill>
        <p:spPr>
          <a:xfrm>
            <a:off x="381000" y="6330950"/>
            <a:ext cx="2013269" cy="298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github.com/cjhutto/vaderSentiment"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5" name="Shape 65"/>
        <p:cNvGrpSpPr/>
        <p:nvPr/>
      </p:nvGrpSpPr>
      <p:grpSpPr>
        <a:xfrm>
          <a:off x="0" y="0"/>
          <a:ext cx="0" cy="0"/>
          <a:chOff x="0" y="0"/>
          <a:chExt cx="0" cy="0"/>
        </a:xfrm>
      </p:grpSpPr>
      <p:sp>
        <p:nvSpPr>
          <p:cNvPr id="66" name="Google Shape;66;p17"/>
          <p:cNvSpPr txBox="1"/>
          <p:nvPr/>
        </p:nvSpPr>
        <p:spPr>
          <a:xfrm>
            <a:off x="1096800" y="1187875"/>
            <a:ext cx="6950400" cy="504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n-US" sz="4800">
                <a:solidFill>
                  <a:schemeClr val="dk1"/>
                </a:solidFill>
                <a:latin typeface="EB Garamond"/>
                <a:ea typeface="EB Garamond"/>
                <a:cs typeface="EB Garamond"/>
                <a:sym typeface="EB Garamond"/>
              </a:rPr>
              <a:t>“Multi Factor Market Making Algorithm to Maximise Profit by Stock Sentimental Analysis of Twitter Data”</a:t>
            </a:r>
            <a:endParaRPr sz="3800">
              <a:latin typeface="EB Garamond"/>
              <a:ea typeface="EB Garamond"/>
              <a:cs typeface="EB Garamond"/>
              <a:sym typeface="EB Garamond"/>
            </a:endParaRPr>
          </a:p>
        </p:txBody>
      </p:sp>
      <p:sp>
        <p:nvSpPr>
          <p:cNvPr id="67" name="Google Shape;67;p17"/>
          <p:cNvSpPr txBox="1"/>
          <p:nvPr/>
        </p:nvSpPr>
        <p:spPr>
          <a:xfrm>
            <a:off x="707325" y="107625"/>
            <a:ext cx="7811400" cy="6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FFFF"/>
                </a:solidFill>
                <a:latin typeface="Times New Roman"/>
                <a:ea typeface="Times New Roman"/>
                <a:cs typeface="Times New Roman"/>
                <a:sym typeface="Times New Roman"/>
              </a:rPr>
              <a:t>Algorithmic Trading Project</a:t>
            </a:r>
            <a:endParaRPr b="1" sz="3700">
              <a:solidFill>
                <a:srgbClr val="FFFFFF"/>
              </a:solidFill>
              <a:latin typeface="Times New Roman"/>
              <a:ea typeface="Times New Roman"/>
              <a:cs typeface="Times New Roman"/>
              <a:sym typeface="Times New Roman"/>
            </a:endParaRPr>
          </a:p>
        </p:txBody>
      </p:sp>
      <p:sp>
        <p:nvSpPr>
          <p:cNvPr id="68" name="Google Shape;68;p17"/>
          <p:cNvSpPr txBox="1"/>
          <p:nvPr/>
        </p:nvSpPr>
        <p:spPr>
          <a:xfrm>
            <a:off x="6578550" y="4868750"/>
            <a:ext cx="2275800" cy="14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Adit Purohit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Ruturaj Bhagat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dk1"/>
                </a:solidFill>
                <a:latin typeface="Times New Roman"/>
                <a:ea typeface="Times New Roman"/>
                <a:cs typeface="Times New Roman"/>
                <a:sym typeface="Times New Roman"/>
              </a:rPr>
              <a:t>Diego Ivan Figueroa Alarcon</a:t>
            </a:r>
            <a:endParaRPr sz="1600">
              <a:latin typeface="Times New Roman"/>
              <a:ea typeface="Times New Roman"/>
              <a:cs typeface="Times New Roman"/>
              <a:sym typeface="Times New Roman"/>
            </a:endParaRPr>
          </a:p>
          <a:p>
            <a:pPr indent="0" lvl="0" marL="0" rtl="0" algn="l">
              <a:lnSpc>
                <a:spcPct val="10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asp2215, </a:t>
            </a:r>
            <a:r>
              <a:rPr lang="en-US">
                <a:solidFill>
                  <a:schemeClr val="dk1"/>
                </a:solidFill>
                <a:latin typeface="Times New Roman"/>
                <a:ea typeface="Times New Roman"/>
                <a:cs typeface="Times New Roman"/>
                <a:sym typeface="Times New Roman"/>
              </a:rPr>
              <a:t>rrb2151</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df2761</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 type="body"/>
          </p:nvPr>
        </p:nvSpPr>
        <p:spPr>
          <a:xfrm>
            <a:off x="0" y="0"/>
            <a:ext cx="9144000" cy="61263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a:solidFill>
                  <a:schemeClr val="accent1"/>
                </a:solidFill>
                <a:latin typeface="Times New Roman"/>
                <a:ea typeface="Times New Roman"/>
                <a:cs typeface="Times New Roman"/>
                <a:sym typeface="Times New Roman"/>
              </a:rPr>
              <a:t>Grid Search - to find optimal values</a:t>
            </a:r>
            <a:endParaRPr/>
          </a:p>
        </p:txBody>
      </p:sp>
      <p:pic>
        <p:nvPicPr>
          <p:cNvPr id="154" name="Google Shape;154;p26"/>
          <p:cNvPicPr preferRelativeResize="0"/>
          <p:nvPr/>
        </p:nvPicPr>
        <p:blipFill>
          <a:blip r:embed="rId3">
            <a:alphaModFix/>
          </a:blip>
          <a:stretch>
            <a:fillRect/>
          </a:stretch>
        </p:blipFill>
        <p:spPr>
          <a:xfrm>
            <a:off x="107513" y="1896012"/>
            <a:ext cx="8928974" cy="306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1173250" y="907150"/>
            <a:ext cx="7003200" cy="146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n-US" sz="2100">
                <a:solidFill>
                  <a:srgbClr val="212121"/>
                </a:solidFill>
                <a:highlight>
                  <a:srgbClr val="FFFFFF"/>
                </a:highlight>
                <a:latin typeface="Times New Roman"/>
                <a:ea typeface="Times New Roman"/>
                <a:cs typeface="Times New Roman"/>
                <a:sym typeface="Times New Roman"/>
              </a:rPr>
              <a:t>In order to show the impact of our implementation, we increased the tick coefficient until we got both a considerable amount of trades per side and some aggressive buys and sells along the time range using every position, so the increment in the tick coefficient wasn’t the same in all the cases. </a:t>
            </a:r>
            <a:endParaRPr sz="2100"/>
          </a:p>
        </p:txBody>
      </p:sp>
      <p:graphicFrame>
        <p:nvGraphicFramePr>
          <p:cNvPr id="161" name="Google Shape;161;p27"/>
          <p:cNvGraphicFramePr/>
          <p:nvPr/>
        </p:nvGraphicFramePr>
        <p:xfrm>
          <a:off x="944650" y="3297125"/>
          <a:ext cx="3000000" cy="3000000"/>
        </p:xfrm>
        <a:graphic>
          <a:graphicData uri="http://schemas.openxmlformats.org/drawingml/2006/table">
            <a:tbl>
              <a:tblPr>
                <a:noFill/>
                <a:tableStyleId>{D23A661E-2512-41DC-9BF4-EDB73B5B7DB3}</a:tableStyleId>
              </a:tblPr>
              <a:tblGrid>
                <a:gridCol w="2530925"/>
                <a:gridCol w="2563075"/>
                <a:gridCol w="2510575"/>
              </a:tblGrid>
              <a:tr h="12700">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Parameters</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Shares Traded</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Avg P&amp;L per share</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Max position = 500000</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Tick Coefficient = 0.7</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buy count  : 50</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sell count : 51</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200"/>
                        </a:spcBef>
                        <a:spcAft>
                          <a:spcPts val="1200"/>
                        </a:spcAft>
                        <a:buNone/>
                      </a:pPr>
                      <a:r>
                        <a:rPr b="1" lang="en-US" sz="1700">
                          <a:solidFill>
                            <a:srgbClr val="212121"/>
                          </a:solidFill>
                          <a:highlight>
                            <a:srgbClr val="FFFFFF"/>
                          </a:highlight>
                          <a:latin typeface="Times New Roman"/>
                          <a:ea typeface="Times New Roman"/>
                          <a:cs typeface="Times New Roman"/>
                          <a:sym typeface="Times New Roman"/>
                        </a:rPr>
                        <a:t> 2.666723668868599</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Max position = 1000000</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Tick Coefficient = 0.5</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buy count  : 83</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sell count : 84</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200"/>
                        </a:spcBef>
                        <a:spcAft>
                          <a:spcPts val="1200"/>
                        </a:spcAft>
                        <a:buNone/>
                      </a:pPr>
                      <a:r>
                        <a:rPr b="1" lang="en-US" sz="1700">
                          <a:solidFill>
                            <a:srgbClr val="212121"/>
                          </a:solidFill>
                          <a:highlight>
                            <a:srgbClr val="FFFFFF"/>
                          </a:highlight>
                          <a:latin typeface="Times New Roman"/>
                          <a:ea typeface="Times New Roman"/>
                          <a:cs typeface="Times New Roman"/>
                          <a:sym typeface="Times New Roman"/>
                        </a:rPr>
                        <a:t>1.611432252020677</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Max position = 10000000</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Tick Coefficient = 0.5</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buy count  : 141</a:t>
                      </a:r>
                      <a:endParaRPr b="1" sz="1700">
                        <a:solidFill>
                          <a:srgbClr val="21212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212121"/>
                          </a:solidFill>
                          <a:highlight>
                            <a:srgbClr val="FFFFFF"/>
                          </a:highlight>
                          <a:latin typeface="Times New Roman"/>
                          <a:ea typeface="Times New Roman"/>
                          <a:cs typeface="Times New Roman"/>
                          <a:sym typeface="Times New Roman"/>
                        </a:rPr>
                        <a:t>sell count : 142</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200"/>
                        </a:spcBef>
                        <a:spcAft>
                          <a:spcPts val="1200"/>
                        </a:spcAft>
                        <a:buNone/>
                      </a:pPr>
                      <a:r>
                        <a:rPr b="1" lang="en-US" sz="1700">
                          <a:solidFill>
                            <a:srgbClr val="212121"/>
                          </a:solidFill>
                          <a:highlight>
                            <a:srgbClr val="FFFFFF"/>
                          </a:highlight>
                          <a:latin typeface="Times New Roman"/>
                          <a:ea typeface="Times New Roman"/>
                          <a:cs typeface="Times New Roman"/>
                          <a:sym typeface="Times New Roman"/>
                        </a:rPr>
                        <a:t>1.95050463796224</a:t>
                      </a:r>
                      <a:endParaRPr b="1" sz="1700">
                        <a:solidFill>
                          <a:srgbClr val="212121"/>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1797350" y="938600"/>
            <a:ext cx="5743575" cy="3152775"/>
          </a:xfrm>
          <a:prstGeom prst="rect">
            <a:avLst/>
          </a:prstGeom>
          <a:noFill/>
          <a:ln>
            <a:noFill/>
          </a:ln>
        </p:spPr>
      </p:pic>
      <p:pic>
        <p:nvPicPr>
          <p:cNvPr id="168" name="Google Shape;168;p28"/>
          <p:cNvPicPr preferRelativeResize="0"/>
          <p:nvPr/>
        </p:nvPicPr>
        <p:blipFill>
          <a:blip r:embed="rId4">
            <a:alphaModFix/>
          </a:blip>
          <a:stretch>
            <a:fillRect/>
          </a:stretch>
        </p:blipFill>
        <p:spPr>
          <a:xfrm>
            <a:off x="2607725" y="4183300"/>
            <a:ext cx="4514585" cy="2461825"/>
          </a:xfrm>
          <a:prstGeom prst="rect">
            <a:avLst/>
          </a:prstGeom>
          <a:noFill/>
          <a:ln>
            <a:noFill/>
          </a:ln>
        </p:spPr>
      </p:pic>
      <p:sp>
        <p:nvSpPr>
          <p:cNvPr id="169" name="Google Shape;169;p28"/>
          <p:cNvSpPr txBox="1"/>
          <p:nvPr/>
        </p:nvSpPr>
        <p:spPr>
          <a:xfrm>
            <a:off x="1983625" y="229800"/>
            <a:ext cx="53823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850338" y="0"/>
            <a:ext cx="7540800" cy="30000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None/>
            </a:pPr>
            <a:r>
              <a:rPr lang="en-US" sz="3200">
                <a:solidFill>
                  <a:schemeClr val="accent1"/>
                </a:solidFill>
                <a:latin typeface="Times New Roman"/>
                <a:ea typeface="Times New Roman"/>
                <a:cs typeface="Times New Roman"/>
                <a:sym typeface="Times New Roman"/>
              </a:rPr>
              <a:t>500K Max Position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1983625" y="229800"/>
            <a:ext cx="53823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nvSpPr>
        <p:spPr>
          <a:xfrm>
            <a:off x="850350" y="0"/>
            <a:ext cx="7540800" cy="9387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None/>
            </a:pPr>
            <a:r>
              <a:rPr lang="en-US" sz="3200">
                <a:solidFill>
                  <a:schemeClr val="accent1"/>
                </a:solidFill>
                <a:latin typeface="Times New Roman"/>
                <a:ea typeface="Times New Roman"/>
                <a:cs typeface="Times New Roman"/>
                <a:sym typeface="Times New Roman"/>
              </a:rPr>
              <a:t>1M</a:t>
            </a:r>
            <a:r>
              <a:rPr lang="en-US" sz="3200">
                <a:solidFill>
                  <a:schemeClr val="accent1"/>
                </a:solidFill>
                <a:latin typeface="Times New Roman"/>
                <a:ea typeface="Times New Roman"/>
                <a:cs typeface="Times New Roman"/>
                <a:sym typeface="Times New Roman"/>
              </a:rPr>
              <a:t> Max Position</a:t>
            </a:r>
            <a:endParaRPr/>
          </a:p>
        </p:txBody>
      </p:sp>
      <p:pic>
        <p:nvPicPr>
          <p:cNvPr id="178" name="Google Shape;178;p29"/>
          <p:cNvPicPr preferRelativeResize="0"/>
          <p:nvPr/>
        </p:nvPicPr>
        <p:blipFill>
          <a:blip r:embed="rId3">
            <a:alphaModFix/>
          </a:blip>
          <a:stretch>
            <a:fillRect/>
          </a:stretch>
        </p:blipFill>
        <p:spPr>
          <a:xfrm>
            <a:off x="1773175" y="897175"/>
            <a:ext cx="5943600" cy="3286125"/>
          </a:xfrm>
          <a:prstGeom prst="rect">
            <a:avLst/>
          </a:prstGeom>
          <a:noFill/>
          <a:ln>
            <a:noFill/>
          </a:ln>
        </p:spPr>
      </p:pic>
      <p:pic>
        <p:nvPicPr>
          <p:cNvPr id="179" name="Google Shape;179;p29"/>
          <p:cNvPicPr preferRelativeResize="0"/>
          <p:nvPr/>
        </p:nvPicPr>
        <p:blipFill>
          <a:blip r:embed="rId4">
            <a:alphaModFix/>
          </a:blip>
          <a:stretch>
            <a:fillRect/>
          </a:stretch>
        </p:blipFill>
        <p:spPr>
          <a:xfrm>
            <a:off x="2728700" y="4391075"/>
            <a:ext cx="4294546" cy="236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1983625" y="229800"/>
            <a:ext cx="53823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850338" y="0"/>
            <a:ext cx="7540800" cy="30000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None/>
            </a:pPr>
            <a:r>
              <a:rPr lang="en-US" sz="3200">
                <a:solidFill>
                  <a:schemeClr val="accent1"/>
                </a:solidFill>
                <a:latin typeface="Times New Roman"/>
                <a:ea typeface="Times New Roman"/>
                <a:cs typeface="Times New Roman"/>
                <a:sym typeface="Times New Roman"/>
              </a:rPr>
              <a:t>10M</a:t>
            </a:r>
            <a:r>
              <a:rPr lang="en-US" sz="3200">
                <a:solidFill>
                  <a:schemeClr val="accent1"/>
                </a:solidFill>
                <a:latin typeface="Times New Roman"/>
                <a:ea typeface="Times New Roman"/>
                <a:cs typeface="Times New Roman"/>
                <a:sym typeface="Times New Roman"/>
              </a:rPr>
              <a:t> Max Position</a:t>
            </a:r>
            <a:endParaRPr/>
          </a:p>
        </p:txBody>
      </p:sp>
      <p:pic>
        <p:nvPicPr>
          <p:cNvPr id="187" name="Google Shape;187;p30"/>
          <p:cNvPicPr preferRelativeResize="0"/>
          <p:nvPr/>
        </p:nvPicPr>
        <p:blipFill>
          <a:blip r:embed="rId3">
            <a:alphaModFix/>
          </a:blip>
          <a:stretch>
            <a:fillRect/>
          </a:stretch>
        </p:blipFill>
        <p:spPr>
          <a:xfrm>
            <a:off x="1600200" y="935275"/>
            <a:ext cx="5943600" cy="3248025"/>
          </a:xfrm>
          <a:prstGeom prst="rect">
            <a:avLst/>
          </a:prstGeom>
          <a:noFill/>
          <a:ln>
            <a:noFill/>
          </a:ln>
        </p:spPr>
      </p:pic>
      <p:pic>
        <p:nvPicPr>
          <p:cNvPr id="188" name="Google Shape;188;p30"/>
          <p:cNvPicPr preferRelativeResize="0"/>
          <p:nvPr/>
        </p:nvPicPr>
        <p:blipFill>
          <a:blip r:embed="rId4">
            <a:alphaModFix/>
          </a:blip>
          <a:stretch>
            <a:fillRect/>
          </a:stretch>
        </p:blipFill>
        <p:spPr>
          <a:xfrm>
            <a:off x="2615213" y="4323600"/>
            <a:ext cx="4398128" cy="236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1284450" y="1172125"/>
            <a:ext cx="6575100" cy="29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0">
                <a:latin typeface="Caveat"/>
                <a:ea typeface="Caveat"/>
                <a:cs typeface="Caveat"/>
                <a:sym typeface="Caveat"/>
              </a:rPr>
              <a:t>The End</a:t>
            </a:r>
            <a:endParaRPr sz="16000">
              <a:latin typeface="Caveat"/>
              <a:ea typeface="Caveat"/>
              <a:cs typeface="Caveat"/>
              <a:sym typeface="Caveat"/>
            </a:endParaRPr>
          </a:p>
        </p:txBody>
      </p:sp>
      <p:pic>
        <p:nvPicPr>
          <p:cNvPr id="195" name="Google Shape;195;p31"/>
          <p:cNvPicPr preferRelativeResize="0"/>
          <p:nvPr/>
        </p:nvPicPr>
        <p:blipFill>
          <a:blip r:embed="rId3">
            <a:alphaModFix/>
          </a:blip>
          <a:stretch>
            <a:fillRect/>
          </a:stretch>
        </p:blipFill>
        <p:spPr>
          <a:xfrm>
            <a:off x="6226525" y="3537925"/>
            <a:ext cx="2616225" cy="332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8"/>
          <p:cNvPicPr preferRelativeResize="0"/>
          <p:nvPr/>
        </p:nvPicPr>
        <p:blipFill>
          <a:blip r:embed="rId3">
            <a:alphaModFix/>
          </a:blip>
          <a:stretch>
            <a:fillRect/>
          </a:stretch>
        </p:blipFill>
        <p:spPr>
          <a:xfrm>
            <a:off x="1435523" y="1259500"/>
            <a:ext cx="6272949" cy="4706625"/>
          </a:xfrm>
          <a:prstGeom prst="rect">
            <a:avLst/>
          </a:prstGeom>
          <a:noFill/>
          <a:ln>
            <a:noFill/>
          </a:ln>
        </p:spPr>
      </p:pic>
      <p:sp>
        <p:nvSpPr>
          <p:cNvPr id="75" name="Google Shape;75;p18"/>
          <p:cNvSpPr txBox="1"/>
          <p:nvPr/>
        </p:nvSpPr>
        <p:spPr>
          <a:xfrm>
            <a:off x="1214750" y="123025"/>
            <a:ext cx="66735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FFFF"/>
                </a:solidFill>
                <a:latin typeface="Times New Roman"/>
                <a:ea typeface="Times New Roman"/>
                <a:cs typeface="Times New Roman"/>
                <a:sym typeface="Times New Roman"/>
              </a:rPr>
              <a:t>GROUP NAME</a:t>
            </a:r>
            <a:endParaRPr b="1" sz="28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ph type="title"/>
          </p:nvPr>
        </p:nvSpPr>
        <p:spPr>
          <a:xfrm>
            <a:off x="0" y="0"/>
            <a:ext cx="9000600" cy="861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n-US" sz="3700">
                <a:solidFill>
                  <a:srgbClr val="FFFFFF"/>
                </a:solidFill>
                <a:latin typeface="Times New Roman"/>
                <a:ea typeface="Times New Roman"/>
                <a:cs typeface="Times New Roman"/>
                <a:sym typeface="Times New Roman"/>
              </a:rPr>
              <a:t>Market Making</a:t>
            </a:r>
            <a:endParaRPr sz="3700">
              <a:solidFill>
                <a:srgbClr val="FFFFFF"/>
              </a:solidFill>
            </a:endParaRPr>
          </a:p>
        </p:txBody>
      </p:sp>
      <p:sp>
        <p:nvSpPr>
          <p:cNvPr id="82" name="Google Shape;82;p19"/>
          <p:cNvSpPr txBox="1"/>
          <p:nvPr>
            <p:ph idx="1" type="body"/>
          </p:nvPr>
        </p:nvSpPr>
        <p:spPr>
          <a:xfrm>
            <a:off x="143550" y="1122500"/>
            <a:ext cx="8856900" cy="5076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Market making seeks to profit by providing liquidity to other traders, while avoiding accumulating a large net position in a stock. </a:t>
            </a:r>
            <a:endParaRPr sz="2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A market making trading strategy always or often quotes both buy and a sell price for a commodity by exploiting the spread. </a:t>
            </a:r>
            <a:endParaRPr sz="2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A market making strategy wishes to buy and sell equal volumes of the instrument or commodity and profit from the difference between the selling and buying prices.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0"/>
          <p:cNvPicPr preferRelativeResize="0"/>
          <p:nvPr/>
        </p:nvPicPr>
        <p:blipFill>
          <a:blip r:embed="rId3">
            <a:alphaModFix/>
          </a:blip>
          <a:stretch>
            <a:fillRect/>
          </a:stretch>
        </p:blipFill>
        <p:spPr>
          <a:xfrm>
            <a:off x="1674613" y="932990"/>
            <a:ext cx="5794779" cy="5760825"/>
          </a:xfrm>
          <a:prstGeom prst="rect">
            <a:avLst/>
          </a:prstGeom>
          <a:noFill/>
          <a:ln>
            <a:noFill/>
          </a:ln>
        </p:spPr>
      </p:pic>
      <p:sp>
        <p:nvSpPr>
          <p:cNvPr id="89" name="Google Shape;89;p20"/>
          <p:cNvSpPr txBox="1"/>
          <p:nvPr/>
        </p:nvSpPr>
        <p:spPr>
          <a:xfrm>
            <a:off x="1909075" y="117475"/>
            <a:ext cx="49050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Benefits of Market Making</a:t>
            </a:r>
            <a:endParaRPr sz="32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2313150" y="0"/>
            <a:ext cx="45177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Times New Roman"/>
                <a:ea typeface="Times New Roman"/>
                <a:cs typeface="Times New Roman"/>
                <a:sym typeface="Times New Roman"/>
              </a:rPr>
              <a:t>Sentimental Data</a:t>
            </a:r>
            <a:endParaRPr>
              <a:solidFill>
                <a:srgbClr val="FFFFFF"/>
              </a:solidFill>
              <a:latin typeface="Times New Roman"/>
              <a:ea typeface="Times New Roman"/>
              <a:cs typeface="Times New Roman"/>
              <a:sym typeface="Times New Roman"/>
            </a:endParaRPr>
          </a:p>
        </p:txBody>
      </p:sp>
      <p:pic>
        <p:nvPicPr>
          <p:cNvPr id="96" name="Google Shape;96;p21"/>
          <p:cNvPicPr preferRelativeResize="0"/>
          <p:nvPr/>
        </p:nvPicPr>
        <p:blipFill>
          <a:blip r:embed="rId3">
            <a:alphaModFix/>
          </a:blip>
          <a:stretch>
            <a:fillRect/>
          </a:stretch>
        </p:blipFill>
        <p:spPr>
          <a:xfrm>
            <a:off x="152400" y="1260450"/>
            <a:ext cx="8839202" cy="5014750"/>
          </a:xfrm>
          <a:prstGeom prst="rect">
            <a:avLst/>
          </a:prstGeom>
          <a:noFill/>
          <a:ln>
            <a:noFill/>
          </a:ln>
        </p:spPr>
      </p:pic>
      <p:pic>
        <p:nvPicPr>
          <p:cNvPr id="97" name="Google Shape;97;p21"/>
          <p:cNvPicPr preferRelativeResize="0"/>
          <p:nvPr/>
        </p:nvPicPr>
        <p:blipFill>
          <a:blip r:embed="rId4">
            <a:alphaModFix/>
          </a:blip>
          <a:stretch>
            <a:fillRect/>
          </a:stretch>
        </p:blipFill>
        <p:spPr>
          <a:xfrm>
            <a:off x="5052175" y="3936425"/>
            <a:ext cx="3741999" cy="211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1940550" y="0"/>
            <a:ext cx="5516100" cy="15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Sentiment Analysis</a:t>
            </a:r>
            <a:endParaRPr>
              <a:solidFill>
                <a:srgbClr val="FFFFFF"/>
              </a:solidFill>
              <a:latin typeface="Times New Roman"/>
              <a:ea typeface="Times New Roman"/>
              <a:cs typeface="Times New Roman"/>
              <a:sym typeface="Times New Roman"/>
            </a:endParaRPr>
          </a:p>
        </p:txBody>
      </p:sp>
      <p:sp>
        <p:nvSpPr>
          <p:cNvPr id="104" name="Google Shape;104;p22"/>
          <p:cNvSpPr txBox="1"/>
          <p:nvPr>
            <p:ph idx="1" type="body"/>
          </p:nvPr>
        </p:nvSpPr>
        <p:spPr>
          <a:xfrm>
            <a:off x="722400" y="1518000"/>
            <a:ext cx="7413600" cy="45798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lang="en-US" sz="2300" u="sng">
                <a:solidFill>
                  <a:schemeClr val="hlink"/>
                </a:solidFill>
                <a:latin typeface="EB Garamond"/>
                <a:ea typeface="EB Garamond"/>
                <a:cs typeface="EB Garamond"/>
                <a:sym typeface="EB Garamond"/>
                <a:hlinkClick r:id="rId3"/>
              </a:rPr>
              <a:t>VADER</a:t>
            </a:r>
            <a:r>
              <a:rPr lang="en-US" sz="2300">
                <a:latin typeface="EB Garamond"/>
                <a:ea typeface="EB Garamond"/>
                <a:cs typeface="EB Garamond"/>
                <a:sym typeface="EB Garamond"/>
              </a:rPr>
              <a:t> </a:t>
            </a:r>
            <a:endParaRPr sz="2300">
              <a:latin typeface="EB Garamond"/>
              <a:ea typeface="EB Garamond"/>
              <a:cs typeface="EB Garamond"/>
              <a:sym typeface="EB Garamond"/>
            </a:endParaRPr>
          </a:p>
          <a:p>
            <a:pPr indent="-139700" lvl="0" marL="342900" rtl="0" algn="l">
              <a:spcBef>
                <a:spcPts val="640"/>
              </a:spcBef>
              <a:spcAft>
                <a:spcPts val="0"/>
              </a:spcAft>
              <a:buNone/>
            </a:pPr>
            <a:r>
              <a:rPr lang="en-US" sz="2300">
                <a:latin typeface="EB Garamond"/>
                <a:ea typeface="EB Garamond"/>
                <a:cs typeface="EB Garamond"/>
                <a:sym typeface="EB Garamond"/>
              </a:rPr>
              <a:t>(Valence Aware Dictionary and sEntiment Reasoner)</a:t>
            </a:r>
            <a:endParaRPr sz="2300">
              <a:latin typeface="EB Garamond"/>
              <a:ea typeface="EB Garamond"/>
              <a:cs typeface="EB Garamond"/>
              <a:sym typeface="EB Garamond"/>
            </a:endParaRPr>
          </a:p>
          <a:p>
            <a:pPr indent="0" lvl="0" marL="0" rtl="0" algn="l">
              <a:spcBef>
                <a:spcPts val="640"/>
              </a:spcBef>
              <a:spcAft>
                <a:spcPts val="0"/>
              </a:spcAft>
              <a:buNone/>
            </a:pPr>
            <a:r>
              <a:rPr lang="en-US" sz="2300">
                <a:latin typeface="EB Garamond"/>
                <a:ea typeface="EB Garamond"/>
                <a:cs typeface="EB Garamond"/>
                <a:sym typeface="EB Garamond"/>
              </a:rPr>
              <a:t>    </a:t>
            </a:r>
            <a:endParaRPr sz="2300">
              <a:latin typeface="EB Garamond"/>
              <a:ea typeface="EB Garamond"/>
              <a:cs typeface="EB Garamond"/>
              <a:sym typeface="EB Garamond"/>
            </a:endParaRPr>
          </a:p>
          <a:p>
            <a:pPr indent="0" lvl="0" marL="0" rtl="0" algn="l">
              <a:spcBef>
                <a:spcPts val="640"/>
              </a:spcBef>
              <a:spcAft>
                <a:spcPts val="0"/>
              </a:spcAft>
              <a:buNone/>
            </a:pPr>
            <a:r>
              <a:rPr lang="en-US" sz="2300">
                <a:latin typeface="EB Garamond"/>
                <a:ea typeface="EB Garamond"/>
                <a:cs typeface="EB Garamond"/>
                <a:sym typeface="EB Garamond"/>
              </a:rPr>
              <a:t>   </a:t>
            </a:r>
            <a:r>
              <a:rPr lang="en-US" sz="2500">
                <a:latin typeface="EB Garamond"/>
                <a:ea typeface="EB Garamond"/>
                <a:cs typeface="EB Garamond"/>
                <a:sym typeface="EB Garamond"/>
              </a:rPr>
              <a:t>Advantages:</a:t>
            </a:r>
            <a:endParaRPr sz="2500">
              <a:latin typeface="EB Garamond"/>
              <a:ea typeface="EB Garamond"/>
              <a:cs typeface="EB Garamond"/>
              <a:sym typeface="EB Garamond"/>
            </a:endParaRPr>
          </a:p>
          <a:p>
            <a:pPr indent="-387350" lvl="0" marL="457200" rtl="0" algn="l">
              <a:lnSpc>
                <a:spcPct val="115000"/>
              </a:lnSpc>
              <a:spcBef>
                <a:spcPts val="640"/>
              </a:spcBef>
              <a:spcAft>
                <a:spcPts val="0"/>
              </a:spcAft>
              <a:buSzPts val="2500"/>
              <a:buFont typeface="EB Garamond"/>
              <a:buChar char="•"/>
            </a:pPr>
            <a:r>
              <a:rPr lang="en-US" sz="2500">
                <a:latin typeface="EB Garamond"/>
                <a:ea typeface="EB Garamond"/>
                <a:cs typeface="EB Garamond"/>
                <a:sym typeface="EB Garamond"/>
              </a:rPr>
              <a:t>Punctuation</a:t>
            </a:r>
            <a:endParaRPr sz="2500">
              <a:latin typeface="EB Garamond"/>
              <a:ea typeface="EB Garamond"/>
              <a:cs typeface="EB Garamond"/>
              <a:sym typeface="EB Garamond"/>
            </a:endParaRPr>
          </a:p>
          <a:p>
            <a:pPr indent="-387350" lvl="0" marL="457200" rtl="0" algn="l">
              <a:lnSpc>
                <a:spcPct val="115000"/>
              </a:lnSpc>
              <a:spcBef>
                <a:spcPts val="0"/>
              </a:spcBef>
              <a:spcAft>
                <a:spcPts val="0"/>
              </a:spcAft>
              <a:buSzPts val="2500"/>
              <a:buFont typeface="EB Garamond"/>
              <a:buChar char="•"/>
            </a:pPr>
            <a:r>
              <a:rPr lang="en-US" sz="2500">
                <a:latin typeface="EB Garamond"/>
                <a:ea typeface="EB Garamond"/>
                <a:cs typeface="EB Garamond"/>
                <a:sym typeface="EB Garamond"/>
              </a:rPr>
              <a:t>Capitalisation</a:t>
            </a:r>
            <a:endParaRPr sz="2500">
              <a:latin typeface="EB Garamond"/>
              <a:ea typeface="EB Garamond"/>
              <a:cs typeface="EB Garamond"/>
              <a:sym typeface="EB Garamond"/>
            </a:endParaRPr>
          </a:p>
          <a:p>
            <a:pPr indent="-387350" lvl="0" marL="457200" rtl="0" algn="l">
              <a:lnSpc>
                <a:spcPct val="115000"/>
              </a:lnSpc>
              <a:spcBef>
                <a:spcPts val="0"/>
              </a:spcBef>
              <a:spcAft>
                <a:spcPts val="0"/>
              </a:spcAft>
              <a:buSzPts val="2500"/>
              <a:buFont typeface="EB Garamond"/>
              <a:buChar char="•"/>
            </a:pPr>
            <a:r>
              <a:rPr lang="en-US" sz="2500">
                <a:latin typeface="EB Garamond"/>
                <a:ea typeface="EB Garamond"/>
                <a:cs typeface="EB Garamond"/>
                <a:sym typeface="EB Garamond"/>
              </a:rPr>
              <a:t>Degree Modifier</a:t>
            </a:r>
            <a:endParaRPr sz="2500">
              <a:latin typeface="EB Garamond"/>
              <a:ea typeface="EB Garamond"/>
              <a:cs typeface="EB Garamond"/>
              <a:sym typeface="EB Garamond"/>
            </a:endParaRPr>
          </a:p>
          <a:p>
            <a:pPr indent="-387350" lvl="0" marL="457200" rtl="0" algn="l">
              <a:lnSpc>
                <a:spcPct val="115000"/>
              </a:lnSpc>
              <a:spcBef>
                <a:spcPts val="0"/>
              </a:spcBef>
              <a:spcAft>
                <a:spcPts val="0"/>
              </a:spcAft>
              <a:buSzPts val="2500"/>
              <a:buFont typeface="EB Garamond"/>
              <a:buChar char="•"/>
            </a:pPr>
            <a:r>
              <a:rPr lang="en-US" sz="2500">
                <a:latin typeface="EB Garamond"/>
                <a:ea typeface="EB Garamond"/>
                <a:cs typeface="EB Garamond"/>
                <a:sym typeface="EB Garamond"/>
              </a:rPr>
              <a:t>Conjunctions</a:t>
            </a:r>
            <a:endParaRPr sz="2500">
              <a:latin typeface="EB Garamond"/>
              <a:ea typeface="EB Garamond"/>
              <a:cs typeface="EB Garamond"/>
              <a:sym typeface="EB Garamond"/>
            </a:endParaRPr>
          </a:p>
          <a:p>
            <a:pPr indent="-387350" lvl="0" marL="457200" rtl="0" algn="l">
              <a:lnSpc>
                <a:spcPct val="115000"/>
              </a:lnSpc>
              <a:spcBef>
                <a:spcPts val="0"/>
              </a:spcBef>
              <a:spcAft>
                <a:spcPts val="0"/>
              </a:spcAft>
              <a:buSzPts val="2500"/>
              <a:buFont typeface="EB Garamond"/>
              <a:buChar char="•"/>
            </a:pPr>
            <a:r>
              <a:rPr lang="en-US" sz="2500">
                <a:latin typeface="EB Garamond"/>
                <a:ea typeface="EB Garamond"/>
                <a:cs typeface="EB Garamond"/>
                <a:sym typeface="EB Garamond"/>
              </a:rPr>
              <a:t>Preceding</a:t>
            </a:r>
            <a:r>
              <a:rPr lang="en-US" sz="2500">
                <a:latin typeface="EB Garamond"/>
                <a:ea typeface="EB Garamond"/>
                <a:cs typeface="EB Garamond"/>
                <a:sym typeface="EB Garamond"/>
              </a:rPr>
              <a:t> Tri-gram</a:t>
            </a:r>
            <a:endParaRPr>
              <a:latin typeface="EB Garamond"/>
              <a:ea typeface="EB Garamond"/>
              <a:cs typeface="EB Garamond"/>
              <a:sym typeface="EB Garamond"/>
            </a:endParaRPr>
          </a:p>
        </p:txBody>
      </p:sp>
      <p:pic>
        <p:nvPicPr>
          <p:cNvPr id="105" name="Google Shape;105;p22"/>
          <p:cNvPicPr preferRelativeResize="0"/>
          <p:nvPr/>
        </p:nvPicPr>
        <p:blipFill>
          <a:blip r:embed="rId4">
            <a:alphaModFix/>
          </a:blip>
          <a:stretch>
            <a:fillRect/>
          </a:stretch>
        </p:blipFill>
        <p:spPr>
          <a:xfrm>
            <a:off x="3984000" y="3121450"/>
            <a:ext cx="4806324" cy="252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nvSpPr>
        <p:spPr>
          <a:xfrm>
            <a:off x="1685100" y="0"/>
            <a:ext cx="5773800" cy="8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900">
                <a:solidFill>
                  <a:schemeClr val="accent1"/>
                </a:solidFill>
                <a:latin typeface="Times New Roman"/>
                <a:ea typeface="Times New Roman"/>
                <a:cs typeface="Times New Roman"/>
                <a:sym typeface="Times New Roman"/>
              </a:rPr>
              <a:t>Sentiment Coefficient</a:t>
            </a:r>
            <a:r>
              <a:rPr lang="en-US" sz="3400">
                <a:latin typeface="EB Garamond"/>
                <a:ea typeface="EB Garamond"/>
                <a:cs typeface="EB Garamond"/>
                <a:sym typeface="EB Garamond"/>
              </a:rPr>
              <a:t> </a:t>
            </a:r>
            <a:endParaRPr sz="3400">
              <a:latin typeface="EB Garamond"/>
              <a:ea typeface="EB Garamond"/>
              <a:cs typeface="EB Garamond"/>
              <a:sym typeface="EB Garamond"/>
            </a:endParaRPr>
          </a:p>
        </p:txBody>
      </p:sp>
      <p:sp>
        <p:nvSpPr>
          <p:cNvPr id="112" name="Google Shape;112;p23"/>
          <p:cNvSpPr txBox="1"/>
          <p:nvPr/>
        </p:nvSpPr>
        <p:spPr>
          <a:xfrm flipH="1">
            <a:off x="6619629" y="860412"/>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FFFF"/>
                </a:solidFill>
                <a:latin typeface="Roboto"/>
                <a:ea typeface="Roboto"/>
                <a:cs typeface="Roboto"/>
                <a:sym typeface="Roboto"/>
              </a:rPr>
              <a:t>Vestibulum congue mpu</a:t>
            </a:r>
            <a:endParaRPr sz="1600">
              <a:solidFill>
                <a:srgbClr val="FFFFFF"/>
              </a:solidFill>
              <a:latin typeface="Roboto"/>
              <a:ea typeface="Roboto"/>
              <a:cs typeface="Roboto"/>
              <a:sym typeface="Roboto"/>
            </a:endParaRPr>
          </a:p>
        </p:txBody>
      </p:sp>
      <p:sp>
        <p:nvSpPr>
          <p:cNvPr id="113" name="Google Shape;113;p23"/>
          <p:cNvSpPr/>
          <p:nvPr/>
        </p:nvSpPr>
        <p:spPr>
          <a:xfrm>
            <a:off x="2622630" y="3510275"/>
            <a:ext cx="683100" cy="486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grpSp>
        <p:nvGrpSpPr>
          <p:cNvPr id="114" name="Google Shape;114;p23"/>
          <p:cNvGrpSpPr/>
          <p:nvPr/>
        </p:nvGrpSpPr>
        <p:grpSpPr>
          <a:xfrm>
            <a:off x="754650" y="3073911"/>
            <a:ext cx="2017548" cy="2507336"/>
            <a:chOff x="571530" y="1957150"/>
            <a:chExt cx="1755000" cy="1898059"/>
          </a:xfrm>
        </p:grpSpPr>
        <p:sp>
          <p:nvSpPr>
            <p:cNvPr id="115" name="Google Shape;115;p23"/>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16" name="Google Shape;116;p23"/>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300">
                  <a:solidFill>
                    <a:srgbClr val="A72A1E"/>
                  </a:solidFill>
                  <a:latin typeface="Roboto"/>
                  <a:ea typeface="Roboto"/>
                  <a:cs typeface="Roboto"/>
                  <a:sym typeface="Roboto"/>
                </a:rPr>
                <a:t>1</a:t>
              </a:r>
              <a:endParaRPr b="1" sz="1300">
                <a:solidFill>
                  <a:srgbClr val="A72A1E"/>
                </a:solidFill>
                <a:latin typeface="Roboto"/>
                <a:ea typeface="Roboto"/>
                <a:cs typeface="Roboto"/>
                <a:sym typeface="Roboto"/>
              </a:endParaRPr>
            </a:p>
          </p:txBody>
        </p:sp>
        <p:sp>
          <p:nvSpPr>
            <p:cNvPr id="117" name="Google Shape;117;p23"/>
            <p:cNvSpPr txBox="1"/>
            <p:nvPr/>
          </p:nvSpPr>
          <p:spPr>
            <a:xfrm>
              <a:off x="571530" y="2682809"/>
              <a:ext cx="1755000" cy="11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700">
                  <a:solidFill>
                    <a:srgbClr val="A72A1E"/>
                  </a:solidFill>
                  <a:latin typeface="Roboto"/>
                  <a:ea typeface="Roboto"/>
                  <a:cs typeface="Roboto"/>
                  <a:sym typeface="Roboto"/>
                </a:rPr>
                <a:t>Sentimental Extraction using tweepy</a:t>
              </a:r>
              <a:endParaRPr sz="17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rPr lang="en-US" sz="1700">
                  <a:solidFill>
                    <a:srgbClr val="A72A1E"/>
                  </a:solidFill>
                  <a:latin typeface="Roboto"/>
                  <a:ea typeface="Roboto"/>
                  <a:cs typeface="Roboto"/>
                  <a:sym typeface="Roboto"/>
                </a:rPr>
                <a:t>Form: %positive, %negative,  %neural</a:t>
              </a:r>
              <a:endParaRPr sz="1700">
                <a:solidFill>
                  <a:srgbClr val="A72A1E"/>
                </a:solidFill>
                <a:latin typeface="Roboto"/>
                <a:ea typeface="Roboto"/>
                <a:cs typeface="Roboto"/>
                <a:sym typeface="Roboto"/>
              </a:endParaRPr>
            </a:p>
          </p:txBody>
        </p:sp>
      </p:grpSp>
      <p:grpSp>
        <p:nvGrpSpPr>
          <p:cNvPr id="118" name="Google Shape;118;p23"/>
          <p:cNvGrpSpPr/>
          <p:nvPr/>
        </p:nvGrpSpPr>
        <p:grpSpPr>
          <a:xfrm>
            <a:off x="3585270" y="3073911"/>
            <a:ext cx="1964781" cy="1932857"/>
            <a:chOff x="2699435" y="1957150"/>
            <a:chExt cx="1709100" cy="1463177"/>
          </a:xfrm>
        </p:grpSpPr>
        <p:sp>
          <p:nvSpPr>
            <p:cNvPr id="119" name="Google Shape;119;p23"/>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20" name="Google Shape;120;p23"/>
            <p:cNvSpPr txBox="1"/>
            <p:nvPr/>
          </p:nvSpPr>
          <p:spPr>
            <a:xfrm>
              <a:off x="2699435" y="26829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700">
                  <a:solidFill>
                    <a:srgbClr val="A72A1E"/>
                  </a:solidFill>
                  <a:latin typeface="Roboto"/>
                  <a:ea typeface="Roboto"/>
                  <a:cs typeface="Roboto"/>
                  <a:sym typeface="Roboto"/>
                </a:rPr>
                <a:t>Sentimental </a:t>
              </a:r>
              <a:r>
                <a:rPr lang="en-US" sz="1700">
                  <a:solidFill>
                    <a:srgbClr val="A72A1E"/>
                  </a:solidFill>
                  <a:latin typeface="Roboto"/>
                  <a:ea typeface="Roboto"/>
                  <a:cs typeface="Roboto"/>
                  <a:sym typeface="Roboto"/>
                </a:rPr>
                <a:t>Coefficient</a:t>
              </a:r>
              <a:endParaRPr sz="17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rPr lang="en-US" sz="1700">
                  <a:solidFill>
                    <a:srgbClr val="A72A1E"/>
                  </a:solidFill>
                  <a:latin typeface="Roboto"/>
                  <a:ea typeface="Roboto"/>
                  <a:cs typeface="Roboto"/>
                  <a:sym typeface="Roboto"/>
                </a:rPr>
                <a:t>The percentage of increase or decrease of sentiment</a:t>
              </a:r>
              <a:endParaRPr sz="1700">
                <a:solidFill>
                  <a:srgbClr val="A72A1E"/>
                </a:solidFill>
                <a:latin typeface="Roboto"/>
                <a:ea typeface="Roboto"/>
                <a:cs typeface="Roboto"/>
                <a:sym typeface="Roboto"/>
              </a:endParaRPr>
            </a:p>
          </p:txBody>
        </p:sp>
        <p:sp>
          <p:nvSpPr>
            <p:cNvPr id="121" name="Google Shape;121;p23"/>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300">
                  <a:solidFill>
                    <a:srgbClr val="A72A1E"/>
                  </a:solidFill>
                  <a:latin typeface="Roboto"/>
                  <a:ea typeface="Roboto"/>
                  <a:cs typeface="Roboto"/>
                  <a:sym typeface="Roboto"/>
                </a:rPr>
                <a:t>2</a:t>
              </a:r>
              <a:endParaRPr b="1" sz="1300">
                <a:solidFill>
                  <a:srgbClr val="A72A1E"/>
                </a:solidFill>
                <a:latin typeface="Roboto"/>
                <a:ea typeface="Roboto"/>
                <a:cs typeface="Roboto"/>
                <a:sym typeface="Roboto"/>
              </a:endParaRPr>
            </a:p>
          </p:txBody>
        </p:sp>
      </p:grpSp>
      <p:grpSp>
        <p:nvGrpSpPr>
          <p:cNvPr id="122" name="Google Shape;122;p23"/>
          <p:cNvGrpSpPr/>
          <p:nvPr/>
        </p:nvGrpSpPr>
        <p:grpSpPr>
          <a:xfrm>
            <a:off x="6363086" y="4133963"/>
            <a:ext cx="1964781" cy="1890054"/>
            <a:chOff x="4781408" y="1957150"/>
            <a:chExt cx="1709100" cy="1430775"/>
          </a:xfrm>
        </p:grpSpPr>
        <p:sp>
          <p:nvSpPr>
            <p:cNvPr id="123" name="Google Shape;123;p23"/>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24" name="Google Shape;124;p23"/>
            <p:cNvSpPr txBox="1"/>
            <p:nvPr/>
          </p:nvSpPr>
          <p:spPr>
            <a:xfrm>
              <a:off x="4781408" y="26505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1700">
                  <a:solidFill>
                    <a:srgbClr val="858585"/>
                  </a:solidFill>
                  <a:latin typeface="Roboto"/>
                  <a:ea typeface="Roboto"/>
                  <a:cs typeface="Roboto"/>
                  <a:sym typeface="Roboto"/>
                </a:rPr>
                <a:t>Determine a</a:t>
              </a:r>
              <a:r>
                <a:rPr lang="en-US" sz="1700">
                  <a:solidFill>
                    <a:srgbClr val="858585"/>
                  </a:solidFill>
                  <a:latin typeface="Roboto"/>
                  <a:ea typeface="Roboto"/>
                  <a:cs typeface="Roboto"/>
                  <a:sym typeface="Roboto"/>
                </a:rPr>
                <a:t>ppropriate trading</a:t>
              </a:r>
              <a:r>
                <a:rPr lang="en-US" sz="1700">
                  <a:solidFill>
                    <a:srgbClr val="858585"/>
                  </a:solidFill>
                  <a:latin typeface="Roboto"/>
                  <a:ea typeface="Roboto"/>
                  <a:cs typeface="Roboto"/>
                  <a:sym typeface="Roboto"/>
                </a:rPr>
                <a:t> behavior</a:t>
              </a:r>
              <a:endParaRPr sz="1700">
                <a:solidFill>
                  <a:srgbClr val="858585"/>
                </a:solidFill>
                <a:latin typeface="Roboto"/>
                <a:ea typeface="Roboto"/>
                <a:cs typeface="Roboto"/>
                <a:sym typeface="Roboto"/>
              </a:endParaRPr>
            </a:p>
          </p:txBody>
        </p:sp>
        <p:sp>
          <p:nvSpPr>
            <p:cNvPr id="125" name="Google Shape;125;p23"/>
            <p:cNvSpPr txBox="1"/>
            <p:nvPr/>
          </p:nvSpPr>
          <p:spPr>
            <a:xfrm>
              <a:off x="5417588" y="2118109"/>
              <a:ext cx="436800" cy="2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300">
                  <a:solidFill>
                    <a:srgbClr val="858585"/>
                  </a:solidFill>
                  <a:latin typeface="Roboto"/>
                  <a:ea typeface="Roboto"/>
                  <a:cs typeface="Roboto"/>
                  <a:sym typeface="Roboto"/>
                </a:rPr>
                <a:t>3</a:t>
              </a:r>
              <a:endParaRPr b="1" sz="1300">
                <a:solidFill>
                  <a:srgbClr val="858585"/>
                </a:solidFill>
                <a:latin typeface="Roboto"/>
                <a:ea typeface="Roboto"/>
                <a:cs typeface="Roboto"/>
                <a:sym typeface="Roboto"/>
              </a:endParaRPr>
            </a:p>
          </p:txBody>
        </p:sp>
      </p:grpSp>
      <p:grpSp>
        <p:nvGrpSpPr>
          <p:cNvPr id="126" name="Google Shape;126;p23"/>
          <p:cNvGrpSpPr/>
          <p:nvPr/>
        </p:nvGrpSpPr>
        <p:grpSpPr>
          <a:xfrm>
            <a:off x="6363225" y="1257870"/>
            <a:ext cx="1964781" cy="1887844"/>
            <a:chOff x="6863411" y="1957150"/>
            <a:chExt cx="1709100" cy="1429102"/>
          </a:xfrm>
        </p:grpSpPr>
        <p:sp>
          <p:nvSpPr>
            <p:cNvPr id="127" name="Google Shape;127;p23"/>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28" name="Google Shape;128;p23"/>
            <p:cNvSpPr txBox="1"/>
            <p:nvPr/>
          </p:nvSpPr>
          <p:spPr>
            <a:xfrm>
              <a:off x="6863411" y="2648852"/>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1700">
                  <a:solidFill>
                    <a:srgbClr val="858585"/>
                  </a:solidFill>
                  <a:latin typeface="Roboto"/>
                  <a:ea typeface="Roboto"/>
                  <a:cs typeface="Roboto"/>
                  <a:sym typeface="Roboto"/>
                </a:rPr>
                <a:t>Calculation of Fair value</a:t>
              </a:r>
              <a:endParaRPr sz="1700">
                <a:solidFill>
                  <a:srgbClr val="858585"/>
                </a:solidFill>
                <a:latin typeface="Roboto"/>
                <a:ea typeface="Roboto"/>
                <a:cs typeface="Roboto"/>
                <a:sym typeface="Roboto"/>
              </a:endParaRPr>
            </a:p>
          </p:txBody>
        </p:sp>
        <p:sp>
          <p:nvSpPr>
            <p:cNvPr id="129" name="Google Shape;129;p23"/>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300">
                  <a:solidFill>
                    <a:srgbClr val="858585"/>
                  </a:solidFill>
                  <a:latin typeface="Roboto"/>
                  <a:ea typeface="Roboto"/>
                  <a:cs typeface="Roboto"/>
                  <a:sym typeface="Roboto"/>
                </a:rPr>
                <a:t>3</a:t>
              </a:r>
              <a:endParaRPr b="1" sz="1300">
                <a:solidFill>
                  <a:srgbClr val="858585"/>
                </a:solidFill>
                <a:latin typeface="Roboto"/>
                <a:ea typeface="Roboto"/>
                <a:cs typeface="Roboto"/>
                <a:sym typeface="Roboto"/>
              </a:endParaRPr>
            </a:p>
          </p:txBody>
        </p:sp>
      </p:grpSp>
      <p:sp>
        <p:nvSpPr>
          <p:cNvPr id="130" name="Google Shape;130;p23"/>
          <p:cNvSpPr/>
          <p:nvPr/>
        </p:nvSpPr>
        <p:spPr>
          <a:xfrm rot="1921511">
            <a:off x="5503344" y="4017496"/>
            <a:ext cx="736010" cy="4566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31" name="Google Shape;131;p23"/>
          <p:cNvSpPr/>
          <p:nvPr/>
        </p:nvSpPr>
        <p:spPr>
          <a:xfrm rot="-2071618">
            <a:off x="5438623" y="2642410"/>
            <a:ext cx="672202" cy="5313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pic>
        <p:nvPicPr>
          <p:cNvPr id="132" name="Google Shape;132;p23"/>
          <p:cNvPicPr preferRelativeResize="0"/>
          <p:nvPr/>
        </p:nvPicPr>
        <p:blipFill>
          <a:blip r:embed="rId3">
            <a:alphaModFix/>
          </a:blip>
          <a:stretch>
            <a:fillRect/>
          </a:stretch>
        </p:blipFill>
        <p:spPr>
          <a:xfrm>
            <a:off x="1811338" y="1023225"/>
            <a:ext cx="2828486" cy="188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851238" y="908625"/>
            <a:ext cx="5441525" cy="2988500"/>
          </a:xfrm>
          <a:prstGeom prst="rect">
            <a:avLst/>
          </a:prstGeom>
          <a:noFill/>
          <a:ln>
            <a:noFill/>
          </a:ln>
        </p:spPr>
      </p:pic>
      <p:sp>
        <p:nvSpPr>
          <p:cNvPr id="139" name="Google Shape;139;p24"/>
          <p:cNvSpPr txBox="1"/>
          <p:nvPr/>
        </p:nvSpPr>
        <p:spPr>
          <a:xfrm>
            <a:off x="455250" y="4067800"/>
            <a:ext cx="8282400" cy="2114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Times New Roman"/>
              <a:buChar char="●"/>
            </a:pPr>
            <a:r>
              <a:rPr lang="en-US" sz="1500">
                <a:solidFill>
                  <a:schemeClr val="dk1"/>
                </a:solidFill>
                <a:highlight>
                  <a:srgbClr val="FFFFFF"/>
                </a:highlight>
                <a:latin typeface="Times New Roman"/>
                <a:ea typeface="Times New Roman"/>
                <a:cs typeface="Times New Roman"/>
                <a:sym typeface="Times New Roman"/>
              </a:rPr>
              <a:t>We began by obtaining the 100 latest tweets about our company during a given minute with Tweepy</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highlight>
                  <a:srgbClr val="FFFFFF"/>
                </a:highlight>
                <a:latin typeface="Times New Roman"/>
                <a:ea typeface="Times New Roman"/>
                <a:cs typeface="Times New Roman"/>
                <a:sym typeface="Times New Roman"/>
              </a:rPr>
              <a:t>We used</a:t>
            </a:r>
            <a:r>
              <a:rPr lang="en-US" sz="1500">
                <a:solidFill>
                  <a:schemeClr val="dk1"/>
                </a:solidFill>
                <a:latin typeface="Times New Roman"/>
                <a:ea typeface="Times New Roman"/>
                <a:cs typeface="Times New Roman"/>
                <a:sym typeface="Times New Roman"/>
              </a:rPr>
              <a:t> the Vader dictionary package to categorise the data as positive, negative or neutral in terms of percentages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We used them to generate a composite score of whether the market reaction is Positive or Negative at any given minute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scored was then used for the Fair value Calculation.</a:t>
            </a:r>
            <a:endParaRPr sz="1500">
              <a:solidFill>
                <a:schemeClr val="dk1"/>
              </a:solidFill>
              <a:latin typeface="Times New Roman"/>
              <a:ea typeface="Times New Roman"/>
              <a:cs typeface="Times New Roman"/>
              <a:sym typeface="Times New Roman"/>
            </a:endParaRPr>
          </a:p>
        </p:txBody>
      </p:sp>
      <p:sp>
        <p:nvSpPr>
          <p:cNvPr id="140" name="Google Shape;140;p24"/>
          <p:cNvSpPr txBox="1"/>
          <p:nvPr/>
        </p:nvSpPr>
        <p:spPr>
          <a:xfrm>
            <a:off x="939850" y="132175"/>
            <a:ext cx="7606800" cy="6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Sentiment Analysis Approach</a:t>
            </a:r>
            <a:endParaRPr sz="32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421701" y="1167950"/>
            <a:ext cx="8300575" cy="3045950"/>
          </a:xfrm>
          <a:prstGeom prst="rect">
            <a:avLst/>
          </a:prstGeom>
          <a:noFill/>
          <a:ln>
            <a:noFill/>
          </a:ln>
        </p:spPr>
      </p:pic>
      <p:pic>
        <p:nvPicPr>
          <p:cNvPr id="147" name="Google Shape;147;p25"/>
          <p:cNvPicPr preferRelativeResize="0"/>
          <p:nvPr/>
        </p:nvPicPr>
        <p:blipFill>
          <a:blip r:embed="rId4">
            <a:alphaModFix/>
          </a:blip>
          <a:stretch>
            <a:fillRect/>
          </a:stretch>
        </p:blipFill>
        <p:spPr>
          <a:xfrm>
            <a:off x="4182450" y="4387775"/>
            <a:ext cx="4778400" cy="226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