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6" r:id="rId3"/>
    <p:sldId id="280" r:id="rId4"/>
    <p:sldId id="282" r:id="rId5"/>
    <p:sldId id="283" r:id="rId6"/>
    <p:sldId id="285" r:id="rId7"/>
    <p:sldId id="284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CB67-1E74-4150-81D7-472257A5D1E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10FAA-1E77-4163-A1C2-6F88DAF5C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FDD1-D455-5608-D984-8B494D458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744E6-0D83-B6B5-A699-8C65DBC5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8B39-742C-555E-7719-7492E2F4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A079-E86C-4C3D-B95F-1B55E130515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BDF9-678B-650B-876E-47907E5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66AA1-42C6-07C0-98CF-3E98BEA2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EB31-F725-16E9-16A7-1377A815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7FA6-A6B5-05DF-8961-820F8FC19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A8AF-82F3-5A84-F862-CB28F5FF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10A5D-7A2A-44B6-A0A0-4B58DF1AF99B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E772A-AFF5-BC76-64DE-754F7F1D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4C-23D6-9D1B-7F5E-E581B025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A2E58-ADA6-C4AA-3C57-9A3FA9891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05365-92C2-0C84-8026-C649CF613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33AA3-FE5E-1CC7-E13E-34894809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3699-3479-49CE-A0B7-DA49C9BCA17A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E09E-9442-41D3-6EE1-88ABC27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A2F3-03E7-2775-CFBA-3BD3F86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5939-EFC8-EA1E-115A-25834010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3DD-E426-7825-8386-C1D9502D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AC441-230E-A2D2-6A98-ABA22CE6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C69B-0ED8-4C0B-9B7C-666C8381EDBD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F76C-D632-2187-B04D-12E111C0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FC68-B6CF-444F-8A68-AB8E6EFB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198D-7F45-8C2A-44A2-54C4B1D5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0BC8E-1D97-B403-0FB9-D69CE562D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8C05-F813-D756-2210-F9F31283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935B-74C1-42C5-893A-2601F0E1F20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5B05-F9F5-EA45-2172-B1FD3D8E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74A0-ABFD-03F8-9DF8-1F4878FF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6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8BBA-7401-0A09-976E-D9E5E295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E2BB-346B-5E3E-B6D0-4F6C18D3B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B75B2-02CA-C285-2C76-F0D6FAF6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0E5E-96DC-5B4E-BDBA-D1E1205B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30CFE-B8BD-4B5E-B555-3FE113D47197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9C4DB-0EA2-D979-DFBE-94FAD681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9BD2-101E-D23F-905E-F78D11D0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9C2C-2579-5986-2F66-66F5A402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5FAA-6E59-32BD-7732-C373B96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DC92E-BCEE-D9E8-14AD-71B296FE6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8CEF5-DD84-142B-41C7-98AF87B0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276A6-00F0-F843-B4CA-81C2BB4C9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A3E1C-2247-EC23-5CF8-1C5A80DB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53FD-C7A5-46EE-8E98-0D5150C6FB17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6DC56-A210-53B0-769D-7BB781EC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D7A5C-4C56-9A6C-6261-17011828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6D07-FADD-89CD-15D5-CD45D7E6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B02E0-BCCA-E2C7-FF33-DB4226EA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209C-7C47-42DA-84DF-DA19CE177646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07CA3-12BB-39E5-6BAB-0901F32D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534D0-24F2-2F3F-7893-CDB08970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273B-8308-8CE9-0A63-2A236893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FF10-C439-423F-AF4A-197ED3A88B74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DC7A1-A466-CC0D-03CD-1CE141DE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BD905-A5F0-54A1-91CE-F18E07B0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234B-CB64-46AC-FCA0-F71CFBFD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A172E-2849-499A-B2B9-8C49C0A51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A1F3F-4043-6465-42C6-4677F09FF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0124F-6A95-79EF-10BF-F379572F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C9C8C-B266-4594-8856-13F64B727E76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A9903-0245-8D2A-F09C-4525BB14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776D-D462-C23D-B15A-3772A2FF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9EEA-CF92-E887-104A-F820F32F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DF534-E844-A12A-F32E-5210101B4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4DB4-18D1-7343-AC81-7BA14E506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2676-34F6-06ED-FA50-C0C4BA92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E69A-6287-4EAC-8612-91A24826B980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0D742-B838-0A68-366D-05D78971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A4A37-5C52-1A91-6313-96A6825D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AB643-B7CD-352A-451B-48264091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658CF-ED3F-6EAE-2C72-53E4837B5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DF46-E7EB-9E32-7ED7-88B65F160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8FB21-C532-4317-A732-FD145BF2EB4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C610C-4B35-7B64-41B5-2A84EF433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DD4D-2F47-B478-42E2-F4B2FD73F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A3F72-01B6-4148-9299-E2715700F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30A9-2BD8-979D-866C-791CDF6D1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2294"/>
            <a:ext cx="9144000" cy="2387600"/>
          </a:xfrm>
        </p:spPr>
        <p:txBody>
          <a:bodyPr anchor="ctr"/>
          <a:lstStyle/>
          <a:p>
            <a:r>
              <a:rPr lang="en-US" b="1" dirty="0">
                <a:latin typeface="+mn-lt"/>
                <a:cs typeface="Times New Roman" panose="02020603050405020304" pitchFamily="18" charset="0"/>
              </a:rPr>
              <a:t>AADT Dashboard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EDDE5E-64D0-596E-5B14-1074AB6013E2}"/>
              </a:ext>
            </a:extLst>
          </p:cNvPr>
          <p:cNvSpPr txBox="1">
            <a:spLocks/>
          </p:cNvSpPr>
          <p:nvPr/>
        </p:nvSpPr>
        <p:spPr>
          <a:xfrm>
            <a:off x="3582999" y="3547063"/>
            <a:ext cx="5025997" cy="1214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Aditya Marathe</a:t>
            </a:r>
          </a:p>
          <a:p>
            <a:r>
              <a:rPr lang="en-US" dirty="0"/>
              <a:t>Arizona State University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A4FD-C1F9-510A-B63E-360B86BA1112}"/>
              </a:ext>
            </a:extLst>
          </p:cNvPr>
          <p:cNvSpPr txBox="1">
            <a:spLocks/>
          </p:cNvSpPr>
          <p:nvPr/>
        </p:nvSpPr>
        <p:spPr>
          <a:xfrm>
            <a:off x="4577934" y="4762005"/>
            <a:ext cx="3036125" cy="15765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Acknowledgement</a:t>
            </a:r>
          </a:p>
          <a:p>
            <a:r>
              <a:rPr lang="en-US" dirty="0"/>
              <a:t>Dr. </a:t>
            </a:r>
            <a:r>
              <a:rPr lang="en-US" dirty="0" err="1"/>
              <a:t>Xuesong</a:t>
            </a:r>
            <a:r>
              <a:rPr lang="en-US" dirty="0"/>
              <a:t> Zhou</a:t>
            </a:r>
          </a:p>
          <a:p>
            <a:r>
              <a:rPr lang="en-US" dirty="0"/>
              <a:t>Dr. </a:t>
            </a:r>
            <a:r>
              <a:rPr lang="en-US" dirty="0" err="1"/>
              <a:t>Baloka</a:t>
            </a:r>
            <a:r>
              <a:rPr lang="en-US" dirty="0"/>
              <a:t> </a:t>
            </a:r>
            <a:r>
              <a:rPr lang="en-US" dirty="0" err="1"/>
              <a:t>Belezamo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73817-7640-B5B1-62FA-A40D460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8457"/>
            <a:ext cx="12191999" cy="53854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b="1" dirty="0"/>
          </a:p>
          <a:p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Brief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E9F5-7CC0-5ABB-3CA5-D2B7BF22EFC6}"/>
              </a:ext>
            </a:extLst>
          </p:cNvPr>
          <p:cNvSpPr txBox="1">
            <a:spLocks/>
          </p:cNvSpPr>
          <p:nvPr/>
        </p:nvSpPr>
        <p:spPr>
          <a:xfrm>
            <a:off x="-3" y="718456"/>
            <a:ext cx="12191999" cy="6139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Requirements</a:t>
            </a:r>
          </a:p>
          <a:p>
            <a:pPr lvl="1"/>
            <a:r>
              <a:rPr lang="en-US" sz="1600" dirty="0"/>
              <a:t>Python 3.x</a:t>
            </a:r>
          </a:p>
          <a:p>
            <a:pPr lvl="1"/>
            <a:r>
              <a:rPr lang="en-US" sz="1600" dirty="0"/>
              <a:t>Dash python package</a:t>
            </a:r>
          </a:p>
          <a:p>
            <a:pPr lvl="1"/>
            <a:r>
              <a:rPr lang="en-US" sz="1600" dirty="0"/>
              <a:t>Pandas python package</a:t>
            </a:r>
          </a:p>
          <a:p>
            <a:r>
              <a:rPr lang="en-US" sz="2000" b="1" dirty="0"/>
              <a:t>Procedure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Place the AADT excel files into the folder called ‘AADT data’ and run the python program in a compiler.</a:t>
            </a:r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dirty="0"/>
              <a:t>The program will iterate through each excel file and performs one of the following based on the conditions.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600" dirty="0"/>
              <a:t>The file is </a:t>
            </a:r>
            <a:r>
              <a:rPr lang="en-US" sz="1600" b="1" dirty="0"/>
              <a:t>saved under ‘AADT filtered data’</a:t>
            </a:r>
            <a:r>
              <a:rPr lang="en-US" sz="1600" dirty="0"/>
              <a:t>, if the file contains all the necessary headers and does not contain any invalid AADT data. The saved file is allowed to be displayed on the dashboard.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600" dirty="0"/>
              <a:t>The file is </a:t>
            </a:r>
            <a:r>
              <a:rPr lang="en-US" sz="1600" b="1" dirty="0"/>
              <a:t>saved under ‘AADT issues’</a:t>
            </a:r>
            <a:r>
              <a:rPr lang="en-US" sz="1600" dirty="0"/>
              <a:t>, if the file contains all the necessary headers but also contains </a:t>
            </a:r>
            <a:r>
              <a:rPr lang="en-US" sz="1600" b="1" dirty="0"/>
              <a:t>invalid AADT data</a:t>
            </a:r>
            <a:r>
              <a:rPr lang="en-US" sz="1600" dirty="0"/>
              <a:t>. The saved file contains only the invalid data, and is not allowed to be displayed on the dashboard.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en-US" sz="1600" dirty="0"/>
              <a:t>The file is not saved and a message will be displayed, if the file does not contains all the necessary headers.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Open a web browser and go to ‘http://127.0.0.1:8050/’ to view the dashboard.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DC1EF-D99F-CC80-18CA-CDF3F194C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767" y="2723919"/>
            <a:ext cx="5431407" cy="5105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F7A2E7A-F6F3-058B-AC84-DDBE5A7CCAAF}"/>
              </a:ext>
            </a:extLst>
          </p:cNvPr>
          <p:cNvSpPr/>
          <p:nvPr/>
        </p:nvSpPr>
        <p:spPr>
          <a:xfrm>
            <a:off x="5688692" y="2850078"/>
            <a:ext cx="814608" cy="1721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22A207-722C-E4A4-240E-849E21ED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9" y="2723919"/>
            <a:ext cx="5086611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73817-7640-B5B1-62FA-A40D460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8457"/>
            <a:ext cx="12191999" cy="5385460"/>
          </a:xfrm>
        </p:spPr>
        <p:txBody>
          <a:bodyPr>
            <a:normAutofit/>
          </a:bodyPr>
          <a:lstStyle/>
          <a:p>
            <a:r>
              <a:rPr lang="en-US" sz="2000" dirty="0"/>
              <a:t>The AADT dashboard, previously AADT forecaster, can display the forecasted AADT data for the selected route, milepost range and projection years</a:t>
            </a:r>
          </a:p>
          <a:p>
            <a:r>
              <a:rPr lang="en-US" sz="2000" b="1" dirty="0"/>
              <a:t>Reason</a:t>
            </a:r>
          </a:p>
          <a:p>
            <a:pPr lvl="1"/>
            <a:r>
              <a:rPr lang="en-US" sz="1600" dirty="0"/>
              <a:t>Engineers request ADOT for the AADT data for their desired route, BMP, EMP and projection years</a:t>
            </a:r>
          </a:p>
          <a:p>
            <a:pPr lvl="1"/>
            <a:r>
              <a:rPr lang="en-US" sz="1600" dirty="0"/>
              <a:t>Requests are tedious to fulfill as they require manual calculations</a:t>
            </a:r>
          </a:p>
          <a:p>
            <a:pPr lvl="1"/>
            <a:r>
              <a:rPr lang="en-US" sz="1600" dirty="0"/>
              <a:t>Solution was to create an automated platform to fulfill such requests</a:t>
            </a:r>
            <a:endParaRPr lang="en-US" sz="1600" b="1" dirty="0"/>
          </a:p>
          <a:p>
            <a:r>
              <a:rPr lang="en-US" sz="2000" dirty="0"/>
              <a:t>First idea was to use </a:t>
            </a:r>
            <a:r>
              <a:rPr lang="en-US" sz="2000" b="1" dirty="0"/>
              <a:t>Excel Spreadsheet</a:t>
            </a:r>
          </a:p>
          <a:p>
            <a:pPr lvl="1"/>
            <a:r>
              <a:rPr lang="en-US" sz="1600" dirty="0"/>
              <a:t>Unsynchronized data</a:t>
            </a:r>
          </a:p>
          <a:p>
            <a:pPr lvl="1"/>
            <a:r>
              <a:rPr lang="en-US" sz="1600" dirty="0"/>
              <a:t>Dependent on excel version</a:t>
            </a:r>
          </a:p>
          <a:p>
            <a:r>
              <a:rPr lang="en-US" sz="2000" dirty="0"/>
              <a:t>Second idea was to use a shared </a:t>
            </a:r>
            <a:r>
              <a:rPr lang="en-US" sz="2000" b="1" dirty="0"/>
              <a:t>Google Sheets</a:t>
            </a:r>
          </a:p>
          <a:p>
            <a:pPr lvl="1"/>
            <a:r>
              <a:rPr lang="en-US" sz="1600" dirty="0"/>
              <a:t>Cumbersome</a:t>
            </a:r>
          </a:p>
          <a:p>
            <a:pPr lvl="1"/>
            <a:r>
              <a:rPr lang="en-US" sz="1600" dirty="0"/>
              <a:t>Shared use</a:t>
            </a:r>
          </a:p>
          <a:p>
            <a:pPr lvl="1"/>
            <a:r>
              <a:rPr lang="en-US" sz="1600" dirty="0"/>
              <a:t>Pseudo automation </a:t>
            </a:r>
          </a:p>
          <a:p>
            <a:r>
              <a:rPr lang="en-US" sz="2000" dirty="0"/>
              <a:t>Final idea was to use Python to design an online-accessible </a:t>
            </a:r>
            <a:r>
              <a:rPr lang="en-US" sz="2000" b="1" dirty="0"/>
              <a:t>Dashboard</a:t>
            </a:r>
            <a:endParaRPr lang="en-US" sz="3400" b="1" dirty="0"/>
          </a:p>
          <a:p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Brief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73817-7640-B5B1-62FA-A40D460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8459"/>
            <a:ext cx="5291077" cy="2710541"/>
          </a:xfrm>
        </p:spPr>
        <p:txBody>
          <a:bodyPr>
            <a:normAutofit/>
          </a:bodyPr>
          <a:lstStyle/>
          <a:p>
            <a:r>
              <a:rPr lang="en-US" sz="2000" b="1" dirty="0"/>
              <a:t>Features</a:t>
            </a:r>
          </a:p>
          <a:p>
            <a:pPr lvl="1"/>
            <a:r>
              <a:rPr lang="en-US" sz="1600" dirty="0"/>
              <a:t>Automated forecasting</a:t>
            </a:r>
          </a:p>
          <a:p>
            <a:pPr lvl="1"/>
            <a:r>
              <a:rPr lang="en-US" sz="1600" dirty="0"/>
              <a:t>Data filtering</a:t>
            </a:r>
          </a:p>
          <a:p>
            <a:r>
              <a:rPr lang="en-US" sz="2000" b="1" dirty="0"/>
              <a:t>Issues</a:t>
            </a:r>
          </a:p>
          <a:p>
            <a:pPr lvl="1"/>
            <a:r>
              <a:rPr lang="en-US" sz="1600" dirty="0"/>
              <a:t>Cumbersome</a:t>
            </a:r>
          </a:p>
          <a:p>
            <a:pPr lvl="1"/>
            <a:r>
              <a:rPr lang="en-US" sz="1600" dirty="0"/>
              <a:t>Unsynchronized</a:t>
            </a:r>
          </a:p>
          <a:p>
            <a:pPr lvl="1"/>
            <a:r>
              <a:rPr lang="en-US" sz="1600" dirty="0"/>
              <a:t>Harder to update</a:t>
            </a:r>
          </a:p>
          <a:p>
            <a:pPr lvl="1"/>
            <a:r>
              <a:rPr lang="en-US" sz="1600" dirty="0"/>
              <a:t>Limited accessibility</a:t>
            </a:r>
          </a:p>
          <a:p>
            <a:endParaRPr lang="en-US" sz="2000" dirty="0"/>
          </a:p>
          <a:p>
            <a:endParaRPr lang="en-US" sz="1200" dirty="0"/>
          </a:p>
          <a:p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Excel spreadsheet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3DBB7-44AC-5C54-583B-37260E45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79" y="3601772"/>
            <a:ext cx="4978656" cy="2952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23812-B002-FEEB-0D6F-69C25403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577" y="3109803"/>
            <a:ext cx="2685055" cy="1654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977B1-5002-60FC-EAAD-225298EFF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075" y="2690715"/>
            <a:ext cx="6458092" cy="346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615F97-5A57-0B91-182D-D6C2D9DA8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71" y="3601772"/>
            <a:ext cx="4906553" cy="297015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C3D93E5-6E6C-3E78-67EE-D389D38BA1BA}"/>
              </a:ext>
            </a:extLst>
          </p:cNvPr>
          <p:cNvSpPr txBox="1">
            <a:spLocks/>
          </p:cNvSpPr>
          <p:nvPr/>
        </p:nvSpPr>
        <p:spPr>
          <a:xfrm>
            <a:off x="5291076" y="718457"/>
            <a:ext cx="6900922" cy="189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Version history</a:t>
            </a:r>
          </a:p>
          <a:p>
            <a:pPr lvl="1"/>
            <a:r>
              <a:rPr lang="en-US" sz="1600" dirty="0"/>
              <a:t>Ability to forecast AADT based on user input years</a:t>
            </a:r>
          </a:p>
          <a:p>
            <a:pPr lvl="1"/>
            <a:r>
              <a:rPr lang="en-US" sz="1600" dirty="0"/>
              <a:t>Ability to filter the data based on route, BMP and EMP</a:t>
            </a:r>
          </a:p>
          <a:p>
            <a:pPr lvl="1"/>
            <a:r>
              <a:rPr lang="en-US" sz="1600" dirty="0"/>
              <a:t>Display the required data only, filtering out unnecessary data</a:t>
            </a:r>
          </a:p>
          <a:p>
            <a:pPr lvl="1"/>
            <a:r>
              <a:rPr lang="en-US" sz="1600" dirty="0"/>
              <a:t>Display first BMP and last EMP for selected route</a:t>
            </a:r>
          </a:p>
          <a:p>
            <a:pPr lvl="1"/>
            <a:r>
              <a:rPr lang="en-US" sz="1600" dirty="0"/>
              <a:t>Colors for better visual clarity</a:t>
            </a:r>
            <a:endParaRPr lang="en-US" sz="30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7381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73817-7640-B5B1-62FA-A40D460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8459"/>
            <a:ext cx="3637807" cy="1644732"/>
          </a:xfrm>
        </p:spPr>
        <p:txBody>
          <a:bodyPr>
            <a:normAutofit/>
          </a:bodyPr>
          <a:lstStyle/>
          <a:p>
            <a:r>
              <a:rPr lang="en-US" sz="2000" b="1" dirty="0"/>
              <a:t>Features</a:t>
            </a:r>
          </a:p>
          <a:p>
            <a:pPr lvl="1"/>
            <a:r>
              <a:rPr lang="en-US" sz="1600" dirty="0"/>
              <a:t>Automated forecasting</a:t>
            </a:r>
          </a:p>
          <a:p>
            <a:pPr lvl="1"/>
            <a:r>
              <a:rPr lang="en-US" sz="1600" dirty="0"/>
              <a:t>Data filtering</a:t>
            </a:r>
          </a:p>
          <a:p>
            <a:pPr lvl="1"/>
            <a:r>
              <a:rPr lang="en-US" sz="1600" dirty="0"/>
              <a:t>Synchronized</a:t>
            </a:r>
          </a:p>
          <a:p>
            <a:pPr lvl="1"/>
            <a:r>
              <a:rPr lang="en-US" sz="1600" dirty="0"/>
              <a:t>Centralized data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200" dirty="0"/>
          </a:p>
          <a:p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Google Sheets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2D45F6-FFAA-F4D5-7BD8-5A732086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43" y="2262251"/>
            <a:ext cx="11572909" cy="22147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644A24-36C8-7B5C-72F5-C42ACA0DBEA0}"/>
              </a:ext>
            </a:extLst>
          </p:cNvPr>
          <p:cNvSpPr txBox="1">
            <a:spLocks/>
          </p:cNvSpPr>
          <p:nvPr/>
        </p:nvSpPr>
        <p:spPr>
          <a:xfrm>
            <a:off x="7671460" y="718457"/>
            <a:ext cx="3877293" cy="1662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Version history</a:t>
            </a:r>
          </a:p>
          <a:p>
            <a:pPr lvl="1"/>
            <a:r>
              <a:rPr lang="en-US" sz="1600" dirty="0"/>
              <a:t>Version transfer from excel version</a:t>
            </a:r>
          </a:p>
          <a:p>
            <a:pPr lvl="1"/>
            <a:r>
              <a:rPr lang="en-US" sz="1600" dirty="0"/>
              <a:t>Better visual features</a:t>
            </a:r>
          </a:p>
          <a:p>
            <a:pPr lvl="1"/>
            <a:r>
              <a:rPr lang="en-US" sz="1600" dirty="0"/>
              <a:t>BMP - EMP flexibility</a:t>
            </a:r>
          </a:p>
          <a:p>
            <a:pPr lvl="1"/>
            <a:r>
              <a:rPr lang="en-US" sz="1600" dirty="0"/>
              <a:t>Optimized calculations</a:t>
            </a:r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E7D51-E455-A405-0823-A0EC571B2903}"/>
              </a:ext>
            </a:extLst>
          </p:cNvPr>
          <p:cNvSpPr txBox="1">
            <a:spLocks/>
          </p:cNvSpPr>
          <p:nvPr/>
        </p:nvSpPr>
        <p:spPr>
          <a:xfrm>
            <a:off x="3637805" y="718458"/>
            <a:ext cx="4033655" cy="164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Issues</a:t>
            </a:r>
          </a:p>
          <a:p>
            <a:pPr lvl="1"/>
            <a:r>
              <a:rPr lang="en-US" sz="1600" dirty="0"/>
              <a:t>Cumbersome</a:t>
            </a:r>
          </a:p>
          <a:p>
            <a:pPr lvl="1"/>
            <a:r>
              <a:rPr lang="en-US" sz="1600" dirty="0"/>
              <a:t>Harder to update</a:t>
            </a:r>
          </a:p>
          <a:p>
            <a:pPr lvl="1"/>
            <a:r>
              <a:rPr lang="en-US" sz="1600" dirty="0"/>
              <a:t>Shared use</a:t>
            </a:r>
            <a:endParaRPr lang="en-US" sz="2000" dirty="0"/>
          </a:p>
          <a:p>
            <a:endParaRPr lang="en-US" sz="1200" dirty="0"/>
          </a:p>
          <a:p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5799F2-11BA-F06D-8E77-198C2228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47" y="4607626"/>
            <a:ext cx="6201299" cy="174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BMP – EMP flexibility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644A24-36C8-7B5C-72F5-C42ACA0DBEA0}"/>
              </a:ext>
            </a:extLst>
          </p:cNvPr>
          <p:cNvSpPr txBox="1">
            <a:spLocks/>
          </p:cNvSpPr>
          <p:nvPr/>
        </p:nvSpPr>
        <p:spPr>
          <a:xfrm>
            <a:off x="0" y="718459"/>
            <a:ext cx="12192000" cy="359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Problem: </a:t>
            </a:r>
            <a:r>
              <a:rPr lang="en-US" sz="2000" dirty="0"/>
              <a:t>Filtered data was too rigid, which lead to erroneous data display</a:t>
            </a:r>
          </a:p>
          <a:p>
            <a:r>
              <a:rPr lang="en-US" sz="2000" b="1" dirty="0"/>
              <a:t>Example: </a:t>
            </a:r>
            <a:r>
              <a:rPr lang="en-US" sz="2000" dirty="0"/>
              <a:t>Assume route segments with mile posts 0, 5, 10, 15 and 20</a:t>
            </a:r>
          </a:p>
          <a:p>
            <a:r>
              <a:rPr lang="en-US" sz="2000" dirty="0"/>
              <a:t>If the input was, inBMP = 7.5, inEMP = 17.5, then the result should include all route segments between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BMP-5 &amp; EMP-10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BMP-10 &amp; EMP-15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BMP-15 &amp; EMP-20</a:t>
            </a:r>
          </a:p>
          <a:p>
            <a:r>
              <a:rPr lang="en-US" sz="2000" dirty="0"/>
              <a:t>However, only the route segment BMP-10 &amp; EMP-15 was displayed, which is not correct</a:t>
            </a:r>
          </a:p>
          <a:p>
            <a:r>
              <a:rPr lang="en-US" sz="2000" b="1" dirty="0"/>
              <a:t>Logic Fix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(BMP &lt; inEMP)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/>
              <a:t>(EMP &gt; inBMP)</a:t>
            </a:r>
            <a:endParaRPr lang="en-US" sz="1200" b="1" dirty="0"/>
          </a:p>
          <a:p>
            <a:pPr marL="0" indent="0">
              <a:buNone/>
            </a:pPr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8CE587-89BF-67E5-91BD-AF3CF2559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7" y="4318186"/>
            <a:ext cx="5224072" cy="2038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70E6F9-F485-860D-698F-4DBA1AD9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3" y="4318186"/>
            <a:ext cx="5079360" cy="20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7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A73817-7640-B5B1-62FA-A40D460B4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718458"/>
            <a:ext cx="3752605" cy="2024742"/>
          </a:xfrm>
        </p:spPr>
        <p:txBody>
          <a:bodyPr>
            <a:normAutofit/>
          </a:bodyPr>
          <a:lstStyle/>
          <a:p>
            <a:r>
              <a:rPr lang="en-US" sz="2000" b="1" dirty="0"/>
              <a:t>Features</a:t>
            </a:r>
          </a:p>
          <a:p>
            <a:pPr lvl="1"/>
            <a:r>
              <a:rPr lang="en-US" sz="1600" dirty="0"/>
              <a:t>Automated forecasting</a:t>
            </a:r>
          </a:p>
          <a:p>
            <a:pPr lvl="1"/>
            <a:r>
              <a:rPr lang="en-US" sz="1600" dirty="0"/>
              <a:t>Data filtering</a:t>
            </a:r>
          </a:p>
          <a:p>
            <a:pPr lvl="1"/>
            <a:r>
              <a:rPr lang="en-US" sz="1600" dirty="0"/>
              <a:t>Synchronized</a:t>
            </a:r>
          </a:p>
          <a:p>
            <a:pPr lvl="1"/>
            <a:r>
              <a:rPr lang="en-US" sz="1600" dirty="0"/>
              <a:t>Centralized data</a:t>
            </a:r>
          </a:p>
          <a:p>
            <a:pPr lvl="1"/>
            <a:r>
              <a:rPr lang="en-US" sz="1600" dirty="0"/>
              <a:t>Easy to update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200" dirty="0"/>
          </a:p>
          <a:p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3B3624B-AD4B-111E-2A0C-33CBBF757464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718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b="1" dirty="0">
                <a:latin typeface="+mn-lt"/>
              </a:rPr>
              <a:t>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A4953-7AC5-95C0-E7E4-DF5C7B26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AF581F-A3DC-C43C-3A6B-595F535522A3}"/>
              </a:ext>
            </a:extLst>
          </p:cNvPr>
          <p:cNvSpPr txBox="1">
            <a:spLocks/>
          </p:cNvSpPr>
          <p:nvPr/>
        </p:nvSpPr>
        <p:spPr>
          <a:xfrm>
            <a:off x="7176654" y="718458"/>
            <a:ext cx="5015345" cy="2476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Version history</a:t>
            </a:r>
          </a:p>
          <a:p>
            <a:pPr lvl="1"/>
            <a:r>
              <a:rPr lang="en-US" sz="1600" dirty="0"/>
              <a:t>Display AADT table similar to other versions</a:t>
            </a:r>
          </a:p>
          <a:p>
            <a:pPr lvl="1"/>
            <a:r>
              <a:rPr lang="en-US" sz="1600" dirty="0"/>
              <a:t>Dropdown, inputs and limiters</a:t>
            </a:r>
          </a:p>
          <a:p>
            <a:pPr lvl="1"/>
            <a:r>
              <a:rPr lang="en-US" sz="1600" dirty="0"/>
              <a:t>Download function</a:t>
            </a:r>
          </a:p>
          <a:p>
            <a:pPr lvl="1"/>
            <a:r>
              <a:rPr lang="en-US" sz="1600" dirty="0"/>
              <a:t>Added commas to AADT values for better clarity</a:t>
            </a:r>
          </a:p>
          <a:p>
            <a:pPr lvl="1"/>
            <a:r>
              <a:rPr lang="en-US" sz="1600" dirty="0"/>
              <a:t>Automated dataframe and header generation</a:t>
            </a:r>
          </a:p>
          <a:p>
            <a:pPr lvl="1"/>
            <a:r>
              <a:rPr lang="en-US" sz="1600" dirty="0"/>
              <a:t>Data cleaning and validation</a:t>
            </a:r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92972-DE44-2367-8F2F-3E738C05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90" y="2826327"/>
            <a:ext cx="9769219" cy="389514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6B3B36-B421-236D-3C8B-F137DAD03E7B}"/>
              </a:ext>
            </a:extLst>
          </p:cNvPr>
          <p:cNvSpPr txBox="1">
            <a:spLocks/>
          </p:cNvSpPr>
          <p:nvPr/>
        </p:nvSpPr>
        <p:spPr>
          <a:xfrm>
            <a:off x="3752603" y="718458"/>
            <a:ext cx="3424052" cy="2024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Potential</a:t>
            </a:r>
          </a:p>
          <a:p>
            <a:pPr lvl="1"/>
            <a:r>
              <a:rPr lang="en-US" sz="1600" dirty="0"/>
              <a:t>Faster calculations</a:t>
            </a:r>
          </a:p>
          <a:p>
            <a:pPr lvl="1"/>
            <a:r>
              <a:rPr lang="en-US" sz="1600" dirty="0"/>
              <a:t>Visualization options</a:t>
            </a:r>
          </a:p>
          <a:p>
            <a:pPr lvl="1"/>
            <a:r>
              <a:rPr lang="en-US" sz="1600" dirty="0"/>
              <a:t>Larger design options</a:t>
            </a:r>
          </a:p>
          <a:p>
            <a:pPr lvl="1"/>
            <a:r>
              <a:rPr lang="en-US" sz="1600" dirty="0"/>
              <a:t>Easy accessibility</a:t>
            </a:r>
          </a:p>
          <a:p>
            <a:pPr lvl="1"/>
            <a:r>
              <a:rPr lang="en-US" sz="1600" dirty="0"/>
              <a:t>Customization</a:t>
            </a:r>
            <a:endParaRPr lang="en-US" sz="2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79142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0472-3FDB-7470-CF70-D967AF1D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9B64B-59DD-F082-FDBA-78F875C9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A3F72-01B6-4148-9299-E2715700F8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2303</TotalTime>
  <Words>553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AADT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DTALite Progress</dc:title>
  <dc:creator>Aditya Marathe</dc:creator>
  <cp:lastModifiedBy>Aditya Marathe</cp:lastModifiedBy>
  <cp:revision>20</cp:revision>
  <dcterms:created xsi:type="dcterms:W3CDTF">2024-03-15T04:31:59Z</dcterms:created>
  <dcterms:modified xsi:type="dcterms:W3CDTF">2024-05-13T21:03:49Z</dcterms:modified>
</cp:coreProperties>
</file>