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8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95CD-8442-47ED-A308-56B914BF85D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D454-E7D1-41EF-8035-30BA7E0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9D454-E7D1-41EF-8035-30BA7E0713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D247-DF13-E0BC-B1E2-B40F7B22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05EAA-6B06-9E78-265C-03B7A60E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F49D-44F2-9E31-6D62-B1CF031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B62B5-BBF2-D12B-D588-87B0FB2C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6E53-6D92-1F9F-5A0A-8168397A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8334-F593-749F-ADA0-97D87A30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24B10-2F6B-FC68-B168-32C856AD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FF72-2075-472A-894E-5143C8C1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BCA3-E10A-15AD-79DC-FD6383ED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C689-FB7A-8B6A-E287-0D4F82CF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84AC6-B2C3-9DD3-987D-DEED8D0FA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7EF1-5BB4-5541-4007-E100A754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B27E-1153-6AFF-CA26-CCB799EC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558D-D95B-0AF4-EF33-53B42F9F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6018-C63B-59E1-1F78-5044D403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EFAE-123B-E411-2636-127A1653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5DD6-62BE-D043-43DB-3166D578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54FE-F6B0-A915-6254-40361E51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99B4-E3A4-EBCC-617E-F2CBE432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14FC-74F9-89D4-37EE-54BA081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CC6C-922E-2785-6635-6C24837B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13679-C968-1F12-E195-56182BFC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37BA-E269-F36C-A6CC-BE4E15E5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E3D7-DF8F-A473-9C8E-F81BB79C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18E9-E857-06E2-4ACF-65D2F796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BC46-3E05-D631-9421-18346AC7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B452-4BB2-CC82-36C6-6A37C957A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AD3B-D951-B7FD-5522-EC8A3C4F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987D9-A379-7743-33A0-EE064068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E11D-F42E-8FF3-2C0D-48091A58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DFB43-AB19-6102-FAC8-1C9C2F5E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D15-BBAD-3D26-57A6-420D0AA3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26297-464C-86A8-2A72-B86B9A52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669D-E240-D1CA-3D0B-4ED9935D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D528-2DA2-BDB8-3416-D333B90E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D6A77-7796-5BC1-73D3-6312F7B4A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2A1C7-A1CB-B8DA-E1A8-5EE0DE00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759E6-263D-E090-25AE-9350E527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D9541-A823-BCC4-8E44-81E4559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FFAB-A954-20A1-88E9-1489903C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DA63-8269-7FCE-950E-29D9CD44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15612-6083-FD94-4279-EA640032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606E4-B01D-98AE-F920-460BE65A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84228-4A69-AB29-31DB-074A8457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A01FE-6779-5DD3-FFFA-EF3B5729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B15B2-E0B0-156B-C750-7D5D72EE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A7B1-9752-3C24-E373-FFDCB19C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A19A-E426-E341-61F8-A8335687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0334D-87AA-2C71-60C3-D799866E5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7449-889D-0ECA-78EA-AC56203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CEE9-2A66-F92B-C619-B05C1152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F2FB-714A-DD4C-B135-C5DC1C0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D11-AB58-AB7E-665E-C8D55CF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0AB93-309A-D103-C075-56E68B962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F94BA-9AB8-1351-7F5C-65548E40C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10ECB-22D3-F014-FE24-3C836323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27972-4AAE-7F30-8792-897C7C8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9A22E-5399-DD19-CCF0-0D72D821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52684-434C-3110-BBBE-D1078A32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F5E2-367A-E4F1-E5DE-B771749C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E6B4-7C03-E85A-B52E-8A5B7F0E0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3F92-5352-4DA0-BA25-918E6BC3098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5E0C-9D41-88FC-941D-29D0B334B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0048-996A-8C87-6989-73AA47695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DF52-013D-4E5E-9919-7919CA95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440339-83C1-ACC7-1682-9001929C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66800" y="2921318"/>
            <a:ext cx="9144000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Submitter: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Aditya Singh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A068A-573E-0AFB-0681-C5B581787120}"/>
              </a:ext>
            </a:extLst>
          </p:cNvPr>
          <p:cNvSpPr txBox="1"/>
          <p:nvPr/>
        </p:nvSpPr>
        <p:spPr>
          <a:xfrm>
            <a:off x="2367280" y="1508760"/>
            <a:ext cx="765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Shared Bikes Demand Prediction</a:t>
            </a:r>
          </a:p>
        </p:txBody>
      </p:sp>
    </p:spTree>
    <p:extLst>
      <p:ext uri="{BB962C8B-B14F-4D97-AF65-F5344CB8AC3E}">
        <p14:creationId xmlns:p14="http://schemas.microsoft.com/office/powerpoint/2010/main" val="85392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97DD-5650-2EA8-1F73-38874886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4155"/>
            <a:ext cx="10515600" cy="1325563"/>
          </a:xfrm>
        </p:spPr>
        <p:txBody>
          <a:bodyPr/>
          <a:lstStyle/>
          <a:p>
            <a:r>
              <a:rPr lang="en-US" b="1" dirty="0"/>
              <a:t>Relation of Humidity with bicycle count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8CBE97-D46E-8214-F778-6F9DCF43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3280"/>
            <a:ext cx="884396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CBB79-F1A8-0101-4CD4-36EB91F9AB6D}"/>
              </a:ext>
            </a:extLst>
          </p:cNvPr>
          <p:cNvSpPr txBox="1"/>
          <p:nvPr/>
        </p:nvSpPr>
        <p:spPr>
          <a:xfrm>
            <a:off x="838200" y="5522912"/>
            <a:ext cx="91135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Their is almost no bicycle demand below humidity value of 30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2) Their is very </a:t>
            </a:r>
            <a:r>
              <a:rPr lang="en-US" dirty="0" err="1"/>
              <a:t>very</a:t>
            </a:r>
            <a:r>
              <a:rPr lang="en-US" dirty="0"/>
              <a:t> weak negative correlation(~10%) of humidity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411362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531E-FB7F-ECA8-EE95-619B85CE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18351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3) Windspeed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FFDEBC-FF9F-C737-6B14-3178FA2D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1" y="1264920"/>
            <a:ext cx="991616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C2B28-8566-EA38-828F-ACB092323CDD}"/>
              </a:ext>
            </a:extLst>
          </p:cNvPr>
          <p:cNvSpPr txBox="1"/>
          <p:nvPr/>
        </p:nvSpPr>
        <p:spPr>
          <a:xfrm>
            <a:off x="1249679" y="4686368"/>
            <a:ext cx="1020064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 minimum and maximum value of windspeed is 1.5 and 34.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2) The mean value of windspeed is 12.76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3) Their are outliers in windspeed after a value of around 26 as shown in boxplot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which will be removed by upper capping using the interquartile range method</a:t>
            </a:r>
          </a:p>
        </p:txBody>
      </p:sp>
    </p:spTree>
    <p:extLst>
      <p:ext uri="{BB962C8B-B14F-4D97-AF65-F5344CB8AC3E}">
        <p14:creationId xmlns:p14="http://schemas.microsoft.com/office/powerpoint/2010/main" val="214597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88BB-A507-ABA7-2540-0F12D065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Relation of windspeed with bicycle count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B21489-FE4C-C9E8-7999-154A15C2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98" y="106680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5A875-357D-1797-132C-71EF2696FE5E}"/>
              </a:ext>
            </a:extLst>
          </p:cNvPr>
          <p:cNvSpPr txBox="1"/>
          <p:nvPr/>
        </p:nvSpPr>
        <p:spPr>
          <a:xfrm>
            <a:off x="960120" y="5791200"/>
            <a:ext cx="932148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Their is very weak negative correlation(~23%) of windspeed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808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1B7C-2BA4-8242-F016-5CD26300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-2139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Correlation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208265-69FA-D777-4E88-C0960DAF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80" y="823664"/>
            <a:ext cx="8117840" cy="39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815BD2-FAC4-21CC-D56D-D8FBA4DBD050}"/>
              </a:ext>
            </a:extLst>
          </p:cNvPr>
          <p:cNvSpPr txBox="1"/>
          <p:nvPr/>
        </p:nvSpPr>
        <p:spPr>
          <a:xfrm>
            <a:off x="1018540" y="4731136"/>
            <a:ext cx="1015492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1) None of the independent continuous variables have a very strong correlation with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2) None of the continuous variables have a very strong correlation with bicycle count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3) Temperature has a correlation of ~63% whereas humidity and windspeed have a very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weak negative correlation of 10% and 23% respectively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144584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FA7-1A54-E5DC-2A95-1F50C069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-33591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Categorical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41442-9F8E-F1B7-7915-9A46BECF6BE6}"/>
              </a:ext>
            </a:extLst>
          </p:cNvPr>
          <p:cNvSpPr txBox="1"/>
          <p:nvPr/>
        </p:nvSpPr>
        <p:spPr>
          <a:xfrm>
            <a:off x="1315720" y="644208"/>
            <a:ext cx="864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Season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D9F319B-4803-B8BD-C301-7FC67EFA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03" y="1305074"/>
            <a:ext cx="8486775" cy="42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A77C-82E2-6F4A-6DFB-6EF38D18E0AA}"/>
              </a:ext>
            </a:extLst>
          </p:cNvPr>
          <p:cNvSpPr txBox="1"/>
          <p:nvPr/>
        </p:nvSpPr>
        <p:spPr>
          <a:xfrm>
            <a:off x="1315720" y="5890626"/>
            <a:ext cx="757745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counts of each season category is almost equal</a:t>
            </a:r>
          </a:p>
        </p:txBody>
      </p:sp>
    </p:spTree>
    <p:extLst>
      <p:ext uri="{BB962C8B-B14F-4D97-AF65-F5344CB8AC3E}">
        <p14:creationId xmlns:p14="http://schemas.microsoft.com/office/powerpoint/2010/main" val="333983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5D92-9854-E384-E06A-08F73BBD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7" y="-258763"/>
            <a:ext cx="10515600" cy="1325563"/>
          </a:xfrm>
        </p:spPr>
        <p:txBody>
          <a:bodyPr/>
          <a:lstStyle/>
          <a:p>
            <a:r>
              <a:rPr lang="en-US" dirty="0"/>
              <a:t>Relation of Season with Count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498AEEE-9248-D110-0983-598201F4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71120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C7DAA7-FA5B-631E-8FC7-7E6E182A4616}"/>
              </a:ext>
            </a:extLst>
          </p:cNvPr>
          <p:cNvSpPr txBox="1"/>
          <p:nvPr/>
        </p:nvSpPr>
        <p:spPr>
          <a:xfrm>
            <a:off x="1402080" y="5222241"/>
            <a:ext cx="10109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             1) The demand for bicycles is highest in fall followed by summer and least in spring</a:t>
            </a:r>
          </a:p>
          <a:p>
            <a:r>
              <a:rPr lang="en-US" dirty="0"/>
              <a:t>             2) The total count and median count of bicycle in fall season is 1061129 and 5353</a:t>
            </a:r>
          </a:p>
          <a:p>
            <a:r>
              <a:rPr lang="en-US" dirty="0"/>
              <a:t>             3) The total count and median count of bicycle in summer season is 918589 and 4941</a:t>
            </a:r>
          </a:p>
          <a:p>
            <a:r>
              <a:rPr lang="en-US" dirty="0"/>
              <a:t>             4) The total count and median count of bicycle in spring season is 469514 and 2222</a:t>
            </a:r>
          </a:p>
        </p:txBody>
      </p:sp>
    </p:spTree>
    <p:extLst>
      <p:ext uri="{BB962C8B-B14F-4D97-AF65-F5344CB8AC3E}">
        <p14:creationId xmlns:p14="http://schemas.microsoft.com/office/powerpoint/2010/main" val="175573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7FE6-D99A-48E9-B4AB-34EC52FA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2749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2) Year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5DD3012-A06D-FBF5-E060-03DD03A7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949960"/>
            <a:ext cx="8950960" cy="415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08669-DAFF-897A-BD30-14D39E6CC904}"/>
              </a:ext>
            </a:extLst>
          </p:cNvPr>
          <p:cNvSpPr txBox="1"/>
          <p:nvPr/>
        </p:nvSpPr>
        <p:spPr>
          <a:xfrm>
            <a:off x="1912620" y="5426948"/>
            <a:ext cx="885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Inference: The counts of each year is almost equal</a:t>
            </a:r>
          </a:p>
        </p:txBody>
      </p:sp>
    </p:spTree>
    <p:extLst>
      <p:ext uri="{BB962C8B-B14F-4D97-AF65-F5344CB8AC3E}">
        <p14:creationId xmlns:p14="http://schemas.microsoft.com/office/powerpoint/2010/main" val="376948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C0FE-58ED-E31B-781A-53DD3862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38" y="-329883"/>
            <a:ext cx="10515600" cy="1325563"/>
          </a:xfrm>
        </p:spPr>
        <p:txBody>
          <a:bodyPr/>
          <a:lstStyle/>
          <a:p>
            <a:r>
              <a:rPr lang="en-US" dirty="0"/>
              <a:t>Relation of year with bicycle count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F715411-B760-CFAB-F230-17E04E57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67056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D1FAF-2EEF-AFA8-BFD1-77E467254C5D}"/>
              </a:ext>
            </a:extLst>
          </p:cNvPr>
          <p:cNvSpPr txBox="1"/>
          <p:nvPr/>
        </p:nvSpPr>
        <p:spPr>
          <a:xfrm>
            <a:off x="1483360" y="5222240"/>
            <a:ext cx="973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Inference:</a:t>
            </a:r>
          </a:p>
          <a:p>
            <a:r>
              <a:rPr lang="en-US"/>
              <a:t>             1) The demand for bicycles is higher in 2019 than 2018</a:t>
            </a:r>
          </a:p>
          <a:p>
            <a:r>
              <a:rPr lang="en-US"/>
              <a:t>             2) The total count and median count of bicycle in 2018 is 1243103 and 3740</a:t>
            </a:r>
          </a:p>
          <a:p>
            <a:r>
              <a:rPr lang="en-US"/>
              <a:t>             3) The total count and median count of bicycle in 2018 is 2047742 and 5936</a:t>
            </a:r>
          </a:p>
          <a:p>
            <a:r>
              <a:rPr lang="en-US"/>
              <a:t>             4) Bicycle demand has increased by almost 65% in 2019 as compared to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0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8DDF-8469-C727-189B-C4DF7C2C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-1123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3) Month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0160288-EC73-2339-AFFF-659CDE4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0" y="1213168"/>
            <a:ext cx="9362440" cy="36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2FC4F-ABA4-1ED3-6C8D-0946B20AFED8}"/>
              </a:ext>
            </a:extLst>
          </p:cNvPr>
          <p:cNvSpPr txBox="1"/>
          <p:nvPr/>
        </p:nvSpPr>
        <p:spPr>
          <a:xfrm>
            <a:off x="1564640" y="5181600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 Month variable has a almost uniform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03266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0452-B58F-8E4E-E373-2C59ED5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115"/>
            <a:ext cx="10515600" cy="1325563"/>
          </a:xfrm>
        </p:spPr>
        <p:txBody>
          <a:bodyPr/>
          <a:lstStyle/>
          <a:p>
            <a:r>
              <a:rPr lang="en-US" dirty="0"/>
              <a:t>Relation of month with bicycle count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3BD5FA8-3BED-9349-46DF-F55C52BDF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25434"/>
            <a:ext cx="9331642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DAE91-9FE9-7DF4-4ECC-3CBD3F6EDB4B}"/>
              </a:ext>
            </a:extLst>
          </p:cNvPr>
          <p:cNvSpPr txBox="1"/>
          <p:nvPr/>
        </p:nvSpPr>
        <p:spPr>
          <a:xfrm rot="10800000" flipV="1">
            <a:off x="1028700" y="5103674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             1) The demand for bicycles increases constantly from January till September </a:t>
            </a:r>
          </a:p>
          <a:p>
            <a:r>
              <a:rPr lang="en-US" dirty="0"/>
              <a:t>                  and then gradually decreases till December  </a:t>
            </a:r>
          </a:p>
          <a:p>
            <a:r>
              <a:rPr lang="en-US" dirty="0"/>
              <a:t>             2) The bicycle demand is more in April till December as compared to months </a:t>
            </a:r>
          </a:p>
          <a:p>
            <a:r>
              <a:rPr lang="en-US" dirty="0"/>
              <a:t>	 from January to March.</a:t>
            </a:r>
          </a:p>
          <a:p>
            <a:r>
              <a:rPr lang="en-US" dirty="0"/>
              <a:t>             3) The demand is highest in months of June till September</a:t>
            </a:r>
          </a:p>
        </p:txBody>
      </p:sp>
    </p:spTree>
    <p:extLst>
      <p:ext uri="{BB962C8B-B14F-4D97-AF65-F5344CB8AC3E}">
        <p14:creationId xmlns:p14="http://schemas.microsoft.com/office/powerpoint/2010/main" val="6337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A31-79FA-F624-FC9A-338F9CF7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01C6-72D6-A1C9-33DD-B3BF747E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1500504"/>
            <a:ext cx="10515600" cy="60991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A US bike-sharing provider ’</a:t>
            </a:r>
            <a:r>
              <a:rPr lang="en-US" sz="2200" i="0" dirty="0" err="1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BoomBikes</a:t>
            </a:r>
            <a:r>
              <a:rPr lang="en-US" sz="220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’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 has recently suffered considerable dips in their revenues due to the ongoing Corona pandemic. The company is finding it very difficult to sustain in the current market scenario.</a:t>
            </a:r>
          </a:p>
          <a:p>
            <a:pPr>
              <a:lnSpc>
                <a:spcPct val="120000"/>
              </a:lnSpc>
            </a:pPr>
            <a:r>
              <a:rPr lang="en-US" sz="2200" b="0" i="0" dirty="0" err="1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BoomBikes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 aspires to understand the demand for shared bikes among the people after this ongoing quarantine situation ends across the nation due to Covid-19</a:t>
            </a:r>
            <a:endParaRPr lang="en-US" sz="2200" dirty="0">
              <a:solidFill>
                <a:srgbClr val="091E42"/>
              </a:solidFill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They have contracted a consulting company to understand the factors on which the demand for these shared bikes depends, </a:t>
            </a:r>
            <a:r>
              <a:rPr lang="en-US" sz="2200" dirty="0">
                <a:solidFill>
                  <a:srgbClr val="091E42"/>
                </a:solidFill>
                <a:cs typeface="Calibri" panose="020F0502020204030204" pitchFamily="34" charset="0"/>
              </a:rPr>
              <a:t>specifically w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hich variables are significant in predicting the demand for shared bikes and </a:t>
            </a:r>
            <a:r>
              <a:rPr lang="en-US" sz="2200" dirty="0">
                <a:solidFill>
                  <a:srgbClr val="091E42"/>
                </a:solidFill>
                <a:cs typeface="Calibri" panose="020F0502020204030204" pitchFamily="34" charset="0"/>
              </a:rPr>
              <a:t>h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ow well those variables describe the bike demands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91E42"/>
                </a:solidFill>
                <a:cs typeface="Calibri" panose="020F0502020204030204" pitchFamily="34" charset="0"/>
              </a:rPr>
              <a:t>We</a:t>
            </a:r>
            <a:r>
              <a:rPr lang="en-US" sz="2200" b="0" i="0" dirty="0">
                <a:solidFill>
                  <a:srgbClr val="091E42"/>
                </a:solidFill>
                <a:effectLst/>
                <a:cs typeface="Calibri" panose="020F0502020204030204" pitchFamily="34" charset="0"/>
              </a:rPr>
              <a:t> are required to model the demand for shared bikes with the available independent variables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75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9EDB-10FE-DC2F-2911-E0C420DC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343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4) Holiday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AC0CF63-BC02-AA28-009D-A1FD461E7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64920"/>
            <a:ext cx="8920480" cy="3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0EE91-ABFD-DB25-65D0-0989D2D91381}"/>
              </a:ext>
            </a:extLst>
          </p:cNvPr>
          <p:cNvSpPr txBox="1"/>
          <p:nvPr/>
        </p:nvSpPr>
        <p:spPr>
          <a:xfrm>
            <a:off x="1889760" y="5223748"/>
            <a:ext cx="998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  The counts of no holiday days are much more than yes ones</a:t>
            </a:r>
          </a:p>
        </p:txBody>
      </p:sp>
    </p:spTree>
    <p:extLst>
      <p:ext uri="{BB962C8B-B14F-4D97-AF65-F5344CB8AC3E}">
        <p14:creationId xmlns:p14="http://schemas.microsoft.com/office/powerpoint/2010/main" val="18991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676D-60EA-D44A-0DE9-490BA814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0"/>
            <a:ext cx="10515600" cy="1325563"/>
          </a:xfrm>
        </p:spPr>
        <p:txBody>
          <a:bodyPr/>
          <a:lstStyle/>
          <a:p>
            <a:r>
              <a:rPr lang="en-US" dirty="0"/>
              <a:t>Relation of holiday with bicycle count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993A83B-3DD7-0FA8-F437-3711774F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98" y="106680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EA643F-3055-DCDF-EB2F-117189777B4A}"/>
              </a:ext>
            </a:extLst>
          </p:cNvPr>
          <p:cNvSpPr txBox="1"/>
          <p:nvPr/>
        </p:nvSpPr>
        <p:spPr>
          <a:xfrm>
            <a:off x="1224598" y="5877560"/>
            <a:ext cx="974280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  The median demand is much higher on no holiday days(4563) as compared to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holiday ones(3351).</a:t>
            </a:r>
          </a:p>
        </p:txBody>
      </p:sp>
    </p:spTree>
    <p:extLst>
      <p:ext uri="{BB962C8B-B14F-4D97-AF65-F5344CB8AC3E}">
        <p14:creationId xmlns:p14="http://schemas.microsoft.com/office/powerpoint/2010/main" val="305356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31FB-37FA-D452-4D08-59D928B0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-2546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5) Weekday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0F23248-FC19-7221-061A-69E5CEEF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0" y="1224280"/>
            <a:ext cx="885952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1F80A-33CC-E3CB-5D29-61FB6D2F0067}"/>
              </a:ext>
            </a:extLst>
          </p:cNvPr>
          <p:cNvSpPr txBox="1"/>
          <p:nvPr/>
        </p:nvSpPr>
        <p:spPr>
          <a:xfrm>
            <a:off x="1889760" y="5233610"/>
            <a:ext cx="885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Inference: Weekday variable has a almost uniform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1157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8814-F83B-43A5-52AF-870F8B7B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315"/>
            <a:ext cx="10515600" cy="1325563"/>
          </a:xfrm>
        </p:spPr>
        <p:txBody>
          <a:bodyPr/>
          <a:lstStyle/>
          <a:p>
            <a:r>
              <a:rPr lang="en-US" dirty="0"/>
              <a:t>Relation of Weekday with bicycle count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AE00EC3-7529-B7A0-32CA-5D0F617C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8" y="88392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CC8F0-B18E-7CE8-EFA5-A81ABEEB791D}"/>
              </a:ext>
            </a:extLst>
          </p:cNvPr>
          <p:cNvSpPr txBox="1"/>
          <p:nvPr/>
        </p:nvSpPr>
        <p:spPr>
          <a:xfrm>
            <a:off x="1001078" y="5562132"/>
            <a:ext cx="101142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All the weekday's have almost same amount of median demand of bicycles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25% of bicycle demand on each day very gradually increases as week progresses</a:t>
            </a:r>
          </a:p>
        </p:txBody>
      </p:sp>
    </p:spTree>
    <p:extLst>
      <p:ext uri="{BB962C8B-B14F-4D97-AF65-F5344CB8AC3E}">
        <p14:creationId xmlns:p14="http://schemas.microsoft.com/office/powerpoint/2010/main" val="245080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D87-BC5D-F1AD-3AB0-A54B999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-3155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6) Working Day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B1B6ACC-454D-7E75-837C-3495BB46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081088"/>
            <a:ext cx="8178800" cy="3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59802-9D33-3BF6-DB19-678830A59A39}"/>
              </a:ext>
            </a:extLst>
          </p:cNvPr>
          <p:cNvSpPr txBox="1"/>
          <p:nvPr/>
        </p:nvSpPr>
        <p:spPr>
          <a:xfrm>
            <a:off x="2006600" y="5171440"/>
            <a:ext cx="88138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Inference:  Working day datapoints(499) are more in number than 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non working day datapoints(231)</a:t>
            </a:r>
          </a:p>
        </p:txBody>
      </p:sp>
    </p:spTree>
    <p:extLst>
      <p:ext uri="{BB962C8B-B14F-4D97-AF65-F5344CB8AC3E}">
        <p14:creationId xmlns:p14="http://schemas.microsoft.com/office/powerpoint/2010/main" val="29923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0A71-AD6D-64BD-52BC-95620642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-315595"/>
            <a:ext cx="10515600" cy="1325563"/>
          </a:xfrm>
        </p:spPr>
        <p:txBody>
          <a:bodyPr/>
          <a:lstStyle/>
          <a:p>
            <a:r>
              <a:rPr lang="en-US" dirty="0"/>
              <a:t>Relation of working day with bicycle count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B16A84FA-F205-E295-030E-B5560DF3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8" y="558800"/>
            <a:ext cx="8589962" cy="474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72780-16A6-A7B5-DB9A-4B0FD484C736}"/>
              </a:ext>
            </a:extLst>
          </p:cNvPr>
          <p:cNvSpPr txBox="1"/>
          <p:nvPr/>
        </p:nvSpPr>
        <p:spPr>
          <a:xfrm>
            <a:off x="883920" y="5334112"/>
            <a:ext cx="101904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for bicycles is more on working days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25% of the bicycle demand on working days is more than the 25% on non-working days.</a:t>
            </a:r>
          </a:p>
        </p:txBody>
      </p:sp>
    </p:spTree>
    <p:extLst>
      <p:ext uri="{BB962C8B-B14F-4D97-AF65-F5344CB8AC3E}">
        <p14:creationId xmlns:p14="http://schemas.microsoft.com/office/powerpoint/2010/main" val="218575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996F-EA43-8B83-E127-77C44C25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2851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7) Weather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4D343CA-A73A-55E7-AA48-F4253E80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40448"/>
            <a:ext cx="9049067" cy="3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E9614-8DBC-9174-F6D1-9C4AF8063F64}"/>
              </a:ext>
            </a:extLst>
          </p:cNvPr>
          <p:cNvSpPr txBox="1"/>
          <p:nvPr/>
        </p:nvSpPr>
        <p:spPr>
          <a:xfrm>
            <a:off x="1163320" y="5379720"/>
            <a:ext cx="1077976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Inference: The counts of clear/partly cloudy and mist/cloudy data points is much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 more than light rain datapoints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34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C7A5-632F-E2A6-856F-1BB4AD81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-258763"/>
            <a:ext cx="10515600" cy="1325563"/>
          </a:xfrm>
        </p:spPr>
        <p:txBody>
          <a:bodyPr/>
          <a:lstStyle/>
          <a:p>
            <a:r>
              <a:rPr lang="en-US" dirty="0"/>
              <a:t>Relation of weather with bicycle count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06AC828-52C6-CDE2-33ED-38F60868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78" y="680720"/>
            <a:ext cx="8661082" cy="439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36335-9586-0974-4FFF-50FFB2891926}"/>
              </a:ext>
            </a:extLst>
          </p:cNvPr>
          <p:cNvSpPr txBox="1"/>
          <p:nvPr/>
        </p:nvSpPr>
        <p:spPr>
          <a:xfrm>
            <a:off x="1082040" y="5273655"/>
            <a:ext cx="1104392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Inference: The demand for bicycle is maximum on clear/partly cloudy days </a:t>
            </a:r>
            <a:r>
              <a:rPr lang="en-US" sz="2000" dirty="0" err="1"/>
              <a:t>followerd</a:t>
            </a:r>
            <a:r>
              <a:rPr lang="en-US" sz="2000" dirty="0"/>
              <a:t> by mist/cloudy days         	   and least on light rain days.</a:t>
            </a:r>
          </a:p>
        </p:txBody>
      </p:sp>
    </p:spTree>
    <p:extLst>
      <p:ext uri="{BB962C8B-B14F-4D97-AF65-F5344CB8AC3E}">
        <p14:creationId xmlns:p14="http://schemas.microsoft.com/office/powerpoint/2010/main" val="21080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03EC-BDBB-5659-7A38-6BAC85E5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1631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Multivariate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EFB54-BB9B-95BF-9C47-06A3C47C3E5C}"/>
              </a:ext>
            </a:extLst>
          </p:cNvPr>
          <p:cNvSpPr txBox="1"/>
          <p:nvPr/>
        </p:nvSpPr>
        <p:spPr>
          <a:xfrm>
            <a:off x="1087119" y="886291"/>
            <a:ext cx="885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Temperature + year with Bicycle Count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D541C72-C8A1-6F75-D15A-58133425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14" y="1347957"/>
            <a:ext cx="8543925" cy="430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EEE1A-B870-00F9-F374-541AC6AD22A3}"/>
              </a:ext>
            </a:extLst>
          </p:cNvPr>
          <p:cNvSpPr txBox="1"/>
          <p:nvPr/>
        </p:nvSpPr>
        <p:spPr>
          <a:xfrm>
            <a:off x="1245234" y="5562132"/>
            <a:ext cx="970216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for bicycle is increasing with year and with increasing temperature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In general, the demand at the same temperature is more in 2019 than 2018. </a:t>
            </a:r>
          </a:p>
        </p:txBody>
      </p:sp>
    </p:spTree>
    <p:extLst>
      <p:ext uri="{BB962C8B-B14F-4D97-AF65-F5344CB8AC3E}">
        <p14:creationId xmlns:p14="http://schemas.microsoft.com/office/powerpoint/2010/main" val="103178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A433-089F-7613-6437-4252CFEB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/>
          <a:lstStyle/>
          <a:p>
            <a:r>
              <a:rPr lang="en-US" sz="2400" dirty="0"/>
              <a:t>2) Year  + Temperature + Working Day with Bicycle count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FDB2010-DAC0-7E28-6B60-1FD3956F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735648"/>
            <a:ext cx="110744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FEE47-530C-A590-CB0C-471C5A9ECF44}"/>
              </a:ext>
            </a:extLst>
          </p:cNvPr>
          <p:cNvSpPr txBox="1"/>
          <p:nvPr/>
        </p:nvSpPr>
        <p:spPr>
          <a:xfrm>
            <a:off x="436880" y="4929466"/>
            <a:ext cx="120192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is low when the temperature is low irrespective of whether the day is working or not.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The demand is high when the temperature is low irrespective of whether the day is working or not.</a:t>
            </a:r>
          </a:p>
        </p:txBody>
      </p:sp>
    </p:spTree>
    <p:extLst>
      <p:ext uri="{BB962C8B-B14F-4D97-AF65-F5344CB8AC3E}">
        <p14:creationId xmlns:p14="http://schemas.microsoft.com/office/powerpoint/2010/main" val="393167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AF47-01A4-4CF4-634B-528A5E3F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Data Understanding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4D67-1600-D492-F375-FBAF79FF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1)</a:t>
            </a:r>
            <a:r>
              <a:rPr lang="en-US" sz="3600" dirty="0"/>
              <a:t> </a:t>
            </a:r>
            <a:r>
              <a:rPr lang="en-US" dirty="0"/>
              <a:t>The loan dataset had 39717 rows and 111 columns.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2) Their are 74 columns of float type, 13 of integer type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     and 24 of textual/object type.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3) </a:t>
            </a:r>
            <a:r>
              <a:rPr lang="en-US" dirty="0" err="1"/>
              <a:t>Cnt</a:t>
            </a:r>
            <a:r>
              <a:rPr lang="en-US" dirty="0"/>
              <a:t> representing Bicycle Count is the dependent or target column.</a:t>
            </a:r>
          </a:p>
        </p:txBody>
      </p:sp>
    </p:spTree>
    <p:extLst>
      <p:ext uri="{BB962C8B-B14F-4D97-AF65-F5344CB8AC3E}">
        <p14:creationId xmlns:p14="http://schemas.microsoft.com/office/powerpoint/2010/main" val="946337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C83B-C032-2631-30F1-3DA4912C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5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3) Year +  Windspeed + Working Day with Bicycle Count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0DF869E-4140-42F7-8C03-141EFFB8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008"/>
            <a:ext cx="1110488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1D0EE-B946-83FB-010E-7133A4C0FAC6}"/>
              </a:ext>
            </a:extLst>
          </p:cNvPr>
          <p:cNvSpPr txBox="1"/>
          <p:nvPr/>
        </p:nvSpPr>
        <p:spPr>
          <a:xfrm>
            <a:off x="228600" y="4738564"/>
            <a:ext cx="117348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1) When the windspeed is low(&gt;18) the demand is good irrespective of working day or no working day.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2) The demand generally decreases when windspeed is greater than 18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3) When the windspeed is high(&gt;18) and when it is a working day the demand is still high than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at the same speed on non- working days</a:t>
            </a:r>
          </a:p>
        </p:txBody>
      </p:sp>
    </p:spTree>
    <p:extLst>
      <p:ext uri="{BB962C8B-B14F-4D97-AF65-F5344CB8AC3E}">
        <p14:creationId xmlns:p14="http://schemas.microsoft.com/office/powerpoint/2010/main" val="276685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7E7D-75C9-79BB-6B1E-362456D5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4) Year + Season with Bicycle Count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6312E76E-9105-1BDE-4B8B-64972EBC0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81088"/>
            <a:ext cx="11176000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E5FA1-1DAD-BF99-27D9-F39168247A6F}"/>
              </a:ext>
            </a:extLst>
          </p:cNvPr>
          <p:cNvSpPr txBox="1"/>
          <p:nvPr/>
        </p:nvSpPr>
        <p:spPr>
          <a:xfrm>
            <a:off x="807720" y="5319712"/>
            <a:ext cx="1007364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1) The demand for bicycle is increasing with year and with increasing temperature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2) In general, the demand in the same season is more in 2019 than 2018. </a:t>
            </a:r>
          </a:p>
        </p:txBody>
      </p:sp>
    </p:spTree>
    <p:extLst>
      <p:ext uri="{BB962C8B-B14F-4D97-AF65-F5344CB8AC3E}">
        <p14:creationId xmlns:p14="http://schemas.microsoft.com/office/powerpoint/2010/main" val="2914703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9DC3-3FFE-973C-1C6A-3B9A48DA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-2952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Statistical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5FB6A-7B06-7232-4EC7-59E75BA82FA1}"/>
              </a:ext>
            </a:extLst>
          </p:cNvPr>
          <p:cNvSpPr txBox="1"/>
          <p:nvPr/>
        </p:nvSpPr>
        <p:spPr>
          <a:xfrm>
            <a:off x="929640" y="629265"/>
            <a:ext cx="922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Multicollinearity : The final list of features with VIF &lt; 5 is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389A1-1CC6-500A-8A6C-21B31FAD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151572"/>
            <a:ext cx="25241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8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5DFD-3319-4640-1364-F43F0915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Welch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A613-31E7-5F06-B1FD-645E0EFB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208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 variable year and holiday we rejected the null hypothesis as p-value obtained was &lt; 0.05. It means there is a significant difference between the two groups of year on relationship with bicycle count</a:t>
            </a:r>
          </a:p>
          <a:p>
            <a:pPr>
              <a:lnSpc>
                <a:spcPct val="150000"/>
              </a:lnSpc>
            </a:pPr>
            <a:r>
              <a:rPr lang="en-US" dirty="0"/>
              <a:t> For variables workday and holiday we failed to reject the null hypothesis as p-value obtained was &gt; 0.05. It means there is no significant difference between the two groups of holiday or two groups of working data on relationship with bicycle count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4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1EC0-50BA-6664-334A-1130DEA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Welch </a:t>
            </a:r>
            <a:r>
              <a:rPr lang="en-US" dirty="0" err="1"/>
              <a:t>anova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896-0D89-21A7-AADB-136392E7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variables season, month and weather situation we rejected the null hypothesis as p-value obtained was &lt; 0.05. It means there is a significant difference between the respective groups of season, month and weather situation </a:t>
            </a:r>
            <a:r>
              <a:rPr lang="en-US" i="0" dirty="0">
                <a:solidFill>
                  <a:srgbClr val="000000"/>
                </a:solidFill>
                <a:effectLst/>
              </a:rPr>
              <a:t>with respect to bicycle count.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/>
              </a:rPr>
              <a:t> </a:t>
            </a:r>
            <a:r>
              <a:rPr lang="en-US" dirty="0"/>
              <a:t>For variable weekday we failed to reject the null hypothesis as p-value obtained was &gt; 0.05. It means there is no significant difference between the respective groups of weekday </a:t>
            </a:r>
            <a:r>
              <a:rPr lang="en-US" i="0" dirty="0">
                <a:solidFill>
                  <a:srgbClr val="000000"/>
                </a:solidFill>
                <a:effectLst/>
              </a:rPr>
              <a:t>with respect to bicycle count.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05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199-A220-69F1-5E1D-14666E19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-20383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F289-75F1-0BCC-DB79-7E5EABE2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100" dirty="0"/>
              <a:t>We divided the dataset into 90% training and 10% testing datasets respectively.</a:t>
            </a:r>
          </a:p>
          <a:p>
            <a:r>
              <a:rPr lang="en-US" sz="2100" dirty="0"/>
              <a:t>After the few iterations, we were able to get a statistically significant multiple linear regression model with statistically significant variables for bicycle prediction. These variables are: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B383250A-E913-0D36-DB81-FE3964161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2540634"/>
            <a:ext cx="9316719" cy="41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13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51E4-7D06-6DA1-3B92-5F44D849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6720"/>
            <a:ext cx="10515600" cy="1325563"/>
          </a:xfrm>
        </p:spPr>
        <p:txBody>
          <a:bodyPr/>
          <a:lstStyle/>
          <a:p>
            <a:r>
              <a:rPr lang="en-US" sz="2400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5DB83-900A-2A63-D2DC-5D18A15D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52" y="145415"/>
            <a:ext cx="2771775" cy="634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71370-FC8E-23D8-69A2-CA53431A1B5E}"/>
              </a:ext>
            </a:extLst>
          </p:cNvPr>
          <p:cNvSpPr txBox="1"/>
          <p:nvPr/>
        </p:nvSpPr>
        <p:spPr>
          <a:xfrm>
            <a:off x="4521200" y="2758440"/>
            <a:ext cx="781304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1) The variables holiday, humidity, windspeed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have negative  coefficients, </a:t>
            </a:r>
            <a:r>
              <a:rPr lang="en-US" sz="2000" dirty="0" err="1"/>
              <a:t>i.e</a:t>
            </a:r>
            <a:r>
              <a:rPr lang="en-US" sz="2000" dirty="0"/>
              <a:t> when they increase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     the demand of bicycle decreases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2)  Rest all variables have positive coefficients.</a:t>
            </a:r>
          </a:p>
        </p:txBody>
      </p:sp>
    </p:spTree>
    <p:extLst>
      <p:ext uri="{BB962C8B-B14F-4D97-AF65-F5344CB8AC3E}">
        <p14:creationId xmlns:p14="http://schemas.microsoft.com/office/powerpoint/2010/main" val="2089685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2885-2B36-8C04-B8C6-611F151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Multiple Linear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8E649-19D0-BB34-6E11-0045F739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2509521"/>
            <a:ext cx="10764520" cy="1805672"/>
          </a:xfrm>
        </p:spPr>
      </p:pic>
    </p:spTree>
    <p:extLst>
      <p:ext uri="{BB962C8B-B14F-4D97-AF65-F5344CB8AC3E}">
        <p14:creationId xmlns:p14="http://schemas.microsoft.com/office/powerpoint/2010/main" val="666648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56A-5D28-7277-1176-2A33E4A8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B100-959E-D8DC-F1E9-D13F6287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score: 0.804</a:t>
            </a:r>
          </a:p>
          <a:p>
            <a:r>
              <a:rPr lang="en-US" dirty="0"/>
              <a:t>Adjusted R2 score : 0.80</a:t>
            </a:r>
          </a:p>
          <a:p>
            <a:r>
              <a:rPr lang="en-US" dirty="0"/>
              <a:t>P-value for F-test : &lt;0.05</a:t>
            </a:r>
          </a:p>
          <a:p>
            <a:r>
              <a:rPr lang="en-US" dirty="0"/>
              <a:t>Mean absolute error : ~0</a:t>
            </a:r>
          </a:p>
          <a:p>
            <a:r>
              <a:rPr lang="en-US" dirty="0"/>
              <a:t>Durbin- Watson: 1.985</a:t>
            </a:r>
          </a:p>
        </p:txBody>
      </p:sp>
    </p:spTree>
    <p:extLst>
      <p:ext uri="{BB962C8B-B14F-4D97-AF65-F5344CB8AC3E}">
        <p14:creationId xmlns:p14="http://schemas.microsoft.com/office/powerpoint/2010/main" val="3631675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D550-63C0-BFC4-467A-3EE60EC6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Linear Regression Assumptions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F497-07B4-3801-B911-F48D6B66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1) Predictors should have a linear relationship: Verified this in EDA section of continuous variables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2) No Multicollinearity among predictors: Removed multicollinearity in Statistical Analysis 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3) Observations must be independent: All observations are independent or no autocorrelation is present as shown from Durbin-</a:t>
            </a:r>
            <a:r>
              <a:rPr lang="en-US" dirty="0" err="1"/>
              <a:t>watson</a:t>
            </a:r>
            <a:r>
              <a:rPr lang="en-US" dirty="0"/>
              <a:t> test. The value of the test statistic is ~2 which shows no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925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E46-B2FB-B517-7C3F-290EB5BC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Removing Irrelevant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74E0-C210-E389-85FC-DFCB9BD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Instant,  </a:t>
            </a:r>
            <a:r>
              <a:rPr lang="en-US" dirty="0" err="1"/>
              <a:t>dteday</a:t>
            </a:r>
            <a:r>
              <a:rPr lang="en-US" dirty="0"/>
              <a:t>,  </a:t>
            </a:r>
            <a:r>
              <a:rPr lang="en-US" dirty="0" err="1"/>
              <a:t>atemp</a:t>
            </a:r>
            <a:r>
              <a:rPr lang="en-US" dirty="0"/>
              <a:t>, casual, registered columns are removed from analysis as they are correlated with other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After removing these columns we had 11 columns for analysis</a:t>
            </a:r>
          </a:p>
        </p:txBody>
      </p:sp>
    </p:spTree>
    <p:extLst>
      <p:ext uri="{BB962C8B-B14F-4D97-AF65-F5344CB8AC3E}">
        <p14:creationId xmlns:p14="http://schemas.microsoft.com/office/powerpoint/2010/main" val="3123431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0BD7-4AF8-9B08-35C9-1116E006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F006-8A40-30AF-B7B5-B7CAD8D9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002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 Errors should have a normal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5AAAF55-3C76-3453-05B2-DA72CAD7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" y="1702354"/>
            <a:ext cx="9817699" cy="328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17D3B-79AC-0B11-1C55-D38A6B69F7D2}"/>
              </a:ext>
            </a:extLst>
          </p:cNvPr>
          <p:cNvSpPr txBox="1"/>
          <p:nvPr/>
        </p:nvSpPr>
        <p:spPr>
          <a:xfrm>
            <a:off x="909320" y="5207401"/>
            <a:ext cx="93776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1) Residuals have a mean of zero as shown in histogram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2) Residuals follow an approximate normal distribution as shown in QQ-plot</a:t>
            </a:r>
          </a:p>
        </p:txBody>
      </p:sp>
    </p:spTree>
    <p:extLst>
      <p:ext uri="{BB962C8B-B14F-4D97-AF65-F5344CB8AC3E}">
        <p14:creationId xmlns:p14="http://schemas.microsoft.com/office/powerpoint/2010/main" val="867403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91D4-8398-C8B5-130C-5A0924D4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6401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1C73-33B3-C989-9025-97E99363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6369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Residuals should have a constant variance (Homoscedasticity Check)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01FD0E3C-D4C4-E041-CF52-20D9947A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176023"/>
            <a:ext cx="6000750" cy="48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2CC39-B18B-1D51-A662-46AEB3B6CC77}"/>
              </a:ext>
            </a:extLst>
          </p:cNvPr>
          <p:cNvSpPr txBox="1"/>
          <p:nvPr/>
        </p:nvSpPr>
        <p:spPr>
          <a:xfrm>
            <a:off x="838200" y="6073115"/>
            <a:ext cx="856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 Errors have a constant variance</a:t>
            </a:r>
          </a:p>
        </p:txBody>
      </p:sp>
    </p:spTree>
    <p:extLst>
      <p:ext uri="{BB962C8B-B14F-4D97-AF65-F5344CB8AC3E}">
        <p14:creationId xmlns:p14="http://schemas.microsoft.com/office/powerpoint/2010/main" val="4245797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535-5001-CF94-9C69-AE376007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0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79DCDC25-7BF8-1AB9-8197-73179235C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1" y="1348105"/>
            <a:ext cx="64008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2AD17-3348-7843-FAFB-F6A901FB9DDA}"/>
              </a:ext>
            </a:extLst>
          </p:cNvPr>
          <p:cNvSpPr txBox="1"/>
          <p:nvPr/>
        </p:nvSpPr>
        <p:spPr>
          <a:xfrm>
            <a:off x="977901" y="6024761"/>
            <a:ext cx="93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Inference: The spread of Residuals has no pattern</a:t>
            </a:r>
          </a:p>
        </p:txBody>
      </p:sp>
    </p:spTree>
    <p:extLst>
      <p:ext uri="{BB962C8B-B14F-4D97-AF65-F5344CB8AC3E}">
        <p14:creationId xmlns:p14="http://schemas.microsoft.com/office/powerpoint/2010/main" val="2891159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FE4C-6AD9-1B76-FC92-D69D1F63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Inference about Model: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E2FD-9B2F-719C-D0B9-EF925AE0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240472"/>
            <a:ext cx="12080240" cy="525240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200" dirty="0"/>
              <a:t>All the assumptions of linear regression, </a:t>
            </a:r>
            <a:r>
              <a:rPr lang="en-US" sz="2200" dirty="0" err="1"/>
              <a:t>i.e</a:t>
            </a:r>
            <a:r>
              <a:rPr lang="en-US" sz="2200" dirty="0"/>
              <a:t> linear relationship of predictors with target,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 no multicollinearity among predictors,  residuals are normally distributed and residuals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       having constant variance are all satisfied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2) The model is </a:t>
            </a:r>
            <a:r>
              <a:rPr lang="en-US" sz="2200" dirty="0" err="1"/>
              <a:t>statiscally</a:t>
            </a:r>
            <a:r>
              <a:rPr lang="en-US" sz="2200" dirty="0"/>
              <a:t> significant as seen from the p-value of F-test. It means </a:t>
            </a:r>
            <a:r>
              <a:rPr lang="en-US" sz="2200" dirty="0" err="1"/>
              <a:t>atleast</a:t>
            </a:r>
            <a:r>
              <a:rPr lang="en-US" sz="2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  one of the predictor variables is </a:t>
            </a:r>
            <a:r>
              <a:rPr lang="en-US" sz="2200" dirty="0" err="1"/>
              <a:t>statiscally</a:t>
            </a:r>
            <a:r>
              <a:rPr lang="en-US" sz="2200" dirty="0"/>
              <a:t> significant in predicting bicycle count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3) The final model has all predictors with p-value less than 0.05, thus all predictors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  of the final model are </a:t>
            </a:r>
            <a:r>
              <a:rPr lang="en-US" sz="2200" dirty="0" err="1"/>
              <a:t>statiscally</a:t>
            </a:r>
            <a:r>
              <a:rPr lang="en-US" sz="2200" dirty="0"/>
              <a:t> significant in  predicting bicycle count</a:t>
            </a:r>
          </a:p>
        </p:txBody>
      </p:sp>
    </p:spTree>
    <p:extLst>
      <p:ext uri="{BB962C8B-B14F-4D97-AF65-F5344CB8AC3E}">
        <p14:creationId xmlns:p14="http://schemas.microsoft.com/office/powerpoint/2010/main" val="2924104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607F-1418-F500-25DB-09DD2F26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Test Dataset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6C1D-3D06-764F-1313-6DC4570C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score: 0.82</a:t>
            </a:r>
          </a:p>
          <a:p>
            <a:r>
              <a:rPr lang="en-US" dirty="0"/>
              <a:t>Mean absolute error: 79.78</a:t>
            </a:r>
          </a:p>
          <a:p>
            <a:r>
              <a:rPr lang="en-US" dirty="0"/>
              <a:t>Inference: The Training R2 score was 80% and of test is 82%, so the model is not overfitting and generalizing well.</a:t>
            </a:r>
          </a:p>
        </p:txBody>
      </p:sp>
    </p:spTree>
    <p:extLst>
      <p:ext uri="{BB962C8B-B14F-4D97-AF65-F5344CB8AC3E}">
        <p14:creationId xmlns:p14="http://schemas.microsoft.com/office/powerpoint/2010/main" val="3184280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2CD5-D29A-1A61-2F77-0F1B1415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-2241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                 Final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9838-E847-6D76-17C8-E682FD4A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5"/>
            <a:ext cx="10515600" cy="4351338"/>
          </a:xfrm>
        </p:spPr>
        <p:txBody>
          <a:bodyPr/>
          <a:lstStyle/>
          <a:p>
            <a:r>
              <a:rPr lang="en-US" dirty="0"/>
              <a:t>Top 5 variables which increase bicycle demand, higher the value of coefficient more they increase the demand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C3A47-DCED-DA56-6088-6F44DF9A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3129598"/>
            <a:ext cx="2438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26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9D2B-4B32-0899-C639-7573642B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3675"/>
            <a:ext cx="10515600" cy="132556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E59B-AE15-657F-7350-5B6A40FB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88"/>
            <a:ext cx="10515600" cy="4351338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Top 3 variables which decrease bicycle demand, lower the value of coefficient more they decrease the demand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E3229-EAE3-CAC3-A80A-CA06E21B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79" y="2752724"/>
            <a:ext cx="2557463" cy="15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E0FB-18C2-8C56-3C83-20952114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0280" cy="1325563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Segregrating</a:t>
            </a:r>
            <a:r>
              <a:rPr lang="en-US" sz="4400" b="1" dirty="0"/>
              <a:t> the remaining features into continuous and numeric discrete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4B0C-B31E-DA73-DDBE-A73980FC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continuous = ['temp’,  'hum’,  'windspeed']</a:t>
            </a:r>
          </a:p>
          <a:p>
            <a:pPr>
              <a:lnSpc>
                <a:spcPct val="150000"/>
              </a:lnSpc>
            </a:pPr>
            <a:r>
              <a:rPr lang="en-US" dirty="0"/>
              <a:t>categorical = ['season’,  'yr’,  '</a:t>
            </a:r>
            <a:r>
              <a:rPr lang="en-US" dirty="0" err="1"/>
              <a:t>mnth</a:t>
            </a:r>
            <a:r>
              <a:rPr lang="en-US" dirty="0"/>
              <a:t>’,  'holiday’,  'weekday', '</a:t>
            </a:r>
            <a:r>
              <a:rPr lang="en-US" dirty="0" err="1"/>
              <a:t>workingday</a:t>
            </a:r>
            <a:r>
              <a:rPr lang="en-US" dirty="0"/>
              <a:t>’,  '</a:t>
            </a:r>
            <a:r>
              <a:rPr lang="en-US" dirty="0" err="1"/>
              <a:t>weathersit</a:t>
            </a:r>
            <a:r>
              <a:rPr lang="en-US" dirty="0"/>
              <a:t>']</a:t>
            </a:r>
          </a:p>
          <a:p>
            <a:pPr>
              <a:lnSpc>
                <a:spcPct val="150000"/>
              </a:lnSpc>
            </a:pPr>
            <a:r>
              <a:rPr lang="en-US" dirty="0"/>
              <a:t>target = '</a:t>
            </a:r>
            <a:r>
              <a:rPr lang="en-US" dirty="0" err="1"/>
              <a:t>cnt</a:t>
            </a:r>
            <a:r>
              <a:rPr lang="en-US" dirty="0"/>
              <a:t>’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had 3 continuous and 7 numerical discrete features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18010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95B0-BC93-4C8B-B2FB-50BCAFC1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-3054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Bicycle Count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D2ACAF-2648-09A5-4724-6E84AD720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" y="837018"/>
            <a:ext cx="10515600" cy="415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133B0-E7B2-E746-6943-134183CF5C2E}"/>
              </a:ext>
            </a:extLst>
          </p:cNvPr>
          <p:cNvSpPr txBox="1"/>
          <p:nvPr/>
        </p:nvSpPr>
        <p:spPr>
          <a:xfrm>
            <a:off x="1117600" y="5191760"/>
            <a:ext cx="10962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</a:t>
            </a:r>
          </a:p>
          <a:p>
            <a:r>
              <a:rPr lang="en-US" sz="2000" dirty="0"/>
              <a:t>            1) The minimum and maximum value of bicycle count is 22 and 8714.</a:t>
            </a:r>
          </a:p>
          <a:p>
            <a:r>
              <a:rPr lang="en-US" sz="2000" dirty="0"/>
              <a:t>            2) The mean value of bicycle count is 4508</a:t>
            </a:r>
          </a:p>
          <a:p>
            <a:r>
              <a:rPr lang="en-US" sz="2000" dirty="0"/>
              <a:t>            3) Their are no outliers in bicycle count variable</a:t>
            </a:r>
          </a:p>
        </p:txBody>
      </p:sp>
    </p:spTree>
    <p:extLst>
      <p:ext uri="{BB962C8B-B14F-4D97-AF65-F5344CB8AC3E}">
        <p14:creationId xmlns:p14="http://schemas.microsoft.com/office/powerpoint/2010/main" val="344204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39C9-6FC9-9719-3D7F-AC66FCF2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-244475"/>
            <a:ext cx="10515600" cy="1325563"/>
          </a:xfrm>
        </p:spPr>
        <p:txBody>
          <a:bodyPr/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Univariate Analysis( Continuous Features)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0F5E5-9A48-5B80-28FB-C2C15C18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0810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Temperature in Celsius (temp)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E2F2A55-6A03-CEE8-43D9-7A81DC6F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" y="1752600"/>
            <a:ext cx="9484360" cy="360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9E52E-5ABA-ED85-0E5E-A729C9B7F394}"/>
              </a:ext>
            </a:extLst>
          </p:cNvPr>
          <p:cNvSpPr txBox="1"/>
          <p:nvPr/>
        </p:nvSpPr>
        <p:spPr>
          <a:xfrm>
            <a:off x="756920" y="5564646"/>
            <a:ext cx="910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            1) The minimum and maximum value of temperature is 2.42 and 35.3.</a:t>
            </a:r>
          </a:p>
          <a:p>
            <a:r>
              <a:rPr lang="en-US" dirty="0"/>
              <a:t>            2) The mean value of temperature is 20.32</a:t>
            </a:r>
          </a:p>
          <a:p>
            <a:r>
              <a:rPr lang="en-US" dirty="0"/>
              <a:t>            3) Their are no outliers in temperature</a:t>
            </a:r>
          </a:p>
        </p:txBody>
      </p:sp>
    </p:spTree>
    <p:extLst>
      <p:ext uri="{BB962C8B-B14F-4D97-AF65-F5344CB8AC3E}">
        <p14:creationId xmlns:p14="http://schemas.microsoft.com/office/powerpoint/2010/main" val="272513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3145-6853-B5B1-AAF8-D980EAEF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-224155"/>
            <a:ext cx="10515600" cy="1325563"/>
          </a:xfrm>
        </p:spPr>
        <p:txBody>
          <a:bodyPr/>
          <a:lstStyle/>
          <a:p>
            <a:r>
              <a:rPr lang="en-US" b="1" dirty="0"/>
              <a:t>Relation of Temp with bicycle count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EE2E4F4-2B27-0EBD-45B5-16418EE3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98" y="934720"/>
            <a:ext cx="854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DCCA7A-80CA-A85A-9093-B57352278A45}"/>
              </a:ext>
            </a:extLst>
          </p:cNvPr>
          <p:cNvSpPr txBox="1"/>
          <p:nvPr/>
        </p:nvSpPr>
        <p:spPr>
          <a:xfrm>
            <a:off x="1072198" y="5659120"/>
            <a:ext cx="912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Inference:</a:t>
            </a:r>
          </a:p>
          <a:p>
            <a:r>
              <a:rPr lang="en-US" sz="2000" dirty="0"/>
              <a:t>             1) In general, with increasing </a:t>
            </a:r>
            <a:r>
              <a:rPr lang="en-US" sz="2000" dirty="0" err="1"/>
              <a:t>temperture</a:t>
            </a:r>
            <a:r>
              <a:rPr lang="en-US" sz="2000" dirty="0"/>
              <a:t> the demand for bicycles increases</a:t>
            </a:r>
          </a:p>
          <a:p>
            <a:r>
              <a:rPr lang="en-US" sz="2000" dirty="0"/>
              <a:t>             2) Their is a weak linear correlation(~63%) of </a:t>
            </a:r>
            <a:r>
              <a:rPr lang="en-US" sz="2000" dirty="0" err="1"/>
              <a:t>temperture</a:t>
            </a:r>
            <a:r>
              <a:rPr lang="en-US" sz="2000" dirty="0"/>
              <a:t> with bicycle count</a:t>
            </a:r>
          </a:p>
        </p:txBody>
      </p:sp>
    </p:spTree>
    <p:extLst>
      <p:ext uri="{BB962C8B-B14F-4D97-AF65-F5344CB8AC3E}">
        <p14:creationId xmlns:p14="http://schemas.microsoft.com/office/powerpoint/2010/main" val="222050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505-6CE0-1C94-FE6D-5C807620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241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2) Humidity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58D465-E267-7F5A-19CA-B8456A42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1101408"/>
            <a:ext cx="1003808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7F838-E282-DCF4-3B8B-78B3455AD470}"/>
              </a:ext>
            </a:extLst>
          </p:cNvPr>
          <p:cNvSpPr txBox="1"/>
          <p:nvPr/>
        </p:nvSpPr>
        <p:spPr>
          <a:xfrm>
            <a:off x="1280160" y="4592320"/>
            <a:ext cx="935228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Inference: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1) The minimum and maximum value of humidity is 0 and 97.25.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2) The mean value of temperature is 62.76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3) Their are very few outliers in below lower whiskers of humidity as shown in the boxplot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4) Since these are very few in number, so they will imputed by the median</a:t>
            </a:r>
          </a:p>
        </p:txBody>
      </p:sp>
    </p:spTree>
    <p:extLst>
      <p:ext uri="{BB962C8B-B14F-4D97-AF65-F5344CB8AC3E}">
        <p14:creationId xmlns:p14="http://schemas.microsoft.com/office/powerpoint/2010/main" val="191521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2013</Words>
  <Application>Microsoft Office PowerPoint</Application>
  <PresentationFormat>Widescreen</PresentationFormat>
  <Paragraphs>187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Helvetica Neue</vt:lpstr>
      <vt:lpstr>Office Theme</vt:lpstr>
      <vt:lpstr>PowerPoint Presentation</vt:lpstr>
      <vt:lpstr>Use Case</vt:lpstr>
      <vt:lpstr>Data Understanding </vt:lpstr>
      <vt:lpstr>Removing Irrelevant Columns</vt:lpstr>
      <vt:lpstr>Segregrating the remaining features into continuous and numeric discrete type</vt:lpstr>
      <vt:lpstr>Bicycle Count</vt:lpstr>
      <vt:lpstr>Univariate Analysis( Continuous Features)</vt:lpstr>
      <vt:lpstr>Relation of Temp with bicycle count</vt:lpstr>
      <vt:lpstr>2) Humidity</vt:lpstr>
      <vt:lpstr>Relation of Humidity with bicycle count</vt:lpstr>
      <vt:lpstr>3) Windspeed</vt:lpstr>
      <vt:lpstr>Relation of windspeed with bicycle count</vt:lpstr>
      <vt:lpstr>Correlation Analysis</vt:lpstr>
      <vt:lpstr>Categorical Variables</vt:lpstr>
      <vt:lpstr>Relation of Season with Count</vt:lpstr>
      <vt:lpstr>2) Year</vt:lpstr>
      <vt:lpstr>Relation of year with bicycle count</vt:lpstr>
      <vt:lpstr>3) Month</vt:lpstr>
      <vt:lpstr>Relation of month with bicycle count</vt:lpstr>
      <vt:lpstr>4) Holiday</vt:lpstr>
      <vt:lpstr>Relation of holiday with bicycle count</vt:lpstr>
      <vt:lpstr>5) Weekday</vt:lpstr>
      <vt:lpstr>Relation of Weekday with bicycle count</vt:lpstr>
      <vt:lpstr>6) Working Day</vt:lpstr>
      <vt:lpstr>Relation of working day with bicycle count</vt:lpstr>
      <vt:lpstr>7) Weather</vt:lpstr>
      <vt:lpstr>Relation of weather with bicycle count</vt:lpstr>
      <vt:lpstr>Multivariate Analysis</vt:lpstr>
      <vt:lpstr>2) Year  + Temperature + Working Day with Bicycle count</vt:lpstr>
      <vt:lpstr>3) Year +  Windspeed + Working Day with Bicycle Count</vt:lpstr>
      <vt:lpstr>4) Year + Season with Bicycle Count</vt:lpstr>
      <vt:lpstr>Statistical Analysis</vt:lpstr>
      <vt:lpstr>2) Welch t-test</vt:lpstr>
      <vt:lpstr>3) Welch anova test</vt:lpstr>
      <vt:lpstr>Model Training</vt:lpstr>
      <vt:lpstr>Cont…</vt:lpstr>
      <vt:lpstr>Final Multiple Linear Equation</vt:lpstr>
      <vt:lpstr>Model training metrics</vt:lpstr>
      <vt:lpstr>     Linear Regression Assumptions Check</vt:lpstr>
      <vt:lpstr>Cont….</vt:lpstr>
      <vt:lpstr>Cont…</vt:lpstr>
      <vt:lpstr>Cont…</vt:lpstr>
      <vt:lpstr>                Inference about Model: </vt:lpstr>
      <vt:lpstr>              Test Dataset Prediction</vt:lpstr>
      <vt:lpstr>                                                Final Recommendations </vt:lpstr>
      <vt:lpstr>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39</cp:revision>
  <dcterms:created xsi:type="dcterms:W3CDTF">2024-09-24T17:00:19Z</dcterms:created>
  <dcterms:modified xsi:type="dcterms:W3CDTF">2024-09-25T12:43:08Z</dcterms:modified>
</cp:coreProperties>
</file>