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8" r:id="rId38"/>
    <p:sldId id="292" r:id="rId39"/>
    <p:sldId id="293" r:id="rId40"/>
    <p:sldId id="294" r:id="rId41"/>
    <p:sldId id="295" r:id="rId42"/>
    <p:sldId id="296" r:id="rId43"/>
    <p:sldId id="297" r:id="rId44"/>
    <p:sldId id="299" r:id="rId45"/>
    <p:sldId id="300" r:id="rId46"/>
    <p:sldId id="301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 showGuides="1">
      <p:cViewPr varScale="1">
        <p:scale>
          <a:sx n="63" d="100"/>
          <a:sy n="63" d="100"/>
        </p:scale>
        <p:origin x="8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1B95CD-8442-47ED-A308-56B914BF85D0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49D454-E7D1-41EF-8035-30BA7E071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763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9D454-E7D1-41EF-8035-30BA7E0713E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010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9D247-DF13-E0BC-B1E2-B40F7B22C5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405EAA-6B06-9E78-265C-03B7A60EE7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68F49D-44F2-9E31-6D62-B1CF031F9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B3F92-5352-4DA0-BA25-918E6BC30980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B62B5-BBF2-D12B-D588-87B0FB2C1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96E53-6D92-1F9F-5A0A-8168397A7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EDF52-013D-4E5E-9919-7919CA952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867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38334-F593-749F-ADA0-97D87A30F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424B10-2F6B-FC68-B168-32C856AD70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A5FF72-2075-472A-894E-5143C8C14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B3F92-5352-4DA0-BA25-918E6BC30980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FBCA3-E10A-15AD-79DC-FD6383ED7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81C689-FB7A-8B6A-E287-0D4F82CFD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EDF52-013D-4E5E-9919-7919CA952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3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184AC6-B2C3-9DD3-987D-DEED8D0FA2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A57EF1-5BB4-5541-4007-E100A754FD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1B27E-1153-6AFF-CA26-CCB799ECE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B3F92-5352-4DA0-BA25-918E6BC30980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F558D-D95B-0AF4-EF33-53B42F9F2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B86018-C63B-59E1-1F78-5044D4032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EDF52-013D-4E5E-9919-7919CA952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94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BEFAE-123B-E411-2636-127A1653B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15DD6-62BE-D043-43DB-3166D578E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C54FE-F6B0-A915-6254-40361E519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B3F92-5352-4DA0-BA25-918E6BC30980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8E99B4-E3A4-EBCC-617E-F2CBE432C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A14FC-74F9-89D4-37EE-54BA081A5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EDF52-013D-4E5E-9919-7919CA952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162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7CC6C-922E-2785-6635-6C24837B4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C13679-C968-1F12-E195-56182BFCC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437BA-E269-F36C-A6CC-BE4E15E5B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B3F92-5352-4DA0-BA25-918E6BC30980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CCE3D7-DF8F-A473-9C8E-F81BB79CC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2F18E9-E857-06E2-4ACF-65D2F7960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EDF52-013D-4E5E-9919-7919CA952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757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4BC46-3E05-D631-9421-18346AC7C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0B452-4BB2-CC82-36C6-6A37C957AE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49AD3B-D951-B7FD-5522-EC8A3C4F30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C987D9-A379-7743-33A0-EE0640685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B3F92-5352-4DA0-BA25-918E6BC30980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95E11D-F42E-8FF3-2C0D-48091A58A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4DFB43-AB19-6102-FAC8-1C9C2F5EC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EDF52-013D-4E5E-9919-7919CA952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180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8FD15-BBAD-3D26-57A6-420D0AA3A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C26297-464C-86A8-2A72-B86B9A52E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36669D-E240-D1CA-3D0B-4ED9935D67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E3D528-2DA2-BDB8-3416-D333B90E50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AD6A77-7796-5BC1-73D3-6312F7B4A2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02A1C7-A1CB-B8DA-E1A8-5EE0DE001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B3F92-5352-4DA0-BA25-918E6BC30980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F759E6-263D-E090-25AE-9350E5277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5D9541-A823-BCC4-8E44-81E4559E6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EDF52-013D-4E5E-9919-7919CA952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206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0FFAB-A954-20A1-88E9-1489903C8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EADA63-8269-7FCE-950E-29D9CD44D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B3F92-5352-4DA0-BA25-918E6BC30980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115612-6083-FD94-4279-EA6400320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B606E4-B01D-98AE-F920-460BE65A8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EDF52-013D-4E5E-9919-7919CA952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126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984228-4A69-AB29-31DB-074A84575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B3F92-5352-4DA0-BA25-918E6BC30980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DA01FE-6779-5DD3-FFFA-EF3B57295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DB15B2-E0B0-156B-C750-7D5D72EEE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EDF52-013D-4E5E-9919-7919CA952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821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4A7B1-9752-3C24-E373-FFDCB19C9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EA19A-E426-E341-61F8-A833568761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70334D-87AA-2C71-60C3-D799866E5B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247449-889D-0ECA-78EA-AC56203B9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B3F92-5352-4DA0-BA25-918E6BC30980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F8CEE9-2A66-F92B-C619-B05C1152E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A3F2FB-714A-DD4C-B135-C5DC1C04B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EDF52-013D-4E5E-9919-7919CA952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438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7ED11-AB58-AB7E-665E-C8D55CF64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40AB93-309A-D103-C075-56E68B9620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DF94BA-9AB8-1351-7F5C-65548E40C4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B10ECB-22D3-F014-FE24-3C8363235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B3F92-5352-4DA0-BA25-918E6BC30980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827972-4AAE-7F30-8792-897C7C89E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69A22E-5399-DD19-CCF0-0D72D821B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EDF52-013D-4E5E-9919-7919CA952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354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352684-434C-3110-BBBE-D1078A323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5AF5E2-367A-E4F1-E5DE-B771749CCA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63E6B4-7C03-E85A-B52E-8A5B7F0E09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B3F92-5352-4DA0-BA25-918E6BC30980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55E0C-9D41-88FC-941D-29D0B334B1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30048-996A-8C87-6989-73AA47695F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EDF52-013D-4E5E-9919-7919CA952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03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0440339-83C1-ACC7-1682-9001929CDA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066800" y="2921318"/>
            <a:ext cx="9144000" cy="165576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Submitter: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Aditya Singh</a:t>
            </a: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AA068A-573E-0AFB-0681-C5B581787120}"/>
              </a:ext>
            </a:extLst>
          </p:cNvPr>
          <p:cNvSpPr txBox="1"/>
          <p:nvPr/>
        </p:nvSpPr>
        <p:spPr>
          <a:xfrm>
            <a:off x="2367280" y="1508760"/>
            <a:ext cx="76504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Shared Bikes Demand Prediction</a:t>
            </a:r>
          </a:p>
        </p:txBody>
      </p:sp>
    </p:spTree>
    <p:extLst>
      <p:ext uri="{BB962C8B-B14F-4D97-AF65-F5344CB8AC3E}">
        <p14:creationId xmlns:p14="http://schemas.microsoft.com/office/powerpoint/2010/main" val="853923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097DD-5650-2EA8-1F73-388748861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24155"/>
            <a:ext cx="10515600" cy="1325563"/>
          </a:xfrm>
        </p:spPr>
        <p:txBody>
          <a:bodyPr/>
          <a:lstStyle/>
          <a:p>
            <a:r>
              <a:rPr lang="en-US" b="1" dirty="0"/>
              <a:t>Relation of Humidity with bicycle count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48CBE97-D46E-8214-F778-6F9DCF4303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843280"/>
            <a:ext cx="8843962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88CBB79-F1A8-0101-4CD4-36EB91F9AB6D}"/>
              </a:ext>
            </a:extLst>
          </p:cNvPr>
          <p:cNvSpPr txBox="1"/>
          <p:nvPr/>
        </p:nvSpPr>
        <p:spPr>
          <a:xfrm>
            <a:off x="838200" y="5522912"/>
            <a:ext cx="9113520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Inference: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    1) Their is almost no bicycle demand below humidity value of 30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    2) Their is very </a:t>
            </a:r>
            <a:r>
              <a:rPr lang="en-US" dirty="0" err="1"/>
              <a:t>very</a:t>
            </a:r>
            <a:r>
              <a:rPr lang="en-US" dirty="0"/>
              <a:t> weak negative correlation(~10%) of humidity with bicycle count</a:t>
            </a:r>
          </a:p>
        </p:txBody>
      </p:sp>
    </p:spTree>
    <p:extLst>
      <p:ext uri="{BB962C8B-B14F-4D97-AF65-F5344CB8AC3E}">
        <p14:creationId xmlns:p14="http://schemas.microsoft.com/office/powerpoint/2010/main" val="4113623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F531E-FB7F-ECA8-EE95-619B85CEC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-183515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3) Windspeed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EDFFDEBC-FF9F-C737-6B14-3178FA2D8B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161" y="1264920"/>
            <a:ext cx="991616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AEC2B28-8566-EA38-828F-ACB092323CDD}"/>
              </a:ext>
            </a:extLst>
          </p:cNvPr>
          <p:cNvSpPr txBox="1"/>
          <p:nvPr/>
        </p:nvSpPr>
        <p:spPr>
          <a:xfrm>
            <a:off x="1249679" y="4686368"/>
            <a:ext cx="10200640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Inference: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    1) The minimum and maximum value of windspeed is 1.5 and 34.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    2) The mean value of windspeed is 12.76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    3) Their are outliers in windspeed after a value of around 26 as shown in boxplot 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       which will be removed by upper capping using the interquartile range method</a:t>
            </a:r>
          </a:p>
        </p:txBody>
      </p:sp>
    </p:spTree>
    <p:extLst>
      <p:ext uri="{BB962C8B-B14F-4D97-AF65-F5344CB8AC3E}">
        <p14:creationId xmlns:p14="http://schemas.microsoft.com/office/powerpoint/2010/main" val="2145975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988BB-A507-ABA7-2540-0F12D0654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dirty="0"/>
              <a:t>Relation of windspeed with bicycle count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82B21489-FE4C-C9E8-7999-154A15C215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598" y="1066800"/>
            <a:ext cx="8543925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755A875-357D-1797-132C-71EF2696FE5E}"/>
              </a:ext>
            </a:extLst>
          </p:cNvPr>
          <p:cNvSpPr txBox="1"/>
          <p:nvPr/>
        </p:nvSpPr>
        <p:spPr>
          <a:xfrm>
            <a:off x="960120" y="5791200"/>
            <a:ext cx="9321482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Inference: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    1) Their is very weak negative correlation(~23%) of windspeed with bicycle count</a:t>
            </a:r>
          </a:p>
        </p:txBody>
      </p:sp>
    </p:spTree>
    <p:extLst>
      <p:ext uri="{BB962C8B-B14F-4D97-AF65-F5344CB8AC3E}">
        <p14:creationId xmlns:p14="http://schemas.microsoft.com/office/powerpoint/2010/main" val="80832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51B7C-2BA4-8242-F016-5CD263007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120" y="-213995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Correlation Analysis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69208265-69FA-D777-4E88-C0960DAFE2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7080" y="823664"/>
            <a:ext cx="8117840" cy="390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B815BD2-FAC4-21CC-D56D-D8FBA4DBD050}"/>
              </a:ext>
            </a:extLst>
          </p:cNvPr>
          <p:cNvSpPr txBox="1"/>
          <p:nvPr/>
        </p:nvSpPr>
        <p:spPr>
          <a:xfrm>
            <a:off x="1018540" y="4731136"/>
            <a:ext cx="10154920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 Inference: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      1) None of the independent continuous variables have a very strong correlation with each other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      2) None of the continuous variables have a very strong correlation with bicycle count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      3) Temperature has a correlation of ~63% whereas humidity and windspeed have a very 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           weak negative correlation of 10% and 23% respectively with bicycle count</a:t>
            </a:r>
          </a:p>
        </p:txBody>
      </p:sp>
    </p:spTree>
    <p:extLst>
      <p:ext uri="{BB962C8B-B14F-4D97-AF65-F5344CB8AC3E}">
        <p14:creationId xmlns:p14="http://schemas.microsoft.com/office/powerpoint/2010/main" val="14458434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26FA7-1A54-E5DC-2A95-1F50C0699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680" y="-335915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Categorical Variables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F41442-9F8E-F1B7-7915-9A46BECF6BE6}"/>
              </a:ext>
            </a:extLst>
          </p:cNvPr>
          <p:cNvSpPr txBox="1"/>
          <p:nvPr/>
        </p:nvSpPr>
        <p:spPr>
          <a:xfrm>
            <a:off x="1315720" y="644208"/>
            <a:ext cx="8646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1) Season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ED9F319B-4803-B8BD-C301-7FC67EFA21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103" y="1305074"/>
            <a:ext cx="8486775" cy="424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DEA77C-82E2-6F4A-6DFB-6EF38D18E0AA}"/>
              </a:ext>
            </a:extLst>
          </p:cNvPr>
          <p:cNvSpPr txBox="1"/>
          <p:nvPr/>
        </p:nvSpPr>
        <p:spPr>
          <a:xfrm>
            <a:off x="1315720" y="5890626"/>
            <a:ext cx="7577457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Inference: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     1) The counts of each season category is almost equal</a:t>
            </a:r>
          </a:p>
        </p:txBody>
      </p:sp>
    </p:spTree>
    <p:extLst>
      <p:ext uri="{BB962C8B-B14F-4D97-AF65-F5344CB8AC3E}">
        <p14:creationId xmlns:p14="http://schemas.microsoft.com/office/powerpoint/2010/main" val="33398312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D5D92-9854-E384-E06A-08F73BBD9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4037" y="-258763"/>
            <a:ext cx="10515600" cy="1325563"/>
          </a:xfrm>
        </p:spPr>
        <p:txBody>
          <a:bodyPr/>
          <a:lstStyle/>
          <a:p>
            <a:r>
              <a:rPr lang="en-US" dirty="0"/>
              <a:t>Relation of Season with Count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1498AEEE-9248-D110-0983-598201F487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840" y="711200"/>
            <a:ext cx="8543925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0C7DAA7-FA5B-631E-8FC7-7E6E182A4616}"/>
              </a:ext>
            </a:extLst>
          </p:cNvPr>
          <p:cNvSpPr txBox="1"/>
          <p:nvPr/>
        </p:nvSpPr>
        <p:spPr>
          <a:xfrm>
            <a:off x="1402080" y="5222241"/>
            <a:ext cx="101091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Inference:</a:t>
            </a:r>
          </a:p>
          <a:p>
            <a:r>
              <a:rPr lang="en-US" dirty="0"/>
              <a:t>             1) The demand for bicycles is highest in fall followed by summer and least in spring</a:t>
            </a:r>
          </a:p>
          <a:p>
            <a:r>
              <a:rPr lang="en-US" dirty="0"/>
              <a:t>             2) The total count and median count of bicycle in fall season is 1061129 and 5353</a:t>
            </a:r>
          </a:p>
          <a:p>
            <a:r>
              <a:rPr lang="en-US" dirty="0"/>
              <a:t>             3) The total count and median count of bicycle in summer season is 918589 and 4941</a:t>
            </a:r>
          </a:p>
          <a:p>
            <a:r>
              <a:rPr lang="en-US" dirty="0"/>
              <a:t>             4) The total count and median count of bicycle in spring season is 469514 and 2222</a:t>
            </a:r>
          </a:p>
        </p:txBody>
      </p:sp>
    </p:spTree>
    <p:extLst>
      <p:ext uri="{BB962C8B-B14F-4D97-AF65-F5344CB8AC3E}">
        <p14:creationId xmlns:p14="http://schemas.microsoft.com/office/powerpoint/2010/main" val="1755731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F7FE6-D99A-48E9-B4AB-34EC52FA4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" y="-27495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2) Year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85DD3012-A06D-FBF5-E060-03DD03A7D2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200" y="949960"/>
            <a:ext cx="8950960" cy="415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3108669-DAFF-897A-BD30-14D39E6CC904}"/>
              </a:ext>
            </a:extLst>
          </p:cNvPr>
          <p:cNvSpPr txBox="1"/>
          <p:nvPr/>
        </p:nvSpPr>
        <p:spPr>
          <a:xfrm>
            <a:off x="1912620" y="5426948"/>
            <a:ext cx="8856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Inference: The counts of each year is almost equal</a:t>
            </a:r>
          </a:p>
        </p:txBody>
      </p:sp>
    </p:spTree>
    <p:extLst>
      <p:ext uri="{BB962C8B-B14F-4D97-AF65-F5344CB8AC3E}">
        <p14:creationId xmlns:p14="http://schemas.microsoft.com/office/powerpoint/2010/main" val="37694860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7C0FE-58ED-E31B-781A-53DD38620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6038" y="-329883"/>
            <a:ext cx="10515600" cy="1325563"/>
          </a:xfrm>
        </p:spPr>
        <p:txBody>
          <a:bodyPr/>
          <a:lstStyle/>
          <a:p>
            <a:r>
              <a:rPr lang="en-US" dirty="0"/>
              <a:t>Relation of year with bicycle count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8F715411-B760-CFAB-F230-17E04E570C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6038" y="670560"/>
            <a:ext cx="8543925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41D1FAF-2EEF-AFA8-BFD1-77E467254C5D}"/>
              </a:ext>
            </a:extLst>
          </p:cNvPr>
          <p:cNvSpPr txBox="1"/>
          <p:nvPr/>
        </p:nvSpPr>
        <p:spPr>
          <a:xfrm>
            <a:off x="1483360" y="5222240"/>
            <a:ext cx="97332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Inference:</a:t>
            </a:r>
          </a:p>
          <a:p>
            <a:r>
              <a:rPr lang="en-US"/>
              <a:t>             1) The demand for bicycles is higher in 2019 than 2018</a:t>
            </a:r>
          </a:p>
          <a:p>
            <a:r>
              <a:rPr lang="en-US"/>
              <a:t>             2) The total count and median count of bicycle in 2018 is 1243103 and 3740</a:t>
            </a:r>
          </a:p>
          <a:p>
            <a:r>
              <a:rPr lang="en-US"/>
              <a:t>             3) The total count and median count of bicycle in 2018 is 2047742 and 5936</a:t>
            </a:r>
          </a:p>
          <a:p>
            <a:r>
              <a:rPr lang="en-US"/>
              <a:t>             4) Bicycle demand has increased by almost 65% in 2019 as compared to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6071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08DDF-8469-C727-189B-C4DF7C2C4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120" y="-112395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3) Month</a:t>
            </a: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C0160288-EC73-2339-AFFF-659CDE4ADE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280" y="1213168"/>
            <a:ext cx="9362440" cy="3663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BF2FC4F-ABA4-1ED3-6C8D-0946B20AFED8}"/>
              </a:ext>
            </a:extLst>
          </p:cNvPr>
          <p:cNvSpPr txBox="1"/>
          <p:nvPr/>
        </p:nvSpPr>
        <p:spPr>
          <a:xfrm>
            <a:off x="1564640" y="5181600"/>
            <a:ext cx="772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Inference: Month variable has a almost uniform distribution </a:t>
            </a:r>
          </a:p>
        </p:txBody>
      </p:sp>
    </p:spTree>
    <p:extLst>
      <p:ext uri="{BB962C8B-B14F-4D97-AF65-F5344CB8AC3E}">
        <p14:creationId xmlns:p14="http://schemas.microsoft.com/office/powerpoint/2010/main" val="30326688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F0452-B58F-8E4E-E373-2C59ED57B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85115"/>
            <a:ext cx="10515600" cy="1325563"/>
          </a:xfrm>
        </p:spPr>
        <p:txBody>
          <a:bodyPr/>
          <a:lstStyle/>
          <a:p>
            <a:r>
              <a:rPr lang="en-US" dirty="0"/>
              <a:t>Relation of month with bicycle count</a:t>
            </a: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43BD5FA8-3BED-9349-46DF-F55C52BDF6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38" y="725434"/>
            <a:ext cx="9331642" cy="4511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B8DAE91-9FE9-7DF4-4ECC-3CBD3F6EDB4B}"/>
              </a:ext>
            </a:extLst>
          </p:cNvPr>
          <p:cNvSpPr txBox="1"/>
          <p:nvPr/>
        </p:nvSpPr>
        <p:spPr>
          <a:xfrm rot="10800000" flipV="1">
            <a:off x="1028700" y="5103674"/>
            <a:ext cx="10134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Inference:</a:t>
            </a:r>
          </a:p>
          <a:p>
            <a:r>
              <a:rPr lang="en-US" dirty="0"/>
              <a:t>             1) The demand for bicycles increases constantly from January till September </a:t>
            </a:r>
          </a:p>
          <a:p>
            <a:r>
              <a:rPr lang="en-US" dirty="0"/>
              <a:t>                  and then gradually decreases till December  </a:t>
            </a:r>
          </a:p>
          <a:p>
            <a:r>
              <a:rPr lang="en-US" dirty="0"/>
              <a:t>             2) The bicycle demand is more in April till December as compared to months </a:t>
            </a:r>
          </a:p>
          <a:p>
            <a:r>
              <a:rPr lang="en-US" dirty="0"/>
              <a:t>	 from January to March.</a:t>
            </a:r>
          </a:p>
          <a:p>
            <a:r>
              <a:rPr lang="en-US" dirty="0"/>
              <a:t>             3) The demand is highest in months of June till September</a:t>
            </a:r>
          </a:p>
        </p:txBody>
      </p:sp>
    </p:spTree>
    <p:extLst>
      <p:ext uri="{BB962C8B-B14F-4D97-AF65-F5344CB8AC3E}">
        <p14:creationId xmlns:p14="http://schemas.microsoft.com/office/powerpoint/2010/main" val="633752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3AA31-79FA-F624-FC9A-338F9CF72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760" y="0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+mn-lt"/>
              </a:rPr>
              <a:t>Use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501C6-72D6-A1C9-33DD-B3BF747E1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2360" y="1500504"/>
            <a:ext cx="10515600" cy="6099176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200" b="0" i="0" dirty="0">
                <a:solidFill>
                  <a:srgbClr val="091E42"/>
                </a:solidFill>
                <a:effectLst/>
                <a:cs typeface="Calibri" panose="020F0502020204030204" pitchFamily="34" charset="0"/>
              </a:rPr>
              <a:t>A US bike-sharing provider ’</a:t>
            </a:r>
            <a:r>
              <a:rPr lang="en-US" sz="2200" i="0" dirty="0" err="1">
                <a:solidFill>
                  <a:srgbClr val="091E42"/>
                </a:solidFill>
                <a:effectLst/>
                <a:cs typeface="Calibri" panose="020F0502020204030204" pitchFamily="34" charset="0"/>
              </a:rPr>
              <a:t>BoomBikes</a:t>
            </a:r>
            <a:r>
              <a:rPr lang="en-US" sz="2200" i="0" dirty="0">
                <a:solidFill>
                  <a:srgbClr val="091E42"/>
                </a:solidFill>
                <a:effectLst/>
                <a:cs typeface="Calibri" panose="020F0502020204030204" pitchFamily="34" charset="0"/>
              </a:rPr>
              <a:t>’</a:t>
            </a:r>
            <a:r>
              <a:rPr lang="en-US" sz="2200" b="0" i="0" dirty="0">
                <a:solidFill>
                  <a:srgbClr val="091E42"/>
                </a:solidFill>
                <a:effectLst/>
                <a:cs typeface="Calibri" panose="020F0502020204030204" pitchFamily="34" charset="0"/>
              </a:rPr>
              <a:t> has recently suffered considerable dips in their revenues due to the ongoing Corona pandemic. The company is finding it very difficult to sustain in the current market scenario.</a:t>
            </a:r>
          </a:p>
          <a:p>
            <a:pPr>
              <a:lnSpc>
                <a:spcPct val="120000"/>
              </a:lnSpc>
            </a:pPr>
            <a:r>
              <a:rPr lang="en-US" sz="2200" b="0" i="0" dirty="0" err="1">
                <a:solidFill>
                  <a:srgbClr val="091E42"/>
                </a:solidFill>
                <a:effectLst/>
                <a:cs typeface="Calibri" panose="020F0502020204030204" pitchFamily="34" charset="0"/>
              </a:rPr>
              <a:t>BoomBikes</a:t>
            </a:r>
            <a:r>
              <a:rPr lang="en-US" sz="2200" b="0" i="0" dirty="0">
                <a:solidFill>
                  <a:srgbClr val="091E42"/>
                </a:solidFill>
                <a:effectLst/>
                <a:cs typeface="Calibri" panose="020F0502020204030204" pitchFamily="34" charset="0"/>
              </a:rPr>
              <a:t> aspires to understand the demand for shared bikes among the people after this ongoing quarantine situation ends across the nation due to Covid-19</a:t>
            </a:r>
            <a:endParaRPr lang="en-US" sz="2200" dirty="0">
              <a:solidFill>
                <a:srgbClr val="091E42"/>
              </a:solidFill>
              <a:cs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200" b="0" i="0" dirty="0">
                <a:solidFill>
                  <a:srgbClr val="091E42"/>
                </a:solidFill>
                <a:effectLst/>
                <a:cs typeface="Calibri" panose="020F0502020204030204" pitchFamily="34" charset="0"/>
              </a:rPr>
              <a:t>They have contracted a consulting company to understand the factors on which the demand for these shared bikes depends, </a:t>
            </a:r>
            <a:r>
              <a:rPr lang="en-US" sz="2200" dirty="0">
                <a:solidFill>
                  <a:srgbClr val="091E42"/>
                </a:solidFill>
                <a:cs typeface="Calibri" panose="020F0502020204030204" pitchFamily="34" charset="0"/>
              </a:rPr>
              <a:t>specifically w</a:t>
            </a:r>
            <a:r>
              <a:rPr lang="en-US" sz="2200" b="0" i="0" dirty="0">
                <a:solidFill>
                  <a:srgbClr val="091E42"/>
                </a:solidFill>
                <a:effectLst/>
                <a:cs typeface="Calibri" panose="020F0502020204030204" pitchFamily="34" charset="0"/>
              </a:rPr>
              <a:t>hich variables are significant in predicting the demand for shared bikes and </a:t>
            </a:r>
            <a:r>
              <a:rPr lang="en-US" sz="2200" dirty="0">
                <a:solidFill>
                  <a:srgbClr val="091E42"/>
                </a:solidFill>
                <a:cs typeface="Calibri" panose="020F0502020204030204" pitchFamily="34" charset="0"/>
              </a:rPr>
              <a:t>h</a:t>
            </a:r>
            <a:r>
              <a:rPr lang="en-US" sz="2200" b="0" i="0" dirty="0">
                <a:solidFill>
                  <a:srgbClr val="091E42"/>
                </a:solidFill>
                <a:effectLst/>
                <a:cs typeface="Calibri" panose="020F0502020204030204" pitchFamily="34" charset="0"/>
              </a:rPr>
              <a:t>ow well those variables describe the bike demands</a:t>
            </a:r>
          </a:p>
          <a:p>
            <a:pPr>
              <a:lnSpc>
                <a:spcPct val="120000"/>
              </a:lnSpc>
            </a:pPr>
            <a:r>
              <a:rPr lang="en-US" sz="2200" dirty="0">
                <a:solidFill>
                  <a:srgbClr val="091E42"/>
                </a:solidFill>
                <a:cs typeface="Calibri" panose="020F0502020204030204" pitchFamily="34" charset="0"/>
              </a:rPr>
              <a:t>We</a:t>
            </a:r>
            <a:r>
              <a:rPr lang="en-US" sz="2200" b="0" i="0" dirty="0">
                <a:solidFill>
                  <a:srgbClr val="091E42"/>
                </a:solidFill>
                <a:effectLst/>
                <a:cs typeface="Calibri" panose="020F0502020204030204" pitchFamily="34" charset="0"/>
              </a:rPr>
              <a:t> are required to model the demand for shared bikes with the available independent variables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387510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A9EDB-10FE-DC2F-2911-E0C420DCD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" y="-23431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4) Holiday</a:t>
            </a: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FAC0CF63-BC02-AA28-009D-A1FD461E79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800" y="1264920"/>
            <a:ext cx="8920480" cy="3622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290EE91-ABFD-DB25-65D0-0989D2D91381}"/>
              </a:ext>
            </a:extLst>
          </p:cNvPr>
          <p:cNvSpPr txBox="1"/>
          <p:nvPr/>
        </p:nvSpPr>
        <p:spPr>
          <a:xfrm>
            <a:off x="1889760" y="5223748"/>
            <a:ext cx="9987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Inference:  The counts of no holiday days are much more than yes ones</a:t>
            </a:r>
          </a:p>
        </p:txBody>
      </p:sp>
    </p:spTree>
    <p:extLst>
      <p:ext uri="{BB962C8B-B14F-4D97-AF65-F5344CB8AC3E}">
        <p14:creationId xmlns:p14="http://schemas.microsoft.com/office/powerpoint/2010/main" val="18991090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3676D-60EA-D44A-0DE9-490BA8147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0"/>
            <a:ext cx="10515600" cy="1325563"/>
          </a:xfrm>
        </p:spPr>
        <p:txBody>
          <a:bodyPr/>
          <a:lstStyle/>
          <a:p>
            <a:r>
              <a:rPr lang="en-US" dirty="0"/>
              <a:t>Relation of holiday with bicycle count</a:t>
            </a:r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2993A83B-3DD7-0FA8-F437-3711774F8B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598" y="1066800"/>
            <a:ext cx="8543925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EEA643F-3055-DCDF-EB2F-117189777B4A}"/>
              </a:ext>
            </a:extLst>
          </p:cNvPr>
          <p:cNvSpPr txBox="1"/>
          <p:nvPr/>
        </p:nvSpPr>
        <p:spPr>
          <a:xfrm>
            <a:off x="1224598" y="5877560"/>
            <a:ext cx="9742804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 Inference:  The median demand is much higher on no holiday days(4563) as compared to 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             holiday ones(3351).</a:t>
            </a:r>
          </a:p>
        </p:txBody>
      </p:sp>
    </p:spTree>
    <p:extLst>
      <p:ext uri="{BB962C8B-B14F-4D97-AF65-F5344CB8AC3E}">
        <p14:creationId xmlns:p14="http://schemas.microsoft.com/office/powerpoint/2010/main" val="30535688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431FB-37FA-D452-4D08-59D928B07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160" y="-25463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5) Weekday</a:t>
            </a:r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60F23248-FC19-7221-061A-69E5CEEFBC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520" y="1224280"/>
            <a:ext cx="885952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321F80A-33CC-E3CB-5D29-61FB6D2F0067}"/>
              </a:ext>
            </a:extLst>
          </p:cNvPr>
          <p:cNvSpPr txBox="1"/>
          <p:nvPr/>
        </p:nvSpPr>
        <p:spPr>
          <a:xfrm>
            <a:off x="1889760" y="5233610"/>
            <a:ext cx="8859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sz="2000" dirty="0"/>
              <a:t>Inference: Weekday variable has a almost uniform distribution </a:t>
            </a:r>
          </a:p>
        </p:txBody>
      </p:sp>
    </p:spTree>
    <p:extLst>
      <p:ext uri="{BB962C8B-B14F-4D97-AF65-F5344CB8AC3E}">
        <p14:creationId xmlns:p14="http://schemas.microsoft.com/office/powerpoint/2010/main" val="1115779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B8814-F83B-43A5-52AF-870F8B7B4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34315"/>
            <a:ext cx="10515600" cy="1325563"/>
          </a:xfrm>
        </p:spPr>
        <p:txBody>
          <a:bodyPr/>
          <a:lstStyle/>
          <a:p>
            <a:r>
              <a:rPr lang="en-US" dirty="0"/>
              <a:t>Relation of Weekday with bicycle count</a:t>
            </a:r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3AE00EC3-7529-B7A0-32CA-5D0F617C24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078" y="883920"/>
            <a:ext cx="8543925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BFCC8F0-B18E-7CE8-EFA5-A81ABEEB791D}"/>
              </a:ext>
            </a:extLst>
          </p:cNvPr>
          <p:cNvSpPr txBox="1"/>
          <p:nvPr/>
        </p:nvSpPr>
        <p:spPr>
          <a:xfrm>
            <a:off x="1001078" y="5562132"/>
            <a:ext cx="10114280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Inference: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     1) All the weekday's have almost same amount of median demand of bicycles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     2) 25% of bicycle demand on each day very gradually increases as week progresses</a:t>
            </a:r>
          </a:p>
        </p:txBody>
      </p:sp>
    </p:spTree>
    <p:extLst>
      <p:ext uri="{BB962C8B-B14F-4D97-AF65-F5344CB8AC3E}">
        <p14:creationId xmlns:p14="http://schemas.microsoft.com/office/powerpoint/2010/main" val="24508038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DDD87-BC5D-F1AD-3AB0-A54B99920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520" y="-31559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6) Working Day</a:t>
            </a:r>
          </a:p>
        </p:txBody>
      </p:sp>
      <p:pic>
        <p:nvPicPr>
          <p:cNvPr id="19458" name="Picture 2">
            <a:extLst>
              <a:ext uri="{FF2B5EF4-FFF2-40B4-BE49-F238E27FC236}">
                <a16:creationId xmlns:a16="http://schemas.microsoft.com/office/drawing/2014/main" id="{AB1B6ACC-454D-7E75-837C-3495BB46D5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600" y="1081088"/>
            <a:ext cx="8178800" cy="349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A559802-9D33-3BF6-DB19-678830A59A39}"/>
              </a:ext>
            </a:extLst>
          </p:cNvPr>
          <p:cNvSpPr txBox="1"/>
          <p:nvPr/>
        </p:nvSpPr>
        <p:spPr>
          <a:xfrm>
            <a:off x="2006600" y="5171440"/>
            <a:ext cx="8813800" cy="96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 Inference:  Working day datapoints(499) are more in number than  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                     non working day datapoints(231)</a:t>
            </a:r>
          </a:p>
        </p:txBody>
      </p:sp>
    </p:spTree>
    <p:extLst>
      <p:ext uri="{BB962C8B-B14F-4D97-AF65-F5344CB8AC3E}">
        <p14:creationId xmlns:p14="http://schemas.microsoft.com/office/powerpoint/2010/main" val="2992392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60A71-AD6D-64BD-52BC-956206426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120" y="-315595"/>
            <a:ext cx="10515600" cy="1325563"/>
          </a:xfrm>
        </p:spPr>
        <p:txBody>
          <a:bodyPr/>
          <a:lstStyle/>
          <a:p>
            <a:r>
              <a:rPr lang="en-US" dirty="0"/>
              <a:t>Relation of working day with bicycle count</a:t>
            </a:r>
          </a:p>
        </p:txBody>
      </p:sp>
      <p:pic>
        <p:nvPicPr>
          <p:cNvPr id="20482" name="Picture 2">
            <a:extLst>
              <a:ext uri="{FF2B5EF4-FFF2-40B4-BE49-F238E27FC236}">
                <a16:creationId xmlns:a16="http://schemas.microsoft.com/office/drawing/2014/main" id="{B16A84FA-F205-E295-030E-B5560DF32B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478" y="558800"/>
            <a:ext cx="8589962" cy="474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072780-16A6-A7B5-DB9A-4B0FD484C736}"/>
              </a:ext>
            </a:extLst>
          </p:cNvPr>
          <p:cNvSpPr txBox="1"/>
          <p:nvPr/>
        </p:nvSpPr>
        <p:spPr>
          <a:xfrm>
            <a:off x="883920" y="5334112"/>
            <a:ext cx="10190480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Inference: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     1) The demand for bicycles is more on working days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     2) 25% of the bicycle demand on working days is more than the 25% on non-working days.</a:t>
            </a:r>
          </a:p>
        </p:txBody>
      </p:sp>
    </p:spTree>
    <p:extLst>
      <p:ext uri="{BB962C8B-B14F-4D97-AF65-F5344CB8AC3E}">
        <p14:creationId xmlns:p14="http://schemas.microsoft.com/office/powerpoint/2010/main" val="21857529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4996F-EA43-8B83-E127-77C44C254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400" y="-28511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7) Weather</a:t>
            </a:r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44D343CA-A73A-55E7-AA48-F4253E80A7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0" y="1040448"/>
            <a:ext cx="9049067" cy="3795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F7E9614-8DBC-9174-F6D1-9C4AF8063F64}"/>
              </a:ext>
            </a:extLst>
          </p:cNvPr>
          <p:cNvSpPr txBox="1"/>
          <p:nvPr/>
        </p:nvSpPr>
        <p:spPr>
          <a:xfrm>
            <a:off x="1163320" y="5379720"/>
            <a:ext cx="10779760" cy="96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Inference: The counts of clear/partly cloudy and mist/cloudy data points is much 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                    more than light rain datapoints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713488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8C7A5-632F-E2A6-856F-1BB4AD81B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280" y="-258763"/>
            <a:ext cx="10515600" cy="1325563"/>
          </a:xfrm>
        </p:spPr>
        <p:txBody>
          <a:bodyPr/>
          <a:lstStyle/>
          <a:p>
            <a:r>
              <a:rPr lang="en-US" dirty="0"/>
              <a:t>Relation of weather with bicycle count</a:t>
            </a:r>
          </a:p>
        </p:txBody>
      </p:sp>
      <p:pic>
        <p:nvPicPr>
          <p:cNvPr id="22530" name="Picture 2">
            <a:extLst>
              <a:ext uri="{FF2B5EF4-FFF2-40B4-BE49-F238E27FC236}">
                <a16:creationId xmlns:a16="http://schemas.microsoft.com/office/drawing/2014/main" id="{006AC828-52C6-CDE2-33ED-38F60868C7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5878" y="680720"/>
            <a:ext cx="8661082" cy="4399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3436335-9586-0974-4FFF-50FFB2891926}"/>
              </a:ext>
            </a:extLst>
          </p:cNvPr>
          <p:cNvSpPr txBox="1"/>
          <p:nvPr/>
        </p:nvSpPr>
        <p:spPr>
          <a:xfrm>
            <a:off x="1082040" y="5273655"/>
            <a:ext cx="11043920" cy="96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Inference: The demand for bicycle is maximum on clear/partly cloudy days </a:t>
            </a:r>
            <a:r>
              <a:rPr lang="en-US" sz="2000" dirty="0" err="1"/>
              <a:t>followerd</a:t>
            </a:r>
            <a:r>
              <a:rPr lang="en-US" sz="2000" dirty="0"/>
              <a:t> by mist/cloudy days         	   and least on light rain days.</a:t>
            </a:r>
          </a:p>
        </p:txBody>
      </p:sp>
    </p:spTree>
    <p:extLst>
      <p:ext uri="{BB962C8B-B14F-4D97-AF65-F5344CB8AC3E}">
        <p14:creationId xmlns:p14="http://schemas.microsoft.com/office/powerpoint/2010/main" val="2108068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603EC-BDBB-5659-7A38-6BAC85E5A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-163195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Multivariate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8EFB54-BB9B-95BF-9C47-06A3C47C3E5C}"/>
              </a:ext>
            </a:extLst>
          </p:cNvPr>
          <p:cNvSpPr txBox="1"/>
          <p:nvPr/>
        </p:nvSpPr>
        <p:spPr>
          <a:xfrm>
            <a:off x="1087119" y="886291"/>
            <a:ext cx="8859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1) Temperature + year with Bicycle Count</a:t>
            </a:r>
          </a:p>
        </p:txBody>
      </p:sp>
      <p:pic>
        <p:nvPicPr>
          <p:cNvPr id="23554" name="Picture 2">
            <a:extLst>
              <a:ext uri="{FF2B5EF4-FFF2-40B4-BE49-F238E27FC236}">
                <a16:creationId xmlns:a16="http://schemas.microsoft.com/office/drawing/2014/main" id="{5D541C72-C8A1-6F75-D15A-58133425FB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2714" y="1347957"/>
            <a:ext cx="8543925" cy="4301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7AEEE1A-B870-00F9-F374-541AC6AD22A3}"/>
              </a:ext>
            </a:extLst>
          </p:cNvPr>
          <p:cNvSpPr txBox="1"/>
          <p:nvPr/>
        </p:nvSpPr>
        <p:spPr>
          <a:xfrm>
            <a:off x="1245234" y="5562132"/>
            <a:ext cx="9702166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Inference: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     1) The demand for bicycle is increasing with year and with increasing temperature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     2) In general, the demand at the same temperature is more in 2019 than 2018. </a:t>
            </a:r>
          </a:p>
        </p:txBody>
      </p:sp>
    </p:spTree>
    <p:extLst>
      <p:ext uri="{BB962C8B-B14F-4D97-AF65-F5344CB8AC3E}">
        <p14:creationId xmlns:p14="http://schemas.microsoft.com/office/powerpoint/2010/main" val="10317889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0A433-089F-7613-6437-4252CFEB4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95275"/>
            <a:ext cx="10515600" cy="1325563"/>
          </a:xfrm>
        </p:spPr>
        <p:txBody>
          <a:bodyPr/>
          <a:lstStyle/>
          <a:p>
            <a:r>
              <a:rPr lang="en-US" sz="2400" dirty="0"/>
              <a:t>2) Year  + Temperature + Working Day with Bicycle count</a:t>
            </a:r>
          </a:p>
        </p:txBody>
      </p:sp>
      <p:pic>
        <p:nvPicPr>
          <p:cNvPr id="24578" name="Picture 2">
            <a:extLst>
              <a:ext uri="{FF2B5EF4-FFF2-40B4-BE49-F238E27FC236}">
                <a16:creationId xmlns:a16="http://schemas.microsoft.com/office/drawing/2014/main" id="{BFDB2010-DAC0-7E28-6B60-1FD3956F1E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" y="735648"/>
            <a:ext cx="11074400" cy="408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5DFEE47-530C-A590-CB0C-471C5A9ECF44}"/>
              </a:ext>
            </a:extLst>
          </p:cNvPr>
          <p:cNvSpPr txBox="1"/>
          <p:nvPr/>
        </p:nvSpPr>
        <p:spPr>
          <a:xfrm>
            <a:off x="436880" y="4929466"/>
            <a:ext cx="12019280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Inference: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     1) The demand is low when the temperature is low irrespective of whether the day is working or not.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     2) The demand is high when the temperature is low irrespective of whether the day is working or not.</a:t>
            </a:r>
          </a:p>
        </p:txBody>
      </p:sp>
    </p:spTree>
    <p:extLst>
      <p:ext uri="{BB962C8B-B14F-4D97-AF65-F5344CB8AC3E}">
        <p14:creationId xmlns:p14="http://schemas.microsoft.com/office/powerpoint/2010/main" val="3931674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AAF47-01A4-4CF4-634B-528A5E3FB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pPr algn="ctr"/>
            <a:r>
              <a:rPr lang="en-US" sz="4400" b="1" dirty="0"/>
              <a:t>Data Understanding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E4D67-1600-D492-F375-FBAF79FF1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dirty="0"/>
              <a:t>1)</a:t>
            </a:r>
            <a:r>
              <a:rPr lang="en-US" sz="3600" dirty="0"/>
              <a:t> </a:t>
            </a:r>
            <a:r>
              <a:rPr lang="en-US" dirty="0"/>
              <a:t>The loan dataset had 39717 rows and 111 columns.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US" dirty="0"/>
              <a:t>2) Their are 74 columns of float type, 13 of integer type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US" dirty="0"/>
              <a:t>     and 24 of textual/object type.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US" dirty="0"/>
              <a:t>3) </a:t>
            </a:r>
            <a:r>
              <a:rPr lang="en-US" dirty="0" err="1"/>
              <a:t>Cnt</a:t>
            </a:r>
            <a:r>
              <a:rPr lang="en-US" dirty="0"/>
              <a:t> representing Bicycle Count is the dependent or target column.</a:t>
            </a:r>
          </a:p>
        </p:txBody>
      </p:sp>
    </p:spTree>
    <p:extLst>
      <p:ext uri="{BB962C8B-B14F-4D97-AF65-F5344CB8AC3E}">
        <p14:creationId xmlns:p14="http://schemas.microsoft.com/office/powerpoint/2010/main" val="9463372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FC83B-C032-2631-30F1-3DA4912CF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25755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dirty="0"/>
              <a:t>3) Year +  Windspeed + Working Day with Bicycle Count</a:t>
            </a:r>
          </a:p>
        </p:txBody>
      </p:sp>
      <p:pic>
        <p:nvPicPr>
          <p:cNvPr id="25602" name="Picture 2">
            <a:extLst>
              <a:ext uri="{FF2B5EF4-FFF2-40B4-BE49-F238E27FC236}">
                <a16:creationId xmlns:a16="http://schemas.microsoft.com/office/drawing/2014/main" id="{A0DF869E-4140-42F7-8C03-141EFFB8F5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95008"/>
            <a:ext cx="11104880" cy="408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D1D0EE-B946-83FB-010E-7133A4C0FAC6}"/>
              </a:ext>
            </a:extLst>
          </p:cNvPr>
          <p:cNvSpPr txBox="1"/>
          <p:nvPr/>
        </p:nvSpPr>
        <p:spPr>
          <a:xfrm>
            <a:off x="228600" y="4738564"/>
            <a:ext cx="11734800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 Inference: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      1) When the windspeed is low(&gt;18) the demand is good irrespective of working day or no working day.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      2) The demand generally decreases when windspeed is greater than 18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      3) When the windspeed is high(&gt;18) and when it is a working day the demand is still high than 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         at the same speed on non- working days</a:t>
            </a:r>
          </a:p>
        </p:txBody>
      </p:sp>
    </p:spTree>
    <p:extLst>
      <p:ext uri="{BB962C8B-B14F-4D97-AF65-F5344CB8AC3E}">
        <p14:creationId xmlns:p14="http://schemas.microsoft.com/office/powerpoint/2010/main" val="27668531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17E7D-75C9-79BB-6B1E-362456D51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44475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dirty="0"/>
              <a:t>4) Year + Season with Bicycle Count</a:t>
            </a:r>
          </a:p>
        </p:txBody>
      </p:sp>
      <p:pic>
        <p:nvPicPr>
          <p:cNvPr id="26626" name="Picture 2">
            <a:extLst>
              <a:ext uri="{FF2B5EF4-FFF2-40B4-BE49-F238E27FC236}">
                <a16:creationId xmlns:a16="http://schemas.microsoft.com/office/drawing/2014/main" id="{6312E76E-9105-1BDE-4B8B-64972EBC00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" y="1081088"/>
            <a:ext cx="11176000" cy="3970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D3E5FA1-1DAD-BF99-27D9-F39168247A6F}"/>
              </a:ext>
            </a:extLst>
          </p:cNvPr>
          <p:cNvSpPr txBox="1"/>
          <p:nvPr/>
        </p:nvSpPr>
        <p:spPr>
          <a:xfrm>
            <a:off x="807720" y="5319712"/>
            <a:ext cx="10073640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 Inference: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     1) The demand for bicycle is increasing with year and with increasing temperature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     2) In general, the demand in the same season is more in 2019 than 2018. </a:t>
            </a:r>
          </a:p>
        </p:txBody>
      </p:sp>
    </p:spTree>
    <p:extLst>
      <p:ext uri="{BB962C8B-B14F-4D97-AF65-F5344CB8AC3E}">
        <p14:creationId xmlns:p14="http://schemas.microsoft.com/office/powerpoint/2010/main" val="29147034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C9DC3-3FFE-973C-1C6A-3B9A48DA9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760" y="-295275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Statistical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75FB6A-7B06-7232-4EC7-59E75BA82FA1}"/>
              </a:ext>
            </a:extLst>
          </p:cNvPr>
          <p:cNvSpPr txBox="1"/>
          <p:nvPr/>
        </p:nvSpPr>
        <p:spPr>
          <a:xfrm>
            <a:off x="929640" y="629265"/>
            <a:ext cx="9225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1) Multicollinearity : The final list of features with VIF &lt; 5 is</a:t>
            </a:r>
            <a:r>
              <a:rPr lang="en-US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2389A1-1CC6-500A-8A6C-21B31FAD96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137" y="1151572"/>
            <a:ext cx="2524125" cy="559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5783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45DFD-3319-4640-1364-F43F09156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2) Welch t-test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0A613-31E7-5F06-B1FD-645E0EFB6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920" y="1520825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For variable year and holiday we rejected the null hypothesis as p-value obtained was &lt; 0.05. It means there is a significant difference between the two groups of year on relationship with bicycle count</a:t>
            </a:r>
          </a:p>
          <a:p>
            <a:pPr>
              <a:lnSpc>
                <a:spcPct val="150000"/>
              </a:lnSpc>
            </a:pPr>
            <a:r>
              <a:rPr lang="en-US" dirty="0"/>
              <a:t> For variables workday and holiday we failed to reject the null hypothesis as p-value obtained was &gt; 0.05. It means there is no significant difference between the two groups of holiday or two groups of working data on relationship with bicycle count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2467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61EC0-50BA-6664-334A-1130DEA78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3) Welch </a:t>
            </a:r>
            <a:r>
              <a:rPr lang="en-US" dirty="0" err="1"/>
              <a:t>anova</a:t>
            </a:r>
            <a:r>
              <a:rPr lang="en-US" dirty="0"/>
              <a:t>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69896-0D89-21A7-AADB-136392E76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For variables season, month and weather situation we rejected the null hypothesis as p-value obtained was &lt; 0.05. It means there is a significant difference between the respective groups of season, month and weather situation </a:t>
            </a:r>
            <a:r>
              <a:rPr lang="en-US" i="0" dirty="0">
                <a:solidFill>
                  <a:srgbClr val="000000"/>
                </a:solidFill>
                <a:effectLst/>
              </a:rPr>
              <a:t>with respect to bicycle count.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Helvetica Neue"/>
              </a:rPr>
              <a:t> </a:t>
            </a:r>
            <a:r>
              <a:rPr lang="en-US" dirty="0"/>
              <a:t>For variable weekday we failed to reject the null hypothesis as p-value obtained was &gt; 0.05. It means there is no significant difference between the respective groups of weekday </a:t>
            </a:r>
            <a:r>
              <a:rPr lang="en-US" i="0" dirty="0">
                <a:solidFill>
                  <a:srgbClr val="000000"/>
                </a:solidFill>
                <a:effectLst/>
              </a:rPr>
              <a:t>with respect to bicycle count.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6057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B4199-A220-69F1-5E1D-14666E190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-203835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Model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EF289-75F1-0BCC-DB79-7E5EABE26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1705"/>
            <a:ext cx="10515600" cy="4351338"/>
          </a:xfrm>
        </p:spPr>
        <p:txBody>
          <a:bodyPr>
            <a:normAutofit/>
          </a:bodyPr>
          <a:lstStyle/>
          <a:p>
            <a:r>
              <a:rPr lang="en-US" sz="2100" dirty="0"/>
              <a:t>We divided the dataset into 90% training and 10% testing datasets respectively.</a:t>
            </a:r>
          </a:p>
          <a:p>
            <a:r>
              <a:rPr lang="en-US" sz="2100" dirty="0"/>
              <a:t>After the few iterations, we were able to get a statistically significant multiple linear regression model with statistically significant variables for bicycle prediction. These variables are:</a:t>
            </a:r>
          </a:p>
        </p:txBody>
      </p:sp>
      <p:pic>
        <p:nvPicPr>
          <p:cNvPr id="28674" name="Picture 2">
            <a:extLst>
              <a:ext uri="{FF2B5EF4-FFF2-40B4-BE49-F238E27FC236}">
                <a16:creationId xmlns:a16="http://schemas.microsoft.com/office/drawing/2014/main" id="{B383250A-E913-0D36-DB81-FE3964161F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120" y="2540634"/>
            <a:ext cx="9316719" cy="4104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62130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E51E4-7D06-6DA1-3B92-5F44D849B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26720"/>
            <a:ext cx="10515600" cy="1325563"/>
          </a:xfrm>
        </p:spPr>
        <p:txBody>
          <a:bodyPr/>
          <a:lstStyle/>
          <a:p>
            <a:r>
              <a:rPr lang="en-US" sz="2400" dirty="0" err="1"/>
              <a:t>Cont</a:t>
            </a:r>
            <a:r>
              <a:rPr lang="en-US" dirty="0"/>
              <a:t>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E5DB83-900A-2A63-D2DC-5D18A15D3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8352" y="145415"/>
            <a:ext cx="2771775" cy="63436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471370-FC8E-23D8-69A2-CA53431A1B5E}"/>
              </a:ext>
            </a:extLst>
          </p:cNvPr>
          <p:cNvSpPr txBox="1"/>
          <p:nvPr/>
        </p:nvSpPr>
        <p:spPr>
          <a:xfrm>
            <a:off x="4521200" y="2758440"/>
            <a:ext cx="7813040" cy="2352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Inference: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             1) The variables holiday, humidity, windspeed 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                  have negative  coefficients, </a:t>
            </a:r>
            <a:r>
              <a:rPr lang="en-US" sz="2000" dirty="0" err="1"/>
              <a:t>i.e</a:t>
            </a:r>
            <a:r>
              <a:rPr lang="en-US" sz="2000" dirty="0"/>
              <a:t> when they increase 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                   the demand of bicycle decreases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             2)  Rest all variables have positive coefficients.</a:t>
            </a:r>
          </a:p>
        </p:txBody>
      </p:sp>
    </p:spTree>
    <p:extLst>
      <p:ext uri="{BB962C8B-B14F-4D97-AF65-F5344CB8AC3E}">
        <p14:creationId xmlns:p14="http://schemas.microsoft.com/office/powerpoint/2010/main" val="20896853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12885-2B36-8C04-B8C6-611F151CC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Multiple Linear Equation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38E649-19D0-BB34-6E11-0045F73905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9280" y="2509521"/>
            <a:ext cx="10764520" cy="1805672"/>
          </a:xfrm>
        </p:spPr>
      </p:pic>
    </p:spTree>
    <p:extLst>
      <p:ext uri="{BB962C8B-B14F-4D97-AF65-F5344CB8AC3E}">
        <p14:creationId xmlns:p14="http://schemas.microsoft.com/office/powerpoint/2010/main" val="6666487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CD56A-5D28-7277-1176-2A33E4A8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Model training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8B100-959E-D8DC-F1E9-D13F62871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R2 score: 0.804</a:t>
            </a:r>
          </a:p>
          <a:p>
            <a:r>
              <a:rPr lang="en-US" dirty="0"/>
              <a:t>Adjusted R2 score : 0.80</a:t>
            </a:r>
          </a:p>
          <a:p>
            <a:r>
              <a:rPr lang="en-US" dirty="0"/>
              <a:t>P-value for F-test : &lt;0.05</a:t>
            </a:r>
          </a:p>
          <a:p>
            <a:r>
              <a:rPr lang="en-US" dirty="0"/>
              <a:t>Mean absolute error : ~0</a:t>
            </a:r>
          </a:p>
          <a:p>
            <a:r>
              <a:rPr lang="en-US" dirty="0"/>
              <a:t>Durbin- Watson: 1.985</a:t>
            </a:r>
          </a:p>
        </p:txBody>
      </p:sp>
    </p:spTree>
    <p:extLst>
      <p:ext uri="{BB962C8B-B14F-4D97-AF65-F5344CB8AC3E}">
        <p14:creationId xmlns:p14="http://schemas.microsoft.com/office/powerpoint/2010/main" val="36316751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5D550-63C0-BFC4-467A-3EE60EC6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Linear Regression Assumptions Check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2F497-07B4-3801-B911-F48D6B663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1) Predictors should have a linear relationship: Verified this in EDA section of continuous variables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2) No Multicollinearity among predictors: Removed multicollinearity in Statistical Analysis section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3) Observations must be independent: All observations are independent or no autocorrelation is present as shown from Durbin-</a:t>
            </a:r>
            <a:r>
              <a:rPr lang="en-US" dirty="0" err="1"/>
              <a:t>watson</a:t>
            </a:r>
            <a:r>
              <a:rPr lang="en-US" dirty="0"/>
              <a:t> test. The value of the test statistic is ~2 which shows no autocorrelation</a:t>
            </a:r>
          </a:p>
        </p:txBody>
      </p:sp>
    </p:spTree>
    <p:extLst>
      <p:ext uri="{BB962C8B-B14F-4D97-AF65-F5344CB8AC3E}">
        <p14:creationId xmlns:p14="http://schemas.microsoft.com/office/powerpoint/2010/main" val="192521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C4E46-B2FB-B517-7C3F-290EB5BC3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Removing Irrelevant Columns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474E0-C210-E389-85FC-DFCB9BD29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Instant,  </a:t>
            </a:r>
            <a:r>
              <a:rPr lang="en-US" dirty="0" err="1"/>
              <a:t>dteday</a:t>
            </a:r>
            <a:r>
              <a:rPr lang="en-US" dirty="0"/>
              <a:t>,  </a:t>
            </a:r>
            <a:r>
              <a:rPr lang="en-US" dirty="0" err="1"/>
              <a:t>atemp</a:t>
            </a:r>
            <a:r>
              <a:rPr lang="en-US" dirty="0"/>
              <a:t>, casual, registered columns are removed from analysis as they are correlated with other predictors</a:t>
            </a:r>
          </a:p>
          <a:p>
            <a:pPr>
              <a:lnSpc>
                <a:spcPct val="150000"/>
              </a:lnSpc>
            </a:pPr>
            <a:r>
              <a:rPr lang="en-US" dirty="0"/>
              <a:t>After removing these columns we had 11 columns for analysis</a:t>
            </a:r>
          </a:p>
        </p:txBody>
      </p:sp>
    </p:spTree>
    <p:extLst>
      <p:ext uri="{BB962C8B-B14F-4D97-AF65-F5344CB8AC3E}">
        <p14:creationId xmlns:p14="http://schemas.microsoft.com/office/powerpoint/2010/main" val="31234312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80BD7-4AF8-9B08-35C9-1116E0066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 err="1"/>
              <a:t>Cont</a:t>
            </a:r>
            <a:r>
              <a:rPr lang="en-US" dirty="0"/>
              <a:t>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3F006-8A40-30AF-B7B5-B7CAD8D91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080" y="100266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4) Errors should have a normal distribution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22" name="Picture 2">
            <a:extLst>
              <a:ext uri="{FF2B5EF4-FFF2-40B4-BE49-F238E27FC236}">
                <a16:creationId xmlns:a16="http://schemas.microsoft.com/office/drawing/2014/main" id="{D5AAAF55-3C76-3453-05B2-DA72CAD745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320" y="1702354"/>
            <a:ext cx="9817699" cy="3283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FB17D3B-79AC-0B11-1C55-D38A6B69F7D2}"/>
              </a:ext>
            </a:extLst>
          </p:cNvPr>
          <p:cNvSpPr txBox="1"/>
          <p:nvPr/>
        </p:nvSpPr>
        <p:spPr>
          <a:xfrm>
            <a:off x="909320" y="5207401"/>
            <a:ext cx="9377680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Inference: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      1) Residuals have a mean of zero as shown in histogram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      2) Residuals follow an approximate normal distribution as shown in QQ-plot</a:t>
            </a:r>
          </a:p>
        </p:txBody>
      </p:sp>
    </p:spTree>
    <p:extLst>
      <p:ext uri="{BB962C8B-B14F-4D97-AF65-F5344CB8AC3E}">
        <p14:creationId xmlns:p14="http://schemas.microsoft.com/office/powerpoint/2010/main" val="8674030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391D4-8398-C8B5-130C-5A0924D4D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06401"/>
            <a:ext cx="10515600" cy="1325563"/>
          </a:xfrm>
        </p:spPr>
        <p:txBody>
          <a:bodyPr/>
          <a:lstStyle/>
          <a:p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F1C73-33B3-C989-9025-97E993639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60" y="63690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5) Residuals should have a constant variance (Homoscedasticity Check)</a:t>
            </a:r>
          </a:p>
        </p:txBody>
      </p:sp>
      <p:pic>
        <p:nvPicPr>
          <p:cNvPr id="31746" name="Picture 2">
            <a:extLst>
              <a:ext uri="{FF2B5EF4-FFF2-40B4-BE49-F238E27FC236}">
                <a16:creationId xmlns:a16="http://schemas.microsoft.com/office/drawing/2014/main" id="{01FD0E3C-D4C4-E041-CF52-20D9947AB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225" y="1176023"/>
            <a:ext cx="6000750" cy="4840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92CC39-B18B-1D51-A662-46AEB3B6CC77}"/>
              </a:ext>
            </a:extLst>
          </p:cNvPr>
          <p:cNvSpPr txBox="1"/>
          <p:nvPr/>
        </p:nvSpPr>
        <p:spPr>
          <a:xfrm>
            <a:off x="838200" y="6073115"/>
            <a:ext cx="8568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Inference: Errors have a constant variance</a:t>
            </a:r>
          </a:p>
        </p:txBody>
      </p:sp>
    </p:spTree>
    <p:extLst>
      <p:ext uri="{BB962C8B-B14F-4D97-AF65-F5344CB8AC3E}">
        <p14:creationId xmlns:p14="http://schemas.microsoft.com/office/powerpoint/2010/main" val="42457979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20535-5001-CF94-9C69-AE3760078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440" y="0"/>
            <a:ext cx="10515600" cy="1325563"/>
          </a:xfrm>
        </p:spPr>
        <p:txBody>
          <a:bodyPr/>
          <a:lstStyle/>
          <a:p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pic>
        <p:nvPicPr>
          <p:cNvPr id="32770" name="Picture 2">
            <a:extLst>
              <a:ext uri="{FF2B5EF4-FFF2-40B4-BE49-F238E27FC236}">
                <a16:creationId xmlns:a16="http://schemas.microsoft.com/office/drawing/2014/main" id="{79DCDC25-7BF8-1AB9-8197-73179235C75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521" y="1348105"/>
            <a:ext cx="640080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822AD17-3348-7843-FAFB-F6A901FB9DDA}"/>
              </a:ext>
            </a:extLst>
          </p:cNvPr>
          <p:cNvSpPr txBox="1"/>
          <p:nvPr/>
        </p:nvSpPr>
        <p:spPr>
          <a:xfrm>
            <a:off x="977901" y="6024761"/>
            <a:ext cx="93217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Inference: The spread of Residuals has no pattern</a:t>
            </a:r>
          </a:p>
        </p:txBody>
      </p:sp>
    </p:spTree>
    <p:extLst>
      <p:ext uri="{BB962C8B-B14F-4D97-AF65-F5344CB8AC3E}">
        <p14:creationId xmlns:p14="http://schemas.microsoft.com/office/powerpoint/2010/main" val="289115997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8FE4C-6AD9-1B76-FC92-D69D1F639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835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      Inference about Model: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DE2FD-9B2F-719C-D0B9-EF925AE0F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120" y="1240472"/>
            <a:ext cx="12080240" cy="5252403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AutoNum type="arabicParenR"/>
            </a:pPr>
            <a:r>
              <a:rPr lang="en-US" sz="2200" dirty="0"/>
              <a:t>All the assumptions of linear regression, </a:t>
            </a:r>
            <a:r>
              <a:rPr lang="en-US" sz="2200" dirty="0" err="1"/>
              <a:t>i.e</a:t>
            </a:r>
            <a:r>
              <a:rPr lang="en-US" sz="2200" dirty="0"/>
              <a:t> linear relationship of predictors with target,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200" dirty="0"/>
              <a:t>       no multicollinearity among predictors,  residuals are normally distributed and residuals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200" dirty="0"/>
              <a:t>       having constant variance are all satisfied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200" dirty="0"/>
              <a:t>  2) The model is </a:t>
            </a:r>
            <a:r>
              <a:rPr lang="en-US" sz="2200" dirty="0" err="1"/>
              <a:t>statiscally</a:t>
            </a:r>
            <a:r>
              <a:rPr lang="en-US" sz="2200" dirty="0"/>
              <a:t> significant as seen from the p-value of F-test. It means </a:t>
            </a:r>
            <a:r>
              <a:rPr lang="en-US" sz="2200" dirty="0" err="1"/>
              <a:t>atleast</a:t>
            </a:r>
            <a:r>
              <a:rPr lang="en-US" sz="2200" dirty="0"/>
              <a:t>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200" dirty="0"/>
              <a:t>        one of the predictor variables is </a:t>
            </a:r>
            <a:r>
              <a:rPr lang="en-US" sz="2200" dirty="0" err="1"/>
              <a:t>statiscally</a:t>
            </a:r>
            <a:r>
              <a:rPr lang="en-US" sz="2200" dirty="0"/>
              <a:t> significant in predicting bicycle count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200" dirty="0"/>
              <a:t>  3) The final model has all predictors with p-value less than 0.05, thus all predictors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200" dirty="0"/>
              <a:t>        of the final model are </a:t>
            </a:r>
            <a:r>
              <a:rPr lang="en-US" sz="2200" dirty="0" err="1"/>
              <a:t>statiscally</a:t>
            </a:r>
            <a:r>
              <a:rPr lang="en-US" sz="2200" dirty="0"/>
              <a:t> significant in  predicting bicycle count</a:t>
            </a:r>
          </a:p>
        </p:txBody>
      </p:sp>
    </p:spTree>
    <p:extLst>
      <p:ext uri="{BB962C8B-B14F-4D97-AF65-F5344CB8AC3E}">
        <p14:creationId xmlns:p14="http://schemas.microsoft.com/office/powerpoint/2010/main" val="29241047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A607F-1418-F500-25DB-09DD2F26F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Test Dataset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06C1D-3D06-764F-1313-6DC4570C3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R2 score: 0.82</a:t>
            </a:r>
          </a:p>
          <a:p>
            <a:r>
              <a:rPr lang="en-US" dirty="0"/>
              <a:t>Mean absolute error: 79.78</a:t>
            </a:r>
          </a:p>
          <a:p>
            <a:r>
              <a:rPr lang="en-US" dirty="0"/>
              <a:t>Inference: The Training R2 score was 80% and of test is 82%, so the model is not overfitting and generalizing well.</a:t>
            </a:r>
          </a:p>
        </p:txBody>
      </p:sp>
    </p:spTree>
    <p:extLst>
      <p:ext uri="{BB962C8B-B14F-4D97-AF65-F5344CB8AC3E}">
        <p14:creationId xmlns:p14="http://schemas.microsoft.com/office/powerpoint/2010/main" val="31842807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12CD5-D29A-1A61-2F77-0F1B14154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20" y="-22415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      </a:t>
            </a:r>
            <a:br>
              <a:rPr lang="en-US" dirty="0"/>
            </a:br>
            <a:r>
              <a:rPr lang="en-US" dirty="0"/>
              <a:t>            </a:t>
            </a:r>
            <a:br>
              <a:rPr lang="en-US" dirty="0"/>
            </a:br>
            <a:r>
              <a:rPr lang="en-US" dirty="0"/>
              <a:t>                  Final Recommendations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99838-E847-6D76-17C8-E682FD4AD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1465"/>
            <a:ext cx="10515600" cy="4351338"/>
          </a:xfrm>
        </p:spPr>
        <p:txBody>
          <a:bodyPr/>
          <a:lstStyle/>
          <a:p>
            <a:r>
              <a:rPr lang="en-US" dirty="0"/>
              <a:t>Top 5 variables which increase bicycle demand, higher the value of coefficient more they increase the demand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0C3A47-DCED-DA56-6088-6F44DF9AE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1040" y="3129598"/>
            <a:ext cx="2438400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4262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29D2B-4B32-0899-C639-7573642BC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93675"/>
            <a:ext cx="10515600" cy="1325563"/>
          </a:xfrm>
        </p:spPr>
        <p:txBody>
          <a:bodyPr/>
          <a:lstStyle/>
          <a:p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9E59B-AE15-657F-7350-5B6A40FB6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1888"/>
            <a:ext cx="10515600" cy="4351338"/>
          </a:xfrm>
        </p:spPr>
        <p:txBody>
          <a:bodyPr/>
          <a:lstStyle/>
          <a:p>
            <a:r>
              <a:rPr lang="en-US" i="0" dirty="0">
                <a:solidFill>
                  <a:srgbClr val="000000"/>
                </a:solidFill>
                <a:effectLst/>
              </a:rPr>
              <a:t>Top 3 variables which decrease bicycle demand, lower the value of coefficient more they decrease the demand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4E3229-EAE3-CAC3-A80A-CA06E21B0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1279" y="2752724"/>
            <a:ext cx="2557463" cy="1524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02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2E0FB-18C2-8C56-3C83-209521140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30280" cy="1325563"/>
          </a:xfrm>
        </p:spPr>
        <p:txBody>
          <a:bodyPr>
            <a:normAutofit/>
          </a:bodyPr>
          <a:lstStyle/>
          <a:p>
            <a:r>
              <a:rPr lang="en-US" sz="4400" b="1" dirty="0" err="1"/>
              <a:t>Segregrating</a:t>
            </a:r>
            <a:r>
              <a:rPr lang="en-US" sz="4400" b="1" dirty="0"/>
              <a:t> the remaining features into continuous and numeric discrete type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04B0C-B31E-DA73-DDBE-A73980FC8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continuous = ['temp’,  'hum’,  'windspeed']</a:t>
            </a:r>
          </a:p>
          <a:p>
            <a:pPr>
              <a:lnSpc>
                <a:spcPct val="150000"/>
              </a:lnSpc>
            </a:pPr>
            <a:r>
              <a:rPr lang="en-US" dirty="0"/>
              <a:t>categorical = ['season’,  'yr’,  '</a:t>
            </a:r>
            <a:r>
              <a:rPr lang="en-US" dirty="0" err="1"/>
              <a:t>mnth</a:t>
            </a:r>
            <a:r>
              <a:rPr lang="en-US" dirty="0"/>
              <a:t>’,  'holiday’,  'weekday', '</a:t>
            </a:r>
            <a:r>
              <a:rPr lang="en-US" dirty="0" err="1"/>
              <a:t>workingday</a:t>
            </a:r>
            <a:r>
              <a:rPr lang="en-US" dirty="0"/>
              <a:t>’,  '</a:t>
            </a:r>
            <a:r>
              <a:rPr lang="en-US" dirty="0" err="1"/>
              <a:t>weathersit</a:t>
            </a:r>
            <a:r>
              <a:rPr lang="en-US" dirty="0"/>
              <a:t>']</a:t>
            </a:r>
          </a:p>
          <a:p>
            <a:pPr>
              <a:lnSpc>
                <a:spcPct val="150000"/>
              </a:lnSpc>
            </a:pPr>
            <a:r>
              <a:rPr lang="en-US" dirty="0"/>
              <a:t>target = '</a:t>
            </a:r>
            <a:r>
              <a:rPr lang="en-US" dirty="0" err="1"/>
              <a:t>cnt</a:t>
            </a:r>
            <a:r>
              <a:rPr lang="en-US" dirty="0"/>
              <a:t>’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We had 3 continuous and 7 numerical discrete features respectively.</a:t>
            </a:r>
          </a:p>
        </p:txBody>
      </p:sp>
    </p:spTree>
    <p:extLst>
      <p:ext uri="{BB962C8B-B14F-4D97-AF65-F5344CB8AC3E}">
        <p14:creationId xmlns:p14="http://schemas.microsoft.com/office/powerpoint/2010/main" val="4180105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295B0-BC93-4C8B-B2FB-50BCAFC1E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080" y="-30543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Bicycle Count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ED2ACAF-2648-09A5-4724-6E84AD7207B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080" y="837018"/>
            <a:ext cx="10515600" cy="4154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32133B0-E7B2-E746-6943-134183CF5C2E}"/>
              </a:ext>
            </a:extLst>
          </p:cNvPr>
          <p:cNvSpPr txBox="1"/>
          <p:nvPr/>
        </p:nvSpPr>
        <p:spPr>
          <a:xfrm>
            <a:off x="1117600" y="5191760"/>
            <a:ext cx="109626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Inference:</a:t>
            </a:r>
          </a:p>
          <a:p>
            <a:r>
              <a:rPr lang="en-US" sz="2000" dirty="0"/>
              <a:t>            1) The minimum and maximum value of bicycle count is 22 and 8714.</a:t>
            </a:r>
          </a:p>
          <a:p>
            <a:r>
              <a:rPr lang="en-US" sz="2000" dirty="0"/>
              <a:t>            2) The mean value of bicycle count is 4508</a:t>
            </a:r>
          </a:p>
          <a:p>
            <a:r>
              <a:rPr lang="en-US" sz="2000" dirty="0"/>
              <a:t>            3) Their are no outliers in bicycle count variable</a:t>
            </a:r>
          </a:p>
        </p:txBody>
      </p:sp>
    </p:spTree>
    <p:extLst>
      <p:ext uri="{BB962C8B-B14F-4D97-AF65-F5344CB8AC3E}">
        <p14:creationId xmlns:p14="http://schemas.microsoft.com/office/powerpoint/2010/main" val="3442040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D39C9-6FC9-9719-3D7F-AC66FCF25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920" y="-244475"/>
            <a:ext cx="10515600" cy="1325563"/>
          </a:xfrm>
        </p:spPr>
        <p:txBody>
          <a:bodyPr/>
          <a:lstStyle/>
          <a:p>
            <a:r>
              <a:rPr lang="en-US" sz="44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Univariate Analysis( Continuous Features)</a:t>
            </a:r>
            <a:endParaRPr lang="en-US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50F5E5-9A48-5B80-28FB-C2C15C18F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920" y="10810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1) Temperature in Celsius (temp)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6E2F2A55-6A03-CEE8-43D9-7A81DC6F0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920" y="1752600"/>
            <a:ext cx="9484360" cy="3601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179E52E-5ABA-ED85-0E5E-A729C9B7F394}"/>
              </a:ext>
            </a:extLst>
          </p:cNvPr>
          <p:cNvSpPr txBox="1"/>
          <p:nvPr/>
        </p:nvSpPr>
        <p:spPr>
          <a:xfrm>
            <a:off x="756920" y="5564646"/>
            <a:ext cx="91033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Inference:</a:t>
            </a:r>
          </a:p>
          <a:p>
            <a:r>
              <a:rPr lang="en-US" dirty="0"/>
              <a:t>            1) The minimum and maximum value of temperature is 2.42 and 35.3.</a:t>
            </a:r>
          </a:p>
          <a:p>
            <a:r>
              <a:rPr lang="en-US" dirty="0"/>
              <a:t>            2) The mean value of temperature is 20.32</a:t>
            </a:r>
          </a:p>
          <a:p>
            <a:r>
              <a:rPr lang="en-US" dirty="0"/>
              <a:t>            3) Their are no outliers in temperature</a:t>
            </a:r>
          </a:p>
        </p:txBody>
      </p:sp>
    </p:spTree>
    <p:extLst>
      <p:ext uri="{BB962C8B-B14F-4D97-AF65-F5344CB8AC3E}">
        <p14:creationId xmlns:p14="http://schemas.microsoft.com/office/powerpoint/2010/main" val="2725137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53145-6853-B5B1-AAF8-D980EAEF2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-224155"/>
            <a:ext cx="10515600" cy="1325563"/>
          </a:xfrm>
        </p:spPr>
        <p:txBody>
          <a:bodyPr/>
          <a:lstStyle/>
          <a:p>
            <a:r>
              <a:rPr lang="en-US" b="1" dirty="0"/>
              <a:t>Relation of Temp with bicycle count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FEE2E4F4-2B27-0EBD-45B5-16418EE3B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198" y="934720"/>
            <a:ext cx="8543925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DDCCA7A-80CA-A85A-9093-B57352278A45}"/>
              </a:ext>
            </a:extLst>
          </p:cNvPr>
          <p:cNvSpPr txBox="1"/>
          <p:nvPr/>
        </p:nvSpPr>
        <p:spPr>
          <a:xfrm>
            <a:off x="1072198" y="5659120"/>
            <a:ext cx="91236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Inference:</a:t>
            </a:r>
          </a:p>
          <a:p>
            <a:r>
              <a:rPr lang="en-US" sz="2000" dirty="0"/>
              <a:t>             1) In general, with increasing </a:t>
            </a:r>
            <a:r>
              <a:rPr lang="en-US" sz="2000" dirty="0" err="1"/>
              <a:t>temperture</a:t>
            </a:r>
            <a:r>
              <a:rPr lang="en-US" sz="2000" dirty="0"/>
              <a:t> the demand for bicycles increases</a:t>
            </a:r>
          </a:p>
          <a:p>
            <a:r>
              <a:rPr lang="en-US" sz="2000" dirty="0"/>
              <a:t>             2) Their is a weak linear correlation(~63%) of </a:t>
            </a:r>
            <a:r>
              <a:rPr lang="en-US" sz="2000" dirty="0" err="1"/>
              <a:t>temperture</a:t>
            </a:r>
            <a:r>
              <a:rPr lang="en-US" sz="2000" dirty="0"/>
              <a:t> with bicycle count</a:t>
            </a:r>
          </a:p>
        </p:txBody>
      </p:sp>
    </p:spTree>
    <p:extLst>
      <p:ext uri="{BB962C8B-B14F-4D97-AF65-F5344CB8AC3E}">
        <p14:creationId xmlns:p14="http://schemas.microsoft.com/office/powerpoint/2010/main" val="2220508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90505-6CE0-1C94-FE6D-5C8076204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" y="-224155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2) Humidity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158D465-E267-7F5A-19CA-B8456A42F9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640" y="1101408"/>
            <a:ext cx="1003808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137F838-E282-DCF4-3B8B-78B3455AD470}"/>
              </a:ext>
            </a:extLst>
          </p:cNvPr>
          <p:cNvSpPr txBox="1"/>
          <p:nvPr/>
        </p:nvSpPr>
        <p:spPr>
          <a:xfrm>
            <a:off x="1280160" y="4592320"/>
            <a:ext cx="9352280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Inference: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    1) The minimum and maximum value of humidity is 0 and 97.25.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    2) The mean value of temperature is 62.76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    3) Their are very few outliers in below lower whiskers of humidity as shown in the boxplot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    4) Since these are very few in number, so they will imputed by the median</a:t>
            </a:r>
          </a:p>
        </p:txBody>
      </p:sp>
    </p:spTree>
    <p:extLst>
      <p:ext uri="{BB962C8B-B14F-4D97-AF65-F5344CB8AC3E}">
        <p14:creationId xmlns:p14="http://schemas.microsoft.com/office/powerpoint/2010/main" val="1915215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1141</TotalTime>
  <Words>2013</Words>
  <Application>Microsoft Office PowerPoint</Application>
  <PresentationFormat>Widescreen</PresentationFormat>
  <Paragraphs>187</Paragraphs>
  <Slides>46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Calibri</vt:lpstr>
      <vt:lpstr>Calibri Light</vt:lpstr>
      <vt:lpstr>Helvetica Neue</vt:lpstr>
      <vt:lpstr>Office Theme</vt:lpstr>
      <vt:lpstr>PowerPoint Presentation</vt:lpstr>
      <vt:lpstr>Use Case</vt:lpstr>
      <vt:lpstr>Data Understanding </vt:lpstr>
      <vt:lpstr>Removing Irrelevant Columns</vt:lpstr>
      <vt:lpstr>Segregrating the remaining features into continuous and numeric discrete type</vt:lpstr>
      <vt:lpstr>Bicycle Count</vt:lpstr>
      <vt:lpstr>Univariate Analysis( Continuous Features)</vt:lpstr>
      <vt:lpstr>Relation of Temp with bicycle count</vt:lpstr>
      <vt:lpstr>2) Humidity</vt:lpstr>
      <vt:lpstr>Relation of Humidity with bicycle count</vt:lpstr>
      <vt:lpstr>3) Windspeed</vt:lpstr>
      <vt:lpstr>Relation of windspeed with bicycle count</vt:lpstr>
      <vt:lpstr>Correlation Analysis</vt:lpstr>
      <vt:lpstr>Categorical Variables</vt:lpstr>
      <vt:lpstr>Relation of Season with Count</vt:lpstr>
      <vt:lpstr>2) Year</vt:lpstr>
      <vt:lpstr>Relation of year with bicycle count</vt:lpstr>
      <vt:lpstr>3) Month</vt:lpstr>
      <vt:lpstr>Relation of month with bicycle count</vt:lpstr>
      <vt:lpstr>4) Holiday</vt:lpstr>
      <vt:lpstr>Relation of holiday with bicycle count</vt:lpstr>
      <vt:lpstr>5) Weekday</vt:lpstr>
      <vt:lpstr>Relation of Weekday with bicycle count</vt:lpstr>
      <vt:lpstr>6) Working Day</vt:lpstr>
      <vt:lpstr>Relation of working day with bicycle count</vt:lpstr>
      <vt:lpstr>7) Weather</vt:lpstr>
      <vt:lpstr>Relation of weather with bicycle count</vt:lpstr>
      <vt:lpstr>Multivariate Analysis</vt:lpstr>
      <vt:lpstr>2) Year  + Temperature + Working Day with Bicycle count</vt:lpstr>
      <vt:lpstr>3) Year +  Windspeed + Working Day with Bicycle Count</vt:lpstr>
      <vt:lpstr>4) Year + Season with Bicycle Count</vt:lpstr>
      <vt:lpstr>Statistical Analysis</vt:lpstr>
      <vt:lpstr>2) Welch t-test</vt:lpstr>
      <vt:lpstr>3) Welch anova test</vt:lpstr>
      <vt:lpstr>Model Training</vt:lpstr>
      <vt:lpstr>Cont…</vt:lpstr>
      <vt:lpstr>Final Multiple Linear Equation</vt:lpstr>
      <vt:lpstr>Model training metrics</vt:lpstr>
      <vt:lpstr>     Linear Regression Assumptions Check</vt:lpstr>
      <vt:lpstr>Cont….</vt:lpstr>
      <vt:lpstr>Cont…</vt:lpstr>
      <vt:lpstr>Cont…</vt:lpstr>
      <vt:lpstr>                Inference about Model: </vt:lpstr>
      <vt:lpstr>              Test Dataset Prediction</vt:lpstr>
      <vt:lpstr>                                                Final Recommendations </vt:lpstr>
      <vt:lpstr>Cont…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aditya singh</dc:creator>
  <cp:lastModifiedBy>aditya singh</cp:lastModifiedBy>
  <cp:revision>39</cp:revision>
  <dcterms:created xsi:type="dcterms:W3CDTF">2024-09-24T17:00:19Z</dcterms:created>
  <dcterms:modified xsi:type="dcterms:W3CDTF">2024-09-25T12:01:23Z</dcterms:modified>
</cp:coreProperties>
</file>