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0" r:id="rId3"/>
    <p:sldId id="268" r:id="rId4"/>
    <p:sldId id="257" r:id="rId5"/>
    <p:sldId id="258" r:id="rId6"/>
    <p:sldId id="279" r:id="rId7"/>
    <p:sldId id="289" r:id="rId8"/>
    <p:sldId id="291" r:id="rId9"/>
    <p:sldId id="290" r:id="rId10"/>
    <p:sldId id="295" r:id="rId11"/>
    <p:sldId id="296" r:id="rId12"/>
    <p:sldId id="285" r:id="rId13"/>
    <p:sldId id="297" r:id="rId14"/>
  </p:sldIdLst>
  <p:sldSz cx="6858000" cy="9906000" type="A4"/>
  <p:notesSz cx="10223500" cy="7099300"/>
  <p:defaultTextStyle>
    <a:defPPr>
      <a:defRPr lang="id-ID"/>
    </a:defPPr>
    <a:lvl1pPr marL="0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89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78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67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56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445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333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222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111" algn="l" defTabSz="9577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040" y="684"/>
      </p:cViewPr>
      <p:guideLst>
        <p:guide orient="horz" pos="312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0183" cy="354682"/>
          </a:xfrm>
          <a:prstGeom prst="rect">
            <a:avLst/>
          </a:prstGeom>
        </p:spPr>
        <p:txBody>
          <a:bodyPr vert="horz" lIns="94254" tIns="47127" rIns="94254" bIns="47127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0951" y="1"/>
            <a:ext cx="4430183" cy="354682"/>
          </a:xfrm>
          <a:prstGeom prst="rect">
            <a:avLst/>
          </a:prstGeom>
        </p:spPr>
        <p:txBody>
          <a:bodyPr vert="horz" lIns="94254" tIns="47127" rIns="94254" bIns="47127" rtlCol="0"/>
          <a:lstStyle>
            <a:lvl1pPr algn="r">
              <a:defRPr sz="1200"/>
            </a:lvl1pPr>
          </a:lstStyle>
          <a:p>
            <a:fld id="{DF2CF855-70E5-4111-A081-B1EFD71C4EA9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486"/>
            <a:ext cx="4430183" cy="354681"/>
          </a:xfrm>
          <a:prstGeom prst="rect">
            <a:avLst/>
          </a:prstGeom>
        </p:spPr>
        <p:txBody>
          <a:bodyPr vert="horz" lIns="94254" tIns="47127" rIns="94254" bIns="47127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0951" y="6743486"/>
            <a:ext cx="4430183" cy="354681"/>
          </a:xfrm>
          <a:prstGeom prst="rect">
            <a:avLst/>
          </a:prstGeom>
        </p:spPr>
        <p:txBody>
          <a:bodyPr vert="horz" lIns="94254" tIns="47127" rIns="94254" bIns="47127" rtlCol="0" anchor="b"/>
          <a:lstStyle>
            <a:lvl1pPr algn="r">
              <a:defRPr sz="1200"/>
            </a:lvl1pPr>
          </a:lstStyle>
          <a:p>
            <a:fld id="{451558C4-E1A4-4C8B-A214-AB5DB4153B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9999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0487" cy="354579"/>
          </a:xfrm>
          <a:prstGeom prst="rect">
            <a:avLst/>
          </a:prstGeom>
        </p:spPr>
        <p:txBody>
          <a:bodyPr vert="horz" lIns="91370" tIns="45684" rIns="91370" bIns="45684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0728" y="2"/>
            <a:ext cx="4430487" cy="354579"/>
          </a:xfrm>
          <a:prstGeom prst="rect">
            <a:avLst/>
          </a:prstGeom>
        </p:spPr>
        <p:txBody>
          <a:bodyPr vert="horz" lIns="91370" tIns="45684" rIns="91370" bIns="45684" rtlCol="0"/>
          <a:lstStyle>
            <a:lvl1pPr algn="r">
              <a:defRPr sz="1200"/>
            </a:lvl1pPr>
          </a:lstStyle>
          <a:p>
            <a:fld id="{D0083864-72B3-4B56-83B7-A4D8356743DD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0" y="533400"/>
            <a:ext cx="184150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0" tIns="45684" rIns="91370" bIns="45684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1895" y="3371809"/>
            <a:ext cx="8179714" cy="3194520"/>
          </a:xfrm>
          <a:prstGeom prst="rect">
            <a:avLst/>
          </a:prstGeom>
        </p:spPr>
        <p:txBody>
          <a:bodyPr vert="horz" lIns="91370" tIns="45684" rIns="91370" bIns="456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620"/>
            <a:ext cx="4430487" cy="354579"/>
          </a:xfrm>
          <a:prstGeom prst="rect">
            <a:avLst/>
          </a:prstGeom>
        </p:spPr>
        <p:txBody>
          <a:bodyPr vert="horz" lIns="91370" tIns="45684" rIns="91370" bIns="45684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0728" y="6743620"/>
            <a:ext cx="4430487" cy="354579"/>
          </a:xfrm>
          <a:prstGeom prst="rect">
            <a:avLst/>
          </a:prstGeom>
        </p:spPr>
        <p:txBody>
          <a:bodyPr vert="horz" lIns="91370" tIns="45684" rIns="91370" bIns="45684" rtlCol="0" anchor="b"/>
          <a:lstStyle>
            <a:lvl1pPr algn="r">
              <a:defRPr sz="1200"/>
            </a:lvl1pPr>
          </a:lstStyle>
          <a:p>
            <a:fld id="{0322BEBD-7E3C-4111-B367-5EC27D67B9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624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91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56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8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101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156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97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97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97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0" y="533400"/>
            <a:ext cx="184150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BEBD-7E3C-4111-B367-5EC27D67B9C1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97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338691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492E-B5F2-4815-8D92-EEE99AAFAAFA}" type="datetimeFigureOut">
              <a:rPr lang="id-ID" smtClean="0"/>
              <a:pPr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32D2-D6F8-4D84-A8C9-0117F0B4A65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jpg"/><Relationship Id="rId18" Type="http://schemas.openxmlformats.org/officeDocument/2006/relationships/image" Target="../media/image57.jpg"/><Relationship Id="rId3" Type="http://schemas.openxmlformats.org/officeDocument/2006/relationships/image" Target="../media/image42.jpg"/><Relationship Id="rId21" Type="http://schemas.openxmlformats.org/officeDocument/2006/relationships/image" Target="../media/image60.jpg"/><Relationship Id="rId7" Type="http://schemas.openxmlformats.org/officeDocument/2006/relationships/image" Target="../media/image46.jpg"/><Relationship Id="rId12" Type="http://schemas.openxmlformats.org/officeDocument/2006/relationships/image" Target="../media/image51.png"/><Relationship Id="rId17" Type="http://schemas.openxmlformats.org/officeDocument/2006/relationships/image" Target="../media/image56.jpg"/><Relationship Id="rId2" Type="http://schemas.openxmlformats.org/officeDocument/2006/relationships/image" Target="../media/image41.png"/><Relationship Id="rId16" Type="http://schemas.openxmlformats.org/officeDocument/2006/relationships/image" Target="../media/image55.jpg"/><Relationship Id="rId20" Type="http://schemas.openxmlformats.org/officeDocument/2006/relationships/image" Target="../media/image5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jpg"/><Relationship Id="rId24" Type="http://schemas.openxmlformats.org/officeDocument/2006/relationships/image" Target="../media/image63.jpg"/><Relationship Id="rId5" Type="http://schemas.openxmlformats.org/officeDocument/2006/relationships/image" Target="../media/image44.jpg"/><Relationship Id="rId15" Type="http://schemas.openxmlformats.org/officeDocument/2006/relationships/image" Target="../media/image54.jpg"/><Relationship Id="rId23" Type="http://schemas.openxmlformats.org/officeDocument/2006/relationships/image" Target="../media/image62.jp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jpg"/><Relationship Id="rId14" Type="http://schemas.openxmlformats.org/officeDocument/2006/relationships/image" Target="../media/image53.png"/><Relationship Id="rId22" Type="http://schemas.openxmlformats.org/officeDocument/2006/relationships/image" Target="../media/image6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ugrah.insan.selara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yaiful.ais04@gmail.com" TargetMode="External"/><Relationship Id="rId5" Type="http://schemas.openxmlformats.org/officeDocument/2006/relationships/hyperlink" Target="mailto:budipurwanto1326@gmail.com" TargetMode="External"/><Relationship Id="rId4" Type="http://schemas.openxmlformats.org/officeDocument/2006/relationships/hyperlink" Target="mailto:tedi.apandi@yahoo.co.i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8216" y="838200"/>
            <a:ext cx="5756384" cy="6858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764792" y="4114800"/>
            <a:ext cx="3176016" cy="1610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8216" y="1738148"/>
            <a:ext cx="5756384" cy="5478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Anugrah Insan Selaras, PT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68216" y="8763000"/>
            <a:ext cx="5756384" cy="762000"/>
          </a:xfrm>
          <a:prstGeom prst="roundRect">
            <a:avLst>
              <a:gd name="adj" fmla="val 1260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id-ID" sz="2000" b="1" i="1" baseline="3034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endParaRPr lang="id-ID" sz="2000" b="1" i="1" baseline="3034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sz="2000" b="1" i="1" spc="-4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i="1" spc="-23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i="1" spc="4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spc="-4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sz="2000" b="1" i="1" spc="-27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sz="2000" b="1" i="1" spc="-8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i="1" spc="-8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ti</a:t>
            </a:r>
            <a:r>
              <a:rPr lang="en-US" sz="2000" b="1" i="1" spc="-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2000" b="1" i="1" spc="-17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000" b="1" i="1" spc="-17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IG &amp; </a:t>
            </a:r>
            <a:r>
              <a:rPr lang="en-US" sz="2000" b="1" i="1" spc="-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en-US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</a:t>
            </a:r>
            <a:r>
              <a:rPr lang="en-US" sz="2000" b="1" i="1" spc="-40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i="1" spc="4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id-ID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2000" b="1" i="1" spc="4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i="1" spc="4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id-ID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ME</a:t>
            </a:r>
            <a:r>
              <a:rPr lang="en-US" sz="2000" b="1" i="1" spc="4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2000" b="1" i="1" spc="-17" baseline="3034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sz="2000" b="1" i="1" baseline="3034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nu</a:t>
            </a:r>
            <a:r>
              <a:rPr lang="en-US" sz="2000" b="1" i="1" spc="-27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act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sz="2000" b="1" i="1" spc="-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 –</a:t>
            </a:r>
            <a:r>
              <a:rPr lang="en-US" sz="2000" b="1" i="1" spc="368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pe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cial</a:t>
            </a:r>
            <a:r>
              <a:rPr lang="en-US" sz="2000" b="1" i="1" spc="-40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sz="2000" b="1" i="1" spc="-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se</a:t>
            </a:r>
            <a:r>
              <a:rPr lang="en-US" sz="2000" b="1" i="1" spc="-27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Mac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000" b="1" i="1" spc="-27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(SPM)</a:t>
            </a:r>
            <a:r>
              <a:rPr lang="en-US" sz="2000" b="1" i="1" spc="40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1517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000" b="1" i="1" spc="-4" baseline="1517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spc="-92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i="1" spc="-36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i="1" spc="4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i="1" baseline="1517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2000" i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id-ID" sz="2000" b="1" i="1" baseline="3034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sz="20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/>
          <p:nvPr/>
        </p:nvSpPr>
        <p:spPr>
          <a:xfrm>
            <a:off x="506644" y="4760709"/>
            <a:ext cx="1824043" cy="262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4436420" y="4770591"/>
            <a:ext cx="1940031" cy="2607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2336211" y="4760708"/>
            <a:ext cx="2004928" cy="2589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507781" y="1792264"/>
            <a:ext cx="4146106" cy="2608984"/>
          </a:xfrm>
          <a:prstGeom prst="rect">
            <a:avLst/>
          </a:prstGeom>
          <a:blipFill>
            <a:blip r:embed="rId5" cstate="print"/>
            <a:srcRect/>
            <a:stretch>
              <a:fillRect r="-41840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Our Experience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2210503" y="4434843"/>
            <a:ext cx="415419" cy="188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331"/>
              </a:lnSpc>
              <a:spcBef>
                <a:spcPts val="66"/>
              </a:spcBef>
            </a:pPr>
            <a:r>
              <a:rPr sz="13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CF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1860764" y="7594188"/>
            <a:ext cx="1440139" cy="188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331"/>
              </a:lnSpc>
              <a:spcBef>
                <a:spcPts val="66"/>
              </a:spcBef>
            </a:pPr>
            <a:r>
              <a:rPr sz="13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INJECTION MOLD</a:t>
            </a:r>
            <a:endParaRPr sz="1300" dirty="0">
              <a:latin typeface="Times New Roman"/>
              <a:cs typeface="Times New Roman"/>
            </a:endParaRPr>
          </a:p>
        </p:txBody>
      </p:sp>
      <p:pic>
        <p:nvPicPr>
          <p:cNvPr id="2050" name="Picture 2" descr="C:\Users\TOSIDA\Downloads\schweissvorrichtung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08" y="7348777"/>
            <a:ext cx="3355792" cy="22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5"/>
          <p:cNvSpPr txBox="1"/>
          <p:nvPr/>
        </p:nvSpPr>
        <p:spPr>
          <a:xfrm>
            <a:off x="4857955" y="9296400"/>
            <a:ext cx="1440139" cy="188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331"/>
              </a:lnSpc>
              <a:spcBef>
                <a:spcPts val="66"/>
              </a:spcBef>
            </a:pPr>
            <a:r>
              <a:rPr sz="13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JIG</a:t>
            </a:r>
            <a:endParaRPr sz="1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57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IS\panel-listrik-lvmd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5" y="1988259"/>
            <a:ext cx="2554192" cy="19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/>
          <p:cNvSpPr txBox="1"/>
          <p:nvPr/>
        </p:nvSpPr>
        <p:spPr>
          <a:xfrm>
            <a:off x="736429" y="4035342"/>
            <a:ext cx="2392637" cy="35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247" marR="335466" algn="ctr">
              <a:lnSpc>
                <a:spcPts val="1331"/>
              </a:lnSpc>
              <a:spcBef>
                <a:spcPts val="66"/>
              </a:spcBef>
            </a:pPr>
            <a:r>
              <a:rPr lang="en-US" sz="1300" b="1" i="1" dirty="0">
                <a:solidFill>
                  <a:srgbClr val="FF0000"/>
                </a:solidFill>
              </a:rPr>
              <a:t>Low Voltage Main Distribution Panel</a:t>
            </a:r>
            <a:endParaRPr sz="13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2051" name="Picture 3" descr="D:\AIS\panel-change-over-switch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1" y="4465315"/>
            <a:ext cx="1755884" cy="135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/>
          <p:cNvSpPr txBox="1"/>
          <p:nvPr/>
        </p:nvSpPr>
        <p:spPr>
          <a:xfrm>
            <a:off x="157324" y="5977182"/>
            <a:ext cx="2392637" cy="35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247" marR="335466" algn="ctr">
              <a:lnSpc>
                <a:spcPts val="1331"/>
              </a:lnSpc>
              <a:spcBef>
                <a:spcPts val="66"/>
              </a:spcBef>
            </a:pPr>
            <a:r>
              <a:rPr lang="id-ID" sz="1300" b="1" i="1" dirty="0">
                <a:solidFill>
                  <a:srgbClr val="FF0000"/>
                </a:solidFill>
              </a:rPr>
              <a:t>cos</a:t>
            </a:r>
            <a:endParaRPr sz="13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2052" name="Picture 4" descr="D:\AIS\panel_lvmdp_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5710"/>
          <a:stretch/>
        </p:blipFill>
        <p:spPr bwMode="auto">
          <a:xfrm>
            <a:off x="3129066" y="1988052"/>
            <a:ext cx="2001593" cy="1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AIS\p101000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6869" b="15220"/>
          <a:stretch/>
        </p:blipFill>
        <p:spPr bwMode="auto">
          <a:xfrm>
            <a:off x="321795" y="6490983"/>
            <a:ext cx="2345205" cy="15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335650" y="8239984"/>
            <a:ext cx="2392637" cy="35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247" marR="335466" algn="ctr">
              <a:lnSpc>
                <a:spcPts val="1331"/>
              </a:lnSpc>
              <a:spcBef>
                <a:spcPts val="66"/>
              </a:spcBef>
            </a:pPr>
            <a:r>
              <a:rPr lang="id-ID" sz="1300" b="1" i="1" dirty="0">
                <a:solidFill>
                  <a:srgbClr val="FF0000"/>
                </a:solidFill>
              </a:rPr>
              <a:t>SDP</a:t>
            </a:r>
            <a:endParaRPr sz="13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3910803" y="7108708"/>
            <a:ext cx="2392637" cy="35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247" marR="335466" algn="ctr">
              <a:lnSpc>
                <a:spcPts val="1331"/>
              </a:lnSpc>
              <a:spcBef>
                <a:spcPts val="66"/>
              </a:spcBef>
            </a:pPr>
            <a:r>
              <a:rPr lang="id-ID" sz="1300" b="1" i="1" dirty="0" smtClean="0">
                <a:solidFill>
                  <a:srgbClr val="FF0000"/>
                </a:solidFill>
              </a:rPr>
              <a:t>GARDU KOMPAK</a:t>
            </a:r>
            <a:endParaRPr sz="13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3075" name="Picture 3" descr="C:\Users\TOSIDA\Downloads\compact_160513190526_ll.jp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r="7787"/>
          <a:stretch/>
        </p:blipFill>
        <p:spPr bwMode="auto">
          <a:xfrm>
            <a:off x="3934341" y="4397192"/>
            <a:ext cx="2345562" cy="25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OSIDA\Downloads\Gambar fungsi dan kepanjangan PHB TR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1"/>
          <a:stretch/>
        </p:blipFill>
        <p:spPr bwMode="auto">
          <a:xfrm>
            <a:off x="2433365" y="4495993"/>
            <a:ext cx="1439286" cy="183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6"/>
          <p:cNvSpPr txBox="1"/>
          <p:nvPr/>
        </p:nvSpPr>
        <p:spPr>
          <a:xfrm>
            <a:off x="1851971" y="6435371"/>
            <a:ext cx="2392637" cy="35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247" marR="335466" algn="ctr">
              <a:lnSpc>
                <a:spcPts val="1331"/>
              </a:lnSpc>
              <a:spcBef>
                <a:spcPts val="66"/>
              </a:spcBef>
            </a:pPr>
            <a:r>
              <a:rPr lang="id-ID" sz="1300" b="1" i="1" dirty="0" smtClean="0">
                <a:solidFill>
                  <a:srgbClr val="FF0000"/>
                </a:solidFill>
              </a:rPr>
              <a:t>PHBTR</a:t>
            </a:r>
            <a:endParaRPr sz="13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Our Experience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19103"/>
              </p:ext>
            </p:extLst>
          </p:nvPr>
        </p:nvGraphicFramePr>
        <p:xfrm>
          <a:off x="550809" y="1828801"/>
          <a:ext cx="5756384" cy="740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57"/>
                <a:gridCol w="3150934"/>
                <a:gridCol w="1579461"/>
                <a:gridCol w="612932"/>
              </a:tblGrid>
              <a:tr h="4220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Year</a:t>
                      </a:r>
                      <a:endParaRPr lang="en-US" sz="1200" dirty="0"/>
                    </a:p>
                  </a:txBody>
                  <a:tcPr anchor="ctr"/>
                </a:tc>
              </a:tr>
              <a:tr h="2380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 Gauge for Solar Tank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</a:t>
                      </a:r>
                      <a:r>
                        <a:rPr lang="en-US" sz="1200" dirty="0" err="1" smtClean="0"/>
                        <a:t>Adhikarya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2011</a:t>
                      </a:r>
                      <a:endParaRPr lang="en-US" sz="1200" dirty="0"/>
                    </a:p>
                  </a:txBody>
                  <a:tcPr/>
                </a:tc>
              </a:tr>
              <a:tr h="2942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Mobile BTS relocation for </a:t>
                      </a:r>
                      <a:r>
                        <a:rPr lang="en-US" sz="1200" dirty="0" err="1" smtClean="0"/>
                        <a:t>Smartfriend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</a:t>
                      </a:r>
                      <a:r>
                        <a:rPr lang="id-ID" sz="1200" dirty="0" smtClean="0"/>
                        <a:t>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2012</a:t>
                      </a:r>
                      <a:endParaRPr lang="en-US" sz="1200" dirty="0"/>
                    </a:p>
                  </a:txBody>
                  <a:tcPr/>
                </a:tc>
              </a:tr>
              <a:tr h="218076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Capacity</a:t>
                      </a:r>
                      <a:r>
                        <a:rPr lang="id-ID" sz="1200" baseline="0" dirty="0" smtClean="0"/>
                        <a:t> Power TTC  PT. Telkomsel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Telehouse Eng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2012</a:t>
                      </a:r>
                      <a:endParaRPr lang="en-US" sz="1200" dirty="0"/>
                    </a:p>
                  </a:txBody>
                  <a:tcPr/>
                </a:tc>
              </a:tr>
              <a:tr h="229044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Robot welding mounting for Car</a:t>
                      </a:r>
                      <a:r>
                        <a:rPr lang="en-US" sz="1200" baseline="0" dirty="0" smtClean="0"/>
                        <a:t> body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Daihatsu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Conveyor belt for</a:t>
                      </a:r>
                      <a:r>
                        <a:rPr lang="en-US" sz="1200" baseline="0" dirty="0" smtClean="0"/>
                        <a:t> urea width 1 m x length 50 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</a:t>
                      </a:r>
                      <a:r>
                        <a:rPr lang="en-US" sz="1200" dirty="0" err="1" smtClean="0"/>
                        <a:t>Pupuk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Kujang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Installation Shelter Tellecommunication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HDTE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</a:tr>
              <a:tr h="279209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Instalation</a:t>
                      </a:r>
                      <a:r>
                        <a:rPr lang="id-ID" sz="1200" baseline="0" dirty="0" smtClean="0"/>
                        <a:t> panel Workshop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</a:t>
                      </a:r>
                      <a:r>
                        <a:rPr lang="id-ID" sz="1200" baseline="0" dirty="0" smtClean="0"/>
                        <a:t> HDTE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2014</a:t>
                      </a:r>
                      <a:endParaRPr lang="en-US" sz="1200" dirty="0"/>
                    </a:p>
                  </a:txBody>
                  <a:tcPr/>
                </a:tc>
              </a:tr>
              <a:tr h="279209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baseline="0" dirty="0" smtClean="0"/>
                        <a:t>Box APP </a:t>
                      </a:r>
                      <a:r>
                        <a:rPr lang="id-ID" sz="1200" baseline="0" dirty="0" smtClean="0"/>
                        <a:t>Terpadu, PHBTR PLN Area Jateng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Tritunggal Swarna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2014</a:t>
                      </a:r>
                      <a:endParaRPr lang="en-US" sz="1200" dirty="0"/>
                    </a:p>
                  </a:txBody>
                  <a:tcPr/>
                </a:tc>
              </a:tr>
              <a:tr h="288263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BOX APP &amp;</a:t>
                      </a:r>
                      <a:r>
                        <a:rPr lang="id-ID" sz="1200" baseline="0" dirty="0" smtClean="0"/>
                        <a:t> PHBTR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PLN Area Bandung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2014</a:t>
                      </a:r>
                      <a:endParaRPr lang="en-US" sz="1200" dirty="0"/>
                    </a:p>
                  </a:txBody>
                  <a:tcPr/>
                </a:tc>
              </a:tr>
              <a:tr h="2572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id-ID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Mixer</a:t>
                      </a:r>
                      <a:r>
                        <a:rPr lang="en-US" sz="1200" baseline="0" dirty="0" smtClean="0"/>
                        <a:t> Tank (SS316L) for food repair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URC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2014</a:t>
                      </a:r>
                      <a:endParaRPr lang="en-US" sz="1200" dirty="0"/>
                    </a:p>
                  </a:txBody>
                  <a:tcPr/>
                </a:tc>
              </a:tr>
              <a:tr h="24661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MDP</a:t>
                      </a:r>
                      <a:r>
                        <a:rPr lang="id-ID" sz="1200" baseline="0" dirty="0" smtClean="0"/>
                        <a:t> TR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Unicorn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2014</a:t>
                      </a:r>
                      <a:endParaRPr lang="en-US" sz="1200" dirty="0"/>
                    </a:p>
                  </a:txBody>
                  <a:tcPr/>
                </a:tc>
              </a:tr>
              <a:tr h="2466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Stanchion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</a:t>
                      </a:r>
                      <a:r>
                        <a:rPr lang="en-US" sz="1200" dirty="0" err="1" smtClean="0"/>
                        <a:t>Adhikarya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</a:t>
                      </a:r>
                      <a:endParaRPr lang="en-US" sz="1200" dirty="0"/>
                    </a:p>
                  </a:txBody>
                  <a:tcPr/>
                </a:tc>
              </a:tr>
              <a:tr h="2828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Thermo-well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</a:t>
                      </a:r>
                      <a:r>
                        <a:rPr lang="en-US" sz="1200" dirty="0" err="1" smtClean="0"/>
                        <a:t>Adhikarya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</a:t>
                      </a:r>
                      <a:endParaRPr lang="en-US" sz="1200" dirty="0"/>
                    </a:p>
                  </a:txBody>
                  <a:tcPr/>
                </a:tc>
              </a:tr>
              <a:tr h="2674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 and CFD valve</a:t>
                      </a:r>
                      <a:r>
                        <a:rPr lang="en-US" sz="1200" baseline="0" dirty="0" smtClean="0"/>
                        <a:t> analysis for Chevron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SPV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</a:t>
                      </a:r>
                      <a:endParaRPr lang="en-US" sz="1200" dirty="0"/>
                    </a:p>
                  </a:txBody>
                  <a:tcPr/>
                </a:tc>
              </a:tr>
              <a:tr h="2417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Spot welding counter system with PLC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Summit </a:t>
                      </a:r>
                      <a:r>
                        <a:rPr lang="en-US" sz="1200" dirty="0" err="1" smtClean="0"/>
                        <a:t>Adyawinsa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</a:t>
                      </a:r>
                      <a:r>
                        <a:rPr lang="id-ID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99489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id-ID" sz="1200" spc="-4" dirty="0" smtClean="0">
                          <a:latin typeface="+mn-lt"/>
                          <a:cs typeface="Calibri"/>
                        </a:rPr>
                        <a:t>nt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eg</a:t>
                      </a:r>
                      <a:r>
                        <a:rPr lang="id-ID" sz="1200" spc="-17" dirty="0" smtClean="0">
                          <a:latin typeface="+mn-lt"/>
                          <a:cs typeface="Calibri"/>
                        </a:rPr>
                        <a:t>r</a:t>
                      </a:r>
                      <a:r>
                        <a:rPr lang="id-ID" sz="1200" spc="-8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ion</a:t>
                      </a:r>
                      <a:r>
                        <a:rPr lang="id-ID" sz="1200" spc="-27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id-ID" sz="1200" spc="-13" dirty="0" smtClean="0">
                          <a:latin typeface="+mn-lt"/>
                          <a:cs typeface="Calibri"/>
                        </a:rPr>
                        <a:t>w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el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g</a:t>
                      </a:r>
                      <a:r>
                        <a:rPr lang="id-ID" sz="1200" spc="-4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&amp;</a:t>
                      </a:r>
                      <a:r>
                        <a:rPr lang="id-ID" sz="1200" spc="-8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id-ID" sz="1200" spc="-4" dirty="0" smtClean="0">
                          <a:latin typeface="+mn-lt"/>
                          <a:cs typeface="Calibri"/>
                        </a:rPr>
                        <a:t>H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nd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li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g</a:t>
                      </a:r>
                      <a:r>
                        <a:rPr lang="id-ID" sz="1200" spc="-17" dirty="0" smtClean="0">
                          <a:latin typeface="+mn-lt"/>
                          <a:cs typeface="Calibri"/>
                        </a:rPr>
                        <a:t> r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o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b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PT. Summit </a:t>
                      </a:r>
                      <a:r>
                        <a:rPr lang="en-US" sz="1200" dirty="0" err="1" smtClean="0"/>
                        <a:t>Adyawinsa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</a:t>
                      </a:r>
                      <a:r>
                        <a:rPr lang="id-ID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46103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pc="-4" dirty="0" smtClean="0">
                          <a:latin typeface="+mn-lt"/>
                          <a:cs typeface="Calibri"/>
                        </a:rPr>
                        <a:t>C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ork &amp; S</a:t>
                      </a:r>
                      <a:r>
                        <a:rPr lang="en-US" sz="1200" spc="4" dirty="0" smtClean="0">
                          <a:latin typeface="+mn-lt"/>
                          <a:cs typeface="Calibri"/>
                        </a:rPr>
                        <a:t>p</a:t>
                      </a:r>
                      <a:r>
                        <a:rPr lang="en-US" sz="1200" spc="-17" dirty="0" smtClean="0"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1200" spc="-23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y</a:t>
                      </a:r>
                      <a:r>
                        <a:rPr lang="en-US" sz="1200" spc="-17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00" spc="4" dirty="0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sz="1200" spc="-36" dirty="0" smtClean="0">
                          <a:latin typeface="+mn-lt"/>
                          <a:cs typeface="Calibri"/>
                        </a:rPr>
                        <a:t>x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er</a:t>
                      </a:r>
                      <a:r>
                        <a:rPr lang="en-US" sz="1200" spc="4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00" spc="-13" dirty="0" smtClean="0">
                          <a:latin typeface="+mn-lt"/>
                          <a:cs typeface="Calibri"/>
                        </a:rPr>
                        <a:t>c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200" spc="4" dirty="0" smtClean="0">
                          <a:latin typeface="+mn-lt"/>
                          <a:cs typeface="Calibri"/>
                        </a:rPr>
                        <a:t>p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aci</a:t>
                      </a:r>
                      <a:r>
                        <a:rPr lang="en-US" sz="1200" spc="4" dirty="0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y</a:t>
                      </a:r>
                      <a:r>
                        <a:rPr lang="en-US" sz="1200" spc="8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00" spc="4" dirty="0" smtClean="0">
                          <a:latin typeface="+mn-lt"/>
                          <a:cs typeface="Calibri"/>
                        </a:rPr>
                        <a:t>150</a:t>
                      </a:r>
                      <a:r>
                        <a:rPr lang="en-US" sz="1200" dirty="0" smtClean="0">
                          <a:latin typeface="+mn-lt"/>
                          <a:cs typeface="Calibri"/>
                        </a:rPr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Daesuko</a:t>
                      </a:r>
                      <a:r>
                        <a:rPr lang="id-ID" sz="1200" baseline="0" dirty="0" smtClean="0"/>
                        <a:t> Eng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2016</a:t>
                      </a:r>
                      <a:endParaRPr lang="en-US" sz="12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oli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id-ID" sz="1200" spc="-8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id-ID" sz="1200" spc="-4" dirty="0" smtClean="0">
                          <a:latin typeface="+mn-lt"/>
                          <a:cs typeface="Calibri"/>
                        </a:rPr>
                        <a:t>B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US system</a:t>
                      </a:r>
                      <a:r>
                        <a:rPr lang="id-ID" sz="1200" baseline="0" dirty="0" smtClean="0">
                          <a:latin typeface="+mn-lt"/>
                          <a:cs typeface="Calibri"/>
                        </a:rPr>
                        <a:t> control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Universitas</a:t>
                      </a:r>
                      <a:r>
                        <a:rPr lang="id-ID" sz="1200" baseline="0" dirty="0" smtClean="0"/>
                        <a:t> Indonesia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2016</a:t>
                      </a:r>
                      <a:endParaRPr lang="en-US" sz="1200" dirty="0"/>
                    </a:p>
                  </a:txBody>
                  <a:tcPr/>
                </a:tc>
              </a:tr>
              <a:tr h="2404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Installation Panel</a:t>
                      </a:r>
                      <a:r>
                        <a:rPr lang="id-ID" sz="1200" baseline="0" dirty="0" smtClean="0"/>
                        <a:t> Building asrama &amp; Lab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STT Texmaco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2016</a:t>
                      </a:r>
                      <a:endParaRPr lang="en-US" sz="1200" dirty="0"/>
                    </a:p>
                  </a:txBody>
                  <a:tcPr/>
                </a:tc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Mold Repair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Tupperware</a:t>
                      </a:r>
                      <a:r>
                        <a:rPr lang="id-ID" sz="1200" baseline="0" dirty="0" smtClean="0"/>
                        <a:t> Ind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2017</a:t>
                      </a:r>
                      <a:endParaRPr lang="en-US" sz="1200" dirty="0"/>
                    </a:p>
                  </a:txBody>
                  <a:tcPr/>
                </a:tc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old</a:t>
                      </a:r>
                      <a:r>
                        <a:rPr lang="id-ID" sz="1200" spc="-4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D20N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RR</a:t>
                      </a:r>
                      <a:r>
                        <a:rPr lang="id-ID" sz="1200" spc="4" dirty="0" smtClean="0">
                          <a:latin typeface="+mn-lt"/>
                          <a:cs typeface="Calibri"/>
                        </a:rPr>
                        <a:t>-</a:t>
                      </a:r>
                      <a:r>
                        <a:rPr lang="id-ID" sz="1200" dirty="0" smtClean="0">
                          <a:latin typeface="+mn-lt"/>
                          <a:cs typeface="Calibri"/>
                        </a:rPr>
                        <a:t>FR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Bahana Unindo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2017</a:t>
                      </a:r>
                      <a:endParaRPr lang="en-US" sz="1200" dirty="0"/>
                    </a:p>
                  </a:txBody>
                  <a:tcPr/>
                </a:tc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Mold Repair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Meiji Rubber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2017</a:t>
                      </a:r>
                      <a:endParaRPr lang="en-US" sz="1200" dirty="0"/>
                    </a:p>
                  </a:txBody>
                  <a:tcPr/>
                </a:tc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CF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Solotech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2017</a:t>
                      </a:r>
                      <a:endParaRPr lang="en-US" sz="1200" dirty="0"/>
                    </a:p>
                  </a:txBody>
                  <a:tcPr/>
                </a:tc>
              </a:tr>
              <a:tr h="22630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Stamping</a:t>
                      </a:r>
                      <a:r>
                        <a:rPr lang="id-ID" sz="1200" baseline="0" dirty="0" smtClean="0"/>
                        <a:t> Dies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PT. FCC Indonesia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2017</a:t>
                      </a:r>
                      <a:endParaRPr lang="en-US" sz="1200" dirty="0"/>
                    </a:p>
                  </a:txBody>
                  <a:tcPr/>
                </a:tc>
              </a:tr>
              <a:tr h="22630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Customer Experience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783293" y="5606966"/>
            <a:ext cx="1429133" cy="398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0797" y="5609790"/>
            <a:ext cx="328631" cy="39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38512" y="5567436"/>
            <a:ext cx="1427752" cy="480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56017" y="5609790"/>
            <a:ext cx="328631" cy="391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2352" y="5567436"/>
            <a:ext cx="1429133" cy="480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15677" y="6137796"/>
            <a:ext cx="382482" cy="336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92352" y="6581095"/>
            <a:ext cx="1429133" cy="5590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67064" y="6692626"/>
            <a:ext cx="339677" cy="3981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8512" y="6654507"/>
            <a:ext cx="1427752" cy="5393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5986" y="6730744"/>
            <a:ext cx="328631" cy="3868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3293" y="6654507"/>
            <a:ext cx="1429133" cy="5393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6617" y="7274280"/>
            <a:ext cx="378341" cy="3049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3293" y="7678050"/>
            <a:ext cx="1429133" cy="4743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6017" y="1875627"/>
            <a:ext cx="2310087" cy="13567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3" name="object 23"/>
          <p:cNvSpPr/>
          <p:nvPr/>
        </p:nvSpPr>
        <p:spPr>
          <a:xfrm>
            <a:off x="2026017" y="3527412"/>
            <a:ext cx="197454" cy="4588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4" name="object 24"/>
          <p:cNvSpPr/>
          <p:nvPr/>
        </p:nvSpPr>
        <p:spPr>
          <a:xfrm>
            <a:off x="1356326" y="3204114"/>
            <a:ext cx="1375281" cy="3402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5" name="object 25"/>
          <p:cNvSpPr/>
          <p:nvPr/>
        </p:nvSpPr>
        <p:spPr>
          <a:xfrm>
            <a:off x="2206902" y="3808356"/>
            <a:ext cx="947232" cy="317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6" name="object 26"/>
          <p:cNvSpPr/>
          <p:nvPr/>
        </p:nvSpPr>
        <p:spPr>
          <a:xfrm>
            <a:off x="3728551" y="3550000"/>
            <a:ext cx="185027" cy="4221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7" name="object 27"/>
          <p:cNvSpPr/>
          <p:nvPr/>
        </p:nvSpPr>
        <p:spPr>
          <a:xfrm>
            <a:off x="3595992" y="3219644"/>
            <a:ext cx="1444322" cy="3472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8" name="object 28"/>
          <p:cNvSpPr/>
          <p:nvPr/>
        </p:nvSpPr>
        <p:spPr>
          <a:xfrm>
            <a:off x="3898388" y="3808357"/>
            <a:ext cx="1050793" cy="2865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9" name="object 29"/>
          <p:cNvSpPr/>
          <p:nvPr/>
        </p:nvSpPr>
        <p:spPr>
          <a:xfrm>
            <a:off x="2560389" y="2430459"/>
            <a:ext cx="751157" cy="2894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0" name="object 30"/>
          <p:cNvSpPr/>
          <p:nvPr/>
        </p:nvSpPr>
        <p:spPr>
          <a:xfrm>
            <a:off x="4314011" y="3082701"/>
            <a:ext cx="1364235" cy="0"/>
          </a:xfrm>
          <a:custGeom>
            <a:avLst/>
            <a:gdLst/>
            <a:ahLst/>
            <a:cxnLst/>
            <a:rect l="l" t="t" r="r" b="b"/>
            <a:pathLst>
              <a:path w="1505711">
                <a:moveTo>
                  <a:pt x="0" y="0"/>
                </a:moveTo>
                <a:lnTo>
                  <a:pt x="1505711" y="0"/>
                </a:lnTo>
              </a:path>
            </a:pathLst>
          </a:custGeom>
          <a:ln w="28701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1" name="object 31"/>
          <p:cNvSpPr/>
          <p:nvPr/>
        </p:nvSpPr>
        <p:spPr>
          <a:xfrm>
            <a:off x="5204632" y="3215409"/>
            <a:ext cx="878191" cy="3472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2" name="object 32"/>
          <p:cNvSpPr/>
          <p:nvPr/>
        </p:nvSpPr>
        <p:spPr>
          <a:xfrm>
            <a:off x="5678247" y="3082701"/>
            <a:ext cx="0" cy="13976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8702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3" name="object 33"/>
          <p:cNvSpPr/>
          <p:nvPr/>
        </p:nvSpPr>
        <p:spPr>
          <a:xfrm>
            <a:off x="5204632" y="3750473"/>
            <a:ext cx="943089" cy="3176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4" name="object 34"/>
          <p:cNvSpPr/>
          <p:nvPr/>
        </p:nvSpPr>
        <p:spPr>
          <a:xfrm>
            <a:off x="5675485" y="3557059"/>
            <a:ext cx="0" cy="200473"/>
          </a:xfrm>
          <a:custGeom>
            <a:avLst/>
            <a:gdLst/>
            <a:ahLst/>
            <a:cxnLst/>
            <a:rect l="l" t="t" r="r" b="b"/>
            <a:pathLst>
              <a:path h="216408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702">
            <a:solidFill>
              <a:srgbClr val="497E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0" name="object 20"/>
          <p:cNvSpPr txBox="1"/>
          <p:nvPr/>
        </p:nvSpPr>
        <p:spPr>
          <a:xfrm>
            <a:off x="3327638" y="1993330"/>
            <a:ext cx="608199" cy="16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212"/>
              </a:lnSpc>
              <a:spcBef>
                <a:spcPts val="61"/>
              </a:spcBef>
            </a:pP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IREKTUR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1242" y="2498370"/>
            <a:ext cx="451339" cy="16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212"/>
              </a:lnSpc>
              <a:spcBef>
                <a:spcPts val="61"/>
              </a:spcBef>
            </a:pP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DM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7288" y="3237361"/>
            <a:ext cx="1209263" cy="320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12"/>
              </a:lnSpc>
              <a:spcBef>
                <a:spcPts val="61"/>
              </a:spcBef>
            </a:pP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G.</a:t>
            </a:r>
            <a:r>
              <a:rPr sz="1600" spc="-4" baseline="2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ARKETI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4" baseline="2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1600">
              <a:latin typeface="Calibri"/>
              <a:cs typeface="Calibri"/>
            </a:endParaRPr>
          </a:p>
          <a:p>
            <a:pPr marL="185351" marR="196122" algn="ctr">
              <a:lnSpc>
                <a:spcPts val="1212"/>
              </a:lnSpc>
            </a:pP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EERI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5518" y="3237091"/>
            <a:ext cx="515961" cy="31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447" marR="77637" algn="ctr">
              <a:lnSpc>
                <a:spcPts val="1212"/>
              </a:lnSpc>
              <a:spcBef>
                <a:spcPts val="61"/>
              </a:spcBef>
            </a:pP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G.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189"/>
              </a:lnSpc>
            </a:pP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17" baseline="22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600" spc="-13" baseline="22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6872" y="3296892"/>
            <a:ext cx="1375097" cy="16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212"/>
              </a:lnSpc>
              <a:spcBef>
                <a:spcPts val="61"/>
              </a:spcBef>
            </a:pP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G.</a:t>
            </a:r>
            <a:r>
              <a:rPr sz="1600" spc="-4" baseline="2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8" baseline="22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600" spc="-8" baseline="2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600" spc="-8" baseline="2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13" baseline="227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600" spc="-8" baseline="2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" baseline="227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1064" y="3832716"/>
            <a:ext cx="529079" cy="16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212"/>
              </a:lnSpc>
              <a:spcBef>
                <a:spcPts val="61"/>
              </a:spcBef>
            </a:pP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13" baseline="227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600" spc="-8" baseline="2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" baseline="227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7437" y="3874211"/>
            <a:ext cx="832717" cy="16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212"/>
              </a:lnSpc>
              <a:spcBef>
                <a:spcPts val="61"/>
              </a:spcBef>
            </a:pP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EERI</a:t>
            </a: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6024" y="3890300"/>
            <a:ext cx="529078" cy="16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212"/>
              </a:lnSpc>
              <a:spcBef>
                <a:spcPts val="61"/>
              </a:spcBef>
            </a:pPr>
            <a:r>
              <a:rPr sz="1600" spc="4" baseline="22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13" baseline="227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600" spc="-8" baseline="2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" baseline="227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aseline="22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137" y="5739785"/>
            <a:ext cx="546651" cy="14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023"/>
              </a:lnSpc>
              <a:spcBef>
                <a:spcPts val="50"/>
              </a:spcBef>
            </a:pP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R/PO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8039" y="5739786"/>
            <a:ext cx="981356" cy="14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023"/>
              </a:lnSpc>
              <a:spcBef>
                <a:spcPts val="50"/>
              </a:spcBef>
            </a:pP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HN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spc="-28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DIS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2362" y="5739786"/>
            <a:ext cx="1182490" cy="14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023"/>
              </a:lnSpc>
              <a:spcBef>
                <a:spcPts val="50"/>
              </a:spcBef>
            </a:pP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2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400" spc="-1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NEE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8182" y="6793971"/>
            <a:ext cx="1292096" cy="270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871" marR="275970" algn="ctr">
              <a:lnSpc>
                <a:spcPts val="1023"/>
              </a:lnSpc>
              <a:spcBef>
                <a:spcPts val="50"/>
              </a:spcBef>
            </a:pP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PRO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SS/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ts val="1014"/>
              </a:lnSpc>
            </a:pP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PABRI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400" spc="8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/MA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9777" y="6794456"/>
            <a:ext cx="649110" cy="14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023"/>
              </a:lnSpc>
              <a:spcBef>
                <a:spcPts val="50"/>
              </a:spcBef>
            </a:pP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643" y="6858589"/>
            <a:ext cx="606476" cy="14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023"/>
              </a:lnSpc>
              <a:spcBef>
                <a:spcPts val="50"/>
              </a:spcBef>
            </a:pP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4" baseline="273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845" y="7848224"/>
            <a:ext cx="483618" cy="140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023"/>
              </a:lnSpc>
              <a:spcBef>
                <a:spcPts val="50"/>
              </a:spcBef>
            </a:pP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LIV</a:t>
            </a:r>
            <a:r>
              <a:rPr sz="1400" spc="4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aseline="2730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4011" y="3082701"/>
            <a:ext cx="1364235" cy="139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15">
              <a:lnSpc>
                <a:spcPts val="918"/>
              </a:lnSpc>
            </a:pP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941669" y="2144056"/>
            <a:ext cx="89577" cy="141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15">
              <a:lnSpc>
                <a:spcPts val="918"/>
              </a:lnSpc>
            </a:pPr>
            <a:endParaRPr sz="160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AIS Structure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44720" y="4951863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AIS Flow Process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" y="3098649"/>
            <a:ext cx="863482" cy="2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6085862"/>
            <a:ext cx="722418" cy="57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</a:t>
            </a:r>
            <a:endParaRPr lang="id-ID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2" y="8376415"/>
            <a:ext cx="193491" cy="3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2" y="9924229"/>
            <a:ext cx="5446928" cy="39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  <a:cs typeface="Arial" pitchFamily="34" charset="0"/>
              </a:rPr>
              <a:t>                                 			       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" y="11415228"/>
            <a:ext cx="532713" cy="69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  <a:cs typeface="Arial" pitchFamily="34" charset="0"/>
              </a:rPr>
              <a:t>     </a:t>
            </a:r>
            <a:endParaRPr lang="id-ID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>
              <a:latin typeface="Arial" pitchFamily="34" charset="0"/>
              <a:cs typeface="Arial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2" y="11812559"/>
            <a:ext cx="193491" cy="3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853247" y="1676400"/>
            <a:ext cx="3555574" cy="35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904709" y="2497333"/>
            <a:ext cx="5373581" cy="213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 marR="20514">
              <a:lnSpc>
                <a:spcPts val="1504"/>
              </a:lnSpc>
              <a:spcBef>
                <a:spcPts val="75"/>
              </a:spcBef>
            </a:pPr>
            <a:r>
              <a:rPr sz="1600" b="1" spc="-82" dirty="0">
                <a:latin typeface="Times New Roman"/>
                <a:cs typeface="Times New Roman"/>
              </a:rPr>
              <a:t>V</a:t>
            </a:r>
            <a:r>
              <a:rPr sz="1600" b="1" spc="8" dirty="0">
                <a:latin typeface="Times New Roman"/>
                <a:cs typeface="Times New Roman"/>
              </a:rPr>
              <a:t>is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4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n</a:t>
            </a:r>
            <a:endParaRPr sz="1600" dirty="0">
              <a:latin typeface="Times New Roman"/>
              <a:cs typeface="Times New Roman"/>
            </a:endParaRPr>
          </a:p>
          <a:p>
            <a:pPr marL="11657">
              <a:lnSpc>
                <a:spcPct val="100041"/>
              </a:lnSpc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6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1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4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m</a:t>
            </a:r>
            <a:r>
              <a:rPr sz="1600" spc="4" dirty="0">
                <a:latin typeface="Times New Roman"/>
                <a:cs typeface="Times New Roman"/>
              </a:rPr>
              <a:t>pe</a:t>
            </a:r>
            <a:r>
              <a:rPr sz="1600" dirty="0">
                <a:latin typeface="Times New Roman"/>
                <a:cs typeface="Times New Roman"/>
              </a:rPr>
              <a:t>tit</a:t>
            </a:r>
            <a:r>
              <a:rPr sz="1600" spc="-36" dirty="0">
                <a:latin typeface="Times New Roman"/>
                <a:cs typeface="Times New Roman"/>
              </a:rPr>
              <a:t>i</a:t>
            </a:r>
            <a:r>
              <a:rPr sz="1600" spc="-16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8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10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4" dirty="0">
                <a:latin typeface="Times New Roman"/>
                <a:cs typeface="Times New Roman"/>
              </a:rPr>
              <a:t>nn</a:t>
            </a:r>
            <a:r>
              <a:rPr sz="1600" spc="-73" dirty="0">
                <a:latin typeface="Times New Roman"/>
                <a:cs typeface="Times New Roman"/>
              </a:rPr>
              <a:t>o</a:t>
            </a:r>
            <a:r>
              <a:rPr sz="1600" spc="-24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36" dirty="0">
                <a:latin typeface="Times New Roman"/>
                <a:cs typeface="Times New Roman"/>
              </a:rPr>
              <a:t>i</a:t>
            </a:r>
            <a:r>
              <a:rPr sz="1600" spc="-16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4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m</a:t>
            </a:r>
            <a:r>
              <a:rPr sz="1600" spc="4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4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11" dirty="0">
                <a:latin typeface="Times New Roman"/>
                <a:cs typeface="Times New Roman"/>
              </a:rPr>
              <a:t> </a:t>
            </a:r>
            <a:r>
              <a:rPr sz="1600" spc="-28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ld</a:t>
            </a:r>
            <a:r>
              <a:rPr sz="1600" spc="73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3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-31" dirty="0">
                <a:latin typeface="Times New Roman"/>
                <a:cs typeface="Times New Roman"/>
              </a:rPr>
              <a:t>c</a:t>
            </a:r>
            <a:r>
              <a:rPr sz="1600" spc="-4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ical, 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ct</a:t>
            </a:r>
            <a:r>
              <a:rPr sz="1600" spc="4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ical,</a:t>
            </a:r>
            <a:r>
              <a:rPr sz="1600" spc="-9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10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aut</a:t>
            </a:r>
            <a:r>
              <a:rPr sz="1600" spc="-4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mati</a:t>
            </a:r>
            <a:r>
              <a:rPr sz="1600" spc="-4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269" dirty="0">
                <a:latin typeface="Times New Roman"/>
                <a:cs typeface="Times New Roman"/>
              </a:rPr>
              <a:t> </a:t>
            </a:r>
            <a:r>
              <a:rPr sz="1600" spc="-32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600" spc="13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p</a:t>
            </a:r>
            <a:r>
              <a:rPr sz="1600" spc="-16" dirty="0">
                <a:latin typeface="Times New Roman"/>
                <a:cs typeface="Times New Roman"/>
              </a:rPr>
              <a:t>r</a:t>
            </a:r>
            <a:r>
              <a:rPr sz="1600" spc="-73" dirty="0">
                <a:latin typeface="Times New Roman"/>
                <a:cs typeface="Times New Roman"/>
              </a:rPr>
              <a:t>o</a:t>
            </a:r>
            <a:r>
              <a:rPr sz="1600" spc="4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4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4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107" dirty="0">
                <a:latin typeface="Times New Roman"/>
                <a:cs typeface="Times New Roman"/>
              </a:rPr>
              <a:t> </a:t>
            </a:r>
            <a:r>
              <a:rPr sz="1600" spc="-16" dirty="0">
                <a:latin typeface="Times New Roman"/>
                <a:cs typeface="Times New Roman"/>
              </a:rPr>
              <a:t>r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al</a:t>
            </a:r>
            <a:r>
              <a:rPr sz="1600" spc="-1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4" dirty="0">
                <a:latin typeface="Times New Roman"/>
                <a:cs typeface="Times New Roman"/>
              </a:rPr>
              <a:t>on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24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uti</a:t>
            </a:r>
            <a:r>
              <a:rPr sz="1600" spc="-4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 </a:t>
            </a:r>
            <a:r>
              <a:rPr sz="1600" spc="66" dirty="0">
                <a:latin typeface="Times New Roman"/>
                <a:cs typeface="Times New Roman"/>
              </a:rPr>
              <a:t> </a:t>
            </a:r>
            <a:r>
              <a:rPr sz="1600" spc="-31" dirty="0">
                <a:latin typeface="Times New Roman"/>
                <a:cs typeface="Times New Roman"/>
              </a:rPr>
              <a:t>f</a:t>
            </a:r>
            <a:r>
              <a:rPr sz="1600" spc="-4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r </a:t>
            </a:r>
            <a:r>
              <a:rPr sz="1600" spc="4" dirty="0" smtClean="0">
                <a:latin typeface="Times New Roman"/>
                <a:cs typeface="Times New Roman"/>
              </a:rPr>
              <a:t>I</a:t>
            </a:r>
            <a:r>
              <a:rPr sz="1600" spc="-4" dirty="0" smtClean="0">
                <a:latin typeface="Times New Roman"/>
                <a:cs typeface="Times New Roman"/>
              </a:rPr>
              <a:t>n</a:t>
            </a:r>
            <a:r>
              <a:rPr sz="1600" spc="4" dirty="0" smtClean="0">
                <a:latin typeface="Times New Roman"/>
                <a:cs typeface="Times New Roman"/>
              </a:rPr>
              <a:t>d</a:t>
            </a:r>
            <a:r>
              <a:rPr sz="1600" spc="-4" dirty="0" smtClean="0">
                <a:latin typeface="Times New Roman"/>
                <a:cs typeface="Times New Roman"/>
              </a:rPr>
              <a:t>on</a:t>
            </a:r>
            <a:r>
              <a:rPr sz="1600" spc="4" dirty="0" smtClean="0">
                <a:latin typeface="Times New Roman"/>
                <a:cs typeface="Times New Roman"/>
              </a:rPr>
              <a:t>e</a:t>
            </a:r>
            <a:r>
              <a:rPr sz="1600" dirty="0" smtClean="0">
                <a:latin typeface="Times New Roman"/>
                <a:cs typeface="Times New Roman"/>
              </a:rPr>
              <a:t>sia</a:t>
            </a:r>
          </a:p>
          <a:p>
            <a:pPr marL="11657">
              <a:lnSpc>
                <a:spcPct val="100041"/>
              </a:lnSpc>
            </a:pPr>
            <a:endParaRPr lang="x-none" sz="1600" smtClean="0">
              <a:latin typeface="Times New Roman"/>
              <a:cs typeface="Times New Roman"/>
            </a:endParaRPr>
          </a:p>
          <a:p>
            <a:pPr marL="11657" marR="27907">
              <a:lnSpc>
                <a:spcPts val="1504"/>
              </a:lnSpc>
              <a:spcBef>
                <a:spcPts val="75"/>
              </a:spcBef>
            </a:pPr>
            <a:r>
              <a:rPr lang="en-US" sz="1600" b="1" spc="4" dirty="0">
                <a:latin typeface="Times New Roman"/>
                <a:cs typeface="Times New Roman"/>
              </a:rPr>
              <a:t>M</a:t>
            </a:r>
            <a:r>
              <a:rPr lang="en-US" sz="1600" b="1" spc="8" dirty="0">
                <a:latin typeface="Times New Roman"/>
                <a:cs typeface="Times New Roman"/>
              </a:rPr>
              <a:t>is</a:t>
            </a:r>
            <a:r>
              <a:rPr lang="en-US" sz="1600" b="1" dirty="0">
                <a:latin typeface="Times New Roman"/>
                <a:cs typeface="Times New Roman"/>
              </a:rPr>
              <a:t>s</a:t>
            </a:r>
            <a:r>
              <a:rPr lang="en-US" sz="1600" b="1" spc="8" dirty="0">
                <a:latin typeface="Times New Roman"/>
                <a:cs typeface="Times New Roman"/>
              </a:rPr>
              <a:t>i</a:t>
            </a:r>
            <a:r>
              <a:rPr lang="en-US" sz="1600" b="1" spc="-4" dirty="0">
                <a:latin typeface="Times New Roman"/>
                <a:cs typeface="Times New Roman"/>
              </a:rPr>
              <a:t>o</a:t>
            </a:r>
            <a:r>
              <a:rPr lang="en-US" sz="1600" b="1" dirty="0">
                <a:latin typeface="Times New Roman"/>
                <a:cs typeface="Times New Roman"/>
              </a:rPr>
              <a:t>n</a:t>
            </a:r>
            <a:endParaRPr lang="en-US" sz="1600" dirty="0">
              <a:latin typeface="Times New Roman"/>
              <a:cs typeface="Times New Roman"/>
            </a:endParaRPr>
          </a:p>
          <a:p>
            <a:pPr marL="11657">
              <a:lnSpc>
                <a:spcPct val="95825"/>
              </a:lnSpc>
            </a:pPr>
            <a:r>
              <a:rPr lang="en-US" sz="1600" dirty="0">
                <a:latin typeface="Times New Roman"/>
                <a:cs typeface="Times New Roman"/>
              </a:rPr>
              <a:t>B</a:t>
            </a:r>
            <a:r>
              <a:rPr lang="en-US" sz="1600" spc="4" dirty="0">
                <a:latin typeface="Times New Roman"/>
                <a:cs typeface="Times New Roman"/>
              </a:rPr>
              <a:t>e</a:t>
            </a:r>
            <a:r>
              <a:rPr lang="en-US" sz="1600" dirty="0">
                <a:latin typeface="Times New Roman"/>
                <a:cs typeface="Times New Roman"/>
              </a:rPr>
              <a:t>i</a:t>
            </a:r>
            <a:r>
              <a:rPr lang="en-US" sz="1600" spc="-4" dirty="0">
                <a:latin typeface="Times New Roman"/>
                <a:cs typeface="Times New Roman"/>
              </a:rPr>
              <a:t>n</a:t>
            </a:r>
            <a:r>
              <a:rPr lang="en-US" sz="1600" dirty="0">
                <a:latin typeface="Times New Roman"/>
                <a:cs typeface="Times New Roman"/>
              </a:rPr>
              <a:t>g</a:t>
            </a:r>
            <a:r>
              <a:rPr lang="en-US" sz="1600" spc="-53" dirty="0">
                <a:latin typeface="Times New Roman"/>
                <a:cs typeface="Times New Roman"/>
              </a:rPr>
              <a:t> </a:t>
            </a:r>
            <a:r>
              <a:rPr lang="en-US" sz="1600" spc="-4" dirty="0">
                <a:latin typeface="Times New Roman"/>
                <a:cs typeface="Times New Roman"/>
              </a:rPr>
              <a:t>on</a:t>
            </a:r>
            <a:r>
              <a:rPr lang="en-US" sz="1600" dirty="0">
                <a:latin typeface="Times New Roman"/>
                <a:cs typeface="Times New Roman"/>
              </a:rPr>
              <a:t>e</a:t>
            </a:r>
            <a:r>
              <a:rPr lang="en-US" sz="1600" spc="127" dirty="0">
                <a:latin typeface="Times New Roman"/>
                <a:cs typeface="Times New Roman"/>
              </a:rPr>
              <a:t> </a:t>
            </a:r>
            <a:r>
              <a:rPr lang="en-US" sz="1600" spc="-4" dirty="0">
                <a:latin typeface="Times New Roman"/>
                <a:cs typeface="Times New Roman"/>
              </a:rPr>
              <a:t>o</a:t>
            </a:r>
            <a:r>
              <a:rPr lang="en-US" sz="1600" dirty="0">
                <a:latin typeface="Times New Roman"/>
                <a:cs typeface="Times New Roman"/>
              </a:rPr>
              <a:t>f</a:t>
            </a:r>
            <a:r>
              <a:rPr lang="en-US" sz="1600" spc="46" dirty="0">
                <a:latin typeface="Times New Roman"/>
                <a:cs typeface="Times New Roman"/>
              </a:rPr>
              <a:t> </a:t>
            </a:r>
            <a:r>
              <a:rPr lang="en-US" sz="1600" spc="31" dirty="0">
                <a:latin typeface="Times New Roman"/>
                <a:cs typeface="Times New Roman"/>
              </a:rPr>
              <a:t>g</a:t>
            </a:r>
            <a:r>
              <a:rPr lang="en-US" sz="1600" spc="-16" dirty="0">
                <a:latin typeface="Times New Roman"/>
                <a:cs typeface="Times New Roman"/>
              </a:rPr>
              <a:t>r</a:t>
            </a:r>
            <a:r>
              <a:rPr lang="en-US" sz="1600" spc="4" dirty="0">
                <a:latin typeface="Times New Roman"/>
                <a:cs typeface="Times New Roman"/>
              </a:rPr>
              <a:t>e</a:t>
            </a:r>
            <a:r>
              <a:rPr lang="en-US" sz="1600" dirty="0">
                <a:latin typeface="Times New Roman"/>
                <a:cs typeface="Times New Roman"/>
              </a:rPr>
              <a:t>at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4" dirty="0">
                <a:latin typeface="Times New Roman"/>
                <a:cs typeface="Times New Roman"/>
              </a:rPr>
              <a:t>e</a:t>
            </a:r>
            <a:r>
              <a:rPr lang="en-US" sz="1600" spc="-4" dirty="0">
                <a:latin typeface="Times New Roman"/>
                <a:cs typeface="Times New Roman"/>
              </a:rPr>
              <a:t>ng</a:t>
            </a:r>
            <a:r>
              <a:rPr lang="en-US" sz="1600" dirty="0">
                <a:latin typeface="Times New Roman"/>
                <a:cs typeface="Times New Roman"/>
              </a:rPr>
              <a:t>i</a:t>
            </a:r>
            <a:r>
              <a:rPr lang="en-US" sz="1600" spc="-4" dirty="0">
                <a:latin typeface="Times New Roman"/>
                <a:cs typeface="Times New Roman"/>
              </a:rPr>
              <a:t>n</a:t>
            </a:r>
            <a:r>
              <a:rPr lang="en-US" sz="1600" spc="4" dirty="0">
                <a:latin typeface="Times New Roman"/>
                <a:cs typeface="Times New Roman"/>
              </a:rPr>
              <a:t>eer</a:t>
            </a:r>
            <a:r>
              <a:rPr lang="en-US" sz="1600" dirty="0">
                <a:latin typeface="Times New Roman"/>
                <a:cs typeface="Times New Roman"/>
              </a:rPr>
              <a:t>i</a:t>
            </a:r>
            <a:r>
              <a:rPr lang="en-US" sz="1600" spc="-4" dirty="0">
                <a:latin typeface="Times New Roman"/>
                <a:cs typeface="Times New Roman"/>
              </a:rPr>
              <a:t>n</a:t>
            </a:r>
            <a:r>
              <a:rPr lang="en-US" sz="1600" dirty="0">
                <a:latin typeface="Times New Roman"/>
                <a:cs typeface="Times New Roman"/>
              </a:rPr>
              <a:t>g</a:t>
            </a:r>
            <a:r>
              <a:rPr lang="en-US" sz="1600" spc="54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</a:t>
            </a:r>
            <a:r>
              <a:rPr lang="en-US" sz="1600" spc="-4" dirty="0">
                <a:latin typeface="Times New Roman"/>
                <a:cs typeface="Times New Roman"/>
              </a:rPr>
              <a:t>o</a:t>
            </a:r>
            <a:r>
              <a:rPr lang="en-US" sz="1600" dirty="0">
                <a:latin typeface="Times New Roman"/>
                <a:cs typeface="Times New Roman"/>
              </a:rPr>
              <a:t>m</a:t>
            </a:r>
            <a:r>
              <a:rPr lang="en-US" sz="1600" spc="4" dirty="0">
                <a:latin typeface="Times New Roman"/>
                <a:cs typeface="Times New Roman"/>
              </a:rPr>
              <a:t>p</a:t>
            </a: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43" dirty="0">
                <a:latin typeface="Times New Roman"/>
                <a:cs typeface="Times New Roman"/>
              </a:rPr>
              <a:t>n</a:t>
            </a:r>
            <a:r>
              <a:rPr lang="en-US" sz="1600" dirty="0">
                <a:latin typeface="Times New Roman"/>
                <a:cs typeface="Times New Roman"/>
              </a:rPr>
              <a:t>y</a:t>
            </a:r>
            <a:r>
              <a:rPr lang="en-US" sz="1600" spc="142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</a:t>
            </a:r>
            <a:r>
              <a:rPr lang="en-US" sz="1600" spc="-111" dirty="0">
                <a:latin typeface="Times New Roman"/>
                <a:cs typeface="Times New Roman"/>
              </a:rPr>
              <a:t> </a:t>
            </a:r>
            <a:r>
              <a:rPr lang="en-US" sz="1600" spc="4" dirty="0">
                <a:latin typeface="Times New Roman"/>
                <a:cs typeface="Times New Roman"/>
              </a:rPr>
              <a:t>I</a:t>
            </a:r>
            <a:r>
              <a:rPr lang="en-US" sz="1600" spc="-4" dirty="0">
                <a:latin typeface="Times New Roman"/>
                <a:cs typeface="Times New Roman"/>
              </a:rPr>
              <a:t>n</a:t>
            </a:r>
            <a:r>
              <a:rPr lang="en-US" sz="1600" spc="4" dirty="0">
                <a:latin typeface="Times New Roman"/>
                <a:cs typeface="Times New Roman"/>
              </a:rPr>
              <a:t>d</a:t>
            </a:r>
            <a:r>
              <a:rPr lang="en-US" sz="1600" spc="-4" dirty="0">
                <a:latin typeface="Times New Roman"/>
                <a:cs typeface="Times New Roman"/>
              </a:rPr>
              <a:t>on</a:t>
            </a:r>
            <a:r>
              <a:rPr lang="en-US" sz="1600" spc="4" dirty="0">
                <a:latin typeface="Times New Roman"/>
                <a:cs typeface="Times New Roman"/>
              </a:rPr>
              <a:t>e</a:t>
            </a:r>
            <a:r>
              <a:rPr lang="en-US" sz="1600" dirty="0">
                <a:latin typeface="Times New Roman"/>
                <a:cs typeface="Times New Roman"/>
              </a:rPr>
              <a:t>sia</a:t>
            </a:r>
          </a:p>
          <a:p>
            <a:pPr marL="11657">
              <a:lnSpc>
                <a:spcPct val="100041"/>
              </a:lnSpc>
            </a:pPr>
            <a:endParaRPr lang="x-none" sz="1600">
              <a:latin typeface="Times New Roman"/>
              <a:cs typeface="Times New Roman"/>
            </a:endParaRPr>
          </a:p>
          <a:p>
            <a:pPr marL="11657">
              <a:lnSpc>
                <a:spcPct val="100041"/>
              </a:lnSpc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50809" y="8843798"/>
            <a:ext cx="5756384" cy="5478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Anugrah Insan Selaras, PT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" y="49184"/>
            <a:ext cx="193491" cy="3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2" y="97257"/>
            <a:ext cx="193491" cy="77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600" dirty="0">
                <a:latin typeface="Arial" pitchFamily="34" charset="0"/>
                <a:cs typeface="Arial" pitchFamily="34" charset="0"/>
              </a:rPr>
              <a:t/>
            </a:r>
            <a:br>
              <a:rPr lang="id-ID" sz="600" dirty="0">
                <a:latin typeface="Arial" pitchFamily="34" charset="0"/>
                <a:cs typeface="Arial" pitchFamily="34" charset="0"/>
              </a:rPr>
            </a:br>
            <a:endParaRPr lang="id-ID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1" y="204175"/>
            <a:ext cx="228693" cy="57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" y="3098649"/>
            <a:ext cx="863482" cy="2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2" y="8376415"/>
            <a:ext cx="193491" cy="3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2" y="9924229"/>
            <a:ext cx="5446928" cy="39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  <a:cs typeface="Arial" pitchFamily="34" charset="0"/>
              </a:rPr>
              <a:t>                                 			       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" y="11415228"/>
            <a:ext cx="532713" cy="69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  <a:cs typeface="Arial" pitchFamily="34" charset="0"/>
              </a:rPr>
              <a:t>     </a:t>
            </a:r>
            <a:endParaRPr lang="id-ID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>
              <a:latin typeface="Arial" pitchFamily="34" charset="0"/>
              <a:cs typeface="Arial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2" y="11812559"/>
            <a:ext cx="193491" cy="3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08094" y="2144111"/>
            <a:ext cx="6400801" cy="639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8" tIns="47889" rIns="95778" bIns="478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id-ID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kte	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Deni Subarno, SH, M.Kn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</a:t>
            </a:r>
            <a:r>
              <a:rPr lang="it-IT" sz="1500" dirty="0" smtClean="0">
                <a:latin typeface="Times New Roman" pitchFamily="18" charset="0"/>
                <a:cs typeface="Times New Roman" pitchFamily="18" charset="0"/>
              </a:rPr>
              <a:t>No.46 Tanggal 30 April 2012 di Bandung</a:t>
            </a:r>
            <a:endParaRPr lang="id-ID" sz="15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Akte 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Perubahan	: No. 294 Tanggal 30 Desember 2013</a:t>
            </a:r>
            <a:br>
              <a:rPr lang="id-ID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	  No. 62 Tanggal 3 Oktober 2014</a:t>
            </a:r>
            <a:r>
              <a:rPr lang="it-IT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t-IT" sz="1500" dirty="0" smtClean="0">
                <a:latin typeface="Times New Roman" pitchFamily="18" charset="0"/>
                <a:cs typeface="Times New Roman" pitchFamily="18" charset="0"/>
              </a:rPr>
            </a:br>
            <a:endParaRPr lang="id-ID" sz="15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>
                <a:latin typeface="Times New Roman" pitchFamily="18" charset="0"/>
                <a:cs typeface="Times New Roman" pitchFamily="18" charset="0"/>
              </a:rPr>
              <a:t>SIUP 	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: 00042/10‐12/PM/III/2014</a:t>
            </a:r>
            <a:endParaRPr lang="id-ID" sz="15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>
                <a:latin typeface="Times New Roman" pitchFamily="18" charset="0"/>
                <a:cs typeface="Times New Roman" pitchFamily="18" charset="0"/>
              </a:rPr>
              <a:t>NPWP 	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: 66.242.826.7‐445.000</a:t>
            </a:r>
            <a:endParaRPr lang="id-ID" sz="15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Office 	: 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Centre Point Apart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sz="15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ment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Tower C </a:t>
            </a:r>
            <a:r>
              <a:rPr lang="en-US" sz="15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lantai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12 no.33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l.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Ahmad </a:t>
            </a:r>
            <a:r>
              <a:rPr lang="en-US" sz="15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Yani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Bekasi</a:t>
            </a:r>
            <a:endParaRPr lang="en-US" sz="15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Workshop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Ruko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Villa Mutiara Blok 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R2 </a:t>
            </a: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No. 10-11 </a:t>
            </a:r>
            <a:endParaRPr lang="en-US" sz="15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5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Desa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Ciantra</a:t>
            </a: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Cikarang</a:t>
            </a: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Selatan </a:t>
            </a:r>
            <a:r>
              <a:rPr lang="en-US" sz="15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Bekasi</a:t>
            </a:r>
            <a:endParaRPr lang="en-US" sz="15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Phone</a:t>
            </a: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: 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021-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2909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2011</a:t>
            </a:r>
            <a:endParaRPr lang="id-ID" sz="15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Fax 	: 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endParaRPr lang="id-ID" sz="15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E-mail	: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anugrah.insan.selaras@gmail.com</a:t>
            </a:r>
            <a:r>
              <a:rPr lang="id-ID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500" u="sng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en-US" sz="15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11657" marR="26229">
              <a:lnSpc>
                <a:spcPts val="1496"/>
              </a:lnSpc>
              <a:spcBef>
                <a:spcPts val="74"/>
              </a:spcBef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Marketing     :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 Tedi Apandi, 0823 1203 5990, 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  <a:hlinkClick r:id="rId4"/>
              </a:rPr>
              <a:t>tedi.apandi@yahoo.co.id</a:t>
            </a:r>
            <a:endParaRPr lang="id-ID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11657" marR="26229">
              <a:lnSpc>
                <a:spcPts val="1496"/>
              </a:lnSpc>
              <a:spcBef>
                <a:spcPts val="74"/>
              </a:spcBef>
            </a:pPr>
            <a:r>
              <a:rPr lang="id-ID" sz="15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   Budi Purwanto, 0812 8190 6643, 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  <a:hlinkClick r:id="rId5"/>
              </a:rPr>
              <a:t>budipurwanto1326@gmail.com</a:t>
            </a:r>
            <a:endParaRPr lang="id-ID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11657" marR="26229">
              <a:lnSpc>
                <a:spcPts val="1496"/>
              </a:lnSpc>
              <a:spcBef>
                <a:spcPts val="74"/>
              </a:spcBef>
            </a:pPr>
            <a:r>
              <a:rPr lang="id-ID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    Syaiful Anwar, 0813 8292 3242, 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  <a:hlinkClick r:id="rId6"/>
              </a:rPr>
              <a:t>syaiful.ais04@gmail.com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 sz="15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Bank account :132‐00‐1507581‐6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    (Bank Mandiri KCP BandungCimindi)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r>
              <a:rPr lang="id-ID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1500" dirty="0" smtClean="0">
                <a:latin typeface="Times New Roman" pitchFamily="18" charset="0"/>
                <a:cs typeface="Times New Roman" pitchFamily="18" charset="0"/>
              </a:rPr>
              <a:t>     PT. Anugrah Insan Selaras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id-ID" sz="15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57778" algn="l"/>
              </a:tabLst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0809" y="8843798"/>
            <a:ext cx="5756384" cy="5478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Anugrah Insan Selaras, PT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03209" y="6723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19" y="1620891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latin typeface="Aharoni" pitchFamily="2" charset="-79"/>
                <a:cs typeface="Aharoni" pitchFamily="2" charset="-79"/>
              </a:rPr>
              <a:t>Company Legaly</a:t>
            </a:r>
            <a:endParaRPr lang="id-ID" sz="28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47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/>
          <p:nvPr/>
        </p:nvSpPr>
        <p:spPr>
          <a:xfrm>
            <a:off x="568216" y="1752600"/>
            <a:ext cx="5756383" cy="333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spcBef>
                <a:spcPts val="7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1600" spc="3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ah</a:t>
            </a:r>
            <a:r>
              <a:rPr sz="1600" spc="1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san</a:t>
            </a:r>
            <a:r>
              <a:rPr sz="1600" spc="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la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600" spc="-5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6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6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16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spc="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1600" spc="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11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ati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1600" spc="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spc="-4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5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y </a:t>
            </a:r>
          </a:p>
          <a:p>
            <a:pPr marL="11657">
              <a:spcBef>
                <a:spcPts val="75"/>
              </a:spcBef>
            </a:pPr>
            <a:endParaRPr lang="x-none" sz="1600" spc="4">
              <a:latin typeface="Times New Roman" pitchFamily="18" charset="0"/>
              <a:cs typeface="Times New Roman" pitchFamily="18" charset="0"/>
            </a:endParaRPr>
          </a:p>
          <a:p>
            <a:pPr marL="11657">
              <a:spcBef>
                <a:spcPts val="75"/>
              </a:spcBef>
            </a:pP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600" spc="-16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spc="-73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1600" spc="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ng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eer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1600" spc="-1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luti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spc="1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600" spc="-1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28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ld</a:t>
            </a:r>
            <a:r>
              <a:rPr sz="1600" spc="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600" spc="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spc="-3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il,</a:t>
            </a:r>
            <a:r>
              <a:rPr sz="1600" spc="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spc="-27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spc="-4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4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ica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l &amp; e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ct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ica</a:t>
            </a:r>
            <a:r>
              <a:rPr sz="1600" spc="13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, aut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mati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1600" spc="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1600" spc="-19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actu</a:t>
            </a:r>
            <a:r>
              <a:rPr sz="1600" spc="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sz="1600" spc="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4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11657">
              <a:spcBef>
                <a:spcPts val="75"/>
              </a:spcBef>
            </a:pPr>
            <a:endParaRPr lang="id-ID" sz="1600" spc="-143" dirty="0" smtClean="0">
              <a:latin typeface="Times New Roman" pitchFamily="18" charset="0"/>
              <a:cs typeface="Times New Roman" pitchFamily="18" charset="0"/>
            </a:endParaRPr>
          </a:p>
          <a:p>
            <a:pPr marL="11657">
              <a:spcBef>
                <a:spcPts val="75"/>
              </a:spcBef>
            </a:pPr>
            <a:r>
              <a:rPr lang="en-US" sz="1600" spc="-143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spc="-36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-16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-3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2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spc="-5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spc="-1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spc="39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uctu</a:t>
            </a:r>
            <a:r>
              <a:rPr lang="en-US" sz="1600" spc="-16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gn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spc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pc="16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spc="14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1600" spc="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2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-36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spc="-28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pc="16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spc="-4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spc="4" dirty="0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spc="4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spc="6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en-US" sz="1600" spc="18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en-US" sz="1600" spc="-36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-2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spc="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spc="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1600" spc="-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CF</a:t>
            </a:r>
            <a:r>
              <a:rPr lang="en-US" sz="1600" spc="12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en-US" sz="1600" spc="-36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spc="1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en-US" sz="1600" spc="-28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11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pc="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4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1657">
              <a:spcBef>
                <a:spcPts val="75"/>
              </a:spcBef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657">
              <a:spcBef>
                <a:spcPts val="75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ical</a:t>
            </a:r>
            <a:r>
              <a:rPr lang="en-US" sz="16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spc="1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pc="-16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pc="-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600" spc="-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1600" spc="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ur</a:t>
            </a:r>
            <a:r>
              <a:rPr lang="en-US" sz="1600" spc="1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24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spc="4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spc="52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1600" spc="4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spc="-84" dirty="0">
                <a:latin typeface="Times New Roman" pitchFamily="18" charset="0"/>
                <a:cs typeface="Times New Roman" pitchFamily="18" charset="0"/>
              </a:rPr>
              <a:t> </a:t>
            </a:r>
            <a:endParaRPr lang="id-ID" sz="1600" spc="-84" dirty="0" smtClean="0">
              <a:latin typeface="Times New Roman" pitchFamily="18" charset="0"/>
              <a:cs typeface="Times New Roman" pitchFamily="18" charset="0"/>
            </a:endParaRPr>
          </a:p>
          <a:p>
            <a:pPr marL="11657">
              <a:spcBef>
                <a:spcPts val="75"/>
              </a:spcBef>
            </a:pPr>
            <a:r>
              <a:rPr lang="en-US" sz="1600" spc="-36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spc="-4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spc="1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spc="2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32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ati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pc="1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4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9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en-US" sz="1600" spc="-4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spc="3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spc="1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syst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36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1600" spc="3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spc="-16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spc="-72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spc="1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aut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mati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600" spc="1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4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-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spc="1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spc="-4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stalati</a:t>
            </a:r>
            <a:r>
              <a:rPr lang="en-US" sz="1600" spc="-4" dirty="0" err="1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657" marR="214565">
              <a:lnSpc>
                <a:spcPct val="100041"/>
              </a:lnSpc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0809" y="8843798"/>
            <a:ext cx="5756384" cy="5478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Anugrah Insan Selaras, PT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Machine and Facility</a:t>
            </a:r>
            <a:r>
              <a:rPr lang="en-US" sz="1400" b="1" u="sng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3391"/>
              </p:ext>
            </p:extLst>
          </p:nvPr>
        </p:nvGraphicFramePr>
        <p:xfrm>
          <a:off x="509423" y="1760334"/>
          <a:ext cx="5756385" cy="369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99"/>
                <a:gridCol w="1822855"/>
                <a:gridCol w="1151277"/>
                <a:gridCol w="477359"/>
                <a:gridCol w="1825195"/>
              </a:tblGrid>
              <a:tr h="2788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MACHINE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MAKER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QTY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CAPACITY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CNC MILLING ECCOCA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1050 x 550 x 500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EDM </a:t>
                      </a:r>
                      <a:r>
                        <a:rPr lang="en-US" sz="1100" baseline="0" dirty="0" smtClean="0"/>
                        <a:t> ZNC C TEK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1000  x 800 x 400</a:t>
                      </a:r>
                      <a:endParaRPr lang="en-US" sz="1100" dirty="0"/>
                    </a:p>
                  </a:txBody>
                  <a:tcPr anchor="ctr"/>
                </a:tc>
              </a:tr>
              <a:tr h="3927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SURFACE GRINDING NAGASE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JAPAN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550 x 300 x 200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MANUAL</a:t>
                      </a:r>
                      <a:r>
                        <a:rPr lang="en-US" sz="1100" baseline="0" dirty="0" smtClean="0"/>
                        <a:t> MILLING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320 x 1000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MANUAL LATHE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LENGTH. 1500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HAND STACKER &amp; PALLET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 TON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CNC MILLING</a:t>
                      </a:r>
                      <a:r>
                        <a:rPr lang="id-ID" sz="1100" baseline="0" dirty="0" smtClean="0"/>
                        <a:t> QUASSER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</a:t>
                      </a:r>
                      <a:r>
                        <a:rPr lang="id-ID" sz="1100" dirty="0" smtClean="0"/>
                        <a:t>20</a:t>
                      </a:r>
                      <a:r>
                        <a:rPr lang="en-US" sz="1100" dirty="0" smtClean="0"/>
                        <a:t>0 x 550 x 500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CNC MILLING HARTFORD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</a:t>
                      </a:r>
                      <a:r>
                        <a:rPr lang="id-ID" sz="1100" dirty="0" smtClean="0"/>
                        <a:t>00</a:t>
                      </a:r>
                      <a:r>
                        <a:rPr lang="en-US" sz="1100" dirty="0" smtClean="0"/>
                        <a:t>0 x 5</a:t>
                      </a:r>
                      <a:r>
                        <a:rPr lang="id-ID" sz="1100" dirty="0" smtClean="0"/>
                        <a:t>0</a:t>
                      </a:r>
                      <a:r>
                        <a:rPr lang="en-US" sz="1100" dirty="0" smtClean="0"/>
                        <a:t>0 x 500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ARGON &amp; CO WELD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250A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ELEKTROD WELD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CHINA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200A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MOBILE CRANE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LOCAL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 TON</a:t>
                      </a:r>
                      <a:endParaRPr lang="en-US" sz="1100" dirty="0"/>
                    </a:p>
                  </a:txBody>
                  <a:tcPr anchor="ctr"/>
                </a:tc>
              </a:tr>
              <a:tr h="271448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COMPRESSOR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TAIWAN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5,5 HP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550809" y="8843798"/>
            <a:ext cx="5756384" cy="5478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Anugrah Insan Selaras, PT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6831" y="5661923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Measurment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18283"/>
              </p:ext>
            </p:extLst>
          </p:nvPr>
        </p:nvGraphicFramePr>
        <p:xfrm>
          <a:off x="499898" y="6103734"/>
          <a:ext cx="5756385" cy="243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99"/>
                <a:gridCol w="1822855"/>
                <a:gridCol w="1151277"/>
                <a:gridCol w="477359"/>
                <a:gridCol w="1825195"/>
              </a:tblGrid>
              <a:tr h="3007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MACHINE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MAKER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CAPACITY</a:t>
                      </a:r>
                      <a:endParaRPr lang="en-US" sz="1200" dirty="0"/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MICRO</a:t>
                      </a:r>
                      <a:r>
                        <a:rPr lang="en-US" sz="1000" baseline="0" dirty="0" smtClean="0"/>
                        <a:t>METER DIGITAL 0 - 30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r>
                        <a:rPr lang="en-US" sz="1000" baseline="0" dirty="0" smtClean="0"/>
                        <a:t> – 30 MM</a:t>
                      </a:r>
                      <a:endParaRPr lang="en-US" sz="1000" dirty="0"/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MICROMETER</a:t>
                      </a:r>
                      <a:r>
                        <a:rPr lang="en-US" sz="1000" baseline="0" dirty="0" smtClean="0"/>
                        <a:t> 0 - 25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r>
                        <a:rPr lang="en-US" sz="1000" baseline="0" dirty="0" smtClean="0"/>
                        <a:t> – 25 MM</a:t>
                      </a:r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CALIPER</a:t>
                      </a:r>
                      <a:r>
                        <a:rPr lang="en-US" sz="1000" baseline="0" dirty="0" smtClean="0"/>
                        <a:t> DIGITAL 0 - 200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 – 200 MM</a:t>
                      </a:r>
                      <a:endParaRPr lang="en-US" sz="1000" dirty="0"/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CALIPER DIGITAL 0 - 300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 – 300 MM</a:t>
                      </a:r>
                      <a:endParaRPr lang="en-US" sz="1000" dirty="0"/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CALIPER 0 - 150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 – 150 MM</a:t>
                      </a:r>
                      <a:endParaRPr lang="en-US" sz="1000" dirty="0"/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HEIGHT GAUGE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 – 300 MM</a:t>
                      </a:r>
                      <a:endParaRPr lang="en-US" sz="1000" dirty="0"/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7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Tang Ampere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AC-DC</a:t>
                      </a:r>
                      <a:endParaRPr lang="en-US" sz="1000" dirty="0"/>
                    </a:p>
                  </a:txBody>
                  <a:tcPr anchor="ctr"/>
                </a:tc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8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AVO Meter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JAPAN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DATA#1\TOSIDA\DATA-2015\IMG20151204113112.jpg"/>
          <p:cNvPicPr>
            <a:picLocks noChangeAspect="1" noChangeArrowheads="1"/>
          </p:cNvPicPr>
          <p:nvPr/>
        </p:nvPicPr>
        <p:blipFill>
          <a:blip r:embed="rId3" cstate="print"/>
          <a:srcRect l="5556" t="13987" r="8333"/>
          <a:stretch>
            <a:fillRect/>
          </a:stretch>
        </p:blipFill>
        <p:spPr bwMode="auto">
          <a:xfrm>
            <a:off x="3425536" y="1828800"/>
            <a:ext cx="305146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 descr="D:\DATA#1\TOSIDA\DATA-2015\IMG20151204113122.jpg"/>
          <p:cNvPicPr>
            <a:picLocks noChangeAspect="1" noChangeArrowheads="1"/>
          </p:cNvPicPr>
          <p:nvPr/>
        </p:nvPicPr>
        <p:blipFill>
          <a:blip r:embed="rId4" cstate="print"/>
          <a:srcRect t="13690" r="5357" b="10119"/>
          <a:stretch>
            <a:fillRect/>
          </a:stretch>
        </p:blipFill>
        <p:spPr bwMode="auto">
          <a:xfrm>
            <a:off x="228600" y="2209800"/>
            <a:ext cx="2743200" cy="1656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D:\DATA#1\TOSIDA\DATA-2015\IMG20151204113141.jpg"/>
          <p:cNvPicPr>
            <a:picLocks noChangeAspect="1" noChangeArrowheads="1"/>
          </p:cNvPicPr>
          <p:nvPr/>
        </p:nvPicPr>
        <p:blipFill>
          <a:blip r:embed="rId5" cstate="print"/>
          <a:srcRect r="22501" b="2951"/>
          <a:stretch>
            <a:fillRect/>
          </a:stretch>
        </p:blipFill>
        <p:spPr bwMode="auto">
          <a:xfrm>
            <a:off x="304800" y="4507510"/>
            <a:ext cx="1523999" cy="2544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3875585"/>
            <a:ext cx="2057400" cy="28137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Manual  Lathe - 1500</a:t>
            </a: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425536" y="4145578"/>
            <a:ext cx="3124200" cy="28137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CNC MILLING – 1000x550x500</a:t>
            </a: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7045531"/>
            <a:ext cx="1524000" cy="28137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Manual  Milling</a:t>
            </a: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6" name="Picture 15" descr="IMG20151221110901.jpg"/>
          <p:cNvPicPr>
            <a:picLocks noChangeAspect="1"/>
          </p:cNvPicPr>
          <p:nvPr/>
        </p:nvPicPr>
        <p:blipFill>
          <a:blip r:embed="rId6" cstate="print"/>
          <a:srcRect r="7407" b="5556"/>
          <a:stretch>
            <a:fillRect/>
          </a:stretch>
        </p:blipFill>
        <p:spPr>
          <a:xfrm>
            <a:off x="4419600" y="4507510"/>
            <a:ext cx="1905000" cy="2538021"/>
          </a:xfrm>
          <a:prstGeom prst="rect">
            <a:avLst/>
          </a:prstGeom>
        </p:spPr>
      </p:pic>
      <p:pic>
        <p:nvPicPr>
          <p:cNvPr id="17" name="Picture 16" descr="IMG20151221110932.jpg"/>
          <p:cNvPicPr>
            <a:picLocks noChangeAspect="1"/>
          </p:cNvPicPr>
          <p:nvPr/>
        </p:nvPicPr>
        <p:blipFill>
          <a:blip r:embed="rId7" cstate="print"/>
          <a:srcRect l="3704" r="7407" b="5556"/>
          <a:stretch>
            <a:fillRect/>
          </a:stretch>
        </p:blipFill>
        <p:spPr>
          <a:xfrm>
            <a:off x="2209800" y="4507510"/>
            <a:ext cx="1828800" cy="2538021"/>
          </a:xfrm>
          <a:prstGeom prst="rect">
            <a:avLst/>
          </a:prstGeom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209800" y="7045530"/>
            <a:ext cx="1524000" cy="28137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err="1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Edm</a:t>
            </a: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  ZNC</a:t>
            </a: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419600" y="7052105"/>
            <a:ext cx="1524000" cy="28137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Surface Grinding</a:t>
            </a: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Machine and Facility</a:t>
            </a:r>
            <a:r>
              <a:rPr lang="en-US" sz="1400" b="1" u="sng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24" name="Picture 23" descr="C:\Users\TOSIDA\Downloads\Quas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7"/>
          <a:stretch/>
        </p:blipFill>
        <p:spPr bwMode="auto">
          <a:xfrm>
            <a:off x="304800" y="7386777"/>
            <a:ext cx="2286000" cy="17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10117" y="9104101"/>
            <a:ext cx="2280683" cy="46604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CNC MILLING </a:t>
            </a:r>
            <a:r>
              <a:rPr lang="id-ID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QUASSER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id-ID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00x550x500</a:t>
            </a: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26" name="Picture 2" descr="C:\Users\TOSIDA\Downloads\Hartford-Super-HCMC1682.g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6619"/>
          <a:stretch/>
        </p:blipFill>
        <p:spPr bwMode="auto">
          <a:xfrm>
            <a:off x="2635102" y="7386777"/>
            <a:ext cx="2391274" cy="17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43200" y="9104101"/>
            <a:ext cx="2280683" cy="46604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CNC MILLING </a:t>
            </a:r>
            <a:r>
              <a:rPr lang="id-ID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HARTFORD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id-ID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0</a:t>
            </a: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00x5</a:t>
            </a:r>
            <a:r>
              <a:rPr lang="id-ID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0</a:t>
            </a: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0x500</a:t>
            </a: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8" name="object 16"/>
          <p:cNvSpPr/>
          <p:nvPr/>
        </p:nvSpPr>
        <p:spPr>
          <a:xfrm>
            <a:off x="5165651" y="7841934"/>
            <a:ext cx="1450624" cy="1262167"/>
          </a:xfrm>
          <a:prstGeom prst="rect">
            <a:avLst/>
          </a:prstGeom>
          <a:blipFill>
            <a:blip r:embed="rId10" cstate="print"/>
            <a:srcRect/>
            <a:stretch>
              <a:fillRect l="-14166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987636" y="9104101"/>
            <a:ext cx="1704754" cy="46604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en-US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id-ID" sz="1200" u="sng" dirty="0" smtClean="0">
                <a:solidFill>
                  <a:schemeClr val="tx1"/>
                </a:solidFill>
                <a:latin typeface="Centaur" pitchFamily="18" charset="0"/>
                <a:ea typeface="Times New Roman" pitchFamily="18" charset="0"/>
                <a:cs typeface="Arial" pitchFamily="34" charset="0"/>
              </a:rPr>
              <a:t>AD/CAM ENG TEAM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endParaRPr lang="id-ID" sz="1200" u="sng" dirty="0">
              <a:solidFill>
                <a:schemeClr val="tx1"/>
              </a:solidFill>
              <a:latin typeface="Centaur" pitchFamily="18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:\BlackBerry\camera\IMG-20130422-004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4" r="39752" b="36198"/>
          <a:stretch/>
        </p:blipFill>
        <p:spPr bwMode="auto">
          <a:xfrm>
            <a:off x="977199" y="3986312"/>
            <a:ext cx="2234645" cy="18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H:\BlackBerry\camera\IMG-20130412-0041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7" b="23307"/>
          <a:stretch/>
        </p:blipFill>
        <p:spPr bwMode="auto">
          <a:xfrm>
            <a:off x="443799" y="1750269"/>
            <a:ext cx="2232821" cy="190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 l="29643" t="16667" r="38146" b="6026"/>
          <a:stretch>
            <a:fillRect/>
          </a:stretch>
        </p:blipFill>
        <p:spPr bwMode="auto">
          <a:xfrm>
            <a:off x="367599" y="6172200"/>
            <a:ext cx="18798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6"/>
          <a:stretch/>
        </p:blipFill>
        <p:spPr>
          <a:xfrm>
            <a:off x="3263199" y="1752600"/>
            <a:ext cx="3315614" cy="1981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99" y="3657600"/>
            <a:ext cx="2528774" cy="27883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99" y="6324600"/>
            <a:ext cx="3352800" cy="24565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1400" y="36238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2 x 280 m Conveyor Project</a:t>
            </a:r>
            <a:endParaRPr lang="id-ID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91399" y="583364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2 x 20 m Automatic Infeed Belt Conveyor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599" y="8763000"/>
            <a:ext cx="288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Fine Bread Crusher</a:t>
            </a:r>
            <a:endParaRPr lang="id-ID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20599" y="5334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Ribbon Mixer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3599" y="87630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Level Gauge for 10 m height of tank</a:t>
            </a:r>
            <a:endParaRPr lang="id-ID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8599" y="37338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Pouch Filling Machine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Our Experience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71959"/>
            <a:ext cx="2883498" cy="2342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419600"/>
            <a:ext cx="28956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3" y="6896100"/>
            <a:ext cx="2895600" cy="217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98" y="1771959"/>
            <a:ext cx="1720537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t="5229" r="37223" b="17405"/>
          <a:stretch/>
        </p:blipFill>
        <p:spPr>
          <a:xfrm>
            <a:off x="3657600" y="3776246"/>
            <a:ext cx="2819400" cy="269554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r="26571"/>
          <a:stretch/>
        </p:blipFill>
        <p:spPr bwMode="auto">
          <a:xfrm>
            <a:off x="3581400" y="6629400"/>
            <a:ext cx="221021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40810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>
                <a:solidFill>
                  <a:srgbClr val="FF0000"/>
                </a:solidFill>
              </a:rPr>
              <a:t>Heat treatment oven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5956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>
                <a:solidFill>
                  <a:srgbClr val="FF0000"/>
                </a:solidFill>
              </a:rPr>
              <a:t>Painting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90340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>
                <a:solidFill>
                  <a:srgbClr val="FF0000"/>
                </a:solidFill>
              </a:rPr>
              <a:t>Ducting system</a:t>
            </a:r>
            <a:endParaRPr lang="id-ID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5442" y="3776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Dust Collector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5200" y="60198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Triple Deck Storage System – with motorized infeed rollers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5200" y="9067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Logic Control design and wiring</a:t>
            </a:r>
            <a:endParaRPr lang="id-ID" sz="1600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Our Experience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50809" y="519963"/>
            <a:ext cx="5756384" cy="515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19156" bIns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 Profile</a:t>
            </a:r>
            <a:endParaRPr lang="id-ID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26831" y="1310868"/>
            <a:ext cx="2819400" cy="31215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718334" algn="l"/>
              </a:tabLst>
            </a:pPr>
            <a:r>
              <a:rPr lang="id-ID" sz="1400" b="1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Our Experience :</a:t>
            </a:r>
            <a:endParaRPr lang="id-ID" sz="1400" b="1" u="sng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4" name="object 12"/>
          <p:cNvSpPr/>
          <p:nvPr/>
        </p:nvSpPr>
        <p:spPr>
          <a:xfrm>
            <a:off x="686260" y="4270639"/>
            <a:ext cx="1601733" cy="153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3"/>
          <p:cNvSpPr/>
          <p:nvPr/>
        </p:nvSpPr>
        <p:spPr>
          <a:xfrm>
            <a:off x="2308706" y="4270639"/>
            <a:ext cx="1549263" cy="1537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4"/>
          <p:cNvSpPr/>
          <p:nvPr/>
        </p:nvSpPr>
        <p:spPr>
          <a:xfrm>
            <a:off x="3695034" y="5289946"/>
            <a:ext cx="2286614" cy="1907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5"/>
          <p:cNvSpPr/>
          <p:nvPr/>
        </p:nvSpPr>
        <p:spPr>
          <a:xfrm>
            <a:off x="686260" y="1747785"/>
            <a:ext cx="3258700" cy="2500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1"/>
          <p:cNvSpPr/>
          <p:nvPr/>
        </p:nvSpPr>
        <p:spPr>
          <a:xfrm>
            <a:off x="799486" y="6207603"/>
            <a:ext cx="2027022" cy="2217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3167566" y="7435854"/>
            <a:ext cx="2912119" cy="1490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7"/>
          <p:cNvSpPr/>
          <p:nvPr/>
        </p:nvSpPr>
        <p:spPr>
          <a:xfrm>
            <a:off x="4100991" y="1747785"/>
            <a:ext cx="1199919" cy="16306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6"/>
          <p:cNvSpPr txBox="1"/>
          <p:nvPr/>
        </p:nvSpPr>
        <p:spPr>
          <a:xfrm>
            <a:off x="4194414" y="3554281"/>
            <a:ext cx="1784887" cy="584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247" marR="335466" algn="ctr">
              <a:lnSpc>
                <a:spcPts val="1331"/>
              </a:lnSpc>
              <a:spcBef>
                <a:spcPts val="66"/>
              </a:spcBef>
            </a:pP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NTEGR</a:t>
            </a:r>
            <a:r>
              <a:rPr sz="1300" spc="-13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41"/>
              </a:lnSpc>
            </a:pP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ELD</a:t>
            </a: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NG </a:t>
            </a:r>
            <a:r>
              <a:rPr sz="1300" spc="6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1300" spc="-9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HANDL</a:t>
            </a: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NG </a:t>
            </a:r>
            <a:r>
              <a:rPr sz="1300" spc="-118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OB</a:t>
            </a:r>
            <a:r>
              <a:rPr sz="1300" spc="-27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2" name="object 5"/>
          <p:cNvSpPr txBox="1"/>
          <p:nvPr/>
        </p:nvSpPr>
        <p:spPr>
          <a:xfrm>
            <a:off x="1779223" y="5888864"/>
            <a:ext cx="1440139" cy="188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331"/>
              </a:lnSpc>
              <a:spcBef>
                <a:spcPts val="66"/>
              </a:spcBef>
            </a:pP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UNTER</a:t>
            </a:r>
            <a:r>
              <a:rPr sz="13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z="1300" spc="-118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300" spc="4" dirty="0">
                <a:solidFill>
                  <a:srgbClr val="FF0000"/>
                </a:solidFill>
                <a:latin typeface="Times New Roman"/>
                <a:cs typeface="Times New Roman"/>
              </a:rPr>
              <a:t>OK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3" name="object 4"/>
          <p:cNvSpPr txBox="1"/>
          <p:nvPr/>
        </p:nvSpPr>
        <p:spPr>
          <a:xfrm>
            <a:off x="3637747" y="7192597"/>
            <a:ext cx="1557779" cy="188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404"/>
              </a:lnSpc>
              <a:spcBef>
                <a:spcPts val="70"/>
              </a:spcBef>
            </a:pPr>
            <a:r>
              <a:rPr sz="1900" spc="-69" baseline="19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1900" spc="-8" baseline="19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 S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900" spc="-17" baseline="19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spc="-23" baseline="19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1900" spc="13" baseline="1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1900" spc="-8" baseline="195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"/>
          <p:cNvSpPr txBox="1"/>
          <p:nvPr/>
        </p:nvSpPr>
        <p:spPr>
          <a:xfrm>
            <a:off x="1022846" y="8471783"/>
            <a:ext cx="1552931" cy="579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4"/>
              </a:lnSpc>
              <a:spcBef>
                <a:spcPts val="70"/>
              </a:spcBef>
            </a:pP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spc="13" baseline="1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ig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 w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ith</a:t>
            </a:r>
            <a:endParaRPr sz="1300">
              <a:latin typeface="Calibri"/>
              <a:cs typeface="Calibri"/>
            </a:endParaRPr>
          </a:p>
          <a:p>
            <a:pPr marL="128210" marR="140379" algn="ctr">
              <a:lnSpc>
                <a:spcPct val="97859"/>
              </a:lnSpc>
            </a:pP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300" spc="-4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300" spc="-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00" spc="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00" spc="-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300" spc="-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300" spc="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300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spc="-1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300" spc="-8" dirty="0">
                <a:solidFill>
                  <a:srgbClr val="FF0000"/>
                </a:solidFill>
                <a:latin typeface="Calibri"/>
                <a:cs typeface="Calibri"/>
              </a:rPr>
              <a:t>ys</a:t>
            </a:r>
            <a:r>
              <a:rPr sz="1300" spc="-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em </a:t>
            </a:r>
            <a:r>
              <a:rPr sz="1300" spc="-1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300" spc="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00" spc="-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00" spc="-17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00" spc="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lled </a:t>
            </a:r>
            <a:r>
              <a:rPr sz="1300" spc="-13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300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spc="-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300" spc="-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3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5" name="object 2"/>
          <p:cNvSpPr txBox="1"/>
          <p:nvPr/>
        </p:nvSpPr>
        <p:spPr>
          <a:xfrm>
            <a:off x="3637748" y="8902111"/>
            <a:ext cx="2070712" cy="188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7">
              <a:lnSpc>
                <a:spcPts val="1404"/>
              </a:lnSpc>
              <a:spcBef>
                <a:spcPts val="70"/>
              </a:spcBef>
            </a:pP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il 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ler </a:t>
            </a:r>
            <a:r>
              <a:rPr sz="1900" spc="-17" baseline="19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900" spc="4" baseline="19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900" spc="-22" baseline="1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900" spc="-8" baseline="195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900" spc="-17" baseline="19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spc="-4" baseline="195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r>
              <a:rPr sz="1900" spc="-8" baseline="1950" dirty="0">
                <a:solidFill>
                  <a:srgbClr val="FF0000"/>
                </a:solidFill>
                <a:latin typeface="Calibri"/>
                <a:cs typeface="Calibri"/>
              </a:rPr>
              <a:t> Sys</a:t>
            </a:r>
            <a:r>
              <a:rPr sz="1900" spc="-13" baseline="19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900" baseline="1950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843</Words>
  <Application>Microsoft Office PowerPoint</Application>
  <PresentationFormat>A4 Paper (210x297 mm)</PresentationFormat>
  <Paragraphs>360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TOSHIDA Engineering</dc:title>
  <dc:creator>Ghany</dc:creator>
  <cp:lastModifiedBy>TOSIDA</cp:lastModifiedBy>
  <cp:revision>231</cp:revision>
  <cp:lastPrinted>2017-07-25T01:39:38Z</cp:lastPrinted>
  <dcterms:created xsi:type="dcterms:W3CDTF">2010-04-22T21:39:15Z</dcterms:created>
  <dcterms:modified xsi:type="dcterms:W3CDTF">2017-07-25T02:45:35Z</dcterms:modified>
</cp:coreProperties>
</file>