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bster"/>
      <p:regular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Lato Black"/>
      <p:bold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LatoBlack-bold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Lato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9280cf8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9280cf8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002b3b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7002b3b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7002b3b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7002b3b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002b3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002b3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6d4b552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6d4b552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6d4b552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6d4b552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6ea4a8ad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6ea4a8ad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6ea4a8ad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6ea4a8ad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6ea4a8ad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6ea4a8ad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7002b3b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7002b3b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7002b3b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7002b3b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70e0e03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70e0e03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7002b3b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7002b3b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bd43b5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bd43b5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7002b3b2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7002b3b2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9280cf8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9280cf8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6OhpM7VBI7U" TargetMode="External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047675" y="1052725"/>
            <a:ext cx="5138700" cy="1242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0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Super Pong</a:t>
            </a:r>
            <a:endParaRPr sz="8000">
              <a:solidFill>
                <a:srgbClr val="FF00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71100" y="2985125"/>
            <a:ext cx="42018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Haoran S. Wei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Harsimrat S. Wadhawan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 Dhillon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Aditya Srichandan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Joysticks: Code Interface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update_player_pad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(PmodJSTK2* player, player_pad* pad, ball_struct* ball, int t_elapse) {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u16 Ydata;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u16 Xdata;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float step;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pad-&gt;pX = pad-&gt;xPos;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pad-&gt;pY = pad-&gt;yPos;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Ydata = JSTK2_getY(player);</a:t>
            </a:r>
            <a:endParaRPr b="1" sz="15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Xdata = JSTK2_getX(player);</a:t>
            </a:r>
            <a:endParaRPr b="1" sz="15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step = JOY_STEP * (((float)(Ydata-128))/128);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	 pad-&gt;yPos -= step;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(pad-&gt;yPos &lt; pad-&gt;h / 2)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	 pad-&gt;yPos = pad-&gt;h / 2;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(pad-&gt;yPos &gt; SCREEN_HEIGHT - pad-&gt;h / 2)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	 pad-&gt;yPos = SCREEN_HEIGHT - pad-&gt;h / 2;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15150" y="166450"/>
            <a:ext cx="431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VGA Camera Interface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00" y="984613"/>
            <a:ext cx="7965801" cy="31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15150" y="166450"/>
            <a:ext cx="431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VGA Camera Verification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950"/>
            <a:ext cx="8839203" cy="282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Image Processing Unit (IPU)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600"/>
            <a:ext cx="4761201" cy="25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 flipH="1" rot="10800000">
            <a:off x="4742475" y="2992350"/>
            <a:ext cx="1133400" cy="35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1163175" y="4123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System Architecture </a:t>
            </a:r>
            <a:endParaRPr b="1" sz="24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009925" y="1924450"/>
            <a:ext cx="2865996" cy="14275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24 bits RGB2HSV Module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Masking HSV logic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875875" y="3373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IPU Logic</a:t>
            </a:r>
            <a:endParaRPr b="1" sz="24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874675" y="2077025"/>
            <a:ext cx="7518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3177075" y="2719800"/>
            <a:ext cx="7518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IPU BLOCK DESIGN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63" name="Google Shape;163;p26"/>
          <p:cNvSpPr/>
          <p:nvPr/>
        </p:nvSpPr>
        <p:spPr>
          <a:xfrm>
            <a:off x="3874675" y="2077025"/>
            <a:ext cx="7518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77075" y="2719800"/>
            <a:ext cx="7518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375"/>
            <a:ext cx="8520601" cy="27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TEST IMAGE</a:t>
            </a:r>
            <a:endParaRPr b="1" sz="3600"/>
          </a:p>
        </p:txBody>
      </p:sp>
      <p:sp>
        <p:nvSpPr>
          <p:cNvPr id="171" name="Google Shape;171;p27"/>
          <p:cNvSpPr/>
          <p:nvPr/>
        </p:nvSpPr>
        <p:spPr>
          <a:xfrm>
            <a:off x="3874675" y="2077025"/>
            <a:ext cx="7518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3534525"/>
            <a:ext cx="4171100" cy="1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876125" y="4141500"/>
            <a:ext cx="35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HW IPU under development, tested functionality on SW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562700" y="1105625"/>
            <a:ext cx="21651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BMP image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(Two fingers covered with blue &amp; yellow cover)</a:t>
            </a:r>
            <a:endParaRPr/>
          </a:p>
        </p:txBody>
      </p:sp>
      <p:cxnSp>
        <p:nvCxnSpPr>
          <p:cNvPr id="175" name="Google Shape;175;p27"/>
          <p:cNvCxnSpPr>
            <a:stCxn id="174" idx="2"/>
            <a:endCxn id="176" idx="0"/>
          </p:cNvCxnSpPr>
          <p:nvPr/>
        </p:nvCxnSpPr>
        <p:spPr>
          <a:xfrm>
            <a:off x="1645250" y="1765025"/>
            <a:ext cx="27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7"/>
          <p:cNvSpPr/>
          <p:nvPr/>
        </p:nvSpPr>
        <p:spPr>
          <a:xfrm>
            <a:off x="565400" y="2436725"/>
            <a:ext cx="2165100" cy="65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Microblaze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727675" y="19007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UART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8" name="Google Shape;178;p27"/>
          <p:cNvCxnSpPr>
            <a:stCxn id="176" idx="3"/>
          </p:cNvCxnSpPr>
          <p:nvPr/>
        </p:nvCxnSpPr>
        <p:spPr>
          <a:xfrm flipH="1" rot="10800000">
            <a:off x="2730500" y="2754125"/>
            <a:ext cx="9756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/>
          <p:nvPr/>
        </p:nvSpPr>
        <p:spPr>
          <a:xfrm>
            <a:off x="3874675" y="2430575"/>
            <a:ext cx="1732500" cy="6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RGB2HSV &amp; mask values</a:t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flipH="1" rot="10798477">
            <a:off x="5794124" y="2732475"/>
            <a:ext cx="1353900" cy="505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5794125" y="230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Save back to bmp file &amp; visualize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Demonstration </a:t>
            </a:r>
            <a:endParaRPr b="1" sz="3600"/>
          </a:p>
        </p:txBody>
      </p:sp>
      <p:pic>
        <p:nvPicPr>
          <p:cNvPr id="187" name="Google Shape;187;p28" title="WhatsApp Video 2023 03 07 at 9 28 01 AM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688" y="1236050"/>
            <a:ext cx="6246625" cy="35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Thanks !</a:t>
            </a:r>
            <a:endParaRPr sz="36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Q &amp; A</a:t>
            </a:r>
            <a:endParaRPr sz="36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415150" y="166450"/>
            <a:ext cx="431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Overview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76" y="748675"/>
            <a:ext cx="5241226" cy="41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15150" y="166450"/>
            <a:ext cx="431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Overview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76" y="748675"/>
            <a:ext cx="5241226" cy="41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263" y="748675"/>
            <a:ext cx="5242348" cy="41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721700" y="166450"/>
            <a:ext cx="570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Block Diagram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25" y="856775"/>
            <a:ext cx="7399557" cy="37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Video </a:t>
            </a:r>
            <a:r>
              <a:rPr b="1" lang="en" sz="3600"/>
              <a:t>Data Flow</a:t>
            </a:r>
            <a:endParaRPr b="1" sz="3600"/>
          </a:p>
        </p:txBody>
      </p:sp>
      <p:sp>
        <p:nvSpPr>
          <p:cNvPr id="85" name="Google Shape;85;p17"/>
          <p:cNvSpPr/>
          <p:nvPr/>
        </p:nvSpPr>
        <p:spPr>
          <a:xfrm>
            <a:off x="293500" y="1907725"/>
            <a:ext cx="1401300" cy="865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DMA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93500" y="3373400"/>
            <a:ext cx="1401300" cy="865800"/>
          </a:xfrm>
          <a:prstGeom prst="roundRect">
            <a:avLst>
              <a:gd fmla="val 220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INTERFACE</a:t>
            </a:r>
            <a:endParaRPr/>
          </a:p>
        </p:txBody>
      </p:sp>
      <p:cxnSp>
        <p:nvCxnSpPr>
          <p:cNvPr id="87" name="Google Shape;87;p17"/>
          <p:cNvCxnSpPr>
            <a:stCxn id="86" idx="0"/>
            <a:endCxn id="85" idx="2"/>
          </p:cNvCxnSpPr>
          <p:nvPr/>
        </p:nvCxnSpPr>
        <p:spPr>
          <a:xfrm rot="10800000">
            <a:off x="994150" y="2773400"/>
            <a:ext cx="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88" name="Google Shape;88;p17"/>
          <p:cNvSpPr/>
          <p:nvPr/>
        </p:nvSpPr>
        <p:spPr>
          <a:xfrm>
            <a:off x="2405000" y="1907600"/>
            <a:ext cx="1401300" cy="8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 STREAM TO VIDEO OUT</a:t>
            </a:r>
            <a:endParaRPr/>
          </a:p>
        </p:txBody>
      </p:sp>
      <p:cxnSp>
        <p:nvCxnSpPr>
          <p:cNvPr id="89" name="Google Shape;89;p17"/>
          <p:cNvCxnSpPr>
            <a:stCxn id="85" idx="3"/>
            <a:endCxn id="88" idx="1"/>
          </p:cNvCxnSpPr>
          <p:nvPr/>
        </p:nvCxnSpPr>
        <p:spPr>
          <a:xfrm>
            <a:off x="1694800" y="2340625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4411525" y="1907725"/>
            <a:ext cx="1401300" cy="8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to DVI Encoder</a:t>
            </a:r>
            <a:endParaRPr/>
          </a:p>
        </p:txBody>
      </p:sp>
      <p:cxnSp>
        <p:nvCxnSpPr>
          <p:cNvPr id="91" name="Google Shape;91;p17"/>
          <p:cNvCxnSpPr>
            <a:stCxn id="88" idx="3"/>
            <a:endCxn id="90" idx="1"/>
          </p:cNvCxnSpPr>
          <p:nvPr/>
        </p:nvCxnSpPr>
        <p:spPr>
          <a:xfrm>
            <a:off x="3806300" y="2340500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2405000" y="3373150"/>
            <a:ext cx="1401300" cy="8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TIMING CONTROLLER</a:t>
            </a:r>
            <a:endParaRPr sz="1300"/>
          </a:p>
        </p:txBody>
      </p:sp>
      <p:cxnSp>
        <p:nvCxnSpPr>
          <p:cNvPr id="93" name="Google Shape;93;p17"/>
          <p:cNvCxnSpPr>
            <a:stCxn id="92" idx="0"/>
            <a:endCxn id="88" idx="2"/>
          </p:cNvCxnSpPr>
          <p:nvPr/>
        </p:nvCxnSpPr>
        <p:spPr>
          <a:xfrm rot="10800000">
            <a:off x="3105650" y="2773450"/>
            <a:ext cx="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6494250" y="1907600"/>
            <a:ext cx="1401300" cy="8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TMDS141 CHIP</a:t>
            </a:r>
            <a:endParaRPr/>
          </a:p>
        </p:txBody>
      </p:sp>
      <p:cxnSp>
        <p:nvCxnSpPr>
          <p:cNvPr id="95" name="Google Shape;95;p17"/>
          <p:cNvCxnSpPr>
            <a:stCxn id="90" idx="3"/>
            <a:endCxn id="94" idx="1"/>
          </p:cNvCxnSpPr>
          <p:nvPr/>
        </p:nvCxnSpPr>
        <p:spPr>
          <a:xfrm>
            <a:off x="5812825" y="2340625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4" idx="3"/>
            <a:endCxn id="97" idx="1"/>
          </p:cNvCxnSpPr>
          <p:nvPr/>
        </p:nvCxnSpPr>
        <p:spPr>
          <a:xfrm>
            <a:off x="7895550" y="2340500"/>
            <a:ext cx="3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8212050" y="2032700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HDMI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MicroBlaze + HDMI Output</a:t>
            </a:r>
            <a:endParaRPr b="1" sz="3600"/>
          </a:p>
        </p:txBody>
      </p:sp>
      <p:sp>
        <p:nvSpPr>
          <p:cNvPr id="103" name="Google Shape;103;p18"/>
          <p:cNvSpPr/>
          <p:nvPr/>
        </p:nvSpPr>
        <p:spPr>
          <a:xfrm>
            <a:off x="3703950" y="1768350"/>
            <a:ext cx="1736100" cy="16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 BUFFER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191750" y="2151900"/>
            <a:ext cx="1158000" cy="8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Microblaze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794250" y="2151900"/>
            <a:ext cx="1158000" cy="8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DMA</a:t>
            </a:r>
            <a:endParaRPr/>
          </a:p>
        </p:txBody>
      </p:sp>
      <p:cxnSp>
        <p:nvCxnSpPr>
          <p:cNvPr id="106" name="Google Shape;106;p18"/>
          <p:cNvCxnSpPr>
            <a:endCxn id="103" idx="1"/>
          </p:cNvCxnSpPr>
          <p:nvPr/>
        </p:nvCxnSpPr>
        <p:spPr>
          <a:xfrm>
            <a:off x="2349750" y="2571750"/>
            <a:ext cx="13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2583850" y="2172075"/>
            <a:ext cx="8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WRITE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859350" y="2172075"/>
            <a:ext cx="8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READ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9" name="Google Shape;109;p18"/>
          <p:cNvCxnSpPr>
            <a:stCxn id="105" idx="1"/>
            <a:endCxn id="103" idx="3"/>
          </p:cNvCxnSpPr>
          <p:nvPr/>
        </p:nvCxnSpPr>
        <p:spPr>
          <a:xfrm rot="10800000">
            <a:off x="5440050" y="2571750"/>
            <a:ext cx="13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MicroBlaze + HDMI Output</a:t>
            </a:r>
            <a:endParaRPr b="1" sz="3600"/>
          </a:p>
        </p:txBody>
      </p:sp>
      <p:sp>
        <p:nvSpPr>
          <p:cNvPr id="115" name="Google Shape;115;p19"/>
          <p:cNvSpPr txBox="1"/>
          <p:nvPr/>
        </p:nvSpPr>
        <p:spPr>
          <a:xfrm>
            <a:off x="549075" y="1364600"/>
            <a:ext cx="7783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drawPixel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(int x, int y, int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1" lang="en" sz="1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1" lang="en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int </a:t>
            </a:r>
            <a:r>
              <a:rPr b="1" lang="en" sz="1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iPixelAddr 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 x + (stride * y);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frame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iPixelAddr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    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frame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iPixelAddr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+ 1] = </a:t>
            </a:r>
            <a:r>
              <a:rPr b="1" lang="en" sz="1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frame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iPixelAddr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+ 2] = </a:t>
            </a:r>
            <a:r>
              <a:rPr b="1" lang="en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frame 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 a pointer to the DRAM buffer.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" sz="1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iPixelAddr </a:t>
            </a:r>
            <a:r>
              <a:rPr b="1"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 the address of a single pixel in the buffer.</a:t>
            </a:r>
            <a:endParaRPr b="1"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2497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Block</a:t>
            </a:r>
            <a:r>
              <a:rPr b="1" lang="en"/>
              <a:t> </a:t>
            </a:r>
            <a:r>
              <a:rPr b="1" lang="en" sz="3600"/>
              <a:t>Diagram : </a:t>
            </a:r>
            <a:r>
              <a:rPr b="1" lang="en" sz="3600"/>
              <a:t>Joysticks</a:t>
            </a:r>
            <a:endParaRPr b="1" sz="3044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50" y="1068850"/>
            <a:ext cx="76607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Joysticks: Interface with Microblaze</a:t>
            </a:r>
            <a:endParaRPr b="1" sz="36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5" y="1727150"/>
            <a:ext cx="8839199" cy="19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