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2" r:id="rId8"/>
    <p:sldId id="278" r:id="rId9"/>
    <p:sldId id="279" r:id="rId10"/>
    <p:sldId id="280" r:id="rId11"/>
    <p:sldId id="284" r:id="rId12"/>
    <p:sldId id="285" r:id="rId13"/>
    <p:sldId id="286" r:id="rId14"/>
    <p:sldId id="287" r:id="rId15"/>
    <p:sldId id="277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32258" y="3054547"/>
            <a:ext cx="3345815" cy="147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174" y="37947"/>
            <a:ext cx="1133474" cy="485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112" y="-53292"/>
            <a:ext cx="10639774" cy="604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66801"/>
            <a:ext cx="1562099" cy="1600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432258" y="3054547"/>
            <a:ext cx="3416342" cy="1472839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4650" dirty="0"/>
              <a:t>Data</a:t>
            </a:r>
            <a:r>
              <a:rPr sz="4650" spc="5" dirty="0"/>
              <a:t> </a:t>
            </a:r>
            <a:r>
              <a:rPr sz="4650" spc="-10" dirty="0"/>
              <a:t>Analysis</a:t>
            </a:r>
            <a:endParaRPr sz="4650" dirty="0"/>
          </a:p>
          <a:p>
            <a:pPr marL="71755">
              <a:lnSpc>
                <a:spcPct val="100000"/>
              </a:lnSpc>
              <a:spcBef>
                <a:spcPts val="994"/>
              </a:spcBef>
            </a:pPr>
            <a:r>
              <a:rPr sz="2500" b="0" spc="300" dirty="0">
                <a:latin typeface="Lucida Sans Unicode"/>
                <a:cs typeface="Lucida Sans Unicode"/>
              </a:rPr>
              <a:t>By</a:t>
            </a:r>
            <a:r>
              <a:rPr lang="en-IN" sz="2500" b="0" spc="-50" dirty="0">
                <a:latin typeface="Lucida Sans Unicode"/>
                <a:cs typeface="Lucida Sans Unicode"/>
              </a:rPr>
              <a:t> </a:t>
            </a:r>
            <a:r>
              <a:rPr lang="en-IN" sz="2400" spc="100" dirty="0">
                <a:solidFill>
                  <a:srgbClr val="56B4E8"/>
                </a:solidFill>
                <a:latin typeface="Arial Rounded MT Bold" panose="020F0704030504030204" pitchFamily="34" charset="0"/>
                <a:cs typeface="Lucida Sans Unicode"/>
              </a:rPr>
              <a:t>ADITYA DHUMAL</a:t>
            </a:r>
            <a:endParaRPr sz="2400" dirty="0">
              <a:latin typeface="Arial Rounded MT Bold" panose="020F0704030504030204" pitchFamily="34" charset="0"/>
              <a:cs typeface="Lucida Sans Unicod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83D46-DED9-44AE-B420-47CD1E001282}"/>
              </a:ext>
            </a:extLst>
          </p:cNvPr>
          <p:cNvSpPr txBox="1"/>
          <p:nvPr/>
        </p:nvSpPr>
        <p:spPr>
          <a:xfrm>
            <a:off x="4800600" y="27432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HOTEL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A21965-A285-4445-B534-A5885BC77866}"/>
              </a:ext>
            </a:extLst>
          </p:cNvPr>
          <p:cNvSpPr/>
          <p:nvPr/>
        </p:nvSpPr>
        <p:spPr>
          <a:xfrm>
            <a:off x="76200" y="-10274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6008EF-6F36-4AAA-99F6-729A9E18DC77}"/>
              </a:ext>
            </a:extLst>
          </p:cNvPr>
          <p:cNvCxnSpPr>
            <a:cxnSpLocks/>
          </p:cNvCxnSpPr>
          <p:nvPr/>
        </p:nvCxnSpPr>
        <p:spPr>
          <a:xfrm flipV="1">
            <a:off x="0" y="3276600"/>
            <a:ext cx="12192000" cy="126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21A3F6-2A6B-40B6-BD82-03B753EEB867}"/>
              </a:ext>
            </a:extLst>
          </p:cNvPr>
          <p:cNvSpPr txBox="1"/>
          <p:nvPr/>
        </p:nvSpPr>
        <p:spPr>
          <a:xfrm>
            <a:off x="533400" y="149317"/>
            <a:ext cx="101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Q9)</a:t>
            </a:r>
            <a:r>
              <a:rPr lang="en-US" b="1" dirty="0"/>
              <a:t> Top 5 most common age group of reviewers</a:t>
            </a:r>
            <a:r>
              <a:rPr lang="en-IN" b="1" dirty="0"/>
              <a:t>.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BDBFA-808D-4AEE-BC11-F6FD8AD52BF2}"/>
              </a:ext>
            </a:extLst>
          </p:cNvPr>
          <p:cNvSpPr txBox="1"/>
          <p:nvPr/>
        </p:nvSpPr>
        <p:spPr>
          <a:xfrm>
            <a:off x="381000" y="3344435"/>
            <a:ext cx="101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Q10)</a:t>
            </a:r>
            <a:r>
              <a:rPr lang="en-US" b="1" dirty="0"/>
              <a:t> Hotel with highest average staff rating</a:t>
            </a:r>
            <a:r>
              <a:rPr lang="en-IN" b="1" dirty="0"/>
              <a:t>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03C71-8FA1-480A-9D85-1B05EAD8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962400"/>
            <a:ext cx="6058746" cy="218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24EF0-F388-40DB-8CF7-F166B0BEF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91000"/>
            <a:ext cx="4289377" cy="1346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F60EB3-6854-4F18-8BC2-AEB461ECF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04725"/>
            <a:ext cx="5572903" cy="2162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36C96-BDB6-44BF-9C6E-72BA797AC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04791"/>
            <a:ext cx="3067037" cy="22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2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4286" y="1563280"/>
            <a:ext cx="4086224" cy="1800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3324" y="3810454"/>
            <a:ext cx="1162049" cy="819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9622" y="3998493"/>
            <a:ext cx="2895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0" dirty="0"/>
              <a:t>Dashboard Visuals </a:t>
            </a:r>
            <a:endParaRPr spc="-1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1C29D-7272-4502-B1C8-17106898745C}"/>
              </a:ext>
            </a:extLst>
          </p:cNvPr>
          <p:cNvSpPr/>
          <p:nvPr/>
        </p:nvSpPr>
        <p:spPr>
          <a:xfrm>
            <a:off x="3657600" y="990600"/>
            <a:ext cx="5029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E32C115A-5EA3-4F3E-A744-DE040F3BEF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28714"/>
            <a:ext cx="2039622" cy="227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2C601E-148C-4B36-ACEF-61C0F5A7A18A}"/>
              </a:ext>
            </a:extLst>
          </p:cNvPr>
          <p:cNvSpPr/>
          <p:nvPr/>
        </p:nvSpPr>
        <p:spPr>
          <a:xfrm>
            <a:off x="24829" y="-5137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5800A-DA70-47FD-A230-B8107E071C9D}"/>
              </a:ext>
            </a:extLst>
          </p:cNvPr>
          <p:cNvSpPr/>
          <p:nvPr/>
        </p:nvSpPr>
        <p:spPr>
          <a:xfrm>
            <a:off x="76200" y="76200"/>
            <a:ext cx="1295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87683-DF5E-4153-A82C-95F43173C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1"/>
            <a:ext cx="12192000" cy="68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C0BC9B-11C7-46F6-A82D-7B9A7A7F2FF5}"/>
              </a:ext>
            </a:extLst>
          </p:cNvPr>
          <p:cNvSpPr/>
          <p:nvPr/>
        </p:nvSpPr>
        <p:spPr>
          <a:xfrm>
            <a:off x="76200" y="762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2C929-C804-40A4-99E2-983128791105}"/>
              </a:ext>
            </a:extLst>
          </p:cNvPr>
          <p:cNvSpPr txBox="1"/>
          <p:nvPr/>
        </p:nvSpPr>
        <p:spPr>
          <a:xfrm>
            <a:off x="228600" y="152400"/>
            <a:ext cx="11887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📊 Actionable Insights Summary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1.Overall Performance</a:t>
            </a:r>
            <a:endParaRPr lang="en-US" dirty="0"/>
          </a:p>
          <a:p>
            <a:r>
              <a:rPr lang="en-US" dirty="0"/>
              <a:t> 	Avg. overall hotel rating: </a:t>
            </a:r>
            <a:r>
              <a:rPr lang="en-US" b="1" dirty="0"/>
              <a:t>8.94 / 10</a:t>
            </a:r>
            <a:r>
              <a:rPr lang="en-US" dirty="0"/>
              <a:t> (strong customer satisfaction)</a:t>
            </a:r>
          </a:p>
          <a:p>
            <a:r>
              <a:rPr lang="en-US" dirty="0"/>
              <a:t>	Top hotel: </a:t>
            </a:r>
            <a:r>
              <a:rPr lang="en-US" b="1" dirty="0"/>
              <a:t>Canal House Grand (Netherlands)</a:t>
            </a:r>
            <a:r>
              <a:rPr lang="en-US" dirty="0"/>
              <a:t> – </a:t>
            </a:r>
            <a:r>
              <a:rPr lang="en-US" b="1" dirty="0"/>
              <a:t>9.10</a:t>
            </a:r>
            <a:r>
              <a:rPr lang="en-US" dirty="0"/>
              <a:t> rating</a:t>
            </a:r>
          </a:p>
          <a:p>
            <a:endParaRPr lang="en-US" dirty="0"/>
          </a:p>
          <a:p>
            <a:r>
              <a:rPr lang="en-US" b="1" dirty="0"/>
              <a:t>2.Geographic Insights</a:t>
            </a:r>
            <a:endParaRPr lang="en-US" dirty="0"/>
          </a:p>
          <a:p>
            <a:r>
              <a:rPr lang="en-US" dirty="0"/>
              <a:t>	Most hotels in: </a:t>
            </a:r>
            <a:r>
              <a:rPr lang="en-US" b="1" dirty="0"/>
              <a:t>United States</a:t>
            </a:r>
            <a:endParaRPr lang="en-US" dirty="0"/>
          </a:p>
          <a:p>
            <a:r>
              <a:rPr lang="en-US" dirty="0"/>
              <a:t>	Top-rated countries: </a:t>
            </a:r>
            <a:r>
              <a:rPr lang="en-US" b="1" dirty="0"/>
              <a:t>Netherlands (9.10)</a:t>
            </a:r>
            <a:r>
              <a:rPr lang="en-US" dirty="0"/>
              <a:t>, </a:t>
            </a:r>
          </a:p>
          <a:p>
            <a:r>
              <a:rPr lang="en-US" b="1" dirty="0"/>
              <a:t>			     China (9.09)</a:t>
            </a:r>
            <a:r>
              <a:rPr lang="en-US" dirty="0"/>
              <a:t>, </a:t>
            </a:r>
          </a:p>
          <a:p>
            <a:r>
              <a:rPr lang="en-US" b="1" dirty="0"/>
              <a:t>			     Spain (9.05)</a:t>
            </a:r>
            <a:r>
              <a:rPr lang="en-US" dirty="0"/>
              <a:t>, </a:t>
            </a:r>
          </a:p>
          <a:p>
            <a:r>
              <a:rPr lang="en-US" b="1" dirty="0"/>
              <a:t>			     UAE (9.05)</a:t>
            </a:r>
            <a:r>
              <a:rPr lang="en-US" dirty="0"/>
              <a:t>, </a:t>
            </a:r>
          </a:p>
          <a:p>
            <a:r>
              <a:rPr lang="en-US" b="1" dirty="0"/>
              <a:t>			     South Korea (9.04)</a:t>
            </a:r>
            <a:endParaRPr lang="en-US" dirty="0"/>
          </a:p>
          <a:p>
            <a:r>
              <a:rPr lang="en-US" i="1" dirty="0"/>
              <a:t>	Expand in high-rated markets with fewer properties</a:t>
            </a:r>
          </a:p>
          <a:p>
            <a:endParaRPr lang="en-US" dirty="0"/>
          </a:p>
          <a:p>
            <a:r>
              <a:rPr lang="en-US" b="1" dirty="0"/>
              <a:t>3.Customer Insights</a:t>
            </a:r>
            <a:endParaRPr lang="en-US" dirty="0"/>
          </a:p>
          <a:p>
            <a:r>
              <a:rPr lang="en-US" dirty="0"/>
              <a:t>	Highest-rated traveler: </a:t>
            </a:r>
            <a:r>
              <a:rPr lang="en-US" b="1" dirty="0"/>
              <a:t>Family (9.06)</a:t>
            </a:r>
            <a:endParaRPr lang="en-US" dirty="0"/>
          </a:p>
          <a:p>
            <a:r>
              <a:rPr lang="en-US" dirty="0"/>
              <a:t>	Lowest-rated traveler: </a:t>
            </a:r>
            <a:r>
              <a:rPr lang="en-US" b="1" dirty="0"/>
              <a:t>Business (8.80)</a:t>
            </a:r>
            <a:endParaRPr lang="en-US" dirty="0"/>
          </a:p>
          <a:p>
            <a:r>
              <a:rPr lang="en-US" i="1" dirty="0"/>
              <a:t>	Enhance services for business travelers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B9E10-B2EA-487E-9522-677AFF5F1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473517" cy="5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1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018F23-8A1B-46D3-8F59-685F3B189180}"/>
              </a:ext>
            </a:extLst>
          </p:cNvPr>
          <p:cNvSpPr/>
          <p:nvPr/>
        </p:nvSpPr>
        <p:spPr>
          <a:xfrm>
            <a:off x="76200" y="0"/>
            <a:ext cx="1143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BAADE-3166-4C9C-BAC6-DFDB7D5C4267}"/>
              </a:ext>
            </a:extLst>
          </p:cNvPr>
          <p:cNvSpPr txBox="1"/>
          <p:nvPr/>
        </p:nvSpPr>
        <p:spPr>
          <a:xfrm>
            <a:off x="4648200" y="157537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Actionable Insights Summary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0F519-70E7-4438-B997-7473CE822D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72" y="0"/>
            <a:ext cx="547828" cy="628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A240B-2904-46B2-BBE3-E87763FDB5DB}"/>
              </a:ext>
            </a:extLst>
          </p:cNvPr>
          <p:cNvSpPr txBox="1"/>
          <p:nvPr/>
        </p:nvSpPr>
        <p:spPr>
          <a:xfrm>
            <a:off x="304800" y="838200"/>
            <a:ext cx="1188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4.Category Performance</a:t>
            </a:r>
            <a:endParaRPr lang="en-US" dirty="0"/>
          </a:p>
          <a:p>
            <a:r>
              <a:rPr lang="en-US" dirty="0"/>
              <a:t>	Strongest: </a:t>
            </a:r>
            <a:r>
              <a:rPr lang="en-US" b="1" dirty="0"/>
              <a:t>Location (9.18)</a:t>
            </a:r>
            <a:r>
              <a:rPr lang="en-US" dirty="0"/>
              <a:t>, </a:t>
            </a:r>
            <a:r>
              <a:rPr lang="en-US" b="1" dirty="0"/>
              <a:t>Cleanliness (9.04)</a:t>
            </a:r>
            <a:endParaRPr lang="en-US" dirty="0"/>
          </a:p>
          <a:p>
            <a:r>
              <a:rPr lang="en-US" dirty="0"/>
              <a:t>	Weakest: </a:t>
            </a:r>
            <a:r>
              <a:rPr lang="en-US" b="1" dirty="0"/>
              <a:t>Facilities (8.74)</a:t>
            </a:r>
            <a:r>
              <a:rPr lang="en-US" dirty="0"/>
              <a:t>, </a:t>
            </a:r>
            <a:r>
              <a:rPr lang="en-US" b="1" dirty="0"/>
              <a:t>Value for Money (8.42)</a:t>
            </a:r>
            <a:endParaRPr lang="en-US" dirty="0"/>
          </a:p>
          <a:p>
            <a:r>
              <a:rPr lang="en-US" i="1" dirty="0"/>
              <a:t>	Invest in improving amenities and pricing perception</a:t>
            </a:r>
          </a:p>
          <a:p>
            <a:endParaRPr lang="en-US" dirty="0"/>
          </a:p>
          <a:p>
            <a:r>
              <a:rPr lang="en-US" b="1" dirty="0"/>
              <a:t>5.User Growth (Last 6 Months)</a:t>
            </a:r>
            <a:endParaRPr lang="en-US" dirty="0"/>
          </a:p>
          <a:p>
            <a:r>
              <a:rPr lang="en-US" dirty="0"/>
              <a:t>	Growth steady till </a:t>
            </a:r>
            <a:r>
              <a:rPr lang="en-US" b="1" dirty="0"/>
              <a:t>July 2025</a:t>
            </a:r>
            <a:r>
              <a:rPr lang="en-US" dirty="0"/>
              <a:t>, drop seen in </a:t>
            </a:r>
            <a:r>
              <a:rPr lang="en-US" b="1" dirty="0"/>
              <a:t>Aug 2025</a:t>
            </a:r>
            <a:endParaRPr lang="en-US" dirty="0"/>
          </a:p>
          <a:p>
            <a:r>
              <a:rPr lang="en-US" i="1" dirty="0"/>
              <a:t>	Run marketing or seasonal campaigns to sustain acquisition</a:t>
            </a:r>
          </a:p>
          <a:p>
            <a:endParaRPr lang="en-US" dirty="0"/>
          </a:p>
          <a:p>
            <a:r>
              <a:rPr lang="en-US" b="1" dirty="0"/>
              <a:t>6.Strategic Recommendations</a:t>
            </a:r>
            <a:endParaRPr lang="en-US" dirty="0"/>
          </a:p>
          <a:p>
            <a:r>
              <a:rPr lang="en-US" dirty="0"/>
              <a:t>	Prioritize </a:t>
            </a:r>
            <a:r>
              <a:rPr lang="en-US" b="1" dirty="0"/>
              <a:t>quality-focused markets</a:t>
            </a:r>
            <a:r>
              <a:rPr lang="en-US" dirty="0"/>
              <a:t> (Netherlands, China)</a:t>
            </a:r>
          </a:p>
          <a:p>
            <a:r>
              <a:rPr lang="en-US" dirty="0"/>
              <a:t>	Improve </a:t>
            </a:r>
            <a:r>
              <a:rPr lang="en-US" b="1" dirty="0"/>
              <a:t>facility experience</a:t>
            </a:r>
            <a:r>
              <a:rPr lang="en-US" dirty="0"/>
              <a:t> and </a:t>
            </a:r>
            <a:r>
              <a:rPr lang="en-US" b="1" dirty="0"/>
              <a:t>value perception</a:t>
            </a:r>
            <a:endParaRPr lang="en-US" dirty="0"/>
          </a:p>
          <a:p>
            <a:r>
              <a:rPr lang="en-US" dirty="0"/>
              <a:t>	Target </a:t>
            </a:r>
            <a:r>
              <a:rPr lang="en-US" b="1" dirty="0"/>
              <a:t>business travelers</a:t>
            </a:r>
            <a:r>
              <a:rPr lang="en-US" dirty="0"/>
              <a:t> with loyalty/corporate offers</a:t>
            </a:r>
          </a:p>
          <a:p>
            <a:r>
              <a:rPr lang="en-US" dirty="0"/>
              <a:t>	Maintain </a:t>
            </a:r>
            <a:r>
              <a:rPr lang="en-US" b="1" dirty="0"/>
              <a:t>consistent user acquisition</a:t>
            </a:r>
            <a:r>
              <a:rPr lang="en-US" dirty="0"/>
              <a:t> through promotions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82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5865" y="3182036"/>
            <a:ext cx="3914775" cy="969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200" b="1" dirty="0">
                <a:latin typeface="Calibri"/>
                <a:cs typeface="Calibri"/>
              </a:rPr>
              <a:t>Thank</a:t>
            </a:r>
            <a:r>
              <a:rPr sz="6200" b="1" spc="-130" dirty="0">
                <a:latin typeface="Calibri"/>
                <a:cs typeface="Calibri"/>
              </a:rPr>
              <a:t> </a:t>
            </a:r>
            <a:r>
              <a:rPr sz="6200" b="1" spc="-470" dirty="0">
                <a:latin typeface="Calibri"/>
                <a:cs typeface="Calibri"/>
              </a:rPr>
              <a:t>Y</a:t>
            </a:r>
            <a:r>
              <a:rPr sz="6200" b="1" spc="35" dirty="0">
                <a:latin typeface="Calibri"/>
                <a:cs typeface="Calibri"/>
              </a:rPr>
              <a:t>ou!</a:t>
            </a:r>
            <a:r>
              <a:rPr sz="6200" b="1" spc="30" dirty="0">
                <a:latin typeface="Calibri"/>
                <a:cs typeface="Calibri"/>
              </a:rPr>
              <a:t>!</a:t>
            </a:r>
            <a:endParaRPr sz="6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6048" y="1164356"/>
            <a:ext cx="4762499" cy="180022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D71E0C-22C1-4B9E-B18C-448E1F17721E}"/>
              </a:ext>
            </a:extLst>
          </p:cNvPr>
          <p:cNvSpPr/>
          <p:nvPr/>
        </p:nvSpPr>
        <p:spPr>
          <a:xfrm>
            <a:off x="2667000" y="762000"/>
            <a:ext cx="5562600" cy="2420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31175D0F-44B7-4C4C-9B05-607B37F544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64381"/>
            <a:ext cx="1562099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137" y="2667000"/>
            <a:ext cx="911085" cy="609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7736" y="770983"/>
            <a:ext cx="9641815" cy="5917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>
              <a:lnSpc>
                <a:spcPts val="2150"/>
              </a:lnSpc>
              <a:spcBef>
                <a:spcPts val="100"/>
              </a:spcBef>
            </a:pPr>
            <a:r>
              <a:rPr sz="2800" b="1" u="sng" dirty="0">
                <a:latin typeface="Calibri"/>
                <a:cs typeface="Calibri"/>
              </a:rPr>
              <a:t>Problem </a:t>
            </a:r>
            <a:r>
              <a:rPr sz="2800" b="1" u="sng" spc="-10" dirty="0">
                <a:latin typeface="Calibri"/>
                <a:cs typeface="Calibri"/>
              </a:rPr>
              <a:t>Statement</a:t>
            </a:r>
            <a:endParaRPr sz="2800" u="sng" dirty="0">
              <a:latin typeface="Calibri"/>
              <a:cs typeface="Calibri"/>
            </a:endParaRPr>
          </a:p>
          <a:p>
            <a:pPr marL="12700" marR="5080">
              <a:lnSpc>
                <a:spcPts val="2100"/>
              </a:lnSpc>
              <a:spcBef>
                <a:spcPts val="105"/>
              </a:spcBef>
            </a:pPr>
            <a:r>
              <a:rPr lang="en-IN" sz="1800" dirty="0"/>
              <a:t>      Hotel booking platform holds a large volume of user, review, and hotel data. This analysis   </a:t>
            </a:r>
          </a:p>
          <a:p>
            <a:pPr marL="12700" marR="5080">
              <a:lnSpc>
                <a:spcPts val="2100"/>
              </a:lnSpc>
              <a:spcBef>
                <a:spcPts val="105"/>
              </a:spcBef>
            </a:pPr>
            <a:r>
              <a:rPr lang="en-IN" dirty="0"/>
              <a:t>      </a:t>
            </a:r>
            <a:r>
              <a:rPr lang="en-IN" sz="1800" dirty="0"/>
              <a:t>extracts insights about user behaviour, hotel performance, rating distributions, and    </a:t>
            </a:r>
          </a:p>
          <a:p>
            <a:pPr marL="12700" marR="5080">
              <a:lnSpc>
                <a:spcPts val="2100"/>
              </a:lnSpc>
              <a:spcBef>
                <a:spcPts val="105"/>
              </a:spcBef>
            </a:pPr>
            <a:r>
              <a:rPr lang="en-IN" dirty="0"/>
              <a:t>      </a:t>
            </a:r>
            <a:r>
              <a:rPr lang="en-IN" sz="1800" dirty="0"/>
              <a:t>regional trends to improve decision-making.</a:t>
            </a:r>
          </a:p>
          <a:p>
            <a:pPr marL="12700" marR="5080">
              <a:lnSpc>
                <a:spcPts val="2100"/>
              </a:lnSpc>
              <a:spcBef>
                <a:spcPts val="105"/>
              </a:spcBef>
            </a:pPr>
            <a:endParaRPr sz="1800" dirty="0">
              <a:latin typeface="Calibri"/>
              <a:cs typeface="Calibri"/>
            </a:endParaRPr>
          </a:p>
          <a:p>
            <a:endParaRPr lang="en-US" b="1" dirty="0"/>
          </a:p>
          <a:p>
            <a:endParaRPr lang="en-US" b="1" dirty="0"/>
          </a:p>
          <a:p>
            <a:pPr marL="375285">
              <a:lnSpc>
                <a:spcPts val="2150"/>
              </a:lnSpc>
              <a:spcBef>
                <a:spcPts val="100"/>
              </a:spcBef>
            </a:pPr>
            <a:r>
              <a:rPr lang="en-US" sz="2800" b="1" u="sng" dirty="0">
                <a:latin typeface="Calibri"/>
                <a:cs typeface="Calibri"/>
              </a:rPr>
              <a:t>Objectives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b="1" dirty="0"/>
              <a:t>       User Growth &amp; Demographics </a:t>
            </a:r>
            <a:r>
              <a:rPr lang="en-US" dirty="0"/>
              <a:t>– Track total users, yearly sign-ups, and analyze </a:t>
            </a:r>
            <a:r>
              <a:rPr lang="en-US" dirty="0" err="1"/>
              <a:t>traveller</a:t>
            </a:r>
            <a:r>
              <a:rPr lang="en-US" dirty="0"/>
              <a:t>     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dirty="0"/>
              <a:t>       types and countries of origin.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dirty="0"/>
              <a:t>       </a:t>
            </a:r>
            <a:r>
              <a:rPr lang="en-US" b="1" dirty="0"/>
              <a:t>Hotel Performance Evaluation</a:t>
            </a:r>
            <a:r>
              <a:rPr lang="en-US" dirty="0"/>
              <a:t> – Measure average overall scores, staff ratings, and star-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dirty="0"/>
              <a:t>       level performance across hotels.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dirty="0"/>
              <a:t>       </a:t>
            </a:r>
            <a:r>
              <a:rPr lang="en-US" b="1" dirty="0"/>
              <a:t>Customer Feedback Analysis </a:t>
            </a:r>
            <a:r>
              <a:rPr lang="en-US" dirty="0"/>
              <a:t>– Assess review volumes, identify top-rated hotels, and 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dirty="0"/>
              <a:t>       evaluate satisfaction by </a:t>
            </a:r>
            <a:r>
              <a:rPr lang="en-US" dirty="0" err="1"/>
              <a:t>traveller</a:t>
            </a:r>
            <a:r>
              <a:rPr lang="en-US" dirty="0"/>
              <a:t> type.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dirty="0"/>
              <a:t>       </a:t>
            </a:r>
            <a:r>
              <a:rPr lang="en-US" b="1" dirty="0"/>
              <a:t>Geographic Insights </a:t>
            </a:r>
            <a:r>
              <a:rPr lang="en-US" dirty="0"/>
              <a:t>– Identify most popular cities and countries based on reviews and 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dirty="0"/>
              <a:t>       value-for-money scores.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dirty="0"/>
              <a:t>       </a:t>
            </a:r>
            <a:r>
              <a:rPr lang="en-US" b="1" dirty="0"/>
              <a:t>Trend Identification </a:t>
            </a:r>
            <a:r>
              <a:rPr lang="en-US" dirty="0"/>
              <a:t>– Monitor seasonal or yearly growth patterns in user registrations    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dirty="0"/>
              <a:t>       and review activity.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b="1" dirty="0"/>
              <a:t>       Operational Improvement</a:t>
            </a:r>
            <a:r>
              <a:rPr lang="en-US" dirty="0"/>
              <a:t> – Highlight hotels with below-average staff scores and     </a:t>
            </a:r>
          </a:p>
          <a:p>
            <a:pPr marL="12700" marR="5080" algn="l">
              <a:lnSpc>
                <a:spcPts val="2100"/>
              </a:lnSpc>
              <a:spcBef>
                <a:spcPts val="105"/>
              </a:spcBef>
            </a:pPr>
            <a:r>
              <a:rPr lang="en-US" dirty="0"/>
              <a:t>       uncover areas requiring service enhancement.</a:t>
            </a:r>
          </a:p>
          <a:p>
            <a:pPr marL="375285">
              <a:lnSpc>
                <a:spcPts val="2150"/>
              </a:lnSpc>
            </a:pPr>
            <a:endParaRPr lang="en-IN" dirty="0">
              <a:latin typeface="Calibri"/>
              <a:cs typeface="Calibri"/>
            </a:endParaRPr>
          </a:p>
        </p:txBody>
      </p:sp>
      <p:pic>
        <p:nvPicPr>
          <p:cNvPr id="11" name="Graphic 10" descr="Suburban scene">
            <a:extLst>
              <a:ext uri="{FF2B5EF4-FFF2-40B4-BE49-F238E27FC236}">
                <a16:creationId xmlns:a16="http://schemas.microsoft.com/office/drawing/2014/main" id="{3C83BE9C-07BC-42B8-AABB-219077115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497" y="609600"/>
            <a:ext cx="473605" cy="473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E0003-1033-44AD-B114-925AD4E0F202}"/>
              </a:ext>
            </a:extLst>
          </p:cNvPr>
          <p:cNvSpPr/>
          <p:nvPr/>
        </p:nvSpPr>
        <p:spPr>
          <a:xfrm>
            <a:off x="76200" y="762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665E8-8903-4415-BDC3-1E0B0FF0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38373"/>
            <a:ext cx="3276600" cy="4820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9F04E-091F-42F2-AEF6-2DA7E15AC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36" y="926386"/>
            <a:ext cx="3905700" cy="4772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BBB62-1A66-4CD3-8C26-4D7646F23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938373"/>
            <a:ext cx="3037918" cy="4748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B18F95-855D-44DE-BF68-64047CDFA1FD}"/>
              </a:ext>
            </a:extLst>
          </p:cNvPr>
          <p:cNvSpPr txBox="1"/>
          <p:nvPr/>
        </p:nvSpPr>
        <p:spPr>
          <a:xfrm>
            <a:off x="739311" y="405829"/>
            <a:ext cx="30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Table Hotels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E9431-DAED-476A-9439-1AEE8C10EEAB}"/>
              </a:ext>
            </a:extLst>
          </p:cNvPr>
          <p:cNvSpPr txBox="1"/>
          <p:nvPr/>
        </p:nvSpPr>
        <p:spPr>
          <a:xfrm>
            <a:off x="4648200" y="40582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Table Reviews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A15E5-305D-4F38-ABA9-DB0CB6B6029A}"/>
              </a:ext>
            </a:extLst>
          </p:cNvPr>
          <p:cNvSpPr txBox="1"/>
          <p:nvPr/>
        </p:nvSpPr>
        <p:spPr>
          <a:xfrm>
            <a:off x="8686800" y="435795"/>
            <a:ext cx="303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Table Users</a:t>
            </a:r>
          </a:p>
        </p:txBody>
      </p:sp>
    </p:spTree>
    <p:extLst>
      <p:ext uri="{BB962C8B-B14F-4D97-AF65-F5344CB8AC3E}">
        <p14:creationId xmlns:p14="http://schemas.microsoft.com/office/powerpoint/2010/main" val="81733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268" y="638556"/>
            <a:ext cx="590549" cy="476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5251" y="691969"/>
            <a:ext cx="10444480" cy="846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>
              <a:lnSpc>
                <a:spcPts val="215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Dataset </a:t>
            </a:r>
            <a:r>
              <a:rPr sz="1800" b="1" spc="-10" dirty="0">
                <a:latin typeface="Calibri"/>
                <a:cs typeface="Calibri"/>
              </a:rPr>
              <a:t>Overview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2100"/>
              </a:lnSpc>
              <a:spcBef>
                <a:spcPts val="105"/>
              </a:spcBef>
            </a:pP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dataset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consists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of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b="1" spc="-25" dirty="0">
                <a:latin typeface="Calibri"/>
                <a:cs typeface="Calibri"/>
              </a:rPr>
              <a:t>hotel </a:t>
            </a:r>
            <a:r>
              <a:rPr lang="en-US" b="1" spc="-25" dirty="0">
                <a:latin typeface="Calibri"/>
                <a:cs typeface="Calibri"/>
              </a:rPr>
              <a:t>records</a:t>
            </a:r>
            <a:r>
              <a:rPr lang="en-US" sz="1800" dirty="0">
                <a:latin typeface="Calibri"/>
                <a:cs typeface="Calibri"/>
              </a:rPr>
              <a:t>,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capturing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details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about no. of hotels ,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customer</a:t>
            </a:r>
            <a:r>
              <a:rPr lang="en-US" sz="1800" spc="-2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 customer reviews 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performance</a:t>
            </a:r>
            <a:r>
              <a:rPr lang="en-US" sz="1800" spc="-6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metrics.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A67748-BD11-4446-BC72-618EA76C58B8}"/>
              </a:ext>
            </a:extLst>
          </p:cNvPr>
          <p:cNvSpPr/>
          <p:nvPr/>
        </p:nvSpPr>
        <p:spPr>
          <a:xfrm>
            <a:off x="0" y="0"/>
            <a:ext cx="1371600" cy="476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8C099-D183-4160-A144-E0E34B8F40C4}"/>
              </a:ext>
            </a:extLst>
          </p:cNvPr>
          <p:cNvSpPr txBox="1"/>
          <p:nvPr/>
        </p:nvSpPr>
        <p:spPr>
          <a:xfrm>
            <a:off x="534542" y="2057400"/>
            <a:ext cx="213245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HOTEL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F9FA73-599F-46BE-91F2-C9A695ECFA84}"/>
              </a:ext>
            </a:extLst>
          </p:cNvPr>
          <p:cNvSpPr txBox="1"/>
          <p:nvPr/>
        </p:nvSpPr>
        <p:spPr>
          <a:xfrm>
            <a:off x="587625" y="4876800"/>
            <a:ext cx="213245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REVIEWS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E1E30-4864-4B98-9CF7-FE899B3C6356}"/>
              </a:ext>
            </a:extLst>
          </p:cNvPr>
          <p:cNvSpPr txBox="1"/>
          <p:nvPr/>
        </p:nvSpPr>
        <p:spPr>
          <a:xfrm>
            <a:off x="569645" y="3429000"/>
            <a:ext cx="213245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USERS TABLE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DF853E-9180-4BF4-B64A-E95ECD392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40" y="4876800"/>
            <a:ext cx="6604509" cy="1905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AD5752-6173-4819-A0F4-8249688A6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40" y="1511579"/>
            <a:ext cx="6604509" cy="14726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DD400F4-7D55-4AF2-A0A4-F86AE92C0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40" y="3160355"/>
            <a:ext cx="6604509" cy="1540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4A7C2F-D8A7-45EF-8F98-30BB4CE46BA6}"/>
              </a:ext>
            </a:extLst>
          </p:cNvPr>
          <p:cNvSpPr txBox="1"/>
          <p:nvPr/>
        </p:nvSpPr>
        <p:spPr>
          <a:xfrm>
            <a:off x="569645" y="2438400"/>
            <a:ext cx="224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Rows = 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EDE64-0CC8-4263-808A-E539AEDEF416}"/>
              </a:ext>
            </a:extLst>
          </p:cNvPr>
          <p:cNvSpPr txBox="1"/>
          <p:nvPr/>
        </p:nvSpPr>
        <p:spPr>
          <a:xfrm>
            <a:off x="528976" y="3874532"/>
            <a:ext cx="224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Rows = 500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D59C8-21C8-4067-BB66-B8DCFF67E797}"/>
              </a:ext>
            </a:extLst>
          </p:cNvPr>
          <p:cNvSpPr txBox="1"/>
          <p:nvPr/>
        </p:nvSpPr>
        <p:spPr>
          <a:xfrm>
            <a:off x="624441" y="5310664"/>
            <a:ext cx="224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Rows = 1000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4286" y="1563280"/>
            <a:ext cx="4086224" cy="1800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8572" y="3842680"/>
            <a:ext cx="1162049" cy="819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0958" y="3998494"/>
            <a:ext cx="18154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SQL</a:t>
            </a:r>
            <a:r>
              <a:rPr spc="-60" dirty="0"/>
              <a:t> </a:t>
            </a:r>
            <a:r>
              <a:rPr spc="-10" dirty="0"/>
              <a:t>Queries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81C29D-7272-4502-B1C8-17106898745C}"/>
              </a:ext>
            </a:extLst>
          </p:cNvPr>
          <p:cNvSpPr/>
          <p:nvPr/>
        </p:nvSpPr>
        <p:spPr>
          <a:xfrm>
            <a:off x="3657600" y="990600"/>
            <a:ext cx="5029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E32C115A-5EA3-4F3E-A744-DE040F3BEF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28714"/>
            <a:ext cx="2039622" cy="227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1088" y="58367"/>
            <a:ext cx="212407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b="1" dirty="0">
                <a:latin typeface="Calibri"/>
                <a:cs typeface="Calibri"/>
              </a:rPr>
              <a:t>create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database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ola_rides;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5744" y="550062"/>
            <a:ext cx="2748915" cy="62884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165735" algn="ctr">
              <a:lnSpc>
                <a:spcPct val="100000"/>
              </a:lnSpc>
              <a:spcBef>
                <a:spcPts val="350"/>
              </a:spcBef>
            </a:pPr>
            <a:r>
              <a:rPr sz="1500" b="1" dirty="0">
                <a:latin typeface="Calibri"/>
                <a:cs typeface="Calibri"/>
              </a:rPr>
              <a:t>use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ola_rides;</a:t>
            </a:r>
            <a:endParaRPr sz="1500">
              <a:latin typeface="Calibri"/>
              <a:cs typeface="Calibri"/>
            </a:endParaRPr>
          </a:p>
          <a:p>
            <a:pPr marL="762000" marR="247650" indent="-680720">
              <a:lnSpc>
                <a:spcPct val="114100"/>
              </a:lnSpc>
            </a:pPr>
            <a:r>
              <a:rPr sz="1500" b="1" spc="-20" dirty="0">
                <a:latin typeface="Calibri"/>
                <a:cs typeface="Calibri"/>
              </a:rPr>
              <a:t>CREATE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TABLE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bengaluru_ola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50" dirty="0">
                <a:latin typeface="Calibri"/>
                <a:cs typeface="Calibri"/>
              </a:rPr>
              <a:t>( </a:t>
            </a:r>
            <a:r>
              <a:rPr sz="1500" dirty="0">
                <a:latin typeface="Calibri"/>
                <a:cs typeface="Calibri"/>
              </a:rPr>
              <a:t>RideDate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DATE, </a:t>
            </a:r>
            <a:r>
              <a:rPr sz="1500" dirty="0">
                <a:latin typeface="Calibri"/>
                <a:cs typeface="Calibri"/>
              </a:rPr>
              <a:t>RideTime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TIME,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500" dirty="0">
                <a:latin typeface="Calibri"/>
                <a:cs typeface="Calibri"/>
              </a:rPr>
              <a:t>BookingID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VARCHAR(50),</a:t>
            </a:r>
            <a:endParaRPr sz="1500">
              <a:latin typeface="Calibri"/>
              <a:cs typeface="Calibri"/>
            </a:endParaRPr>
          </a:p>
          <a:p>
            <a:pPr marL="240665" marR="233045" algn="ctr">
              <a:lnSpc>
                <a:spcPct val="114100"/>
              </a:lnSpc>
            </a:pPr>
            <a:r>
              <a:rPr sz="1500" dirty="0">
                <a:latin typeface="Calibri"/>
                <a:cs typeface="Calibri"/>
              </a:rPr>
              <a:t>BookingStatus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VARCHAR(50), </a:t>
            </a:r>
            <a:r>
              <a:rPr sz="1500" dirty="0">
                <a:latin typeface="Calibri"/>
                <a:cs typeface="Calibri"/>
              </a:rPr>
              <a:t>CustomerID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INT,</a:t>
            </a:r>
            <a:endParaRPr sz="1500">
              <a:latin typeface="Calibri"/>
              <a:cs typeface="Calibri"/>
            </a:endParaRPr>
          </a:p>
          <a:p>
            <a:pPr marL="160655" marR="152400" indent="-635" algn="ctr">
              <a:lnSpc>
                <a:spcPct val="114100"/>
              </a:lnSpc>
              <a:spcBef>
                <a:spcPts val="5"/>
              </a:spcBef>
            </a:pPr>
            <a:r>
              <a:rPr sz="1500" spc="-10" dirty="0">
                <a:latin typeface="Calibri"/>
                <a:cs typeface="Calibri"/>
              </a:rPr>
              <a:t>VehicleType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VARCHAR(50), </a:t>
            </a:r>
            <a:r>
              <a:rPr sz="1500" dirty="0">
                <a:latin typeface="Calibri"/>
                <a:cs typeface="Calibri"/>
              </a:rPr>
              <a:t>PickupLocation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VARCHAR(100), </a:t>
            </a:r>
            <a:r>
              <a:rPr sz="1500" dirty="0">
                <a:latin typeface="Calibri"/>
                <a:cs typeface="Calibri"/>
              </a:rPr>
              <a:t>DropLocation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VARCHAR(100), </a:t>
            </a:r>
            <a:r>
              <a:rPr sz="1500" spc="-30" dirty="0">
                <a:latin typeface="Calibri"/>
                <a:cs typeface="Calibri"/>
              </a:rPr>
              <a:t>AvgVTAT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FLOAT,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500" spc="-30" dirty="0">
                <a:latin typeface="Calibri"/>
                <a:cs typeface="Calibri"/>
              </a:rPr>
              <a:t>AvgCTAT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FLOAT,</a:t>
            </a:r>
            <a:endParaRPr sz="1500">
              <a:latin typeface="Calibri"/>
              <a:cs typeface="Calibri"/>
            </a:endParaRPr>
          </a:p>
          <a:p>
            <a:pPr marL="12065" marR="5080" algn="ctr">
              <a:lnSpc>
                <a:spcPct val="1141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CancelledByCustomer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INT, </a:t>
            </a:r>
            <a:r>
              <a:rPr sz="1500" spc="-10" dirty="0">
                <a:latin typeface="Calibri"/>
                <a:cs typeface="Calibri"/>
              </a:rPr>
              <a:t>ReasonCancelledByCustomer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TEXT, </a:t>
            </a:r>
            <a:r>
              <a:rPr sz="1500" dirty="0">
                <a:latin typeface="Calibri"/>
                <a:cs typeface="Calibri"/>
              </a:rPr>
              <a:t>CancelledByDriver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INT, </a:t>
            </a:r>
            <a:r>
              <a:rPr sz="1500" spc="-10" dirty="0">
                <a:latin typeface="Calibri"/>
                <a:cs typeface="Calibri"/>
              </a:rPr>
              <a:t>ReasonCancelledByDriver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TEXT, </a:t>
            </a:r>
            <a:r>
              <a:rPr sz="1500" dirty="0">
                <a:latin typeface="Calibri"/>
                <a:cs typeface="Calibri"/>
              </a:rPr>
              <a:t>IncompleteRides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INT, </a:t>
            </a:r>
            <a:r>
              <a:rPr sz="1500" dirty="0">
                <a:latin typeface="Calibri"/>
                <a:cs typeface="Calibri"/>
              </a:rPr>
              <a:t>IncompleteRideReason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TEXT, </a:t>
            </a:r>
            <a:r>
              <a:rPr sz="1500" dirty="0">
                <a:latin typeface="Calibri"/>
                <a:cs typeface="Calibri"/>
              </a:rPr>
              <a:t>BookingValue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FLOAT, </a:t>
            </a:r>
            <a:r>
              <a:rPr sz="1500" dirty="0">
                <a:latin typeface="Calibri"/>
                <a:cs typeface="Calibri"/>
              </a:rPr>
              <a:t>PaymentMethod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VARCHAR(50), </a:t>
            </a:r>
            <a:r>
              <a:rPr sz="1500" dirty="0">
                <a:latin typeface="Calibri"/>
                <a:cs typeface="Calibri"/>
              </a:rPr>
              <a:t>RideDistance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FLOAT,</a:t>
            </a:r>
            <a:endParaRPr sz="1500">
              <a:latin typeface="Calibri"/>
              <a:cs typeface="Calibri"/>
            </a:endParaRPr>
          </a:p>
          <a:p>
            <a:pPr marL="486409" marR="478790" algn="ctr">
              <a:lnSpc>
                <a:spcPct val="114100"/>
              </a:lnSpc>
            </a:pPr>
            <a:r>
              <a:rPr sz="1500" dirty="0">
                <a:latin typeface="Calibri"/>
                <a:cs typeface="Calibri"/>
              </a:rPr>
              <a:t>DriverRating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FLOAT, </a:t>
            </a:r>
            <a:r>
              <a:rPr sz="1500" dirty="0">
                <a:latin typeface="Calibri"/>
                <a:cs typeface="Calibri"/>
              </a:rPr>
              <a:t>CustomerRating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FLOAT</a:t>
            </a:r>
            <a:endParaRPr sz="1500">
              <a:latin typeface="Calibri"/>
              <a:cs typeface="Calibri"/>
            </a:endParaRPr>
          </a:p>
          <a:p>
            <a:pPr marR="165735" algn="ctr">
              <a:lnSpc>
                <a:spcPct val="100000"/>
              </a:lnSpc>
              <a:spcBef>
                <a:spcPts val="254"/>
              </a:spcBef>
            </a:pPr>
            <a:r>
              <a:rPr sz="1500" spc="-25" dirty="0">
                <a:latin typeface="Calibri"/>
                <a:cs typeface="Calibri"/>
              </a:rPr>
              <a:t>);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C6F127-7A92-4086-B5FE-4E23A7C26CA2}"/>
              </a:ext>
            </a:extLst>
          </p:cNvPr>
          <p:cNvSpPr/>
          <p:nvPr/>
        </p:nvSpPr>
        <p:spPr>
          <a:xfrm>
            <a:off x="0" y="58367"/>
            <a:ext cx="1447800" cy="551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67CF7-791C-43DA-9288-388876ABA941}"/>
              </a:ext>
            </a:extLst>
          </p:cNvPr>
          <p:cNvSpPr/>
          <p:nvPr/>
        </p:nvSpPr>
        <p:spPr>
          <a:xfrm>
            <a:off x="2813684" y="19533"/>
            <a:ext cx="3053716" cy="6838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A9E13-2EA4-42A7-99F7-D4363C7F3EA5}"/>
              </a:ext>
            </a:extLst>
          </p:cNvPr>
          <p:cNvSpPr/>
          <p:nvPr/>
        </p:nvSpPr>
        <p:spPr>
          <a:xfrm>
            <a:off x="9226256" y="5181600"/>
            <a:ext cx="1447800" cy="551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23936-704E-405F-B3CB-09A8825A3B43}"/>
              </a:ext>
            </a:extLst>
          </p:cNvPr>
          <p:cNvSpPr txBox="1"/>
          <p:nvPr/>
        </p:nvSpPr>
        <p:spPr>
          <a:xfrm>
            <a:off x="533400" y="149317"/>
            <a:ext cx="101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Q1) </a:t>
            </a:r>
            <a:r>
              <a:rPr lang="en-US" b="1" dirty="0"/>
              <a:t>Top 10 hotels with the highest average review rating along with the number of reviews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D32094-0199-434D-BBB5-FE26DC2BE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7" y="739384"/>
            <a:ext cx="5335131" cy="2532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07CB71-D0CA-4A68-B575-85BE258D2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71" y="648434"/>
            <a:ext cx="5335131" cy="26233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51B4E8-0020-4210-99F1-5E18397B1A29}"/>
              </a:ext>
            </a:extLst>
          </p:cNvPr>
          <p:cNvCxnSpPr>
            <a:cxnSpLocks/>
          </p:cNvCxnSpPr>
          <p:nvPr/>
        </p:nvCxnSpPr>
        <p:spPr>
          <a:xfrm flipV="1">
            <a:off x="0" y="3430713"/>
            <a:ext cx="12192000" cy="126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EC50DE-22D5-458F-A2F9-115561536EA4}"/>
              </a:ext>
            </a:extLst>
          </p:cNvPr>
          <p:cNvSpPr txBox="1"/>
          <p:nvPr/>
        </p:nvSpPr>
        <p:spPr>
          <a:xfrm>
            <a:off x="533400" y="3583455"/>
            <a:ext cx="101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Q2) Users who reviewed more than 2 different hotels</a:t>
            </a:r>
            <a:endParaRPr lang="en-IN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AEFA72-9B60-4896-832D-76718B0E8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42" y="4031041"/>
            <a:ext cx="5449060" cy="23911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77662D-03D8-493B-8694-7F44C1204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07" y="3952787"/>
            <a:ext cx="4856095" cy="2435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1370" y="628650"/>
            <a:ext cx="3362324" cy="1924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433" y="1455800"/>
            <a:ext cx="5486399" cy="1752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433" y="4628930"/>
            <a:ext cx="6705599" cy="1600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6749" y="4305071"/>
            <a:ext cx="1609724" cy="9810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6173" y="619172"/>
            <a:ext cx="5601970" cy="5854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3.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customers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booked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highest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rides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173" y="3669598"/>
            <a:ext cx="586994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dirty="0">
                <a:latin typeface="Arial"/>
                <a:cs typeface="Arial"/>
              </a:rPr>
              <a:t>4.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rides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cancelled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drivers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due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 </a:t>
            </a:r>
            <a:r>
              <a:rPr sz="1800" b="1" dirty="0">
                <a:latin typeface="Arial"/>
                <a:cs typeface="Arial"/>
              </a:rPr>
              <a:t>personal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car-</a:t>
            </a:r>
            <a:r>
              <a:rPr sz="1800" b="1" dirty="0">
                <a:latin typeface="Arial"/>
                <a:cs typeface="Arial"/>
              </a:rPr>
              <a:t>related</a:t>
            </a:r>
            <a:r>
              <a:rPr sz="1800" b="1" spc="-10" dirty="0">
                <a:latin typeface="Arial"/>
                <a:cs typeface="Arial"/>
              </a:rPr>
              <a:t> issues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88599" y="6478282"/>
            <a:ext cx="1682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Vaibhav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Bari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79ECC-D18D-4733-883B-3FCE07A3EC7E}"/>
              </a:ext>
            </a:extLst>
          </p:cNvPr>
          <p:cNvSpPr/>
          <p:nvPr/>
        </p:nvSpPr>
        <p:spPr>
          <a:xfrm>
            <a:off x="856" y="48883"/>
            <a:ext cx="12191144" cy="67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020E2-759C-41E5-8625-A2340BE3BA57}"/>
              </a:ext>
            </a:extLst>
          </p:cNvPr>
          <p:cNvSpPr txBox="1"/>
          <p:nvPr/>
        </p:nvSpPr>
        <p:spPr>
          <a:xfrm>
            <a:off x="533400" y="149317"/>
            <a:ext cx="101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Q3) </a:t>
            </a:r>
            <a:r>
              <a:rPr lang="en-US" b="1" dirty="0"/>
              <a:t>Top 10 cities with most number of reviews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C234AE-83FA-4606-9505-A2846EAD0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07" y="602453"/>
            <a:ext cx="4784493" cy="2667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7F72F2-FFB1-4838-A2DE-414BD6DC82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61" y="492209"/>
            <a:ext cx="4467849" cy="278447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46334-872B-4FD1-93B8-22E306343FA4}"/>
              </a:ext>
            </a:extLst>
          </p:cNvPr>
          <p:cNvCxnSpPr>
            <a:cxnSpLocks/>
          </p:cNvCxnSpPr>
          <p:nvPr/>
        </p:nvCxnSpPr>
        <p:spPr>
          <a:xfrm flipV="1">
            <a:off x="0" y="3430713"/>
            <a:ext cx="12192000" cy="126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7C665A-DD4A-4E61-AD31-23C9A2AABC7A}"/>
              </a:ext>
            </a:extLst>
          </p:cNvPr>
          <p:cNvSpPr txBox="1"/>
          <p:nvPr/>
        </p:nvSpPr>
        <p:spPr>
          <a:xfrm>
            <a:off x="440362" y="3575128"/>
            <a:ext cx="101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Q4) </a:t>
            </a:r>
            <a:r>
              <a:rPr lang="en-US" b="1" dirty="0"/>
              <a:t>How many reviews each hotel has received.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135F94-FEA0-4B8E-96F5-0733BA2A2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07" y="4293200"/>
            <a:ext cx="5622693" cy="1705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41E448-6137-4CC7-84E7-E2E1CC5B14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74" y="3752133"/>
            <a:ext cx="4058216" cy="2956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35C9A-7073-4593-8B67-67FF007843CD}"/>
              </a:ext>
            </a:extLst>
          </p:cNvPr>
          <p:cNvSpPr/>
          <p:nvPr/>
        </p:nvSpPr>
        <p:spPr>
          <a:xfrm>
            <a:off x="76200" y="24829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B8AF3B-08A4-4ADF-9456-EA741892E003}"/>
              </a:ext>
            </a:extLst>
          </p:cNvPr>
          <p:cNvCxnSpPr>
            <a:cxnSpLocks/>
          </p:cNvCxnSpPr>
          <p:nvPr/>
        </p:nvCxnSpPr>
        <p:spPr>
          <a:xfrm flipV="1">
            <a:off x="0" y="3430713"/>
            <a:ext cx="12192000" cy="126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62F6B9-A743-4B71-A5B8-D5AD79A0129C}"/>
              </a:ext>
            </a:extLst>
          </p:cNvPr>
          <p:cNvSpPr txBox="1"/>
          <p:nvPr/>
        </p:nvSpPr>
        <p:spPr>
          <a:xfrm>
            <a:off x="533400" y="149317"/>
            <a:ext cx="101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Q5) No of distinct users who reviewed each hotel.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364E-D3E0-4A75-842E-398F913AEFAA}"/>
              </a:ext>
            </a:extLst>
          </p:cNvPr>
          <p:cNvSpPr txBox="1"/>
          <p:nvPr/>
        </p:nvSpPr>
        <p:spPr>
          <a:xfrm>
            <a:off x="533400" y="3657600"/>
            <a:ext cx="101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Q6) </a:t>
            </a:r>
            <a:r>
              <a:rPr lang="en-US" b="1" dirty="0"/>
              <a:t>Average rating given by </a:t>
            </a:r>
            <a:r>
              <a:rPr lang="en-US" b="1" dirty="0" err="1"/>
              <a:t>travellers</a:t>
            </a:r>
            <a:r>
              <a:rPr lang="en-US" b="1" dirty="0"/>
              <a:t> of type 'Family’ to each hotel.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2B283-D1B8-47FA-8438-646D57C6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33983"/>
            <a:ext cx="3391373" cy="2635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E8404-4E03-4FAF-9202-94671B979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8" y="798740"/>
            <a:ext cx="6560126" cy="1581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71590B-D15B-44FF-86E5-C74FCC4B5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92" y="4241122"/>
            <a:ext cx="6019800" cy="234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7FEA90-12DA-492C-B61B-5AF84E989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632" y="3761614"/>
            <a:ext cx="3243168" cy="28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7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5110E2-A5DE-4320-B2C8-BE7284D1A60B}"/>
              </a:ext>
            </a:extLst>
          </p:cNvPr>
          <p:cNvSpPr/>
          <p:nvPr/>
        </p:nvSpPr>
        <p:spPr>
          <a:xfrm>
            <a:off x="76200" y="-5137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700584-01D9-4FA4-B9D4-C37A946B1679}"/>
              </a:ext>
            </a:extLst>
          </p:cNvPr>
          <p:cNvCxnSpPr>
            <a:cxnSpLocks/>
          </p:cNvCxnSpPr>
          <p:nvPr/>
        </p:nvCxnSpPr>
        <p:spPr>
          <a:xfrm flipV="1">
            <a:off x="-6849" y="3236384"/>
            <a:ext cx="12192000" cy="126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9919E7-D774-40FE-9E78-C76F7B505CC7}"/>
              </a:ext>
            </a:extLst>
          </p:cNvPr>
          <p:cNvSpPr txBox="1"/>
          <p:nvPr/>
        </p:nvSpPr>
        <p:spPr>
          <a:xfrm>
            <a:off x="533400" y="149317"/>
            <a:ext cx="101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Q7)Top 3 countries with most registered users.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8F738-A2CC-4A80-95A1-04F0A18A035C}"/>
              </a:ext>
            </a:extLst>
          </p:cNvPr>
          <p:cNvSpPr txBox="1"/>
          <p:nvPr/>
        </p:nvSpPr>
        <p:spPr>
          <a:xfrm>
            <a:off x="535969" y="3521664"/>
            <a:ext cx="101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Q8) Most frequently reviewed hotel in each city 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3F51E-3B82-466D-9F6D-8A77D115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838200"/>
            <a:ext cx="5001323" cy="1848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0F96B-42D0-44DA-BF10-52B957CA6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834775"/>
            <a:ext cx="4444621" cy="1848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4DFE8F-A79F-46B1-9EB5-96A3C1FA6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8" y="3958521"/>
            <a:ext cx="4279373" cy="2750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2BF4AE-2F5D-4A56-929E-61A0CFFA2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608919"/>
            <a:ext cx="4950431" cy="31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</TotalTime>
  <Words>695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Lucida Sans Unicode</vt:lpstr>
      <vt:lpstr>Office Theme</vt:lpstr>
      <vt:lpstr>Data Analysis By ADITYA DHUMAL</vt:lpstr>
      <vt:lpstr>PowerPoint Presentation</vt:lpstr>
      <vt:lpstr>PowerPoint Presentation</vt:lpstr>
      <vt:lpstr>PowerPoint Presentation</vt:lpstr>
      <vt:lpstr>SQL Queries</vt:lpstr>
      <vt:lpstr>PowerPoint Presentation</vt:lpstr>
      <vt:lpstr>3. List the top 5 customers who booked the highest number of rides</vt:lpstr>
      <vt:lpstr>PowerPoint Presentation</vt:lpstr>
      <vt:lpstr>PowerPoint Presentation</vt:lpstr>
      <vt:lpstr>PowerPoint Presentation</vt:lpstr>
      <vt:lpstr>Dashboard Visuals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By ADITYA DHUMAL</dc:title>
  <cp:lastModifiedBy>Dell</cp:lastModifiedBy>
  <cp:revision>25</cp:revision>
  <dcterms:created xsi:type="dcterms:W3CDTF">2025-09-12T05:16:05Z</dcterms:created>
  <dcterms:modified xsi:type="dcterms:W3CDTF">2025-10-04T04:42:10Z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LastSaved">
    <vt:filetime>2025-09-12T00:00:00Z</vt:filetime>
  </property>
</Properties>
</file>