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69" r:id="rId5"/>
    <p:sldId id="260" r:id="rId6"/>
    <p:sldId id="266" r:id="rId7"/>
    <p:sldId id="261" r:id="rId8"/>
    <p:sldId id="262" r:id="rId9"/>
    <p:sldId id="263" r:id="rId10"/>
    <p:sldId id="267" r:id="rId11"/>
    <p:sldId id="264" r:id="rId12"/>
    <p:sldId id="265" r:id="rId13"/>
    <p:sldId id="268"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5" d="100"/>
          <a:sy n="75" d="100"/>
        </p:scale>
        <p:origin x="27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FB3-CC43-4356-94C4-91682186D4A4}"/>
              </a:ext>
            </a:extLst>
          </p:cNvPr>
          <p:cNvSpPr>
            <a:spLocks noGrp="1"/>
          </p:cNvSpPr>
          <p:nvPr>
            <p:ph type="ctrTitle"/>
          </p:nvPr>
        </p:nvSpPr>
        <p:spPr>
          <a:xfrm>
            <a:off x="0" y="0"/>
            <a:ext cx="12099235" cy="6858000"/>
          </a:xfrm>
        </p:spPr>
        <p:txBody>
          <a:bodyPr/>
          <a:lstStyle/>
          <a:p>
            <a:endParaRPr lang="en-IN" dirty="0"/>
          </a:p>
        </p:txBody>
      </p:sp>
      <p:sp>
        <p:nvSpPr>
          <p:cNvPr id="3" name="Subtitle 2">
            <a:extLst>
              <a:ext uri="{FF2B5EF4-FFF2-40B4-BE49-F238E27FC236}">
                <a16:creationId xmlns:a16="http://schemas.microsoft.com/office/drawing/2014/main" id="{664EBDFE-6DDB-4224-9EAD-64E515334F6D}"/>
              </a:ext>
            </a:extLst>
          </p:cNvPr>
          <p:cNvSpPr>
            <a:spLocks noGrp="1"/>
          </p:cNvSpPr>
          <p:nvPr>
            <p:ph type="subTitle" idx="1"/>
          </p:nvPr>
        </p:nvSpPr>
        <p:spPr>
          <a:xfrm>
            <a:off x="1154954" y="6414052"/>
            <a:ext cx="10268419" cy="172278"/>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47F47377-A802-4257-BCF2-52ACE39A4B93}"/>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92A3066-3957-4993-82B8-4CBBAE4C7246}"/>
              </a:ext>
            </a:extLst>
          </p:cNvPr>
          <p:cNvSpPr txBox="1"/>
          <p:nvPr/>
        </p:nvSpPr>
        <p:spPr>
          <a:xfrm>
            <a:off x="92765" y="271670"/>
            <a:ext cx="11529392" cy="6340197"/>
          </a:xfrm>
          <a:prstGeom prst="rect">
            <a:avLst/>
          </a:prstGeom>
          <a:noFill/>
        </p:spPr>
        <p:txBody>
          <a:bodyPr wrap="square" rtlCol="0">
            <a:spAutoFit/>
          </a:bodyPr>
          <a:lstStyle/>
          <a:p>
            <a:r>
              <a:rPr lang="en-IN" sz="4400" b="1" dirty="0">
                <a:latin typeface="Calibri" panose="020F0502020204030204" pitchFamily="34" charset="0"/>
              </a:rPr>
              <a:t> </a:t>
            </a:r>
            <a:r>
              <a:rPr lang="en-IN" sz="5400" b="1" dirty="0">
                <a:latin typeface="Calibri" panose="020F0502020204030204" pitchFamily="34" charset="0"/>
              </a:rPr>
              <a:t>IMAGE CRYPTOGRAPHY :</a:t>
            </a:r>
          </a:p>
          <a:p>
            <a:r>
              <a:rPr lang="en-IN" sz="4400" b="1" dirty="0">
                <a:latin typeface="Calibri" panose="020F0502020204030204" pitchFamily="34" charset="0"/>
              </a:rPr>
              <a:t>  </a:t>
            </a:r>
            <a:r>
              <a:rPr lang="en-IN" sz="5400" b="1" dirty="0">
                <a:latin typeface="Calibri" panose="020F0502020204030204" pitchFamily="34" charset="0"/>
              </a:rPr>
              <a:t>USING RSA FOR NETWORK </a:t>
            </a:r>
          </a:p>
          <a:p>
            <a:r>
              <a:rPr lang="en-IN" sz="5400" b="1" dirty="0">
                <a:latin typeface="Calibri" panose="020F0502020204030204" pitchFamily="34" charset="0"/>
              </a:rPr>
              <a:t>  SECURITY</a:t>
            </a:r>
          </a:p>
          <a:p>
            <a:r>
              <a:rPr lang="en-IN" sz="5400" b="1" dirty="0">
                <a:latin typeface="Calibri" panose="020F0502020204030204" pitchFamily="34" charset="0"/>
              </a:rPr>
              <a:t> </a:t>
            </a:r>
          </a:p>
          <a:p>
            <a:r>
              <a:rPr lang="en-IN" sz="5400" b="1" dirty="0">
                <a:latin typeface="Calibri" panose="020F0502020204030204" pitchFamily="34" charset="0"/>
              </a:rPr>
              <a:t>  </a:t>
            </a:r>
            <a:r>
              <a:rPr lang="en-IN" sz="3600" b="1" dirty="0">
                <a:latin typeface="Calibri" panose="020F0502020204030204" pitchFamily="34" charset="0"/>
              </a:rPr>
              <a:t>                                              </a:t>
            </a:r>
          </a:p>
          <a:p>
            <a:r>
              <a:rPr lang="en-IN" sz="3600" b="1" dirty="0">
                <a:latin typeface="Calibri" panose="020F0502020204030204" pitchFamily="34" charset="0"/>
              </a:rPr>
              <a:t>                                                                                </a:t>
            </a:r>
          </a:p>
          <a:p>
            <a:r>
              <a:rPr lang="en-IN" sz="3600" b="1" dirty="0">
                <a:latin typeface="Calibri" panose="020F0502020204030204" pitchFamily="34" charset="0"/>
              </a:rPr>
              <a:t>    SUBMITTED BY-                                          GUIDED BY                                              </a:t>
            </a:r>
          </a:p>
          <a:p>
            <a:r>
              <a:rPr lang="en-IN" sz="3600" b="1" dirty="0">
                <a:latin typeface="Calibri" panose="020F0502020204030204" pitchFamily="34" charset="0"/>
              </a:rPr>
              <a:t>    </a:t>
            </a:r>
            <a:r>
              <a:rPr lang="en-IN" sz="2800" b="1" dirty="0">
                <a:latin typeface="Calibri" panose="020F0502020204030204" pitchFamily="34" charset="0"/>
              </a:rPr>
              <a:t>ADITYA </a:t>
            </a:r>
            <a:r>
              <a:rPr lang="en-IN" sz="2800" b="1">
                <a:latin typeface="Calibri" panose="020F0502020204030204" pitchFamily="34" charset="0"/>
              </a:rPr>
              <a:t>KUMAR SINGH   </a:t>
            </a:r>
            <a:r>
              <a:rPr lang="en-IN" sz="2800" b="1" dirty="0">
                <a:latin typeface="Calibri" panose="020F0502020204030204" pitchFamily="34" charset="0"/>
              </a:rPr>
              <a:t>(004</a:t>
            </a:r>
            <a:r>
              <a:rPr lang="en-IN" sz="2800" b="1">
                <a:latin typeface="Calibri" panose="020F0502020204030204" pitchFamily="34" charset="0"/>
              </a:rPr>
              <a:t>)                                     </a:t>
            </a:r>
            <a:r>
              <a:rPr lang="en-IN" sz="2800" b="1" dirty="0" err="1">
                <a:latin typeface="Calibri" panose="020F0502020204030204" pitchFamily="34" charset="0"/>
              </a:rPr>
              <a:t>Er</a:t>
            </a:r>
            <a:r>
              <a:rPr lang="en-IN" sz="2800" b="1" dirty="0">
                <a:latin typeface="Calibri" panose="020F0502020204030204" pitchFamily="34" charset="0"/>
              </a:rPr>
              <a:t>. MOHD.SHAH ALAM</a:t>
            </a:r>
          </a:p>
          <a:p>
            <a:r>
              <a:rPr lang="en-IN" sz="2800" b="1" dirty="0">
                <a:latin typeface="Calibri" panose="020F0502020204030204" pitchFamily="34" charset="0"/>
              </a:rPr>
              <a:t>     SUPRIYA SINGH (045)</a:t>
            </a:r>
          </a:p>
        </p:txBody>
      </p:sp>
    </p:spTree>
    <p:extLst>
      <p:ext uri="{BB962C8B-B14F-4D97-AF65-F5344CB8AC3E}">
        <p14:creationId xmlns:p14="http://schemas.microsoft.com/office/powerpoint/2010/main" val="27446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86CB9-8CEF-43A9-9156-D15811CCD6D3}"/>
              </a:ext>
            </a:extLst>
          </p:cNvPr>
          <p:cNvSpPr txBox="1"/>
          <p:nvPr/>
        </p:nvSpPr>
        <p:spPr>
          <a:xfrm>
            <a:off x="159027" y="318052"/>
            <a:ext cx="11701670" cy="7848302"/>
          </a:xfrm>
          <a:prstGeom prst="rect">
            <a:avLst/>
          </a:prstGeom>
          <a:noFill/>
        </p:spPr>
        <p:txBody>
          <a:bodyPr wrap="square" rtlCol="0">
            <a:spAutoFit/>
          </a:bodyPr>
          <a:lstStyle/>
          <a:p>
            <a:r>
              <a:rPr lang="en-IN" sz="2800" dirty="0"/>
              <a:t>Here is a example of RSA</a:t>
            </a:r>
          </a:p>
          <a:p>
            <a:endParaRPr lang="en-IN" sz="2800" dirty="0"/>
          </a:p>
          <a:p>
            <a:r>
              <a:rPr lang="en-IN" sz="2800" dirty="0"/>
              <a:t>Given p=7 and q=17 </a:t>
            </a:r>
          </a:p>
          <a:p>
            <a:endParaRPr lang="en-IN" sz="2800" dirty="0"/>
          </a:p>
          <a:p>
            <a:r>
              <a:rPr lang="en-IN" sz="2800" dirty="0"/>
              <a:t>  n  = 17*7 =119 </a:t>
            </a:r>
          </a:p>
          <a:p>
            <a:r>
              <a:rPr lang="en-IN" sz="2800" dirty="0"/>
              <a:t> now we choose e=5  in such  way so that it is prime with respect </a:t>
            </a:r>
          </a:p>
          <a:p>
            <a:r>
              <a:rPr lang="en-IN" sz="2800" dirty="0"/>
              <a:t> p-1 and q-1.</a:t>
            </a:r>
          </a:p>
          <a:p>
            <a:r>
              <a:rPr lang="en-IN" sz="2800" dirty="0"/>
              <a:t> </a:t>
            </a:r>
            <a:r>
              <a:rPr lang="pt-BR" sz="2800" dirty="0"/>
              <a:t>φ(n) =  (17-1)*(7-1)</a:t>
            </a:r>
          </a:p>
          <a:p>
            <a:r>
              <a:rPr lang="pt-BR" sz="2800" dirty="0"/>
              <a:t>          =   96</a:t>
            </a:r>
          </a:p>
          <a:p>
            <a:r>
              <a:rPr lang="pt-BR" sz="2800" dirty="0"/>
              <a:t> d*e mod φ(n)=1      d*5 mod (96) =1     d=77</a:t>
            </a:r>
          </a:p>
          <a:p>
            <a:r>
              <a:rPr lang="pt-BR" sz="2800" dirty="0"/>
              <a:t>Suppose A send 5 to B</a:t>
            </a:r>
          </a:p>
          <a:p>
            <a:r>
              <a:rPr lang="pt-BR" sz="2800" dirty="0"/>
              <a:t> </a:t>
            </a:r>
          </a:p>
          <a:p>
            <a:r>
              <a:rPr lang="pt-BR" sz="2800" dirty="0"/>
              <a:t>Cipher =(5)^5 mod 119= 26    plain = (26)^77 mod 119 = 5</a:t>
            </a:r>
          </a:p>
          <a:p>
            <a:endParaRPr lang="pt-BR" sz="2800" dirty="0"/>
          </a:p>
          <a:p>
            <a:r>
              <a:rPr lang="pt-BR" sz="2800" dirty="0"/>
              <a:t>      </a:t>
            </a:r>
          </a:p>
          <a:p>
            <a:r>
              <a:rPr lang="pt-BR" sz="2800" dirty="0"/>
              <a:t> </a:t>
            </a:r>
            <a:endParaRPr lang="en-IN" sz="2800" dirty="0"/>
          </a:p>
          <a:p>
            <a:endParaRPr lang="en-IN" sz="2800" dirty="0"/>
          </a:p>
          <a:p>
            <a:r>
              <a:rPr lang="en-IN" sz="2800" dirty="0"/>
              <a:t>     </a:t>
            </a:r>
          </a:p>
        </p:txBody>
      </p:sp>
    </p:spTree>
    <p:extLst>
      <p:ext uri="{BB962C8B-B14F-4D97-AF65-F5344CB8AC3E}">
        <p14:creationId xmlns:p14="http://schemas.microsoft.com/office/powerpoint/2010/main" val="353447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A7A91-4378-442E-A8FF-5BD7A69D7386}"/>
              </a:ext>
            </a:extLst>
          </p:cNvPr>
          <p:cNvSpPr txBox="1"/>
          <p:nvPr/>
        </p:nvSpPr>
        <p:spPr>
          <a:xfrm>
            <a:off x="198783" y="331303"/>
            <a:ext cx="11794434" cy="1384995"/>
          </a:xfrm>
          <a:prstGeom prst="rect">
            <a:avLst/>
          </a:prstGeom>
          <a:noFill/>
        </p:spPr>
        <p:txBody>
          <a:bodyPr wrap="square" rtlCol="0">
            <a:spAutoFit/>
          </a:bodyPr>
          <a:lstStyle/>
          <a:p>
            <a:r>
              <a:rPr lang="en-IN" sz="2800" dirty="0"/>
              <a:t>After encryption the plain text converted into hex code </a:t>
            </a:r>
          </a:p>
          <a:p>
            <a:endParaRPr lang="en-IN" sz="2800" dirty="0"/>
          </a:p>
          <a:p>
            <a:r>
              <a:rPr lang="en-IN" sz="2800" dirty="0"/>
              <a:t>  </a:t>
            </a:r>
          </a:p>
        </p:txBody>
      </p:sp>
      <p:pic>
        <p:nvPicPr>
          <p:cNvPr id="6" name="Picture 5">
            <a:extLst>
              <a:ext uri="{FF2B5EF4-FFF2-40B4-BE49-F238E27FC236}">
                <a16:creationId xmlns:a16="http://schemas.microsoft.com/office/drawing/2014/main" id="{5E7C8EE3-26BA-494B-BA1C-7930E6558308}"/>
              </a:ext>
            </a:extLst>
          </p:cNvPr>
          <p:cNvPicPr>
            <a:picLocks noChangeAspect="1"/>
          </p:cNvPicPr>
          <p:nvPr/>
        </p:nvPicPr>
        <p:blipFill>
          <a:blip r:embed="rId2"/>
          <a:stretch>
            <a:fillRect/>
          </a:stretch>
        </p:blipFill>
        <p:spPr>
          <a:xfrm>
            <a:off x="678332" y="1200839"/>
            <a:ext cx="3930648" cy="3055040"/>
          </a:xfrm>
          <a:prstGeom prst="rect">
            <a:avLst/>
          </a:prstGeom>
        </p:spPr>
      </p:pic>
      <p:pic>
        <p:nvPicPr>
          <p:cNvPr id="8" name="Picture 7">
            <a:extLst>
              <a:ext uri="{FF2B5EF4-FFF2-40B4-BE49-F238E27FC236}">
                <a16:creationId xmlns:a16="http://schemas.microsoft.com/office/drawing/2014/main" id="{5D4B8349-C13B-4DC6-B6C3-42D2EAB52A88}"/>
              </a:ext>
            </a:extLst>
          </p:cNvPr>
          <p:cNvPicPr>
            <a:picLocks noChangeAspect="1"/>
          </p:cNvPicPr>
          <p:nvPr/>
        </p:nvPicPr>
        <p:blipFill>
          <a:blip r:embed="rId3"/>
          <a:stretch>
            <a:fillRect/>
          </a:stretch>
        </p:blipFill>
        <p:spPr>
          <a:xfrm>
            <a:off x="6128057" y="1200839"/>
            <a:ext cx="5183749" cy="4205184"/>
          </a:xfrm>
          <a:prstGeom prst="rect">
            <a:avLst/>
          </a:prstGeom>
        </p:spPr>
      </p:pic>
      <p:sp>
        <p:nvSpPr>
          <p:cNvPr id="9" name="Arrow: Right 8">
            <a:extLst>
              <a:ext uri="{FF2B5EF4-FFF2-40B4-BE49-F238E27FC236}">
                <a16:creationId xmlns:a16="http://schemas.microsoft.com/office/drawing/2014/main" id="{8E1D2674-A21D-4B2D-B9B0-C0DACF9DBB34}"/>
              </a:ext>
            </a:extLst>
          </p:cNvPr>
          <p:cNvSpPr/>
          <p:nvPr/>
        </p:nvSpPr>
        <p:spPr>
          <a:xfrm>
            <a:off x="4757530" y="2557670"/>
            <a:ext cx="1073427" cy="871330"/>
          </a:xfrm>
          <a:prstGeom prst="rightArrow">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50000"/>
                </a:schemeClr>
              </a:solidFill>
            </a:endParaRPr>
          </a:p>
        </p:txBody>
      </p:sp>
      <p:sp>
        <p:nvSpPr>
          <p:cNvPr id="10" name="TextBox 9">
            <a:extLst>
              <a:ext uri="{FF2B5EF4-FFF2-40B4-BE49-F238E27FC236}">
                <a16:creationId xmlns:a16="http://schemas.microsoft.com/office/drawing/2014/main" id="{8E78A018-8761-46EB-8F03-C70817C531CE}"/>
              </a:ext>
            </a:extLst>
          </p:cNvPr>
          <p:cNvSpPr txBox="1"/>
          <p:nvPr/>
        </p:nvSpPr>
        <p:spPr>
          <a:xfrm>
            <a:off x="887895" y="5986524"/>
            <a:ext cx="2690191" cy="369332"/>
          </a:xfrm>
          <a:prstGeom prst="rect">
            <a:avLst/>
          </a:prstGeom>
          <a:noFill/>
        </p:spPr>
        <p:txBody>
          <a:bodyPr wrap="square" rtlCol="0">
            <a:spAutoFit/>
          </a:bodyPr>
          <a:lstStyle/>
          <a:p>
            <a:r>
              <a:rPr lang="en-IN" dirty="0"/>
              <a:t>         IMAGE</a:t>
            </a:r>
          </a:p>
        </p:txBody>
      </p:sp>
      <p:sp>
        <p:nvSpPr>
          <p:cNvPr id="12" name="TextBox 11">
            <a:extLst>
              <a:ext uri="{FF2B5EF4-FFF2-40B4-BE49-F238E27FC236}">
                <a16:creationId xmlns:a16="http://schemas.microsoft.com/office/drawing/2014/main" id="{18C12DFF-0000-4276-8FCF-983FE63ECC95}"/>
              </a:ext>
            </a:extLst>
          </p:cNvPr>
          <p:cNvSpPr txBox="1"/>
          <p:nvPr/>
        </p:nvSpPr>
        <p:spPr>
          <a:xfrm>
            <a:off x="7474226" y="5976730"/>
            <a:ext cx="3140765" cy="369332"/>
          </a:xfrm>
          <a:prstGeom prst="rect">
            <a:avLst/>
          </a:prstGeom>
          <a:noFill/>
        </p:spPr>
        <p:txBody>
          <a:bodyPr wrap="square" rtlCol="0">
            <a:spAutoFit/>
          </a:bodyPr>
          <a:lstStyle/>
          <a:p>
            <a:r>
              <a:rPr lang="en-IN" dirty="0"/>
              <a:t>             encrypted  data </a:t>
            </a:r>
          </a:p>
        </p:txBody>
      </p:sp>
    </p:spTree>
    <p:extLst>
      <p:ext uri="{BB962C8B-B14F-4D97-AF65-F5344CB8AC3E}">
        <p14:creationId xmlns:p14="http://schemas.microsoft.com/office/powerpoint/2010/main" val="3928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3A8E9-4CFA-4A66-9F11-2C3320D17F70}"/>
              </a:ext>
            </a:extLst>
          </p:cNvPr>
          <p:cNvSpPr txBox="1"/>
          <p:nvPr/>
        </p:nvSpPr>
        <p:spPr>
          <a:xfrm>
            <a:off x="185530" y="145774"/>
            <a:ext cx="11834192" cy="584775"/>
          </a:xfrm>
          <a:prstGeom prst="rect">
            <a:avLst/>
          </a:prstGeom>
          <a:noFill/>
        </p:spPr>
        <p:txBody>
          <a:bodyPr wrap="square" rtlCol="0">
            <a:spAutoFit/>
          </a:bodyPr>
          <a:lstStyle/>
          <a:p>
            <a:r>
              <a:rPr lang="en-IN" sz="3200" dirty="0"/>
              <a:t>WHAT IS ENCRYPTED CODE</a:t>
            </a:r>
          </a:p>
        </p:txBody>
      </p:sp>
      <p:pic>
        <p:nvPicPr>
          <p:cNvPr id="3" name="Picture 2">
            <a:extLst>
              <a:ext uri="{FF2B5EF4-FFF2-40B4-BE49-F238E27FC236}">
                <a16:creationId xmlns:a16="http://schemas.microsoft.com/office/drawing/2014/main" id="{A4C74057-5811-4F93-A724-84810F42CA16}"/>
              </a:ext>
            </a:extLst>
          </p:cNvPr>
          <p:cNvPicPr>
            <a:picLocks noChangeAspect="1"/>
          </p:cNvPicPr>
          <p:nvPr/>
        </p:nvPicPr>
        <p:blipFill>
          <a:blip r:embed="rId2"/>
          <a:stretch>
            <a:fillRect/>
          </a:stretch>
        </p:blipFill>
        <p:spPr>
          <a:xfrm>
            <a:off x="6380214" y="1219199"/>
            <a:ext cx="5603253" cy="5141843"/>
          </a:xfrm>
          <a:prstGeom prst="rect">
            <a:avLst/>
          </a:prstGeom>
        </p:spPr>
      </p:pic>
      <p:sp>
        <p:nvSpPr>
          <p:cNvPr id="4" name="TextBox 3">
            <a:extLst>
              <a:ext uri="{FF2B5EF4-FFF2-40B4-BE49-F238E27FC236}">
                <a16:creationId xmlns:a16="http://schemas.microsoft.com/office/drawing/2014/main" id="{CED9BE75-64AC-40F3-BCF8-1D371AD232BA}"/>
              </a:ext>
            </a:extLst>
          </p:cNvPr>
          <p:cNvSpPr txBox="1"/>
          <p:nvPr/>
        </p:nvSpPr>
        <p:spPr>
          <a:xfrm>
            <a:off x="172278" y="1219200"/>
            <a:ext cx="5804452" cy="4339650"/>
          </a:xfrm>
          <a:prstGeom prst="rect">
            <a:avLst/>
          </a:prstGeom>
          <a:noFill/>
        </p:spPr>
        <p:txBody>
          <a:bodyPr wrap="square" rtlCol="0">
            <a:spAutoFit/>
          </a:bodyPr>
          <a:lstStyle/>
          <a:p>
            <a:pPr marL="342900" indent="-342900">
              <a:buFont typeface="Courier New" panose="02070309020205020404" pitchFamily="49" charset="0"/>
              <a:buChar char="o"/>
            </a:pPr>
            <a:r>
              <a:rPr lang="en-IN" sz="2400" dirty="0"/>
              <a:t>First the colour value of the image is extracted Byte by Byte.</a:t>
            </a:r>
          </a:p>
          <a:p>
            <a:pPr marL="342900" indent="-342900">
              <a:buFont typeface="Courier New" panose="02070309020205020404" pitchFamily="49" charset="0"/>
              <a:buChar char="o"/>
            </a:pPr>
            <a:r>
              <a:rPr lang="en-IN" sz="2400" dirty="0"/>
              <a:t>Each extracted value is converted to integer value (using ToInt() function).</a:t>
            </a:r>
          </a:p>
          <a:p>
            <a:pPr marL="342900" indent="-342900">
              <a:buFont typeface="Courier New" panose="02070309020205020404" pitchFamily="49" charset="0"/>
              <a:buChar char="o"/>
            </a:pPr>
            <a:r>
              <a:rPr lang="en-IN" sz="2400" dirty="0"/>
              <a:t>The cipher value is calculated on each of the Integer value</a:t>
            </a:r>
          </a:p>
          <a:p>
            <a:r>
              <a:rPr lang="en-IN" sz="2400" dirty="0"/>
              <a:t>    (using c = (p)^e mod (n) ).</a:t>
            </a:r>
          </a:p>
          <a:p>
            <a:pPr marL="342900" indent="-342900">
              <a:buFont typeface="Courier New" panose="02070309020205020404" pitchFamily="49" charset="0"/>
              <a:buChar char="o"/>
            </a:pPr>
            <a:r>
              <a:rPr lang="en-IN" sz="2400" dirty="0"/>
              <a:t>Each calculated cipher is stored as a string in CIPHER.TXT file.</a:t>
            </a:r>
          </a:p>
          <a:p>
            <a:endParaRPr lang="en-IN" dirty="0"/>
          </a:p>
          <a:p>
            <a:endParaRPr lang="en-IN" dirty="0"/>
          </a:p>
        </p:txBody>
      </p:sp>
    </p:spTree>
    <p:extLst>
      <p:ext uri="{BB962C8B-B14F-4D97-AF65-F5344CB8AC3E}">
        <p14:creationId xmlns:p14="http://schemas.microsoft.com/office/powerpoint/2010/main" val="117509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13FEA2-8335-4F46-BCE9-6D926B31EDF8}"/>
              </a:ext>
            </a:extLst>
          </p:cNvPr>
          <p:cNvPicPr>
            <a:picLocks noChangeAspect="1"/>
          </p:cNvPicPr>
          <p:nvPr/>
        </p:nvPicPr>
        <p:blipFill>
          <a:blip r:embed="rId2">
            <a:lum bright="-20000"/>
          </a:blip>
          <a:stretch>
            <a:fillRect/>
          </a:stretch>
        </p:blipFill>
        <p:spPr>
          <a:xfrm>
            <a:off x="1630018" y="630434"/>
            <a:ext cx="8918712" cy="55053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45310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178A1-F7C6-49AE-A334-D7E3C7953DB5}"/>
              </a:ext>
            </a:extLst>
          </p:cNvPr>
          <p:cNvSpPr txBox="1"/>
          <p:nvPr/>
        </p:nvSpPr>
        <p:spPr>
          <a:xfrm flipH="1">
            <a:off x="172278" y="212034"/>
            <a:ext cx="11714922" cy="2677656"/>
          </a:xfrm>
          <a:prstGeom prst="rect">
            <a:avLst/>
          </a:prstGeom>
          <a:noFill/>
        </p:spPr>
        <p:txBody>
          <a:bodyPr wrap="square" rtlCol="0">
            <a:spAutoFit/>
          </a:bodyPr>
          <a:lstStyle/>
          <a:p>
            <a:r>
              <a:rPr lang="en-IN" sz="3600" dirty="0"/>
              <a:t>WORKING</a:t>
            </a:r>
          </a:p>
          <a:p>
            <a:endParaRPr lang="en-IN" sz="3600" dirty="0"/>
          </a:p>
          <a:p>
            <a:r>
              <a:rPr lang="en-IN" sz="2400" dirty="0"/>
              <a:t>STEP-1                                                   STEP-2</a:t>
            </a:r>
          </a:p>
          <a:p>
            <a:r>
              <a:rPr lang="en-IN" sz="2400" dirty="0"/>
              <a:t>Given input p and q as prime n        Load the image and click on encrypt</a:t>
            </a:r>
          </a:p>
          <a:p>
            <a:r>
              <a:rPr lang="en-IN" sz="2400" dirty="0"/>
              <a:t>And load images</a:t>
            </a:r>
          </a:p>
          <a:p>
            <a:endParaRPr lang="en-IN" sz="2400" dirty="0"/>
          </a:p>
        </p:txBody>
      </p:sp>
      <p:pic>
        <p:nvPicPr>
          <p:cNvPr id="4" name="Picture 3">
            <a:extLst>
              <a:ext uri="{FF2B5EF4-FFF2-40B4-BE49-F238E27FC236}">
                <a16:creationId xmlns:a16="http://schemas.microsoft.com/office/drawing/2014/main" id="{8308A76D-2BBE-4B8E-837B-3525B4027C7A}"/>
              </a:ext>
            </a:extLst>
          </p:cNvPr>
          <p:cNvPicPr>
            <a:picLocks noChangeAspect="1"/>
          </p:cNvPicPr>
          <p:nvPr/>
        </p:nvPicPr>
        <p:blipFill>
          <a:blip r:embed="rId2"/>
          <a:stretch>
            <a:fillRect/>
          </a:stretch>
        </p:blipFill>
        <p:spPr>
          <a:xfrm>
            <a:off x="304800" y="2604642"/>
            <a:ext cx="3644347" cy="3323427"/>
          </a:xfrm>
          <a:prstGeom prst="rect">
            <a:avLst/>
          </a:prstGeom>
        </p:spPr>
      </p:pic>
      <p:pic>
        <p:nvPicPr>
          <p:cNvPr id="6" name="Picture 5">
            <a:extLst>
              <a:ext uri="{FF2B5EF4-FFF2-40B4-BE49-F238E27FC236}">
                <a16:creationId xmlns:a16="http://schemas.microsoft.com/office/drawing/2014/main" id="{EEA33C0B-9322-499D-804E-881C1DB77C26}"/>
              </a:ext>
            </a:extLst>
          </p:cNvPr>
          <p:cNvPicPr>
            <a:picLocks noChangeAspect="1"/>
          </p:cNvPicPr>
          <p:nvPr/>
        </p:nvPicPr>
        <p:blipFill>
          <a:blip r:embed="rId3"/>
          <a:stretch>
            <a:fillRect/>
          </a:stretch>
        </p:blipFill>
        <p:spPr>
          <a:xfrm>
            <a:off x="4326871" y="2757106"/>
            <a:ext cx="2164497" cy="1543288"/>
          </a:xfrm>
          <a:prstGeom prst="rect">
            <a:avLst/>
          </a:prstGeom>
        </p:spPr>
      </p:pic>
      <p:pic>
        <p:nvPicPr>
          <p:cNvPr id="8" name="Picture 7">
            <a:extLst>
              <a:ext uri="{FF2B5EF4-FFF2-40B4-BE49-F238E27FC236}">
                <a16:creationId xmlns:a16="http://schemas.microsoft.com/office/drawing/2014/main" id="{573377BC-84C8-41AC-9CFA-CC261622DA3D}"/>
              </a:ext>
            </a:extLst>
          </p:cNvPr>
          <p:cNvPicPr>
            <a:picLocks noChangeAspect="1"/>
          </p:cNvPicPr>
          <p:nvPr/>
        </p:nvPicPr>
        <p:blipFill>
          <a:blip r:embed="rId4"/>
          <a:stretch>
            <a:fillRect/>
          </a:stretch>
        </p:blipFill>
        <p:spPr>
          <a:xfrm>
            <a:off x="7046138" y="2672244"/>
            <a:ext cx="4841062" cy="3188221"/>
          </a:xfrm>
          <a:prstGeom prst="rect">
            <a:avLst/>
          </a:prstGeom>
        </p:spPr>
      </p:pic>
    </p:spTree>
    <p:extLst>
      <p:ext uri="{BB962C8B-B14F-4D97-AF65-F5344CB8AC3E}">
        <p14:creationId xmlns:p14="http://schemas.microsoft.com/office/powerpoint/2010/main" val="182691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168F6-0FDC-46F2-B68B-3A6DDACF0479}"/>
              </a:ext>
            </a:extLst>
          </p:cNvPr>
          <p:cNvSpPr txBox="1"/>
          <p:nvPr/>
        </p:nvSpPr>
        <p:spPr>
          <a:xfrm>
            <a:off x="318052" y="386489"/>
            <a:ext cx="11555896" cy="3600986"/>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STEP-3                                                               STEP-4</a:t>
            </a:r>
          </a:p>
          <a:p>
            <a:r>
              <a:rPr lang="en-IN" sz="2000" dirty="0">
                <a:latin typeface="Arial" panose="020B0604020202020204" pitchFamily="34" charset="0"/>
                <a:cs typeface="Arial" panose="020B0604020202020204" pitchFamily="34" charset="0"/>
              </a:rPr>
              <a:t>Load cipher ang giving suitable d                        convert cipher into actual image</a:t>
            </a:r>
          </a:p>
          <a:p>
            <a:r>
              <a:rPr lang="en-IN" sz="2000" dirty="0">
                <a:latin typeface="Arial" panose="020B0604020202020204" pitchFamily="34" charset="0"/>
                <a:cs typeface="Arial" panose="020B0604020202020204" pitchFamily="34" charset="0"/>
              </a:rPr>
              <a:t>and according to previous input</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A955A7DD-1403-4DEA-87C1-9FC10CE39120}"/>
              </a:ext>
            </a:extLst>
          </p:cNvPr>
          <p:cNvPicPr>
            <a:picLocks noChangeAspect="1"/>
          </p:cNvPicPr>
          <p:nvPr/>
        </p:nvPicPr>
        <p:blipFill>
          <a:blip r:embed="rId2"/>
          <a:stretch>
            <a:fillRect/>
          </a:stretch>
        </p:blipFill>
        <p:spPr>
          <a:xfrm>
            <a:off x="238539" y="1815548"/>
            <a:ext cx="4081670" cy="2702912"/>
          </a:xfrm>
          <a:prstGeom prst="rect">
            <a:avLst/>
          </a:prstGeom>
        </p:spPr>
      </p:pic>
      <p:pic>
        <p:nvPicPr>
          <p:cNvPr id="5" name="Picture 4">
            <a:extLst>
              <a:ext uri="{FF2B5EF4-FFF2-40B4-BE49-F238E27FC236}">
                <a16:creationId xmlns:a16="http://schemas.microsoft.com/office/drawing/2014/main" id="{28C7059E-FE67-416D-9517-C93F28BBCFB3}"/>
              </a:ext>
            </a:extLst>
          </p:cNvPr>
          <p:cNvPicPr>
            <a:picLocks noChangeAspect="1"/>
          </p:cNvPicPr>
          <p:nvPr/>
        </p:nvPicPr>
        <p:blipFill>
          <a:blip r:embed="rId3"/>
          <a:stretch>
            <a:fillRect/>
          </a:stretch>
        </p:blipFill>
        <p:spPr>
          <a:xfrm>
            <a:off x="6582607" y="2077387"/>
            <a:ext cx="3028942" cy="1910088"/>
          </a:xfrm>
          <a:prstGeom prst="rect">
            <a:avLst/>
          </a:prstGeom>
        </p:spPr>
      </p:pic>
    </p:spTree>
    <p:extLst>
      <p:ext uri="{BB962C8B-B14F-4D97-AF65-F5344CB8AC3E}">
        <p14:creationId xmlns:p14="http://schemas.microsoft.com/office/powerpoint/2010/main" val="8986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984BC-D189-4B60-A29E-FD90AC423C42}"/>
              </a:ext>
            </a:extLst>
          </p:cNvPr>
          <p:cNvSpPr txBox="1"/>
          <p:nvPr/>
        </p:nvSpPr>
        <p:spPr>
          <a:xfrm>
            <a:off x="0" y="0"/>
            <a:ext cx="12192000" cy="6740307"/>
          </a:xfrm>
          <a:prstGeom prst="rect">
            <a:avLst/>
          </a:prstGeom>
          <a:noFill/>
        </p:spPr>
        <p:txBody>
          <a:bodyPr wrap="square" rtlCol="0">
            <a:spAutoFit/>
          </a:bodyPr>
          <a:lstStyle/>
          <a:p>
            <a:endParaRPr lang="en-IN" sz="3200" dirty="0"/>
          </a:p>
          <a:p>
            <a:r>
              <a:rPr lang="en-IN" sz="3200" dirty="0"/>
              <a:t>CONCLUSION</a:t>
            </a:r>
          </a:p>
          <a:p>
            <a:endParaRPr lang="en-IN" sz="3200" dirty="0"/>
          </a:p>
          <a:p>
            <a:pPr marL="457200" indent="-457200">
              <a:buFont typeface="Arial" panose="020B0604020202020204" pitchFamily="34" charset="0"/>
              <a:buChar char="•"/>
            </a:pPr>
            <a:r>
              <a:rPr lang="en-IN" sz="2800" dirty="0"/>
              <a:t>Our algorithm work properly.</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All the image of any size will be easily encrypted and decrypted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Quality of image is decrease after decryption.</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If the image of size &gt; 550 kb then it can take more than 10 minute for encryption and decryption</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119852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82C78-4A8D-44EF-AAA8-DFD2CF505018}"/>
              </a:ext>
            </a:extLst>
          </p:cNvPr>
          <p:cNvSpPr txBox="1"/>
          <p:nvPr/>
        </p:nvSpPr>
        <p:spPr>
          <a:xfrm>
            <a:off x="185530" y="198783"/>
            <a:ext cx="11741427" cy="5878532"/>
          </a:xfrm>
          <a:prstGeom prst="rect">
            <a:avLst/>
          </a:prstGeom>
          <a:noFill/>
        </p:spPr>
        <p:txBody>
          <a:bodyPr wrap="square" rtlCol="0">
            <a:spAutoFit/>
          </a:bodyPr>
          <a:lstStyle/>
          <a:p>
            <a:r>
              <a:rPr lang="en-IN" sz="3200" dirty="0"/>
              <a:t>OBJECTIVE</a:t>
            </a:r>
          </a:p>
          <a:p>
            <a:r>
              <a:rPr lang="en-IN" sz="2800" dirty="0"/>
              <a:t>Image cryptography using RSA Algorithm</a:t>
            </a:r>
          </a:p>
          <a:p>
            <a:endParaRPr lang="en-IN" sz="2800" dirty="0"/>
          </a:p>
          <a:p>
            <a:r>
              <a:rPr lang="en-IN" sz="2800" dirty="0"/>
              <a:t> </a:t>
            </a:r>
            <a:r>
              <a:rPr lang="en-IN" sz="3200" dirty="0"/>
              <a:t>SOFTWARE  USED</a:t>
            </a:r>
          </a:p>
          <a:p>
            <a:r>
              <a:rPr lang="en-IN" sz="3200" dirty="0"/>
              <a:t> </a:t>
            </a:r>
            <a:r>
              <a:rPr lang="en-IN" sz="2800" dirty="0"/>
              <a:t>visual studio  Community 2017</a:t>
            </a:r>
          </a:p>
          <a:p>
            <a:endParaRPr lang="en-IN" sz="2800" dirty="0"/>
          </a:p>
          <a:p>
            <a:r>
              <a:rPr lang="en-IN" sz="2800" dirty="0"/>
              <a:t> </a:t>
            </a:r>
            <a:r>
              <a:rPr lang="en-IN" sz="3200" dirty="0"/>
              <a:t>PROGRAMMING LANGUAGE</a:t>
            </a:r>
          </a:p>
          <a:p>
            <a:r>
              <a:rPr lang="en-IN" sz="3200" dirty="0"/>
              <a:t> </a:t>
            </a:r>
            <a:r>
              <a:rPr lang="en-IN" sz="2800" dirty="0"/>
              <a:t>C# (Windows forms)</a:t>
            </a:r>
          </a:p>
          <a:p>
            <a:endParaRPr lang="en-IN" sz="3200" dirty="0"/>
          </a:p>
          <a:p>
            <a:r>
              <a:rPr lang="en-IN" sz="3200" dirty="0"/>
              <a:t>   </a:t>
            </a:r>
          </a:p>
          <a:p>
            <a:r>
              <a:rPr lang="en-IN" sz="2800" dirty="0"/>
              <a:t>  </a:t>
            </a:r>
          </a:p>
          <a:p>
            <a:endParaRPr lang="en-IN" sz="4000" dirty="0"/>
          </a:p>
        </p:txBody>
      </p:sp>
    </p:spTree>
    <p:extLst>
      <p:ext uri="{BB962C8B-B14F-4D97-AF65-F5344CB8AC3E}">
        <p14:creationId xmlns:p14="http://schemas.microsoft.com/office/powerpoint/2010/main" val="165239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D874-F7F9-4035-AADD-50E0D90AB251}"/>
              </a:ext>
            </a:extLst>
          </p:cNvPr>
          <p:cNvSpPr>
            <a:spLocks noGrp="1"/>
          </p:cNvSpPr>
          <p:nvPr>
            <p:ph type="title"/>
          </p:nvPr>
        </p:nvSpPr>
        <p:spPr>
          <a:xfrm>
            <a:off x="646110" y="452718"/>
            <a:ext cx="10418473" cy="912256"/>
          </a:xfrm>
        </p:spPr>
        <p:txBody>
          <a:bodyPr/>
          <a:lstStyle/>
          <a:p>
            <a:r>
              <a:rPr lang="en-IN" sz="4000" b="1" dirty="0"/>
              <a:t>WHAT IS IMAGE CRYPTOGRAPHY</a:t>
            </a:r>
          </a:p>
        </p:txBody>
      </p:sp>
      <p:sp>
        <p:nvSpPr>
          <p:cNvPr id="7" name="Content Placeholder 6">
            <a:extLst>
              <a:ext uri="{FF2B5EF4-FFF2-40B4-BE49-F238E27FC236}">
                <a16:creationId xmlns:a16="http://schemas.microsoft.com/office/drawing/2014/main" id="{B14ABFEF-F2C0-4433-97F0-CA0EB557BE4D}"/>
              </a:ext>
            </a:extLst>
          </p:cNvPr>
          <p:cNvSpPr>
            <a:spLocks noGrp="1"/>
          </p:cNvSpPr>
          <p:nvPr>
            <p:ph idx="1"/>
          </p:nvPr>
        </p:nvSpPr>
        <p:spPr>
          <a:xfrm>
            <a:off x="351691" y="1617784"/>
            <a:ext cx="5373859" cy="4529798"/>
          </a:xfrm>
        </p:spPr>
        <p:txBody>
          <a:bodyPr>
            <a:noAutofit/>
          </a:bodyPr>
          <a:lstStyle/>
          <a:p>
            <a:pPr marL="0" indent="0" algn="just">
              <a:buNone/>
            </a:pPr>
            <a:r>
              <a:rPr lang="en-IN" sz="2400" dirty="0"/>
              <a:t>In the present day it refers to the tools and techniques used to make messages secure for communication between the participants and make messages immune to attacks by hackers.           </a:t>
            </a:r>
          </a:p>
          <a:p>
            <a:pPr marL="0" indent="0" algn="just">
              <a:buNone/>
            </a:pPr>
            <a:endParaRPr lang="en-IN" sz="2400" dirty="0"/>
          </a:p>
          <a:p>
            <a:pPr marL="0" indent="0" algn="just">
              <a:buNone/>
            </a:pPr>
            <a:r>
              <a:rPr lang="en-IN" sz="2400" dirty="0"/>
              <a:t>                 </a:t>
            </a:r>
          </a:p>
        </p:txBody>
      </p:sp>
      <p:pic>
        <p:nvPicPr>
          <p:cNvPr id="5" name="Picture 4">
            <a:extLst>
              <a:ext uri="{FF2B5EF4-FFF2-40B4-BE49-F238E27FC236}">
                <a16:creationId xmlns:a16="http://schemas.microsoft.com/office/drawing/2014/main" id="{92375AB5-2CA5-4BD1-8B91-6BF3985E4E1C}"/>
              </a:ext>
            </a:extLst>
          </p:cNvPr>
          <p:cNvPicPr>
            <a:picLocks noChangeAspect="1"/>
          </p:cNvPicPr>
          <p:nvPr/>
        </p:nvPicPr>
        <p:blipFill>
          <a:blip r:embed="rId2">
            <a:duotone>
              <a:schemeClr val="bg2">
                <a:shade val="45000"/>
                <a:satMod val="135000"/>
              </a:schemeClr>
              <a:prstClr val="white"/>
            </a:duotone>
          </a:blip>
          <a:stretch>
            <a:fillRect/>
          </a:stretch>
        </p:blipFill>
        <p:spPr>
          <a:xfrm>
            <a:off x="6611816" y="1733533"/>
            <a:ext cx="5373858" cy="5068195"/>
          </a:xfrm>
          <a:prstGeom prst="rect">
            <a:avLst/>
          </a:prstGeom>
        </p:spPr>
      </p:pic>
    </p:spTree>
    <p:extLst>
      <p:ext uri="{BB962C8B-B14F-4D97-AF65-F5344CB8AC3E}">
        <p14:creationId xmlns:p14="http://schemas.microsoft.com/office/powerpoint/2010/main" val="236456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2E0C9-A4D5-4B98-B4D6-158FB0E90142}"/>
              </a:ext>
            </a:extLst>
          </p:cNvPr>
          <p:cNvSpPr txBox="1"/>
          <p:nvPr/>
        </p:nvSpPr>
        <p:spPr>
          <a:xfrm>
            <a:off x="172278" y="318052"/>
            <a:ext cx="7568807" cy="5262979"/>
          </a:xfrm>
          <a:prstGeom prst="rect">
            <a:avLst/>
          </a:prstGeom>
          <a:noFill/>
        </p:spPr>
        <p:txBody>
          <a:bodyPr wrap="square" rtlCol="0">
            <a:spAutoFit/>
          </a:bodyPr>
          <a:lstStyle/>
          <a:p>
            <a:r>
              <a:rPr lang="en-IN" sz="3600" u="sng" dirty="0"/>
              <a:t>WHY WE USE CRYPTOGRAPHY</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i="1" dirty="0">
                <a:latin typeface="Arial" panose="020B0604020202020204" pitchFamily="34" charset="0"/>
                <a:cs typeface="Arial" panose="020B0604020202020204" pitchFamily="34" charset="0"/>
              </a:rPr>
              <a:t>Confidentiality of Message</a:t>
            </a:r>
          </a:p>
          <a:p>
            <a:pPr marL="342900" indent="-342900">
              <a:buFont typeface="Arial" panose="020B0604020202020204" pitchFamily="34" charset="0"/>
              <a:buChar char="•"/>
            </a:pPr>
            <a:endParaRPr lang="en-IN"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i="1" dirty="0">
                <a:latin typeface="Arial" panose="020B0604020202020204" pitchFamily="34" charset="0"/>
                <a:cs typeface="Arial" panose="020B0604020202020204" pitchFamily="34" charset="0"/>
              </a:rPr>
              <a:t>Authentication of Source</a:t>
            </a:r>
          </a:p>
          <a:p>
            <a:pPr marL="342900" indent="-342900">
              <a:buFont typeface="Arial" panose="020B0604020202020204" pitchFamily="34" charset="0"/>
              <a:buChar char="•"/>
            </a:pPr>
            <a:endParaRPr lang="en-IN"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i="1" dirty="0">
                <a:latin typeface="Arial" panose="020B0604020202020204" pitchFamily="34" charset="0"/>
                <a:cs typeface="Arial" panose="020B0604020202020204" pitchFamily="34" charset="0"/>
              </a:rPr>
              <a:t>Integrity of Data</a:t>
            </a:r>
          </a:p>
          <a:p>
            <a:pPr marL="342900" indent="-342900">
              <a:buFont typeface="Arial" panose="020B0604020202020204" pitchFamily="34" charset="0"/>
              <a:buChar char="•"/>
            </a:pPr>
            <a:endParaRPr lang="en-IN"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i="1" dirty="0">
                <a:latin typeface="Arial" panose="020B0604020202020204" pitchFamily="34" charset="0"/>
                <a:cs typeface="Arial" panose="020B0604020202020204" pitchFamily="34" charset="0"/>
              </a:rPr>
              <a:t>Non Repudiation</a:t>
            </a:r>
          </a:p>
          <a:p>
            <a:endParaRPr lang="en-IN" sz="2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i="1" dirty="0">
                <a:latin typeface="Arial" panose="020B0604020202020204" pitchFamily="34" charset="0"/>
                <a:cs typeface="Arial" panose="020B0604020202020204" pitchFamily="34" charset="0"/>
              </a:rPr>
              <a:t>Replay attack protection</a:t>
            </a:r>
          </a:p>
          <a:p>
            <a:pPr marL="342900" indent="-342900">
              <a:buFont typeface="Arial" panose="020B0604020202020204" pitchFamily="34" charset="0"/>
              <a:buChar char="•"/>
            </a:pPr>
            <a:endParaRPr lang="en-IN" sz="2400" i="1" dirty="0">
              <a:latin typeface="Arial" panose="020B0604020202020204" pitchFamily="34" charset="0"/>
              <a:cs typeface="Arial" panose="020B0604020202020204" pitchFamily="34" charset="0"/>
            </a:endParaRPr>
          </a:p>
          <a:p>
            <a:endParaRPr lang="en-IN" sz="3600" dirty="0"/>
          </a:p>
        </p:txBody>
      </p:sp>
      <p:pic>
        <p:nvPicPr>
          <p:cNvPr id="4" name="Picture 3">
            <a:extLst>
              <a:ext uri="{FF2B5EF4-FFF2-40B4-BE49-F238E27FC236}">
                <a16:creationId xmlns:a16="http://schemas.microsoft.com/office/drawing/2014/main" id="{D0D633DC-FC55-4B2B-AC4D-92EEB73084D6}"/>
              </a:ext>
            </a:extLst>
          </p:cNvPr>
          <p:cNvPicPr>
            <a:picLocks noChangeAspect="1"/>
          </p:cNvPicPr>
          <p:nvPr/>
        </p:nvPicPr>
        <p:blipFill>
          <a:blip r:embed="rId2"/>
          <a:stretch>
            <a:fillRect/>
          </a:stretch>
        </p:blipFill>
        <p:spPr>
          <a:xfrm>
            <a:off x="5699342" y="2004164"/>
            <a:ext cx="6320380" cy="4063783"/>
          </a:xfrm>
          <a:prstGeom prst="rect">
            <a:avLst/>
          </a:prstGeom>
        </p:spPr>
      </p:pic>
    </p:spTree>
    <p:extLst>
      <p:ext uri="{BB962C8B-B14F-4D97-AF65-F5344CB8AC3E}">
        <p14:creationId xmlns:p14="http://schemas.microsoft.com/office/powerpoint/2010/main" val="353919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43E8-F953-4CAE-873F-2DBBB73E9D09}"/>
              </a:ext>
            </a:extLst>
          </p:cNvPr>
          <p:cNvSpPr>
            <a:spLocks noGrp="1"/>
          </p:cNvSpPr>
          <p:nvPr>
            <p:ph type="title"/>
          </p:nvPr>
        </p:nvSpPr>
        <p:spPr>
          <a:xfrm>
            <a:off x="98474" y="126609"/>
            <a:ext cx="11929403" cy="2391507"/>
          </a:xfrm>
        </p:spPr>
        <p:txBody>
          <a:bodyPr/>
          <a:lstStyle/>
          <a:p>
            <a:r>
              <a:rPr lang="en-IN" sz="4000" dirty="0"/>
              <a:t>ASYMMETRIC CRYPTOGRAPHY</a:t>
            </a:r>
            <a:br>
              <a:rPr lang="en-IN" sz="4000" dirty="0"/>
            </a:br>
            <a:br>
              <a:rPr lang="en-IN" sz="4000" dirty="0"/>
            </a:br>
            <a:r>
              <a:rPr lang="en-IN" sz="2400" dirty="0"/>
              <a:t>With public key cryptography, keys work in pairs of matched public and private keys. Public key cryptography, also called asymmetric key  cryptography which is using a pair of keys for encryption and decryption</a:t>
            </a:r>
            <a:br>
              <a:rPr lang="en-IN" sz="2400" dirty="0"/>
            </a:br>
            <a:endParaRPr lang="en-IN" sz="2400" dirty="0"/>
          </a:p>
        </p:txBody>
      </p:sp>
      <p:pic>
        <p:nvPicPr>
          <p:cNvPr id="3" name="Picture 2">
            <a:extLst>
              <a:ext uri="{FF2B5EF4-FFF2-40B4-BE49-F238E27FC236}">
                <a16:creationId xmlns:a16="http://schemas.microsoft.com/office/drawing/2014/main" id="{BC7C4DF4-672F-4DE9-96B8-7F350B18ED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5569" y="3151161"/>
            <a:ext cx="5866228" cy="3172265"/>
          </a:xfrm>
          <a:prstGeom prst="rect">
            <a:avLst/>
          </a:prstGeom>
          <a:noFill/>
          <a:ln>
            <a:noFill/>
          </a:ln>
        </p:spPr>
      </p:pic>
    </p:spTree>
    <p:extLst>
      <p:ext uri="{BB962C8B-B14F-4D97-AF65-F5344CB8AC3E}">
        <p14:creationId xmlns:p14="http://schemas.microsoft.com/office/powerpoint/2010/main" val="200508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41183-388C-4ECF-BF92-5C04CB9FF18F}"/>
              </a:ext>
            </a:extLst>
          </p:cNvPr>
          <p:cNvSpPr txBox="1"/>
          <p:nvPr/>
        </p:nvSpPr>
        <p:spPr>
          <a:xfrm>
            <a:off x="87443" y="7394"/>
            <a:ext cx="11158331" cy="892552"/>
          </a:xfrm>
          <a:prstGeom prst="rect">
            <a:avLst/>
          </a:prstGeom>
          <a:noFill/>
        </p:spPr>
        <p:txBody>
          <a:bodyPr wrap="square" rtlCol="0">
            <a:spAutoFit/>
          </a:bodyPr>
          <a:lstStyle/>
          <a:p>
            <a:endParaRPr lang="en-IN" sz="2400" dirty="0"/>
          </a:p>
          <a:p>
            <a:r>
              <a:rPr lang="en-IN" sz="2800" dirty="0"/>
              <a:t>Another way of asymmetric key cryptography</a:t>
            </a:r>
            <a:r>
              <a:rPr lang="en-IN" sz="2400" dirty="0"/>
              <a:t>   </a:t>
            </a:r>
          </a:p>
        </p:txBody>
      </p:sp>
      <p:sp>
        <p:nvSpPr>
          <p:cNvPr id="4" name="Rectangle 3">
            <a:extLst>
              <a:ext uri="{FF2B5EF4-FFF2-40B4-BE49-F238E27FC236}">
                <a16:creationId xmlns:a16="http://schemas.microsoft.com/office/drawing/2014/main" id="{0B2AE424-07DE-45BE-8C37-41997A658614}"/>
              </a:ext>
            </a:extLst>
          </p:cNvPr>
          <p:cNvSpPr/>
          <p:nvPr/>
        </p:nvSpPr>
        <p:spPr>
          <a:xfrm>
            <a:off x="759881" y="1858186"/>
            <a:ext cx="1789044" cy="1113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6A63BC8-3A09-413E-9D7F-CCFDE4913F61}"/>
              </a:ext>
            </a:extLst>
          </p:cNvPr>
          <p:cNvSpPr/>
          <p:nvPr/>
        </p:nvSpPr>
        <p:spPr>
          <a:xfrm>
            <a:off x="851119" y="1983022"/>
            <a:ext cx="152400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DAA313EE-C796-40A5-8423-6A1A9E17834C}"/>
              </a:ext>
            </a:extLst>
          </p:cNvPr>
          <p:cNvSpPr txBox="1"/>
          <p:nvPr/>
        </p:nvSpPr>
        <p:spPr>
          <a:xfrm flipH="1">
            <a:off x="1066135" y="2341890"/>
            <a:ext cx="10939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Data A</a:t>
            </a:r>
          </a:p>
        </p:txBody>
      </p:sp>
      <p:sp>
        <p:nvSpPr>
          <p:cNvPr id="10" name="Moon 9">
            <a:extLst>
              <a:ext uri="{FF2B5EF4-FFF2-40B4-BE49-F238E27FC236}">
                <a16:creationId xmlns:a16="http://schemas.microsoft.com/office/drawing/2014/main" id="{60EEA7C1-2633-4EC9-BC40-0753E8887C81}"/>
              </a:ext>
            </a:extLst>
          </p:cNvPr>
          <p:cNvSpPr/>
          <p:nvPr/>
        </p:nvSpPr>
        <p:spPr>
          <a:xfrm rot="5400000">
            <a:off x="1438817" y="1191905"/>
            <a:ext cx="612647" cy="326343"/>
          </a:xfrm>
          <a:prstGeom prst="moon">
            <a:avLst>
              <a:gd name="adj" fmla="val 30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9BD232F-1BC9-4E56-99CA-B4E1C97C9570}"/>
              </a:ext>
            </a:extLst>
          </p:cNvPr>
          <p:cNvSpPr/>
          <p:nvPr/>
        </p:nvSpPr>
        <p:spPr>
          <a:xfrm>
            <a:off x="8287734" y="1783882"/>
            <a:ext cx="2461261" cy="1113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
            </a:r>
          </a:p>
        </p:txBody>
      </p:sp>
      <p:sp>
        <p:nvSpPr>
          <p:cNvPr id="12" name="Rectangle: Rounded Corners 11">
            <a:extLst>
              <a:ext uri="{FF2B5EF4-FFF2-40B4-BE49-F238E27FC236}">
                <a16:creationId xmlns:a16="http://schemas.microsoft.com/office/drawing/2014/main" id="{D70F2E5F-9BC0-445B-8890-BC7711F841EE}"/>
              </a:ext>
            </a:extLst>
          </p:cNvPr>
          <p:cNvSpPr/>
          <p:nvPr/>
        </p:nvSpPr>
        <p:spPr>
          <a:xfrm>
            <a:off x="8459055" y="1975562"/>
            <a:ext cx="1961323"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B  </a:t>
            </a:r>
          </a:p>
        </p:txBody>
      </p:sp>
      <p:sp>
        <p:nvSpPr>
          <p:cNvPr id="15" name="Moon 14">
            <a:extLst>
              <a:ext uri="{FF2B5EF4-FFF2-40B4-BE49-F238E27FC236}">
                <a16:creationId xmlns:a16="http://schemas.microsoft.com/office/drawing/2014/main" id="{412EDAB9-F285-4836-836F-BE06DDEF71ED}"/>
              </a:ext>
            </a:extLst>
          </p:cNvPr>
          <p:cNvSpPr/>
          <p:nvPr/>
        </p:nvSpPr>
        <p:spPr>
          <a:xfrm rot="5400000">
            <a:off x="8671390" y="1152927"/>
            <a:ext cx="631560" cy="385385"/>
          </a:xfrm>
          <a:prstGeom prst="moon">
            <a:avLst>
              <a:gd name="adj" fmla="val 20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Moon 15">
            <a:extLst>
              <a:ext uri="{FF2B5EF4-FFF2-40B4-BE49-F238E27FC236}">
                <a16:creationId xmlns:a16="http://schemas.microsoft.com/office/drawing/2014/main" id="{FCBE5800-D55A-4D3C-96CA-DF8C22854F41}"/>
              </a:ext>
            </a:extLst>
          </p:cNvPr>
          <p:cNvSpPr/>
          <p:nvPr/>
        </p:nvSpPr>
        <p:spPr>
          <a:xfrm rot="5400000">
            <a:off x="9824428" y="1190873"/>
            <a:ext cx="561427" cy="357088"/>
          </a:xfrm>
          <a:prstGeom prst="moon">
            <a:avLst>
              <a:gd name="adj" fmla="val 21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oon 20">
            <a:extLst>
              <a:ext uri="{FF2B5EF4-FFF2-40B4-BE49-F238E27FC236}">
                <a16:creationId xmlns:a16="http://schemas.microsoft.com/office/drawing/2014/main" id="{E398E448-B938-49BA-8AB4-BA846BFC3373}"/>
              </a:ext>
            </a:extLst>
          </p:cNvPr>
          <p:cNvSpPr/>
          <p:nvPr/>
        </p:nvSpPr>
        <p:spPr>
          <a:xfrm rot="5400000">
            <a:off x="851093" y="3592753"/>
            <a:ext cx="612648" cy="245830"/>
          </a:xfrm>
          <a:prstGeom prst="moon">
            <a:avLst>
              <a:gd name="adj" fmla="val 309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Moon 21">
            <a:extLst>
              <a:ext uri="{FF2B5EF4-FFF2-40B4-BE49-F238E27FC236}">
                <a16:creationId xmlns:a16="http://schemas.microsoft.com/office/drawing/2014/main" id="{B4F89AEC-EAF8-4DBE-81A9-BA3AE7AC3BA9}"/>
              </a:ext>
            </a:extLst>
          </p:cNvPr>
          <p:cNvSpPr/>
          <p:nvPr/>
        </p:nvSpPr>
        <p:spPr>
          <a:xfrm rot="5400000">
            <a:off x="2171473" y="3594634"/>
            <a:ext cx="561427" cy="400450"/>
          </a:xfrm>
          <a:prstGeom prst="moon">
            <a:avLst>
              <a:gd name="adj" fmla="val 21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Moon 22">
            <a:extLst>
              <a:ext uri="{FF2B5EF4-FFF2-40B4-BE49-F238E27FC236}">
                <a16:creationId xmlns:a16="http://schemas.microsoft.com/office/drawing/2014/main" id="{C9AD40F9-C2D4-4BB3-8127-FD461F21728A}"/>
              </a:ext>
            </a:extLst>
          </p:cNvPr>
          <p:cNvSpPr/>
          <p:nvPr/>
        </p:nvSpPr>
        <p:spPr>
          <a:xfrm rot="15980563" flipH="1">
            <a:off x="9056512" y="3783413"/>
            <a:ext cx="468709" cy="286551"/>
          </a:xfrm>
          <a:prstGeom prst="moon">
            <a:avLst>
              <a:gd name="adj" fmla="val 16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170957BC-923F-48E0-9B8C-7185AF8BDA94}"/>
              </a:ext>
            </a:extLst>
          </p:cNvPr>
          <p:cNvSpPr/>
          <p:nvPr/>
        </p:nvSpPr>
        <p:spPr>
          <a:xfrm>
            <a:off x="581274" y="4398641"/>
            <a:ext cx="2461261" cy="1113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73C1C40C-15AD-401A-B50E-9D91A72A49E5}"/>
              </a:ext>
            </a:extLst>
          </p:cNvPr>
          <p:cNvSpPr/>
          <p:nvPr/>
        </p:nvSpPr>
        <p:spPr>
          <a:xfrm>
            <a:off x="8174237" y="4457661"/>
            <a:ext cx="2461261" cy="1113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263CA71A-5106-4F27-BB2F-97E64ED62D92}"/>
              </a:ext>
            </a:extLst>
          </p:cNvPr>
          <p:cNvSpPr/>
          <p:nvPr/>
        </p:nvSpPr>
        <p:spPr>
          <a:xfrm>
            <a:off x="777504" y="4532800"/>
            <a:ext cx="1961323"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A</a:t>
            </a:r>
          </a:p>
        </p:txBody>
      </p:sp>
      <p:sp>
        <p:nvSpPr>
          <p:cNvPr id="29" name="Rectangle: Rounded Corners 28">
            <a:extLst>
              <a:ext uri="{FF2B5EF4-FFF2-40B4-BE49-F238E27FC236}">
                <a16:creationId xmlns:a16="http://schemas.microsoft.com/office/drawing/2014/main" id="{9BE10DF6-60CD-461D-AC3F-F9E3C3EF19EE}"/>
              </a:ext>
            </a:extLst>
          </p:cNvPr>
          <p:cNvSpPr/>
          <p:nvPr/>
        </p:nvSpPr>
        <p:spPr>
          <a:xfrm>
            <a:off x="8459055" y="4501334"/>
            <a:ext cx="1961323"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B</a:t>
            </a:r>
          </a:p>
        </p:txBody>
      </p:sp>
      <p:sp>
        <p:nvSpPr>
          <p:cNvPr id="31" name="TextBox 30">
            <a:extLst>
              <a:ext uri="{FF2B5EF4-FFF2-40B4-BE49-F238E27FC236}">
                <a16:creationId xmlns:a16="http://schemas.microsoft.com/office/drawing/2014/main" id="{AB0D1D7D-578C-442E-A3F4-F1F1D100FC2F}"/>
              </a:ext>
            </a:extLst>
          </p:cNvPr>
          <p:cNvSpPr txBox="1"/>
          <p:nvPr/>
        </p:nvSpPr>
        <p:spPr>
          <a:xfrm>
            <a:off x="2265401" y="1246929"/>
            <a:ext cx="422354" cy="369332"/>
          </a:xfrm>
          <a:prstGeom prst="rect">
            <a:avLst/>
          </a:prstGeom>
          <a:noFill/>
        </p:spPr>
        <p:txBody>
          <a:bodyPr wrap="square" rtlCol="0">
            <a:spAutoFit/>
          </a:bodyPr>
          <a:lstStyle/>
          <a:p>
            <a:r>
              <a:rPr lang="en-IN" dirty="0"/>
              <a:t>A</a:t>
            </a:r>
          </a:p>
        </p:txBody>
      </p:sp>
      <p:sp>
        <p:nvSpPr>
          <p:cNvPr id="32" name="Speech Bubble: Oval 31">
            <a:extLst>
              <a:ext uri="{FF2B5EF4-FFF2-40B4-BE49-F238E27FC236}">
                <a16:creationId xmlns:a16="http://schemas.microsoft.com/office/drawing/2014/main" id="{AD0EB586-84FB-4904-B237-03CA110CE310}"/>
              </a:ext>
            </a:extLst>
          </p:cNvPr>
          <p:cNvSpPr/>
          <p:nvPr/>
        </p:nvSpPr>
        <p:spPr>
          <a:xfrm>
            <a:off x="2097737" y="950361"/>
            <a:ext cx="914400"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
        <p:nvSpPr>
          <p:cNvPr id="33" name="Speech Bubble: Oval 32">
            <a:extLst>
              <a:ext uri="{FF2B5EF4-FFF2-40B4-BE49-F238E27FC236}">
                <a16:creationId xmlns:a16="http://schemas.microsoft.com/office/drawing/2014/main" id="{2BCF1DFA-23DA-4528-B022-3142F6332349}"/>
              </a:ext>
            </a:extLst>
          </p:cNvPr>
          <p:cNvSpPr/>
          <p:nvPr/>
        </p:nvSpPr>
        <p:spPr>
          <a:xfrm>
            <a:off x="7574111" y="980475"/>
            <a:ext cx="914400"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
        <p:nvSpPr>
          <p:cNvPr id="34" name="Speech Bubble: Oval 33">
            <a:extLst>
              <a:ext uri="{FF2B5EF4-FFF2-40B4-BE49-F238E27FC236}">
                <a16:creationId xmlns:a16="http://schemas.microsoft.com/office/drawing/2014/main" id="{2FED6B88-F379-4AC1-8C4F-7A99972FD340}"/>
              </a:ext>
            </a:extLst>
          </p:cNvPr>
          <p:cNvSpPr/>
          <p:nvPr/>
        </p:nvSpPr>
        <p:spPr>
          <a:xfrm>
            <a:off x="10571007" y="997633"/>
            <a:ext cx="914400"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
            </a:r>
          </a:p>
        </p:txBody>
      </p:sp>
      <p:sp>
        <p:nvSpPr>
          <p:cNvPr id="35" name="Speech Bubble: Oval 34">
            <a:extLst>
              <a:ext uri="{FF2B5EF4-FFF2-40B4-BE49-F238E27FC236}">
                <a16:creationId xmlns:a16="http://schemas.microsoft.com/office/drawing/2014/main" id="{CE619144-6F7F-4F6F-812D-439781BF2AE8}"/>
              </a:ext>
            </a:extLst>
          </p:cNvPr>
          <p:cNvSpPr/>
          <p:nvPr/>
        </p:nvSpPr>
        <p:spPr>
          <a:xfrm>
            <a:off x="155189" y="3402767"/>
            <a:ext cx="800822"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
            </a:r>
          </a:p>
        </p:txBody>
      </p:sp>
      <p:sp>
        <p:nvSpPr>
          <p:cNvPr id="36" name="Speech Bubble: Oval 35">
            <a:extLst>
              <a:ext uri="{FF2B5EF4-FFF2-40B4-BE49-F238E27FC236}">
                <a16:creationId xmlns:a16="http://schemas.microsoft.com/office/drawing/2014/main" id="{AC1F0D82-C245-4E11-8F8A-4B8D6EB1E010}"/>
              </a:ext>
            </a:extLst>
          </p:cNvPr>
          <p:cNvSpPr/>
          <p:nvPr/>
        </p:nvSpPr>
        <p:spPr>
          <a:xfrm>
            <a:off x="2796893" y="3435471"/>
            <a:ext cx="914400"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a:t>
            </a:r>
          </a:p>
        </p:txBody>
      </p:sp>
      <p:sp>
        <p:nvSpPr>
          <p:cNvPr id="37" name="Speech Bubble: Oval 36">
            <a:extLst>
              <a:ext uri="{FF2B5EF4-FFF2-40B4-BE49-F238E27FC236}">
                <a16:creationId xmlns:a16="http://schemas.microsoft.com/office/drawing/2014/main" id="{E9D08AF7-CAAB-4658-8D7B-5A2D7C5A21EE}"/>
              </a:ext>
            </a:extLst>
          </p:cNvPr>
          <p:cNvSpPr/>
          <p:nvPr/>
        </p:nvSpPr>
        <p:spPr>
          <a:xfrm>
            <a:off x="9721098" y="3199481"/>
            <a:ext cx="914400" cy="612648"/>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B</a:t>
            </a:r>
          </a:p>
        </p:txBody>
      </p:sp>
      <p:cxnSp>
        <p:nvCxnSpPr>
          <p:cNvPr id="39" name="Straight Connector 38">
            <a:extLst>
              <a:ext uri="{FF2B5EF4-FFF2-40B4-BE49-F238E27FC236}">
                <a16:creationId xmlns:a16="http://schemas.microsoft.com/office/drawing/2014/main" id="{931D3E80-2714-4667-8E0B-34CB552FB5DA}"/>
              </a:ext>
            </a:extLst>
          </p:cNvPr>
          <p:cNvCxnSpPr>
            <a:cxnSpLocks/>
          </p:cNvCxnSpPr>
          <p:nvPr/>
        </p:nvCxnSpPr>
        <p:spPr>
          <a:xfrm>
            <a:off x="2941585" y="2186180"/>
            <a:ext cx="5264977"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7CB483C8-DEB6-436A-9E9D-08D116392FBA}"/>
              </a:ext>
            </a:extLst>
          </p:cNvPr>
          <p:cNvCxnSpPr>
            <a:cxnSpLocks/>
          </p:cNvCxnSpPr>
          <p:nvPr/>
        </p:nvCxnSpPr>
        <p:spPr>
          <a:xfrm>
            <a:off x="3042535" y="5214302"/>
            <a:ext cx="5245199"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485FC9F0-AB5C-4B40-98E6-549DFE6084F9}"/>
              </a:ext>
            </a:extLst>
          </p:cNvPr>
          <p:cNvCxnSpPr>
            <a:cxnSpLocks/>
            <a:stCxn id="26" idx="3"/>
          </p:cNvCxnSpPr>
          <p:nvPr/>
        </p:nvCxnSpPr>
        <p:spPr>
          <a:xfrm flipV="1">
            <a:off x="3042535" y="2490981"/>
            <a:ext cx="5468827" cy="2464430"/>
          </a:xfrm>
          <a:prstGeom prst="line">
            <a:avLst/>
          </a:prstGeom>
        </p:spPr>
        <p:style>
          <a:lnRef idx="3">
            <a:schemeClr val="dk1"/>
          </a:lnRef>
          <a:fillRef idx="0">
            <a:schemeClr val="dk1"/>
          </a:fillRef>
          <a:effectRef idx="2">
            <a:schemeClr val="dk1"/>
          </a:effectRef>
          <a:fontRef idx="minor">
            <a:schemeClr val="tx1"/>
          </a:fontRef>
        </p:style>
      </p:cxnSp>
      <p:sp>
        <p:nvSpPr>
          <p:cNvPr id="45" name="Arrow: Notched Right 44">
            <a:extLst>
              <a:ext uri="{FF2B5EF4-FFF2-40B4-BE49-F238E27FC236}">
                <a16:creationId xmlns:a16="http://schemas.microsoft.com/office/drawing/2014/main" id="{2816A254-1FDC-43D2-BB45-ADB04DB650EC}"/>
              </a:ext>
            </a:extLst>
          </p:cNvPr>
          <p:cNvSpPr/>
          <p:nvPr/>
        </p:nvSpPr>
        <p:spPr>
          <a:xfrm>
            <a:off x="5221357" y="1933384"/>
            <a:ext cx="331304" cy="484632"/>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Arrow: Notched Right 46">
            <a:extLst>
              <a:ext uri="{FF2B5EF4-FFF2-40B4-BE49-F238E27FC236}">
                <a16:creationId xmlns:a16="http://schemas.microsoft.com/office/drawing/2014/main" id="{AAE57813-C092-4DEE-BD77-4B2D245FE8D7}"/>
              </a:ext>
            </a:extLst>
          </p:cNvPr>
          <p:cNvSpPr/>
          <p:nvPr/>
        </p:nvSpPr>
        <p:spPr>
          <a:xfrm rot="9510012">
            <a:off x="5662822" y="3394329"/>
            <a:ext cx="318469" cy="484632"/>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Arrow: Notched Right 47">
            <a:extLst>
              <a:ext uri="{FF2B5EF4-FFF2-40B4-BE49-F238E27FC236}">
                <a16:creationId xmlns:a16="http://schemas.microsoft.com/office/drawing/2014/main" id="{8B9145B3-17A7-43BE-87CC-C0E71CAA2AAC}"/>
              </a:ext>
            </a:extLst>
          </p:cNvPr>
          <p:cNvSpPr/>
          <p:nvPr/>
        </p:nvSpPr>
        <p:spPr>
          <a:xfrm>
            <a:off x="5585093" y="4943257"/>
            <a:ext cx="406086" cy="484632"/>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9877FBC8-8E9B-43C9-ADC8-CB70DF9BFA22}"/>
              </a:ext>
            </a:extLst>
          </p:cNvPr>
          <p:cNvSpPr/>
          <p:nvPr/>
        </p:nvSpPr>
        <p:spPr>
          <a:xfrm>
            <a:off x="1457018" y="1469664"/>
            <a:ext cx="544932" cy="668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
        <p:nvSpPr>
          <p:cNvPr id="50" name="Oval 49">
            <a:extLst>
              <a:ext uri="{FF2B5EF4-FFF2-40B4-BE49-F238E27FC236}">
                <a16:creationId xmlns:a16="http://schemas.microsoft.com/office/drawing/2014/main" id="{F48FD182-8857-4E0F-92D8-874AA8ADB245}"/>
              </a:ext>
            </a:extLst>
          </p:cNvPr>
          <p:cNvSpPr/>
          <p:nvPr/>
        </p:nvSpPr>
        <p:spPr>
          <a:xfrm>
            <a:off x="8701073" y="1516377"/>
            <a:ext cx="544932" cy="668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
        <p:nvSpPr>
          <p:cNvPr id="51" name="Oval 50">
            <a:extLst>
              <a:ext uri="{FF2B5EF4-FFF2-40B4-BE49-F238E27FC236}">
                <a16:creationId xmlns:a16="http://schemas.microsoft.com/office/drawing/2014/main" id="{88B6D4D7-BEE3-4104-8949-C36C216867CD}"/>
              </a:ext>
            </a:extLst>
          </p:cNvPr>
          <p:cNvSpPr/>
          <p:nvPr/>
        </p:nvSpPr>
        <p:spPr>
          <a:xfrm>
            <a:off x="9857938" y="1481822"/>
            <a:ext cx="544932" cy="7029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
        <p:nvSpPr>
          <p:cNvPr id="53" name="Oval 52">
            <a:extLst>
              <a:ext uri="{FF2B5EF4-FFF2-40B4-BE49-F238E27FC236}">
                <a16:creationId xmlns:a16="http://schemas.microsoft.com/office/drawing/2014/main" id="{B48593AB-ABDE-4EFA-8B59-93AFB21EC926}"/>
              </a:ext>
            </a:extLst>
          </p:cNvPr>
          <p:cNvSpPr/>
          <p:nvPr/>
        </p:nvSpPr>
        <p:spPr>
          <a:xfrm>
            <a:off x="909370" y="3928829"/>
            <a:ext cx="544932" cy="668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
        <p:nvSpPr>
          <p:cNvPr id="55" name="Oval 54">
            <a:extLst>
              <a:ext uri="{FF2B5EF4-FFF2-40B4-BE49-F238E27FC236}">
                <a16:creationId xmlns:a16="http://schemas.microsoft.com/office/drawing/2014/main" id="{16055107-351D-4D34-B5DE-457B2CA78F49}"/>
              </a:ext>
            </a:extLst>
          </p:cNvPr>
          <p:cNvSpPr/>
          <p:nvPr/>
        </p:nvSpPr>
        <p:spPr>
          <a:xfrm>
            <a:off x="2028989" y="3963709"/>
            <a:ext cx="544932" cy="668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
        <p:nvSpPr>
          <p:cNvPr id="56" name="Oval 55">
            <a:extLst>
              <a:ext uri="{FF2B5EF4-FFF2-40B4-BE49-F238E27FC236}">
                <a16:creationId xmlns:a16="http://schemas.microsoft.com/office/drawing/2014/main" id="{4B1F0EA3-15D0-4AB9-A0B7-8FF88A42FF5A}"/>
              </a:ext>
            </a:extLst>
          </p:cNvPr>
          <p:cNvSpPr/>
          <p:nvPr/>
        </p:nvSpPr>
        <p:spPr>
          <a:xfrm>
            <a:off x="9028498" y="4116016"/>
            <a:ext cx="544932" cy="66837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400" b="1" dirty="0"/>
              <a:t>.</a:t>
            </a:r>
          </a:p>
        </p:txBody>
      </p:sp>
    </p:spTree>
    <p:extLst>
      <p:ext uri="{BB962C8B-B14F-4D97-AF65-F5344CB8AC3E}">
        <p14:creationId xmlns:p14="http://schemas.microsoft.com/office/powerpoint/2010/main" val="142750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E6119-22FF-4521-BE8A-08E83E6A5662}"/>
              </a:ext>
            </a:extLst>
          </p:cNvPr>
          <p:cNvSpPr txBox="1"/>
          <p:nvPr/>
        </p:nvSpPr>
        <p:spPr>
          <a:xfrm>
            <a:off x="126608" y="211831"/>
            <a:ext cx="11873133" cy="6617196"/>
          </a:xfrm>
          <a:prstGeom prst="rect">
            <a:avLst/>
          </a:prstGeom>
          <a:noFill/>
        </p:spPr>
        <p:txBody>
          <a:bodyPr wrap="square" rtlCol="0">
            <a:spAutoFit/>
          </a:bodyPr>
          <a:lstStyle/>
          <a:p>
            <a:endParaRPr lang="en-IN" sz="4000" dirty="0"/>
          </a:p>
          <a:p>
            <a:r>
              <a:rPr lang="en-IN" sz="4000" dirty="0"/>
              <a:t>IMAGE CRYPTOGRAPHY USING RSA</a:t>
            </a:r>
          </a:p>
          <a:p>
            <a:pPr algn="just"/>
            <a:endParaRPr lang="en-IN" sz="2800" dirty="0"/>
          </a:p>
          <a:p>
            <a:pPr algn="just"/>
            <a:r>
              <a:rPr lang="en-IN" sz="2400" dirty="0"/>
              <a:t>The RSA is an cryptographic algorithm which use public and private to encrypt and decrypt the data. This algorithm developed in 1977 by Ron Rivest, Adi Shamir, and Leonard Adleman.</a:t>
            </a:r>
          </a:p>
          <a:p>
            <a:pPr algn="just"/>
            <a:endParaRPr lang="en-IN" sz="2400" dirty="0"/>
          </a:p>
          <a:p>
            <a:pPr algn="just"/>
            <a:r>
              <a:rPr lang="en-IN" sz="2400" dirty="0"/>
              <a:t>WHAT IS PUBLIC AND PRIVATE KEY-</a:t>
            </a:r>
          </a:p>
          <a:p>
            <a:pPr algn="just"/>
            <a:r>
              <a:rPr lang="en-IN" sz="2400" dirty="0"/>
              <a:t> </a:t>
            </a:r>
          </a:p>
          <a:p>
            <a:pPr algn="just"/>
            <a:r>
              <a:rPr lang="en-IN" sz="2400" dirty="0"/>
              <a:t>Public key is announce over the network and sender can easily access the public key of receiver and encrypt the message. The encrypted message is decrypted through the private key of receiver which is not shared by any host,</a:t>
            </a:r>
          </a:p>
          <a:p>
            <a:endParaRPr lang="en-IN" sz="4000" dirty="0"/>
          </a:p>
          <a:p>
            <a:endParaRPr lang="en-IN" sz="2000" dirty="0"/>
          </a:p>
          <a:p>
            <a:endParaRPr lang="en-IN" sz="4000" dirty="0"/>
          </a:p>
        </p:txBody>
      </p:sp>
    </p:spTree>
    <p:extLst>
      <p:ext uri="{BB962C8B-B14F-4D97-AF65-F5344CB8AC3E}">
        <p14:creationId xmlns:p14="http://schemas.microsoft.com/office/powerpoint/2010/main" val="216975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00B88-BBCE-47CC-B553-8B13F5961EF3}"/>
              </a:ext>
            </a:extLst>
          </p:cNvPr>
          <p:cNvSpPr txBox="1"/>
          <p:nvPr/>
        </p:nvSpPr>
        <p:spPr>
          <a:xfrm>
            <a:off x="-1" y="-3"/>
            <a:ext cx="12192001" cy="7140416"/>
          </a:xfrm>
          <a:prstGeom prst="rect">
            <a:avLst/>
          </a:prstGeom>
          <a:noFill/>
        </p:spPr>
        <p:txBody>
          <a:bodyPr wrap="square" rtlCol="0">
            <a:spAutoFit/>
          </a:bodyPr>
          <a:lstStyle/>
          <a:p>
            <a:endParaRPr lang="en-IN" dirty="0"/>
          </a:p>
          <a:p>
            <a:r>
              <a:rPr lang="en-IN" sz="2400" dirty="0"/>
              <a:t>  </a:t>
            </a:r>
            <a:r>
              <a:rPr lang="en-IN" sz="3200" dirty="0"/>
              <a:t>METHODOLOGY</a:t>
            </a:r>
            <a:endParaRPr lang="en-IN" sz="2400" dirty="0"/>
          </a:p>
          <a:p>
            <a:endParaRPr lang="en-IN" sz="2400" dirty="0"/>
          </a:p>
          <a:p>
            <a:r>
              <a:rPr lang="en-IN" sz="2400" dirty="0"/>
              <a:t>The RSA algorithm consists of three major steps in encryption and decryption. The steps are following as,</a:t>
            </a:r>
          </a:p>
          <a:p>
            <a:endParaRPr lang="en-IN" sz="2400" dirty="0"/>
          </a:p>
          <a:p>
            <a:r>
              <a:rPr lang="en-IN" sz="2400" dirty="0"/>
              <a:t>1) Key Generation</a:t>
            </a:r>
          </a:p>
          <a:p>
            <a:r>
              <a:rPr lang="en-IN" sz="2400" dirty="0"/>
              <a:t>2) Encryption</a:t>
            </a:r>
          </a:p>
          <a:p>
            <a:r>
              <a:rPr lang="en-IN" sz="2400" dirty="0"/>
              <a:t>3) Decryption</a:t>
            </a:r>
          </a:p>
          <a:p>
            <a:endParaRPr lang="en-IN" sz="2400" dirty="0"/>
          </a:p>
          <a:p>
            <a:r>
              <a:rPr lang="en-IN" sz="2400" dirty="0"/>
              <a:t> 1-KEY GENERATION</a:t>
            </a:r>
          </a:p>
          <a:p>
            <a:r>
              <a:rPr lang="en-IN" sz="2400" dirty="0"/>
              <a:t>  </a:t>
            </a:r>
          </a:p>
          <a:p>
            <a:r>
              <a:rPr lang="en-IN" sz="2400" dirty="0"/>
              <a:t> First choose the two distinct prime numbers p and q. </a:t>
            </a:r>
          </a:p>
          <a:p>
            <a:r>
              <a:rPr lang="en-IN" sz="2400" dirty="0"/>
              <a:t> Then compute the n value, n = p*q.</a:t>
            </a:r>
          </a:p>
          <a:p>
            <a:r>
              <a:rPr lang="pt-BR" dirty="0"/>
              <a:t> </a:t>
            </a:r>
            <a:r>
              <a:rPr lang="pt-BR" sz="2400" dirty="0"/>
              <a:t>Compute φ(n) = φ(p)φ(q) </a:t>
            </a:r>
          </a:p>
          <a:p>
            <a:r>
              <a:rPr lang="pt-BR" sz="2400" dirty="0"/>
              <a:t>                           = (p − 1)(q − 1) </a:t>
            </a:r>
          </a:p>
          <a:p>
            <a:r>
              <a:rPr lang="pt-BR" sz="2400" dirty="0"/>
              <a:t>                           = n - (p + </a:t>
            </a:r>
            <a:r>
              <a:rPr lang="en-IN" sz="2400" dirty="0"/>
              <a:t>q -1), where φ is Euler’s totient function. </a:t>
            </a:r>
          </a:p>
          <a:p>
            <a:r>
              <a:rPr lang="en-IN" sz="2400" dirty="0"/>
              <a:t> </a:t>
            </a:r>
          </a:p>
          <a:p>
            <a:r>
              <a:rPr lang="en-IN" sz="2400" dirty="0"/>
              <a:t> </a:t>
            </a:r>
          </a:p>
        </p:txBody>
      </p:sp>
    </p:spTree>
    <p:extLst>
      <p:ext uri="{BB962C8B-B14F-4D97-AF65-F5344CB8AC3E}">
        <p14:creationId xmlns:p14="http://schemas.microsoft.com/office/powerpoint/2010/main" val="47307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ABE521-435B-46ED-A39B-FB429C08552B}"/>
              </a:ext>
            </a:extLst>
          </p:cNvPr>
          <p:cNvSpPr txBox="1"/>
          <p:nvPr/>
        </p:nvSpPr>
        <p:spPr>
          <a:xfrm>
            <a:off x="318052" y="344557"/>
            <a:ext cx="11582400" cy="8956298"/>
          </a:xfrm>
          <a:prstGeom prst="rect">
            <a:avLst/>
          </a:prstGeom>
          <a:noFill/>
        </p:spPr>
        <p:txBody>
          <a:bodyPr wrap="square" rtlCol="0">
            <a:spAutoFit/>
          </a:bodyPr>
          <a:lstStyle/>
          <a:p>
            <a:r>
              <a:rPr lang="en-IN" sz="2400" dirty="0"/>
              <a:t>Find encrypted or public key</a:t>
            </a:r>
          </a:p>
          <a:p>
            <a:r>
              <a:rPr lang="en-IN" sz="2400" dirty="0"/>
              <a:t> </a:t>
            </a:r>
          </a:p>
          <a:p>
            <a:r>
              <a:rPr lang="en-IN" sz="2400" dirty="0"/>
              <a:t> Choose e  such that  1&lt; e &lt; </a:t>
            </a:r>
            <a:r>
              <a:rPr lang="pt-BR" sz="2400" dirty="0"/>
              <a:t>φ(n) and e &amp; φ(n) are relatively prime . </a:t>
            </a:r>
          </a:p>
          <a:p>
            <a:r>
              <a:rPr lang="pt-BR" sz="2400" dirty="0"/>
              <a:t>                         i.e  gcd(e, φ(n))=1</a:t>
            </a:r>
          </a:p>
          <a:p>
            <a:endParaRPr lang="pt-BR" sz="2400" dirty="0"/>
          </a:p>
          <a:p>
            <a:r>
              <a:rPr lang="pt-BR" sz="2400" dirty="0"/>
              <a:t>Find decrypted key</a:t>
            </a:r>
          </a:p>
          <a:p>
            <a:r>
              <a:rPr lang="pt-BR" sz="2400" dirty="0"/>
              <a:t>   </a:t>
            </a:r>
          </a:p>
          <a:p>
            <a:r>
              <a:rPr lang="pt-BR" sz="2400" dirty="0"/>
              <a:t>   choose d such that  e*d mod (φ(n))=1 , d  is called as decrypted key.</a:t>
            </a:r>
          </a:p>
          <a:p>
            <a:endParaRPr lang="pt-BR" sz="2400" dirty="0"/>
          </a:p>
          <a:p>
            <a:endParaRPr lang="pt-BR" sz="2400" dirty="0"/>
          </a:p>
          <a:p>
            <a:r>
              <a:rPr lang="pt-BR" sz="2400" dirty="0"/>
              <a:t> Actual message        -  plain text    (p)</a:t>
            </a:r>
            <a:endParaRPr lang="en-IN" sz="2400" dirty="0"/>
          </a:p>
          <a:p>
            <a:r>
              <a:rPr lang="en-IN" sz="2400" dirty="0"/>
              <a:t> Encrypted message  - cipher text  (c)</a:t>
            </a:r>
          </a:p>
          <a:p>
            <a:r>
              <a:rPr lang="en-IN" sz="2400" dirty="0"/>
              <a:t> After decryption cipher text convert into plain text.</a:t>
            </a:r>
          </a:p>
          <a:p>
            <a:endParaRPr lang="en-IN" sz="2400" dirty="0"/>
          </a:p>
          <a:p>
            <a:r>
              <a:rPr lang="en-IN" sz="2400" dirty="0"/>
              <a:t>                                  c = (p)^e mod (n) </a:t>
            </a:r>
          </a:p>
          <a:p>
            <a:r>
              <a:rPr lang="en-IN" sz="2400" dirty="0"/>
              <a:t>                                   p= (c)^d mod (n)</a:t>
            </a:r>
          </a:p>
          <a:p>
            <a:r>
              <a:rPr lang="en-IN" sz="2400" dirty="0"/>
              <a:t>     </a:t>
            </a:r>
          </a:p>
          <a:p>
            <a:r>
              <a:rPr lang="en-IN" sz="2400" dirty="0"/>
              <a:t>                    </a:t>
            </a:r>
          </a:p>
          <a:p>
            <a:endParaRPr lang="en-IN" sz="2400" dirty="0"/>
          </a:p>
          <a:p>
            <a:endParaRPr lang="en-IN" sz="2400" dirty="0"/>
          </a:p>
          <a:p>
            <a:r>
              <a:rPr lang="en-IN" sz="2400" dirty="0"/>
              <a:t> </a:t>
            </a:r>
          </a:p>
          <a:p>
            <a:endParaRPr lang="en-IN" sz="2400" dirty="0"/>
          </a:p>
          <a:p>
            <a:endParaRPr lang="en-IN" sz="2400" dirty="0"/>
          </a:p>
          <a:p>
            <a:endParaRPr lang="en-IN" sz="2400" dirty="0"/>
          </a:p>
        </p:txBody>
      </p:sp>
    </p:spTree>
    <p:extLst>
      <p:ext uri="{BB962C8B-B14F-4D97-AF65-F5344CB8AC3E}">
        <p14:creationId xmlns:p14="http://schemas.microsoft.com/office/powerpoint/2010/main" val="3148574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900</TotalTime>
  <Words>741</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Courier New</vt:lpstr>
      <vt:lpstr>Wingdings 3</vt:lpstr>
      <vt:lpstr>Ion</vt:lpstr>
      <vt:lpstr>PowerPoint Presentation</vt:lpstr>
      <vt:lpstr>PowerPoint Presentation</vt:lpstr>
      <vt:lpstr>WHAT IS IMAGE CRYPTOGRAPHY</vt:lpstr>
      <vt:lpstr>PowerPoint Presentation</vt:lpstr>
      <vt:lpstr>ASYMMETRIC CRYPTOGRAPHY  With public key cryptography, keys work in pairs of matched public and private keys. Public key cryptography, also called asymmetric key  cryptography which is using a pair of keys for encryption and decryption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SUPRIYA SINGH</dc:creator>
  <cp:lastModifiedBy>ADITYA SINGH</cp:lastModifiedBy>
  <cp:revision>62</cp:revision>
  <dcterms:created xsi:type="dcterms:W3CDTF">2017-11-26T06:07:08Z</dcterms:created>
  <dcterms:modified xsi:type="dcterms:W3CDTF">2017-11-27T17:22:14Z</dcterms:modified>
</cp:coreProperties>
</file>