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6"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3" d="100"/>
          <a:sy n="103" d="100"/>
        </p:scale>
        <p:origin x="893"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0"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1048691"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9/30/2024</a:t>
            </a:fld>
            <a:endParaRPr lang="en-US"/>
          </a:p>
        </p:txBody>
      </p:sp>
      <p:sp>
        <p:nvSpPr>
          <p:cNvPr id="104869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1048693"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1048695"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normAutofit/>
          </a:bodyPr>
          <a:lstStyle/>
          <a:p>
            <a:endParaRPr lang="en-US" dirty="0"/>
          </a:p>
        </p:txBody>
      </p:sp>
      <p:sp>
        <p:nvSpPr>
          <p:cNvPr id="1048601" name="Slide Number Placeholder 3"/>
          <p:cNvSpPr>
            <a:spLocks noGrp="1"/>
          </p:cNvSpPr>
          <p:nvPr>
            <p:ph type="sldNum" sz="quarter" idx="10"/>
          </p:nvPr>
        </p:nvSpPr>
        <p:spPr/>
        <p:txBody>
          <a:bodyPr/>
          <a:lstStyle/>
          <a:p>
            <a:fld id="{CA5D3BF3-D352-46FC-8343-31F56E6730EA}"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normAutofit/>
          </a:bodyPr>
          <a:lstStyle/>
          <a:p>
            <a:endParaRPr lang="en-US" dirty="0"/>
          </a:p>
        </p:txBody>
      </p:sp>
      <p:sp>
        <p:nvSpPr>
          <p:cNvPr id="1048608" name="Slide Number Placeholder 3"/>
          <p:cNvSpPr>
            <a:spLocks noGrp="1"/>
          </p:cNvSpPr>
          <p:nvPr>
            <p:ph type="sldNum" sz="quarter" idx="10"/>
          </p:nvPr>
        </p:nvSpPr>
        <p:spPr/>
        <p:txBody>
          <a:bodyPr/>
          <a:lstStyle/>
          <a:p>
            <a:fld id="{CA5D3BF3-D352-46FC-8343-31F56E6730EA}"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1048582"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35F7CFBA-6DA2-4FFD-9C7E-2B45C31DBD13}" type="datetime1">
              <a:rPr lang="en-US" smtClean="0"/>
              <a:t>9/30/2024</a:t>
            </a:fld>
            <a:endParaRPr lang="en-US"/>
          </a:p>
        </p:txBody>
      </p:sp>
      <p:sp>
        <p:nvSpPr>
          <p:cNvPr id="1048584" name="Footer Placeholder 4"/>
          <p:cNvSpPr>
            <a:spLocks noGrp="1"/>
          </p:cNvSpPr>
          <p:nvPr>
            <p:ph type="ftr" sz="quarter" idx="11"/>
          </p:nvPr>
        </p:nvSpPr>
        <p:spPr/>
        <p:txBody>
          <a:bodyPr/>
          <a:lstStyle/>
          <a:p>
            <a:pPr algn="r"/>
            <a:endParaRPr lang="en-US" dirty="0">
              <a:solidFill>
                <a:schemeClr val="tx2"/>
              </a:solidFill>
            </a:endParaRPr>
          </a:p>
        </p:txBody>
      </p:sp>
      <p:sp>
        <p:nvSpPr>
          <p:cNvPr id="1048585"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IN"/>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Date Placeholder 3"/>
          <p:cNvSpPr>
            <a:spLocks noGrp="1"/>
          </p:cNvSpPr>
          <p:nvPr>
            <p:ph type="dt" sz="half" idx="10"/>
          </p:nvPr>
        </p:nvSpPr>
        <p:spPr/>
        <p:txBody>
          <a:bodyPr/>
          <a:lstStyle/>
          <a:p>
            <a:fld id="{417056F6-F676-44FA-8D44-2F97291D93EB}" type="datetime1">
              <a:rPr lang="en-US" smtClean="0"/>
              <a:t>9/30/2024</a:t>
            </a:fld>
            <a:endParaRPr lang="en-US" sz="1400" dirty="0">
              <a:solidFill>
                <a:schemeClr val="tx2"/>
              </a:solidFill>
            </a:endParaRPr>
          </a:p>
        </p:txBody>
      </p:sp>
      <p:sp>
        <p:nvSpPr>
          <p:cNvPr id="1048663"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664"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9"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1048650"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3"/>
          <p:cNvSpPr>
            <a:spLocks noGrp="1"/>
          </p:cNvSpPr>
          <p:nvPr>
            <p:ph type="dt" sz="half" idx="10"/>
          </p:nvPr>
        </p:nvSpPr>
        <p:spPr/>
        <p:txBody>
          <a:bodyPr/>
          <a:lstStyle/>
          <a:p>
            <a:fld id="{56EB41C7-89A8-491F-A500-D823C684ECC0}" type="datetime1">
              <a:rPr lang="en-US" smtClean="0"/>
              <a:t>9/30/2024</a:t>
            </a:fld>
            <a:endParaRPr lang="en-US" sz="1400" dirty="0">
              <a:solidFill>
                <a:schemeClr val="tx2"/>
              </a:solidFill>
            </a:endParaRPr>
          </a:p>
        </p:txBody>
      </p:sp>
      <p:sp>
        <p:nvSpPr>
          <p:cNvPr id="1048652"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653"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IN"/>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2" name="Date Placeholder 3"/>
          <p:cNvSpPr>
            <a:spLocks noGrp="1"/>
          </p:cNvSpPr>
          <p:nvPr>
            <p:ph type="dt" sz="half" idx="10"/>
          </p:nvPr>
        </p:nvSpPr>
        <p:spPr/>
        <p:txBody>
          <a:bodyPr/>
          <a:lstStyle/>
          <a:p>
            <a:fld id="{35833DFE-F9FF-4A22-85C7-B1905F879766}" type="datetime1">
              <a:rPr lang="en-US" smtClean="0"/>
              <a:t>9/30/2024</a:t>
            </a:fld>
            <a:endParaRPr lang="en-US"/>
          </a:p>
        </p:txBody>
      </p:sp>
      <p:sp>
        <p:nvSpPr>
          <p:cNvPr id="1048593"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594"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5"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1048666"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lstStyle/>
          <a:p>
            <a:fld id="{73CBA1F6-0278-4200-9875-CECB7ACC00BE}" type="datetime1">
              <a:rPr lang="en-US" smtClean="0"/>
              <a:t>9/30/2024</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Date Placeholder 4"/>
          <p:cNvSpPr>
            <a:spLocks noGrp="1"/>
          </p:cNvSpPr>
          <p:nvPr>
            <p:ph type="dt" sz="half" idx="10"/>
          </p:nvPr>
        </p:nvSpPr>
        <p:spPr/>
        <p:txBody>
          <a:bodyPr/>
          <a:lstStyle/>
          <a:p>
            <a:fld id="{BC923F60-392B-411A-BDDA-9360ECA7056E}" type="datetime1">
              <a:rPr lang="en-US" smtClean="0"/>
              <a:t>9/30/2024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6"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1048677"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78"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80"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Date Placeholder 6"/>
          <p:cNvSpPr>
            <a:spLocks noGrp="1"/>
          </p:cNvSpPr>
          <p:nvPr>
            <p:ph type="dt" sz="half" idx="10"/>
          </p:nvPr>
        </p:nvSpPr>
        <p:spPr/>
        <p:txBody>
          <a:bodyPr/>
          <a:lstStyle/>
          <a:p>
            <a:fld id="{ADEF86C7-3533-4790-9011-D69A4EE6584E}" type="datetime1">
              <a:rPr lang="en-US" smtClean="0"/>
              <a:t>9/30/2024</a:t>
            </a:fld>
            <a:endParaRPr lang="en-US"/>
          </a:p>
        </p:txBody>
      </p:sp>
      <p:sp>
        <p:nvSpPr>
          <p:cNvPr id="1048682" name="Footer Placeholder 7"/>
          <p:cNvSpPr>
            <a:spLocks noGrp="1"/>
          </p:cNvSpPr>
          <p:nvPr>
            <p:ph type="ftr" sz="quarter" idx="11"/>
          </p:nvPr>
        </p:nvSpPr>
        <p:spPr/>
        <p:txBody>
          <a:bodyPr/>
          <a:lstStyle/>
          <a:p>
            <a:endParaRPr lang="en-US"/>
          </a:p>
        </p:txBody>
      </p:sp>
      <p:sp>
        <p:nvSpPr>
          <p:cNvPr id="1048683"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IN"/>
          </a:p>
        </p:txBody>
      </p:sp>
      <p:sp>
        <p:nvSpPr>
          <p:cNvPr id="1048646" name="Date Placeholder 2"/>
          <p:cNvSpPr>
            <a:spLocks noGrp="1"/>
          </p:cNvSpPr>
          <p:nvPr>
            <p:ph type="dt" sz="half" idx="10"/>
          </p:nvPr>
        </p:nvSpPr>
        <p:spPr/>
        <p:txBody>
          <a:bodyPr/>
          <a:lstStyle/>
          <a:p>
            <a:fld id="{F9DC83B7-8460-4419-9087-BEBBFF053630}" type="datetime1">
              <a:rPr lang="en-US" smtClean="0"/>
              <a:t>9/30/2024</a:t>
            </a:fld>
            <a:endParaRPr lang="en-US"/>
          </a:p>
        </p:txBody>
      </p:sp>
      <p:sp>
        <p:nvSpPr>
          <p:cNvPr id="1048647" name="Footer Placeholder 3"/>
          <p:cNvSpPr>
            <a:spLocks noGrp="1"/>
          </p:cNvSpPr>
          <p:nvPr>
            <p:ph type="ftr" sz="quarter" idx="11"/>
          </p:nvPr>
        </p:nvSpPr>
        <p:spPr/>
        <p:txBody>
          <a:bodyPr/>
          <a:lstStyle/>
          <a:p>
            <a:endParaRPr lang="en-US"/>
          </a:p>
        </p:txBody>
      </p:sp>
      <p:sp>
        <p:nvSpPr>
          <p:cNvPr id="1048648"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0" name="Date Placeholder 1"/>
          <p:cNvSpPr>
            <a:spLocks noGrp="1"/>
          </p:cNvSpPr>
          <p:nvPr>
            <p:ph type="dt" sz="half" idx="10"/>
          </p:nvPr>
        </p:nvSpPr>
        <p:spPr/>
        <p:txBody>
          <a:bodyPr/>
          <a:lstStyle/>
          <a:p>
            <a:fld id="{7B0EC8CA-E2B1-410E-B106-4232B75A9152}" type="datetime1">
              <a:rPr lang="en-US" smtClean="0"/>
              <a:t>9/30/2024</a:t>
            </a:fld>
            <a:endParaRPr lang="en-US"/>
          </a:p>
        </p:txBody>
      </p:sp>
      <p:sp>
        <p:nvSpPr>
          <p:cNvPr id="1048621" name="Footer Placeholder 2"/>
          <p:cNvSpPr>
            <a:spLocks noGrp="1"/>
          </p:cNvSpPr>
          <p:nvPr>
            <p:ph type="ftr" sz="quarter" idx="11"/>
          </p:nvPr>
        </p:nvSpPr>
        <p:spPr/>
        <p:txBody>
          <a:bodyPr/>
          <a:lstStyle/>
          <a:p>
            <a:endParaRPr lang="en-US" dirty="0"/>
          </a:p>
        </p:txBody>
      </p:sp>
      <p:sp>
        <p:nvSpPr>
          <p:cNvPr id="1048622"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4"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1048685"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87" name="Date Placeholder 4"/>
          <p:cNvSpPr>
            <a:spLocks noGrp="1"/>
          </p:cNvSpPr>
          <p:nvPr>
            <p:ph type="dt" sz="half" idx="10"/>
          </p:nvPr>
        </p:nvSpPr>
        <p:spPr/>
        <p:txBody>
          <a:bodyPr/>
          <a:lstStyle/>
          <a:p>
            <a:fld id="{AE61821D-CFE0-4EF3-8F05-E1BA0F59C562}" type="datetime1">
              <a:rPr lang="en-US" smtClean="0"/>
              <a:t>9/30/2024</a:t>
            </a:fld>
            <a:endParaRPr lang="en-US"/>
          </a:p>
        </p:txBody>
      </p:sp>
      <p:sp>
        <p:nvSpPr>
          <p:cNvPr id="1048688" name="Footer Placeholder 5"/>
          <p:cNvSpPr>
            <a:spLocks noGrp="1"/>
          </p:cNvSpPr>
          <p:nvPr>
            <p:ph type="ftr" sz="quarter" idx="11"/>
          </p:nvPr>
        </p:nvSpPr>
        <p:spPr/>
        <p:txBody>
          <a:bodyPr/>
          <a:lstStyle/>
          <a:p>
            <a:endParaRPr lang="en-US"/>
          </a:p>
        </p:txBody>
      </p:sp>
      <p:sp>
        <p:nvSpPr>
          <p:cNvPr id="1048689"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1048655"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1048656"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57" name="Date Placeholder 4"/>
          <p:cNvSpPr>
            <a:spLocks noGrp="1"/>
          </p:cNvSpPr>
          <p:nvPr>
            <p:ph type="dt" sz="half" idx="10"/>
          </p:nvPr>
        </p:nvSpPr>
        <p:spPr/>
        <p:txBody>
          <a:bodyPr/>
          <a:lstStyle/>
          <a:p>
            <a:fld id="{79844776-2AF6-4D46-9CE5-C5E9E77F89BF}" type="datetime1">
              <a:rPr lang="en-US" smtClean="0"/>
              <a:t>9/30/2024</a:t>
            </a:fld>
            <a:endParaRPr lang="en-US"/>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5245398-7F5B-4848-8D27-0599E84AA38E}" type="datetime1">
              <a:rPr lang="en-US" smtClean="0"/>
              <a:t>9/30/2024</a:t>
            </a:fld>
            <a:endParaRPr lang="en-US" sz="1400" dirty="0">
              <a:solidFill>
                <a:schemeClr val="tx2"/>
              </a:solidFill>
            </a:endParaRPr>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800" y="75025"/>
            <a:ext cx="7772400" cy="1154891"/>
          </a:xfrm>
        </p:spPr>
        <p:txBody>
          <a:bodyPr>
            <a:normAutofit fontScale="90000"/>
          </a:bodyPr>
          <a:lstStyle/>
          <a:p>
            <a:pPr algn="ctr"/>
            <a:r>
              <a:rPr lang="en-US" sz="2000" b="1" dirty="0">
                <a:latin typeface="Times New Roman" panose="02020603050405020304" pitchFamily="18" charset="0"/>
                <a:cs typeface="Times New Roman" panose="02020603050405020304" pitchFamily="18" charset="0"/>
              </a:rPr>
              <a:t>DAYANANDA SAGAR COLLEGE OF ENGINEERING</a:t>
            </a:r>
            <a:br>
              <a:rPr lang="en-US" sz="1050" dirty="0"/>
            </a:br>
            <a:r>
              <a:rPr lang="en-US" sz="800" dirty="0">
                <a:latin typeface="Times New Roman" panose="02020603050405020304" pitchFamily="18" charset="0"/>
                <a:cs typeface="Times New Roman" panose="02020603050405020304" pitchFamily="18" charset="0"/>
              </a:rPr>
              <a:t> (An Autonomous Institute affiliated to VTU, Belagavi – 590018, Approved by AICTE &amp; ISO 9001:2008 Certified) Accredited by </a:t>
            </a:r>
            <a:br>
              <a:rPr lang="en-US" sz="8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National Assessment &amp; Accreditation Council (NAAC) with ‘A’ grade &amp; NBA </a:t>
            </a:r>
            <a:br>
              <a:rPr lang="en-US" sz="1050" dirty="0"/>
            </a:br>
            <a:r>
              <a:rPr lang="en-US" sz="1600" b="1" dirty="0">
                <a:latin typeface="Times New Roman" panose="02020603050405020304" pitchFamily="18" charset="0"/>
                <a:cs typeface="Times New Roman" panose="02020603050405020304" pitchFamily="18" charset="0"/>
              </a:rPr>
              <a:t>DEPARTMENT OF ELECTRICAL AND ELECTRONICS ENGINEERING</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1316887" y="1724722"/>
            <a:ext cx="6400800" cy="3581400"/>
          </a:xfrm>
        </p:spPr>
        <p:txBody>
          <a:bodyPr>
            <a:normAutofit fontScale="44444" lnSpcReduction="20000"/>
          </a:bodyPr>
          <a:lstStyle/>
          <a:p>
            <a:pPr algn="ctr"/>
            <a:r>
              <a:rPr lang="en-IN" sz="4900" dirty="0">
                <a:solidFill>
                  <a:schemeClr val="tx1"/>
                </a:solidFill>
                <a:latin typeface="Times New Roman" panose="02020603050405020304" pitchFamily="18" charset="0"/>
                <a:cs typeface="Times New Roman" panose="02020603050405020304" pitchFamily="18" charset="0"/>
              </a:rPr>
              <a:t>Battery monitoring System using </a:t>
            </a:r>
            <a:r>
              <a:rPr lang="en-IN" sz="4900" dirty="0">
                <a:latin typeface="Times New Roman" panose="02020603050405020304" pitchFamily="18" charset="0"/>
                <a:cs typeface="Times New Roman" panose="02020603050405020304" pitchFamily="18" charset="0"/>
              </a:rPr>
              <a:t>Machine Learning</a:t>
            </a:r>
            <a:endParaRPr lang="en-IN" sz="4900" dirty="0">
              <a:solidFill>
                <a:schemeClr val="tx1"/>
              </a:solidFill>
              <a:latin typeface="Times New Roman" panose="02020603050405020304" pitchFamily="18" charset="0"/>
              <a:cs typeface="Times New Roman" panose="02020603050405020304" pitchFamily="18" charset="0"/>
            </a:endParaRPr>
          </a:p>
          <a:p>
            <a:pPr algn="ctr"/>
            <a:r>
              <a:rPr lang="en-IN" sz="4900" dirty="0">
                <a:solidFill>
                  <a:schemeClr val="tx1"/>
                </a:solidFill>
                <a:latin typeface="Times New Roman" panose="02020603050405020304" pitchFamily="18" charset="0"/>
                <a:cs typeface="Times New Roman" panose="02020603050405020304" pitchFamily="18" charset="0"/>
              </a:rPr>
              <a:t>Submitted by</a:t>
            </a:r>
          </a:p>
          <a:p>
            <a:pPr algn="ctr"/>
            <a:r>
              <a:rPr lang="en-IN" sz="4900" dirty="0">
                <a:solidFill>
                  <a:schemeClr val="tx1"/>
                </a:solidFill>
                <a:latin typeface="Times New Roman" panose="02020603050405020304" pitchFamily="18" charset="0"/>
                <a:cs typeface="Times New Roman" panose="02020603050405020304" pitchFamily="18" charset="0"/>
              </a:rPr>
              <a:t>ADITYA AGARWAL           1DS21EE009 </a:t>
            </a:r>
          </a:p>
          <a:p>
            <a:pPr algn="ctr"/>
            <a:r>
              <a:rPr lang="en-IN" sz="4900" dirty="0">
                <a:solidFill>
                  <a:schemeClr val="tx1"/>
                </a:solidFill>
                <a:latin typeface="Times New Roman" panose="02020603050405020304" pitchFamily="18" charset="0"/>
                <a:cs typeface="Times New Roman" panose="02020603050405020304" pitchFamily="18" charset="0"/>
              </a:rPr>
              <a:t>ANKIT KUMAR JADOUN  1DS22EE015</a:t>
            </a:r>
          </a:p>
          <a:p>
            <a:pPr algn="ctr"/>
            <a:r>
              <a:rPr lang="en-IN" sz="4900" dirty="0">
                <a:solidFill>
                  <a:schemeClr val="tx1"/>
                </a:solidFill>
                <a:latin typeface="Times New Roman" panose="02020603050405020304" pitchFamily="18" charset="0"/>
                <a:cs typeface="Times New Roman" panose="02020603050405020304" pitchFamily="18" charset="0"/>
              </a:rPr>
              <a:t> ANKUSH PAL                      1DS22EE016</a:t>
            </a:r>
          </a:p>
          <a:p>
            <a:pPr algn="ctr"/>
            <a:r>
              <a:rPr lang="en-IN" sz="4900" dirty="0">
                <a:solidFill>
                  <a:schemeClr val="tx1"/>
                </a:solidFill>
                <a:latin typeface="Times New Roman" panose="02020603050405020304" pitchFamily="18" charset="0"/>
                <a:cs typeface="Times New Roman" panose="02020603050405020304" pitchFamily="18" charset="0"/>
              </a:rPr>
              <a:t>ARJUN CHAUHAN              1DS22EE019</a:t>
            </a:r>
            <a:endParaRPr lang="en-US" sz="4900" dirty="0">
              <a:solidFill>
                <a:schemeClr val="tx1"/>
              </a:solidFill>
              <a:latin typeface="Times New Roman" panose="02020603050405020304" pitchFamily="18" charset="0"/>
              <a:cs typeface="Times New Roman" panose="02020603050405020304" pitchFamily="18" charset="0"/>
            </a:endParaRPr>
          </a:p>
          <a:p>
            <a:pPr marL="0" indent="0">
              <a:buNone/>
            </a:pPr>
            <a:r>
              <a:rPr lang="en-IN" sz="4900" b="1" dirty="0">
                <a:latin typeface="Times New Roman" panose="02020603050405020304" pitchFamily="18" charset="0"/>
                <a:cs typeface="Times New Roman" panose="02020603050405020304" pitchFamily="18" charset="0"/>
              </a:rPr>
              <a:t>Under the Guidance of :</a:t>
            </a:r>
          </a:p>
          <a:p>
            <a:pPr marL="0" indent="0">
              <a:buNone/>
            </a:pPr>
            <a:r>
              <a:rPr lang="en-IN" sz="4900" dirty="0">
                <a:latin typeface="Times New Roman" panose="02020603050405020304" pitchFamily="18" charset="0"/>
                <a:cs typeface="Times New Roman" panose="02020603050405020304" pitchFamily="18" charset="0"/>
              </a:rPr>
              <a:t>M</a:t>
            </a:r>
            <a:r>
              <a:rPr lang="en-IN" sz="4900" cap="none" dirty="0">
                <a:latin typeface="Times New Roman" panose="02020603050405020304" pitchFamily="18" charset="0"/>
                <a:cs typeface="Times New Roman" panose="02020603050405020304" pitchFamily="18" charset="0"/>
              </a:rPr>
              <a:t>rs</a:t>
            </a:r>
            <a:r>
              <a:rPr lang="en-IN" sz="4900" dirty="0">
                <a:latin typeface="Times New Roman" panose="02020603050405020304" pitchFamily="18" charset="0"/>
                <a:cs typeface="Times New Roman" panose="02020603050405020304" pitchFamily="18" charset="0"/>
              </a:rPr>
              <a:t>. SHRUTI R.G</a:t>
            </a:r>
          </a:p>
          <a:p>
            <a:pPr marL="0" indent="0">
              <a:buNone/>
            </a:pPr>
            <a:r>
              <a:rPr lang="en-IN" sz="4900" dirty="0">
                <a:latin typeface="Times New Roman" panose="02020603050405020304" pitchFamily="18" charset="0"/>
                <a:cs typeface="Times New Roman" panose="02020603050405020304" pitchFamily="18" charset="0"/>
              </a:rPr>
              <a:t>Assistant Professor</a:t>
            </a:r>
          </a:p>
          <a:p>
            <a:pPr marL="0" indent="0">
              <a:buNone/>
            </a:pPr>
            <a:r>
              <a:rPr lang="en-IN" sz="4900" dirty="0">
                <a:latin typeface="Times New Roman" panose="02020603050405020304" pitchFamily="18" charset="0"/>
                <a:cs typeface="Times New Roman" panose="02020603050405020304" pitchFamily="18" charset="0"/>
              </a:rPr>
              <a:t>Dept. of EEE,</a:t>
            </a:r>
          </a:p>
          <a:p>
            <a:pPr marL="0" indent="0">
              <a:buNone/>
            </a:pPr>
            <a:r>
              <a:rPr lang="en-IN" sz="4900" dirty="0">
                <a:latin typeface="Times New Roman" panose="02020603050405020304" pitchFamily="18" charset="0"/>
                <a:cs typeface="Times New Roman" panose="02020603050405020304" pitchFamily="18" charset="0"/>
              </a:rPr>
              <a:t>DSCE, Bengaluru</a:t>
            </a:r>
          </a:p>
          <a:p>
            <a:endParaRPr lang="en-IN" dirty="0"/>
          </a:p>
        </p:txBody>
      </p:sp>
      <p:sp>
        <p:nvSpPr>
          <p:cNvPr id="1048588" name="Date Placeholder 3"/>
          <p:cNvSpPr>
            <a:spLocks noGrp="1"/>
          </p:cNvSpPr>
          <p:nvPr>
            <p:ph type="dt" sz="half" idx="10"/>
          </p:nvPr>
        </p:nvSpPr>
        <p:spPr/>
        <p:txBody>
          <a:bodyPr/>
          <a:lstStyle/>
          <a:p>
            <a:r>
              <a:rPr lang="en-US" dirty="0"/>
              <a:t>30/09/2024</a:t>
            </a:r>
          </a:p>
        </p:txBody>
      </p:sp>
      <p:sp>
        <p:nvSpPr>
          <p:cNvPr id="1048589" name="Slide Number Placeholder 4"/>
          <p:cNvSpPr>
            <a:spLocks noGrp="1"/>
          </p:cNvSpPr>
          <p:nvPr>
            <p:ph type="sldNum" sz="quarter" idx="12"/>
          </p:nvPr>
        </p:nvSpPr>
        <p:spPr/>
        <p:txBody>
          <a:bodyPr/>
          <a:lstStyle/>
          <a:p>
            <a:fld id="{8F82E0A0-C266-4798-8C8F-B9F91E9DA37E}" type="slidenum">
              <a:rPr lang="en-US" smtClean="0">
                <a:solidFill>
                  <a:schemeClr val="tx2"/>
                </a:solidFill>
              </a:rPr>
              <a:t>1</a:t>
            </a:fld>
            <a:endParaRPr lang="en-US" dirty="0">
              <a:solidFill>
                <a:schemeClr val="tx2"/>
              </a:solidFill>
            </a:endParaRPr>
          </a:p>
        </p:txBody>
      </p:sp>
      <p:pic>
        <p:nvPicPr>
          <p:cNvPr id="2097152" name="Picture 6"/>
          <p:cNvPicPr>
            <a:picLocks noChangeAspect="1"/>
          </p:cNvPicPr>
          <p:nvPr/>
        </p:nvPicPr>
        <p:blipFill>
          <a:blip r:embed="rId2" cstate="print"/>
          <a:srcRect/>
          <a:stretch>
            <a:fillRect/>
          </a:stretch>
        </p:blipFill>
        <p:spPr bwMode="auto">
          <a:xfrm>
            <a:off x="3962400" y="908535"/>
            <a:ext cx="841314" cy="81618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Date Placeholder 1048626"/>
          <p:cNvSpPr>
            <a:spLocks noGrp="1"/>
          </p:cNvSpPr>
          <p:nvPr>
            <p:ph type="dt" sz="half" idx="10"/>
          </p:nvPr>
        </p:nvSpPr>
        <p:spPr/>
        <p:txBody>
          <a:bodyPr/>
          <a:lstStyle/>
          <a:p>
            <a:fld id="{7B0EC8CA-E2B1-410E-B106-4232B75A9152}" type="datetime1">
              <a:rPr lang="en-US" smtClean="0"/>
              <a:t>9/30/2024</a:t>
            </a:fld>
            <a:endParaRPr lang="en-US"/>
          </a:p>
        </p:txBody>
      </p:sp>
      <p:sp>
        <p:nvSpPr>
          <p:cNvPr id="1048628" name="Slide Number Placeholder 1048627"/>
          <p:cNvSpPr>
            <a:spLocks noGrp="1"/>
          </p:cNvSpPr>
          <p:nvPr>
            <p:ph type="sldNum" sz="quarter" idx="12"/>
          </p:nvPr>
        </p:nvSpPr>
        <p:spPr/>
        <p:txBody>
          <a:bodyPr/>
          <a:lstStyle/>
          <a:p>
            <a:fld id="{A3F7CB7D-F184-43C7-B6FD-03D728E1BBFF}" type="slidenum">
              <a:rPr lang="en-US" smtClean="0">
                <a:solidFill>
                  <a:schemeClr val="tx2"/>
                </a:solidFill>
              </a:rPr>
              <a:t>10</a:t>
            </a:fld>
            <a:endParaRPr lang="en-US" dirty="0">
              <a:solidFill>
                <a:schemeClr val="tx2"/>
              </a:solidFill>
            </a:endParaRPr>
          </a:p>
        </p:txBody>
      </p:sp>
      <p:pic>
        <p:nvPicPr>
          <p:cNvPr id="2097155" name="Picture 2097154"/>
          <p:cNvPicPr>
            <a:picLocks/>
          </p:cNvPicPr>
          <p:nvPr/>
        </p:nvPicPr>
        <p:blipFill>
          <a:blip r:embed="rId2"/>
          <a:srcRect t="39487"/>
          <a:stretch>
            <a:fillRect/>
          </a:stretch>
        </p:blipFill>
        <p:spPr>
          <a:xfrm>
            <a:off x="-170291" y="177176"/>
            <a:ext cx="8845008" cy="5496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Date Placeholder 1048628"/>
          <p:cNvSpPr>
            <a:spLocks noGrp="1"/>
          </p:cNvSpPr>
          <p:nvPr>
            <p:ph type="dt" sz="half" idx="10"/>
          </p:nvPr>
        </p:nvSpPr>
        <p:spPr/>
        <p:txBody>
          <a:bodyPr/>
          <a:lstStyle/>
          <a:p>
            <a:fld id="{7B0EC8CA-E2B1-410E-B106-4232B75A9152}" type="datetime1">
              <a:rPr lang="en-US" smtClean="0"/>
              <a:t>9/30/2024</a:t>
            </a:fld>
            <a:endParaRPr lang="en-US"/>
          </a:p>
        </p:txBody>
      </p:sp>
      <p:sp>
        <p:nvSpPr>
          <p:cNvPr id="1048630" name="Slide Number Placeholder 1048629"/>
          <p:cNvSpPr>
            <a:spLocks noGrp="1"/>
          </p:cNvSpPr>
          <p:nvPr>
            <p:ph type="sldNum" sz="quarter" idx="12"/>
          </p:nvPr>
        </p:nvSpPr>
        <p:spPr/>
        <p:txBody>
          <a:bodyPr/>
          <a:lstStyle/>
          <a:p>
            <a:fld id="{A3F7CB7D-F184-43C7-B6FD-03D728E1BBFF}" type="slidenum">
              <a:rPr lang="en-US" smtClean="0">
                <a:solidFill>
                  <a:schemeClr val="tx2"/>
                </a:solidFill>
              </a:rPr>
              <a:t>11</a:t>
            </a:fld>
            <a:endParaRPr lang="en-US" dirty="0">
              <a:solidFill>
                <a:schemeClr val="tx2"/>
              </a:solidFill>
            </a:endParaRPr>
          </a:p>
        </p:txBody>
      </p:sp>
      <p:pic>
        <p:nvPicPr>
          <p:cNvPr id="2097156" name="Picture 2097155"/>
          <p:cNvPicPr>
            <a:picLocks/>
          </p:cNvPicPr>
          <p:nvPr/>
        </p:nvPicPr>
        <p:blipFill>
          <a:blip r:embed="rId2"/>
          <a:stretch>
            <a:fillRect/>
          </a:stretch>
        </p:blipFill>
        <p:spPr>
          <a:xfrm>
            <a:off x="429512" y="181495"/>
            <a:ext cx="8714488" cy="88719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Date Placeholder 1048630"/>
          <p:cNvSpPr>
            <a:spLocks noGrp="1"/>
          </p:cNvSpPr>
          <p:nvPr>
            <p:ph type="dt" sz="half" idx="10"/>
          </p:nvPr>
        </p:nvSpPr>
        <p:spPr/>
        <p:txBody>
          <a:bodyPr/>
          <a:lstStyle/>
          <a:p>
            <a:fld id="{7B0EC8CA-E2B1-410E-B106-4232B75A9152}" type="datetime1">
              <a:rPr lang="en-US" smtClean="0"/>
              <a:t>9/30/2024</a:t>
            </a:fld>
            <a:endParaRPr lang="en-US"/>
          </a:p>
        </p:txBody>
      </p:sp>
      <p:sp>
        <p:nvSpPr>
          <p:cNvPr id="1048632" name="Slide Number Placeholder 1048631"/>
          <p:cNvSpPr>
            <a:spLocks noGrp="1"/>
          </p:cNvSpPr>
          <p:nvPr>
            <p:ph type="sldNum" sz="quarter" idx="12"/>
          </p:nvPr>
        </p:nvSpPr>
        <p:spPr/>
        <p:txBody>
          <a:bodyPr/>
          <a:lstStyle/>
          <a:p>
            <a:fld id="{A3F7CB7D-F184-43C7-B6FD-03D728E1BBFF}" type="slidenum">
              <a:rPr lang="en-US" smtClean="0">
                <a:solidFill>
                  <a:schemeClr val="tx2"/>
                </a:solidFill>
              </a:rPr>
              <a:t>12</a:t>
            </a:fld>
            <a:endParaRPr lang="en-US" dirty="0">
              <a:solidFill>
                <a:schemeClr val="tx2"/>
              </a:solidFill>
            </a:endParaRPr>
          </a:p>
        </p:txBody>
      </p:sp>
      <p:pic>
        <p:nvPicPr>
          <p:cNvPr id="2097157" name="Picture 2097156"/>
          <p:cNvPicPr>
            <a:picLocks/>
          </p:cNvPicPr>
          <p:nvPr/>
        </p:nvPicPr>
        <p:blipFill>
          <a:blip r:embed="rId2"/>
          <a:stretch>
            <a:fillRect/>
          </a:stretch>
        </p:blipFill>
        <p:spPr>
          <a:xfrm rot="10800000">
            <a:off x="2322205" y="1366134"/>
            <a:ext cx="3727391" cy="3471132"/>
          </a:xfrm>
          <a:prstGeom prst="rect">
            <a:avLst/>
          </a:prstGeom>
        </p:spPr>
      </p:pic>
      <p:sp>
        <p:nvSpPr>
          <p:cNvPr id="1048633" name="TextBox 1048632"/>
          <p:cNvSpPr txBox="1"/>
          <p:nvPr/>
        </p:nvSpPr>
        <p:spPr>
          <a:xfrm>
            <a:off x="1657349" y="329196"/>
            <a:ext cx="6067103" cy="510540"/>
          </a:xfrm>
          <a:prstGeom prst="rect">
            <a:avLst/>
          </a:prstGeom>
        </p:spPr>
        <p:txBody>
          <a:bodyPr wrap="square" rtlCol="0">
            <a:spAutoFit/>
          </a:bodyPr>
          <a:lstStyle/>
          <a:p>
            <a:r>
              <a:rPr lang="en-US" sz="2800">
                <a:solidFill>
                  <a:srgbClr val="000000"/>
                </a:solidFill>
              </a:rPr>
              <a:t>Final Output - 40% of The Project </a:t>
            </a:r>
            <a:endParaRPr lang="en-IN"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Date Placeholder 1048695"/>
          <p:cNvSpPr>
            <a:spLocks noGrp="1"/>
          </p:cNvSpPr>
          <p:nvPr>
            <p:ph type="dt" sz="half" idx="10"/>
          </p:nvPr>
        </p:nvSpPr>
        <p:spPr/>
        <p:txBody>
          <a:bodyPr/>
          <a:lstStyle/>
          <a:p>
            <a:fld id="{7B0EC8CA-E2B1-410E-B106-4232B75A9152}" type="datetime1">
              <a:rPr lang="en-US" smtClean="0"/>
              <a:t>9/30/2024</a:t>
            </a:fld>
            <a:endParaRPr lang="en-US"/>
          </a:p>
        </p:txBody>
      </p:sp>
      <p:sp>
        <p:nvSpPr>
          <p:cNvPr id="1048697" name="Slide Number Placeholder 1048696"/>
          <p:cNvSpPr>
            <a:spLocks noGrp="1"/>
          </p:cNvSpPr>
          <p:nvPr>
            <p:ph type="sldNum" sz="quarter" idx="12"/>
          </p:nvPr>
        </p:nvSpPr>
        <p:spPr/>
        <p:txBody>
          <a:bodyPr/>
          <a:lstStyle/>
          <a:p>
            <a:fld id="{A3F7CB7D-F184-43C7-B6FD-03D728E1BBFF}" type="slidenum">
              <a:rPr lang="en-US" smtClean="0">
                <a:solidFill>
                  <a:schemeClr val="tx2"/>
                </a:solidFill>
              </a:rPr>
              <a:t>13</a:t>
            </a:fld>
            <a:endParaRPr lang="en-US" dirty="0">
              <a:solidFill>
                <a:schemeClr val="tx2"/>
              </a:solidFill>
            </a:endParaRPr>
          </a:p>
        </p:txBody>
      </p:sp>
      <p:pic>
        <p:nvPicPr>
          <p:cNvPr id="2097161" name="Picture 2097160"/>
          <p:cNvPicPr>
            <a:picLocks/>
          </p:cNvPicPr>
          <p:nvPr/>
        </p:nvPicPr>
        <p:blipFill>
          <a:blip r:embed="rId2"/>
          <a:stretch>
            <a:fillRect/>
          </a:stretch>
        </p:blipFill>
        <p:spPr>
          <a:xfrm>
            <a:off x="788784" y="177177"/>
            <a:ext cx="7985570" cy="6928222"/>
          </a:xfrm>
          <a:prstGeom prst="rect">
            <a:avLst/>
          </a:prstGeom>
        </p:spPr>
      </p:pic>
      <p:sp>
        <p:nvSpPr>
          <p:cNvPr id="1048698" name="TextBox 1048697"/>
          <p:cNvSpPr txBox="1"/>
          <p:nvPr/>
        </p:nvSpPr>
        <p:spPr>
          <a:xfrm>
            <a:off x="2674233" y="603403"/>
            <a:ext cx="4812416" cy="510540"/>
          </a:xfrm>
          <a:prstGeom prst="rect">
            <a:avLst/>
          </a:prstGeom>
        </p:spPr>
        <p:txBody>
          <a:bodyPr wrap="square" rtlCol="0">
            <a:spAutoFit/>
          </a:bodyPr>
          <a:lstStyle/>
          <a:p>
            <a:r>
              <a:rPr lang="en-US" sz="2800">
                <a:solidFill>
                  <a:srgbClr val="000000"/>
                </a:solidFill>
              </a:rPr>
              <a:t>Circuit Diagram </a:t>
            </a:r>
            <a:endParaRPr lang="en-IN" sz="2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Content Placeholder 6"/>
          <p:cNvPicPr>
            <a:picLocks noGrp="1" noChangeAspect="1"/>
          </p:cNvPicPr>
          <p:nvPr>
            <p:ph idx="1"/>
          </p:nvPr>
        </p:nvPicPr>
        <p:blipFill>
          <a:blip r:embed="rId2"/>
          <a:stretch>
            <a:fillRect/>
          </a:stretch>
        </p:blipFill>
        <p:spPr>
          <a:xfrm>
            <a:off x="385763" y="144886"/>
            <a:ext cx="8408193" cy="4555702"/>
          </a:xfrm>
        </p:spPr>
      </p:pic>
      <p:sp>
        <p:nvSpPr>
          <p:cNvPr id="1048634"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14</a:t>
            </a:fld>
            <a:endParaRPr lang="en-US" sz="1400" b="1"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457200" y="205978"/>
            <a:ext cx="8229600" cy="523650"/>
          </a:xfrm>
        </p:spPr>
        <p:txBody>
          <a:bodyPr>
            <a:noAutofit/>
          </a:bodyPr>
          <a:lstStyle/>
          <a:p>
            <a:r>
              <a:rPr lang="en-US" sz="2800" b="1" dirty="0">
                <a:latin typeface="Times New Roman" pitchFamily="18" charset="0"/>
                <a:cs typeface="Times New Roman" pitchFamily="18" charset="0"/>
              </a:rPr>
              <a:t>BLOCK DIAGRAM</a:t>
            </a:r>
          </a:p>
        </p:txBody>
      </p:sp>
      <p:sp>
        <p:nvSpPr>
          <p:cNvPr id="1048636"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15</a:t>
            </a:fld>
            <a:endParaRPr lang="en-US" sz="1400" b="1" dirty="0">
              <a:solidFill>
                <a:srgbClr val="FFFFFF"/>
              </a:solidFill>
            </a:endParaRPr>
          </a:p>
        </p:txBody>
      </p:sp>
      <p:pic>
        <p:nvPicPr>
          <p:cNvPr id="2097159" name="Picture 2"/>
          <p:cNvPicPr>
            <a:picLocks noChangeAspect="1"/>
          </p:cNvPicPr>
          <p:nvPr/>
        </p:nvPicPr>
        <p:blipFill>
          <a:blip r:embed="rId2"/>
          <a:stretch>
            <a:fillRect/>
          </a:stretch>
        </p:blipFill>
        <p:spPr>
          <a:xfrm>
            <a:off x="2921794" y="840266"/>
            <a:ext cx="4101233" cy="40972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EXPERIMENTAL SETUP</a:t>
            </a:r>
          </a:p>
        </p:txBody>
      </p:sp>
      <p:sp>
        <p:nvSpPr>
          <p:cNvPr id="1048638" name="Content Placeholder 2"/>
          <p:cNvSpPr>
            <a:spLocks noGrp="1"/>
          </p:cNvSpPr>
          <p:nvPr>
            <p:ph idx="1"/>
          </p:nvPr>
        </p:nvSpPr>
        <p:spPr>
          <a:xfrm>
            <a:off x="457200" y="1200151"/>
            <a:ext cx="8229600" cy="3047999"/>
          </a:xfrm>
        </p:spPr>
        <p:txBody>
          <a:bodyPr>
            <a:normAutofit fontScale="85833" lnSpcReduction="20000"/>
          </a:bodyPr>
          <a:lstStyle/>
          <a:p>
            <a:pPr>
              <a:buNone/>
            </a:pPr>
            <a:r>
              <a:rPr lang="en-US" sz="1500" b="1" dirty="0">
                <a:latin typeface="Times New Roman" panose="02020603050405020304" pitchFamily="18" charset="0"/>
                <a:cs typeface="Times New Roman" panose="02020603050405020304" pitchFamily="18" charset="0"/>
              </a:rPr>
              <a:t>HARDWARE REQUIREMENTS:                    </a:t>
            </a:r>
          </a:p>
          <a:p>
            <a:r>
              <a:rPr lang="en-US" sz="1500" dirty="0">
                <a:latin typeface="Times New Roman" panose="02020603050405020304" pitchFamily="18" charset="0"/>
                <a:cs typeface="Times New Roman" panose="02020603050405020304" pitchFamily="18" charset="0"/>
              </a:rPr>
              <a:t>VOLTAGE SENSOR</a:t>
            </a:r>
          </a:p>
          <a:p>
            <a:r>
              <a:rPr lang="en-US" sz="1500" dirty="0">
                <a:latin typeface="Times New Roman" panose="02020603050405020304" pitchFamily="18" charset="0"/>
                <a:cs typeface="Times New Roman" panose="02020603050405020304" pitchFamily="18" charset="0"/>
              </a:rPr>
              <a:t>CURRENT SENSOR</a:t>
            </a:r>
          </a:p>
          <a:p>
            <a:r>
              <a:rPr lang="en-US" sz="1500" dirty="0">
                <a:latin typeface="Times New Roman" panose="02020603050405020304" pitchFamily="18" charset="0"/>
                <a:cs typeface="Times New Roman" panose="02020603050405020304" pitchFamily="18" charset="0"/>
              </a:rPr>
              <a:t>TEMPERATURE SENSOR</a:t>
            </a:r>
          </a:p>
          <a:p>
            <a:r>
              <a:rPr lang="en-US" sz="1500" dirty="0">
                <a:latin typeface="Times New Roman" panose="02020603050405020304" pitchFamily="18" charset="0"/>
                <a:cs typeface="Times New Roman" panose="02020603050405020304" pitchFamily="18" charset="0"/>
              </a:rPr>
              <a:t>ESP 32</a:t>
            </a:r>
          </a:p>
          <a:p>
            <a:r>
              <a:rPr lang="en-US" sz="1500" dirty="0">
                <a:latin typeface="Times New Roman" panose="02020603050405020304" pitchFamily="18" charset="0"/>
                <a:cs typeface="Times New Roman" panose="02020603050405020304" pitchFamily="18" charset="0"/>
              </a:rPr>
              <a:t>LCD Display 16x2</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a:buNone/>
            </a:pPr>
            <a:r>
              <a:rPr lang="en-US" sz="1500" b="1" dirty="0">
                <a:solidFill>
                  <a:schemeClr val="tx1"/>
                </a:solidFill>
                <a:latin typeface="Times New Roman" panose="02020603050405020304" pitchFamily="18" charset="0"/>
                <a:cs typeface="Times New Roman" panose="02020603050405020304" pitchFamily="18" charset="0"/>
              </a:rPr>
              <a:t>SOFTWARE REQUIREMENTS:</a:t>
            </a:r>
          </a:p>
          <a:p>
            <a:r>
              <a:rPr lang="en-US" sz="1500" dirty="0" err="1">
                <a:latin typeface="Times New Roman" panose="02020603050405020304" pitchFamily="18" charset="0"/>
                <a:cs typeface="Times New Roman" panose="02020603050405020304" pitchFamily="18" charset="0"/>
              </a:rPr>
              <a:t>Jupyter</a:t>
            </a:r>
            <a:r>
              <a:rPr lang="en-US" sz="1500" dirty="0">
                <a:latin typeface="Times New Roman" panose="02020603050405020304" pitchFamily="18" charset="0"/>
                <a:cs typeface="Times New Roman" panose="02020603050405020304" pitchFamily="18" charset="0"/>
              </a:rPr>
              <a:t> Notebook, google </a:t>
            </a:r>
            <a:r>
              <a:rPr lang="en-US" sz="1500" dirty="0" err="1">
                <a:latin typeface="Times New Roman" panose="02020603050405020304" pitchFamily="18" charset="0"/>
                <a:cs typeface="Times New Roman" panose="02020603050405020304" pitchFamily="18" charset="0"/>
              </a:rPr>
              <a:t>colab</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PYTHON(MACHINE LEARNING)</a:t>
            </a:r>
          </a:p>
          <a:p>
            <a:r>
              <a:rPr lang="en-US" sz="1500" dirty="0">
                <a:solidFill>
                  <a:schemeClr val="tx1"/>
                </a:solidFill>
                <a:latin typeface="Times New Roman" panose="02020603050405020304" pitchFamily="18" charset="0"/>
                <a:cs typeface="Times New Roman" panose="02020603050405020304" pitchFamily="18" charset="0"/>
              </a:rPr>
              <a:t>WINDOWS</a:t>
            </a:r>
          </a:p>
          <a:p>
            <a:pPr marL="0" indent="0">
              <a:buNone/>
            </a:pPr>
            <a:endParaRPr lang="en-US" sz="2100" dirty="0">
              <a:latin typeface="Times New Roman" panose="02020603050405020304" pitchFamily="18" charset="0"/>
              <a:cs typeface="Times New Roman" panose="02020603050405020304" pitchFamily="18" charset="0"/>
            </a:endParaRPr>
          </a:p>
          <a:p>
            <a:endParaRPr lang="en-US" dirty="0"/>
          </a:p>
        </p:txBody>
      </p:sp>
      <p:sp>
        <p:nvSpPr>
          <p:cNvPr id="1048639"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16</a:t>
            </a:fld>
            <a:endParaRPr lang="en-US" sz="1400" b="1"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REFERENCES</a:t>
            </a:r>
          </a:p>
        </p:txBody>
      </p:sp>
      <p:sp>
        <p:nvSpPr>
          <p:cNvPr id="1048641" name="Content Placeholder 2"/>
          <p:cNvSpPr>
            <a:spLocks noGrp="1"/>
          </p:cNvSpPr>
          <p:nvPr>
            <p:ph idx="1"/>
          </p:nvPr>
        </p:nvSpPr>
        <p:spPr>
          <a:xfrm>
            <a:off x="1506511" y="1041816"/>
            <a:ext cx="7121948" cy="3391601"/>
          </a:xfrm>
        </p:spPr>
        <p:txBody>
          <a:bodyPr>
            <a:noAutofit/>
          </a:bodyPr>
          <a:lstStyle/>
          <a:p>
            <a:pPr algn="just">
              <a:buNone/>
            </a:pPr>
            <a:r>
              <a:rPr lang="en-US" sz="1200" dirty="0">
                <a:latin typeface="Times New Roman" pitchFamily="18" charset="0"/>
                <a:cs typeface="Times New Roman" pitchFamily="18" charset="0"/>
              </a:rPr>
              <a:t>[1] M. </a:t>
            </a:r>
            <a:r>
              <a:rPr lang="en-US" sz="1200" dirty="0" err="1">
                <a:latin typeface="Times New Roman" pitchFamily="18" charset="0"/>
                <a:cs typeface="Times New Roman" pitchFamily="18" charset="0"/>
              </a:rPr>
              <a:t>Lennan</a:t>
            </a:r>
            <a:r>
              <a:rPr lang="en-US" sz="1200" dirty="0">
                <a:latin typeface="Times New Roman" pitchFamily="18" charset="0"/>
                <a:cs typeface="Times New Roman" pitchFamily="18" charset="0"/>
              </a:rPr>
              <a:t> and E. </a:t>
            </a:r>
            <a:r>
              <a:rPr lang="en-US" sz="1200" dirty="0" err="1">
                <a:latin typeface="Times New Roman" pitchFamily="18" charset="0"/>
                <a:cs typeface="Times New Roman" pitchFamily="18" charset="0"/>
              </a:rPr>
              <a:t>Morgera</a:t>
            </a:r>
            <a:r>
              <a:rPr lang="en-US" sz="1200" dirty="0">
                <a:latin typeface="Times New Roman" pitchFamily="18" charset="0"/>
                <a:cs typeface="Times New Roman" pitchFamily="18" charset="0"/>
              </a:rPr>
              <a:t>, ‘‘The Glasgow climate conference (COP26),’’</a:t>
            </a:r>
          </a:p>
          <a:p>
            <a:pPr algn="just">
              <a:buNone/>
            </a:pPr>
            <a:r>
              <a:rPr lang="en-US" sz="1200" dirty="0">
                <a:latin typeface="Times New Roman" pitchFamily="18" charset="0"/>
                <a:cs typeface="Times New Roman" pitchFamily="18" charset="0"/>
              </a:rPr>
              <a:t>Int. J. Mar. Coastal Law, vol. 37, no. 1, pp. 137–151, 2022.</a:t>
            </a:r>
          </a:p>
          <a:p>
            <a:pPr algn="just">
              <a:buNone/>
            </a:pPr>
            <a:r>
              <a:rPr lang="en-US" sz="1200" dirty="0">
                <a:latin typeface="Times New Roman" pitchFamily="18" charset="0"/>
                <a:cs typeface="Times New Roman" pitchFamily="18" charset="0"/>
              </a:rPr>
              <a:t>[2] Y. Khawaja, N. Shankar, I. </a:t>
            </a:r>
            <a:r>
              <a:rPr lang="en-US" sz="1200" dirty="0" err="1">
                <a:latin typeface="Times New Roman" pitchFamily="18" charset="0"/>
                <a:cs typeface="Times New Roman" pitchFamily="18" charset="0"/>
              </a:rPr>
              <a:t>Qiqieh</a:t>
            </a:r>
            <a:r>
              <a:rPr lang="en-US" sz="1200" dirty="0">
                <a:latin typeface="Times New Roman" pitchFamily="18" charset="0"/>
                <a:cs typeface="Times New Roman" pitchFamily="18" charset="0"/>
              </a:rPr>
              <a:t>, J. </a:t>
            </a:r>
            <a:r>
              <a:rPr lang="en-US" sz="1200" dirty="0" err="1">
                <a:latin typeface="Times New Roman" pitchFamily="18" charset="0"/>
                <a:cs typeface="Times New Roman" pitchFamily="18" charset="0"/>
              </a:rPr>
              <a:t>Alzubi</a:t>
            </a:r>
            <a:r>
              <a:rPr lang="en-US" sz="1200" dirty="0">
                <a:latin typeface="Times New Roman" pitchFamily="18" charset="0"/>
                <a:cs typeface="Times New Roman" pitchFamily="18" charset="0"/>
              </a:rPr>
              <a:t>, O. </a:t>
            </a:r>
            <a:r>
              <a:rPr lang="en-US" sz="1200" dirty="0" err="1">
                <a:latin typeface="Times New Roman" pitchFamily="18" charset="0"/>
                <a:cs typeface="Times New Roman" pitchFamily="18" charset="0"/>
              </a:rPr>
              <a:t>Alzubi</a:t>
            </a:r>
            <a:r>
              <a:rPr lang="en-US" sz="1200" dirty="0">
                <a:latin typeface="Times New Roman" pitchFamily="18" charset="0"/>
                <a:cs typeface="Times New Roman" pitchFamily="18" charset="0"/>
              </a:rPr>
              <a:t>,</a:t>
            </a:r>
          </a:p>
          <a:p>
            <a:pPr algn="just">
              <a:buNone/>
            </a:pPr>
            <a:r>
              <a:rPr lang="en-US" sz="1200" dirty="0">
                <a:latin typeface="Times New Roman" pitchFamily="18" charset="0"/>
                <a:cs typeface="Times New Roman" pitchFamily="18" charset="0"/>
              </a:rPr>
              <a:t>M. K. </a:t>
            </a:r>
            <a:r>
              <a:rPr lang="en-US" sz="1200" dirty="0" err="1">
                <a:latin typeface="Times New Roman" pitchFamily="18" charset="0"/>
                <a:cs typeface="Times New Roman" pitchFamily="18" charset="0"/>
              </a:rPr>
              <a:t>Nallakaruppan</a:t>
            </a:r>
            <a:r>
              <a:rPr lang="en-US" sz="1200" dirty="0">
                <a:latin typeface="Times New Roman" pitchFamily="18" charset="0"/>
                <a:cs typeface="Times New Roman" pitchFamily="18" charset="0"/>
              </a:rPr>
              <a:t>, and S. </a:t>
            </a:r>
            <a:r>
              <a:rPr lang="en-US" sz="1200" dirty="0" err="1">
                <a:latin typeface="Times New Roman" pitchFamily="18" charset="0"/>
                <a:cs typeface="Times New Roman" pitchFamily="18" charset="0"/>
              </a:rPr>
              <a:t>Padmanaban</a:t>
            </a:r>
            <a:r>
              <a:rPr lang="en-US" sz="1200" dirty="0">
                <a:latin typeface="Times New Roman" pitchFamily="18" charset="0"/>
                <a:cs typeface="Times New Roman" pitchFamily="18" charset="0"/>
              </a:rPr>
              <a:t>, ‘‘Battery management</a:t>
            </a:r>
          </a:p>
          <a:p>
            <a:pPr algn="just">
              <a:buNone/>
            </a:pPr>
            <a:r>
              <a:rPr lang="en-US" sz="1200" dirty="0">
                <a:latin typeface="Times New Roman" pitchFamily="18" charset="0"/>
                <a:cs typeface="Times New Roman" pitchFamily="18" charset="0"/>
              </a:rPr>
              <a:t>solutions for Li-ion batteries based on artificial intelligence,’’ Ain Shams</a:t>
            </a:r>
          </a:p>
          <a:p>
            <a:pPr algn="just">
              <a:buNone/>
            </a:pPr>
            <a:r>
              <a:rPr lang="en-US" sz="1200" dirty="0">
                <a:latin typeface="Times New Roman" pitchFamily="18" charset="0"/>
                <a:cs typeface="Times New Roman" pitchFamily="18" charset="0"/>
              </a:rPr>
              <a:t>Eng. J., vol. 14, no. 12, 2023, Art. no. 102213.</a:t>
            </a:r>
          </a:p>
          <a:p>
            <a:pPr algn="just">
              <a:buNone/>
            </a:pPr>
            <a:r>
              <a:rPr lang="en-US" sz="1200" dirty="0">
                <a:latin typeface="Times New Roman" pitchFamily="18" charset="0"/>
                <a:cs typeface="Times New Roman" pitchFamily="18" charset="0"/>
              </a:rPr>
              <a:t>[3] R. </a:t>
            </a:r>
            <a:r>
              <a:rPr lang="en-US" sz="1200" dirty="0" err="1">
                <a:latin typeface="Times New Roman" pitchFamily="18" charset="0"/>
                <a:cs typeface="Times New Roman" pitchFamily="18" charset="0"/>
              </a:rPr>
              <a:t>Irle</a:t>
            </a:r>
            <a:r>
              <a:rPr lang="en-US" sz="1200" dirty="0">
                <a:latin typeface="Times New Roman" pitchFamily="18" charset="0"/>
                <a:cs typeface="Times New Roman" pitchFamily="18" charset="0"/>
              </a:rPr>
              <a:t>, ‘‘EV-volumes-The electric vehicle world sales database,’’ Glob. EV</a:t>
            </a:r>
          </a:p>
          <a:p>
            <a:pPr algn="just">
              <a:buNone/>
            </a:pPr>
            <a:r>
              <a:rPr lang="en-US" sz="1200" dirty="0">
                <a:latin typeface="Times New Roman" pitchFamily="18" charset="0"/>
                <a:cs typeface="Times New Roman" pitchFamily="18" charset="0"/>
              </a:rPr>
              <a:t>Sales, 2021.</a:t>
            </a:r>
          </a:p>
          <a:p>
            <a:pPr algn="just">
              <a:buNone/>
            </a:pPr>
            <a:r>
              <a:rPr lang="en-US" sz="1200" dirty="0">
                <a:latin typeface="Times New Roman" pitchFamily="18" charset="0"/>
                <a:cs typeface="Times New Roman" pitchFamily="18" charset="0"/>
              </a:rPr>
              <a:t>[4] F. Nadeem, S. M. S. Hussain, P. K. Tiwari, A. K. Goswami, and T. S. </a:t>
            </a:r>
            <a:r>
              <a:rPr lang="en-US" sz="1200" dirty="0" err="1">
                <a:latin typeface="Times New Roman" pitchFamily="18" charset="0"/>
                <a:cs typeface="Times New Roman" pitchFamily="18" charset="0"/>
              </a:rPr>
              <a:t>Ustun</a:t>
            </a:r>
            <a:r>
              <a:rPr lang="en-US" sz="1200" dirty="0">
                <a:latin typeface="Times New Roman" pitchFamily="18" charset="0"/>
                <a:cs typeface="Times New Roman" pitchFamily="18" charset="0"/>
              </a:rPr>
              <a:t>,</a:t>
            </a:r>
          </a:p>
          <a:p>
            <a:pPr algn="just">
              <a:buNone/>
            </a:pPr>
            <a:r>
              <a:rPr lang="en-US" sz="1200" dirty="0">
                <a:latin typeface="Times New Roman" pitchFamily="18" charset="0"/>
                <a:cs typeface="Times New Roman" pitchFamily="18" charset="0"/>
              </a:rPr>
              <a:t>‘‘Comparative review of energy storage systems, their roles, and impacts</a:t>
            </a:r>
          </a:p>
          <a:p>
            <a:pPr algn="just">
              <a:buNone/>
            </a:pPr>
            <a:r>
              <a:rPr lang="en-US" sz="1200" dirty="0">
                <a:latin typeface="Times New Roman" pitchFamily="18" charset="0"/>
                <a:cs typeface="Times New Roman" pitchFamily="18" charset="0"/>
              </a:rPr>
              <a:t>on future power systems,’’ IEEE Access, vol. 7, pp. 4555–4585, 2019.</a:t>
            </a:r>
          </a:p>
          <a:p>
            <a:pPr algn="just">
              <a:buNone/>
            </a:pPr>
            <a:r>
              <a:rPr lang="en-US" sz="1200" dirty="0">
                <a:latin typeface="Times New Roman" pitchFamily="18" charset="0"/>
                <a:cs typeface="Times New Roman" pitchFamily="18" charset="0"/>
              </a:rPr>
              <a:t>[5] V. Selvaraj and I. </a:t>
            </a:r>
            <a:r>
              <a:rPr lang="en-US" sz="1200" dirty="0" err="1">
                <a:latin typeface="Times New Roman" pitchFamily="18" charset="0"/>
                <a:cs typeface="Times New Roman" pitchFamily="18" charset="0"/>
              </a:rPr>
              <a:t>Vairavasundaram</a:t>
            </a:r>
            <a:r>
              <a:rPr lang="en-US" sz="1200" dirty="0">
                <a:latin typeface="Times New Roman" pitchFamily="18" charset="0"/>
                <a:cs typeface="Times New Roman" pitchFamily="18" charset="0"/>
              </a:rPr>
              <a:t>, ‘‘Flyback converter employed</a:t>
            </a:r>
          </a:p>
          <a:p>
            <a:pPr algn="just">
              <a:buNone/>
            </a:pPr>
            <a:r>
              <a:rPr lang="en-US" sz="1200" dirty="0">
                <a:latin typeface="Times New Roman" pitchFamily="18" charset="0"/>
                <a:cs typeface="Times New Roman" pitchFamily="18" charset="0"/>
              </a:rPr>
              <a:t>non-dissipative cell equalization in electric vehicle lithium-ion </a:t>
            </a:r>
            <a:r>
              <a:rPr lang="en-US" sz="1200" dirty="0" err="1">
                <a:latin typeface="Times New Roman" pitchFamily="18" charset="0"/>
                <a:cs typeface="Times New Roman" pitchFamily="18" charset="0"/>
              </a:rPr>
              <a:t>batteries</a:t>
            </a:r>
            <a:r>
              <a:rPr lang="en-US" sz="1200" dirty="0">
                <a:latin typeface="Times New Roman" pitchFamily="18" charset="0"/>
                <a:cs typeface="Times New Roman" pitchFamily="18" charset="0"/>
              </a:rPr>
              <a:t>,’’ e-Prime-Adv. Elect. Eng., Electron. </a:t>
            </a:r>
          </a:p>
        </p:txBody>
      </p:sp>
      <p:sp>
        <p:nvSpPr>
          <p:cNvPr id="1048642"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17</a:t>
            </a:fld>
            <a:endParaRPr lang="en-US" sz="1400" b="1"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381000" y="2266950"/>
            <a:ext cx="8229600" cy="857250"/>
          </a:xfrm>
        </p:spPr>
        <p:txBody>
          <a:bodyPr/>
          <a:lstStyle/>
          <a:p>
            <a:pPr algn="ctr"/>
            <a:r>
              <a:rPr lang="en-US" dirty="0">
                <a:latin typeface="Times New Roman" pitchFamily="18" charset="0"/>
                <a:cs typeface="Times New Roman" pitchFamily="18" charset="0"/>
              </a:rPr>
              <a:t>Thank you</a:t>
            </a:r>
          </a:p>
        </p:txBody>
      </p:sp>
      <p:sp>
        <p:nvSpPr>
          <p:cNvPr id="1048644"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18</a:t>
            </a:fld>
            <a:endParaRPr lang="en-US" sz="1400" b="1"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ABSTRACT</a:t>
            </a:r>
          </a:p>
        </p:txBody>
      </p:sp>
      <p:sp>
        <p:nvSpPr>
          <p:cNvPr id="1048596" name="Content Placeholder 6"/>
          <p:cNvSpPr>
            <a:spLocks noGrp="1"/>
          </p:cNvSpPr>
          <p:nvPr>
            <p:ph idx="1"/>
          </p:nvPr>
        </p:nvSpPr>
        <p:spPr/>
        <p:txBody>
          <a:bodyPr>
            <a:normAutofit/>
          </a:bodyPr>
          <a:lstStyle/>
          <a:p>
            <a:pPr algn="just">
              <a:buFont typeface="Wingdings" panose="05000000000000000000" pitchFamily="2" charset="2"/>
              <a:buChar char="§"/>
            </a:pPr>
            <a:r>
              <a:rPr lang="en-GB" sz="1200" dirty="0"/>
              <a:t>Battery technology used in Electric Vehicles has recently drawn numerous researchers’ attention. Monitoring of battery condition, especially the state of charge, is necessary to ensure the safe and reliable operation of the battery.</a:t>
            </a:r>
          </a:p>
          <a:p>
            <a:pPr algn="just">
              <a:buFont typeface="Wingdings" panose="05000000000000000000" pitchFamily="2" charset="2"/>
              <a:buChar char="§"/>
            </a:pPr>
            <a:r>
              <a:rPr lang="en-GB" sz="1200" dirty="0"/>
              <a:t>Deep learning (DL) is a well-known machine learning strategy that has been shown to outperform many other approaches for SOC estimation in recent studies.</a:t>
            </a:r>
          </a:p>
          <a:p>
            <a:pPr algn="just">
              <a:buFont typeface="Wingdings" panose="05000000000000000000" pitchFamily="2" charset="2"/>
              <a:buChar char="§"/>
            </a:pPr>
            <a:r>
              <a:rPr lang="en-GB" sz="1200" dirty="0"/>
              <a:t>choosing the right hyperparameters and appropriate use of suitable input parameters is crucial to get the best performance out of DL models</a:t>
            </a:r>
          </a:p>
          <a:p>
            <a:pPr algn="just">
              <a:buFont typeface="Wingdings" panose="05000000000000000000" pitchFamily="2" charset="2"/>
              <a:buChar char="§"/>
            </a:pPr>
            <a:r>
              <a:rPr lang="en-GB" sz="1200" dirty="0"/>
              <a:t>In addition to that, average voltage and average current are used as the important input parameters along with battery parameters (current, voltage and temperature) for accurate SOC prediction as they involve the past and present history of voltages and load conditions, respectively.</a:t>
            </a:r>
          </a:p>
          <a:p>
            <a:pPr algn="just">
              <a:buFont typeface="Wingdings" panose="05000000000000000000" pitchFamily="2" charset="2"/>
              <a:buChar char="§"/>
            </a:pPr>
            <a:r>
              <a:rPr lang="en-GB" sz="1200" dirty="0"/>
              <a:t>Currently, researchers use well-established heuristics approaches to choose hyperparameters by manual tuning or using thorough search techniques like grid search and random search. This leads the models to be inefficient and less accurate. This paper suggests a methodical, automated procedure for choosing hyperparameters using  ML algorithm. In addition to that, average voltage and average current are used as the important input parameters along with battery parameters (current, voltage and temperature) for accurate SOC prediction as they involve the past and present history of voltages and load conditions, respectively.</a:t>
            </a:r>
            <a:endParaRPr lang="en-IN" sz="1200" dirty="0"/>
          </a:p>
        </p:txBody>
      </p:sp>
      <p:sp>
        <p:nvSpPr>
          <p:cNvPr id="1048597" name="Date Placeholder 3"/>
          <p:cNvSpPr>
            <a:spLocks noGrp="1"/>
          </p:cNvSpPr>
          <p:nvPr>
            <p:ph type="dt" sz="half" idx="10"/>
          </p:nvPr>
        </p:nvSpPr>
        <p:spPr/>
        <p:txBody>
          <a:bodyPr/>
          <a:lstStyle/>
          <a:p>
            <a:endParaRPr lang="en-US" dirty="0"/>
          </a:p>
        </p:txBody>
      </p:sp>
      <p:sp>
        <p:nvSpPr>
          <p:cNvPr id="1048598"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2</a:t>
            </a:fld>
            <a:endParaRPr lang="en-US" sz="14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a:t>
            </a:r>
          </a:p>
        </p:txBody>
      </p:sp>
      <p:sp>
        <p:nvSpPr>
          <p:cNvPr id="1048603" name="Content Placeholder 2"/>
          <p:cNvSpPr>
            <a:spLocks noGrp="1"/>
          </p:cNvSpPr>
          <p:nvPr>
            <p:ph idx="1"/>
          </p:nvPr>
        </p:nvSpPr>
        <p:spPr/>
        <p:txBody>
          <a:bodyPr>
            <a:normAutofit/>
          </a:bodyPr>
          <a:lstStyle/>
          <a:p>
            <a:pPr algn="just">
              <a:buFont typeface="Wingdings" panose="05000000000000000000" pitchFamily="2" charset="2"/>
              <a:buChar char="§"/>
            </a:pPr>
            <a:r>
              <a:rPr lang="en-GB" sz="1200" b="0" i="0" dirty="0">
                <a:solidFill>
                  <a:srgbClr val="1F1F1F"/>
                </a:solidFill>
                <a:effectLst/>
                <a:latin typeface="ElsevierGulliver"/>
              </a:rPr>
              <a:t>The renewable energy sources require an energy storage system (ESS) to support a reliable and smooth supply to the customer.</a:t>
            </a:r>
          </a:p>
          <a:p>
            <a:pPr algn="just">
              <a:buFont typeface="Wingdings" panose="05000000000000000000" pitchFamily="2" charset="2"/>
              <a:buChar char="§"/>
            </a:pPr>
            <a:r>
              <a:rPr lang="en-GB" sz="1200" b="0" i="0" dirty="0">
                <a:solidFill>
                  <a:srgbClr val="1F1F1F"/>
                </a:solidFill>
                <a:effectLst/>
                <a:latin typeface="ElsevierGulliver"/>
              </a:rPr>
              <a:t>Among different energy storage systems, Li-ion battery is preferred over other batteries in many fields owing to its high reliability, efficiency, power and energy density, long lifespan and low discharge rate.</a:t>
            </a:r>
          </a:p>
          <a:p>
            <a:pPr algn="just">
              <a:buFont typeface="Wingdings" panose="05000000000000000000" pitchFamily="2" charset="2"/>
              <a:buChar char="§"/>
            </a:pPr>
            <a:r>
              <a:rPr lang="en-GB" sz="1200" b="0" i="0" dirty="0">
                <a:solidFill>
                  <a:srgbClr val="1F1F1F"/>
                </a:solidFill>
                <a:effectLst/>
                <a:latin typeface="ElsevierGulliver"/>
              </a:rPr>
              <a:t>The BMS senses the voltage and current of the battery cells and its corresponding temperature to prevent over-charge and over-discharge conditions which occurs when the battery is connected to a load. These measured variables are employed in estimating the Li-ion battery states i.e., the State of available Power (SOP), State of Charge (SOC), State of Life (SOL) and State of Health (SOH).</a:t>
            </a:r>
          </a:p>
          <a:p>
            <a:pPr algn="just">
              <a:buFont typeface="Wingdings" panose="05000000000000000000" pitchFamily="2" charset="2"/>
              <a:buChar char="§"/>
            </a:pPr>
            <a:r>
              <a:rPr lang="en-GB" sz="1200" b="0" i="0" dirty="0">
                <a:solidFill>
                  <a:srgbClr val="1F1F1F"/>
                </a:solidFill>
                <a:effectLst/>
                <a:latin typeface="ElsevierGulliver"/>
              </a:rPr>
              <a:t>ML could be a promising </a:t>
            </a:r>
            <a:r>
              <a:rPr lang="en-GB" sz="1200" b="0" i="0" dirty="0" err="1">
                <a:solidFill>
                  <a:srgbClr val="1F1F1F"/>
                </a:solidFill>
                <a:effectLst/>
                <a:latin typeface="ElsevierGulliver"/>
              </a:rPr>
              <a:t>modeling</a:t>
            </a:r>
            <a:r>
              <a:rPr lang="en-GB" sz="1200" b="0" i="0" dirty="0">
                <a:solidFill>
                  <a:srgbClr val="1F1F1F"/>
                </a:solidFill>
                <a:effectLst/>
                <a:latin typeface="ElsevierGulliver"/>
              </a:rPr>
              <a:t> approach to estimate the SOH, SOC and remaining useful life of batteries</a:t>
            </a:r>
            <a:r>
              <a:rPr lang="en-GB" sz="1600" b="0" i="0" dirty="0">
                <a:solidFill>
                  <a:srgbClr val="1F1F1F"/>
                </a:solidFill>
                <a:effectLst/>
                <a:latin typeface="ElsevierGulliver"/>
              </a:rPr>
              <a:t>.</a:t>
            </a:r>
          </a:p>
          <a:p>
            <a:pPr algn="just">
              <a:buFont typeface="Wingdings" panose="05000000000000000000" pitchFamily="2" charset="2"/>
              <a:buChar char="§"/>
            </a:pPr>
            <a:r>
              <a:rPr lang="en-GB" sz="1200" b="0" i="0" dirty="0">
                <a:solidFill>
                  <a:srgbClr val="1F1F1F"/>
                </a:solidFill>
                <a:effectLst/>
                <a:latin typeface="ElsevierGulliver"/>
              </a:rPr>
              <a:t>This project will help Unmanned Ariel Vehicle (UAV)s, Electric Vehicle (EV)s, inverters and other battery-operated devices to function smoothly for a long time.</a:t>
            </a:r>
          </a:p>
        </p:txBody>
      </p:sp>
      <p:sp>
        <p:nvSpPr>
          <p:cNvPr id="1048604" name="Date Placeholder 3"/>
          <p:cNvSpPr>
            <a:spLocks noGrp="1"/>
          </p:cNvSpPr>
          <p:nvPr>
            <p:ph type="dt" sz="half" idx="10"/>
          </p:nvPr>
        </p:nvSpPr>
        <p:spPr/>
        <p:txBody>
          <a:bodyPr/>
          <a:lstStyle/>
          <a:p>
            <a:endParaRPr lang="en-US" dirty="0"/>
          </a:p>
        </p:txBody>
      </p:sp>
      <p:sp>
        <p:nvSpPr>
          <p:cNvPr id="1048605"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3</a:t>
            </a:fld>
            <a:endParaRPr lang="en-US" sz="1400"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LITERATURE  SURVEY</a:t>
            </a:r>
          </a:p>
        </p:txBody>
      </p:sp>
      <p:sp>
        <p:nvSpPr>
          <p:cNvPr id="1048610" name="Content Placeholder 6"/>
          <p:cNvSpPr>
            <a:spLocks noGrp="1"/>
          </p:cNvSpPr>
          <p:nvPr>
            <p:ph idx="1"/>
          </p:nvPr>
        </p:nvSpPr>
        <p:spPr/>
        <p:txBody>
          <a:bodyPr>
            <a:normAutofit fontScale="98409" lnSpcReduction="10000"/>
          </a:bodyPr>
          <a:lstStyle/>
          <a:p>
            <a:pPr>
              <a:buFont typeface="Wingdings" panose="05000000000000000000" pitchFamily="2" charset="2"/>
              <a:buChar char="§"/>
            </a:pPr>
            <a:r>
              <a:rPr lang="en-GB" sz="1200" dirty="0"/>
              <a:t>Over the past decades, numerous SOC estimation techniques have been proposed. The coulomb counting approach and the lookup table method are the strategies that are considered to be conventional techniques.</a:t>
            </a:r>
          </a:p>
          <a:p>
            <a:pPr>
              <a:buFont typeface="Wingdings" panose="05000000000000000000" pitchFamily="2" charset="2"/>
              <a:buChar char="§"/>
            </a:pPr>
            <a:r>
              <a:rPr lang="en-GB" sz="1200" dirty="0"/>
              <a:t>In modern times, data-based SOC estimation techniques have been highly preferred by researchers for accurate SOC prediction.</a:t>
            </a:r>
          </a:p>
          <a:p>
            <a:pPr>
              <a:buFont typeface="Wingdings" panose="05000000000000000000" pitchFamily="2" charset="2"/>
              <a:buChar char="§"/>
            </a:pPr>
            <a:r>
              <a:rPr lang="en-GB" sz="1200" dirty="0"/>
              <a:t>Since SOC estimation approaches based on deep learning can directly map sampled battery operational signals (e.g., current and voltage) to SOC and eliminate the necessity of laborious battery modelling or feature engineering, researchers are carrying out intense research in this field</a:t>
            </a:r>
          </a:p>
          <a:p>
            <a:pPr>
              <a:buFont typeface="Wingdings" panose="05000000000000000000" pitchFamily="2" charset="2"/>
              <a:buChar char="§"/>
            </a:pPr>
            <a:r>
              <a:rPr lang="en-GB" sz="1200" dirty="0"/>
              <a:t>DL algorithms are highly preferred in various disciplines of EV applications, namely in energy management, prediction of charging demand, estimation of SOH, vehicle detection cell balancing ,thermal management, and so on</a:t>
            </a:r>
            <a:r>
              <a:rPr lang="en-GB" sz="1300" dirty="0"/>
              <a:t>.</a:t>
            </a:r>
          </a:p>
          <a:p>
            <a:pPr>
              <a:buFont typeface="Wingdings" panose="05000000000000000000" pitchFamily="2" charset="2"/>
              <a:buChar char="§"/>
            </a:pPr>
            <a:r>
              <a:rPr lang="en-GB" sz="1100" dirty="0"/>
              <a:t>The estimation of SOC based on DL algorithms not only depends on the optimal hyperparameter selection but also the correlation of input parameters with the output SOC. It is observed that most of the researchers have considered only battery voltage, current and temperature as the input parameters for the estimation of SOC. Though these methods have shown encouraging results, there is still room for development as these models have only taken into account a portion of the variables that could influence predictions and have not taken environmental factors into account.    </a:t>
            </a:r>
          </a:p>
          <a:p>
            <a:pPr>
              <a:buFont typeface="Wingdings" panose="05000000000000000000" pitchFamily="2" charset="2"/>
              <a:buChar char="§"/>
            </a:pPr>
            <a:r>
              <a:rPr lang="en-GB" sz="1200" dirty="0"/>
              <a:t>the ML optimisation technique is used for the optimal selection of hyperparameters that provide increased flexibility and a unified model capable of predicting SOC more accurately under varying ambient temperatures.</a:t>
            </a:r>
          </a:p>
          <a:p>
            <a:pPr marL="0" indent="0">
              <a:buNone/>
            </a:pPr>
            <a:r>
              <a:rPr lang="en-GB" sz="1100" dirty="0">
                <a:latin typeface="Times New Roman" panose="02020603050405020304" pitchFamily="18" charset="0"/>
                <a:cs typeface="Times New Roman" panose="02020603050405020304" pitchFamily="18" charset="0"/>
              </a:rPr>
              <a:t>     Author :</a:t>
            </a:r>
            <a:r>
              <a:rPr lang="en-IN" sz="1100" dirty="0"/>
              <a:t>SELVARAJ VEDHANAYAKI AND VAIRAVASUNDARAM INDRAGANDHI</a:t>
            </a:r>
            <a:endParaRPr lang="en-US" sz="1300" dirty="0">
              <a:latin typeface="Times New Roman" panose="02020603050405020304" pitchFamily="18" charset="0"/>
              <a:cs typeface="Times New Roman" panose="02020603050405020304" pitchFamily="18" charset="0"/>
            </a:endParaRPr>
          </a:p>
          <a:p>
            <a:pPr>
              <a:buNone/>
            </a:pPr>
            <a:endParaRPr lang="en-US" sz="4900" dirty="0">
              <a:latin typeface="Times New Roman" panose="02020603050405020304" pitchFamily="18" charset="0"/>
              <a:cs typeface="Times New Roman" panose="02020603050405020304" pitchFamily="18" charset="0"/>
            </a:endParaRPr>
          </a:p>
          <a:p>
            <a:pPr algn="just"/>
            <a:endParaRPr lang="en-US" dirty="0"/>
          </a:p>
        </p:txBody>
      </p:sp>
      <p:sp>
        <p:nvSpPr>
          <p:cNvPr id="1048611"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4</a:t>
            </a:fld>
            <a:endParaRPr lang="en-US" sz="1400"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57200" y="-193288"/>
            <a:ext cx="7886700" cy="994172"/>
          </a:xfrm>
        </p:spPr>
        <p:txBody>
          <a:bodyPr>
            <a:normAutofit/>
          </a:bodyPr>
          <a:lstStyle/>
          <a:p>
            <a:r>
              <a:rPr lang="en-US" sz="2800" b="1" dirty="0">
                <a:latin typeface="Times New Roman" panose="02020603050405020304" pitchFamily="18" charset="0"/>
                <a:cs typeface="Times New Roman" panose="02020603050405020304" pitchFamily="18" charset="0"/>
              </a:rPr>
              <a:t>OBJECTIVES</a:t>
            </a:r>
            <a:endParaRPr lang="en-IN" sz="2800" b="1" dirty="0">
              <a:latin typeface="Times New Roman" panose="02020603050405020304" pitchFamily="18" charset="0"/>
              <a:cs typeface="Times New Roman" panose="02020603050405020304" pitchFamily="18" charset="0"/>
            </a:endParaRPr>
          </a:p>
        </p:txBody>
      </p:sp>
      <p:sp>
        <p:nvSpPr>
          <p:cNvPr id="1048613" name="Content Placeholder 2"/>
          <p:cNvSpPr>
            <a:spLocks noGrp="1"/>
          </p:cNvSpPr>
          <p:nvPr>
            <p:ph idx="1"/>
          </p:nvPr>
        </p:nvSpPr>
        <p:spPr>
          <a:xfrm>
            <a:off x="531541" y="971840"/>
            <a:ext cx="7556810" cy="3756248"/>
          </a:xfrm>
        </p:spPr>
        <p:txBody>
          <a:bodyPr>
            <a:noAutofit/>
          </a:bodyPr>
          <a:lstStyle/>
          <a:p>
            <a:r>
              <a:rPr lang="en-US" sz="1200" b="1" dirty="0"/>
              <a:t>1. State of Charge (SOC) Estimation</a:t>
            </a:r>
          </a:p>
          <a:p>
            <a:pPr marL="0" indent="0">
              <a:buNone/>
            </a:pPr>
            <a:r>
              <a:rPr lang="en-US" sz="1200" dirty="0"/>
              <a:t>     Accurately estimate the remaining charge in the battery.</a:t>
            </a:r>
          </a:p>
          <a:p>
            <a:pPr marL="0" indent="0">
              <a:buNone/>
            </a:pPr>
            <a:endParaRPr lang="en-US" sz="1200" dirty="0"/>
          </a:p>
          <a:p>
            <a:r>
              <a:rPr lang="en-US" sz="1200" b="1" dirty="0"/>
              <a:t>2. State of Health (SOH) Estimation</a:t>
            </a:r>
          </a:p>
          <a:p>
            <a:pPr marL="0" indent="0">
              <a:buNone/>
            </a:pPr>
            <a:r>
              <a:rPr lang="en-US" sz="1200" b="1" dirty="0"/>
              <a:t>     </a:t>
            </a:r>
            <a:r>
              <a:rPr lang="en-US" sz="1200" dirty="0"/>
              <a:t>Assess the health and remaining useful life (RUL) of the battery.</a:t>
            </a:r>
          </a:p>
          <a:p>
            <a:pPr marL="0" indent="0">
              <a:buNone/>
            </a:pPr>
            <a:endParaRPr lang="en-US" sz="1200" dirty="0"/>
          </a:p>
          <a:p>
            <a:r>
              <a:rPr lang="en-US" sz="1200" b="1" dirty="0"/>
              <a:t>3. Remaining Useful Life (RUL) Prediction</a:t>
            </a:r>
          </a:p>
          <a:p>
            <a:pPr marL="0" indent="0">
              <a:buNone/>
            </a:pPr>
            <a:r>
              <a:rPr lang="en-US" sz="1200" b="1" dirty="0"/>
              <a:t>      </a:t>
            </a:r>
            <a:r>
              <a:rPr lang="en-US" sz="1200" dirty="0"/>
              <a:t>Predict how long the battery will last before it fails or requires replacement.</a:t>
            </a:r>
          </a:p>
          <a:p>
            <a:pPr marL="0" indent="0">
              <a:buNone/>
            </a:pPr>
            <a:endParaRPr lang="en-US" sz="1200" dirty="0"/>
          </a:p>
          <a:p>
            <a:r>
              <a:rPr lang="en-US" sz="1200" b="1" dirty="0"/>
              <a:t>4. Anomaly Detection</a:t>
            </a:r>
          </a:p>
          <a:p>
            <a:pPr marL="0" indent="0">
              <a:buNone/>
            </a:pPr>
            <a:r>
              <a:rPr lang="en-US" sz="1200" dirty="0"/>
              <a:t>      Detect unusual patterns or behaviors in the battery that may indicate faults, degradation, or safety risks.</a:t>
            </a:r>
          </a:p>
          <a:p>
            <a:pPr marL="0" indent="0">
              <a:buNone/>
            </a:pPr>
            <a:endParaRPr lang="en-US" sz="1200" dirty="0"/>
          </a:p>
          <a:p>
            <a:r>
              <a:rPr lang="en-US" sz="1200" b="1" dirty="0"/>
              <a:t>5. Optimal Charging and Discharging Management</a:t>
            </a:r>
          </a:p>
          <a:p>
            <a:pPr marL="0" indent="0">
              <a:buNone/>
            </a:pPr>
            <a:r>
              <a:rPr lang="en-US" sz="1200" dirty="0"/>
              <a:t>      Optimize charging and discharging cycles to extend battery life and improve efficiency.</a:t>
            </a:r>
          </a:p>
          <a:p>
            <a:pPr marL="0" indent="0">
              <a:buNone/>
            </a:pPr>
            <a:endParaRPr lang="en-US" sz="12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900" dirty="0"/>
          </a:p>
          <a:p>
            <a:pPr>
              <a:buFont typeface="Arial" panose="020B0604020202020204" pitchFamily="34" charset="0"/>
              <a:buChar char="•"/>
            </a:pPr>
            <a:endParaRPr lang="en-US" sz="1050" dirty="0"/>
          </a:p>
          <a:p>
            <a:pPr marL="0" indent="0" algn="just">
              <a:lnSpc>
                <a:spcPct val="150000"/>
              </a:lnSpc>
              <a:spcAft>
                <a:spcPts val="800"/>
              </a:spcAft>
              <a:buNone/>
              <a:tabLst>
                <a:tab pos="457200" algn="l"/>
              </a:tabLst>
            </a:pPr>
            <a:endParaRPr lang="en-US" sz="1200" b="1" dirty="0"/>
          </a:p>
        </p:txBody>
      </p:sp>
      <p:sp>
        <p:nvSpPr>
          <p:cNvPr id="1048614"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5</a:t>
            </a:fld>
            <a:endParaRPr lang="en-US" sz="1400" b="1"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a:xfrm>
            <a:off x="628650" y="669073"/>
            <a:ext cx="7886700" cy="3963650"/>
          </a:xfrm>
        </p:spPr>
        <p:txBody>
          <a:bodyPr>
            <a:normAutofit/>
          </a:bodyPr>
          <a:lstStyle/>
          <a:p>
            <a:r>
              <a:rPr lang="en-US" sz="1200" b="1" dirty="0"/>
              <a:t>6. Thermal Management</a:t>
            </a:r>
          </a:p>
          <a:p>
            <a:pPr marL="0" indent="0">
              <a:buNone/>
            </a:pPr>
            <a:r>
              <a:rPr lang="en-US" sz="1200" dirty="0"/>
              <a:t>     Predict and manage the thermal behavior of the battery to prevent overheating and ensure safe operation.</a:t>
            </a:r>
          </a:p>
          <a:p>
            <a:pPr marL="0" indent="0">
              <a:buNone/>
            </a:pPr>
            <a:endParaRPr lang="en-US" sz="1200" dirty="0"/>
          </a:p>
          <a:p>
            <a:r>
              <a:rPr lang="en-US" sz="1200" b="1" dirty="0"/>
              <a:t>7. Energy Management</a:t>
            </a:r>
          </a:p>
          <a:p>
            <a:pPr marL="0" indent="0">
              <a:buNone/>
            </a:pPr>
            <a:r>
              <a:rPr lang="en-US" sz="1200" dirty="0"/>
              <a:t>     Optimize energy usage in systems with multiple batteries or battery cells, balancing load and ensuring efficient energy</a:t>
            </a:r>
          </a:p>
          <a:p>
            <a:pPr marL="0" indent="0">
              <a:buNone/>
            </a:pPr>
            <a:r>
              <a:rPr lang="en-US" sz="1200" dirty="0"/>
              <a:t>     distribution.</a:t>
            </a:r>
          </a:p>
          <a:p>
            <a:r>
              <a:rPr lang="en-US" sz="1200" b="1" dirty="0"/>
              <a:t>8. Failure Prediction and Preventive Maintenance</a:t>
            </a:r>
          </a:p>
          <a:p>
            <a:pPr marL="0" indent="0">
              <a:buNone/>
            </a:pPr>
            <a:r>
              <a:rPr lang="en-US" sz="1200" dirty="0"/>
              <a:t>     Predict potential failures or degradation points in the battery system to enable preventive maintenance.</a:t>
            </a:r>
          </a:p>
          <a:p>
            <a:pPr marL="0" indent="0">
              <a:buNone/>
            </a:pPr>
            <a:endParaRPr lang="en-US" sz="1200" dirty="0"/>
          </a:p>
          <a:p>
            <a:r>
              <a:rPr lang="en-US" sz="1200" b="1" dirty="0"/>
              <a:t>9. Personalized Battery Usage Profiles</a:t>
            </a:r>
          </a:p>
          <a:p>
            <a:pPr marL="0" indent="0">
              <a:buNone/>
            </a:pPr>
            <a:r>
              <a:rPr lang="en-US" sz="1200" dirty="0"/>
              <a:t>     Customize battery usage based on user behavior and environmental conditions.</a:t>
            </a:r>
          </a:p>
          <a:p>
            <a:pPr marL="0" indent="0">
              <a:buNone/>
            </a:pPr>
            <a:endParaRPr lang="en-US" sz="2200" dirty="0"/>
          </a:p>
          <a:p>
            <a:endParaRPr lang="en-IN" dirty="0"/>
          </a:p>
        </p:txBody>
      </p:sp>
      <p:sp>
        <p:nvSpPr>
          <p:cNvPr id="1048616"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6</a:t>
            </a:fld>
            <a:endParaRPr lang="en-US" sz="1400" b="1"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94546"/>
            <a:ext cx="6683765" cy="960668"/>
          </a:xfrm>
        </p:spPr>
        <p:txBody>
          <a:bodyPr>
            <a:normAutofit/>
          </a:bodyPr>
          <a:lstStyle/>
          <a:p>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sp>
        <p:nvSpPr>
          <p:cNvPr id="1048618"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7</a:t>
            </a:fld>
            <a:endParaRPr lang="en-US" sz="1400" b="1" dirty="0">
              <a:solidFill>
                <a:srgbClr val="FFFFFF"/>
              </a:solidFill>
            </a:endParaRPr>
          </a:p>
        </p:txBody>
      </p:sp>
      <p:sp>
        <p:nvSpPr>
          <p:cNvPr id="1048619" name="Rectangle 1"/>
          <p:cNvSpPr>
            <a:spLocks noGrp="1" noChangeArrowheads="1"/>
          </p:cNvSpPr>
          <p:nvPr>
            <p:ph idx="1"/>
          </p:nvPr>
        </p:nvSpPr>
        <p:spPr bwMode="auto">
          <a:xfrm>
            <a:off x="178594" y="1047283"/>
            <a:ext cx="8595360" cy="34696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Define Objectives and System Requirements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chemeClr val="tx1"/>
                </a:solidFill>
                <a:effectLst/>
                <a:latin typeface="Arial" panose="020B0604020202020204" pitchFamily="34" charset="0"/>
              </a:rPr>
              <a:t>    Establish the goals of the BMS (e.g., SOC, SOH prediction) and determine necessary hardware and software </a:t>
            </a:r>
            <a:r>
              <a:rPr lang="en-US" altLang="en-US" sz="1200" dirty="0">
                <a:latin typeface="Arial" panose="020B0604020202020204" pitchFamily="34" charset="0"/>
              </a:rPr>
              <a:t>components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Data Collection and Preprocessing</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chemeClr val="tx1"/>
                </a:solidFill>
                <a:effectLst/>
                <a:latin typeface="Arial" panose="020B0604020202020204" pitchFamily="34" charset="0"/>
              </a:rPr>
              <a:t>    Gather and clean data from sensors monitoring battery parameters like voltage</a:t>
            </a:r>
            <a:r>
              <a:rPr lang="en-US" altLang="en-US" sz="1200" dirty="0">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current, and temperature.</a:t>
            </a:r>
          </a:p>
          <a:p>
            <a:pPr marL="0" indent="0" defTabSz="91440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Feature Engineering and Model Development</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chemeClr val="tx1"/>
                </a:solidFill>
                <a:effectLst/>
                <a:latin typeface="Arial" panose="020B0604020202020204" pitchFamily="34" charset="0"/>
              </a:rPr>
              <a:t>    Extract relevant features, select suitable machine learning models, and train the models on the preprocessed data.</a:t>
            </a:r>
          </a:p>
          <a:p>
            <a:pPr marL="0" indent="0" defTabSz="91440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Model Evaluation and Optimization</a:t>
            </a:r>
            <a:r>
              <a:rPr kumimoji="0" lang="en-US" altLang="en-US" sz="1200" b="0" i="0" u="none" strike="noStrike" cap="none" normalizeH="0" baseline="0" dirty="0">
                <a:ln>
                  <a:noFill/>
                </a:ln>
                <a:solidFill>
                  <a:schemeClr val="tx1"/>
                </a:solidFill>
                <a:effectLst/>
                <a:latin typeface="Arial" panose="020B0604020202020204" pitchFamily="34" charset="0"/>
              </a:rPr>
              <a:t>: Validate the model using cross-validation, and fine-tune it through hyperparameter optimization.</a:t>
            </a:r>
          </a:p>
          <a:p>
            <a:pPr defTabSz="914400"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Integration and Real-Time Monitoring</a:t>
            </a:r>
            <a:r>
              <a:rPr kumimoji="0" lang="en-US" altLang="en-US" sz="1200" b="0" i="0" u="none" strike="noStrike" cap="none" normalizeH="0" baseline="0" dirty="0">
                <a:ln>
                  <a:noFill/>
                </a:ln>
                <a:solidFill>
                  <a:schemeClr val="tx1"/>
                </a:solidFill>
                <a:effectLst/>
                <a:latin typeface="Arial" panose="020B0604020202020204" pitchFamily="34" charset="0"/>
              </a:rPr>
              <a:t>: Embed the trained model into the BMS hardware and implement real-time monitoring for continuous battery assessment.</a:t>
            </a:r>
          </a:p>
          <a:p>
            <a:pPr defTabSz="914400"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Deployment and Continuous Improvement</a:t>
            </a:r>
            <a:r>
              <a:rPr kumimoji="0" lang="en-US" altLang="en-US" sz="1200" b="0" i="0" u="none" strike="noStrike" cap="none" normalizeH="0" baseline="0" dirty="0">
                <a:ln>
                  <a:noFill/>
                </a:ln>
                <a:solidFill>
                  <a:schemeClr val="tx1"/>
                </a:solidFill>
                <a:effectLst/>
                <a:latin typeface="Arial" panose="020B0604020202020204" pitchFamily="34" charset="0"/>
              </a:rPr>
              <a:t>: Deploy the BMS in the target application, monitor its performance, and update the system with new data and software improvements.</a:t>
            </a:r>
          </a:p>
          <a:p>
            <a:pPr defTabSz="914400"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Date Placeholder 1048622"/>
          <p:cNvSpPr>
            <a:spLocks noGrp="1"/>
          </p:cNvSpPr>
          <p:nvPr>
            <p:ph type="dt" sz="half" idx="10"/>
          </p:nvPr>
        </p:nvSpPr>
        <p:spPr/>
        <p:txBody>
          <a:bodyPr/>
          <a:lstStyle/>
          <a:p>
            <a:fld id="{7B0EC8CA-E2B1-410E-B106-4232B75A9152}" type="datetime1">
              <a:rPr lang="en-US" smtClean="0"/>
              <a:t>9/30/2024</a:t>
            </a:fld>
            <a:endParaRPr lang="en-US"/>
          </a:p>
        </p:txBody>
      </p:sp>
      <p:sp>
        <p:nvSpPr>
          <p:cNvPr id="1048624" name="Slide Number Placeholder 1048623"/>
          <p:cNvSpPr>
            <a:spLocks noGrp="1"/>
          </p:cNvSpPr>
          <p:nvPr>
            <p:ph type="sldNum" sz="quarter" idx="12"/>
          </p:nvPr>
        </p:nvSpPr>
        <p:spPr/>
        <p:txBody>
          <a:bodyPr/>
          <a:lstStyle/>
          <a:p>
            <a:fld id="{A3F7CB7D-F184-43C7-B6FD-03D728E1BBFF}" type="slidenum">
              <a:rPr lang="en-US" smtClean="0">
                <a:solidFill>
                  <a:schemeClr val="tx2"/>
                </a:solidFill>
              </a:rPr>
              <a:t>8</a:t>
            </a:fld>
            <a:endParaRPr lang="en-US" dirty="0">
              <a:solidFill>
                <a:schemeClr val="tx2"/>
              </a:solidFill>
            </a:endParaRPr>
          </a:p>
        </p:txBody>
      </p:sp>
      <p:pic>
        <p:nvPicPr>
          <p:cNvPr id="2097153" name="Picture 2097152"/>
          <p:cNvPicPr>
            <a:picLocks/>
          </p:cNvPicPr>
          <p:nvPr/>
        </p:nvPicPr>
        <p:blipFill>
          <a:blip r:embed="rId2"/>
          <a:srcRect t="72254"/>
          <a:stretch>
            <a:fillRect/>
          </a:stretch>
        </p:blipFill>
        <p:spPr>
          <a:xfrm>
            <a:off x="-104043" y="691412"/>
            <a:ext cx="9352086" cy="42014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Date Placeholder 1048624"/>
          <p:cNvSpPr>
            <a:spLocks noGrp="1"/>
          </p:cNvSpPr>
          <p:nvPr>
            <p:ph type="dt" sz="half" idx="10"/>
          </p:nvPr>
        </p:nvSpPr>
        <p:spPr/>
        <p:txBody>
          <a:bodyPr/>
          <a:lstStyle/>
          <a:p>
            <a:fld id="{7B0EC8CA-E2B1-410E-B106-4232B75A9152}" type="datetime1">
              <a:rPr lang="en-US" smtClean="0"/>
              <a:t>9/30/2024</a:t>
            </a:fld>
            <a:endParaRPr lang="en-US"/>
          </a:p>
        </p:txBody>
      </p:sp>
      <p:sp>
        <p:nvSpPr>
          <p:cNvPr id="1048626" name="Slide Number Placeholder 1048625"/>
          <p:cNvSpPr>
            <a:spLocks noGrp="1"/>
          </p:cNvSpPr>
          <p:nvPr>
            <p:ph type="sldNum" sz="quarter" idx="12"/>
          </p:nvPr>
        </p:nvSpPr>
        <p:spPr/>
        <p:txBody>
          <a:bodyPr/>
          <a:lstStyle/>
          <a:p>
            <a:fld id="{A3F7CB7D-F184-43C7-B6FD-03D728E1BBFF}" type="slidenum">
              <a:rPr lang="en-US" smtClean="0">
                <a:solidFill>
                  <a:schemeClr val="tx2"/>
                </a:solidFill>
              </a:rPr>
              <a:t>9</a:t>
            </a:fld>
            <a:endParaRPr lang="en-US" dirty="0">
              <a:solidFill>
                <a:schemeClr val="tx2"/>
              </a:solidFill>
            </a:endParaRPr>
          </a:p>
        </p:txBody>
      </p:sp>
      <p:pic>
        <p:nvPicPr>
          <p:cNvPr id="2097154" name="Picture 2097153"/>
          <p:cNvPicPr>
            <a:picLocks/>
          </p:cNvPicPr>
          <p:nvPr/>
        </p:nvPicPr>
        <p:blipFill>
          <a:blip r:embed="rId2"/>
          <a:srcRect t="5155" b="61998"/>
          <a:stretch>
            <a:fillRect/>
          </a:stretch>
        </p:blipFill>
        <p:spPr>
          <a:xfrm>
            <a:off x="-6045" y="610563"/>
            <a:ext cx="9156091" cy="39223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1442</Words>
  <Application>Microsoft Office PowerPoint</Application>
  <PresentationFormat>On-screen Show (16:9)</PresentationFormat>
  <Paragraphs>139</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ElsevierGulliver</vt:lpstr>
      <vt:lpstr>Times New Roman</vt:lpstr>
      <vt:lpstr>Wingdings</vt:lpstr>
      <vt:lpstr>Office Theme</vt:lpstr>
      <vt:lpstr>DAYANANDA SAGAR COLLEGE OF ENGINEERING  (An Autonomous Institute affiliated to VTU, Belagavi – 590018, Approved by AICTE &amp; ISO 9001:2008 Certified) Accredited by  National Assessment &amp; Accreditation Council (NAAC) with ‘A’ grade &amp; NBA  DEPARTMENT OF ELECTRICAL AND ELECTRONICS ENGINEERING  </vt:lpstr>
      <vt:lpstr>ABSTRACT</vt:lpstr>
      <vt:lpstr>INTRODUCTION</vt:lpstr>
      <vt:lpstr>LITERATURE  SURVEY</vt:lpstr>
      <vt:lpstr>OBJECTIVES</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EXPERIMENTAL SETUP</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Agrawal</dc:creator>
  <cp:lastModifiedBy>Aditya Agrawal</cp:lastModifiedBy>
  <cp:revision>1</cp:revision>
  <dcterms:created xsi:type="dcterms:W3CDTF">2024-09-23T23:25:12Z</dcterms:created>
  <dcterms:modified xsi:type="dcterms:W3CDTF">2024-09-30T09:00:28Z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b54d7a9ba3a649b093b36a58c1797d94</vt:lpwstr>
  </property>
</Properties>
</file>