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EF15029-F112-4342-AE2D-8A4B02FCB1EF}" type="datetimeFigureOut">
              <a:rPr lang="en-US" smtClean="0"/>
              <a:pPr/>
              <a:t>8/24/2018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425703EA-CC49-4AA7-BF28-E325526B1126}"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F15029-F112-4342-AE2D-8A4B02FCB1EF}" type="datetimeFigureOut">
              <a:rPr lang="en-US" smtClean="0"/>
              <a:pPr/>
              <a:t>8/24/2018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5703EA-CC49-4AA7-BF28-E325526B11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F15029-F112-4342-AE2D-8A4B02FCB1EF}" type="datetimeFigureOut">
              <a:rPr lang="en-US" smtClean="0"/>
              <a:pPr/>
              <a:t>8/24/2018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5703EA-CC49-4AA7-BF28-E325526B11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F15029-F112-4342-AE2D-8A4B02FCB1EF}" type="datetimeFigureOut">
              <a:rPr lang="en-US" smtClean="0"/>
              <a:pPr/>
              <a:t>8/24/2018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5703EA-CC49-4AA7-BF28-E325526B11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F15029-F112-4342-AE2D-8A4B02FCB1EF}" type="datetimeFigureOut">
              <a:rPr lang="en-US" smtClean="0"/>
              <a:pPr/>
              <a:t>8/24/2018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5703EA-CC49-4AA7-BF28-E325526B1126}"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F15029-F112-4342-AE2D-8A4B02FCB1EF}" type="datetimeFigureOut">
              <a:rPr lang="en-US" smtClean="0"/>
              <a:pPr/>
              <a:t>8/24/2018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25703EA-CC49-4AA7-BF28-E325526B11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F15029-F112-4342-AE2D-8A4B02FCB1EF}" type="datetimeFigureOut">
              <a:rPr lang="en-US" smtClean="0"/>
              <a:pPr/>
              <a:t>8/24/2018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25703EA-CC49-4AA7-BF28-E325526B112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EF15029-F112-4342-AE2D-8A4B02FCB1EF}" type="datetimeFigureOut">
              <a:rPr lang="en-US" smtClean="0"/>
              <a:pPr/>
              <a:t>8/24/2018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25703EA-CC49-4AA7-BF28-E325526B11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EF15029-F112-4342-AE2D-8A4B02FCB1EF}" type="datetimeFigureOut">
              <a:rPr lang="en-US" smtClean="0"/>
              <a:pPr/>
              <a:t>8/24/2018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25703EA-CC49-4AA7-BF28-E325526B1126}"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F15029-F112-4342-AE2D-8A4B02FCB1EF}" type="datetimeFigureOut">
              <a:rPr lang="en-US" smtClean="0"/>
              <a:pPr/>
              <a:t>8/24/2018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25703EA-CC49-4AA7-BF28-E325526B11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EF15029-F112-4342-AE2D-8A4B02FCB1EF}" type="datetimeFigureOut">
              <a:rPr lang="en-US" smtClean="0"/>
              <a:pPr/>
              <a:t>8/24/2018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25703EA-CC49-4AA7-BF28-E325526B1126}"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EF15029-F112-4342-AE2D-8A4B02FCB1EF}" type="datetimeFigureOut">
              <a:rPr lang="en-US" smtClean="0"/>
              <a:pPr/>
              <a:t>8/24/2018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25703EA-CC49-4AA7-BF28-E325526B1126}"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Dimethylaniline" TargetMode="External"/><Relationship Id="rId3" Type="http://schemas.openxmlformats.org/officeDocument/2006/relationships/hyperlink" Target="https://en.wikipedia.org/wiki/Cation" TargetMode="External"/><Relationship Id="rId7" Type="http://schemas.openxmlformats.org/officeDocument/2006/relationships/hyperlink" Target="https://en.wikipedia.org/wiki/Benzaldehyde" TargetMode="External"/><Relationship Id="rId12" Type="http://schemas.openxmlformats.org/officeDocument/2006/relationships/image" Target="../media/image16.png"/><Relationship Id="rId2" Type="http://schemas.openxmlformats.org/officeDocument/2006/relationships/hyperlink" Target="https://en.wikipedia.org/wiki/Triarylmethane_dye" TargetMode="External"/><Relationship Id="rId1" Type="http://schemas.openxmlformats.org/officeDocument/2006/relationships/slideLayout" Target="../slideLayouts/slideLayout1.xml"/><Relationship Id="rId6" Type="http://schemas.openxmlformats.org/officeDocument/2006/relationships/hyperlink" Target="https://en.wikipedia.org/wiki/Mass_attenuation_coefficient" TargetMode="External"/><Relationship Id="rId11" Type="http://schemas.openxmlformats.org/officeDocument/2006/relationships/hyperlink" Target="https://en.wikipedia.org/wiki/Manganese_dioxide" TargetMode="External"/><Relationship Id="rId5" Type="http://schemas.openxmlformats.org/officeDocument/2006/relationships/hyperlink" Target="https://en.wikipedia.org/wiki/Anion" TargetMode="External"/><Relationship Id="rId10" Type="http://schemas.openxmlformats.org/officeDocument/2006/relationships/hyperlink" Target="https://en.wikipedia.org/wiki/Triphenylmethane" TargetMode="External"/><Relationship Id="rId4" Type="http://schemas.openxmlformats.org/officeDocument/2006/relationships/hyperlink" Target="https://en.wikipedia.org/wiki/Oxalate" TargetMode="External"/><Relationship Id="rId9" Type="http://schemas.openxmlformats.org/officeDocument/2006/relationships/hyperlink" Target="https://en.wikipedia.org/wiki/Leuco_dy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Color_fastness" TargetMode="External"/><Relationship Id="rId13" Type="http://schemas.openxmlformats.org/officeDocument/2006/relationships/hyperlink" Target="https://en.wikipedia.org/wiki/Animal" TargetMode="External"/><Relationship Id="rId18" Type="http://schemas.openxmlformats.org/officeDocument/2006/relationships/hyperlink" Target="https://en.wikipedia.org/wiki/Silk" TargetMode="External"/><Relationship Id="rId3" Type="http://schemas.openxmlformats.org/officeDocument/2006/relationships/hyperlink" Target="https://en.wikipedia.org/wiki/Pigments" TargetMode="External"/><Relationship Id="rId21" Type="http://schemas.openxmlformats.org/officeDocument/2006/relationships/hyperlink" Target="https://en.wikipedia.org/wiki/Disperse_dye" TargetMode="External"/><Relationship Id="rId7" Type="http://schemas.openxmlformats.org/officeDocument/2006/relationships/hyperlink" Target="https://en.wikipedia.org/wiki/Fabric" TargetMode="External"/><Relationship Id="rId12" Type="http://schemas.openxmlformats.org/officeDocument/2006/relationships/hyperlink" Target="https://en.wikipedia.org/wiki/Nature" TargetMode="External"/><Relationship Id="rId17" Type="http://schemas.openxmlformats.org/officeDocument/2006/relationships/hyperlink" Target="https://en.wikipedia.org/wiki/Wool" TargetMode="External"/><Relationship Id="rId2" Type="http://schemas.openxmlformats.org/officeDocument/2006/relationships/hyperlink" Target="https://en.wikipedia.org/wiki/Dyes" TargetMode="External"/><Relationship Id="rId16" Type="http://schemas.openxmlformats.org/officeDocument/2006/relationships/hyperlink" Target="https://en.wikipedia.org/wiki/Nylon" TargetMode="External"/><Relationship Id="rId20" Type="http://schemas.openxmlformats.org/officeDocument/2006/relationships/hyperlink" Target="https://en.wikipedia.org/wiki/Polyester" TargetMode="External"/><Relationship Id="rId1" Type="http://schemas.openxmlformats.org/officeDocument/2006/relationships/slideLayout" Target="../slideLayouts/slideLayout1.xml"/><Relationship Id="rId6" Type="http://schemas.openxmlformats.org/officeDocument/2006/relationships/hyperlink" Target="https://en.wikipedia.org/wiki/Yarn" TargetMode="External"/><Relationship Id="rId11" Type="http://schemas.openxmlformats.org/officeDocument/2006/relationships/hyperlink" Target="https://en.wikipedia.org/wiki/Molecule" TargetMode="External"/><Relationship Id="rId5" Type="http://schemas.openxmlformats.org/officeDocument/2006/relationships/hyperlink" Target="https://en.wikipedia.org/wiki/Fiber" TargetMode="External"/><Relationship Id="rId15" Type="http://schemas.openxmlformats.org/officeDocument/2006/relationships/hyperlink" Target="https://en.wikipedia.org/wiki/Acrylic_fiber" TargetMode="External"/><Relationship Id="rId23" Type="http://schemas.openxmlformats.org/officeDocument/2006/relationships/hyperlink" Target="https://en.wikipedia.org/wiki/Vat_dye" TargetMode="External"/><Relationship Id="rId10" Type="http://schemas.openxmlformats.org/officeDocument/2006/relationships/hyperlink" Target="https://en.wikipedia.org/wiki/Dye" TargetMode="External"/><Relationship Id="rId19" Type="http://schemas.openxmlformats.org/officeDocument/2006/relationships/hyperlink" Target="https://en.wikipedia.org/wiki/Acid_dye" TargetMode="External"/><Relationship Id="rId4" Type="http://schemas.openxmlformats.org/officeDocument/2006/relationships/hyperlink" Target="https://en.wikipedia.org/wiki/Textile" TargetMode="External"/><Relationship Id="rId9" Type="http://schemas.openxmlformats.org/officeDocument/2006/relationships/hyperlink" Target="https://en.wikipedia.org/wiki/Solution" TargetMode="External"/><Relationship Id="rId14" Type="http://schemas.openxmlformats.org/officeDocument/2006/relationships/hyperlink" Target="https://en.wikipedia.org/wiki/Plant" TargetMode="External"/><Relationship Id="rId22" Type="http://schemas.openxmlformats.org/officeDocument/2006/relationships/hyperlink" Target="https://en.wikipedia.org/wiki/Cotton"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Ochre" TargetMode="External"/><Relationship Id="rId13" Type="http://schemas.openxmlformats.org/officeDocument/2006/relationships/hyperlink" Target="https://en.wikipedia.org/wiki/China" TargetMode="External"/><Relationship Id="rId18" Type="http://schemas.openxmlformats.org/officeDocument/2006/relationships/hyperlink" Target="https://en.wikipedia.org/wiki/Mohenjo-daro" TargetMode="External"/><Relationship Id="rId26" Type="http://schemas.openxmlformats.org/officeDocument/2006/relationships/hyperlink" Target="https://en.wikipedia.org/wiki/Coal_tar" TargetMode="External"/><Relationship Id="rId3" Type="http://schemas.openxmlformats.org/officeDocument/2006/relationships/hyperlink" Target="https://en.wikipedia.org/wiki/Georgia_(country)" TargetMode="External"/><Relationship Id="rId21" Type="http://schemas.openxmlformats.org/officeDocument/2006/relationships/hyperlink" Target="https://en.wikipedia.org/wiki/Kermes_(dye)" TargetMode="External"/><Relationship Id="rId7" Type="http://schemas.openxmlformats.org/officeDocument/2006/relationships/hyperlink" Target="https://en.wikipedia.org/wiki/Anatolia" TargetMode="External"/><Relationship Id="rId12" Type="http://schemas.openxmlformats.org/officeDocument/2006/relationships/hyperlink" Target="https://en.wikipedia.org/wiki/Dyeing" TargetMode="External"/><Relationship Id="rId17" Type="http://schemas.openxmlformats.org/officeDocument/2006/relationships/hyperlink" Target="https://en.wikipedia.org/wiki/Pakistan" TargetMode="External"/><Relationship Id="rId25" Type="http://schemas.openxmlformats.org/officeDocument/2006/relationships/hyperlink" Target="https://en.wikipedia.org/wiki/Mauveine" TargetMode="External"/><Relationship Id="rId2" Type="http://schemas.openxmlformats.org/officeDocument/2006/relationships/hyperlink" Target="https://en.wikipedia.org/wiki/Flax" TargetMode="External"/><Relationship Id="rId16" Type="http://schemas.openxmlformats.org/officeDocument/2006/relationships/hyperlink" Target="https://en.wikipedia.org/wiki/Sindh" TargetMode="External"/><Relationship Id="rId20" Type="http://schemas.openxmlformats.org/officeDocument/2006/relationships/hyperlink" Target="https://en.wikipedia.org/wiki/Indigo_dye" TargetMode="External"/><Relationship Id="rId1" Type="http://schemas.openxmlformats.org/officeDocument/2006/relationships/slideLayout" Target="../slideLayouts/slideLayout1.xml"/><Relationship Id="rId6" Type="http://schemas.openxmlformats.org/officeDocument/2006/relationships/hyperlink" Target="https://en.wikipedia.org/wiki/%C3%87atalh%C3%B6y%C3%BCk" TargetMode="External"/><Relationship Id="rId11" Type="http://schemas.openxmlformats.org/officeDocument/2006/relationships/hyperlink" Target="https://en.wikipedia.org/wiki/Clay" TargetMode="External"/><Relationship Id="rId24" Type="http://schemas.openxmlformats.org/officeDocument/2006/relationships/hyperlink" Target="https://en.wikipedia.org/wiki/William_Henry_Perkin" TargetMode="External"/><Relationship Id="rId5" Type="http://schemas.openxmlformats.org/officeDocument/2006/relationships/hyperlink" Target="https://en.wikipedia.org/wiki/Neolithic" TargetMode="External"/><Relationship Id="rId15" Type="http://schemas.openxmlformats.org/officeDocument/2006/relationships/hyperlink" Target="https://en.wikipedia.org/wiki/Cochineal" TargetMode="External"/><Relationship Id="rId23" Type="http://schemas.openxmlformats.org/officeDocument/2006/relationships/hyperlink" Target="https://en.wikipedia.org/wiki/Dye" TargetMode="External"/><Relationship Id="rId10" Type="http://schemas.openxmlformats.org/officeDocument/2006/relationships/hyperlink" Target="https://en.wikipedia.org/wiki/Pigment" TargetMode="External"/><Relationship Id="rId19" Type="http://schemas.openxmlformats.org/officeDocument/2006/relationships/hyperlink" Target="https://en.wikipedia.org/wiki/Rubia" TargetMode="External"/><Relationship Id="rId4" Type="http://schemas.openxmlformats.org/officeDocument/2006/relationships/hyperlink" Target="https://en.wikipedia.org/wiki/Textile" TargetMode="External"/><Relationship Id="rId9" Type="http://schemas.openxmlformats.org/officeDocument/2006/relationships/hyperlink" Target="https://en.wikipedia.org/wiki/Iron_oxide" TargetMode="External"/><Relationship Id="rId14" Type="http://schemas.openxmlformats.org/officeDocument/2006/relationships/hyperlink" Target="https://en.wikipedia.org/wiki/Bark_(botany)" TargetMode="External"/><Relationship Id="rId22" Type="http://schemas.openxmlformats.org/officeDocument/2006/relationships/hyperlink" Target="https://en.wikipedia.org/wiki/Isatis_tinctoria" TargetMode="External"/><Relationship Id="rId27" Type="http://schemas.openxmlformats.org/officeDocument/2006/relationships/hyperlink" Target="https://en.wikipedia.org/wiki/Alizari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hyperlink" Target="https://en.wiktionary.org/wiki/boll" TargetMode="External"/><Relationship Id="rId7" Type="http://schemas.openxmlformats.org/officeDocument/2006/relationships/image" Target="../media/image13.jpeg"/><Relationship Id="rId2" Type="http://schemas.openxmlformats.org/officeDocument/2006/relationships/hyperlink" Target="https://en.wikipedia.org/wiki/Fiber" TargetMode="External"/><Relationship Id="rId1" Type="http://schemas.openxmlformats.org/officeDocument/2006/relationships/slideLayout" Target="../slideLayouts/slideLayout9.xml"/><Relationship Id="rId6" Type="http://schemas.openxmlformats.org/officeDocument/2006/relationships/hyperlink" Target="https://en.wikipedia.org/wiki/Cellulose" TargetMode="External"/><Relationship Id="rId5" Type="http://schemas.openxmlformats.org/officeDocument/2006/relationships/hyperlink" Target="https://en.wikipedia.org/wiki/Malvaceae" TargetMode="External"/><Relationship Id="rId4" Type="http://schemas.openxmlformats.org/officeDocument/2006/relationships/hyperlink" Target="https://en.wikipedia.org/wiki/Gossypium"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Qiviut" TargetMode="External"/><Relationship Id="rId13" Type="http://schemas.openxmlformats.org/officeDocument/2006/relationships/hyperlink" Target="https://en.wikipedia.org/wiki/Wool" TargetMode="External"/><Relationship Id="rId3" Type="http://schemas.openxmlformats.org/officeDocument/2006/relationships/hyperlink" Target="https://en.wikipedia.org/wiki/Fiber" TargetMode="External"/><Relationship Id="rId7" Type="http://schemas.openxmlformats.org/officeDocument/2006/relationships/hyperlink" Target="https://en.wikipedia.org/wiki/Cashmere_goat" TargetMode="External"/><Relationship Id="rId12" Type="http://schemas.openxmlformats.org/officeDocument/2006/relationships/hyperlink" Target="https://en.wikipedia.org/wiki/Camelid" TargetMode="External"/><Relationship Id="rId2" Type="http://schemas.openxmlformats.org/officeDocument/2006/relationships/hyperlink" Target="https://en.wikipedia.org/wiki/Textile" TargetMode="External"/><Relationship Id="rId1" Type="http://schemas.openxmlformats.org/officeDocument/2006/relationships/slideLayout" Target="../slideLayouts/slideLayout9.xml"/><Relationship Id="rId6" Type="http://schemas.openxmlformats.org/officeDocument/2006/relationships/hyperlink" Target="https://en.wikipedia.org/wiki/Mohair" TargetMode="External"/><Relationship Id="rId11" Type="http://schemas.openxmlformats.org/officeDocument/2006/relationships/hyperlink" Target="https://en.wikipedia.org/wiki/Angora_rabbit" TargetMode="External"/><Relationship Id="rId5" Type="http://schemas.openxmlformats.org/officeDocument/2006/relationships/hyperlink" Target="https://en.wikipedia.org/wiki/Cashmere_wool" TargetMode="External"/><Relationship Id="rId15" Type="http://schemas.openxmlformats.org/officeDocument/2006/relationships/image" Target="../media/image14.jpeg"/><Relationship Id="rId10" Type="http://schemas.openxmlformats.org/officeDocument/2006/relationships/hyperlink" Target="https://en.wikipedia.org/wiki/Angora_wool" TargetMode="External"/><Relationship Id="rId4" Type="http://schemas.openxmlformats.org/officeDocument/2006/relationships/hyperlink" Target="https://en.wikipedia.org/wiki/Sheep" TargetMode="External"/><Relationship Id="rId9" Type="http://schemas.openxmlformats.org/officeDocument/2006/relationships/hyperlink" Target="https://en.wikipedia.org/wiki/Muskox" TargetMode="External"/><Relationship Id="rId14" Type="http://schemas.openxmlformats.org/officeDocument/2006/relationships/hyperlink" Target="https://en.wikipedia.org/wiki/Cott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Mineral" TargetMode="External"/><Relationship Id="rId3" Type="http://schemas.openxmlformats.org/officeDocument/2006/relationships/hyperlink" Target="https://en.wikipedia.org/wiki/Dyestuff" TargetMode="External"/><Relationship Id="rId7" Type="http://schemas.openxmlformats.org/officeDocument/2006/relationships/hyperlink" Target="https://en.wikipedia.org/wiki/Paper" TargetMode="External"/><Relationship Id="rId2" Type="http://schemas.openxmlformats.org/officeDocument/2006/relationships/hyperlink" Target="https://en.wikipedia.org/wiki/Organic_compound" TargetMode="External"/><Relationship Id="rId1" Type="http://schemas.openxmlformats.org/officeDocument/2006/relationships/slideLayout" Target="../slideLayouts/slideLayout9.xml"/><Relationship Id="rId6" Type="http://schemas.openxmlformats.org/officeDocument/2006/relationships/hyperlink" Target="https://en.wikipedia.org/wiki/Leather" TargetMode="External"/><Relationship Id="rId5" Type="http://schemas.openxmlformats.org/officeDocument/2006/relationships/hyperlink" Target="https://en.wikipedia.org/wiki/Silk" TargetMode="External"/><Relationship Id="rId10" Type="http://schemas.openxmlformats.org/officeDocument/2006/relationships/image" Target="../media/image15.jpeg"/><Relationship Id="rId4" Type="http://schemas.openxmlformats.org/officeDocument/2006/relationships/hyperlink" Target="https://en.wikipedia.org/wiki/Aquaculture" TargetMode="External"/><Relationship Id="rId9" Type="http://schemas.openxmlformats.org/officeDocument/2006/relationships/hyperlink" Target="https://en.wikipedia.org/wiki/Malachi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76200"/>
            <a:ext cx="7772400" cy="838200"/>
          </a:xfrm>
        </p:spPr>
        <p:txBody>
          <a:bodyPr>
            <a:normAutofit/>
          </a:bodyPr>
          <a:lstStyle/>
          <a:p>
            <a:r>
              <a:rPr lang="en-US" dirty="0" smtClean="0">
                <a:solidFill>
                  <a:srgbClr val="7030A0"/>
                </a:solidFill>
                <a:latin typeface="Agency FB" pitchFamily="34" charset="0"/>
              </a:rPr>
              <a:t>ACKNOWLEDGEMENT</a:t>
            </a:r>
            <a:endParaRPr lang="en-US" dirty="0">
              <a:solidFill>
                <a:srgbClr val="7030A0"/>
              </a:solidFill>
              <a:latin typeface="Agency FB" pitchFamily="34" charset="0"/>
            </a:endParaRPr>
          </a:p>
        </p:txBody>
      </p:sp>
      <p:sp>
        <p:nvSpPr>
          <p:cNvPr id="3" name="Subtitle 2"/>
          <p:cNvSpPr>
            <a:spLocks noGrp="1"/>
          </p:cNvSpPr>
          <p:nvPr>
            <p:ph type="subTitle" idx="1"/>
          </p:nvPr>
        </p:nvSpPr>
        <p:spPr>
          <a:xfrm>
            <a:off x="1905000" y="1371600"/>
            <a:ext cx="6324600" cy="5334000"/>
          </a:xfrm>
        </p:spPr>
        <p:txBody>
          <a:bodyPr>
            <a:normAutofit/>
          </a:bodyPr>
          <a:lstStyle/>
          <a:p>
            <a:r>
              <a:rPr lang="en-US" sz="1800" dirty="0" smtClean="0">
                <a:solidFill>
                  <a:schemeClr val="accent2">
                    <a:lumMod val="50000"/>
                  </a:schemeClr>
                </a:solidFill>
              </a:rPr>
              <a:t>In the completion of this project successfully many people have best owned upon me their blessings and heart pledged support, this time I am utilizing to thank all the people who have been considered with this project.</a:t>
            </a:r>
          </a:p>
          <a:p>
            <a:r>
              <a:rPr lang="en-US" sz="1800" dirty="0" smtClean="0">
                <a:solidFill>
                  <a:schemeClr val="accent2">
                    <a:lumMod val="50000"/>
                  </a:schemeClr>
                </a:solidFill>
              </a:rPr>
              <a:t>I would like to thank my principal and my chemistry teacher Mrs. </a:t>
            </a:r>
            <a:r>
              <a:rPr lang="en-US" sz="1800" dirty="0" err="1" smtClean="0">
                <a:solidFill>
                  <a:schemeClr val="accent2">
                    <a:lumMod val="50000"/>
                  </a:schemeClr>
                </a:solidFill>
              </a:rPr>
              <a:t>Beenu</a:t>
            </a:r>
            <a:r>
              <a:rPr lang="en-US" sz="1800" dirty="0" smtClean="0">
                <a:solidFill>
                  <a:schemeClr val="accent2">
                    <a:lumMod val="50000"/>
                  </a:schemeClr>
                </a:solidFill>
              </a:rPr>
              <a:t> </a:t>
            </a:r>
            <a:r>
              <a:rPr lang="en-US" sz="1800" dirty="0" err="1" smtClean="0">
                <a:solidFill>
                  <a:schemeClr val="accent2">
                    <a:lumMod val="50000"/>
                  </a:schemeClr>
                </a:solidFill>
              </a:rPr>
              <a:t>Bhalla</a:t>
            </a:r>
            <a:r>
              <a:rPr lang="en-US" sz="1800" dirty="0" smtClean="0">
                <a:solidFill>
                  <a:schemeClr val="accent2">
                    <a:lumMod val="50000"/>
                  </a:schemeClr>
                </a:solidFill>
              </a:rPr>
              <a:t> whose valuable guidance has been the ones that helped me complete this project and make it a success, his suggestions and his instructions served as a major contribution towards the completion of this project. Then I would like to thank my parents and friends who have helped me with their valuable suggestions</a:t>
            </a:r>
            <a:endParaRPr lang="en-US" sz="1800"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52400"/>
            <a:ext cx="7620000" cy="2057400"/>
          </a:xfrm>
        </p:spPr>
        <p:txBody>
          <a:bodyPr>
            <a:normAutofit/>
          </a:bodyPr>
          <a:lstStyle/>
          <a:p>
            <a:r>
              <a:rPr lang="en-US" sz="1600" dirty="0" smtClean="0">
                <a:effectLst/>
              </a:rPr>
              <a:t>Malachite green is classified in the dyestuff industry as a </a:t>
            </a:r>
            <a:r>
              <a:rPr lang="en-US" sz="1600" dirty="0" err="1" smtClean="0">
                <a:effectLst/>
                <a:hlinkClick r:id="rId2" tooltip="Triarylmethane dye"/>
              </a:rPr>
              <a:t>triarylmethane</a:t>
            </a:r>
            <a:r>
              <a:rPr lang="en-US" sz="1600" dirty="0" smtClean="0">
                <a:effectLst/>
                <a:hlinkClick r:id="rId2" tooltip="Triarylmethane dye"/>
              </a:rPr>
              <a:t> dye</a:t>
            </a:r>
            <a:r>
              <a:rPr lang="en-US" sz="1600" dirty="0" smtClean="0">
                <a:effectLst/>
              </a:rPr>
              <a:t> and also using in pigment industry. Formally, malachite green refers to the chloride salt [C</a:t>
            </a:r>
            <a:r>
              <a:rPr lang="en-US" sz="1600" baseline="-25000" dirty="0" smtClean="0">
                <a:effectLst/>
              </a:rPr>
              <a:t>6</a:t>
            </a:r>
            <a:r>
              <a:rPr lang="en-US" sz="1600" dirty="0" smtClean="0">
                <a:effectLst/>
              </a:rPr>
              <a:t>H</a:t>
            </a:r>
            <a:r>
              <a:rPr lang="en-US" sz="1600" baseline="-25000" dirty="0" smtClean="0">
                <a:effectLst/>
              </a:rPr>
              <a:t>5</a:t>
            </a:r>
            <a:r>
              <a:rPr lang="en-US" sz="1600" dirty="0" smtClean="0">
                <a:effectLst/>
              </a:rPr>
              <a:t>C(C</a:t>
            </a:r>
            <a:r>
              <a:rPr lang="en-US" sz="1600" baseline="-25000" dirty="0" smtClean="0">
                <a:effectLst/>
              </a:rPr>
              <a:t>6</a:t>
            </a:r>
            <a:r>
              <a:rPr lang="en-US" sz="1600" dirty="0" smtClean="0">
                <a:effectLst/>
              </a:rPr>
              <a:t>H</a:t>
            </a:r>
            <a:r>
              <a:rPr lang="en-US" sz="1600" baseline="-25000" dirty="0" smtClean="0">
                <a:effectLst/>
              </a:rPr>
              <a:t>4</a:t>
            </a:r>
            <a:r>
              <a:rPr lang="en-US" sz="1600" dirty="0" smtClean="0">
                <a:effectLst/>
              </a:rPr>
              <a:t>N(CH</a:t>
            </a:r>
            <a:r>
              <a:rPr lang="en-US" sz="1600" baseline="-25000" dirty="0" smtClean="0">
                <a:effectLst/>
              </a:rPr>
              <a:t>3</a:t>
            </a:r>
            <a:r>
              <a:rPr lang="en-US" sz="1600" dirty="0" smtClean="0">
                <a:effectLst/>
              </a:rPr>
              <a:t>)</a:t>
            </a:r>
            <a:r>
              <a:rPr lang="en-US" sz="1600" baseline="-25000" dirty="0" smtClean="0">
                <a:effectLst/>
              </a:rPr>
              <a:t>2</a:t>
            </a:r>
            <a:r>
              <a:rPr lang="en-US" sz="1600" dirty="0" smtClean="0">
                <a:effectLst/>
              </a:rPr>
              <a:t>)</a:t>
            </a:r>
            <a:r>
              <a:rPr lang="en-US" sz="1600" baseline="-25000" dirty="0" smtClean="0">
                <a:effectLst/>
              </a:rPr>
              <a:t>2</a:t>
            </a:r>
            <a:r>
              <a:rPr lang="en-US" sz="1600" dirty="0" smtClean="0">
                <a:effectLst/>
              </a:rPr>
              <a:t>]</a:t>
            </a:r>
            <a:r>
              <a:rPr lang="en-US" sz="1600" dirty="0" err="1" smtClean="0">
                <a:effectLst/>
              </a:rPr>
              <a:t>Cl</a:t>
            </a:r>
            <a:r>
              <a:rPr lang="en-US" sz="1600" dirty="0" smtClean="0">
                <a:effectLst/>
              </a:rPr>
              <a:t>, although the term malachite green is used loosely and often just refers to the colored </a:t>
            </a:r>
            <a:r>
              <a:rPr lang="en-US" sz="1600" dirty="0" err="1" smtClean="0">
                <a:effectLst/>
                <a:hlinkClick r:id="rId3" tooltip="Cation"/>
              </a:rPr>
              <a:t>cation</a:t>
            </a:r>
            <a:r>
              <a:rPr lang="en-US" sz="1600" dirty="0" smtClean="0">
                <a:effectLst/>
              </a:rPr>
              <a:t>. The </a:t>
            </a:r>
            <a:r>
              <a:rPr lang="en-US" sz="1600" dirty="0" smtClean="0">
                <a:effectLst/>
                <a:hlinkClick r:id="rId4" tooltip="Oxalate"/>
              </a:rPr>
              <a:t>oxalate</a:t>
            </a:r>
            <a:r>
              <a:rPr lang="en-US" sz="1600" dirty="0" smtClean="0">
                <a:effectLst/>
              </a:rPr>
              <a:t> salt is also marketed. The </a:t>
            </a:r>
            <a:r>
              <a:rPr lang="en-US" sz="1600" dirty="0" smtClean="0">
                <a:effectLst/>
                <a:hlinkClick r:id="rId5" tooltip="Anion"/>
              </a:rPr>
              <a:t>anions</a:t>
            </a:r>
            <a:r>
              <a:rPr lang="en-US" sz="1600" dirty="0" smtClean="0">
                <a:effectLst/>
              </a:rPr>
              <a:t> have no effect on the color. The intense green color of the </a:t>
            </a:r>
            <a:r>
              <a:rPr lang="en-US" sz="1600" dirty="0" err="1" smtClean="0">
                <a:effectLst/>
              </a:rPr>
              <a:t>cation</a:t>
            </a:r>
            <a:r>
              <a:rPr lang="en-US" sz="1600" dirty="0" smtClean="0">
                <a:effectLst/>
              </a:rPr>
              <a:t> results from a strong absorption band at 621 nm (</a:t>
            </a:r>
            <a:r>
              <a:rPr lang="en-US" sz="1600" dirty="0" smtClean="0">
                <a:effectLst/>
                <a:hlinkClick r:id="rId6" tooltip="Mass attenuation coefficient"/>
              </a:rPr>
              <a:t>extinction coefficient</a:t>
            </a:r>
            <a:r>
              <a:rPr lang="en-US" sz="1600" dirty="0" smtClean="0">
                <a:effectLst/>
              </a:rPr>
              <a:t> of 10</a:t>
            </a:r>
            <a:r>
              <a:rPr lang="en-US" sz="1600" baseline="30000" dirty="0" smtClean="0">
                <a:effectLst/>
              </a:rPr>
              <a:t>5</a:t>
            </a:r>
            <a:r>
              <a:rPr lang="en-US" sz="1600" dirty="0" smtClean="0">
                <a:effectLst/>
              </a:rPr>
              <a:t> M</a:t>
            </a:r>
            <a:r>
              <a:rPr lang="en-US" sz="1600" baseline="30000" dirty="0" smtClean="0">
                <a:effectLst/>
              </a:rPr>
              <a:t>−1</a:t>
            </a:r>
            <a:r>
              <a:rPr lang="en-US" sz="1600" dirty="0" smtClean="0">
                <a:effectLst/>
              </a:rPr>
              <a:t> cm</a:t>
            </a:r>
            <a:r>
              <a:rPr lang="en-US" sz="1600" baseline="30000" dirty="0" smtClean="0">
                <a:effectLst/>
              </a:rPr>
              <a:t>−1</a:t>
            </a:r>
            <a:r>
              <a:rPr lang="en-US" sz="1600" dirty="0" smtClean="0">
                <a:effectLst/>
              </a:rPr>
              <a:t>).</a:t>
            </a:r>
            <a:endParaRPr lang="en-US" sz="1600" dirty="0">
              <a:effectLst/>
            </a:endParaRPr>
          </a:p>
        </p:txBody>
      </p:sp>
      <p:sp>
        <p:nvSpPr>
          <p:cNvPr id="3" name="Subtitle 2"/>
          <p:cNvSpPr>
            <a:spLocks noGrp="1"/>
          </p:cNvSpPr>
          <p:nvPr>
            <p:ph type="subTitle" idx="1"/>
          </p:nvPr>
        </p:nvSpPr>
        <p:spPr>
          <a:xfrm>
            <a:off x="1143000" y="2438400"/>
            <a:ext cx="7696200" cy="4191000"/>
          </a:xfrm>
        </p:spPr>
        <p:txBody>
          <a:bodyPr/>
          <a:lstStyle/>
          <a:p>
            <a:r>
              <a:rPr lang="en-US" sz="1600" dirty="0" smtClean="0"/>
              <a:t>Malachite green is prepared by the condensation of </a:t>
            </a:r>
            <a:r>
              <a:rPr lang="en-US" sz="1600" dirty="0" err="1" smtClean="0">
                <a:hlinkClick r:id="rId7" tooltip="Benzaldehyde"/>
              </a:rPr>
              <a:t>benzaldehyde</a:t>
            </a:r>
            <a:r>
              <a:rPr lang="en-US" sz="1600" dirty="0" smtClean="0"/>
              <a:t> and </a:t>
            </a:r>
            <a:r>
              <a:rPr lang="en-US" sz="1600" dirty="0" err="1" smtClean="0">
                <a:hlinkClick r:id="rId8" tooltip="Dimethylaniline"/>
              </a:rPr>
              <a:t>dimethylaniline</a:t>
            </a:r>
            <a:r>
              <a:rPr lang="en-US" sz="1600" dirty="0" smtClean="0"/>
              <a:t> to give </a:t>
            </a:r>
            <a:r>
              <a:rPr lang="en-US" sz="1600" dirty="0" err="1" smtClean="0">
                <a:hlinkClick r:id="rId9" tooltip="Leuco dye"/>
              </a:rPr>
              <a:t>leuco</a:t>
            </a:r>
            <a:r>
              <a:rPr lang="en-US" sz="1600" dirty="0" err="1" smtClean="0"/>
              <a:t>malachite</a:t>
            </a:r>
            <a:r>
              <a:rPr lang="en-US" sz="1600" dirty="0" smtClean="0"/>
              <a:t> green (LMG):</a:t>
            </a:r>
          </a:p>
          <a:p>
            <a:r>
              <a:rPr lang="en-US" sz="1600" dirty="0" smtClean="0"/>
              <a:t>C</a:t>
            </a:r>
            <a:r>
              <a:rPr lang="en-US" sz="1600" baseline="-25000" dirty="0" smtClean="0"/>
              <a:t>6</a:t>
            </a:r>
            <a:r>
              <a:rPr lang="en-US" sz="1600" dirty="0" smtClean="0"/>
              <a:t>H</a:t>
            </a:r>
            <a:r>
              <a:rPr lang="en-US" sz="1600" baseline="-25000" dirty="0" smtClean="0"/>
              <a:t>5</a:t>
            </a:r>
            <a:r>
              <a:rPr lang="en-US" sz="1600" dirty="0" smtClean="0"/>
              <a:t>CHO + 2 C</a:t>
            </a:r>
            <a:r>
              <a:rPr lang="en-US" sz="1600" baseline="-25000" dirty="0" smtClean="0"/>
              <a:t>6</a:t>
            </a:r>
            <a:r>
              <a:rPr lang="en-US" sz="1600" dirty="0" smtClean="0"/>
              <a:t>H</a:t>
            </a:r>
            <a:r>
              <a:rPr lang="en-US" sz="1600" baseline="-25000" dirty="0" smtClean="0"/>
              <a:t>5</a:t>
            </a:r>
            <a:r>
              <a:rPr lang="en-US" sz="1600" dirty="0" smtClean="0"/>
              <a:t>N(CH</a:t>
            </a:r>
            <a:r>
              <a:rPr lang="en-US" sz="1600" baseline="-25000" dirty="0" smtClean="0"/>
              <a:t>3</a:t>
            </a:r>
            <a:r>
              <a:rPr lang="en-US" sz="1600" dirty="0" smtClean="0"/>
              <a:t>)</a:t>
            </a:r>
            <a:r>
              <a:rPr lang="en-US" sz="1600" baseline="-25000" dirty="0" smtClean="0"/>
              <a:t>2</a:t>
            </a:r>
            <a:r>
              <a:rPr lang="en-US" sz="1600" dirty="0" smtClean="0"/>
              <a:t> → C</a:t>
            </a:r>
            <a:r>
              <a:rPr lang="en-US" sz="1600" baseline="-25000" dirty="0" smtClean="0"/>
              <a:t>6</a:t>
            </a:r>
            <a:r>
              <a:rPr lang="en-US" sz="1600" dirty="0" smtClean="0"/>
              <a:t>H</a:t>
            </a:r>
            <a:r>
              <a:rPr lang="en-US" sz="1600" baseline="-25000" dirty="0" smtClean="0"/>
              <a:t>5</a:t>
            </a:r>
            <a:r>
              <a:rPr lang="en-US" sz="1600" dirty="0" smtClean="0"/>
              <a:t>CH(C</a:t>
            </a:r>
            <a:r>
              <a:rPr lang="en-US" sz="1600" baseline="-25000" dirty="0" smtClean="0"/>
              <a:t>6</a:t>
            </a:r>
            <a:r>
              <a:rPr lang="en-US" sz="1600" dirty="0" smtClean="0"/>
              <a:t>H</a:t>
            </a:r>
            <a:r>
              <a:rPr lang="en-US" sz="1600" baseline="-25000" dirty="0" smtClean="0"/>
              <a:t>4</a:t>
            </a:r>
            <a:r>
              <a:rPr lang="en-US" sz="1600" dirty="0" smtClean="0"/>
              <a:t>N(CH</a:t>
            </a:r>
            <a:r>
              <a:rPr lang="en-US" sz="1600" baseline="-25000" dirty="0" smtClean="0"/>
              <a:t>3</a:t>
            </a:r>
            <a:r>
              <a:rPr lang="en-US" sz="1600" dirty="0" smtClean="0"/>
              <a:t>)</a:t>
            </a:r>
            <a:r>
              <a:rPr lang="en-US" sz="1600" baseline="-25000" dirty="0" smtClean="0"/>
              <a:t>2</a:t>
            </a:r>
            <a:r>
              <a:rPr lang="en-US" sz="1600" dirty="0" smtClean="0"/>
              <a:t>)</a:t>
            </a:r>
            <a:r>
              <a:rPr lang="en-US" sz="1600" baseline="-25000" dirty="0" smtClean="0"/>
              <a:t>2</a:t>
            </a:r>
            <a:r>
              <a:rPr lang="en-US" sz="1600" dirty="0" smtClean="0"/>
              <a:t> + H</a:t>
            </a:r>
            <a:r>
              <a:rPr lang="en-US" sz="1600" baseline="-25000" dirty="0" smtClean="0"/>
              <a:t>2</a:t>
            </a:r>
            <a:r>
              <a:rPr lang="en-US" sz="1600" dirty="0" smtClean="0"/>
              <a:t>OSecond, this colorless </a:t>
            </a:r>
            <a:r>
              <a:rPr lang="en-US" sz="1600" dirty="0" err="1" smtClean="0"/>
              <a:t>leuco</a:t>
            </a:r>
            <a:r>
              <a:rPr lang="en-US" sz="1600" dirty="0" smtClean="0"/>
              <a:t> compound, a relative of </a:t>
            </a:r>
            <a:r>
              <a:rPr lang="en-US" sz="1600" dirty="0" err="1" smtClean="0">
                <a:hlinkClick r:id="rId10" tooltip="Triphenylmethane"/>
              </a:rPr>
              <a:t>triphenylmethane</a:t>
            </a:r>
            <a:r>
              <a:rPr lang="en-US" sz="1600" dirty="0" smtClean="0"/>
              <a:t>, is oxidized to the </a:t>
            </a:r>
            <a:r>
              <a:rPr lang="en-US" sz="1600" dirty="0" err="1" smtClean="0"/>
              <a:t>cation</a:t>
            </a:r>
            <a:r>
              <a:rPr lang="en-US" sz="1600" dirty="0" smtClean="0"/>
              <a:t> that is MG:</a:t>
            </a:r>
          </a:p>
          <a:p>
            <a:r>
              <a:rPr lang="en-US" sz="1600" dirty="0" smtClean="0"/>
              <a:t>C</a:t>
            </a:r>
            <a:r>
              <a:rPr lang="en-US" sz="1600" baseline="-25000" dirty="0" smtClean="0"/>
              <a:t>6</a:t>
            </a:r>
            <a:r>
              <a:rPr lang="en-US" sz="1600" dirty="0" smtClean="0"/>
              <a:t>H</a:t>
            </a:r>
            <a:r>
              <a:rPr lang="en-US" sz="1600" baseline="-25000" dirty="0" smtClean="0"/>
              <a:t>5</a:t>
            </a:r>
            <a:r>
              <a:rPr lang="en-US" sz="1600" dirty="0" smtClean="0"/>
              <a:t>CH(C</a:t>
            </a:r>
            <a:r>
              <a:rPr lang="en-US" sz="1600" baseline="-25000" dirty="0" smtClean="0"/>
              <a:t>6</a:t>
            </a:r>
            <a:r>
              <a:rPr lang="en-US" sz="1600" dirty="0" smtClean="0"/>
              <a:t>H</a:t>
            </a:r>
            <a:r>
              <a:rPr lang="en-US" sz="1600" baseline="-25000" dirty="0" smtClean="0"/>
              <a:t>4</a:t>
            </a:r>
            <a:r>
              <a:rPr lang="en-US" sz="1600" dirty="0" smtClean="0"/>
              <a:t>N(CH</a:t>
            </a:r>
            <a:r>
              <a:rPr lang="en-US" sz="1600" baseline="-25000" dirty="0" smtClean="0"/>
              <a:t>3</a:t>
            </a:r>
            <a:r>
              <a:rPr lang="en-US" sz="1600" dirty="0" smtClean="0"/>
              <a:t>)</a:t>
            </a:r>
            <a:r>
              <a:rPr lang="en-US" sz="1600" baseline="-25000" dirty="0" smtClean="0"/>
              <a:t>2</a:t>
            </a:r>
            <a:r>
              <a:rPr lang="en-US" sz="1600" dirty="0" smtClean="0"/>
              <a:t>)</a:t>
            </a:r>
            <a:r>
              <a:rPr lang="en-US" sz="1600" baseline="-25000" dirty="0" smtClean="0"/>
              <a:t>2</a:t>
            </a:r>
            <a:r>
              <a:rPr lang="en-US" sz="1600" dirty="0" smtClean="0"/>
              <a:t> + </a:t>
            </a:r>
            <a:r>
              <a:rPr lang="en-US" sz="1600" dirty="0" err="1" smtClean="0"/>
              <a:t>HCl</a:t>
            </a:r>
            <a:r>
              <a:rPr lang="en-US" sz="1600" dirty="0" smtClean="0"/>
              <a:t> + ​</a:t>
            </a:r>
            <a:r>
              <a:rPr lang="en-US" sz="1600" baseline="30000" dirty="0" smtClean="0"/>
              <a:t>1</a:t>
            </a:r>
            <a:r>
              <a:rPr lang="en-US" sz="1600" dirty="0" smtClean="0"/>
              <a:t>⁄</a:t>
            </a:r>
            <a:r>
              <a:rPr lang="en-US" sz="1600" baseline="-25000" dirty="0" smtClean="0"/>
              <a:t>2</a:t>
            </a:r>
            <a:r>
              <a:rPr lang="en-US" sz="1600" dirty="0" smtClean="0"/>
              <a:t> O</a:t>
            </a:r>
            <a:r>
              <a:rPr lang="en-US" sz="1600" baseline="-25000" dirty="0" smtClean="0"/>
              <a:t>2</a:t>
            </a:r>
            <a:r>
              <a:rPr lang="en-US" sz="1600" dirty="0" smtClean="0"/>
              <a:t> → [C</a:t>
            </a:r>
            <a:r>
              <a:rPr lang="en-US" sz="1600" baseline="-25000" dirty="0" smtClean="0"/>
              <a:t>6</a:t>
            </a:r>
            <a:r>
              <a:rPr lang="en-US" sz="1600" dirty="0" smtClean="0"/>
              <a:t>H</a:t>
            </a:r>
            <a:r>
              <a:rPr lang="en-US" sz="1600" baseline="-25000" dirty="0" smtClean="0"/>
              <a:t>5</a:t>
            </a:r>
            <a:r>
              <a:rPr lang="en-US" sz="1600" dirty="0" smtClean="0"/>
              <a:t>C(C</a:t>
            </a:r>
            <a:r>
              <a:rPr lang="en-US" sz="1600" baseline="-25000" dirty="0" smtClean="0"/>
              <a:t>6</a:t>
            </a:r>
            <a:r>
              <a:rPr lang="en-US" sz="1600" dirty="0" smtClean="0"/>
              <a:t>H</a:t>
            </a:r>
            <a:r>
              <a:rPr lang="en-US" sz="1600" baseline="-25000" dirty="0" smtClean="0"/>
              <a:t>4</a:t>
            </a:r>
            <a:r>
              <a:rPr lang="en-US" sz="1600" dirty="0" smtClean="0"/>
              <a:t>N(CH</a:t>
            </a:r>
            <a:r>
              <a:rPr lang="en-US" sz="1600" baseline="-25000" dirty="0" smtClean="0"/>
              <a:t>3</a:t>
            </a:r>
            <a:r>
              <a:rPr lang="en-US" sz="1600" dirty="0" smtClean="0"/>
              <a:t>)</a:t>
            </a:r>
            <a:r>
              <a:rPr lang="en-US" sz="1600" baseline="-25000" dirty="0" smtClean="0"/>
              <a:t>2</a:t>
            </a:r>
            <a:r>
              <a:rPr lang="en-US" sz="1600" dirty="0" smtClean="0"/>
              <a:t>)</a:t>
            </a:r>
            <a:r>
              <a:rPr lang="en-US" sz="1600" baseline="-25000" dirty="0" smtClean="0"/>
              <a:t>2</a:t>
            </a:r>
            <a:r>
              <a:rPr lang="en-US" sz="1600" dirty="0" smtClean="0"/>
              <a:t>]</a:t>
            </a:r>
            <a:r>
              <a:rPr lang="en-US" sz="1600" dirty="0" err="1" smtClean="0"/>
              <a:t>Cl</a:t>
            </a:r>
            <a:r>
              <a:rPr lang="en-US" sz="1600" dirty="0" smtClean="0"/>
              <a:t> + H</a:t>
            </a:r>
            <a:r>
              <a:rPr lang="en-US" sz="1600" baseline="-25000" dirty="0" smtClean="0"/>
              <a:t>2</a:t>
            </a:r>
            <a:r>
              <a:rPr lang="en-US" sz="1600" dirty="0" smtClean="0"/>
              <a:t>OA typical oxidizing agent is </a:t>
            </a:r>
            <a:r>
              <a:rPr lang="en-US" sz="1600" dirty="0" smtClean="0">
                <a:hlinkClick r:id="rId11" tooltip="Manganese dioxide"/>
              </a:rPr>
              <a:t>manganese dioxide</a:t>
            </a:r>
            <a:r>
              <a:rPr lang="en-US" sz="1600" dirty="0" smtClean="0"/>
              <a:t>.</a:t>
            </a:r>
          </a:p>
          <a:p>
            <a:endParaRPr lang="en-US" dirty="0"/>
          </a:p>
        </p:txBody>
      </p:sp>
      <p:pic>
        <p:nvPicPr>
          <p:cNvPr id="6146" name="Picture 2" descr="C:\Users\User\Desktop\MalachiteGr&amp;Leuco.png"/>
          <p:cNvPicPr>
            <a:picLocks noChangeAspect="1" noChangeArrowheads="1"/>
          </p:cNvPicPr>
          <p:nvPr/>
        </p:nvPicPr>
        <p:blipFill>
          <a:blip r:embed="rId12"/>
          <a:srcRect/>
          <a:stretch>
            <a:fillRect/>
          </a:stretch>
        </p:blipFill>
        <p:spPr bwMode="auto">
          <a:xfrm>
            <a:off x="1295400" y="4724400"/>
            <a:ext cx="7302966" cy="12954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0"/>
            <a:ext cx="7772400" cy="685800"/>
          </a:xfrm>
        </p:spPr>
        <p:txBody>
          <a:bodyPr>
            <a:normAutofit/>
          </a:bodyPr>
          <a:lstStyle/>
          <a:p>
            <a:r>
              <a:rPr lang="en-US" sz="2800" dirty="0" smtClean="0"/>
              <a:t>OBSERVATIONS</a:t>
            </a:r>
            <a:endParaRPr lang="en-US" sz="2800" dirty="0"/>
          </a:p>
        </p:txBody>
      </p:sp>
      <p:sp>
        <p:nvSpPr>
          <p:cNvPr id="3" name="Subtitle 2"/>
          <p:cNvSpPr>
            <a:spLocks noGrp="1"/>
          </p:cNvSpPr>
          <p:nvPr>
            <p:ph type="subTitle" idx="1"/>
          </p:nvPr>
        </p:nvSpPr>
        <p:spPr>
          <a:xfrm>
            <a:off x="1143000" y="838200"/>
            <a:ext cx="7696200" cy="4724400"/>
          </a:xfrm>
        </p:spPr>
        <p:txBody>
          <a:bodyPr>
            <a:normAutofit/>
          </a:bodyPr>
          <a:lstStyle/>
          <a:p>
            <a:r>
              <a:rPr lang="en-US" sz="1600" dirty="0" smtClean="0"/>
              <a:t> </a:t>
            </a:r>
            <a:r>
              <a:rPr lang="en-US" sz="1600" i="1" dirty="0" smtClean="0"/>
              <a:t>The </a:t>
            </a:r>
            <a:r>
              <a:rPr lang="en-US" sz="1600" i="1" dirty="0" err="1" smtClean="0"/>
              <a:t>colour</a:t>
            </a:r>
            <a:r>
              <a:rPr lang="en-US" sz="1600" i="1" dirty="0" smtClean="0"/>
              <a:t> of wool cloth directly by dipping in hot solution of malachite green dye is fast.</a:t>
            </a:r>
          </a:p>
          <a:p>
            <a:r>
              <a:rPr lang="en-US" sz="1600" dirty="0" smtClean="0"/>
              <a:t> </a:t>
            </a:r>
            <a:r>
              <a:rPr lang="en-US" sz="1600" i="1" dirty="0" smtClean="0"/>
              <a:t>The </a:t>
            </a:r>
            <a:r>
              <a:rPr lang="en-US" sz="1600" i="1" dirty="0" err="1" smtClean="0"/>
              <a:t>colour</a:t>
            </a:r>
            <a:r>
              <a:rPr lang="en-US" sz="1600" i="1" dirty="0" smtClean="0"/>
              <a:t> of cotton cloth dyed directly (without using mordant) by dipping in hot solution of</a:t>
            </a:r>
          </a:p>
          <a:p>
            <a:r>
              <a:rPr lang="en-US" sz="1600" i="1" dirty="0" smtClean="0"/>
              <a:t>malachite green is not fast to washing and is of low intensity.</a:t>
            </a:r>
          </a:p>
          <a:p>
            <a:r>
              <a:rPr lang="en-US" sz="1600" dirty="0" smtClean="0"/>
              <a:t> </a:t>
            </a:r>
            <a:r>
              <a:rPr lang="en-US" sz="1600" i="1" dirty="0" smtClean="0"/>
              <a:t>The </a:t>
            </a:r>
            <a:r>
              <a:rPr lang="en-US" sz="1600" i="1" dirty="0" err="1" smtClean="0"/>
              <a:t>colour</a:t>
            </a:r>
            <a:r>
              <a:rPr lang="en-US" sz="1600" i="1" dirty="0" smtClean="0"/>
              <a:t> of cotton cloth dyed indirectly by using mordant and then by dipping in hot solution of malachite green is fast to washing and is of high intensity.</a:t>
            </a:r>
          </a:p>
          <a:p>
            <a:endParaRPr lang="en-US" sz="1600" i="1" dirty="0" smtClean="0"/>
          </a:p>
          <a:p>
            <a:r>
              <a:rPr lang="en-US" sz="2800" dirty="0" smtClean="0"/>
              <a:t>PRECAUTIONS</a:t>
            </a:r>
          </a:p>
          <a:p>
            <a:r>
              <a:rPr lang="en-US" sz="1600" dirty="0" smtClean="0"/>
              <a:t> </a:t>
            </a:r>
            <a:r>
              <a:rPr lang="en-US" sz="1600" i="1" dirty="0" smtClean="0"/>
              <a:t>Let the Malachite Green solution boil properly for about 8-10 minutes to get better results.</a:t>
            </a:r>
          </a:p>
          <a:p>
            <a:r>
              <a:rPr lang="en-US" sz="1600" dirty="0" smtClean="0"/>
              <a:t> </a:t>
            </a:r>
            <a:r>
              <a:rPr lang="en-US" sz="1600" i="1" dirty="0" smtClean="0"/>
              <a:t>While dyeing cotton directly, let the cotton cloth be present in the dye for more than or</a:t>
            </a:r>
          </a:p>
          <a:p>
            <a:r>
              <a:rPr lang="en-US" sz="1600" i="1" dirty="0" smtClean="0"/>
              <a:t>equal to 2 minutes but not less.</a:t>
            </a:r>
          </a:p>
          <a:p>
            <a:r>
              <a:rPr lang="en-US" sz="1600" dirty="0" smtClean="0"/>
              <a:t> </a:t>
            </a:r>
            <a:r>
              <a:rPr lang="en-US" sz="1600" i="1" dirty="0" smtClean="0"/>
              <a:t>Using of solutions such as </a:t>
            </a:r>
            <a:r>
              <a:rPr lang="en-US" sz="1600" i="1" dirty="0" err="1" smtClean="0"/>
              <a:t>tartaremetic</a:t>
            </a:r>
            <a:r>
              <a:rPr lang="en-US" sz="1600" i="1" dirty="0" smtClean="0"/>
              <a:t> Solution, tannic acid solution must be eminent.</a:t>
            </a:r>
          </a:p>
          <a:p>
            <a:r>
              <a:rPr lang="en-US" sz="1600" dirty="0" smtClean="0"/>
              <a:t> </a:t>
            </a:r>
            <a:r>
              <a:rPr lang="en-US" sz="1600" i="1" dirty="0" smtClean="0"/>
              <a:t>Usage of gloves is preferable to ensure tidiness</a:t>
            </a:r>
            <a:r>
              <a:rPr lang="en-US" sz="2800" i="1" dirty="0" smtClean="0"/>
              <a:t>.</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4450080"/>
          </a:xfrm>
        </p:spPr>
        <p:txBody>
          <a:bodyPr>
            <a:normAutofit/>
          </a:bodyPr>
          <a:lstStyle/>
          <a:p>
            <a:r>
              <a:rPr lang="en-US" sz="6000" b="1" dirty="0" smtClean="0">
                <a:latin typeface="Algerian" pitchFamily="82" charset="0"/>
              </a:rPr>
              <a:t>   </a:t>
            </a:r>
            <a:r>
              <a:rPr lang="en-US" sz="7200" b="1" dirty="0" smtClean="0">
                <a:solidFill>
                  <a:schemeClr val="accent3">
                    <a:lumMod val="50000"/>
                  </a:schemeClr>
                </a:solidFill>
                <a:latin typeface="Algerian" pitchFamily="82" charset="0"/>
              </a:rPr>
              <a:t>THANK YOU</a:t>
            </a:r>
            <a:r>
              <a:rPr lang="en-US" sz="6000" b="1" dirty="0" smtClean="0">
                <a:latin typeface="Algerian" pitchFamily="82" charset="0"/>
              </a:rPr>
              <a:t/>
            </a:r>
            <a:br>
              <a:rPr lang="en-US" sz="6000" b="1" dirty="0" smtClean="0">
                <a:latin typeface="Algerian" pitchFamily="82" charset="0"/>
              </a:rPr>
            </a:br>
            <a:r>
              <a:rPr lang="en-US" sz="6000" b="1" dirty="0" smtClean="0">
                <a:latin typeface="Algerian" pitchFamily="82" charset="0"/>
              </a:rPr>
              <a:t/>
            </a:r>
            <a:br>
              <a:rPr lang="en-US" sz="6000" b="1" dirty="0" smtClean="0">
                <a:latin typeface="Algerian" pitchFamily="82" charset="0"/>
              </a:rPr>
            </a:br>
            <a:r>
              <a:rPr lang="en-US" sz="3600" dirty="0" smtClean="0">
                <a:solidFill>
                  <a:schemeClr val="tx1"/>
                </a:solidFill>
                <a:latin typeface="Algerian" pitchFamily="82" charset="0"/>
              </a:rPr>
              <a:t>BY – ADITYA</a:t>
            </a:r>
            <a:br>
              <a:rPr lang="en-US" sz="3600" dirty="0" smtClean="0">
                <a:solidFill>
                  <a:schemeClr val="tx1"/>
                </a:solidFill>
                <a:latin typeface="Algerian" pitchFamily="82" charset="0"/>
              </a:rPr>
            </a:br>
            <a:r>
              <a:rPr lang="en-US" sz="3600" dirty="0" smtClean="0">
                <a:solidFill>
                  <a:schemeClr val="tx1"/>
                </a:solidFill>
                <a:latin typeface="Algerian" pitchFamily="82" charset="0"/>
              </a:rPr>
              <a:t>CLASS – XII – B</a:t>
            </a:r>
            <a:br>
              <a:rPr lang="en-US" sz="3600" dirty="0" smtClean="0">
                <a:solidFill>
                  <a:schemeClr val="tx1"/>
                </a:solidFill>
                <a:latin typeface="Algerian" pitchFamily="82" charset="0"/>
              </a:rPr>
            </a:br>
            <a:r>
              <a:rPr lang="en-US" sz="3600" dirty="0" smtClean="0">
                <a:solidFill>
                  <a:schemeClr val="tx1"/>
                </a:solidFill>
                <a:latin typeface="Algerian" pitchFamily="82" charset="0"/>
              </a:rPr>
              <a:t>ROLL NO.</a:t>
            </a:r>
            <a:endParaRPr lang="en-US" sz="3600" dirty="0">
              <a:solidFill>
                <a:schemeClr val="tx1"/>
              </a:solidFill>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7772400" cy="762000"/>
          </a:xfrm>
        </p:spPr>
        <p:txBody>
          <a:bodyPr/>
          <a:lstStyle/>
          <a:p>
            <a:r>
              <a:rPr lang="en-US" dirty="0" smtClean="0"/>
              <a:t>INTRODUCTION</a:t>
            </a:r>
            <a:endParaRPr lang="en-US" dirty="0"/>
          </a:p>
        </p:txBody>
      </p:sp>
      <p:sp>
        <p:nvSpPr>
          <p:cNvPr id="3" name="Subtitle 2"/>
          <p:cNvSpPr>
            <a:spLocks noGrp="1"/>
          </p:cNvSpPr>
          <p:nvPr>
            <p:ph type="subTitle" idx="1"/>
          </p:nvPr>
        </p:nvSpPr>
        <p:spPr>
          <a:xfrm>
            <a:off x="1371600" y="914400"/>
            <a:ext cx="7543800" cy="5791200"/>
          </a:xfrm>
        </p:spPr>
        <p:txBody>
          <a:bodyPr>
            <a:normAutofit/>
          </a:bodyPr>
          <a:lstStyle/>
          <a:p>
            <a:endParaRPr lang="en-US" sz="2000" dirty="0" smtClean="0"/>
          </a:p>
          <a:p>
            <a:r>
              <a:rPr lang="en-US" sz="2000" dirty="0" smtClean="0"/>
              <a:t>DYEING</a:t>
            </a:r>
          </a:p>
          <a:p>
            <a:r>
              <a:rPr lang="en-US" sz="1100" dirty="0" smtClean="0"/>
              <a:t> </a:t>
            </a:r>
          </a:p>
          <a:p>
            <a:endParaRPr lang="en-US" sz="1400" b="1" dirty="0" smtClean="0"/>
          </a:p>
          <a:p>
            <a:r>
              <a:rPr lang="en-US" sz="1400" b="1" dirty="0" smtClean="0"/>
              <a:t>Dyeing</a:t>
            </a:r>
            <a:r>
              <a:rPr lang="en-US" sz="1400" dirty="0" smtClean="0"/>
              <a:t> is the application of </a:t>
            </a:r>
            <a:r>
              <a:rPr lang="en-US" sz="1400" dirty="0" smtClean="0">
                <a:hlinkClick r:id="rId2" tooltip="Dyes"/>
              </a:rPr>
              <a:t>dyes</a:t>
            </a:r>
            <a:r>
              <a:rPr lang="en-US" sz="1400" dirty="0" smtClean="0"/>
              <a:t> or </a:t>
            </a:r>
            <a:r>
              <a:rPr lang="en-US" sz="1400" dirty="0" smtClean="0">
                <a:hlinkClick r:id="rId3" tooltip="Pigments"/>
              </a:rPr>
              <a:t>pigments</a:t>
            </a:r>
            <a:r>
              <a:rPr lang="en-US" sz="1400" dirty="0" smtClean="0"/>
              <a:t> on </a:t>
            </a:r>
            <a:r>
              <a:rPr lang="en-US" sz="1400" dirty="0" smtClean="0">
                <a:hlinkClick r:id="rId4" tooltip="Textile"/>
              </a:rPr>
              <a:t>textile</a:t>
            </a:r>
            <a:r>
              <a:rPr lang="en-US" sz="1400" dirty="0" smtClean="0"/>
              <a:t> materials such as </a:t>
            </a:r>
            <a:r>
              <a:rPr lang="en-US" sz="1400" dirty="0" smtClean="0">
                <a:hlinkClick r:id="rId5" tooltip="Fiber"/>
              </a:rPr>
              <a:t>fibers</a:t>
            </a:r>
            <a:r>
              <a:rPr lang="en-US" sz="1400" dirty="0" smtClean="0"/>
              <a:t>, </a:t>
            </a:r>
            <a:r>
              <a:rPr lang="en-US" sz="1400" dirty="0" smtClean="0">
                <a:hlinkClick r:id="rId6" tooltip="Yarn"/>
              </a:rPr>
              <a:t>yarns</a:t>
            </a:r>
            <a:r>
              <a:rPr lang="en-US" sz="1400" dirty="0" smtClean="0"/>
              <a:t>, and </a:t>
            </a:r>
            <a:r>
              <a:rPr lang="en-US" sz="1400" dirty="0" smtClean="0">
                <a:hlinkClick r:id="rId7" tooltip="Fabric"/>
              </a:rPr>
              <a:t>fabrics</a:t>
            </a:r>
            <a:r>
              <a:rPr lang="en-US" sz="1400" dirty="0" smtClean="0"/>
              <a:t> with the objective of achieving color with desired </a:t>
            </a:r>
            <a:r>
              <a:rPr lang="en-US" sz="1400" dirty="0" smtClean="0">
                <a:hlinkClick r:id="rId8" tooltip="Color fastness"/>
              </a:rPr>
              <a:t>fastness</a:t>
            </a:r>
            <a:r>
              <a:rPr lang="en-US" sz="1400" dirty="0" smtClean="0"/>
              <a:t>. Dyeing is normally done in a special </a:t>
            </a:r>
            <a:r>
              <a:rPr lang="en-US" sz="1400" dirty="0" smtClean="0">
                <a:hlinkClick r:id="rId9" tooltip="Solution"/>
              </a:rPr>
              <a:t>solution</a:t>
            </a:r>
            <a:r>
              <a:rPr lang="en-US" sz="1400" dirty="0" smtClean="0"/>
              <a:t> containing </a:t>
            </a:r>
            <a:r>
              <a:rPr lang="en-US" sz="1400" dirty="0" smtClean="0">
                <a:hlinkClick r:id="rId10" tooltip="Dye"/>
              </a:rPr>
              <a:t>dyes</a:t>
            </a:r>
            <a:r>
              <a:rPr lang="en-US" sz="1400" dirty="0" smtClean="0"/>
              <a:t> and particular chemical material. Dye </a:t>
            </a:r>
            <a:r>
              <a:rPr lang="en-US" sz="1400" dirty="0" smtClean="0">
                <a:hlinkClick r:id="rId11" tooltip="Molecule"/>
              </a:rPr>
              <a:t>molecules</a:t>
            </a:r>
            <a:r>
              <a:rPr lang="en-US" sz="1400" dirty="0" smtClean="0"/>
              <a:t> are fixed to the fiber by absorption, diffusion, or bonding with temperature and time being key controlling factors. The bond between dye molecule and fiber may be strong or weak, depending on the dye used. Dyeing and printing are different applications; in printing color is applied to a localized area with desired patterns and in dyeing it is applied to the entire textile.</a:t>
            </a:r>
          </a:p>
          <a:p>
            <a:r>
              <a:rPr lang="en-US" sz="1400" dirty="0" smtClean="0"/>
              <a:t>The primary source of dye, historically, has been </a:t>
            </a:r>
            <a:r>
              <a:rPr lang="en-US" sz="1400" dirty="0" smtClean="0">
                <a:hlinkClick r:id="rId12" tooltip="Nature"/>
              </a:rPr>
              <a:t>nature</a:t>
            </a:r>
            <a:r>
              <a:rPr lang="en-US" sz="1400" dirty="0" smtClean="0"/>
              <a:t>, with the dyes being extracted from </a:t>
            </a:r>
            <a:r>
              <a:rPr lang="en-US" sz="1400" dirty="0" smtClean="0">
                <a:hlinkClick r:id="rId13" tooltip="Animal"/>
              </a:rPr>
              <a:t>animals</a:t>
            </a:r>
            <a:r>
              <a:rPr lang="en-US" sz="1400" dirty="0" smtClean="0"/>
              <a:t> or </a:t>
            </a:r>
            <a:r>
              <a:rPr lang="en-US" sz="1400" dirty="0" smtClean="0">
                <a:hlinkClick r:id="rId14" tooltip="Plant"/>
              </a:rPr>
              <a:t>plants</a:t>
            </a:r>
            <a:r>
              <a:rPr lang="en-US" sz="1400" dirty="0" smtClean="0"/>
              <a:t>. Since the mid-19th century, however, humans have produced artificial dyes to achieve a broader range of colors and to render the dyes more stable to washing and general use. Different classes of dyes are used for different types of fiber and at different stages of the textile production process, from loose fibers through </a:t>
            </a:r>
            <a:r>
              <a:rPr lang="en-US" sz="1400" dirty="0" smtClean="0">
                <a:hlinkClick r:id="rId6" tooltip="Yarn"/>
              </a:rPr>
              <a:t>yarn</a:t>
            </a:r>
            <a:r>
              <a:rPr lang="en-US" sz="1400" dirty="0" smtClean="0"/>
              <a:t> and cloth to complete garments.</a:t>
            </a:r>
          </a:p>
          <a:p>
            <a:r>
              <a:rPr lang="en-US" sz="1400" dirty="0" smtClean="0">
                <a:hlinkClick r:id="rId15" tooltip="Acrylic fiber"/>
              </a:rPr>
              <a:t>Acrylic fibers</a:t>
            </a:r>
            <a:r>
              <a:rPr lang="en-US" sz="1400" dirty="0" smtClean="0"/>
              <a:t> are dyed with basic dyes, while </a:t>
            </a:r>
            <a:r>
              <a:rPr lang="en-US" sz="1400" dirty="0" smtClean="0">
                <a:hlinkClick r:id="rId16" tooltip="Nylon"/>
              </a:rPr>
              <a:t>nylon</a:t>
            </a:r>
            <a:r>
              <a:rPr lang="en-US" sz="1400" dirty="0" smtClean="0"/>
              <a:t> and protein fibers such as </a:t>
            </a:r>
            <a:r>
              <a:rPr lang="en-US" sz="1400" dirty="0" smtClean="0">
                <a:hlinkClick r:id="rId17" tooltip="Wool"/>
              </a:rPr>
              <a:t>wool</a:t>
            </a:r>
            <a:r>
              <a:rPr lang="en-US" sz="1400" dirty="0" smtClean="0"/>
              <a:t> and </a:t>
            </a:r>
            <a:r>
              <a:rPr lang="en-US" sz="1400" dirty="0" smtClean="0">
                <a:hlinkClick r:id="rId18" tooltip="Silk"/>
              </a:rPr>
              <a:t>silk</a:t>
            </a:r>
            <a:r>
              <a:rPr lang="en-US" sz="1400" dirty="0" smtClean="0"/>
              <a:t> are dyed with </a:t>
            </a:r>
            <a:r>
              <a:rPr lang="en-US" sz="1400" dirty="0" smtClean="0">
                <a:hlinkClick r:id="rId19" tooltip="Acid dye"/>
              </a:rPr>
              <a:t>acid dyes</a:t>
            </a:r>
            <a:r>
              <a:rPr lang="en-US" sz="1400" dirty="0" smtClean="0"/>
              <a:t>, and </a:t>
            </a:r>
            <a:r>
              <a:rPr lang="en-US" sz="1400" dirty="0" smtClean="0">
                <a:hlinkClick r:id="rId20" tooltip="Polyester"/>
              </a:rPr>
              <a:t>polyester</a:t>
            </a:r>
            <a:r>
              <a:rPr lang="en-US" sz="1400" dirty="0" smtClean="0"/>
              <a:t> yarn is dyed with </a:t>
            </a:r>
            <a:r>
              <a:rPr lang="en-US" sz="1400" dirty="0" smtClean="0">
                <a:hlinkClick r:id="rId21" tooltip="Disperse dye"/>
              </a:rPr>
              <a:t>disperse dyes</a:t>
            </a:r>
            <a:r>
              <a:rPr lang="en-US" sz="1400" dirty="0" smtClean="0"/>
              <a:t>. </a:t>
            </a:r>
            <a:r>
              <a:rPr lang="en-US" sz="1400" dirty="0" smtClean="0">
                <a:hlinkClick r:id="rId22" tooltip="Cotton"/>
              </a:rPr>
              <a:t>Cotton</a:t>
            </a:r>
            <a:r>
              <a:rPr lang="en-US" sz="1400" dirty="0" smtClean="0"/>
              <a:t> is dyed with a range of dye types, including </a:t>
            </a:r>
            <a:r>
              <a:rPr lang="en-US" sz="1400" dirty="0" smtClean="0">
                <a:hlinkClick r:id="rId23" tooltip="Vat dye"/>
              </a:rPr>
              <a:t>vat dyes</a:t>
            </a:r>
            <a:r>
              <a:rPr lang="en-US" sz="1400" dirty="0" smtClean="0"/>
              <a:t>, and modern synthetic reactive and direct dyes.</a:t>
            </a:r>
          </a:p>
          <a:p>
            <a:endParaRPr lang="en-US" sz="1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59898"/>
            <a:ext cx="7772400" cy="783102"/>
          </a:xfrm>
        </p:spPr>
        <p:txBody>
          <a:bodyPr>
            <a:normAutofit/>
          </a:bodyPr>
          <a:lstStyle/>
          <a:p>
            <a:r>
              <a:rPr lang="en-US" sz="3200" dirty="0" smtClean="0">
                <a:solidFill>
                  <a:schemeClr val="tx1"/>
                </a:solidFill>
                <a:effectLst/>
              </a:rPr>
              <a:t>DYEING HISTORY</a:t>
            </a:r>
            <a:endParaRPr lang="en-US" sz="3200" dirty="0">
              <a:solidFill>
                <a:schemeClr val="tx1"/>
              </a:solidFill>
              <a:effectLst/>
            </a:endParaRPr>
          </a:p>
        </p:txBody>
      </p:sp>
      <p:sp>
        <p:nvSpPr>
          <p:cNvPr id="3" name="Subtitle 2"/>
          <p:cNvSpPr>
            <a:spLocks noGrp="1"/>
          </p:cNvSpPr>
          <p:nvPr>
            <p:ph type="subTitle" idx="1"/>
          </p:nvPr>
        </p:nvSpPr>
        <p:spPr>
          <a:xfrm>
            <a:off x="1447800" y="1143000"/>
            <a:ext cx="7391400" cy="5562600"/>
          </a:xfrm>
        </p:spPr>
        <p:txBody>
          <a:bodyPr>
            <a:normAutofit/>
          </a:bodyPr>
          <a:lstStyle/>
          <a:p>
            <a:endParaRPr lang="en-US" sz="1400" dirty="0" smtClean="0"/>
          </a:p>
          <a:p>
            <a:endParaRPr lang="en-US" sz="1400" dirty="0" smtClean="0"/>
          </a:p>
          <a:p>
            <a:r>
              <a:rPr lang="en-US" sz="1400" dirty="0" smtClean="0"/>
              <a:t>The earliest dyed </a:t>
            </a:r>
            <a:r>
              <a:rPr lang="en-US" sz="1400" dirty="0" smtClean="0">
                <a:hlinkClick r:id="rId2" tooltip="Flax"/>
              </a:rPr>
              <a:t>flax</a:t>
            </a:r>
            <a:r>
              <a:rPr lang="en-US" sz="1400" dirty="0" smtClean="0"/>
              <a:t> fibers have been found in a prehistoric cave in the </a:t>
            </a:r>
            <a:r>
              <a:rPr lang="en-US" sz="1400" dirty="0" smtClean="0">
                <a:hlinkClick r:id="rId3" tooltip="Georgia (country)"/>
              </a:rPr>
              <a:t>Republic of Georgia</a:t>
            </a:r>
            <a:r>
              <a:rPr lang="en-US" sz="1400" dirty="0" smtClean="0"/>
              <a:t> and date back to 34,000 BC.</a:t>
            </a:r>
            <a:r>
              <a:rPr lang="en-US" sz="1400" baseline="30000" dirty="0" smtClean="0"/>
              <a:t> </a:t>
            </a:r>
            <a:r>
              <a:rPr lang="en-US" sz="1400" dirty="0" smtClean="0"/>
              <a:t>More evidence of </a:t>
            </a:r>
            <a:r>
              <a:rPr lang="en-US" sz="1400" dirty="0" smtClean="0">
                <a:hlinkClick r:id="rId4" tooltip="Textile"/>
              </a:rPr>
              <a:t>textile</a:t>
            </a:r>
            <a:r>
              <a:rPr lang="en-US" sz="1400" dirty="0" smtClean="0"/>
              <a:t> dyeing dates back to the </a:t>
            </a:r>
            <a:r>
              <a:rPr lang="en-US" sz="1400" dirty="0" smtClean="0">
                <a:hlinkClick r:id="rId5" tooltip="Neolithic"/>
              </a:rPr>
              <a:t>Neolithic</a:t>
            </a:r>
            <a:r>
              <a:rPr lang="en-US" sz="1400" dirty="0" smtClean="0"/>
              <a:t> period at the large </a:t>
            </a:r>
            <a:r>
              <a:rPr lang="en-US" sz="1400" dirty="0" smtClean="0">
                <a:hlinkClick r:id="rId5" tooltip="Neolithic"/>
              </a:rPr>
              <a:t>Neolithic</a:t>
            </a:r>
            <a:r>
              <a:rPr lang="en-US" sz="1400" dirty="0" smtClean="0"/>
              <a:t> settlement at </a:t>
            </a:r>
            <a:r>
              <a:rPr lang="en-US" sz="1400" dirty="0" err="1" smtClean="0">
                <a:hlinkClick r:id="rId6" tooltip="Çatalhöyük"/>
              </a:rPr>
              <a:t>Çatalhöyük</a:t>
            </a:r>
            <a:r>
              <a:rPr lang="en-US" sz="1400" dirty="0" smtClean="0"/>
              <a:t> in southern </a:t>
            </a:r>
            <a:r>
              <a:rPr lang="en-US" sz="1400" dirty="0" smtClean="0">
                <a:hlinkClick r:id="rId7" tooltip="Anatolia"/>
              </a:rPr>
              <a:t>Anatolia</a:t>
            </a:r>
            <a:r>
              <a:rPr lang="en-US" sz="1400" dirty="0" smtClean="0"/>
              <a:t>, where traces of red dyes, possibly from </a:t>
            </a:r>
            <a:r>
              <a:rPr lang="en-US" sz="1400" dirty="0" smtClean="0">
                <a:hlinkClick r:id="rId8" tooltip="Ochre"/>
              </a:rPr>
              <a:t>ocher</a:t>
            </a:r>
            <a:r>
              <a:rPr lang="en-US" sz="1400" dirty="0" smtClean="0"/>
              <a:t>, an </a:t>
            </a:r>
            <a:r>
              <a:rPr lang="en-US" sz="1400" dirty="0" smtClean="0">
                <a:hlinkClick r:id="rId9" tooltip="Iron oxide"/>
              </a:rPr>
              <a:t>iron oxide</a:t>
            </a:r>
            <a:r>
              <a:rPr lang="en-US" sz="1400" dirty="0" smtClean="0"/>
              <a:t> </a:t>
            </a:r>
            <a:r>
              <a:rPr lang="en-US" sz="1400" dirty="0" smtClean="0">
                <a:hlinkClick r:id="rId10" tooltip="Pigment"/>
              </a:rPr>
              <a:t>pigment</a:t>
            </a:r>
            <a:r>
              <a:rPr lang="en-US" sz="1400" dirty="0" smtClean="0"/>
              <a:t> derived from </a:t>
            </a:r>
            <a:r>
              <a:rPr lang="en-US" sz="1400" dirty="0" smtClean="0">
                <a:hlinkClick r:id="rId11" tooltip="Clay"/>
              </a:rPr>
              <a:t>clay</a:t>
            </a:r>
            <a:r>
              <a:rPr lang="en-US" sz="1400" dirty="0" smtClean="0"/>
              <a:t>, were found.</a:t>
            </a:r>
            <a:r>
              <a:rPr lang="en-US" sz="1400" baseline="30000" dirty="0" smtClean="0">
                <a:hlinkClick r:id="rId12"/>
              </a:rPr>
              <a:t>[5]</a:t>
            </a:r>
            <a:r>
              <a:rPr lang="en-US" sz="1400" dirty="0" smtClean="0"/>
              <a:t> In </a:t>
            </a:r>
            <a:r>
              <a:rPr lang="en-US" sz="1400" dirty="0" smtClean="0">
                <a:hlinkClick r:id="rId13" tooltip="China"/>
              </a:rPr>
              <a:t>China</a:t>
            </a:r>
            <a:r>
              <a:rPr lang="en-US" sz="1400" dirty="0" smtClean="0"/>
              <a:t>, dyeing with plants, </a:t>
            </a:r>
            <a:r>
              <a:rPr lang="en-US" sz="1400" dirty="0" smtClean="0">
                <a:hlinkClick r:id="rId14" tooltip="Bark (botany)"/>
              </a:rPr>
              <a:t>barks</a:t>
            </a:r>
            <a:r>
              <a:rPr lang="en-US" sz="1400" dirty="0" smtClean="0"/>
              <a:t>, and </a:t>
            </a:r>
            <a:r>
              <a:rPr lang="en-US" sz="1400" dirty="0" smtClean="0">
                <a:hlinkClick r:id="rId15" tooltip="Cochineal"/>
              </a:rPr>
              <a:t>insects</a:t>
            </a:r>
            <a:r>
              <a:rPr lang="en-US" sz="1400" dirty="0" smtClean="0"/>
              <a:t> has been traced back more than 5,000 years. Early evidence of dyeing comes from </a:t>
            </a:r>
            <a:r>
              <a:rPr lang="en-US" sz="1400" dirty="0" err="1" smtClean="0">
                <a:hlinkClick r:id="rId16" tooltip="Sindh"/>
              </a:rPr>
              <a:t>Sindh</a:t>
            </a:r>
            <a:r>
              <a:rPr lang="en-US" sz="1400" dirty="0" smtClean="0"/>
              <a:t> province in </a:t>
            </a:r>
            <a:r>
              <a:rPr lang="en-US" sz="1400" dirty="0" smtClean="0">
                <a:hlinkClick r:id="rId17" tooltip="Pakistan"/>
              </a:rPr>
              <a:t>Pakistan</a:t>
            </a:r>
            <a:r>
              <a:rPr lang="en-US" sz="1400" dirty="0" smtClean="0"/>
              <a:t>, where a piece of cotton dyed with a vegetable dye was recovered from the archaeological site at </a:t>
            </a:r>
            <a:r>
              <a:rPr lang="en-US" sz="1400" dirty="0" err="1" smtClean="0">
                <a:hlinkClick r:id="rId18" tooltip="Mohenjo-daro"/>
              </a:rPr>
              <a:t>Mohenjo-daro</a:t>
            </a:r>
            <a:r>
              <a:rPr lang="en-US" sz="1400" dirty="0" smtClean="0"/>
              <a:t> (3rd millennium BCE). The dye used in this case was </a:t>
            </a:r>
            <a:r>
              <a:rPr lang="en-US" sz="1400" dirty="0" smtClean="0">
                <a:hlinkClick r:id="rId19" tooltip="Rubia"/>
              </a:rPr>
              <a:t>madder</a:t>
            </a:r>
            <a:r>
              <a:rPr lang="en-US" sz="1400" dirty="0" smtClean="0"/>
              <a:t>, which, along with other dyes such as </a:t>
            </a:r>
            <a:r>
              <a:rPr lang="en-US" sz="1400" dirty="0" smtClean="0">
                <a:hlinkClick r:id="rId20" tooltip="Indigo dye"/>
              </a:rPr>
              <a:t>indigo</a:t>
            </a:r>
            <a:r>
              <a:rPr lang="en-US" sz="1400" dirty="0" smtClean="0"/>
              <a:t>, was introduced to other regions through trade. Natural insect dyes such as </a:t>
            </a:r>
            <a:r>
              <a:rPr lang="en-US" sz="1400" dirty="0" smtClean="0">
                <a:hlinkClick r:id="rId15" tooltip="Cochineal"/>
              </a:rPr>
              <a:t>Cochineal</a:t>
            </a:r>
            <a:r>
              <a:rPr lang="en-US" sz="1400" dirty="0" smtClean="0"/>
              <a:t> and </a:t>
            </a:r>
            <a:r>
              <a:rPr lang="en-US" sz="1400" dirty="0" smtClean="0">
                <a:hlinkClick r:id="rId21" tooltip="Kermes (dye)"/>
              </a:rPr>
              <a:t>kermes</a:t>
            </a:r>
            <a:r>
              <a:rPr lang="en-US" sz="1400" dirty="0" smtClean="0"/>
              <a:t> and plant-based dyes such as </a:t>
            </a:r>
            <a:r>
              <a:rPr lang="en-US" sz="1400" dirty="0" err="1" smtClean="0">
                <a:hlinkClick r:id="rId22" tooltip="Isatis tinctoria"/>
              </a:rPr>
              <a:t>woad</a:t>
            </a:r>
            <a:r>
              <a:rPr lang="en-US" sz="1400" dirty="0" smtClean="0"/>
              <a:t>, indigo and madder were important elements of the economies of Asia and Europe until the discovery of man-made </a:t>
            </a:r>
            <a:r>
              <a:rPr lang="en-US" sz="1400" dirty="0" smtClean="0">
                <a:hlinkClick r:id="rId23" tooltip="Dye"/>
              </a:rPr>
              <a:t>synthetic dyes</a:t>
            </a:r>
            <a:r>
              <a:rPr lang="en-US" sz="1400" dirty="0" smtClean="0"/>
              <a:t> in the mid-19th century. </a:t>
            </a:r>
          </a:p>
          <a:p>
            <a:r>
              <a:rPr lang="en-US" sz="1400" dirty="0" smtClean="0"/>
              <a:t>The first synthetic dye was </a:t>
            </a:r>
            <a:r>
              <a:rPr lang="en-US" sz="1400" dirty="0" smtClean="0">
                <a:hlinkClick r:id="rId24" tooltip="William Henry Perkin"/>
              </a:rPr>
              <a:t>William Perkin</a:t>
            </a:r>
            <a:r>
              <a:rPr lang="en-US" sz="1400" dirty="0" smtClean="0"/>
              <a:t>'s </a:t>
            </a:r>
            <a:r>
              <a:rPr lang="en-US" sz="1400" dirty="0" err="1" smtClean="0">
                <a:hlinkClick r:id="rId25" tooltip="Mauveine"/>
              </a:rPr>
              <a:t>mauveine</a:t>
            </a:r>
            <a:r>
              <a:rPr lang="en-US" sz="1400" dirty="0" smtClean="0"/>
              <a:t> in 1856, derived from </a:t>
            </a:r>
            <a:r>
              <a:rPr lang="en-US" sz="1400" dirty="0" smtClean="0">
                <a:hlinkClick r:id="rId26" tooltip="Coal tar"/>
              </a:rPr>
              <a:t>coal tar</a:t>
            </a:r>
            <a:r>
              <a:rPr lang="en-US" sz="1400" dirty="0" smtClean="0"/>
              <a:t>. </a:t>
            </a:r>
            <a:r>
              <a:rPr lang="en-US" sz="1400" dirty="0" smtClean="0">
                <a:hlinkClick r:id="rId27" tooltip="Alizarin"/>
              </a:rPr>
              <a:t>Alizarin</a:t>
            </a:r>
            <a:r>
              <a:rPr lang="en-US" sz="1400" dirty="0" smtClean="0"/>
              <a:t>, the red dye present in madder, was the first natural pigment to be duplicated synthetically in 1869, a development which led to the collapse of the market for naturally grown madder.</a:t>
            </a:r>
            <a:r>
              <a:rPr lang="en-US" sz="1400" baseline="30000" dirty="0" smtClean="0"/>
              <a:t> </a:t>
            </a:r>
            <a:r>
              <a:rPr lang="en-US" sz="1400" dirty="0" smtClean="0"/>
              <a:t>The development of new, strongly colored synthetic dyes followed quickly, and by the 1870s commercial dyeing with natural dyestuffs was disappearing.</a:t>
            </a: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359898"/>
            <a:ext cx="6858000" cy="478302"/>
          </a:xfrm>
        </p:spPr>
        <p:txBody>
          <a:bodyPr>
            <a:normAutofit fontScale="90000"/>
          </a:bodyPr>
          <a:lstStyle/>
          <a:p>
            <a:endParaRPr lang="en-US" dirty="0"/>
          </a:p>
        </p:txBody>
      </p:sp>
      <p:sp>
        <p:nvSpPr>
          <p:cNvPr id="3" name="Subtitle 2"/>
          <p:cNvSpPr>
            <a:spLocks noGrp="1"/>
          </p:cNvSpPr>
          <p:nvPr>
            <p:ph type="subTitle" idx="1"/>
          </p:nvPr>
        </p:nvSpPr>
        <p:spPr>
          <a:xfrm>
            <a:off x="1143000" y="152400"/>
            <a:ext cx="7848600" cy="6553200"/>
          </a:xfrm>
        </p:spPr>
        <p:txBody>
          <a:bodyPr>
            <a:normAutofit/>
          </a:bodyPr>
          <a:lstStyle/>
          <a:p>
            <a:r>
              <a:rPr lang="en-US" sz="2000" dirty="0" smtClean="0">
                <a:latin typeface="Agency FB" pitchFamily="34" charset="0"/>
              </a:rPr>
              <a:t>Acrylic fibers are dyed with basic dyes.</a:t>
            </a:r>
          </a:p>
          <a:p>
            <a:r>
              <a:rPr lang="en-US" sz="2000" dirty="0" smtClean="0">
                <a:latin typeface="Agency FB" pitchFamily="34" charset="0"/>
              </a:rPr>
              <a:t>Nylon and Protein fibers such as Wool and Silk are</a:t>
            </a:r>
          </a:p>
          <a:p>
            <a:r>
              <a:rPr lang="en-US" sz="2000" dirty="0" smtClean="0">
                <a:latin typeface="Agency FB" pitchFamily="34" charset="0"/>
              </a:rPr>
              <a:t>dyed with acid dyes</a:t>
            </a:r>
          </a:p>
          <a:p>
            <a:r>
              <a:rPr lang="en-US" sz="2000" dirty="0" smtClean="0">
                <a:latin typeface="Agency FB" pitchFamily="34" charset="0"/>
              </a:rPr>
              <a:t>Polyester yarn is dyed with disperse dyes.</a:t>
            </a:r>
          </a:p>
          <a:p>
            <a:r>
              <a:rPr lang="en-US" sz="2000" dirty="0" smtClean="0">
                <a:latin typeface="Agency FB" pitchFamily="34" charset="0"/>
              </a:rPr>
              <a:t>Cotton is dyed with a range of dye types, including vat</a:t>
            </a:r>
          </a:p>
          <a:p>
            <a:r>
              <a:rPr lang="en-US" sz="2000" dirty="0" smtClean="0">
                <a:latin typeface="Agency FB" pitchFamily="34" charset="0"/>
              </a:rPr>
              <a:t>dyes, and modern synthetic reactive and direct dyes.</a:t>
            </a:r>
          </a:p>
        </p:txBody>
      </p:sp>
      <p:pic>
        <p:nvPicPr>
          <p:cNvPr id="1026" name="Picture 2"/>
          <p:cNvPicPr>
            <a:picLocks noChangeAspect="1" noChangeArrowheads="1"/>
          </p:cNvPicPr>
          <p:nvPr/>
        </p:nvPicPr>
        <p:blipFill>
          <a:blip r:embed="rId2"/>
          <a:srcRect/>
          <a:stretch>
            <a:fillRect/>
          </a:stretch>
        </p:blipFill>
        <p:spPr bwMode="auto">
          <a:xfrm>
            <a:off x="1447800" y="2590800"/>
            <a:ext cx="2466975" cy="18478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419600" y="2667000"/>
            <a:ext cx="2466975" cy="18478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819400" y="5181600"/>
            <a:ext cx="367665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47800" y="152400"/>
            <a:ext cx="7543800" cy="5715000"/>
          </a:xfrm>
        </p:spPr>
        <p:txBody>
          <a:bodyPr>
            <a:normAutofit/>
          </a:bodyPr>
          <a:lstStyle/>
          <a:p>
            <a:r>
              <a:rPr lang="en-US" sz="3200" dirty="0" smtClean="0"/>
              <a:t>Types of Dyes (Major types) :</a:t>
            </a:r>
            <a:r>
              <a:rPr lang="en-US" sz="1400" dirty="0" smtClean="0"/>
              <a:t/>
            </a:r>
            <a:br>
              <a:rPr lang="en-US" sz="1400" dirty="0" smtClean="0"/>
            </a:br>
            <a:r>
              <a:rPr lang="en-US" sz="1400" dirty="0" smtClean="0"/>
              <a:t/>
            </a:r>
            <a:br>
              <a:rPr lang="en-US" sz="1400" dirty="0" smtClean="0"/>
            </a:br>
            <a:r>
              <a:rPr lang="en-US" sz="1400" dirty="0" smtClean="0"/>
              <a:t> Acid dyes:</a:t>
            </a:r>
            <a:br>
              <a:rPr lang="en-US" sz="1400" dirty="0" smtClean="0"/>
            </a:br>
            <a:r>
              <a:rPr lang="en-US" sz="1400" dirty="0" smtClean="0"/>
              <a:t>These are </a:t>
            </a:r>
            <a:r>
              <a:rPr lang="en-US" sz="1400" dirty="0" err="1" smtClean="0"/>
              <a:t>azo</a:t>
            </a:r>
            <a:r>
              <a:rPr lang="en-US" sz="1400" dirty="0" smtClean="0"/>
              <a:t> dyes and are characterized by the presence of acidic groups.</a:t>
            </a:r>
            <a:br>
              <a:rPr lang="en-US" sz="1400" dirty="0" smtClean="0"/>
            </a:br>
            <a:r>
              <a:rPr lang="en-US" sz="1400" dirty="0" smtClean="0"/>
              <a:t/>
            </a:r>
            <a:br>
              <a:rPr lang="en-US" sz="1400" dirty="0" smtClean="0"/>
            </a:br>
            <a:r>
              <a:rPr lang="en-US" sz="1400" dirty="0" smtClean="0"/>
              <a:t> Basic dyes:</a:t>
            </a:r>
            <a:br>
              <a:rPr lang="en-US" sz="1400" dirty="0" smtClean="0"/>
            </a:br>
            <a:r>
              <a:rPr lang="en-US" sz="1400" dirty="0" smtClean="0"/>
              <a:t/>
            </a:r>
            <a:br>
              <a:rPr lang="en-US" sz="1400" dirty="0" smtClean="0"/>
            </a:br>
            <a:r>
              <a:rPr lang="en-US" sz="1400" dirty="0" smtClean="0"/>
              <a:t>These dyes contain organic basic groups such as NH2 or NR2.</a:t>
            </a:r>
            <a:br>
              <a:rPr lang="en-US" sz="1400" dirty="0" smtClean="0"/>
            </a:br>
            <a:r>
              <a:rPr lang="en-US" sz="1400" dirty="0" smtClean="0"/>
              <a:t/>
            </a:r>
            <a:br>
              <a:rPr lang="en-US" sz="1400" dirty="0" smtClean="0"/>
            </a:br>
            <a:r>
              <a:rPr lang="en-US" sz="1400" dirty="0" smtClean="0"/>
              <a:t> Direct dyes:</a:t>
            </a:r>
            <a:br>
              <a:rPr lang="en-US" sz="1400" dirty="0" smtClean="0"/>
            </a:br>
            <a:r>
              <a:rPr lang="en-US" sz="1400" dirty="0" smtClean="0"/>
              <a:t/>
            </a:r>
            <a:br>
              <a:rPr lang="en-US" sz="1400" dirty="0" smtClean="0"/>
            </a:br>
            <a:r>
              <a:rPr lang="en-US" sz="1400" dirty="0" smtClean="0"/>
              <a:t>These are also </a:t>
            </a:r>
            <a:r>
              <a:rPr lang="en-US" sz="1400" dirty="0" err="1" smtClean="0"/>
              <a:t>azo</a:t>
            </a:r>
            <a:r>
              <a:rPr lang="en-US" sz="1400" dirty="0" smtClean="0"/>
              <a:t> dyes and are used to dye the fabrics directly by placing in aqueous solution</a:t>
            </a:r>
            <a:br>
              <a:rPr lang="en-US" sz="1400" dirty="0" smtClean="0"/>
            </a:br>
            <a:r>
              <a:rPr lang="en-US" sz="1400" dirty="0" smtClean="0"/>
              <a:t>of the dye.</a:t>
            </a:r>
            <a:br>
              <a:rPr lang="en-US" sz="1400" dirty="0" smtClean="0"/>
            </a:br>
            <a:r>
              <a:rPr lang="en-US" sz="1400" dirty="0" smtClean="0"/>
              <a:t/>
            </a:r>
            <a:br>
              <a:rPr lang="en-US" sz="1400" dirty="0" smtClean="0"/>
            </a:br>
            <a:r>
              <a:rPr lang="en-US" sz="1400" dirty="0" smtClean="0"/>
              <a:t> Disperse dyes:</a:t>
            </a:r>
            <a:br>
              <a:rPr lang="en-US" sz="1400" dirty="0" smtClean="0"/>
            </a:br>
            <a:r>
              <a:rPr lang="en-US" sz="1400" dirty="0" smtClean="0"/>
              <a:t/>
            </a:r>
            <a:br>
              <a:rPr lang="en-US" sz="1400" dirty="0" smtClean="0"/>
            </a:br>
            <a:r>
              <a:rPr lang="en-US" sz="1400" dirty="0" smtClean="0"/>
              <a:t>These dyes are applied in the form of a dispersion of minute particles of the dye in</a:t>
            </a:r>
            <a:br>
              <a:rPr lang="en-US" sz="1400" dirty="0" smtClean="0"/>
            </a:br>
            <a:r>
              <a:rPr lang="en-US" sz="1400" dirty="0" smtClean="0"/>
              <a:t>soap solution in the presence of phenol or benzoic acid.</a:t>
            </a:r>
            <a:br>
              <a:rPr lang="en-US" sz="1400" dirty="0" smtClean="0"/>
            </a:br>
            <a:r>
              <a:rPr lang="en-US" sz="1400" dirty="0" smtClean="0"/>
              <a:t/>
            </a:r>
            <a:br>
              <a:rPr lang="en-US" sz="1400" dirty="0" smtClean="0"/>
            </a:br>
            <a:r>
              <a:rPr lang="en-US" sz="1400" dirty="0" smtClean="0"/>
              <a:t> Vat dyes:</a:t>
            </a:r>
            <a:br>
              <a:rPr lang="en-US" sz="1400" dirty="0" smtClean="0"/>
            </a:br>
            <a:r>
              <a:rPr lang="en-US" sz="1400" dirty="0" smtClean="0"/>
              <a:t/>
            </a:r>
            <a:br>
              <a:rPr lang="en-US" sz="1400" dirty="0" smtClean="0"/>
            </a:br>
            <a:r>
              <a:rPr lang="en-US" sz="1400" dirty="0" smtClean="0"/>
              <a:t>These dyes are water-insoluble and before dyeing these are reduced to </a:t>
            </a:r>
            <a:r>
              <a:rPr lang="en-US" sz="1400" dirty="0" err="1" smtClean="0"/>
              <a:t>colour</a:t>
            </a:r>
            <a:r>
              <a:rPr lang="en-US" sz="1400" dirty="0" smtClean="0"/>
              <a:t> less</a:t>
            </a:r>
            <a:br>
              <a:rPr lang="en-US" sz="1400" dirty="0" smtClean="0"/>
            </a:br>
            <a:r>
              <a:rPr lang="en-US" sz="1400" dirty="0" smtClean="0"/>
              <a:t>compounds in wooden vats by alkaline reducing agents.</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2400"/>
            <a:ext cx="7696200" cy="1981200"/>
          </a:xfrm>
        </p:spPr>
        <p:txBody>
          <a:bodyPr>
            <a:normAutofit/>
          </a:bodyPr>
          <a:lstStyle/>
          <a:p>
            <a:r>
              <a:rPr lang="en-US" sz="2000" b="1" dirty="0" smtClean="0"/>
              <a:t>EXPERIMENT</a:t>
            </a:r>
            <a:r>
              <a:rPr lang="en-US" sz="1100" dirty="0" smtClean="0"/>
              <a:t/>
            </a:r>
            <a:br>
              <a:rPr lang="en-US" sz="1100" dirty="0" smtClean="0"/>
            </a:br>
            <a:r>
              <a:rPr lang="en-US" sz="1400" i="1" dirty="0" smtClean="0"/>
              <a:t/>
            </a:r>
            <a:br>
              <a:rPr lang="en-US" sz="1400" i="1" dirty="0" smtClean="0"/>
            </a:br>
            <a:r>
              <a:rPr lang="en-US" sz="1400" i="1" dirty="0" smtClean="0"/>
              <a:t> Aim:</a:t>
            </a:r>
            <a:br>
              <a:rPr lang="en-US" sz="1400" i="1" dirty="0" smtClean="0"/>
            </a:br>
            <a:r>
              <a:rPr lang="en-US" sz="1400" i="1" dirty="0" smtClean="0"/>
              <a:t>To dye wool and cotton clothes with malachite green.</a:t>
            </a:r>
            <a:br>
              <a:rPr lang="en-US" sz="1400" i="1" dirty="0" smtClean="0"/>
            </a:br>
            <a:r>
              <a:rPr lang="en-US" sz="1400" i="1" dirty="0" smtClean="0"/>
              <a:t/>
            </a:r>
            <a:br>
              <a:rPr lang="en-US" sz="1400" i="1" dirty="0" smtClean="0"/>
            </a:br>
            <a:r>
              <a:rPr lang="en-US" sz="1400" i="1" dirty="0" smtClean="0"/>
              <a:t> Requirements:</a:t>
            </a:r>
            <a:br>
              <a:rPr lang="en-US" sz="1400" i="1" dirty="0" smtClean="0"/>
            </a:br>
            <a:r>
              <a:rPr lang="en-US" sz="1400" i="1" dirty="0" smtClean="0"/>
              <a:t>500 ml beakers, tripod stand, wire gauze, glass rod, spatula, wool cloth and cotton cloth.</a:t>
            </a:r>
            <a:br>
              <a:rPr lang="en-US" sz="1400" i="1" dirty="0" smtClean="0"/>
            </a:br>
            <a:r>
              <a:rPr lang="pt-BR" sz="1400" i="1" dirty="0" smtClean="0"/>
              <a:t>Sodium carbonate, tannic acid, tartaremetic acid </a:t>
            </a:r>
            <a:r>
              <a:rPr lang="en-US" sz="1400" i="1" dirty="0" smtClean="0"/>
              <a:t>and malachite green dye.</a:t>
            </a:r>
            <a:endParaRPr lang="en-US" sz="1400" i="1" dirty="0"/>
          </a:p>
        </p:txBody>
      </p:sp>
      <p:sp>
        <p:nvSpPr>
          <p:cNvPr id="3" name="Subtitle 2"/>
          <p:cNvSpPr>
            <a:spLocks noGrp="1"/>
          </p:cNvSpPr>
          <p:nvPr>
            <p:ph type="subTitle" idx="1"/>
          </p:nvPr>
        </p:nvSpPr>
        <p:spPr>
          <a:xfrm>
            <a:off x="1066800" y="2209800"/>
            <a:ext cx="8001000" cy="4495800"/>
          </a:xfrm>
        </p:spPr>
        <p:txBody>
          <a:bodyPr/>
          <a:lstStyle/>
          <a:p>
            <a:r>
              <a:rPr lang="en-US" dirty="0" smtClean="0"/>
              <a:t>           </a:t>
            </a:r>
            <a:r>
              <a:rPr lang="en-US" sz="1200" dirty="0" smtClean="0"/>
              <a:t>BEAKER</a:t>
            </a:r>
            <a:r>
              <a:rPr lang="en-US" dirty="0" smtClean="0"/>
              <a:t>                </a:t>
            </a:r>
            <a:r>
              <a:rPr lang="en-US" sz="1200" dirty="0" smtClean="0"/>
              <a:t>TRIPOD  STAND                      TANNIC ACID</a:t>
            </a:r>
          </a:p>
          <a:p>
            <a:endParaRPr lang="en-US" sz="1200" dirty="0" smtClean="0"/>
          </a:p>
          <a:p>
            <a:endParaRPr lang="en-US" sz="1200" dirty="0" smtClean="0"/>
          </a:p>
          <a:p>
            <a:endParaRPr lang="en-US" sz="1200" dirty="0" smtClean="0"/>
          </a:p>
          <a:p>
            <a:endParaRPr lang="en-US" sz="1200" dirty="0" smtClean="0"/>
          </a:p>
          <a:p>
            <a:r>
              <a:rPr lang="en-US" sz="1200" dirty="0" smtClean="0"/>
              <a:t>                              WIRE  GAUZE                         GLASS ROD                                  SODIUM</a:t>
            </a:r>
          </a:p>
          <a:p>
            <a:endParaRPr lang="en-US" sz="1200" dirty="0" smtClean="0"/>
          </a:p>
          <a:p>
            <a:endParaRPr lang="en-US" sz="1200" dirty="0" smtClean="0"/>
          </a:p>
          <a:p>
            <a:endParaRPr lang="en-US" sz="1200" dirty="0" smtClean="0"/>
          </a:p>
          <a:p>
            <a:endParaRPr lang="en-US" sz="1200" dirty="0" smtClean="0"/>
          </a:p>
          <a:p>
            <a:r>
              <a:rPr lang="en-US" sz="1200" dirty="0" smtClean="0"/>
              <a:t>                              TARTAREMETIC                                  MALACHITE</a:t>
            </a:r>
            <a:endParaRPr lang="en-US" sz="1200" dirty="0"/>
          </a:p>
        </p:txBody>
      </p:sp>
      <p:pic>
        <p:nvPicPr>
          <p:cNvPr id="2050" name="Picture 2"/>
          <p:cNvPicPr>
            <a:picLocks noChangeAspect="1" noChangeArrowheads="1"/>
          </p:cNvPicPr>
          <p:nvPr/>
        </p:nvPicPr>
        <p:blipFill>
          <a:blip r:embed="rId2"/>
          <a:srcRect/>
          <a:stretch>
            <a:fillRect/>
          </a:stretch>
        </p:blipFill>
        <p:spPr bwMode="auto">
          <a:xfrm>
            <a:off x="1066800" y="2286000"/>
            <a:ext cx="1028700" cy="10287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819400" y="2209800"/>
            <a:ext cx="1375692" cy="1166812"/>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1143000" y="3429000"/>
            <a:ext cx="1238250" cy="9620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3657600" y="3429000"/>
            <a:ext cx="762000" cy="1023697"/>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5562600" y="3352800"/>
            <a:ext cx="1066800" cy="1171486"/>
          </a:xfrm>
          <a:prstGeom prst="rect">
            <a:avLst/>
          </a:prstGeom>
          <a:noFill/>
          <a:ln w="9525">
            <a:noFill/>
            <a:miter lim="800000"/>
            <a:headEnd/>
            <a:tailEnd/>
          </a:ln>
          <a:effectLst/>
        </p:spPr>
      </p:pic>
      <p:pic>
        <p:nvPicPr>
          <p:cNvPr id="2055" name="Picture 7"/>
          <p:cNvPicPr>
            <a:picLocks noChangeAspect="1" noChangeArrowheads="1"/>
          </p:cNvPicPr>
          <p:nvPr/>
        </p:nvPicPr>
        <p:blipFill>
          <a:blip r:embed="rId7"/>
          <a:srcRect/>
          <a:stretch>
            <a:fillRect/>
          </a:stretch>
        </p:blipFill>
        <p:spPr bwMode="auto">
          <a:xfrm>
            <a:off x="5486400" y="2133600"/>
            <a:ext cx="747712" cy="1193157"/>
          </a:xfrm>
          <a:prstGeom prst="rect">
            <a:avLst/>
          </a:prstGeom>
          <a:noFill/>
          <a:ln w="9525">
            <a:noFill/>
            <a:miter lim="800000"/>
            <a:headEnd/>
            <a:tailEnd/>
          </a:ln>
          <a:effectLst/>
        </p:spPr>
      </p:pic>
      <p:pic>
        <p:nvPicPr>
          <p:cNvPr id="2056" name="Picture 8"/>
          <p:cNvPicPr>
            <a:picLocks noChangeAspect="1" noChangeArrowheads="1"/>
          </p:cNvPicPr>
          <p:nvPr/>
        </p:nvPicPr>
        <p:blipFill>
          <a:blip r:embed="rId8"/>
          <a:srcRect/>
          <a:stretch>
            <a:fillRect/>
          </a:stretch>
        </p:blipFill>
        <p:spPr bwMode="auto">
          <a:xfrm>
            <a:off x="1219200" y="4648200"/>
            <a:ext cx="1143000" cy="1514475"/>
          </a:xfrm>
          <a:prstGeom prst="rect">
            <a:avLst/>
          </a:prstGeom>
          <a:noFill/>
          <a:ln w="9525">
            <a:noFill/>
            <a:miter lim="800000"/>
            <a:headEnd/>
            <a:tailEnd/>
          </a:ln>
          <a:effectLst/>
        </p:spPr>
      </p:pic>
      <p:pic>
        <p:nvPicPr>
          <p:cNvPr id="2057" name="Picture 9"/>
          <p:cNvPicPr>
            <a:picLocks noChangeAspect="1" noChangeArrowheads="1"/>
          </p:cNvPicPr>
          <p:nvPr/>
        </p:nvPicPr>
        <p:blipFill>
          <a:blip r:embed="rId9"/>
          <a:srcRect/>
          <a:stretch>
            <a:fillRect/>
          </a:stretch>
        </p:blipFill>
        <p:spPr bwMode="auto">
          <a:xfrm>
            <a:off x="3581400" y="4648200"/>
            <a:ext cx="1288688" cy="1295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6896" y="990600"/>
            <a:ext cx="2743200" cy="3962400"/>
          </a:xfrm>
        </p:spPr>
        <p:txBody>
          <a:bodyPr/>
          <a:lstStyle/>
          <a:p>
            <a:r>
              <a:rPr lang="en-US" sz="1800" dirty="0" smtClean="0"/>
              <a:t>Cotton</a:t>
            </a:r>
            <a:r>
              <a:rPr lang="en-US" sz="1800" b="0" dirty="0" smtClean="0"/>
              <a:t> is a soft, fluffy staple </a:t>
            </a:r>
            <a:r>
              <a:rPr lang="en-US" sz="1800" b="0" dirty="0" smtClean="0">
                <a:hlinkClick r:id="rId2" tooltip="Fiber"/>
              </a:rPr>
              <a:t>fiber</a:t>
            </a:r>
            <a:r>
              <a:rPr lang="en-US" sz="1800" b="0" dirty="0" smtClean="0"/>
              <a:t> that grows in a </a:t>
            </a:r>
            <a:r>
              <a:rPr lang="en-US" sz="1800" b="0" dirty="0" smtClean="0">
                <a:hlinkClick r:id="rId3" tooltip="wikt:boll"/>
              </a:rPr>
              <a:t>boll</a:t>
            </a:r>
            <a:r>
              <a:rPr lang="en-US" sz="1800" b="0" dirty="0" smtClean="0"/>
              <a:t>, or protective case, around the seeds of the cotton plants of the genus </a:t>
            </a:r>
            <a:r>
              <a:rPr lang="en-US" sz="1800" b="0" i="1" dirty="0" err="1" smtClean="0">
                <a:hlinkClick r:id="rId4" tooltip="Gossypium"/>
              </a:rPr>
              <a:t>Gossypium</a:t>
            </a:r>
            <a:r>
              <a:rPr lang="en-US" sz="1800" b="0" dirty="0" smtClean="0"/>
              <a:t> in the mallow family </a:t>
            </a:r>
            <a:r>
              <a:rPr lang="en-US" sz="1800" b="0" i="1" dirty="0" err="1" smtClean="0">
                <a:hlinkClick r:id="rId5" tooltip="Malvaceae"/>
              </a:rPr>
              <a:t>Malvaceae</a:t>
            </a:r>
            <a:r>
              <a:rPr lang="en-US" sz="1800" b="0" dirty="0" smtClean="0"/>
              <a:t>. The fiber is almost pure </a:t>
            </a:r>
            <a:r>
              <a:rPr lang="en-US" sz="1800" b="0" dirty="0" smtClean="0">
                <a:hlinkClick r:id="rId6" tooltip="Cellulose"/>
              </a:rPr>
              <a:t>cellulose</a:t>
            </a:r>
            <a:r>
              <a:rPr lang="en-US" sz="1800" b="0" dirty="0" smtClean="0"/>
              <a:t>. Under natural conditions, the cotton bolls will increase the dispersal of the seeds.</a:t>
            </a:r>
            <a:endParaRPr lang="en-US" sz="1800" dirty="0"/>
          </a:p>
        </p:txBody>
      </p:sp>
      <p:sp>
        <p:nvSpPr>
          <p:cNvPr id="4" name="Text Placeholder 3"/>
          <p:cNvSpPr>
            <a:spLocks noGrp="1"/>
          </p:cNvSpPr>
          <p:nvPr>
            <p:ph type="body" sz="half" idx="2"/>
          </p:nvPr>
        </p:nvSpPr>
        <p:spPr/>
        <p:txBody>
          <a:bodyPr/>
          <a:lstStyle/>
          <a:p>
            <a:r>
              <a:rPr lang="en-US" dirty="0" smtClean="0">
                <a:solidFill>
                  <a:srgbClr val="0070C0"/>
                </a:solidFill>
              </a:rPr>
              <a:t>           COTTON</a:t>
            </a:r>
            <a:endParaRPr lang="en-US" dirty="0">
              <a:solidFill>
                <a:srgbClr val="0070C0"/>
              </a:solidFill>
            </a:endParaRPr>
          </a:p>
        </p:txBody>
      </p:sp>
      <p:pic>
        <p:nvPicPr>
          <p:cNvPr id="3074" name="Picture 2" descr="C:\Users\User\Desktop\3f04ae11341c4734b99a88fd6d6a7224.jpg"/>
          <p:cNvPicPr>
            <a:picLocks noGrp="1" noChangeAspect="1" noChangeArrowheads="1"/>
          </p:cNvPicPr>
          <p:nvPr>
            <p:ph type="pic" idx="1"/>
          </p:nvPr>
        </p:nvPicPr>
        <p:blipFill>
          <a:blip r:embed="rId7"/>
          <a:srcRect l="14155" r="14155"/>
          <a:stretch>
            <a:fillRect/>
          </a:stretch>
        </p:blipFill>
        <p:spPr bwMode="auto">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0" y="1066800"/>
            <a:ext cx="3048000" cy="3505200"/>
          </a:xfrm>
        </p:spPr>
        <p:txBody>
          <a:bodyPr/>
          <a:lstStyle/>
          <a:p>
            <a:r>
              <a:rPr lang="en-US" sz="1600" dirty="0" smtClean="0"/>
              <a:t>Wool</a:t>
            </a:r>
            <a:r>
              <a:rPr lang="en-US" sz="1600" b="0" dirty="0" smtClean="0"/>
              <a:t> is the </a:t>
            </a:r>
            <a:r>
              <a:rPr lang="en-US" sz="1600" b="0" dirty="0" smtClean="0">
                <a:hlinkClick r:id="rId2" tooltip="Textile"/>
              </a:rPr>
              <a:t>textile</a:t>
            </a:r>
            <a:r>
              <a:rPr lang="en-US" sz="1600" b="0" dirty="0" smtClean="0"/>
              <a:t> </a:t>
            </a:r>
            <a:r>
              <a:rPr lang="en-US" sz="1600" b="0" dirty="0" smtClean="0">
                <a:hlinkClick r:id="rId3" tooltip="Fiber"/>
              </a:rPr>
              <a:t>fiber</a:t>
            </a:r>
            <a:r>
              <a:rPr lang="en-US" sz="1600" b="0" dirty="0" smtClean="0"/>
              <a:t> obtained from </a:t>
            </a:r>
            <a:r>
              <a:rPr lang="en-US" sz="1600" b="0" dirty="0" smtClean="0">
                <a:hlinkClick r:id="rId4" tooltip="Sheep"/>
              </a:rPr>
              <a:t>sheep</a:t>
            </a:r>
            <a:r>
              <a:rPr lang="en-US" sz="1600" b="0" dirty="0" smtClean="0"/>
              <a:t> and other animals, including </a:t>
            </a:r>
            <a:r>
              <a:rPr lang="en-US" sz="1600" b="0" dirty="0" smtClean="0">
                <a:hlinkClick r:id="rId5" tooltip="Cashmere wool"/>
              </a:rPr>
              <a:t>cashmere</a:t>
            </a:r>
            <a:r>
              <a:rPr lang="en-US" sz="1600" b="0" dirty="0" smtClean="0"/>
              <a:t> and </a:t>
            </a:r>
            <a:r>
              <a:rPr lang="en-US" sz="1600" b="0" dirty="0" smtClean="0">
                <a:hlinkClick r:id="rId6" tooltip="Mohair"/>
              </a:rPr>
              <a:t>mohair</a:t>
            </a:r>
            <a:r>
              <a:rPr lang="en-US" sz="1600" b="0" dirty="0" smtClean="0"/>
              <a:t> from </a:t>
            </a:r>
            <a:r>
              <a:rPr lang="en-US" sz="1600" b="0" dirty="0" smtClean="0">
                <a:hlinkClick r:id="rId7" tooltip="Cashmere goat"/>
              </a:rPr>
              <a:t>goats</a:t>
            </a:r>
            <a:r>
              <a:rPr lang="en-US" sz="1600" b="0" dirty="0" smtClean="0"/>
              <a:t>, </a:t>
            </a:r>
            <a:r>
              <a:rPr lang="en-US" sz="1600" b="0" dirty="0" err="1" smtClean="0">
                <a:hlinkClick r:id="rId8" tooltip="Qiviut"/>
              </a:rPr>
              <a:t>qiviut</a:t>
            </a:r>
            <a:r>
              <a:rPr lang="en-US" sz="1600" b="0" dirty="0" smtClean="0"/>
              <a:t> from </a:t>
            </a:r>
            <a:r>
              <a:rPr lang="en-US" sz="1600" b="0" dirty="0" smtClean="0">
                <a:hlinkClick r:id="rId9" tooltip="Muskox"/>
              </a:rPr>
              <a:t>muskoxen</a:t>
            </a:r>
            <a:r>
              <a:rPr lang="en-US" sz="1600" b="0" dirty="0" smtClean="0"/>
              <a:t>, </a:t>
            </a:r>
            <a:r>
              <a:rPr lang="en-US" sz="1600" b="0" dirty="0" smtClean="0">
                <a:hlinkClick r:id="rId10" tooltip="Angora wool"/>
              </a:rPr>
              <a:t>angora</a:t>
            </a:r>
            <a:r>
              <a:rPr lang="en-US" sz="1600" b="0" dirty="0" smtClean="0"/>
              <a:t> from </a:t>
            </a:r>
            <a:r>
              <a:rPr lang="en-US" sz="1600" b="0" dirty="0" smtClean="0">
                <a:hlinkClick r:id="rId11" tooltip="Angora rabbit"/>
              </a:rPr>
              <a:t>rabbits</a:t>
            </a:r>
            <a:r>
              <a:rPr lang="en-US" sz="1600" b="0" dirty="0" smtClean="0"/>
              <a:t>, and other types of wool from </a:t>
            </a:r>
            <a:r>
              <a:rPr lang="en-US" sz="1600" b="0" dirty="0" err="1" smtClean="0">
                <a:hlinkClick r:id="rId12" tooltip="Camelid"/>
              </a:rPr>
              <a:t>camelids</a:t>
            </a:r>
            <a:r>
              <a:rPr lang="en-US" sz="1600" b="0" dirty="0" smtClean="0"/>
              <a:t>.</a:t>
            </a:r>
            <a:r>
              <a:rPr lang="en-US" sz="1600" b="0" baseline="30000" dirty="0" smtClean="0">
                <a:hlinkClick r:id="rId13"/>
              </a:rPr>
              <a:t>[1]</a:t>
            </a:r>
            <a:r>
              <a:rPr lang="en-US" sz="1600" b="0" dirty="0" smtClean="0"/>
              <a:t> Wool consists of protein together with a few percent lipids. In this regard it is chemically quite distinct from the more dominant textile, </a:t>
            </a:r>
            <a:r>
              <a:rPr lang="en-US" sz="1600" b="0" dirty="0" smtClean="0">
                <a:hlinkClick r:id="rId14" tooltip="Cotton"/>
              </a:rPr>
              <a:t>cotton</a:t>
            </a:r>
            <a:r>
              <a:rPr lang="en-US" sz="1600" b="0" dirty="0" smtClean="0"/>
              <a:t>, which is mainly cellulose. </a:t>
            </a:r>
            <a:endParaRPr lang="en-US" sz="1600" dirty="0"/>
          </a:p>
        </p:txBody>
      </p:sp>
      <p:sp>
        <p:nvSpPr>
          <p:cNvPr id="4" name="Text Placeholder 3"/>
          <p:cNvSpPr>
            <a:spLocks noGrp="1"/>
          </p:cNvSpPr>
          <p:nvPr>
            <p:ph type="body" sz="half" idx="2"/>
          </p:nvPr>
        </p:nvSpPr>
        <p:spPr/>
        <p:txBody>
          <a:bodyPr/>
          <a:lstStyle/>
          <a:p>
            <a:r>
              <a:rPr lang="en-US" b="1" dirty="0" smtClean="0">
                <a:solidFill>
                  <a:schemeClr val="accent1">
                    <a:lumMod val="75000"/>
                  </a:schemeClr>
                </a:solidFill>
              </a:rPr>
              <a:t>             WOOL</a:t>
            </a:r>
            <a:endParaRPr lang="en-US" b="1" dirty="0">
              <a:solidFill>
                <a:schemeClr val="accent1">
                  <a:lumMod val="75000"/>
                </a:schemeClr>
              </a:solidFill>
            </a:endParaRPr>
          </a:p>
        </p:txBody>
      </p:sp>
      <p:pic>
        <p:nvPicPr>
          <p:cNvPr id="4098" name="Picture 2" descr="C:\Users\User\Desktop\5420110.jpg"/>
          <p:cNvPicPr>
            <a:picLocks noGrp="1" noChangeAspect="1" noChangeArrowheads="1"/>
          </p:cNvPicPr>
          <p:nvPr>
            <p:ph type="pic" idx="1"/>
          </p:nvPr>
        </p:nvPicPr>
        <p:blipFill>
          <a:blip r:embed="rId15"/>
          <a:srcRect t="11756" b="11756"/>
          <a:stretch>
            <a:fillRect/>
          </a:stretch>
        </p:blipFill>
        <p:spPr bwMode="auto">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0" y="1066800"/>
            <a:ext cx="3200400" cy="3505200"/>
          </a:xfrm>
        </p:spPr>
        <p:txBody>
          <a:bodyPr/>
          <a:lstStyle/>
          <a:p>
            <a:r>
              <a:rPr lang="en-US" sz="1600" dirty="0" smtClean="0"/>
              <a:t>Malachite green</a:t>
            </a:r>
            <a:r>
              <a:rPr lang="en-US" sz="1600" b="0" dirty="0" smtClean="0"/>
              <a:t> is an </a:t>
            </a:r>
            <a:r>
              <a:rPr lang="en-US" sz="1600" b="0" dirty="0" smtClean="0">
                <a:hlinkClick r:id="rId2" tooltip="Organic compound"/>
              </a:rPr>
              <a:t>organic compound</a:t>
            </a:r>
            <a:r>
              <a:rPr lang="en-US" sz="1600" b="0" dirty="0" smtClean="0"/>
              <a:t> that is used as a </a:t>
            </a:r>
            <a:r>
              <a:rPr lang="en-US" sz="1600" b="0" dirty="0" smtClean="0">
                <a:hlinkClick r:id="rId3" tooltip="Dyestuff"/>
              </a:rPr>
              <a:t>dyestuff</a:t>
            </a:r>
            <a:r>
              <a:rPr lang="en-US" sz="1600" b="0" dirty="0" smtClean="0"/>
              <a:t> and controversially as an antimicrobial in </a:t>
            </a:r>
            <a:r>
              <a:rPr lang="en-US" sz="1600" b="0" dirty="0" smtClean="0">
                <a:hlinkClick r:id="rId4" tooltip="Aquaculture"/>
              </a:rPr>
              <a:t>aquaculture</a:t>
            </a:r>
            <a:r>
              <a:rPr lang="en-US" sz="1600" b="0" dirty="0" smtClean="0"/>
              <a:t>. Malachite green is traditionally used as a dye for materials such as </a:t>
            </a:r>
            <a:r>
              <a:rPr lang="en-US" sz="1600" b="0" dirty="0" smtClean="0">
                <a:hlinkClick r:id="rId5" tooltip="Silk"/>
              </a:rPr>
              <a:t>silk</a:t>
            </a:r>
            <a:r>
              <a:rPr lang="en-US" sz="1600" b="0" dirty="0" smtClean="0"/>
              <a:t>, </a:t>
            </a:r>
            <a:r>
              <a:rPr lang="en-US" sz="1600" b="0" dirty="0" smtClean="0">
                <a:hlinkClick r:id="rId6" tooltip="Leather"/>
              </a:rPr>
              <a:t>leather</a:t>
            </a:r>
            <a:r>
              <a:rPr lang="en-US" sz="1600" b="0" dirty="0" smtClean="0"/>
              <a:t>, and </a:t>
            </a:r>
            <a:r>
              <a:rPr lang="en-US" sz="1600" b="0" dirty="0" smtClean="0">
                <a:hlinkClick r:id="rId7" tooltip="Paper"/>
              </a:rPr>
              <a:t>paper</a:t>
            </a:r>
            <a:r>
              <a:rPr lang="en-US" sz="1600" b="0" dirty="0" smtClean="0"/>
              <a:t>. Despite its name the dye is not prepared from the </a:t>
            </a:r>
            <a:r>
              <a:rPr lang="en-US" sz="1600" b="0" dirty="0" smtClean="0">
                <a:hlinkClick r:id="rId8" tooltip="Mineral"/>
              </a:rPr>
              <a:t>mineral</a:t>
            </a:r>
            <a:r>
              <a:rPr lang="en-US" sz="1600" b="0" dirty="0" smtClean="0"/>
              <a:t> </a:t>
            </a:r>
            <a:r>
              <a:rPr lang="en-US" sz="1600" b="0" dirty="0" smtClean="0">
                <a:hlinkClick r:id="rId9" tooltip="Malachite"/>
              </a:rPr>
              <a:t>malachite</a:t>
            </a:r>
            <a:r>
              <a:rPr lang="en-US" sz="1600" b="0" dirty="0" smtClean="0"/>
              <a:t>, and the name just comes from the similarity of color.</a:t>
            </a:r>
            <a:endParaRPr lang="en-US" sz="1600" dirty="0"/>
          </a:p>
        </p:txBody>
      </p:sp>
      <p:sp>
        <p:nvSpPr>
          <p:cNvPr id="4" name="Text Placeholder 3"/>
          <p:cNvSpPr>
            <a:spLocks noGrp="1"/>
          </p:cNvSpPr>
          <p:nvPr>
            <p:ph type="body" sz="half" idx="2"/>
          </p:nvPr>
        </p:nvSpPr>
        <p:spPr/>
        <p:txBody>
          <a:bodyPr/>
          <a:lstStyle/>
          <a:p>
            <a:r>
              <a:rPr lang="en-US" dirty="0" smtClean="0"/>
              <a:t>      </a:t>
            </a:r>
            <a:r>
              <a:rPr lang="en-US" b="1" dirty="0" smtClean="0">
                <a:solidFill>
                  <a:schemeClr val="accent6">
                    <a:lumMod val="50000"/>
                  </a:schemeClr>
                </a:solidFill>
              </a:rPr>
              <a:t>MALACHITE GREEN</a:t>
            </a:r>
            <a:endParaRPr lang="en-US" b="1" dirty="0">
              <a:solidFill>
                <a:schemeClr val="accent6">
                  <a:lumMod val="50000"/>
                </a:schemeClr>
              </a:solidFill>
            </a:endParaRPr>
          </a:p>
        </p:txBody>
      </p:sp>
      <p:pic>
        <p:nvPicPr>
          <p:cNvPr id="5122" name="Picture 2" descr="C:\Users\User\Desktop\Malachite_green_oxalate.jpg"/>
          <p:cNvPicPr>
            <a:picLocks noGrp="1" noChangeAspect="1" noChangeArrowheads="1"/>
          </p:cNvPicPr>
          <p:nvPr>
            <p:ph type="pic" idx="1"/>
          </p:nvPr>
        </p:nvPicPr>
        <p:blipFill>
          <a:blip r:embed="rId10"/>
          <a:srcRect l="2846" r="2846"/>
          <a:stretch>
            <a:fillRect/>
          </a:stretch>
        </p:blipFill>
        <p:spPr bwMode="auto">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218</TotalTime>
  <Words>380</Words>
  <Application>Microsoft Office PowerPoint</Application>
  <PresentationFormat>On-screen Show (4:3)</PresentationFormat>
  <Paragraphs>58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ACKNOWLEDGEMENT</vt:lpstr>
      <vt:lpstr>INTRODUCTION</vt:lpstr>
      <vt:lpstr>DYEING HISTORY</vt:lpstr>
      <vt:lpstr>Slide 4</vt:lpstr>
      <vt:lpstr>Types of Dyes (Major types) :   Acid dyes: These are azo dyes and are characterized by the presence of acidic groups.   Basic dyes:  These dyes contain organic basic groups such as NH2 or NR2.   Direct dyes:  These are also azo dyes and are used to dye the fabrics directly by placing in aqueous solution of the dye.   Disperse dyes:  These dyes are applied in the form of a dispersion of minute particles of the dye in soap solution in the presence of phenol or benzoic acid.   Vat dyes:  These dyes are water-insoluble and before dyeing these are reduced to colour less compounds in wooden vats by alkaline reducing agents.</vt:lpstr>
      <vt:lpstr>EXPERIMENT   Aim: To dye wool and cotton clothes with malachite green.   Requirements: 500 ml beakers, tripod stand, wire gauze, glass rod, spatula, wool cloth and cotton cloth. Sodium carbonate, tannic acid, tartaremetic acid and malachite green dye.</vt:lpstr>
      <vt:lpstr>Cotton is a soft, fluffy staple fiber that grows in a boll, or protective case, around the seeds of the cotton plants of the genus Gossypium in the mallow family Malvaceae. The fiber is almost pure cellulose. Under natural conditions, the cotton bolls will increase the dispersal of the seeds.</vt:lpstr>
      <vt:lpstr>Wool is the textile fiber obtained from sheep and other animals, including cashmere and mohair from goats, qiviut from muskoxen, angora from rabbits, and other types of wool from camelids.[1] Wool consists of protein together with a few percent lipids. In this regard it is chemically quite distinct from the more dominant textile, cotton, which is mainly cellulose. </vt:lpstr>
      <vt:lpstr>Malachite green is an organic compound that is used as a dyestuff and controversially as an antimicrobial in aquaculture. Malachite green is traditionally used as a dye for materials such as silk, leather, and paper. Despite its name the dye is not prepared from the mineral malachite, and the name just comes from the similarity of color.</vt:lpstr>
      <vt:lpstr>Malachite green is classified in the dyestuff industry as a triarylmethane dye and also using in pigment industry. Formally, malachite green refers to the chloride salt [C6H5C(C6H4N(CH3)2)2]Cl, although the term malachite green is used loosely and often just refers to the colored cation. The oxalate salt is also marketed. The anions have no effect on the color. The intense green color of the cation results from a strong absorption band at 621 nm (extinction coefficient of 105 M−1 cm−1).</vt:lpstr>
      <vt:lpstr>OBSERVATIONS</vt:lpstr>
      <vt:lpstr>   THANK YOU  BY – ADITYA CLASS – XII – B ROLL NO.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ACKNOWLEDGEMENT</dc:title>
  <dc:creator>User</dc:creator>
  <cp:lastModifiedBy>User</cp:lastModifiedBy>
  <cp:revision>24</cp:revision>
  <dcterms:created xsi:type="dcterms:W3CDTF">2018-08-24T10:02:41Z</dcterms:created>
  <dcterms:modified xsi:type="dcterms:W3CDTF">2018-08-24T17:03:04Z</dcterms:modified>
</cp:coreProperties>
</file>