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58" r:id="rId9"/>
    <p:sldId id="259" r:id="rId10"/>
    <p:sldId id="260"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E41B3E7-E1B1-4967-A5C8-A3976197987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41B3E7-E1B1-4967-A5C8-A397619798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41B3E7-E1B1-4967-A5C8-A397619798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41B3E7-E1B1-4967-A5C8-A3976197987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E41B3E7-E1B1-4967-A5C8-A3976197987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41B3E7-E1B1-4967-A5C8-A3976197987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E41B3E7-E1B1-4967-A5C8-A397619798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E41B3E7-E1B1-4967-A5C8-A397619798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E41B3E7-E1B1-4967-A5C8-A3976197987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41B3E7-E1B1-4967-A5C8-A397619798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2F24C78-110F-4EC6-B9B0-5FF09C1AEF81}" type="datetimeFigureOut">
              <a:rPr lang="en-US" smtClean="0"/>
              <a:t>6/18/2018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E41B3E7-E1B1-4967-A5C8-A3976197987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2F24C78-110F-4EC6-B9B0-5FF09C1AEF81}" type="datetimeFigureOut">
              <a:rPr lang="en-US" smtClean="0"/>
              <a:t>6/18/2018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E41B3E7-E1B1-4967-A5C8-A3976197987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en.wikipedia.org/wiki/Ultrahydrophobicity"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www.nature.com/ncomms/journal/v4/n2/full/ncomms2482.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en.wikipedia.org/wiki/Wetting" TargetMode="External"/><Relationship Id="rId7" Type="http://schemas.openxmlformats.org/officeDocument/2006/relationships/hyperlink" Target="https://en.wikipedia.org/wiki/Nelumbo" TargetMode="External"/><Relationship Id="rId2" Type="http://schemas.openxmlformats.org/officeDocument/2006/relationships/hyperlink" Target="https://en.wikipedia.org/wiki/Hydrophobic" TargetMode="External"/><Relationship Id="rId1" Type="http://schemas.openxmlformats.org/officeDocument/2006/relationships/slideLayout" Target="../slideLayouts/slideLayout9.xml"/><Relationship Id="rId6" Type="http://schemas.openxmlformats.org/officeDocument/2006/relationships/hyperlink" Target="https://en.wikipedia.org/wiki/Lotus_effect" TargetMode="External"/><Relationship Id="rId5" Type="http://schemas.openxmlformats.org/officeDocument/2006/relationships/hyperlink" Target="https://en.wikipedia.org/wiki/Ultrahydrophobicity" TargetMode="External"/><Relationship Id="rId4" Type="http://schemas.openxmlformats.org/officeDocument/2006/relationships/hyperlink" Target="https://en.wikipedia.org/wiki/Contact_angl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Ultrahydrophobicity" TargetMode="External"/><Relationship Id="rId2" Type="http://schemas.openxmlformats.org/officeDocument/2006/relationships/hyperlink" Target="https://en.wikipedia.org/wiki/Thomas_Young_(scientist)" TargetMode="External"/><Relationship Id="rId1" Type="http://schemas.openxmlformats.org/officeDocument/2006/relationships/slideLayout" Target="../slideLayouts/slideLayout6.xml"/><Relationship Id="rId4" Type="http://schemas.openxmlformats.org/officeDocument/2006/relationships/hyperlink" Target="https://en.wikipedia.org/wiki/Hystere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P</a:t>
            </a:r>
            <a:r>
              <a:rPr lang="en-US" sz="4800" dirty="0" smtClean="0">
                <a:latin typeface="Algerian" pitchFamily="82" charset="0"/>
              </a:rPr>
              <a:t>OWERPOINT PRESENTATION - PHYSICS</a:t>
            </a:r>
            <a:endParaRPr lang="en-US" sz="4800" dirty="0">
              <a:latin typeface="Algerian" pitchFamily="82" charset="0"/>
            </a:endParaRPr>
          </a:p>
        </p:txBody>
      </p:sp>
      <p:sp>
        <p:nvSpPr>
          <p:cNvPr id="3" name="Subtitle 2"/>
          <p:cNvSpPr>
            <a:spLocks noGrp="1"/>
          </p:cNvSpPr>
          <p:nvPr>
            <p:ph type="subTitle" idx="1"/>
          </p:nvPr>
        </p:nvSpPr>
        <p:spPr>
          <a:xfrm>
            <a:off x="1432560" y="1850064"/>
            <a:ext cx="7406640" cy="3102936"/>
          </a:xfrm>
        </p:spPr>
        <p:txBody>
          <a:bodyPr>
            <a:normAutofit/>
          </a:bodyPr>
          <a:lstStyle/>
          <a:p>
            <a:endParaRPr lang="en-US" sz="1800" dirty="0" smtClean="0">
              <a:solidFill>
                <a:schemeClr val="accent2">
                  <a:lumMod val="60000"/>
                  <a:lumOff val="40000"/>
                </a:schemeClr>
              </a:solidFill>
            </a:endParaRPr>
          </a:p>
          <a:p>
            <a:endParaRPr lang="en-US" sz="1800" dirty="0" smtClean="0">
              <a:solidFill>
                <a:schemeClr val="accent2">
                  <a:lumMod val="60000"/>
                  <a:lumOff val="40000"/>
                </a:schemeClr>
              </a:solidFill>
            </a:endParaRPr>
          </a:p>
          <a:p>
            <a:endParaRPr lang="en-US" sz="1800" dirty="0" smtClean="0">
              <a:solidFill>
                <a:schemeClr val="accent2">
                  <a:lumMod val="60000"/>
                  <a:lumOff val="40000"/>
                </a:schemeClr>
              </a:solidFill>
            </a:endParaRPr>
          </a:p>
          <a:p>
            <a:r>
              <a:rPr lang="en-US" sz="3500" dirty="0" smtClean="0">
                <a:solidFill>
                  <a:schemeClr val="accent1">
                    <a:lumMod val="75000"/>
                  </a:schemeClr>
                </a:solidFill>
              </a:rPr>
              <a:t>TOPIC – CHARGING MOBILE WITH WATER DROPLETS</a:t>
            </a:r>
            <a:endParaRPr lang="en-US" sz="3500" dirty="0" smtClean="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Unitary versus hierarchical roughness structures</a:t>
            </a:r>
            <a:br>
              <a:rPr lang="en-US" dirty="0" smtClean="0"/>
            </a:br>
            <a:endParaRPr lang="en-US" dirty="0"/>
          </a:p>
        </p:txBody>
      </p:sp>
      <p:sp>
        <p:nvSpPr>
          <p:cNvPr id="4" name="Content Placeholder 3"/>
          <p:cNvSpPr>
            <a:spLocks noGrp="1"/>
          </p:cNvSpPr>
          <p:nvPr>
            <p:ph sz="half" idx="2"/>
          </p:nvPr>
        </p:nvSpPr>
        <p:spPr/>
        <p:txBody>
          <a:bodyPr>
            <a:normAutofit fontScale="47500" lnSpcReduction="20000"/>
          </a:bodyPr>
          <a:lstStyle/>
          <a:p>
            <a:r>
              <a:rPr lang="en-US" dirty="0" smtClean="0"/>
              <a:t>M. </a:t>
            </a:r>
            <a:r>
              <a:rPr lang="en-US" dirty="0" err="1" smtClean="0"/>
              <a:t>Nosonovsky</a:t>
            </a:r>
            <a:r>
              <a:rPr lang="en-US" dirty="0" smtClean="0"/>
              <a:t> and B. </a:t>
            </a:r>
            <a:r>
              <a:rPr lang="en-US" dirty="0" err="1" smtClean="0"/>
              <a:t>Bhushan</a:t>
            </a:r>
            <a:r>
              <a:rPr lang="en-US" dirty="0" smtClean="0"/>
              <a:t> studied the effect of unitary (non-hierarchical) structures of micro and </a:t>
            </a:r>
            <a:r>
              <a:rPr lang="en-US" dirty="0" err="1" smtClean="0"/>
              <a:t>nano</a:t>
            </a:r>
            <a:r>
              <a:rPr lang="en-US" dirty="0" smtClean="0"/>
              <a:t> roughness, and hierarchical structures (micro roughness covered with </a:t>
            </a:r>
            <a:r>
              <a:rPr lang="en-US" dirty="0" err="1" smtClean="0"/>
              <a:t>nano</a:t>
            </a:r>
            <a:r>
              <a:rPr lang="en-US" dirty="0" smtClean="0"/>
              <a:t> roughness).</a:t>
            </a:r>
            <a:r>
              <a:rPr lang="en-US" baseline="30000" dirty="0" smtClean="0">
                <a:hlinkClick r:id="rId2"/>
              </a:rPr>
              <a:t>[13]</a:t>
            </a:r>
            <a:r>
              <a:rPr lang="en-US" dirty="0" smtClean="0"/>
              <a:t> They found that hierarchical structure was not only necessary for a high contact angle but essential for the stability of the water-solid and water-air interfaces (the composite interface). Due to an external perturbation, a standing capillary wave can form at the liquid–air interface. If the amplitude of the capillary wave is greater than the height of the asperity, the liquid can touch the valley between the asperities; and if the angle under which the liquid comes in contact with the solid is greater than h0, it is energetically profitable for the liquid to fill the valley. The effect of capillary waves is more pronounced for small asperities with heights comparable to the wave amplitude. An example of this is seen in the case of unitary roughness, where the amplitude of asperity is very low. This is why the likelihood of instability of a unitary interface will be very high.</a:t>
            </a:r>
            <a:endParaRPr lang="en-US" dirty="0"/>
          </a:p>
        </p:txBody>
      </p:sp>
      <p:pic>
        <p:nvPicPr>
          <p:cNvPr id="3074" name="Picture 2" descr="C:\Users\User\Desktop\Unitary_roughness_structure_versus_hierarchical_structure.jpg"/>
          <p:cNvPicPr>
            <a:picLocks noGrp="1" noChangeAspect="1" noChangeArrowheads="1"/>
          </p:cNvPicPr>
          <p:nvPr>
            <p:ph sz="half" idx="1"/>
          </p:nvPr>
        </p:nvPicPr>
        <p:blipFill>
          <a:blip r:embed="rId3"/>
          <a:srcRect/>
          <a:stretch>
            <a:fillRect/>
          </a:stretch>
        </p:blipFill>
        <p:spPr bwMode="auto">
          <a:xfrm>
            <a:off x="152400" y="2514600"/>
            <a:ext cx="4486009" cy="162144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59898"/>
            <a:ext cx="7543800" cy="1472184"/>
          </a:xfrm>
        </p:spPr>
        <p:txBody>
          <a:bodyPr>
            <a:normAutofit fontScale="90000"/>
          </a:bodyPr>
          <a:lstStyle/>
          <a:p>
            <a:r>
              <a:rPr lang="en-US" dirty="0" smtClean="0"/>
              <a:t>That’s the way the droplets adhere</a:t>
            </a:r>
            <a:br>
              <a:rPr lang="en-US" dirty="0" smtClean="0"/>
            </a:br>
            <a:endParaRPr lang="en-US" dirty="0"/>
          </a:p>
        </p:txBody>
      </p:sp>
      <p:sp>
        <p:nvSpPr>
          <p:cNvPr id="3" name="Subtitle 2"/>
          <p:cNvSpPr>
            <a:spLocks noGrp="1"/>
          </p:cNvSpPr>
          <p:nvPr>
            <p:ph type="subTitle" idx="1"/>
          </p:nvPr>
        </p:nvSpPr>
        <p:spPr>
          <a:xfrm>
            <a:off x="1066800" y="1850064"/>
            <a:ext cx="7772400" cy="4779336"/>
          </a:xfrm>
        </p:spPr>
        <p:txBody>
          <a:bodyPr>
            <a:normAutofit fontScale="70000" lnSpcReduction="20000"/>
          </a:bodyPr>
          <a:lstStyle/>
          <a:p>
            <a:r>
              <a:rPr lang="en-US" dirty="0" smtClean="0"/>
              <a:t>Understanding exactly how droplets and bubbles stick to surfaces — everything from dew on blades of grass to the water droplets that form on condensing coils after steam drives a turbine in a power plant — is a “100-year-old problem” that has eluded experimental answers, says MIT’s </a:t>
            </a:r>
            <a:r>
              <a:rPr lang="en-US" dirty="0" err="1" smtClean="0"/>
              <a:t>Kripa</a:t>
            </a:r>
            <a:r>
              <a:rPr lang="en-US" dirty="0" smtClean="0"/>
              <a:t> Varanasi. Furthermore, it’s a question with implications for everything from how to improve power-plant efficiency to how to reduce fogging on windshields.</a:t>
            </a:r>
          </a:p>
          <a:p>
            <a:r>
              <a:rPr lang="en-US" dirty="0" smtClean="0"/>
              <a:t>Now this longstanding problem has finally been licked, Varanasi says, in research he conducted with graduate student Adam </a:t>
            </a:r>
            <a:r>
              <a:rPr lang="en-US" dirty="0" err="1" smtClean="0"/>
              <a:t>Paxson</a:t>
            </a:r>
            <a:r>
              <a:rPr lang="en-US" dirty="0" smtClean="0"/>
              <a:t> that is </a:t>
            </a:r>
            <a:r>
              <a:rPr lang="en-US" dirty="0" smtClean="0">
                <a:hlinkClick r:id="rId2"/>
              </a:rPr>
              <a:t>described this week </a:t>
            </a:r>
            <a:r>
              <a:rPr lang="en-US" dirty="0" smtClean="0"/>
              <a:t>in the journal </a:t>
            </a:r>
            <a:r>
              <a:rPr lang="en-US" i="1" dirty="0" smtClean="0"/>
              <a:t>Nature Communications</a:t>
            </a:r>
            <a:r>
              <a:rPr lang="en-US" dirty="0" smtClean="0"/>
              <a:t>. They achieved the feat using a modified version of a scanning electron microscope in which the dynamic behavior of droplets on surfaces at any angle could be observed in action at high resolution.</a:t>
            </a:r>
          </a:p>
          <a:p>
            <a:r>
              <a:rPr lang="en-US" dirty="0" smtClean="0"/>
              <a:t>Previous attempts to study droplet adhesion have been static — using drops of a polymer that are allowed to harden and then sliced in cross-section — or have been done only at very low resolution. The ability to observe the process in close-up detail and in full motion is an unprecedented feat, says Varanasi, the Doherty Associate Professor of Ocean Utilization.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3104704" cy="4343400"/>
          </a:xfrm>
        </p:spPr>
        <p:txBody>
          <a:bodyPr/>
          <a:lstStyle/>
          <a:p>
            <a:r>
              <a:rPr lang="en-US" b="0" dirty="0" smtClean="0"/>
              <a:t>An illustration of the setup that MIT researchers used to image the tiny 'necks' that form where a droplet contacts a surface. The image at the bottom shows the base of an actual water droplet moving across the surface and was taken using a special scanning electron microscope.</a:t>
            </a:r>
            <a:endParaRPr lang="en-US" dirty="0"/>
          </a:p>
        </p:txBody>
      </p:sp>
      <p:sp>
        <p:nvSpPr>
          <p:cNvPr id="4" name="Text Placeholder 3"/>
          <p:cNvSpPr>
            <a:spLocks noGrp="1"/>
          </p:cNvSpPr>
          <p:nvPr>
            <p:ph type="body" sz="half" idx="2"/>
          </p:nvPr>
        </p:nvSpPr>
        <p:spPr/>
        <p:txBody>
          <a:bodyPr/>
          <a:lstStyle/>
          <a:p>
            <a:endParaRPr lang="en-US"/>
          </a:p>
        </p:txBody>
      </p:sp>
      <p:pic>
        <p:nvPicPr>
          <p:cNvPr id="7170" name="Picture 2" descr="C:\Users\User\Desktop\20130219180948-0.jpg"/>
          <p:cNvPicPr>
            <a:picLocks noGrp="1" noChangeAspect="1" noChangeArrowheads="1"/>
          </p:cNvPicPr>
          <p:nvPr>
            <p:ph type="pic" idx="1"/>
          </p:nvPr>
        </p:nvPicPr>
        <p:blipFill>
          <a:blip r:embed="rId2"/>
          <a:srcRect l="5160" r="5160"/>
          <a:stretch>
            <a:fillRect/>
          </a:stretch>
        </p:blipFill>
        <p:spPr bwMode="auto">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450080"/>
          </a:xfrm>
        </p:spPr>
        <p:txBody>
          <a:bodyPr>
            <a:normAutofit fontScale="90000"/>
          </a:bodyPr>
          <a:lstStyle/>
          <a:p>
            <a:r>
              <a:rPr lang="en-US" sz="6000" b="1" dirty="0" smtClean="0">
                <a:latin typeface="Algerian" pitchFamily="82" charset="0"/>
              </a:rPr>
              <a:t>     THANK YOU</a:t>
            </a:r>
            <a:br>
              <a:rPr lang="en-US" sz="6000" b="1" dirty="0" smtClean="0">
                <a:latin typeface="Algerian" pitchFamily="82" charset="0"/>
              </a:rPr>
            </a:br>
            <a:r>
              <a:rPr lang="en-US" sz="6000" b="1" dirty="0" smtClean="0">
                <a:latin typeface="Algerian" pitchFamily="82" charset="0"/>
              </a:rPr>
              <a:t/>
            </a:r>
            <a:br>
              <a:rPr lang="en-US" sz="6000" b="1" dirty="0" smtClean="0">
                <a:latin typeface="Algerian" pitchFamily="82" charset="0"/>
              </a:rPr>
            </a:br>
            <a:r>
              <a:rPr lang="en-US" sz="6000" b="1" dirty="0" smtClean="0">
                <a:latin typeface="Algerian" pitchFamily="82" charset="0"/>
              </a:rPr>
              <a:t>BY – ADITYA</a:t>
            </a:r>
            <a:br>
              <a:rPr lang="en-US" sz="6000" b="1" dirty="0" smtClean="0">
                <a:latin typeface="Algerian" pitchFamily="82" charset="0"/>
              </a:rPr>
            </a:br>
            <a:r>
              <a:rPr lang="en-US" sz="6000" b="1" dirty="0" smtClean="0">
                <a:latin typeface="Algerian" pitchFamily="82" charset="0"/>
              </a:rPr>
              <a:t>CLASS – XII – B</a:t>
            </a:r>
            <a:br>
              <a:rPr lang="en-US" sz="6000" b="1" dirty="0" smtClean="0">
                <a:latin typeface="Algerian" pitchFamily="82" charset="0"/>
              </a:rPr>
            </a:br>
            <a:r>
              <a:rPr lang="en-US" sz="6000" b="1" dirty="0" smtClean="0">
                <a:latin typeface="Algerian" pitchFamily="82" charset="0"/>
              </a:rPr>
              <a:t>ROLL NO. </a:t>
            </a:r>
            <a:r>
              <a:rPr lang="en-US" sz="6000" b="1" smtClean="0">
                <a:latin typeface="Algerian" pitchFamily="82" charset="0"/>
              </a:rPr>
              <a:t>01</a:t>
            </a:r>
            <a:endParaRPr lang="en-US" sz="6000" b="1"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A </a:t>
            </a:r>
            <a:r>
              <a:rPr lang="en-US" b="1" dirty="0" smtClean="0"/>
              <a:t>CHARGE</a:t>
            </a:r>
            <a:r>
              <a:rPr lang="en-US" dirty="0" smtClean="0"/>
              <a:t> OUT OF WATER DROPLETS</a:t>
            </a:r>
            <a:endParaRPr lang="en-US" dirty="0"/>
          </a:p>
        </p:txBody>
      </p:sp>
      <p:sp>
        <p:nvSpPr>
          <p:cNvPr id="3" name="Content Placeholder 2"/>
          <p:cNvSpPr>
            <a:spLocks noGrp="1"/>
          </p:cNvSpPr>
          <p:nvPr>
            <p:ph idx="1"/>
          </p:nvPr>
        </p:nvSpPr>
        <p:spPr/>
        <p:txBody>
          <a:bodyPr>
            <a:normAutofit fontScale="92500" lnSpcReduction="10000"/>
          </a:bodyPr>
          <a:lstStyle/>
          <a:p>
            <a:r>
              <a:rPr lang="en-US" sz="2400" b="1" dirty="0" smtClean="0">
                <a:solidFill>
                  <a:schemeClr val="accent6">
                    <a:lumMod val="60000"/>
                    <a:lumOff val="40000"/>
                  </a:schemeClr>
                </a:solidFill>
              </a:rPr>
              <a:t>Water </a:t>
            </a:r>
            <a:r>
              <a:rPr lang="en-US" sz="2400" b="1" dirty="0" smtClean="0">
                <a:solidFill>
                  <a:schemeClr val="accent6">
                    <a:lumMod val="60000"/>
                    <a:lumOff val="40000"/>
                  </a:schemeClr>
                </a:solidFill>
              </a:rPr>
              <a:t>condensing </a:t>
            </a:r>
            <a:r>
              <a:rPr lang="en-US" sz="2400" dirty="0" smtClean="0">
                <a:solidFill>
                  <a:schemeClr val="accent6">
                    <a:lumMod val="60000"/>
                    <a:lumOff val="40000"/>
                  </a:schemeClr>
                </a:solidFill>
              </a:rPr>
              <a:t>and jumping from a </a:t>
            </a:r>
            <a:r>
              <a:rPr lang="en-US" sz="2400" b="1" dirty="0" err="1" smtClean="0">
                <a:solidFill>
                  <a:schemeClr val="accent6">
                    <a:lumMod val="60000"/>
                    <a:lumOff val="40000"/>
                  </a:schemeClr>
                </a:solidFill>
              </a:rPr>
              <a:t>superhydrophobic</a:t>
            </a:r>
            <a:r>
              <a:rPr lang="en-US" sz="2400" b="1" dirty="0" smtClean="0">
                <a:solidFill>
                  <a:schemeClr val="accent6">
                    <a:lumMod val="60000"/>
                    <a:lumOff val="40000"/>
                  </a:schemeClr>
                </a:solidFill>
              </a:rPr>
              <a:t> </a:t>
            </a:r>
            <a:r>
              <a:rPr lang="en-US" sz="2400" dirty="0" smtClean="0">
                <a:solidFill>
                  <a:schemeClr val="accent6">
                    <a:lumMod val="60000"/>
                    <a:lumOff val="40000"/>
                  </a:schemeClr>
                </a:solidFill>
              </a:rPr>
              <a:t>surface can be harnessed to produce electricity.</a:t>
            </a:r>
          </a:p>
          <a:p>
            <a:r>
              <a:rPr lang="en-US" dirty="0" smtClean="0"/>
              <a:t> MIT researchers discovered that when water droplets spontaneously jump away from </a:t>
            </a:r>
            <a:r>
              <a:rPr lang="en-US" b="1" dirty="0" err="1" smtClean="0"/>
              <a:t>superhydrophobic</a:t>
            </a:r>
            <a:r>
              <a:rPr lang="en-US" dirty="0" smtClean="0"/>
              <a:t> surfaces during condensation, they can gain electric charge in the process. Now, the same team has demonstrated that this process can generate small amounts of electricity that might be used to power electronic devices.</a:t>
            </a:r>
            <a:endParaRPr lang="en-US" dirty="0">
              <a:solidFill>
                <a:schemeClr val="accent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320"/>
            <a:ext cx="7790688" cy="5897880"/>
          </a:xfrm>
        </p:spPr>
        <p:txBody>
          <a:bodyPr>
            <a:normAutofit fontScale="90000"/>
          </a:bodyPr>
          <a:lstStyle/>
          <a:p>
            <a:r>
              <a:rPr lang="en-US" sz="3100" dirty="0" smtClean="0"/>
              <a:t>THE FINDING</a:t>
            </a:r>
            <a:r>
              <a:rPr lang="en-US" sz="1800" dirty="0" smtClean="0"/>
              <a:t/>
            </a:r>
            <a:br>
              <a:rPr lang="en-US" sz="1800" dirty="0" smtClean="0"/>
            </a:br>
            <a:r>
              <a:rPr lang="en-US" sz="1800" dirty="0" smtClean="0">
                <a:solidFill>
                  <a:schemeClr val="accent3">
                    <a:lumMod val="75000"/>
                  </a:schemeClr>
                </a:solidFill>
              </a:rPr>
              <a:t/>
            </a:r>
            <a:br>
              <a:rPr lang="en-US" sz="1800" dirty="0" smtClean="0">
                <a:solidFill>
                  <a:schemeClr val="accent3">
                    <a:lumMod val="75000"/>
                  </a:schemeClr>
                </a:solidFill>
              </a:rPr>
            </a:br>
            <a:r>
              <a:rPr lang="en-US" sz="1800" dirty="0" smtClean="0">
                <a:solidFill>
                  <a:schemeClr val="accent3">
                    <a:lumMod val="75000"/>
                  </a:schemeClr>
                </a:solidFill>
              </a:rPr>
              <a:t>The </a:t>
            </a:r>
            <a:r>
              <a:rPr lang="en-US" sz="1800" dirty="0" smtClean="0">
                <a:solidFill>
                  <a:schemeClr val="accent3">
                    <a:lumMod val="75000"/>
                  </a:schemeClr>
                </a:solidFill>
              </a:rPr>
              <a:t>new findings, by </a:t>
            </a:r>
            <a:r>
              <a:rPr lang="en-US" sz="1800" dirty="0" err="1" smtClean="0">
                <a:solidFill>
                  <a:schemeClr val="accent3">
                    <a:lumMod val="75000"/>
                  </a:schemeClr>
                </a:solidFill>
              </a:rPr>
              <a:t>postdoc</a:t>
            </a:r>
            <a:r>
              <a:rPr lang="en-US" sz="1800" dirty="0" smtClean="0">
                <a:solidFill>
                  <a:schemeClr val="accent3">
                    <a:lumMod val="75000"/>
                  </a:schemeClr>
                </a:solidFill>
              </a:rPr>
              <a:t> </a:t>
            </a:r>
            <a:r>
              <a:rPr lang="en-US" sz="1800" dirty="0" err="1" smtClean="0">
                <a:solidFill>
                  <a:schemeClr val="accent3">
                    <a:lumMod val="75000"/>
                  </a:schemeClr>
                </a:solidFill>
              </a:rPr>
              <a:t>Nenad</a:t>
            </a:r>
            <a:r>
              <a:rPr lang="en-US" sz="1800" dirty="0" smtClean="0">
                <a:solidFill>
                  <a:schemeClr val="accent3">
                    <a:lumMod val="75000"/>
                  </a:schemeClr>
                </a:solidFill>
              </a:rPr>
              <a:t> </a:t>
            </a:r>
            <a:r>
              <a:rPr lang="en-US" sz="1800" dirty="0" err="1" smtClean="0">
                <a:solidFill>
                  <a:schemeClr val="accent3">
                    <a:lumMod val="75000"/>
                  </a:schemeClr>
                </a:solidFill>
              </a:rPr>
              <a:t>Miljkovic</a:t>
            </a:r>
            <a:r>
              <a:rPr lang="en-US" sz="1800" dirty="0" smtClean="0">
                <a:solidFill>
                  <a:schemeClr val="accent3">
                    <a:lumMod val="75000"/>
                  </a:schemeClr>
                </a:solidFill>
              </a:rPr>
              <a:t>, associate professor of mechanical engineering Evelyn Wang, and two others, are published in the journal </a:t>
            </a:r>
            <a:r>
              <a:rPr lang="en-US" sz="1800" i="1" dirty="0" smtClean="0">
                <a:solidFill>
                  <a:schemeClr val="accent3">
                    <a:lumMod val="75000"/>
                  </a:schemeClr>
                </a:solidFill>
              </a:rPr>
              <a:t>Applied Physics Letters</a:t>
            </a:r>
            <a:r>
              <a:rPr lang="en-US" sz="1800" dirty="0" smtClean="0">
                <a:solidFill>
                  <a:schemeClr val="accent3">
                    <a:lumMod val="75000"/>
                  </a:schemeClr>
                </a:solidFill>
              </a:rPr>
              <a:t>.</a:t>
            </a:r>
            <a:br>
              <a:rPr lang="en-US" sz="1800" dirty="0" smtClean="0">
                <a:solidFill>
                  <a:schemeClr val="accent3">
                    <a:lumMod val="75000"/>
                  </a:schemeClr>
                </a:solidFill>
              </a:rPr>
            </a:br>
            <a:r>
              <a:rPr lang="en-US" sz="1800" dirty="0" smtClean="0">
                <a:solidFill>
                  <a:schemeClr val="accent3">
                    <a:lumMod val="75000"/>
                  </a:schemeClr>
                </a:solidFill>
              </a:rPr>
              <a:t>This approach could lead to devices to charge </a:t>
            </a:r>
            <a:r>
              <a:rPr lang="en-US" sz="1800" dirty="0" err="1" smtClean="0">
                <a:solidFill>
                  <a:schemeClr val="accent3">
                    <a:lumMod val="75000"/>
                  </a:schemeClr>
                </a:solidFill>
              </a:rPr>
              <a:t>cellphones</a:t>
            </a:r>
            <a:r>
              <a:rPr lang="en-US" sz="1800" dirty="0" smtClean="0">
                <a:solidFill>
                  <a:schemeClr val="accent3">
                    <a:lumMod val="75000"/>
                  </a:schemeClr>
                </a:solidFill>
              </a:rPr>
              <a:t> or other electronics using just the humidity in the air. As a side benefit, the system could also produce clean water.</a:t>
            </a:r>
            <a:br>
              <a:rPr lang="en-US" sz="1800" dirty="0" smtClean="0">
                <a:solidFill>
                  <a:schemeClr val="accent3">
                    <a:lumMod val="75000"/>
                  </a:schemeClr>
                </a:solidFill>
              </a:rPr>
            </a:br>
            <a:r>
              <a:rPr lang="en-US" sz="1800" dirty="0" smtClean="0">
                <a:solidFill>
                  <a:schemeClr val="accent3">
                    <a:lumMod val="75000"/>
                  </a:schemeClr>
                </a:solidFill>
              </a:rPr>
              <a:t>The device itself could be simple, </a:t>
            </a:r>
            <a:r>
              <a:rPr lang="en-US" sz="1800" dirty="0" err="1" smtClean="0">
                <a:solidFill>
                  <a:schemeClr val="accent3">
                    <a:lumMod val="75000"/>
                  </a:schemeClr>
                </a:solidFill>
              </a:rPr>
              <a:t>Miljkovic</a:t>
            </a:r>
            <a:r>
              <a:rPr lang="en-US" sz="1800" dirty="0" smtClean="0">
                <a:solidFill>
                  <a:schemeClr val="accent3">
                    <a:lumMod val="75000"/>
                  </a:schemeClr>
                </a:solidFill>
              </a:rPr>
              <a:t> says, consisting of a series of interleaved flat metal plates. Although his initial tests involved copper plates, he says any conductive metal would do, including cheaper aluminum.</a:t>
            </a:r>
            <a:br>
              <a:rPr lang="en-US" sz="1800" dirty="0" smtClean="0">
                <a:solidFill>
                  <a:schemeClr val="accent3">
                    <a:lumMod val="75000"/>
                  </a:schemeClr>
                </a:solidFill>
              </a:rPr>
            </a:br>
            <a:r>
              <a:rPr lang="en-US" sz="1800" dirty="0" smtClean="0">
                <a:solidFill>
                  <a:schemeClr val="accent3">
                    <a:lumMod val="75000"/>
                  </a:schemeClr>
                </a:solidFill>
              </a:rPr>
              <a:t>In initial testing, the amount of power produced was vanishingly small — just 15 </a:t>
            </a:r>
            <a:r>
              <a:rPr lang="en-US" sz="1800" dirty="0" err="1" smtClean="0">
                <a:solidFill>
                  <a:schemeClr val="accent3">
                    <a:lumMod val="75000"/>
                  </a:schemeClr>
                </a:solidFill>
              </a:rPr>
              <a:t>picowatts</a:t>
            </a:r>
            <a:r>
              <a:rPr lang="en-US" sz="1800" dirty="0" smtClean="0">
                <a:solidFill>
                  <a:schemeClr val="accent3">
                    <a:lumMod val="75000"/>
                  </a:schemeClr>
                </a:solidFill>
              </a:rPr>
              <a:t>, or trillionths of a watt, per square centimeter of metal plate. But </a:t>
            </a:r>
            <a:r>
              <a:rPr lang="en-US" sz="1800" dirty="0" err="1" smtClean="0">
                <a:solidFill>
                  <a:schemeClr val="accent3">
                    <a:lumMod val="75000"/>
                  </a:schemeClr>
                </a:solidFill>
              </a:rPr>
              <a:t>Miljkovic</a:t>
            </a:r>
            <a:r>
              <a:rPr lang="en-US" sz="1800" dirty="0" smtClean="0">
                <a:solidFill>
                  <a:schemeClr val="accent3">
                    <a:lumMod val="75000"/>
                  </a:schemeClr>
                </a:solidFill>
              </a:rPr>
              <a:t> says the process could easily be tuned to achieve at least 1 microwatt, or millionth of a watt, per square centimeter. Such output would be comparable to that of other systems that have been proposed for harvesting waste heat, vibrations, or other sources of ambient energy, and represents an amount that could be sufficient to provide useful power for electronic devices in some remote locations.</a:t>
            </a:r>
            <a:br>
              <a:rPr lang="en-US" sz="1800" dirty="0" smtClean="0">
                <a:solidFill>
                  <a:schemeClr val="accent3">
                    <a:lumMod val="75000"/>
                  </a:schemeClr>
                </a:solidFill>
              </a:rPr>
            </a:br>
            <a:r>
              <a:rPr lang="en-US" sz="1800" dirty="0" smtClean="0">
                <a:solidFill>
                  <a:schemeClr val="accent3">
                    <a:lumMod val="75000"/>
                  </a:schemeClr>
                </a:solidFill>
              </a:rPr>
              <a:t>For example, </a:t>
            </a:r>
            <a:r>
              <a:rPr lang="en-US" sz="1800" dirty="0" err="1" smtClean="0">
                <a:solidFill>
                  <a:schemeClr val="accent3">
                    <a:lumMod val="75000"/>
                  </a:schemeClr>
                </a:solidFill>
              </a:rPr>
              <a:t>Miljkovic</a:t>
            </a:r>
            <a:r>
              <a:rPr lang="en-US" sz="1800" dirty="0" smtClean="0">
                <a:solidFill>
                  <a:schemeClr val="accent3">
                    <a:lumMod val="75000"/>
                  </a:schemeClr>
                </a:solidFill>
              </a:rPr>
              <a:t> has calculated that at 1 microwatt per square centimeter, a cube measuring about 50 centimeters on a side — about the size of a typical camping cooler — could be sufficient to fully charge a </a:t>
            </a:r>
            <a:r>
              <a:rPr lang="en-US" sz="1800" dirty="0" err="1" smtClean="0">
                <a:solidFill>
                  <a:schemeClr val="accent3">
                    <a:lumMod val="75000"/>
                  </a:schemeClr>
                </a:solidFill>
              </a:rPr>
              <a:t>cellphone</a:t>
            </a:r>
            <a:r>
              <a:rPr lang="en-US" sz="1800" dirty="0" smtClean="0">
                <a:solidFill>
                  <a:schemeClr val="accent3">
                    <a:lumMod val="75000"/>
                  </a:schemeClr>
                </a:solidFill>
              </a:rPr>
              <a:t> in about 12 hours. While that may seem slow, he says, people in remote areas may have few alternatives.</a:t>
            </a:r>
            <a:r>
              <a:rPr lang="en-US" sz="1100" dirty="0" smtClean="0">
                <a:solidFill>
                  <a:schemeClr val="accent3">
                    <a:lumMod val="75000"/>
                  </a:schemeClr>
                </a:solidFill>
              </a:rPr>
              <a:t/>
            </a:r>
            <a:br>
              <a:rPr lang="en-US" sz="1100" dirty="0" smtClean="0">
                <a:solidFill>
                  <a:schemeClr val="accent3">
                    <a:lumMod val="75000"/>
                  </a:schemeClr>
                </a:solidFill>
              </a:rPr>
            </a:br>
            <a:endParaRPr lang="en-US" sz="1100" dirty="0">
              <a:solidFill>
                <a:schemeClr val="accent3">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3810000"/>
          </a:xfrm>
        </p:spPr>
        <p:txBody>
          <a:bodyPr/>
          <a:lstStyle/>
          <a:p>
            <a:r>
              <a:rPr lang="en-US" b="0" dirty="0" smtClean="0"/>
              <a:t>There are some constraints: Because the process relies on condensation, it requires a humid environment, as well as a source of temperatures colder than the surrounding air, such as a cave or river.</a:t>
            </a:r>
            <a:endParaRPr lang="en-US" dirty="0"/>
          </a:p>
        </p:txBody>
      </p:sp>
      <p:sp>
        <p:nvSpPr>
          <p:cNvPr id="4" name="Text Placeholder 3"/>
          <p:cNvSpPr>
            <a:spLocks noGrp="1"/>
          </p:cNvSpPr>
          <p:nvPr>
            <p:ph type="body" sz="half" idx="2"/>
          </p:nvPr>
        </p:nvSpPr>
        <p:spPr/>
        <p:txBody>
          <a:bodyPr>
            <a:normAutofit fontScale="62500" lnSpcReduction="20000"/>
          </a:bodyPr>
          <a:lstStyle/>
          <a:p>
            <a:r>
              <a:rPr lang="en-US" i="1" dirty="0" smtClean="0"/>
              <a:t>False-color time-lapse images captured via high-speed imaging show a droplet jumping (colored green) from a </a:t>
            </a:r>
            <a:r>
              <a:rPr lang="en-US" i="1" dirty="0" err="1" smtClean="0"/>
              <a:t>superhydrophobic</a:t>
            </a:r>
            <a:r>
              <a:rPr lang="en-US" i="1" dirty="0" smtClean="0"/>
              <a:t> copper oxide fin to a hydrophilic (water-attracting) copper fin (colored orange). (Courtesy of </a:t>
            </a:r>
            <a:r>
              <a:rPr lang="en-US" i="1" dirty="0" err="1" smtClean="0"/>
              <a:t>Nenad</a:t>
            </a:r>
            <a:r>
              <a:rPr lang="en-US" i="1" dirty="0" smtClean="0"/>
              <a:t> </a:t>
            </a:r>
            <a:r>
              <a:rPr lang="en-US" i="1" dirty="0" err="1" smtClean="0"/>
              <a:t>Miljkovic</a:t>
            </a:r>
            <a:r>
              <a:rPr lang="en-US" i="1" dirty="0" smtClean="0"/>
              <a:t> and Daniel J. Preston)</a:t>
            </a:r>
            <a:endParaRPr lang="en-US" dirty="0"/>
          </a:p>
        </p:txBody>
      </p:sp>
      <p:pic>
        <p:nvPicPr>
          <p:cNvPr id="4098" name="Picture 2" descr="C:\Users\User\Desktop\MITnews_ElectroStatic_03.gif"/>
          <p:cNvPicPr>
            <a:picLocks noGrp="1" noChangeAspect="1" noChangeArrowheads="1" noCrop="1"/>
          </p:cNvPicPr>
          <p:nvPr>
            <p:ph type="pic" idx="1"/>
          </p:nvPr>
        </p:nvPicPr>
        <p:blipFill>
          <a:blip r:embed="rId2"/>
          <a:srcRect l="3719" r="3719"/>
          <a:stretch>
            <a:fillRect/>
          </a:stretch>
        </p:blipFill>
        <p:spPr bwMode="auto">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 experimental chamber setup is seen from the front, with high speed camera looking into the chamber from the left.</a:t>
            </a:r>
            <a:endParaRPr lang="en-US" sz="2000" dirty="0"/>
          </a:p>
        </p:txBody>
      </p:sp>
      <p:sp>
        <p:nvSpPr>
          <p:cNvPr id="4" name="Content Placeholder 3"/>
          <p:cNvSpPr>
            <a:spLocks noGrp="1"/>
          </p:cNvSpPr>
          <p:nvPr>
            <p:ph sz="half" idx="2"/>
          </p:nvPr>
        </p:nvSpPr>
        <p:spPr>
          <a:xfrm>
            <a:off x="5105400" y="1371600"/>
            <a:ext cx="3886200" cy="4572000"/>
          </a:xfrm>
        </p:spPr>
        <p:txBody>
          <a:bodyPr>
            <a:noAutofit/>
          </a:bodyPr>
          <a:lstStyle/>
          <a:p>
            <a:r>
              <a:rPr lang="en-US" sz="1200" dirty="0" smtClean="0"/>
              <a:t>The system is based on </a:t>
            </a:r>
            <a:r>
              <a:rPr lang="en-US" sz="1200" dirty="0" err="1" smtClean="0"/>
              <a:t>Miljkovic</a:t>
            </a:r>
            <a:r>
              <a:rPr lang="en-US" sz="1200" dirty="0" smtClean="0"/>
              <a:t> and Wang’s 2013 finding — in attempting to develop an improved heat-transfer surface to be used as a condenser in applications such as power plants — that droplets on a </a:t>
            </a:r>
            <a:r>
              <a:rPr lang="en-US" sz="1200" dirty="0" err="1" smtClean="0"/>
              <a:t>superhydrophobic</a:t>
            </a:r>
            <a:r>
              <a:rPr lang="en-US" sz="1200" dirty="0" smtClean="0"/>
              <a:t> surface convert surface energy to kinetic energy as they merge to form larger droplets. This sometimes causes the droplets to spontaneously jump away, enhancing heat transfer by 30 percent relative to other techniques. They later found that in that process, the jumping droplets gain a small electric charge — meaning that the jumping, and the accompanying transfer of heat, could be enhanced by a nearby metal plate whose opposite charge is attractive to the droplets.</a:t>
            </a:r>
          </a:p>
          <a:p>
            <a:r>
              <a:rPr lang="en-US" sz="1200" dirty="0" smtClean="0"/>
              <a:t>Now the researchers have shown that the same process can be used to generate power, simply by giving the second plate a hydrophilic surface. As the droplets jump, they carry charge from one plate to the other; if the two plates are connected through an external circuit, that charge difference can be harnessed to provide power.</a:t>
            </a:r>
          </a:p>
          <a:p>
            <a:r>
              <a:rPr lang="en-US" sz="1200" dirty="0" smtClean="0"/>
              <a:t>In a practical device, two arrays of metal plates, like fins on a radiator, would be interleaved, so that they are very close but not touching. The system would operate passively, with no moving parts.</a:t>
            </a:r>
            <a:endParaRPr lang="en-US" sz="1200" dirty="0"/>
          </a:p>
        </p:txBody>
      </p:sp>
      <p:pic>
        <p:nvPicPr>
          <p:cNvPr id="5122" name="Picture 2" descr="C:\Users\User\Desktop\MITnews_ElectroStatic_01_0.jpg"/>
          <p:cNvPicPr>
            <a:picLocks noGrp="1" noChangeAspect="1" noChangeArrowheads="1"/>
          </p:cNvPicPr>
          <p:nvPr>
            <p:ph sz="half" idx="1"/>
          </p:nvPr>
        </p:nvPicPr>
        <p:blipFill>
          <a:blip r:embed="rId2"/>
          <a:srcRect/>
          <a:stretch>
            <a:fillRect/>
          </a:stretch>
        </p:blipFill>
        <p:spPr bwMode="auto">
          <a:xfrm>
            <a:off x="228600" y="1828800"/>
            <a:ext cx="4720111" cy="339883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User\Desktop\MITnews_ElectroStatic_02.jpg"/>
          <p:cNvPicPr>
            <a:picLocks noGrp="1" noChangeAspect="1" noChangeArrowheads="1"/>
          </p:cNvPicPr>
          <p:nvPr>
            <p:ph type="pic" idx="1"/>
          </p:nvPr>
        </p:nvPicPr>
        <p:blipFill>
          <a:blip r:embed="rId2"/>
          <a:srcRect l="24068" r="24068"/>
          <a:stretch>
            <a:fillRect/>
          </a:stretch>
        </p:blipFill>
        <p:spPr bwMode="auto">
          <a:prstGeom prst="rect">
            <a:avLst/>
          </a:prstGeom>
          <a:noFill/>
        </p:spPr>
      </p:pic>
      <p:sp>
        <p:nvSpPr>
          <p:cNvPr id="6" name="Text Placeholder 5"/>
          <p:cNvSpPr>
            <a:spLocks noGrp="1"/>
          </p:cNvSpPr>
          <p:nvPr>
            <p:ph type="body" sz="half" idx="2"/>
          </p:nvPr>
        </p:nvSpPr>
        <p:spPr/>
        <p:txBody>
          <a:bodyPr/>
          <a:lstStyle/>
          <a:p>
            <a:endParaRPr lang="en-US"/>
          </a:p>
        </p:txBody>
      </p:sp>
      <p:sp>
        <p:nvSpPr>
          <p:cNvPr id="7" name="Text Placeholder 3"/>
          <p:cNvSpPr>
            <a:spLocks noGrp="1"/>
          </p:cNvSpPr>
          <p:nvPr>
            <p:ph type="title"/>
          </p:nvPr>
        </p:nvSpPr>
        <p:spPr>
          <a:xfrm>
            <a:off x="5715000" y="1066800"/>
            <a:ext cx="3276600" cy="4419600"/>
          </a:xfrm>
        </p:spPr>
        <p:txBody>
          <a:bodyPr>
            <a:noAutofit/>
          </a:bodyPr>
          <a:lstStyle/>
          <a:p>
            <a:r>
              <a:rPr lang="en-US" sz="1800" dirty="0" smtClean="0"/>
              <a:t>Images from a field emission scanning electron microscope show (left) an oxidized copper-oxide surface and (right) a copper-oxide surface with a 30 nanometer-thick hydrophobic coating. The inset images show a water droplet on the surface: At left, the droplet spreads out to wet the uncoated surface; at right, the droplet beads up on the hydrophobic surface, making very little contact.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lstStyle/>
          <a:p>
            <a:r>
              <a:rPr lang="en-US" dirty="0" smtClean="0">
                <a:latin typeface="Aharoni" pitchFamily="2" charset="-79"/>
                <a:cs typeface="Aharoni" pitchFamily="2" charset="-79"/>
              </a:rPr>
              <a:t>POWERING UP</a:t>
            </a:r>
            <a:endParaRPr lang="en-US" dirty="0">
              <a:latin typeface="Aharoni" pitchFamily="2" charset="-79"/>
              <a:cs typeface="Aharoni" pitchFamily="2" charset="-79"/>
            </a:endParaRPr>
          </a:p>
        </p:txBody>
      </p:sp>
      <p:sp>
        <p:nvSpPr>
          <p:cNvPr id="3" name="Subtitle 2"/>
          <p:cNvSpPr>
            <a:spLocks noGrp="1"/>
          </p:cNvSpPr>
          <p:nvPr>
            <p:ph type="subTitle" idx="1"/>
          </p:nvPr>
        </p:nvSpPr>
        <p:spPr>
          <a:xfrm>
            <a:off x="1219200" y="1850064"/>
            <a:ext cx="7620000" cy="4169736"/>
          </a:xfrm>
        </p:spPr>
        <p:txBody>
          <a:bodyPr>
            <a:normAutofit fontScale="70000" lnSpcReduction="20000"/>
          </a:bodyPr>
          <a:lstStyle/>
          <a:p>
            <a:r>
              <a:rPr lang="en-US" dirty="0" smtClean="0">
                <a:solidFill>
                  <a:schemeClr val="accent3">
                    <a:lumMod val="75000"/>
                  </a:schemeClr>
                </a:solidFill>
              </a:rPr>
              <a:t>For powering remote, automated environmental sensors, even a tiny amount of energy might be sufficient; any location where dew forms would be capable of producing power for a few hours in the morning, </a:t>
            </a:r>
            <a:r>
              <a:rPr lang="en-US" dirty="0" err="1" smtClean="0">
                <a:solidFill>
                  <a:schemeClr val="accent3">
                    <a:lumMod val="75000"/>
                  </a:schemeClr>
                </a:solidFill>
              </a:rPr>
              <a:t>Miljkovic</a:t>
            </a:r>
            <a:r>
              <a:rPr lang="en-US" dirty="0" smtClean="0">
                <a:solidFill>
                  <a:schemeClr val="accent3">
                    <a:lumMod val="75000"/>
                  </a:schemeClr>
                </a:solidFill>
              </a:rPr>
              <a:t> says. “Water will condense out from the atmosphere, it happens naturally,” he says.</a:t>
            </a:r>
          </a:p>
          <a:p>
            <a:r>
              <a:rPr lang="en-US" dirty="0" smtClean="0">
                <a:solidFill>
                  <a:schemeClr val="accent3">
                    <a:lumMod val="75000"/>
                  </a:schemeClr>
                </a:solidFill>
              </a:rPr>
              <a:t>“The atmosphere is a huge source of power, and all you need is a temperature difference between the air and the device,” he adds — allowing the device to produce condensation, just as water condenses from warm, humid air on the outside of a cold glass.</a:t>
            </a:r>
          </a:p>
          <a:p>
            <a:r>
              <a:rPr lang="en-US" dirty="0" err="1" smtClean="0">
                <a:solidFill>
                  <a:schemeClr val="accent3">
                    <a:lumMod val="75000"/>
                  </a:schemeClr>
                </a:solidFill>
              </a:rPr>
              <a:t>Chuanhua</a:t>
            </a:r>
            <a:r>
              <a:rPr lang="en-US" dirty="0" smtClean="0">
                <a:solidFill>
                  <a:schemeClr val="accent3">
                    <a:lumMod val="75000"/>
                  </a:schemeClr>
                </a:solidFill>
              </a:rPr>
              <a:t> </a:t>
            </a:r>
            <a:r>
              <a:rPr lang="en-US" dirty="0" err="1" smtClean="0">
                <a:solidFill>
                  <a:schemeClr val="accent3">
                    <a:lumMod val="75000"/>
                  </a:schemeClr>
                </a:solidFill>
              </a:rPr>
              <a:t>Duan</a:t>
            </a:r>
            <a:r>
              <a:rPr lang="en-US" dirty="0" smtClean="0">
                <a:solidFill>
                  <a:schemeClr val="accent3">
                    <a:lumMod val="75000"/>
                  </a:schemeClr>
                </a:solidFill>
              </a:rPr>
              <a:t>, an assistant professor of mechanical engineering at Boston University who was not involved in this research, says, “This work provides a new approach for energy-harvesting, which can be used to power [</a:t>
            </a:r>
            <a:r>
              <a:rPr lang="en-US" dirty="0" err="1" smtClean="0">
                <a:solidFill>
                  <a:schemeClr val="accent3">
                    <a:lumMod val="75000"/>
                  </a:schemeClr>
                </a:solidFill>
              </a:rPr>
              <a:t>microelectromechanical</a:t>
            </a:r>
            <a:r>
              <a:rPr lang="en-US" dirty="0" smtClean="0">
                <a:solidFill>
                  <a:schemeClr val="accent3">
                    <a:lumMod val="75000"/>
                  </a:schemeClr>
                </a:solidFill>
              </a:rPr>
              <a:t>] devices and small electronic devices.” He adds, “Getting power from a condensation process is definitely a novel idea, as condensation is mainly used for thermal management. … Recent studies of condensation on </a:t>
            </a:r>
            <a:r>
              <a:rPr lang="en-US" dirty="0" err="1" smtClean="0">
                <a:solidFill>
                  <a:schemeClr val="accent3">
                    <a:lumMod val="75000"/>
                  </a:schemeClr>
                </a:solidFill>
              </a:rPr>
              <a:t>superhydrophobic</a:t>
            </a:r>
            <a:r>
              <a:rPr lang="en-US" dirty="0" smtClean="0">
                <a:solidFill>
                  <a:schemeClr val="accent3">
                    <a:lumMod val="75000"/>
                  </a:schemeClr>
                </a:solidFill>
              </a:rPr>
              <a:t> surfaces [have] extended its applications in self-cleaning and anti-icing, but no one has correlated condensation with energy-harvesting before.”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1066800"/>
            <a:ext cx="3505200" cy="4876800"/>
          </a:xfrm>
        </p:spPr>
        <p:txBody>
          <a:bodyPr/>
          <a:lstStyle/>
          <a:p>
            <a:r>
              <a:rPr lang="en-US" dirty="0" smtClean="0"/>
              <a:t>SUPERHYDROPHOBIC</a:t>
            </a:r>
            <a:br>
              <a:rPr lang="en-US" dirty="0" smtClean="0"/>
            </a:br>
            <a:r>
              <a:rPr lang="en-US" dirty="0" smtClean="0"/>
              <a:t> </a:t>
            </a:r>
            <a:r>
              <a:rPr lang="en-US" dirty="0" err="1" smtClean="0"/>
              <a:t>Ultrahydrophobic</a:t>
            </a:r>
            <a:r>
              <a:rPr lang="en-US" b="0" dirty="0" smtClean="0"/>
              <a:t> (or </a:t>
            </a:r>
            <a:r>
              <a:rPr lang="en-US" dirty="0" err="1" smtClean="0"/>
              <a:t>superhydrophobic</a:t>
            </a:r>
            <a:r>
              <a:rPr lang="en-US" b="0" dirty="0" smtClean="0"/>
              <a:t>) surfaces are highly </a:t>
            </a:r>
            <a:r>
              <a:rPr lang="en-US" b="0" dirty="0" smtClean="0">
                <a:hlinkClick r:id="rId2" tooltip="Hydrophobic"/>
              </a:rPr>
              <a:t>hydrophobic</a:t>
            </a:r>
            <a:r>
              <a:rPr lang="en-US" b="0" dirty="0" smtClean="0"/>
              <a:t>, i.e., extremely difficult to </a:t>
            </a:r>
            <a:r>
              <a:rPr lang="en-US" b="0" dirty="0" smtClean="0">
                <a:hlinkClick r:id="rId3" tooltip="Wetting"/>
              </a:rPr>
              <a:t>wet</a:t>
            </a:r>
            <a:r>
              <a:rPr lang="en-US" b="0" dirty="0" smtClean="0"/>
              <a:t>. The </a:t>
            </a:r>
            <a:r>
              <a:rPr lang="en-US" b="0" dirty="0" smtClean="0">
                <a:hlinkClick r:id="rId4" tooltip="Contact angle"/>
              </a:rPr>
              <a:t>contact </a:t>
            </a:r>
            <a:r>
              <a:rPr lang="en-US" b="0" dirty="0" err="1" smtClean="0">
                <a:hlinkClick r:id="rId4" tooltip="Contact angle"/>
              </a:rPr>
              <a:t>angles</a:t>
            </a:r>
            <a:r>
              <a:rPr lang="en-US" b="0" dirty="0" err="1" smtClean="0"/>
              <a:t>of</a:t>
            </a:r>
            <a:r>
              <a:rPr lang="en-US" b="0" dirty="0" smtClean="0"/>
              <a:t> a water droplet on an </a:t>
            </a:r>
            <a:r>
              <a:rPr lang="en-US" b="0" dirty="0" err="1" smtClean="0"/>
              <a:t>ultrahydrophobic</a:t>
            </a:r>
            <a:r>
              <a:rPr lang="en-US" b="0" dirty="0" smtClean="0"/>
              <a:t> material exceed 150°.</a:t>
            </a:r>
            <a:r>
              <a:rPr lang="en-US" b="0" baseline="30000" dirty="0" smtClean="0">
                <a:hlinkClick r:id="rId5"/>
              </a:rPr>
              <a:t>[1]</a:t>
            </a:r>
            <a:r>
              <a:rPr lang="en-US" b="0" dirty="0" smtClean="0"/>
              <a:t> This is also referred to as the </a:t>
            </a:r>
            <a:r>
              <a:rPr lang="en-US" b="0" dirty="0" smtClean="0">
                <a:hlinkClick r:id="rId6" tooltip="Lotus effect"/>
              </a:rPr>
              <a:t>lotus effect</a:t>
            </a:r>
            <a:r>
              <a:rPr lang="en-US" b="0" dirty="0" smtClean="0"/>
              <a:t>, after the </a:t>
            </a:r>
            <a:r>
              <a:rPr lang="en-US" b="0" dirty="0" err="1" smtClean="0"/>
              <a:t>superhydrophobic</a:t>
            </a:r>
            <a:r>
              <a:rPr lang="en-US" b="0" dirty="0" smtClean="0"/>
              <a:t> leaves of the </a:t>
            </a:r>
            <a:r>
              <a:rPr lang="en-US" b="0" dirty="0" smtClean="0">
                <a:hlinkClick r:id="rId7" tooltip="Nelumbo"/>
              </a:rPr>
              <a:t>lotus</a:t>
            </a:r>
            <a:r>
              <a:rPr lang="en-US" b="0" dirty="0" smtClean="0"/>
              <a:t> plant. A droplet impacting on these kinds of surfaces can fully rebound like an elastic ball,</a:t>
            </a:r>
            <a:r>
              <a:rPr lang="en-US" b="0" baseline="30000" dirty="0" smtClean="0">
                <a:hlinkClick r:id="rId5"/>
              </a:rPr>
              <a:t>[2]</a:t>
            </a:r>
            <a:r>
              <a:rPr lang="en-US" b="0" baseline="30000" dirty="0" smtClean="0">
                <a:hlinkClick r:id="rId5"/>
              </a:rPr>
              <a:t>[3]</a:t>
            </a:r>
            <a:r>
              <a:rPr lang="en-US" b="0" dirty="0" smtClean="0"/>
              <a:t> or pancake.</a:t>
            </a:r>
            <a:r>
              <a:rPr lang="en-US" b="0" baseline="30000" dirty="0" smtClean="0">
                <a:hlinkClick r:id="rId5"/>
              </a:rPr>
              <a:t>[4]</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smtClean="0"/>
              <a:t>A drop on a lotus surface</a:t>
            </a:r>
            <a:endParaRPr lang="en-US" dirty="0"/>
          </a:p>
        </p:txBody>
      </p:sp>
      <p:pic>
        <p:nvPicPr>
          <p:cNvPr id="2050" name="Picture 2" descr="C:\Users\User\Desktop\DropConnectionAngel.jpg"/>
          <p:cNvPicPr>
            <a:picLocks noChangeAspect="1" noChangeArrowheads="1"/>
          </p:cNvPicPr>
          <p:nvPr/>
        </p:nvPicPr>
        <p:blipFill>
          <a:blip r:embed="rId8"/>
          <a:srcRect/>
          <a:stretch>
            <a:fillRect/>
          </a:stretch>
        </p:blipFill>
        <p:spPr bwMode="auto">
          <a:xfrm>
            <a:off x="838200" y="1143000"/>
            <a:ext cx="4405824" cy="3505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320"/>
            <a:ext cx="8781288" cy="6583680"/>
          </a:xfrm>
        </p:spPr>
        <p:txBody>
          <a:bodyPr>
            <a:normAutofit/>
          </a:bodyPr>
          <a:lstStyle/>
          <a:p>
            <a:r>
              <a:rPr lang="en-US" sz="3600" dirty="0" smtClean="0"/>
              <a:t>Theory</a:t>
            </a: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r>
              <a:rPr lang="en-US" sz="1400" dirty="0" smtClean="0">
                <a:solidFill>
                  <a:schemeClr val="accent1">
                    <a:lumMod val="50000"/>
                  </a:schemeClr>
                </a:solidFill>
              </a:rPr>
              <a:t>In </a:t>
            </a:r>
            <a:r>
              <a:rPr lang="en-US" sz="1400" dirty="0" smtClean="0">
                <a:solidFill>
                  <a:schemeClr val="accent1">
                    <a:lumMod val="50000"/>
                  </a:schemeClr>
                </a:solidFill>
              </a:rPr>
              <a:t>1805, </a:t>
            </a:r>
            <a:r>
              <a:rPr lang="en-US" sz="1400" dirty="0" smtClean="0">
                <a:solidFill>
                  <a:schemeClr val="accent1">
                    <a:lumMod val="50000"/>
                  </a:schemeClr>
                </a:solidFill>
                <a:hlinkClick r:id="rId2" tooltip="Thomas Young (scientist)"/>
              </a:rPr>
              <a:t>Thomas Young</a:t>
            </a:r>
            <a:r>
              <a:rPr lang="en-US" sz="1400" dirty="0" smtClean="0">
                <a:solidFill>
                  <a:schemeClr val="accent1">
                    <a:lumMod val="50000"/>
                  </a:schemeClr>
                </a:solidFill>
              </a:rPr>
              <a:t> defined the contact angle θ by </a:t>
            </a:r>
            <a:r>
              <a:rPr lang="en-US" sz="1400" dirty="0" err="1" smtClean="0">
                <a:solidFill>
                  <a:schemeClr val="accent1">
                    <a:lumMod val="50000"/>
                  </a:schemeClr>
                </a:solidFill>
              </a:rPr>
              <a:t>analysing</a:t>
            </a:r>
            <a:r>
              <a:rPr lang="en-US" sz="1400" dirty="0" smtClean="0">
                <a:solidFill>
                  <a:schemeClr val="accent1">
                    <a:lumMod val="50000"/>
                  </a:schemeClr>
                </a:solidFill>
              </a:rPr>
              <a:t> the forces acting on a fluid droplet resting on a solid surface surrounded by a gas.</a:t>
            </a:r>
            <a:r>
              <a:rPr lang="en-US" sz="1400" baseline="30000" dirty="0" smtClean="0">
                <a:solidFill>
                  <a:schemeClr val="accent1">
                    <a:lumMod val="50000"/>
                  </a:schemeClr>
                </a:solidFill>
                <a:hlinkClick r:id="rId3"/>
              </a:rPr>
              <a:t>[5]</a:t>
            </a:r>
            <a:r>
              <a:rPr lang="en-US" sz="1400" dirty="0" smtClean="0">
                <a:solidFill>
                  <a:schemeClr val="accent1">
                    <a:lumMod val="50000"/>
                  </a:schemeClr>
                </a:solidFill>
              </a:rPr>
              <a:t/>
            </a:r>
            <a:br>
              <a:rPr lang="en-US" sz="1400" dirty="0" smtClean="0">
                <a:solidFill>
                  <a:schemeClr val="accent1">
                    <a:lumMod val="50000"/>
                  </a:schemeClr>
                </a:solidFill>
              </a:rPr>
            </a:br>
            <a:r>
              <a:rPr lang="en-US" sz="1400" dirty="0" smtClean="0">
                <a:solidFill>
                  <a:schemeClr val="accent1">
                    <a:lumMod val="50000"/>
                  </a:schemeClr>
                </a:solidFill>
              </a:rPr>
              <a:t>A liquid droplet rests on a solid surface and is surrounded by gas. The contact angle, </a:t>
            </a:r>
            <a:r>
              <a:rPr lang="en-US" sz="1400" dirty="0" err="1" smtClean="0">
                <a:solidFill>
                  <a:schemeClr val="accent1">
                    <a:lumMod val="50000"/>
                  </a:schemeClr>
                </a:solidFill>
              </a:rPr>
              <a:t>θ</a:t>
            </a:r>
            <a:r>
              <a:rPr lang="en-US" sz="1400" baseline="-25000" dirty="0" err="1" smtClean="0">
                <a:solidFill>
                  <a:schemeClr val="accent1">
                    <a:lumMod val="50000"/>
                  </a:schemeClr>
                </a:solidFill>
              </a:rPr>
              <a:t>C</a:t>
            </a:r>
            <a:r>
              <a:rPr lang="en-US" sz="1400" dirty="0" smtClean="0">
                <a:solidFill>
                  <a:schemeClr val="accent1">
                    <a:lumMod val="50000"/>
                  </a:schemeClr>
                </a:solidFill>
              </a:rPr>
              <a:t>, is the angle formed by a liquid at the three phase boundary where the liquid, gas, and solid intersect.</a:t>
            </a:r>
            <a:br>
              <a:rPr lang="en-US" sz="1400" dirty="0" smtClean="0">
                <a:solidFill>
                  <a:schemeClr val="accent1">
                    <a:lumMod val="50000"/>
                  </a:schemeClr>
                </a:solidFill>
              </a:rPr>
            </a:br>
            <a:r>
              <a:rPr lang="en-US" sz="1400" dirty="0" smtClean="0">
                <a:solidFill>
                  <a:schemeClr val="accent1">
                    <a:lumMod val="50000"/>
                  </a:schemeClr>
                </a:solidFill>
              </a:rPr>
              <a:t>A droplet resting on a solid surface and surrounded by a gas forms a characteristic contact angle θ. If the solid surface is rough, and the liquid is in intimate contact with the solid asperities, the droplet is in the Wenzel state. If the liquid rests on the tops of the asperities, it is in the Cassie-Baxter state.</a:t>
            </a:r>
            <a:br>
              <a:rPr lang="en-US" sz="1400" dirty="0" smtClean="0">
                <a:solidFill>
                  <a:schemeClr val="accent1">
                    <a:lumMod val="50000"/>
                  </a:schemeClr>
                </a:solidFill>
              </a:rPr>
            </a:br>
            <a:r>
              <a:rPr lang="en-US" sz="1400" dirty="0" smtClean="0">
                <a:solidFill>
                  <a:schemeClr val="accent1">
                    <a:lumMod val="50000"/>
                  </a:schemeClr>
                </a:solidFill>
              </a:rPr>
              <a:t/>
            </a:r>
            <a:br>
              <a:rPr lang="en-US" sz="1400" dirty="0" smtClean="0">
                <a:solidFill>
                  <a:schemeClr val="accent1">
                    <a:lumMod val="50000"/>
                  </a:schemeClr>
                </a:solidFill>
              </a:rPr>
            </a:br>
            <a:r>
              <a:rPr lang="en-US" sz="1400" dirty="0" smtClean="0">
                <a:solidFill>
                  <a:schemeClr val="accent1">
                    <a:lumMod val="50000"/>
                  </a:schemeClr>
                </a:solidFill>
              </a:rPr>
              <a:t>Wenzel determined that when the liquid is in intimate contact with a </a:t>
            </a:r>
            <a:r>
              <a:rPr lang="en-US" sz="1400" dirty="0" err="1" smtClean="0">
                <a:solidFill>
                  <a:schemeClr val="accent1">
                    <a:lumMod val="50000"/>
                  </a:schemeClr>
                </a:solidFill>
              </a:rPr>
              <a:t>microstructured</a:t>
            </a:r>
            <a:r>
              <a:rPr lang="en-US" sz="1400" dirty="0" smtClean="0">
                <a:solidFill>
                  <a:schemeClr val="accent1">
                    <a:lumMod val="50000"/>
                  </a:schemeClr>
                </a:solidFill>
              </a:rPr>
              <a:t> surface, θ will change </a:t>
            </a:r>
            <a:r>
              <a:rPr lang="en-US" sz="1400" dirty="0" err="1" smtClean="0">
                <a:solidFill>
                  <a:schemeClr val="accent1">
                    <a:lumMod val="50000"/>
                  </a:schemeClr>
                </a:solidFill>
              </a:rPr>
              <a:t>towhere</a:t>
            </a:r>
            <a:r>
              <a:rPr lang="en-US" sz="1400" dirty="0" smtClean="0">
                <a:solidFill>
                  <a:schemeClr val="accent1">
                    <a:lumMod val="50000"/>
                  </a:schemeClr>
                </a:solidFill>
              </a:rPr>
              <a:t> </a:t>
            </a:r>
            <a:r>
              <a:rPr lang="en-US" sz="1400" dirty="0" smtClean="0">
                <a:solidFill>
                  <a:schemeClr val="accent1">
                    <a:lumMod val="50000"/>
                  </a:schemeClr>
                </a:solidFill>
              </a:rPr>
              <a:t>r is the ratio of the actual area to the projected area.</a:t>
            </a:r>
            <a:r>
              <a:rPr lang="en-US" sz="1400" baseline="30000" dirty="0" smtClean="0">
                <a:solidFill>
                  <a:schemeClr val="accent1">
                    <a:lumMod val="50000"/>
                  </a:schemeClr>
                </a:solidFill>
                <a:hlinkClick r:id="rId3"/>
              </a:rPr>
              <a:t>[6]</a:t>
            </a:r>
            <a:r>
              <a:rPr lang="en-US" sz="1400" dirty="0" smtClean="0">
                <a:solidFill>
                  <a:schemeClr val="accent1">
                    <a:lumMod val="50000"/>
                  </a:schemeClr>
                </a:solidFill>
              </a:rPr>
              <a:t> Wenzel's equation shows that </a:t>
            </a:r>
            <a:r>
              <a:rPr lang="en-US" sz="1400" dirty="0" err="1" smtClean="0">
                <a:solidFill>
                  <a:schemeClr val="accent1">
                    <a:lumMod val="50000"/>
                  </a:schemeClr>
                </a:solidFill>
              </a:rPr>
              <a:t>microstructuring</a:t>
            </a:r>
            <a:r>
              <a:rPr lang="en-US" sz="1400" dirty="0" smtClean="0">
                <a:solidFill>
                  <a:schemeClr val="accent1">
                    <a:lumMod val="50000"/>
                  </a:schemeClr>
                </a:solidFill>
              </a:rPr>
              <a:t> a surface amplifies the natural tendency of the surface. A hydrophobic surface (one that has an original contact angle greater than 90°) becomes more hydrophobic when </a:t>
            </a:r>
            <a:r>
              <a:rPr lang="en-US" sz="1400" dirty="0" err="1" smtClean="0">
                <a:solidFill>
                  <a:schemeClr val="accent1">
                    <a:lumMod val="50000"/>
                  </a:schemeClr>
                </a:solidFill>
              </a:rPr>
              <a:t>microstructured</a:t>
            </a:r>
            <a:r>
              <a:rPr lang="en-US" sz="1400" dirty="0" smtClean="0">
                <a:solidFill>
                  <a:schemeClr val="accent1">
                    <a:lumMod val="50000"/>
                  </a:schemeClr>
                </a:solidFill>
              </a:rPr>
              <a:t> – its new contact angle becomes greater than the original. However, a hydrophilic surface (one that has an original contact angle less than 90°) becomes more hydrophilic when </a:t>
            </a:r>
            <a:r>
              <a:rPr lang="en-US" sz="1400" dirty="0" err="1" smtClean="0">
                <a:solidFill>
                  <a:schemeClr val="accent1">
                    <a:lumMod val="50000"/>
                  </a:schemeClr>
                </a:solidFill>
              </a:rPr>
              <a:t>microstructured</a:t>
            </a:r>
            <a:r>
              <a:rPr lang="en-US" sz="1400" dirty="0" smtClean="0">
                <a:solidFill>
                  <a:schemeClr val="accent1">
                    <a:lumMod val="50000"/>
                  </a:schemeClr>
                </a:solidFill>
              </a:rPr>
              <a:t> – its new contact angle becomes less than the original.</a:t>
            </a:r>
            <a:r>
              <a:rPr lang="en-US" sz="1400" baseline="30000" dirty="0" smtClean="0">
                <a:solidFill>
                  <a:schemeClr val="accent1">
                    <a:lumMod val="50000"/>
                  </a:schemeClr>
                </a:solidFill>
                <a:hlinkClick r:id="rId3"/>
              </a:rPr>
              <a:t>[7]</a:t>
            </a:r>
            <a:r>
              <a:rPr lang="en-US" sz="1400" dirty="0" smtClean="0">
                <a:solidFill>
                  <a:schemeClr val="accent1">
                    <a:lumMod val="50000"/>
                  </a:schemeClr>
                </a:solidFill>
              </a:rPr>
              <a:t/>
            </a:r>
            <a:br>
              <a:rPr lang="en-US" sz="1400" dirty="0" smtClean="0">
                <a:solidFill>
                  <a:schemeClr val="accent1">
                    <a:lumMod val="50000"/>
                  </a:schemeClr>
                </a:solidFill>
              </a:rPr>
            </a:br>
            <a:r>
              <a:rPr lang="en-US" sz="1400" dirty="0" smtClean="0">
                <a:solidFill>
                  <a:schemeClr val="accent1">
                    <a:lumMod val="50000"/>
                  </a:schemeClr>
                </a:solidFill>
              </a:rPr>
              <a:t/>
            </a:r>
            <a:br>
              <a:rPr lang="en-US" sz="1400" dirty="0" smtClean="0">
                <a:solidFill>
                  <a:schemeClr val="accent1">
                    <a:lumMod val="50000"/>
                  </a:schemeClr>
                </a:solidFill>
              </a:rPr>
            </a:br>
            <a:r>
              <a:rPr lang="en-US" sz="1400" dirty="0" smtClean="0">
                <a:solidFill>
                  <a:schemeClr val="accent1">
                    <a:lumMod val="50000"/>
                  </a:schemeClr>
                </a:solidFill>
              </a:rPr>
              <a:t>Contact </a:t>
            </a:r>
            <a:r>
              <a:rPr lang="en-US" sz="1400" dirty="0" smtClean="0">
                <a:solidFill>
                  <a:schemeClr val="accent1">
                    <a:lumMod val="50000"/>
                  </a:schemeClr>
                </a:solidFill>
              </a:rPr>
              <a:t>angle is a measure of static </a:t>
            </a:r>
            <a:r>
              <a:rPr lang="en-US" sz="1400" dirty="0" err="1" smtClean="0">
                <a:solidFill>
                  <a:schemeClr val="accent1">
                    <a:lumMod val="50000"/>
                  </a:schemeClr>
                </a:solidFill>
              </a:rPr>
              <a:t>hydrophobicity</a:t>
            </a:r>
            <a:r>
              <a:rPr lang="en-US" sz="1400" dirty="0" smtClean="0">
                <a:solidFill>
                  <a:schemeClr val="accent1">
                    <a:lumMod val="50000"/>
                  </a:schemeClr>
                </a:solidFill>
              </a:rPr>
              <a:t>, and contact angle </a:t>
            </a:r>
            <a:r>
              <a:rPr lang="en-US" sz="1400" dirty="0" smtClean="0">
                <a:solidFill>
                  <a:schemeClr val="accent1">
                    <a:lumMod val="50000"/>
                  </a:schemeClr>
                </a:solidFill>
                <a:hlinkClick r:id="rId4" tooltip="Hysteresis"/>
              </a:rPr>
              <a:t>hysteresis</a:t>
            </a:r>
            <a:r>
              <a:rPr lang="en-US" sz="1400" dirty="0" smtClean="0">
                <a:solidFill>
                  <a:schemeClr val="accent1">
                    <a:lumMod val="50000"/>
                  </a:schemeClr>
                </a:solidFill>
              </a:rPr>
              <a:t> and slide angle are dynamic measures. Contact angle hysteresis is a phenomenon that characterizes surface heterogeneity.</a:t>
            </a:r>
            <a:r>
              <a:rPr lang="en-US" sz="1400" baseline="30000" dirty="0" smtClean="0">
                <a:solidFill>
                  <a:schemeClr val="accent1">
                    <a:lumMod val="50000"/>
                  </a:schemeClr>
                </a:solidFill>
                <a:hlinkClick r:id="rId3"/>
              </a:rPr>
              <a:t>[11]</a:t>
            </a:r>
            <a:r>
              <a:rPr lang="en-US" sz="1400" dirty="0" smtClean="0">
                <a:solidFill>
                  <a:schemeClr val="accent1">
                    <a:lumMod val="50000"/>
                  </a:schemeClr>
                </a:solidFill>
              </a:rPr>
              <a:t> When a pipette injects a liquid onto a solid, the liquid will form some contact angle. As the pipette injects more liquid, the droplet will increase in volume, the contact angle will increase, but its three phase boundary will remain stationary until it suddenly advances outward. The contact angle the droplet had immediately before advancing outward is termed the advancing contact angle. The receding contact angle is now measured by pumping the liquid back out of the droplet. The droplet will decrease in volume, the contact angle will decrease, but its three phase boundary will remain stationary until it suddenly recedes inward. </a:t>
            </a:r>
            <a:endParaRPr lang="en-US" sz="1400" dirty="0">
              <a:solidFill>
                <a:schemeClr val="accent1">
                  <a:lumMod val="5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TotalTime>
  <Words>756</Words>
  <Application>Microsoft Office PowerPoint</Application>
  <PresentationFormat>On-screen Show (4:3)</PresentationFormat>
  <Paragraphs>31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POWERPOINT PRESENTATION - PHYSICS</vt:lpstr>
      <vt:lpstr>GETTING  A CHARGE OUT OF WATER DROPLETS</vt:lpstr>
      <vt:lpstr>THE FINDING  The new findings, by postdoc Nenad Miljkovic, associate professor of mechanical engineering Evelyn Wang, and two others, are published in the journal Applied Physics Letters. This approach could lead to devices to charge cellphones or other electronics using just the humidity in the air. As a side benefit, the system could also produce clean water. The device itself could be simple, Miljkovic says, consisting of a series of interleaved flat metal plates. Although his initial tests involved copper plates, he says any conductive metal would do, including cheaper aluminum. In initial testing, the amount of power produced was vanishingly small — just 15 picowatts, or trillionths of a watt, per square centimeter of metal plate. But Miljkovic says the process could easily be tuned to achieve at least 1 microwatt, or millionth of a watt, per square centimeter. Such output would be comparable to that of other systems that have been proposed for harvesting waste heat, vibrations, or other sources of ambient energy, and represents an amount that could be sufficient to provide useful power for electronic devices in some remote locations. For example, Miljkovic has calculated that at 1 microwatt per square centimeter, a cube measuring about 50 centimeters on a side — about the size of a typical camping cooler — could be sufficient to fully charge a cellphone in about 12 hours. While that may seem slow, he says, people in remote areas may have few alternatives. </vt:lpstr>
      <vt:lpstr>There are some constraints: Because the process relies on condensation, it requires a humid environment, as well as a source of temperatures colder than the surrounding air, such as a cave or river.</vt:lpstr>
      <vt:lpstr>The experimental chamber setup is seen from the front, with high speed camera looking into the chamber from the left.</vt:lpstr>
      <vt:lpstr>Images from a field emission scanning electron microscope show (left) an oxidized copper-oxide surface and (right) a copper-oxide surface with a 30 nanometer-thick hydrophobic coating. The inset images show a water droplet on the surface: At left, the droplet spreads out to wet the uncoated surface; at right, the droplet beads up on the hydrophobic surface, making very little contact.</vt:lpstr>
      <vt:lpstr>POWERING UP</vt:lpstr>
      <vt:lpstr>SUPERHYDROPHOBIC  Ultrahydrophobic (or superhydrophobic) surfaces are highly hydrophobic, i.e., extremely difficult to wet. The contact anglesof a water droplet on an ultrahydrophobic material exceed 150°.[1] This is also referred to as the lotus effect, after the superhydrophobic leaves of the lotus plant. A droplet impacting on these kinds of surfaces can fully rebound like an elastic ball,[2][3] or pancake.[4]</vt:lpstr>
      <vt:lpstr>Theory   In 1805, Thomas Young defined the contact angle θ by analysing the forces acting on a fluid droplet resting on a solid surface surrounded by a gas.[5] A liquid droplet rests on a solid surface and is surrounded by gas. The contact angle, θC, is the angle formed by a liquid at the three phase boundary where the liquid, gas, and solid intersect. A droplet resting on a solid surface and surrounded by a gas forms a characteristic contact angle θ. If the solid surface is rough, and the liquid is in intimate contact with the solid asperities, the droplet is in the Wenzel state. If the liquid rests on the tops of the asperities, it is in the Cassie-Baxter state.  Wenzel determined that when the liquid is in intimate contact with a microstructured surface, θ will change towhere r is the ratio of the actual area to the projected area.[6] Wenzel's equation shows that microstructuring a surface amplifies the natural tendency of the surface. A hydrophobic surface (one that has an original contact angle greater than 90°) becomes more hydrophobic when microstructured – its new contact angle becomes greater than the original. However, a hydrophilic surface (one that has an original contact angle less than 90°) becomes more hydrophilic when microstructured – its new contact angle becomes less than the original.[7]  Contact angle is a measure of static hydrophobicity, and contact angle hysteresis and slide angle are dynamic measures. Contact angle hysteresis is a phenomenon that characterizes surface heterogeneity.[11] When a pipette injects a liquid onto a solid, the liquid will form some contact angle. As the pipette injects more liquid, the droplet will increase in volume, the contact angle will increase, but its three phase boundary will remain stationary until it suddenly advances outward. The contact angle the droplet had immediately before advancing outward is termed the advancing contact angle. The receding contact angle is now measured by pumping the liquid back out of the droplet. The droplet will decrease in volume, the contact angle will decrease, but its three phase boundary will remain stationary until it suddenly recedes inward. </vt:lpstr>
      <vt:lpstr>Unitary versus hierarchical roughness structures </vt:lpstr>
      <vt:lpstr>That’s the way the droplets adhere </vt:lpstr>
      <vt:lpstr>An illustration of the setup that MIT researchers used to image the tiny 'necks' that form where a droplet contacts a surface. The image at the bottom shows the base of an actual water droplet moving across the surface and was taken using a special scanning electron microscope.</vt:lpstr>
      <vt:lpstr>     THANK YOU  BY – ADITYA CLASS – XII – B ROLL NO. 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PHYSICS</dc:title>
  <dc:creator>User</dc:creator>
  <cp:lastModifiedBy>User</cp:lastModifiedBy>
  <cp:revision>6</cp:revision>
  <dcterms:created xsi:type="dcterms:W3CDTF">2018-06-18T07:38:14Z</dcterms:created>
  <dcterms:modified xsi:type="dcterms:W3CDTF">2018-06-18T08:31:01Z</dcterms:modified>
</cp:coreProperties>
</file>