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62" r:id="rId4"/>
    <p:sldId id="264" r:id="rId5"/>
    <p:sldId id="265" r:id="rId6"/>
    <p:sldId id="261" r:id="rId7"/>
    <p:sldId id="266" r:id="rId8"/>
    <p:sldId id="267" r:id="rId9"/>
    <p:sldId id="268" r:id="rId10"/>
    <p:sldId id="269" r:id="rId11"/>
    <p:sldId id="270" r:id="rId12"/>
    <p:sldId id="263"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F987DA0-3067-4859-8278-2CA304DDBB5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987DA0-3067-4859-8278-2CA304DDBB5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F987DA0-3067-4859-8278-2CA304DDBB5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987DA0-3067-4859-8278-2CA304DDBB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23D72FA-E18B-414D-A9CA-5E11515A1B01}" type="datetimeFigureOut">
              <a:rPr lang="en-US" smtClean="0"/>
              <a:pPr/>
              <a:t>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987DA0-3067-4859-8278-2CA304DDBB5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23D72FA-E18B-414D-A9CA-5E11515A1B01}" type="datetimeFigureOut">
              <a:rPr lang="en-US" smtClean="0"/>
              <a:pPr/>
              <a:t>2/3/2019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987DA0-3067-4859-8278-2CA304DDBB5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LED_lamp" TargetMode="External"/><Relationship Id="rId13" Type="http://schemas.openxmlformats.org/officeDocument/2006/relationships/hyperlink" Target="https://en.wikipedia.org/wiki/Color_temperature" TargetMode="External"/><Relationship Id="rId3" Type="http://schemas.openxmlformats.org/officeDocument/2006/relationships/hyperlink" Target="https://en.wikipedia.org/wiki/Light_fixture" TargetMode="External"/><Relationship Id="rId7" Type="http://schemas.openxmlformats.org/officeDocument/2006/relationships/hyperlink" Target="https://en.wikipedia.org/wiki/Fluorescent_lamp" TargetMode="External"/><Relationship Id="rId12" Type="http://schemas.openxmlformats.org/officeDocument/2006/relationships/hyperlink" Target="https://en.wikipedia.org/wiki/Electric_energy_consumption" TargetMode="External"/><Relationship Id="rId17" Type="http://schemas.openxmlformats.org/officeDocument/2006/relationships/hyperlink" Target="https://en.wikipedia.org/wiki/Alternating_current" TargetMode="External"/><Relationship Id="rId2" Type="http://schemas.openxmlformats.org/officeDocument/2006/relationships/hyperlink" Target="https://en.wikipedia.org/wiki/Electric_light" TargetMode="External"/><Relationship Id="rId16" Type="http://schemas.openxmlformats.org/officeDocument/2006/relationships/hyperlink" Target="https://en.wikipedia.org/wiki/Direct_current" TargetMode="External"/><Relationship Id="rId1" Type="http://schemas.openxmlformats.org/officeDocument/2006/relationships/slideLayout" Target="../slideLayouts/slideLayout1.xml"/><Relationship Id="rId6" Type="http://schemas.openxmlformats.org/officeDocument/2006/relationships/hyperlink" Target="https://en.wikipedia.org/wiki/Incandescent_light_bulb" TargetMode="External"/><Relationship Id="rId11" Type="http://schemas.openxmlformats.org/officeDocument/2006/relationships/hyperlink" Target="https://en.wikipedia.org/wiki/Lumen_(unit)" TargetMode="External"/><Relationship Id="rId5" Type="http://schemas.openxmlformats.org/officeDocument/2006/relationships/hyperlink" Target="https://en.wikipedia.org/wiki/Electrical_efficiency" TargetMode="External"/><Relationship Id="rId15" Type="http://schemas.openxmlformats.org/officeDocument/2006/relationships/hyperlink" Target="https://en.wikipedia.org/wiki/Luminous_flux" TargetMode="External"/><Relationship Id="rId10" Type="http://schemas.openxmlformats.org/officeDocument/2006/relationships/hyperlink" Target="https://en.wikipedia.org/wiki/Compact_fluorescent_lamp" TargetMode="External"/><Relationship Id="rId4" Type="http://schemas.openxmlformats.org/officeDocument/2006/relationships/hyperlink" Target="https://en.wikipedia.org/wiki/Light-emitting_diode" TargetMode="External"/><Relationship Id="rId9" Type="http://schemas.openxmlformats.org/officeDocument/2006/relationships/hyperlink" Target="https://en.wikipedia.org/wiki/Compound_annual_growth_rate" TargetMode="External"/><Relationship Id="rId14" Type="http://schemas.openxmlformats.org/officeDocument/2006/relationships/hyperlink" Target="https://en.wikipedia.org/wiki/Kelvi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Spring_(device)" TargetMode="External"/><Relationship Id="rId3" Type="http://schemas.openxmlformats.org/officeDocument/2006/relationships/hyperlink" Target="https://en.wikipedia.org/wiki/Machine" TargetMode="External"/><Relationship Id="rId7" Type="http://schemas.openxmlformats.org/officeDocument/2006/relationships/hyperlink" Target="https://en.wikipedia.org/wiki/Switch" TargetMode="External"/><Relationship Id="rId12" Type="http://schemas.openxmlformats.org/officeDocument/2006/relationships/image" Target="../media/image7.jpeg"/><Relationship Id="rId2" Type="http://schemas.openxmlformats.org/officeDocument/2006/relationships/hyperlink" Target="https://en.wikipedia.org/wiki/Electrical_switch" TargetMode="External"/><Relationship Id="rId1" Type="http://schemas.openxmlformats.org/officeDocument/2006/relationships/slideLayout" Target="../slideLayouts/slideLayout9.xml"/><Relationship Id="rId6" Type="http://schemas.openxmlformats.org/officeDocument/2006/relationships/hyperlink" Target="https://en.wikipedia.org/wiki/Metal" TargetMode="External"/><Relationship Id="rId11" Type="http://schemas.openxmlformats.org/officeDocument/2006/relationships/hyperlink" Target="https://en.wikipedia.org/wiki/Kitchen_appliances" TargetMode="External"/><Relationship Id="rId5" Type="http://schemas.openxmlformats.org/officeDocument/2006/relationships/hyperlink" Target="https://en.wikipedia.org/wiki/Plastic" TargetMode="External"/><Relationship Id="rId10" Type="http://schemas.openxmlformats.org/officeDocument/2006/relationships/hyperlink" Target="https://en.wikipedia.org/wiki/Push-button_telephone" TargetMode="External"/><Relationship Id="rId4" Type="http://schemas.openxmlformats.org/officeDocument/2006/relationships/hyperlink" Target="https://en.wikipedia.org/wiki/Process_(engineering)" TargetMode="External"/><Relationship Id="rId9" Type="http://schemas.openxmlformats.org/officeDocument/2006/relationships/hyperlink" Target="https://en.wikipedia.org/wiki/Calculato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deal_and_real_op-amps" TargetMode="External"/><Relationship Id="rId13" Type="http://schemas.openxmlformats.org/officeDocument/2006/relationships/hyperlink" Target="https://en.wikipedia.org/wiki/Relay" TargetMode="External"/><Relationship Id="rId18" Type="http://schemas.openxmlformats.org/officeDocument/2006/relationships/hyperlink" Target="https://en.wikipedia.org/wiki/Molecular_logic_gate" TargetMode="External"/><Relationship Id="rId26" Type="http://schemas.openxmlformats.org/officeDocument/2006/relationships/hyperlink" Target="https://en.wikipedia.org/wiki/Microprocessor" TargetMode="External"/><Relationship Id="rId3" Type="http://schemas.openxmlformats.org/officeDocument/2006/relationships/hyperlink" Target="https://en.wikipedia.org/wiki/Boolean_function" TargetMode="External"/><Relationship Id="rId21" Type="http://schemas.openxmlformats.org/officeDocument/2006/relationships/hyperlink" Target="https://en.wikipedia.org/wiki/Mathematics" TargetMode="External"/><Relationship Id="rId7" Type="http://schemas.openxmlformats.org/officeDocument/2006/relationships/hyperlink" Target="https://en.wikipedia.org/wiki/Fan-out" TargetMode="External"/><Relationship Id="rId12" Type="http://schemas.openxmlformats.org/officeDocument/2006/relationships/hyperlink" Target="https://en.wikipedia.org/wiki/Vacuum_tube" TargetMode="External"/><Relationship Id="rId17" Type="http://schemas.openxmlformats.org/officeDocument/2006/relationships/hyperlink" Target="https://en.wikipedia.org/wiki/Optics" TargetMode="External"/><Relationship Id="rId25" Type="http://schemas.openxmlformats.org/officeDocument/2006/relationships/hyperlink" Target="https://en.wikipedia.org/wiki/Computer_memory" TargetMode="External"/><Relationship Id="rId2" Type="http://schemas.openxmlformats.org/officeDocument/2006/relationships/hyperlink" Target="https://en.wikipedia.org/wiki/Electronics" TargetMode="External"/><Relationship Id="rId16" Type="http://schemas.openxmlformats.org/officeDocument/2006/relationships/hyperlink" Target="https://en.wikipedia.org/wiki/Pneumatics" TargetMode="External"/><Relationship Id="rId20" Type="http://schemas.openxmlformats.org/officeDocument/2006/relationships/hyperlink" Target="https://en.wikipedia.org/wiki/Boolean_logic" TargetMode="External"/><Relationship Id="rId29" Type="http://schemas.openxmlformats.org/officeDocument/2006/relationships/hyperlink" Target="https://en.wikipedia.org/wiki/AND-OR-Invert" TargetMode="External"/><Relationship Id="rId1" Type="http://schemas.openxmlformats.org/officeDocument/2006/relationships/slideLayout" Target="../slideLayouts/slideLayout1.xml"/><Relationship Id="rId6" Type="http://schemas.openxmlformats.org/officeDocument/2006/relationships/hyperlink" Target="https://en.wikipedia.org/wiki/Rise_time" TargetMode="External"/><Relationship Id="rId11" Type="http://schemas.openxmlformats.org/officeDocument/2006/relationships/hyperlink" Target="https://en.wikipedia.org/wiki/Switch" TargetMode="External"/><Relationship Id="rId24" Type="http://schemas.openxmlformats.org/officeDocument/2006/relationships/hyperlink" Target="https://en.wikipedia.org/wiki/Arithmetic_logic_unit" TargetMode="External"/><Relationship Id="rId5" Type="http://schemas.openxmlformats.org/officeDocument/2006/relationships/hyperlink" Target="https://en.wikipedia.org/wiki/Binary_number" TargetMode="External"/><Relationship Id="rId15" Type="http://schemas.openxmlformats.org/officeDocument/2006/relationships/hyperlink" Target="https://en.wikipedia.org/wiki/Fluidic_logic" TargetMode="External"/><Relationship Id="rId23" Type="http://schemas.openxmlformats.org/officeDocument/2006/relationships/hyperlink" Target="https://en.wikipedia.org/wiki/Processor_register" TargetMode="External"/><Relationship Id="rId28" Type="http://schemas.openxmlformats.org/officeDocument/2006/relationships/hyperlink" Target="https://en.wikipedia.org/wiki/MOSFET" TargetMode="External"/><Relationship Id="rId10" Type="http://schemas.openxmlformats.org/officeDocument/2006/relationships/hyperlink" Target="https://en.wikipedia.org/wiki/Transistor" TargetMode="External"/><Relationship Id="rId19" Type="http://schemas.openxmlformats.org/officeDocument/2006/relationships/hyperlink" Target="https://en.wikipedia.org/wiki/Analytical_engine" TargetMode="External"/><Relationship Id="rId31" Type="http://schemas.openxmlformats.org/officeDocument/2006/relationships/hyperlink" Target="https://en.wikipedia.org/wiki/Toffoli_gate" TargetMode="External"/><Relationship Id="rId4" Type="http://schemas.openxmlformats.org/officeDocument/2006/relationships/hyperlink" Target="https://en.wikipedia.org/wiki/Logical_operation" TargetMode="External"/><Relationship Id="rId9" Type="http://schemas.openxmlformats.org/officeDocument/2006/relationships/hyperlink" Target="https://en.wikipedia.org/wiki/Diode" TargetMode="External"/><Relationship Id="rId14" Type="http://schemas.openxmlformats.org/officeDocument/2006/relationships/hyperlink" Target="https://en.wikipedia.org/wiki/Relay_logic" TargetMode="External"/><Relationship Id="rId22" Type="http://schemas.openxmlformats.org/officeDocument/2006/relationships/hyperlink" Target="https://en.wikipedia.org/wiki/Multiplexer" TargetMode="External"/><Relationship Id="rId27" Type="http://schemas.openxmlformats.org/officeDocument/2006/relationships/hyperlink" Target="https://en.wikipedia.org/wiki/Field-effect_transistor" TargetMode="External"/><Relationship Id="rId30" Type="http://schemas.openxmlformats.org/officeDocument/2006/relationships/hyperlink" Target="https://en.wikipedia.org/wiki/Reversible_computin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ogical_disjunction" TargetMode="External"/><Relationship Id="rId3" Type="http://schemas.openxmlformats.org/officeDocument/2006/relationships/hyperlink" Target="https://en.wikipedia.org/wiki/Logical_NOR" TargetMode="External"/><Relationship Id="rId7" Type="http://schemas.openxmlformats.org/officeDocument/2006/relationships/hyperlink" Target="https://en.wikipedia.org/wiki/NAND_gate" TargetMode="External"/><Relationship Id="rId12" Type="http://schemas.openxmlformats.org/officeDocument/2006/relationships/hyperlink" Target="https://en.wikipedia.org/wiki/Apollo_Guidance_Computer" TargetMode="External"/><Relationship Id="rId2" Type="http://schemas.openxmlformats.org/officeDocument/2006/relationships/hyperlink" Target="https://en.wikipedia.org/wiki/Logic_gate" TargetMode="External"/><Relationship Id="rId1" Type="http://schemas.openxmlformats.org/officeDocument/2006/relationships/slideLayout" Target="../slideLayouts/slideLayout1.xml"/><Relationship Id="rId6" Type="http://schemas.openxmlformats.org/officeDocument/2006/relationships/hyperlink" Target="https://en.wikipedia.org/wiki/Functionally_complete" TargetMode="External"/><Relationship Id="rId11" Type="http://schemas.openxmlformats.org/officeDocument/2006/relationships/hyperlink" Target="https://en.wikipedia.org/wiki/Domino_logic" TargetMode="External"/><Relationship Id="rId5" Type="http://schemas.openxmlformats.org/officeDocument/2006/relationships/hyperlink" Target="https://en.wikipedia.org/wiki/OR_gate" TargetMode="External"/><Relationship Id="rId10" Type="http://schemas.openxmlformats.org/officeDocument/2006/relationships/hyperlink" Target="https://en.wikipedia.org/wiki/Transistor%E2%80%93transistor_logic" TargetMode="External"/><Relationship Id="rId4" Type="http://schemas.openxmlformats.org/officeDocument/2006/relationships/hyperlink" Target="https://en.wikipedia.org/wiki/Negation" TargetMode="External"/><Relationship Id="rId9" Type="http://schemas.openxmlformats.org/officeDocument/2006/relationships/hyperlink" Target="https://en.wikipedia.org/wiki/C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ogic_gate" TargetMode="External"/><Relationship Id="rId2" Type="http://schemas.openxmlformats.org/officeDocument/2006/relationships/hyperlink" Target="https://en.wikipedia.org/wiki/DIN" TargetMode="Externa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athode" TargetMode="External"/><Relationship Id="rId13" Type="http://schemas.openxmlformats.org/officeDocument/2006/relationships/hyperlink" Target="https://en.wikipedia.org/wiki/Alkaline_battery" TargetMode="External"/><Relationship Id="rId18" Type="http://schemas.openxmlformats.org/officeDocument/2006/relationships/hyperlink" Target="https://en.wikipedia.org/wiki/Hearing_aid" TargetMode="External"/><Relationship Id="rId3" Type="http://schemas.openxmlformats.org/officeDocument/2006/relationships/hyperlink" Target="https://en.wikipedia.org/wiki/Flashlight" TargetMode="External"/><Relationship Id="rId21" Type="http://schemas.openxmlformats.org/officeDocument/2006/relationships/hyperlink" Target="https://en.wikipedia.org/wiki/Data_center" TargetMode="External"/><Relationship Id="rId7" Type="http://schemas.openxmlformats.org/officeDocument/2006/relationships/hyperlink" Target="https://en.wikipedia.org/wiki/Electric_power" TargetMode="External"/><Relationship Id="rId12" Type="http://schemas.openxmlformats.org/officeDocument/2006/relationships/hyperlink" Target="https://en.wikipedia.org/wiki/Electrode" TargetMode="External"/><Relationship Id="rId17" Type="http://schemas.openxmlformats.org/officeDocument/2006/relationships/hyperlink" Target="https://en.wikipedia.org/wiki/Laptop" TargetMode="External"/><Relationship Id="rId2" Type="http://schemas.openxmlformats.org/officeDocument/2006/relationships/hyperlink" Target="https://en.wikipedia.org/wiki/Electrochemical_cell" TargetMode="External"/><Relationship Id="rId16" Type="http://schemas.openxmlformats.org/officeDocument/2006/relationships/hyperlink" Target="https://en.wikipedia.org/wiki/Lithium-ion" TargetMode="External"/><Relationship Id="rId20" Type="http://schemas.openxmlformats.org/officeDocument/2006/relationships/hyperlink" Target="https://en.wikipedia.org/wiki/Telephone_exchange" TargetMode="External"/><Relationship Id="rId1" Type="http://schemas.openxmlformats.org/officeDocument/2006/relationships/slideLayout" Target="../slideLayouts/slideLayout1.xml"/><Relationship Id="rId6" Type="http://schemas.openxmlformats.org/officeDocument/2006/relationships/hyperlink" Target="https://en.wikipedia.org/wiki/Electric_battery" TargetMode="External"/><Relationship Id="rId11" Type="http://schemas.openxmlformats.org/officeDocument/2006/relationships/hyperlink" Target="https://en.wikipedia.org/wiki/Primary_battery" TargetMode="External"/><Relationship Id="rId24" Type="http://schemas.openxmlformats.org/officeDocument/2006/relationships/hyperlink" Target="https://en.wikipedia.org/wiki/Fuel" TargetMode="External"/><Relationship Id="rId5" Type="http://schemas.openxmlformats.org/officeDocument/2006/relationships/hyperlink" Target="https://en.wikipedia.org/wiki/Electric_car" TargetMode="External"/><Relationship Id="rId15" Type="http://schemas.openxmlformats.org/officeDocument/2006/relationships/hyperlink" Target="https://en.wikipedia.org/wiki/Lead-acid_batteries" TargetMode="External"/><Relationship Id="rId23" Type="http://schemas.openxmlformats.org/officeDocument/2006/relationships/hyperlink" Target="https://en.wikipedia.org/wiki/Specific_energy" TargetMode="External"/><Relationship Id="rId10" Type="http://schemas.openxmlformats.org/officeDocument/2006/relationships/hyperlink" Target="https://en.wikipedia.org/wiki/Electrolyte" TargetMode="External"/><Relationship Id="rId19" Type="http://schemas.openxmlformats.org/officeDocument/2006/relationships/hyperlink" Target="https://en.wikipedia.org/wiki/Lead_acid_battery" TargetMode="External"/><Relationship Id="rId4" Type="http://schemas.openxmlformats.org/officeDocument/2006/relationships/hyperlink" Target="https://en.wikipedia.org/wiki/Smartphone" TargetMode="External"/><Relationship Id="rId9" Type="http://schemas.openxmlformats.org/officeDocument/2006/relationships/hyperlink" Target="https://en.wikipedia.org/wiki/Anode" TargetMode="External"/><Relationship Id="rId14" Type="http://schemas.openxmlformats.org/officeDocument/2006/relationships/hyperlink" Target="https://en.wikipedia.org/wiki/Rechargeable_battery" TargetMode="External"/><Relationship Id="rId22" Type="http://schemas.openxmlformats.org/officeDocument/2006/relationships/hyperlink" Target="https://en.wikipedia.org/wiki/1000000000_(numb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AAA_battery" TargetMode="External"/><Relationship Id="rId3" Type="http://schemas.openxmlformats.org/officeDocument/2006/relationships/hyperlink" Target="https://en.wikipedia.org/wiki/Electromotive_force" TargetMode="External"/><Relationship Id="rId7" Type="http://schemas.openxmlformats.org/officeDocument/2006/relationships/hyperlink" Target="https://en.wikipedia.org/wiki/9-volt_battery" TargetMode="External"/><Relationship Id="rId12" Type="http://schemas.openxmlformats.org/officeDocument/2006/relationships/image" Target="../media/image6.jpeg"/><Relationship Id="rId2" Type="http://schemas.openxmlformats.org/officeDocument/2006/relationships/hyperlink" Target="https://en.wikipedia.org/wiki/Electrochemical_reactions" TargetMode="External"/><Relationship Id="rId1" Type="http://schemas.openxmlformats.org/officeDocument/2006/relationships/slideLayout" Target="../slideLayouts/slideLayout9.xml"/><Relationship Id="rId6" Type="http://schemas.openxmlformats.org/officeDocument/2006/relationships/hyperlink" Target="https://en.wikipedia.org/wiki/Ham_radio" TargetMode="External"/><Relationship Id="rId11" Type="http://schemas.openxmlformats.org/officeDocument/2006/relationships/hyperlink" Target="https://en.wikipedia.org/wiki/Cordless_phone" TargetMode="External"/><Relationship Id="rId5" Type="http://schemas.openxmlformats.org/officeDocument/2006/relationships/hyperlink" Target="https://en.wikipedia.org/wiki/D_battery" TargetMode="External"/><Relationship Id="rId10" Type="http://schemas.openxmlformats.org/officeDocument/2006/relationships/hyperlink" Target="https://en.wikipedia.org/wiki/Camcorder" TargetMode="External"/><Relationship Id="rId4" Type="http://schemas.openxmlformats.org/officeDocument/2006/relationships/hyperlink" Target="https://en.wikipedia.org/wiki/AA_battery" TargetMode="External"/><Relationship Id="rId9" Type="http://schemas.openxmlformats.org/officeDocument/2006/relationships/hyperlink" Target="https://en.wikipedia.org/wiki/C_batt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1066800"/>
            <a:ext cx="3352800" cy="3352800"/>
          </a:xfrm>
        </p:spPr>
        <p:txBody>
          <a:bodyPr/>
          <a:lstStyle/>
          <a:p>
            <a:r>
              <a:rPr lang="en-US" sz="2800" dirty="0" smtClean="0">
                <a:solidFill>
                  <a:schemeClr val="tx1"/>
                </a:solidFill>
                <a:latin typeface="Algerian" pitchFamily="82" charset="0"/>
              </a:rPr>
              <a:t>PROJECT REPORT  -  PHYSICS</a:t>
            </a: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solidFill>
                  <a:schemeClr val="accent3">
                    <a:lumMod val="50000"/>
                  </a:schemeClr>
                </a:solidFill>
                <a:latin typeface="Algerian" pitchFamily="82" charset="0"/>
              </a:rPr>
              <a:t>BY  -  ADITYA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CLASS  XII-B</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ROLL  NO. -  </a:t>
            </a:r>
            <a:br>
              <a:rPr lang="en-US" dirty="0" smtClean="0">
                <a:solidFill>
                  <a:schemeClr val="accent3">
                    <a:lumMod val="50000"/>
                  </a:schemeClr>
                </a:solidFill>
                <a:latin typeface="Algerian" pitchFamily="82" charset="0"/>
              </a:rPr>
            </a:br>
            <a:endParaRPr lang="en-US" dirty="0">
              <a:solidFill>
                <a:schemeClr val="accent3">
                  <a:lumMod val="50000"/>
                </a:schemeClr>
              </a:solidFill>
              <a:latin typeface="Algerian" pitchFamily="82" charset="0"/>
            </a:endParaRPr>
          </a:p>
        </p:txBody>
      </p:sp>
      <p:sp>
        <p:nvSpPr>
          <p:cNvPr id="4" name="Text Placeholder 3"/>
          <p:cNvSpPr>
            <a:spLocks noGrp="1"/>
          </p:cNvSpPr>
          <p:nvPr>
            <p:ph type="body" sz="half" idx="2"/>
          </p:nvPr>
        </p:nvSpPr>
        <p:spPr/>
        <p:txBody>
          <a:bodyPr>
            <a:normAutofit/>
          </a:bodyPr>
          <a:lstStyle/>
          <a:p>
            <a:r>
              <a:rPr lang="en-US" sz="3200" dirty="0" smtClean="0">
                <a:solidFill>
                  <a:srgbClr val="00B050"/>
                </a:solidFill>
                <a:latin typeface="Algerian" pitchFamily="82" charset="0"/>
              </a:rPr>
              <a:t>           NOR GATE</a:t>
            </a:r>
            <a:endParaRPr lang="en-US" sz="3200" dirty="0">
              <a:solidFill>
                <a:srgbClr val="00B050"/>
              </a:solidFill>
              <a:latin typeface="Algerian" pitchFamily="82" charset="0"/>
            </a:endParaRPr>
          </a:p>
        </p:txBody>
      </p:sp>
      <p:pic>
        <p:nvPicPr>
          <p:cNvPr id="1026" name="Picture 2" descr="C:\Users\User\Desktop\nor-gate-project-500x500.jpg"/>
          <p:cNvPicPr>
            <a:picLocks noGrp="1" noChangeAspect="1" noChangeArrowheads="1"/>
          </p:cNvPicPr>
          <p:nvPr>
            <p:ph type="pic" idx="1"/>
          </p:nvPr>
        </p:nvPicPr>
        <p:blipFill>
          <a:blip r:embed="rId2"/>
          <a:srcRect l="2846" r="2846"/>
          <a:stretch>
            <a:fillRect/>
          </a:stretch>
        </p:blipFill>
        <p:spPr bwMode="auto">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772400" cy="838200"/>
          </a:xfrm>
        </p:spPr>
        <p:txBody>
          <a:bodyPr/>
          <a:lstStyle/>
          <a:p>
            <a:r>
              <a:rPr lang="en-US" dirty="0" smtClean="0">
                <a:latin typeface="Agency FB" pitchFamily="34" charset="0"/>
              </a:rPr>
              <a:t>LED LIGHTS</a:t>
            </a:r>
            <a:endParaRPr lang="en-US" dirty="0">
              <a:latin typeface="Agency FB" pitchFamily="34" charset="0"/>
            </a:endParaRPr>
          </a:p>
        </p:txBody>
      </p:sp>
      <p:sp>
        <p:nvSpPr>
          <p:cNvPr id="3" name="Subtitle 2"/>
          <p:cNvSpPr>
            <a:spLocks noGrp="1"/>
          </p:cNvSpPr>
          <p:nvPr>
            <p:ph type="subTitle" idx="1"/>
          </p:nvPr>
        </p:nvSpPr>
        <p:spPr>
          <a:xfrm>
            <a:off x="1432560" y="1219200"/>
            <a:ext cx="7406640" cy="5410200"/>
          </a:xfrm>
        </p:spPr>
        <p:txBody>
          <a:bodyPr>
            <a:normAutofit fontScale="47500" lnSpcReduction="20000"/>
          </a:bodyPr>
          <a:lstStyle/>
          <a:p>
            <a:r>
              <a:rPr lang="en-US" dirty="0" smtClean="0">
                <a:solidFill>
                  <a:srgbClr val="7030A0"/>
                </a:solidFill>
              </a:rPr>
              <a:t>A </a:t>
            </a:r>
            <a:r>
              <a:rPr lang="en-US" b="1" dirty="0" smtClean="0">
                <a:solidFill>
                  <a:srgbClr val="7030A0"/>
                </a:solidFill>
              </a:rPr>
              <a:t>LED lamp</a:t>
            </a:r>
            <a:r>
              <a:rPr lang="en-US" dirty="0" smtClean="0">
                <a:solidFill>
                  <a:srgbClr val="7030A0"/>
                </a:solidFill>
              </a:rPr>
              <a:t> or </a:t>
            </a:r>
            <a:r>
              <a:rPr lang="en-US" b="1" dirty="0" smtClean="0">
                <a:solidFill>
                  <a:srgbClr val="7030A0"/>
                </a:solidFill>
              </a:rPr>
              <a:t>LED light bulb</a:t>
            </a:r>
            <a:r>
              <a:rPr lang="en-US" dirty="0" smtClean="0">
                <a:solidFill>
                  <a:srgbClr val="7030A0"/>
                </a:solidFill>
              </a:rPr>
              <a:t> is an </a:t>
            </a:r>
            <a:r>
              <a:rPr lang="en-US" dirty="0" smtClean="0">
                <a:solidFill>
                  <a:srgbClr val="7030A0"/>
                </a:solidFill>
                <a:hlinkClick r:id="rId2" tooltip="Electric light"/>
              </a:rPr>
              <a:t>electric light</a:t>
            </a:r>
            <a:r>
              <a:rPr lang="en-US" dirty="0" smtClean="0">
                <a:solidFill>
                  <a:srgbClr val="7030A0"/>
                </a:solidFill>
              </a:rPr>
              <a:t> for use in </a:t>
            </a:r>
            <a:r>
              <a:rPr lang="en-US" dirty="0" smtClean="0">
                <a:solidFill>
                  <a:srgbClr val="7030A0"/>
                </a:solidFill>
                <a:hlinkClick r:id="rId3" tooltip="Light fixture"/>
              </a:rPr>
              <a:t>light fixtures</a:t>
            </a:r>
            <a:r>
              <a:rPr lang="en-US" dirty="0" smtClean="0">
                <a:solidFill>
                  <a:srgbClr val="7030A0"/>
                </a:solidFill>
              </a:rPr>
              <a:t> that produces light using </a:t>
            </a:r>
            <a:r>
              <a:rPr lang="en-US" dirty="0" smtClean="0">
                <a:solidFill>
                  <a:srgbClr val="7030A0"/>
                </a:solidFill>
                <a:hlinkClick r:id="rId4" tooltip="Light-emitting diode"/>
              </a:rPr>
              <a:t>light-emitting diode</a:t>
            </a:r>
            <a:r>
              <a:rPr lang="en-US" dirty="0" smtClean="0">
                <a:solidFill>
                  <a:srgbClr val="7030A0"/>
                </a:solidFill>
              </a:rPr>
              <a:t> (LED). LED lamps have a lifespan and </a:t>
            </a:r>
            <a:r>
              <a:rPr lang="en-US" dirty="0" smtClean="0">
                <a:solidFill>
                  <a:srgbClr val="7030A0"/>
                </a:solidFill>
                <a:hlinkClick r:id="rId5" tooltip="Electrical efficiency"/>
              </a:rPr>
              <a:t>electrical efficiency</a:t>
            </a:r>
            <a:r>
              <a:rPr lang="en-US" dirty="0" smtClean="0">
                <a:solidFill>
                  <a:srgbClr val="7030A0"/>
                </a:solidFill>
              </a:rPr>
              <a:t> which are several times greater than </a:t>
            </a:r>
            <a:r>
              <a:rPr lang="en-US" dirty="0" smtClean="0">
                <a:solidFill>
                  <a:srgbClr val="7030A0"/>
                </a:solidFill>
                <a:hlinkClick r:id="rId6" tooltip="Incandescent light bulb"/>
              </a:rPr>
              <a:t>incandescent lamps</a:t>
            </a:r>
            <a:r>
              <a:rPr lang="en-US" dirty="0" smtClean="0">
                <a:solidFill>
                  <a:srgbClr val="7030A0"/>
                </a:solidFill>
              </a:rPr>
              <a:t>, and are significantly more efficient than most </a:t>
            </a:r>
            <a:r>
              <a:rPr lang="en-US" dirty="0" smtClean="0">
                <a:solidFill>
                  <a:srgbClr val="7030A0"/>
                </a:solidFill>
                <a:hlinkClick r:id="rId7" tooltip="Fluorescent lamp"/>
              </a:rPr>
              <a:t>fluorescent lamps</a:t>
            </a:r>
            <a:r>
              <a:rPr lang="en-US" dirty="0" smtClean="0">
                <a:solidFill>
                  <a:srgbClr val="7030A0"/>
                </a:solidFill>
              </a:rPr>
              <a:t>,</a:t>
            </a:r>
            <a:r>
              <a:rPr lang="en-US" baseline="30000" dirty="0" smtClean="0">
                <a:solidFill>
                  <a:srgbClr val="7030A0"/>
                </a:solidFill>
                <a:hlinkClick r:id="rId8"/>
              </a:rPr>
              <a:t>[1][2][3]</a:t>
            </a:r>
            <a:r>
              <a:rPr lang="en-US" dirty="0" smtClean="0">
                <a:solidFill>
                  <a:srgbClr val="7030A0"/>
                </a:solidFill>
              </a:rPr>
              <a:t> with some LED chips able to emit up to 303 lumens per watt (as claimed by Cree and some other LED manufacturers).However, an LED lamp will never be as efficient as the LED chips it uses, due to losses from the LED driver that is required to use LEDs on mains voltage (or on the mains supply). The most efficient commercially LED lamps have efficiencies of 200 lumens per watt (lm/w).Commercially available LED chips have efficiencies of over 220 lm/w   The LED lamp market is projected to grow by more than twelve-fold over the next decade, from $2 billion in the beginning of 2014 to $25 billion in 2023, a </a:t>
            </a:r>
            <a:r>
              <a:rPr lang="en-US" dirty="0" smtClean="0">
                <a:solidFill>
                  <a:srgbClr val="7030A0"/>
                </a:solidFill>
                <a:hlinkClick r:id="rId9" tooltip="Compound annual growth rate"/>
              </a:rPr>
              <a:t>compound annual growth rate</a:t>
            </a:r>
            <a:r>
              <a:rPr lang="en-US" dirty="0" smtClean="0">
                <a:solidFill>
                  <a:srgbClr val="7030A0"/>
                </a:solidFill>
              </a:rPr>
              <a:t> (CAGR) of 25%.As of 2016, LEDs use only about 10% of the energy an incandescent lamp requires.</a:t>
            </a:r>
          </a:p>
          <a:p>
            <a:r>
              <a:rPr lang="en-US" dirty="0" smtClean="0">
                <a:solidFill>
                  <a:srgbClr val="7030A0"/>
                </a:solidFill>
              </a:rPr>
              <a:t>Similar to incandescent lamps and unlike most fluorescent lamps (e.g. tubes and </a:t>
            </a:r>
            <a:r>
              <a:rPr lang="en-US" dirty="0" smtClean="0">
                <a:solidFill>
                  <a:srgbClr val="7030A0"/>
                </a:solidFill>
                <a:hlinkClick r:id="rId10" tooltip="Compact fluorescent lamp"/>
              </a:rPr>
              <a:t>compact fluorescent lamps</a:t>
            </a:r>
            <a:r>
              <a:rPr lang="en-US" dirty="0" smtClean="0">
                <a:solidFill>
                  <a:srgbClr val="7030A0"/>
                </a:solidFill>
              </a:rPr>
              <a:t> or CFLs), LEDs come to full brightness without need for a warm-up time; the life of fluorescent lighting is also reduced by frequent switching on and off. The initial cost of LED is usually higher. Degradation of LED dye and packaging materials reduces light output to some extent over time.</a:t>
            </a:r>
          </a:p>
          <a:p>
            <a:r>
              <a:rPr lang="en-US" dirty="0" smtClean="0">
                <a:solidFill>
                  <a:srgbClr val="7030A0"/>
                </a:solidFill>
              </a:rPr>
              <a:t>Some LED lamps are made to be a directly compatible drop-in replacement for incandescent or fluorescent lamps. An LED lamp packaging may show the </a:t>
            </a:r>
            <a:r>
              <a:rPr lang="en-US" dirty="0" smtClean="0">
                <a:solidFill>
                  <a:srgbClr val="7030A0"/>
                </a:solidFill>
                <a:hlinkClick r:id="rId11" tooltip="Lumen (unit)"/>
              </a:rPr>
              <a:t>lumen</a:t>
            </a:r>
            <a:r>
              <a:rPr lang="en-US" dirty="0" smtClean="0">
                <a:solidFill>
                  <a:srgbClr val="7030A0"/>
                </a:solidFill>
              </a:rPr>
              <a:t> output, </a:t>
            </a:r>
            <a:r>
              <a:rPr lang="en-US" dirty="0" smtClean="0">
                <a:solidFill>
                  <a:srgbClr val="7030A0"/>
                </a:solidFill>
                <a:hlinkClick r:id="rId12" tooltip="Electric energy consumption"/>
              </a:rPr>
              <a:t>power consumption</a:t>
            </a:r>
            <a:r>
              <a:rPr lang="en-US" dirty="0" smtClean="0">
                <a:solidFill>
                  <a:srgbClr val="7030A0"/>
                </a:solidFill>
              </a:rPr>
              <a:t> in watts, </a:t>
            </a:r>
            <a:r>
              <a:rPr lang="en-US" dirty="0" smtClean="0">
                <a:solidFill>
                  <a:srgbClr val="7030A0"/>
                </a:solidFill>
                <a:hlinkClick r:id="rId13" tooltip="Color temperature"/>
              </a:rPr>
              <a:t>color temperature</a:t>
            </a:r>
            <a:r>
              <a:rPr lang="en-US" dirty="0" smtClean="0">
                <a:solidFill>
                  <a:srgbClr val="7030A0"/>
                </a:solidFill>
              </a:rPr>
              <a:t> in </a:t>
            </a:r>
            <a:r>
              <a:rPr lang="en-US" dirty="0" err="1" smtClean="0">
                <a:solidFill>
                  <a:srgbClr val="7030A0"/>
                </a:solidFill>
                <a:hlinkClick r:id="rId14" tooltip="Kelvin"/>
              </a:rPr>
              <a:t>kelvins</a:t>
            </a:r>
            <a:r>
              <a:rPr lang="en-US" dirty="0" smtClean="0">
                <a:solidFill>
                  <a:srgbClr val="7030A0"/>
                </a:solidFill>
              </a:rPr>
              <a:t> or description (e.g. "warm white", "cool white" or "daylight"), operating temperature range, and sometimes the equivalent wattage of an incandescent lamp of similar luminous output.</a:t>
            </a:r>
          </a:p>
          <a:p>
            <a:r>
              <a:rPr lang="en-US" dirty="0" smtClean="0">
                <a:solidFill>
                  <a:srgbClr val="7030A0"/>
                </a:solidFill>
              </a:rPr>
              <a:t>Most LEDs do not emit light in all directions, and their directional characteristics affect the design of lamps, although </a:t>
            </a:r>
            <a:r>
              <a:rPr lang="en-US" dirty="0" err="1" smtClean="0">
                <a:solidFill>
                  <a:srgbClr val="7030A0"/>
                </a:solidFill>
              </a:rPr>
              <a:t>omnidirectional</a:t>
            </a:r>
            <a:r>
              <a:rPr lang="en-US" dirty="0" smtClean="0">
                <a:solidFill>
                  <a:srgbClr val="7030A0"/>
                </a:solidFill>
              </a:rPr>
              <a:t> lamps which radiate light over a 360° angle are becoming more common. The </a:t>
            </a:r>
            <a:r>
              <a:rPr lang="en-US" dirty="0" smtClean="0">
                <a:solidFill>
                  <a:srgbClr val="7030A0"/>
                </a:solidFill>
                <a:hlinkClick r:id="rId15" tooltip="Luminous flux"/>
              </a:rPr>
              <a:t>light output</a:t>
            </a:r>
            <a:r>
              <a:rPr lang="en-US" dirty="0" smtClean="0">
                <a:solidFill>
                  <a:srgbClr val="7030A0"/>
                </a:solidFill>
              </a:rPr>
              <a:t> of single LED is less than that of incandescent and compact fluorescent lamps; in most applications multiple LEDs are used to form a lamp, although high-power versions are becoming available.</a:t>
            </a:r>
          </a:p>
          <a:p>
            <a:r>
              <a:rPr lang="en-US" dirty="0" smtClean="0">
                <a:solidFill>
                  <a:srgbClr val="7030A0"/>
                </a:solidFill>
              </a:rPr>
              <a:t>LEDs, as their name suggests, operate as diodes and run on </a:t>
            </a:r>
            <a:r>
              <a:rPr lang="en-US" dirty="0" smtClean="0">
                <a:solidFill>
                  <a:srgbClr val="7030A0"/>
                </a:solidFill>
                <a:hlinkClick r:id="rId16" tooltip="Direct current"/>
              </a:rPr>
              <a:t>direct current</a:t>
            </a:r>
            <a:r>
              <a:rPr lang="en-US" dirty="0" smtClean="0">
                <a:solidFill>
                  <a:srgbClr val="7030A0"/>
                </a:solidFill>
              </a:rPr>
              <a:t> (DC), whereas mains current is </a:t>
            </a:r>
            <a:r>
              <a:rPr lang="en-US" dirty="0" smtClean="0">
                <a:solidFill>
                  <a:srgbClr val="7030A0"/>
                </a:solidFill>
                <a:hlinkClick r:id="rId17" tooltip="Alternating current"/>
              </a:rPr>
              <a:t>alternating current</a:t>
            </a:r>
            <a:r>
              <a:rPr lang="en-US" dirty="0" smtClean="0">
                <a:solidFill>
                  <a:srgbClr val="7030A0"/>
                </a:solidFill>
              </a:rPr>
              <a:t>(AC) and usually at much higher voltage than the LED can accept. Although low voltage LED lamps are available, LED lamps can contain a circuit for converting the mains AC into DC at the correct voltage. These circuits contain rectifiers, capacitors and may have other active electronic components, which may or may not permit the lamp to be dimmed.</a:t>
            </a:r>
          </a:p>
          <a:p>
            <a:endParaRPr lang="en-US" dirty="0">
              <a:solidFill>
                <a:schemeClr val="accent3">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1143000"/>
            <a:ext cx="3200400" cy="3505200"/>
          </a:xfrm>
        </p:spPr>
        <p:txBody>
          <a:bodyPr/>
          <a:lstStyle/>
          <a:p>
            <a:r>
              <a:rPr lang="en-US" sz="4800" dirty="0" smtClean="0">
                <a:solidFill>
                  <a:schemeClr val="tx1"/>
                </a:solidFill>
                <a:latin typeface="Agency FB" pitchFamily="34" charset="0"/>
              </a:rPr>
              <a:t>PUSH BUTTON</a:t>
            </a:r>
            <a:r>
              <a:rPr lang="en-US" sz="1200" b="0" dirty="0" smtClean="0"/>
              <a:t/>
            </a:r>
            <a:br>
              <a:rPr lang="en-US" sz="1200" b="0" dirty="0" smtClean="0"/>
            </a:br>
            <a:r>
              <a:rPr lang="en-US" sz="1200" b="0" dirty="0" smtClean="0">
                <a:solidFill>
                  <a:srgbClr val="7030A0"/>
                </a:solidFill>
              </a:rPr>
              <a:t/>
            </a:r>
            <a:br>
              <a:rPr lang="en-US" sz="1200" b="0" dirty="0" smtClean="0">
                <a:solidFill>
                  <a:srgbClr val="7030A0"/>
                </a:solidFill>
              </a:rPr>
            </a:br>
            <a:r>
              <a:rPr lang="en-US" sz="1200" b="0" dirty="0" smtClean="0">
                <a:solidFill>
                  <a:srgbClr val="7030A0"/>
                </a:solidFill>
              </a:rPr>
              <a:t> </a:t>
            </a:r>
            <a:r>
              <a:rPr lang="en-US" sz="1200" dirty="0" smtClean="0">
                <a:solidFill>
                  <a:srgbClr val="7030A0"/>
                </a:solidFill>
              </a:rPr>
              <a:t>push-button</a:t>
            </a:r>
            <a:r>
              <a:rPr lang="en-US" sz="1200" b="0" dirty="0" smtClean="0">
                <a:solidFill>
                  <a:srgbClr val="7030A0"/>
                </a:solidFill>
              </a:rPr>
              <a:t> (also spelled </a:t>
            </a:r>
            <a:r>
              <a:rPr lang="en-US" sz="1200" dirty="0" smtClean="0">
                <a:solidFill>
                  <a:srgbClr val="7030A0"/>
                </a:solidFill>
              </a:rPr>
              <a:t>pushbutton</a:t>
            </a:r>
            <a:r>
              <a:rPr lang="en-US" sz="1200" b="0" dirty="0" smtClean="0">
                <a:solidFill>
                  <a:srgbClr val="7030A0"/>
                </a:solidFill>
              </a:rPr>
              <a:t>) or simply </a:t>
            </a:r>
            <a:r>
              <a:rPr lang="en-US" sz="1200" dirty="0" smtClean="0">
                <a:solidFill>
                  <a:srgbClr val="7030A0"/>
                </a:solidFill>
              </a:rPr>
              <a:t>button</a:t>
            </a:r>
            <a:r>
              <a:rPr lang="en-US" sz="1200" b="0" dirty="0" smtClean="0">
                <a:solidFill>
                  <a:srgbClr val="7030A0"/>
                </a:solidFill>
              </a:rPr>
              <a:t> is a simple </a:t>
            </a:r>
            <a:r>
              <a:rPr lang="en-US" sz="1200" b="0" dirty="0" smtClean="0">
                <a:solidFill>
                  <a:srgbClr val="7030A0"/>
                </a:solidFill>
                <a:hlinkClick r:id="rId2" tooltip="Electrical switch"/>
              </a:rPr>
              <a:t>switch</a:t>
            </a:r>
            <a:r>
              <a:rPr lang="en-US" sz="1200" b="0" dirty="0" smtClean="0">
                <a:solidFill>
                  <a:srgbClr val="7030A0"/>
                </a:solidFill>
              </a:rPr>
              <a:t> mechanism for controlling some aspect of a </a:t>
            </a:r>
            <a:r>
              <a:rPr lang="en-US" sz="1200" b="0" dirty="0" smtClean="0">
                <a:solidFill>
                  <a:srgbClr val="7030A0"/>
                </a:solidFill>
                <a:hlinkClick r:id="rId3" tooltip="Machine"/>
              </a:rPr>
              <a:t>machine</a:t>
            </a:r>
            <a:r>
              <a:rPr lang="en-US" sz="1200" b="0" dirty="0" smtClean="0">
                <a:solidFill>
                  <a:srgbClr val="7030A0"/>
                </a:solidFill>
              </a:rPr>
              <a:t> or a </a:t>
            </a:r>
            <a:r>
              <a:rPr lang="en-US" sz="1200" b="0" dirty="0" smtClean="0">
                <a:solidFill>
                  <a:srgbClr val="7030A0"/>
                </a:solidFill>
                <a:hlinkClick r:id="rId4" tooltip="Process (engineering)"/>
              </a:rPr>
              <a:t>process</a:t>
            </a:r>
            <a:r>
              <a:rPr lang="en-US" sz="1200" b="0" dirty="0" smtClean="0">
                <a:solidFill>
                  <a:srgbClr val="7030A0"/>
                </a:solidFill>
              </a:rPr>
              <a:t>. Buttons are typically made out of hard material, usually </a:t>
            </a:r>
            <a:r>
              <a:rPr lang="en-US" sz="1200" b="0" dirty="0" smtClean="0">
                <a:solidFill>
                  <a:srgbClr val="7030A0"/>
                </a:solidFill>
                <a:hlinkClick r:id="rId5" tooltip="Plastic"/>
              </a:rPr>
              <a:t>plastic</a:t>
            </a:r>
            <a:r>
              <a:rPr lang="en-US" sz="1200" b="0" dirty="0" smtClean="0">
                <a:solidFill>
                  <a:srgbClr val="7030A0"/>
                </a:solidFill>
              </a:rPr>
              <a:t> or </a:t>
            </a:r>
            <a:r>
              <a:rPr lang="en-US" sz="1200" b="0" dirty="0" smtClean="0">
                <a:solidFill>
                  <a:srgbClr val="7030A0"/>
                </a:solidFill>
                <a:hlinkClick r:id="rId6" tooltip="Metal"/>
              </a:rPr>
              <a:t>metal</a:t>
            </a:r>
            <a:r>
              <a:rPr lang="en-US" sz="1200" b="0" dirty="0" smtClean="0">
                <a:solidFill>
                  <a:srgbClr val="7030A0"/>
                </a:solidFill>
              </a:rPr>
              <a:t>. The surface is usually flat or shaped to accommodate the human finger or hand, so as to be easily depressed or pushed. Buttons are most often </a:t>
            </a:r>
            <a:r>
              <a:rPr lang="en-US" sz="1200" b="0" dirty="0" smtClean="0">
                <a:solidFill>
                  <a:srgbClr val="7030A0"/>
                </a:solidFill>
                <a:hlinkClick r:id="rId7" tooltip="Switch"/>
              </a:rPr>
              <a:t>biased switches</a:t>
            </a:r>
            <a:r>
              <a:rPr lang="en-US" sz="1200" b="0" dirty="0" smtClean="0">
                <a:solidFill>
                  <a:srgbClr val="7030A0"/>
                </a:solidFill>
              </a:rPr>
              <a:t>, although many un-biased buttons (due to their physical nature) still require a </a:t>
            </a:r>
            <a:r>
              <a:rPr lang="en-US" sz="1200" b="0" dirty="0" smtClean="0">
                <a:solidFill>
                  <a:srgbClr val="7030A0"/>
                </a:solidFill>
                <a:hlinkClick r:id="rId8" tooltip="Spring (device)"/>
              </a:rPr>
              <a:t>spring</a:t>
            </a:r>
            <a:r>
              <a:rPr lang="en-US" sz="1200" b="0" dirty="0" smtClean="0">
                <a:solidFill>
                  <a:srgbClr val="7030A0"/>
                </a:solidFill>
              </a:rPr>
              <a:t> to return to their un-pushed state. Terms for the "pushing" of a button include </a:t>
            </a:r>
            <a:r>
              <a:rPr lang="en-US" sz="1200" dirty="0" smtClean="0">
                <a:solidFill>
                  <a:srgbClr val="7030A0"/>
                </a:solidFill>
              </a:rPr>
              <a:t>pressing</a:t>
            </a:r>
            <a:r>
              <a:rPr lang="en-US" sz="1200" b="0" dirty="0" smtClean="0">
                <a:solidFill>
                  <a:srgbClr val="7030A0"/>
                </a:solidFill>
              </a:rPr>
              <a:t>, </a:t>
            </a:r>
            <a:r>
              <a:rPr lang="en-US" sz="1200" dirty="0" smtClean="0">
                <a:solidFill>
                  <a:srgbClr val="7030A0"/>
                </a:solidFill>
              </a:rPr>
              <a:t>depressing</a:t>
            </a:r>
            <a:r>
              <a:rPr lang="en-US" sz="1200" b="0" dirty="0" smtClean="0">
                <a:solidFill>
                  <a:srgbClr val="7030A0"/>
                </a:solidFill>
              </a:rPr>
              <a:t>, </a:t>
            </a:r>
            <a:r>
              <a:rPr lang="en-US" sz="1200" dirty="0" smtClean="0">
                <a:solidFill>
                  <a:srgbClr val="7030A0"/>
                </a:solidFill>
              </a:rPr>
              <a:t>mashing</a:t>
            </a:r>
            <a:r>
              <a:rPr lang="en-US" sz="1200" b="0" dirty="0" smtClean="0">
                <a:solidFill>
                  <a:srgbClr val="7030A0"/>
                </a:solidFill>
              </a:rPr>
              <a:t>, </a:t>
            </a:r>
            <a:r>
              <a:rPr lang="en-US" sz="1200" dirty="0" smtClean="0">
                <a:solidFill>
                  <a:srgbClr val="7030A0"/>
                </a:solidFill>
              </a:rPr>
              <a:t>hitting</a:t>
            </a:r>
            <a:r>
              <a:rPr lang="en-US" sz="1200" b="0" dirty="0" smtClean="0">
                <a:solidFill>
                  <a:srgbClr val="7030A0"/>
                </a:solidFill>
              </a:rPr>
              <a:t>, and </a:t>
            </a:r>
            <a:r>
              <a:rPr lang="en-US" sz="1200" dirty="0" smtClean="0">
                <a:solidFill>
                  <a:srgbClr val="7030A0"/>
                </a:solidFill>
              </a:rPr>
              <a:t>punching</a:t>
            </a:r>
            <a:r>
              <a:rPr lang="en-US" sz="1200" b="0" dirty="0" smtClean="0">
                <a:solidFill>
                  <a:srgbClr val="7030A0"/>
                </a:solidFill>
              </a:rPr>
              <a:t>.</a:t>
            </a:r>
            <a:endParaRPr lang="en-US" sz="1200" dirty="0">
              <a:solidFill>
                <a:srgbClr val="7030A0"/>
              </a:solidFill>
            </a:endParaRPr>
          </a:p>
        </p:txBody>
      </p:sp>
      <p:sp>
        <p:nvSpPr>
          <p:cNvPr id="4" name="Text Placeholder 3"/>
          <p:cNvSpPr>
            <a:spLocks noGrp="1"/>
          </p:cNvSpPr>
          <p:nvPr>
            <p:ph type="body" sz="half" idx="2"/>
          </p:nvPr>
        </p:nvSpPr>
        <p:spPr/>
        <p:txBody>
          <a:bodyPr/>
          <a:lstStyle/>
          <a:p>
            <a:r>
              <a:rPr lang="en-US" dirty="0" smtClean="0"/>
              <a:t>The "push-button" has been utilized in </a:t>
            </a:r>
            <a:r>
              <a:rPr lang="en-US" dirty="0" smtClean="0">
                <a:hlinkClick r:id="rId9" tooltip="Calculators"/>
              </a:rPr>
              <a:t>calculators</a:t>
            </a:r>
            <a:r>
              <a:rPr lang="en-US" dirty="0" smtClean="0"/>
              <a:t>, </a:t>
            </a:r>
            <a:r>
              <a:rPr lang="en-US" dirty="0" smtClean="0">
                <a:hlinkClick r:id="rId10" tooltip="Push-button telephone"/>
              </a:rPr>
              <a:t>push-button telephones</a:t>
            </a:r>
            <a:r>
              <a:rPr lang="en-US" dirty="0" smtClean="0"/>
              <a:t>, </a:t>
            </a:r>
            <a:r>
              <a:rPr lang="en-US" dirty="0" smtClean="0">
                <a:hlinkClick r:id="rId11" tooltip="Kitchen appliances"/>
              </a:rPr>
              <a:t>kitchen appliances</a:t>
            </a:r>
            <a:r>
              <a:rPr lang="en-US" dirty="0" smtClean="0"/>
              <a:t>, and various other mechanical and electronic devices, home and commercial.</a:t>
            </a:r>
            <a:endParaRPr lang="en-US" dirty="0"/>
          </a:p>
        </p:txBody>
      </p:sp>
      <p:pic>
        <p:nvPicPr>
          <p:cNvPr id="4098" name="Picture 2" descr="C:\Users\User\Desktop\a-330.jpg"/>
          <p:cNvPicPr>
            <a:picLocks noGrp="1" noChangeAspect="1" noChangeArrowheads="1"/>
          </p:cNvPicPr>
          <p:nvPr>
            <p:ph type="pic" idx="1"/>
          </p:nvPr>
        </p:nvPicPr>
        <p:blipFill>
          <a:blip r:embed="rId12"/>
          <a:srcRect t="10237" b="10237"/>
          <a:stretch>
            <a:fillRect/>
          </a:stretch>
        </p:blipFill>
        <p:spPr bwMode="auto">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
            <a:ext cx="6858000" cy="762000"/>
          </a:xfrm>
        </p:spPr>
        <p:txBody>
          <a:bodyPr>
            <a:normAutofit/>
          </a:bodyPr>
          <a:lstStyle/>
          <a:p>
            <a:r>
              <a:rPr lang="en-US" sz="4400" dirty="0" smtClean="0"/>
              <a:t>Bibliography</a:t>
            </a:r>
            <a:endParaRPr lang="en-US" sz="4400" dirty="0"/>
          </a:p>
        </p:txBody>
      </p:sp>
      <p:sp>
        <p:nvSpPr>
          <p:cNvPr id="3" name="Subtitle 2"/>
          <p:cNvSpPr>
            <a:spLocks noGrp="1"/>
          </p:cNvSpPr>
          <p:nvPr>
            <p:ph type="subTitle" idx="1"/>
          </p:nvPr>
        </p:nvSpPr>
        <p:spPr>
          <a:xfrm>
            <a:off x="1828800" y="1676400"/>
            <a:ext cx="6172200" cy="3429000"/>
          </a:xfrm>
        </p:spPr>
        <p:txBody>
          <a:bodyPr>
            <a:normAutofit/>
          </a:bodyPr>
          <a:lstStyle/>
          <a:p>
            <a:pPr marL="342900" indent="-342900"/>
            <a:r>
              <a:rPr lang="en-US" dirty="0" smtClean="0"/>
              <a:t>Theory  -   NCERT</a:t>
            </a:r>
          </a:p>
          <a:p>
            <a:pPr marL="342900" indent="-342900"/>
            <a:r>
              <a:rPr lang="en-US" dirty="0" smtClean="0"/>
              <a:t>                   WIKIPEDIA</a:t>
            </a:r>
          </a:p>
          <a:p>
            <a:pPr marL="342900" indent="-342900"/>
            <a:r>
              <a:rPr lang="en-US" dirty="0" smtClean="0"/>
              <a:t>                    GOOGLE</a:t>
            </a:r>
          </a:p>
          <a:p>
            <a:pPr marL="342900" indent="-342900"/>
            <a:r>
              <a:rPr lang="en-US" dirty="0" smtClean="0"/>
              <a:t>                      SCRIBID</a:t>
            </a:r>
          </a:p>
          <a:p>
            <a:pPr marL="342900" indent="-342900"/>
            <a:endParaRPr lang="en-US" dirty="0" smtClean="0"/>
          </a:p>
          <a:p>
            <a:pPr marL="342900" indent="-342900"/>
            <a:r>
              <a:rPr lang="en-US" dirty="0" smtClean="0"/>
              <a:t>Images  -   GOOGLE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450080"/>
          </a:xfrm>
        </p:spPr>
        <p:txBody>
          <a:bodyPr>
            <a:normAutofit/>
          </a:bodyPr>
          <a:lstStyle/>
          <a:p>
            <a:r>
              <a:rPr lang="en-US" sz="6000" b="1" dirty="0" smtClean="0">
                <a:latin typeface="Algerian" pitchFamily="82" charset="0"/>
              </a:rPr>
              <a:t>   </a:t>
            </a:r>
            <a:r>
              <a:rPr lang="en-US" sz="7200" b="1" dirty="0" smtClean="0">
                <a:solidFill>
                  <a:schemeClr val="accent3">
                    <a:lumMod val="50000"/>
                  </a:schemeClr>
                </a:solidFill>
                <a:latin typeface="Algerian" pitchFamily="82" charset="0"/>
              </a:rPr>
              <a:t>THANK YOU</a:t>
            </a:r>
            <a:r>
              <a:rPr lang="en-US" sz="6000" b="1" dirty="0" smtClean="0">
                <a:latin typeface="Algerian" pitchFamily="82" charset="0"/>
              </a:rPr>
              <a:t/>
            </a:r>
            <a:br>
              <a:rPr lang="en-US" sz="6000" b="1" dirty="0" smtClean="0">
                <a:latin typeface="Algerian" pitchFamily="82" charset="0"/>
              </a:rPr>
            </a:br>
            <a:r>
              <a:rPr lang="en-US" sz="6000" b="1" dirty="0" smtClean="0">
                <a:latin typeface="Algerian" pitchFamily="82" charset="0"/>
              </a:rPr>
              <a:t/>
            </a:r>
            <a:br>
              <a:rPr lang="en-US" sz="6000" b="1" dirty="0" smtClean="0">
                <a:latin typeface="Algerian" pitchFamily="82" charset="0"/>
              </a:rPr>
            </a:br>
            <a:r>
              <a:rPr lang="en-US" sz="3600" dirty="0" smtClean="0">
                <a:solidFill>
                  <a:schemeClr val="tx1"/>
                </a:solidFill>
                <a:latin typeface="Algerian" pitchFamily="82" charset="0"/>
              </a:rPr>
              <a:t>BY – ADITYA</a:t>
            </a:r>
            <a:br>
              <a:rPr lang="en-US" sz="3600" dirty="0" smtClean="0">
                <a:solidFill>
                  <a:schemeClr val="tx1"/>
                </a:solidFill>
                <a:latin typeface="Algerian" pitchFamily="82" charset="0"/>
              </a:rPr>
            </a:br>
            <a:r>
              <a:rPr lang="en-US" sz="3600" dirty="0" smtClean="0">
                <a:solidFill>
                  <a:schemeClr val="tx1"/>
                </a:solidFill>
                <a:latin typeface="Algerian" pitchFamily="82" charset="0"/>
              </a:rPr>
              <a:t>CLASS – XII – B</a:t>
            </a:r>
            <a:br>
              <a:rPr lang="en-US" sz="3600" dirty="0" smtClean="0">
                <a:solidFill>
                  <a:schemeClr val="tx1"/>
                </a:solidFill>
                <a:latin typeface="Algerian" pitchFamily="82" charset="0"/>
              </a:rPr>
            </a:br>
            <a:r>
              <a:rPr lang="en-US" sz="3600" dirty="0" smtClean="0">
                <a:solidFill>
                  <a:schemeClr val="tx1"/>
                </a:solidFill>
                <a:latin typeface="Algerian" pitchFamily="82" charset="0"/>
              </a:rPr>
              <a:t>ROLL NO.</a:t>
            </a:r>
            <a:endParaRPr lang="en-US" sz="3600" dirty="0">
              <a:solidFill>
                <a:schemeClr val="tx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59898"/>
            <a:ext cx="7848600" cy="1011702"/>
          </a:xfrm>
        </p:spPr>
        <p:txBody>
          <a:bodyPr/>
          <a:lstStyle/>
          <a:p>
            <a:r>
              <a:rPr lang="en-US" dirty="0" smtClean="0">
                <a:latin typeface="Arial Black" pitchFamily="34" charset="0"/>
              </a:rPr>
              <a:t> ACKNOWLEDGEMENT</a:t>
            </a:r>
            <a:endParaRPr lang="en-US" dirty="0">
              <a:latin typeface="Arial Black" pitchFamily="34" charset="0"/>
            </a:endParaRPr>
          </a:p>
        </p:txBody>
      </p:sp>
      <p:sp>
        <p:nvSpPr>
          <p:cNvPr id="3" name="Subtitle 2"/>
          <p:cNvSpPr>
            <a:spLocks noGrp="1"/>
          </p:cNvSpPr>
          <p:nvPr>
            <p:ph type="subTitle" idx="1"/>
          </p:nvPr>
        </p:nvSpPr>
        <p:spPr>
          <a:xfrm>
            <a:off x="1219200" y="1850064"/>
            <a:ext cx="7620000" cy="4398336"/>
          </a:xfrm>
        </p:spPr>
        <p:txBody>
          <a:bodyPr>
            <a:normAutofit/>
          </a:bodyPr>
          <a:lstStyle/>
          <a:p>
            <a:r>
              <a:rPr lang="en-US" sz="2400" i="1" dirty="0" smtClean="0">
                <a:solidFill>
                  <a:srgbClr val="0070C0"/>
                </a:solidFill>
              </a:rPr>
              <a:t>I would like to express my special thanks of gratitude to my teacher (</a:t>
            </a:r>
            <a:r>
              <a:rPr lang="en-US" sz="2400" i="1" dirty="0" err="1" smtClean="0">
                <a:solidFill>
                  <a:srgbClr val="0070C0"/>
                </a:solidFill>
              </a:rPr>
              <a:t>Mrs.Vandana</a:t>
            </a:r>
            <a:r>
              <a:rPr lang="en-US" sz="2400" i="1" dirty="0" smtClean="0">
                <a:solidFill>
                  <a:srgbClr val="0070C0"/>
                </a:solidFill>
              </a:rPr>
              <a:t>) as well as our principal who gave me the golden opportunity to do this wonderful project , which also helped me in doing a lot of Research and </a:t>
            </a:r>
            <a:r>
              <a:rPr lang="en-US" sz="2400" i="1" dirty="0" err="1" smtClean="0">
                <a:solidFill>
                  <a:srgbClr val="0070C0"/>
                </a:solidFill>
              </a:rPr>
              <a:t>i</a:t>
            </a:r>
            <a:r>
              <a:rPr lang="en-US" sz="2400" i="1" dirty="0" smtClean="0">
                <a:solidFill>
                  <a:srgbClr val="0070C0"/>
                </a:solidFill>
              </a:rPr>
              <a:t> came to know about so many new things I am really thankful to them.</a:t>
            </a:r>
            <a:r>
              <a:rPr lang="en-US" sz="2400" dirty="0" smtClean="0">
                <a:solidFill>
                  <a:srgbClr val="0070C0"/>
                </a:solidFill>
              </a:rPr>
              <a:t/>
            </a:r>
            <a:br>
              <a:rPr lang="en-US" sz="2400" dirty="0" smtClean="0">
                <a:solidFill>
                  <a:srgbClr val="0070C0"/>
                </a:solidFill>
              </a:rPr>
            </a:br>
            <a:r>
              <a:rPr lang="en-US" sz="2400" i="1" dirty="0" smtClean="0">
                <a:solidFill>
                  <a:srgbClr val="0070C0"/>
                </a:solidFill>
              </a:rPr>
              <a:t>Secondly </a:t>
            </a:r>
            <a:r>
              <a:rPr lang="en-US" sz="2400" i="1" dirty="0" err="1" smtClean="0">
                <a:solidFill>
                  <a:srgbClr val="0070C0"/>
                </a:solidFill>
              </a:rPr>
              <a:t>i</a:t>
            </a:r>
            <a:r>
              <a:rPr lang="en-US" sz="2400" i="1" dirty="0" smtClean="0">
                <a:solidFill>
                  <a:srgbClr val="0070C0"/>
                </a:solidFill>
              </a:rPr>
              <a:t> would also like to thank my parents and friends who helped me a lot in finalizing this project within the limited time frame.</a:t>
            </a:r>
            <a:r>
              <a:rPr lang="en-US" sz="2400" dirty="0" smtClean="0"/>
              <a:t> </a:t>
            </a:r>
            <a:endParaRPr lang="en-US" sz="2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lstStyle/>
          <a:p>
            <a:r>
              <a:rPr lang="en-US" dirty="0" smtClean="0">
                <a:latin typeface="Agency FB" pitchFamily="34" charset="0"/>
              </a:rPr>
              <a:t>CONTENTS</a:t>
            </a:r>
            <a:endParaRPr lang="en-US" dirty="0">
              <a:latin typeface="Agency FB" pitchFamily="34" charset="0"/>
            </a:endParaRPr>
          </a:p>
        </p:txBody>
      </p:sp>
      <p:sp>
        <p:nvSpPr>
          <p:cNvPr id="3" name="Content Placeholder 2"/>
          <p:cNvSpPr>
            <a:spLocks noGrp="1"/>
          </p:cNvSpPr>
          <p:nvPr>
            <p:ph idx="1"/>
          </p:nvPr>
        </p:nvSpPr>
        <p:spPr>
          <a:xfrm>
            <a:off x="1435608" y="1828800"/>
            <a:ext cx="7498080" cy="4419600"/>
          </a:xfrm>
        </p:spPr>
        <p:txBody>
          <a:bodyPr>
            <a:normAutofit/>
          </a:bodyPr>
          <a:lstStyle/>
          <a:p>
            <a:r>
              <a:rPr lang="en-US" sz="2800" dirty="0" smtClean="0">
                <a:solidFill>
                  <a:srgbClr val="00B050"/>
                </a:solidFill>
              </a:rPr>
              <a:t>INTRODUCTION</a:t>
            </a:r>
          </a:p>
          <a:p>
            <a:r>
              <a:rPr lang="en-US" sz="2800" dirty="0" smtClean="0">
                <a:solidFill>
                  <a:srgbClr val="00B050"/>
                </a:solidFill>
              </a:rPr>
              <a:t>THEORY</a:t>
            </a:r>
          </a:p>
          <a:p>
            <a:r>
              <a:rPr lang="en-US" sz="2800" dirty="0" smtClean="0">
                <a:solidFill>
                  <a:srgbClr val="00B050"/>
                </a:solidFill>
              </a:rPr>
              <a:t>THE NOR GATE</a:t>
            </a:r>
          </a:p>
          <a:p>
            <a:r>
              <a:rPr lang="en-US" sz="2800" dirty="0" smtClean="0">
                <a:solidFill>
                  <a:srgbClr val="00B050"/>
                </a:solidFill>
              </a:rPr>
              <a:t>EQUIPMENT USED</a:t>
            </a:r>
          </a:p>
          <a:p>
            <a:r>
              <a:rPr lang="en-US" sz="2800" dirty="0" smtClean="0">
                <a:solidFill>
                  <a:srgbClr val="00B050"/>
                </a:solidFill>
              </a:rPr>
              <a:t>BIBLIOGRAPHY</a:t>
            </a:r>
            <a:endParaRPr lang="en-US" sz="2800"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lstStyle/>
          <a:p>
            <a:r>
              <a:rPr lang="en-US" dirty="0" smtClean="0">
                <a:solidFill>
                  <a:srgbClr val="7030A0"/>
                </a:solidFill>
              </a:rPr>
              <a:t>INTRODUCTION</a:t>
            </a:r>
            <a:endParaRPr lang="en-US" dirty="0">
              <a:solidFill>
                <a:srgbClr val="7030A0"/>
              </a:solidFill>
            </a:endParaRPr>
          </a:p>
        </p:txBody>
      </p:sp>
      <p:sp>
        <p:nvSpPr>
          <p:cNvPr id="3" name="Subtitle 2"/>
          <p:cNvSpPr>
            <a:spLocks noGrp="1"/>
          </p:cNvSpPr>
          <p:nvPr>
            <p:ph type="subTitle" idx="1"/>
          </p:nvPr>
        </p:nvSpPr>
        <p:spPr>
          <a:xfrm>
            <a:off x="1432560" y="1850064"/>
            <a:ext cx="7406640" cy="4626936"/>
          </a:xfrm>
        </p:spPr>
        <p:txBody>
          <a:bodyPr>
            <a:normAutofit fontScale="55000" lnSpcReduction="20000"/>
          </a:bodyPr>
          <a:lstStyle/>
          <a:p>
            <a:r>
              <a:rPr lang="en-US" dirty="0" smtClean="0"/>
              <a:t> </a:t>
            </a:r>
            <a:br>
              <a:rPr lang="en-US" dirty="0" smtClean="0"/>
            </a:br>
            <a:r>
              <a:rPr lang="en-US" sz="2500" dirty="0" smtClean="0"/>
              <a:t> In </a:t>
            </a:r>
            <a:r>
              <a:rPr lang="en-US" sz="2500" dirty="0" smtClean="0">
                <a:solidFill>
                  <a:srgbClr val="00B050"/>
                </a:solidFill>
                <a:hlinkClick r:id="rId2" tooltip="Electronics"/>
              </a:rPr>
              <a:t>electronics</a:t>
            </a:r>
            <a:r>
              <a:rPr lang="en-US" sz="2500" dirty="0" smtClean="0"/>
              <a:t>, a </a:t>
            </a:r>
            <a:r>
              <a:rPr lang="en-US" sz="2500" b="1" dirty="0" smtClean="0"/>
              <a:t>logic gate</a:t>
            </a:r>
            <a:r>
              <a:rPr lang="en-US" sz="2500" dirty="0" smtClean="0"/>
              <a:t> is an idealized or physical device implementing a </a:t>
            </a:r>
            <a:r>
              <a:rPr lang="en-US" sz="2500" dirty="0" smtClean="0">
                <a:hlinkClick r:id="rId3" tooltip="Boolean function"/>
              </a:rPr>
              <a:t>Boolean function</a:t>
            </a:r>
            <a:r>
              <a:rPr lang="en-US" sz="2500" dirty="0" smtClean="0"/>
              <a:t>; that is, it performs a </a:t>
            </a:r>
            <a:r>
              <a:rPr lang="en-US" sz="2500" dirty="0" smtClean="0">
                <a:hlinkClick r:id="rId4" tooltip="Logical operation"/>
              </a:rPr>
              <a:t>logical operation</a:t>
            </a:r>
            <a:r>
              <a:rPr lang="en-US" sz="2500" dirty="0" smtClean="0"/>
              <a:t> on one or more </a:t>
            </a:r>
            <a:r>
              <a:rPr lang="en-US" sz="2500" dirty="0" smtClean="0">
                <a:hlinkClick r:id="rId5" tooltip="Binary number"/>
              </a:rPr>
              <a:t>binary</a:t>
            </a:r>
            <a:r>
              <a:rPr lang="en-US" sz="2500" dirty="0" smtClean="0"/>
              <a:t> inputs and produces a single binary output. Depending on the context, the term may refer to an </a:t>
            </a:r>
            <a:r>
              <a:rPr lang="en-US" sz="2500" b="1" dirty="0" smtClean="0"/>
              <a:t>ideal logic gate</a:t>
            </a:r>
            <a:r>
              <a:rPr lang="en-US" sz="2500" dirty="0" smtClean="0"/>
              <a:t>, one that has for instance zero </a:t>
            </a:r>
            <a:r>
              <a:rPr lang="en-US" sz="2500" dirty="0" smtClean="0">
                <a:hlinkClick r:id="rId6" tooltip="Rise time"/>
              </a:rPr>
              <a:t>rise time</a:t>
            </a:r>
            <a:r>
              <a:rPr lang="en-US" sz="2500" dirty="0" smtClean="0"/>
              <a:t> and unlimited </a:t>
            </a:r>
            <a:r>
              <a:rPr lang="en-US" sz="2500" dirty="0" smtClean="0">
                <a:hlinkClick r:id="rId7" tooltip="Fan-out"/>
              </a:rPr>
              <a:t>fan-out</a:t>
            </a:r>
            <a:r>
              <a:rPr lang="en-US" sz="2500" dirty="0" smtClean="0"/>
              <a:t>, or it may refer to a non-ideal physical device</a:t>
            </a:r>
            <a:r>
              <a:rPr lang="en-US" sz="2500" baseline="30000" dirty="0" smtClean="0"/>
              <a:t> </a:t>
            </a:r>
            <a:r>
              <a:rPr lang="en-US" sz="2500" dirty="0" smtClean="0"/>
              <a:t>(see </a:t>
            </a:r>
            <a:r>
              <a:rPr lang="en-US" sz="2500" dirty="0" smtClean="0">
                <a:hlinkClick r:id="rId8" tooltip="Ideal and real op-amps"/>
              </a:rPr>
              <a:t>Ideal and real op-amps</a:t>
            </a:r>
            <a:r>
              <a:rPr lang="en-US" sz="2500" dirty="0" smtClean="0"/>
              <a:t> for comparison).</a:t>
            </a:r>
          </a:p>
          <a:p>
            <a:r>
              <a:rPr lang="en-US" sz="2500" dirty="0" smtClean="0"/>
              <a:t>Logic gates are primarily implemented using </a:t>
            </a:r>
            <a:r>
              <a:rPr lang="en-US" sz="2500" dirty="0" smtClean="0">
                <a:hlinkClick r:id="rId9" tooltip="Diode"/>
              </a:rPr>
              <a:t>diodes</a:t>
            </a:r>
            <a:r>
              <a:rPr lang="en-US" sz="2500" dirty="0" smtClean="0"/>
              <a:t> or </a:t>
            </a:r>
            <a:r>
              <a:rPr lang="en-US" sz="2500" dirty="0" smtClean="0">
                <a:hlinkClick r:id="rId10" tooltip="Transistor"/>
              </a:rPr>
              <a:t>transistors</a:t>
            </a:r>
            <a:r>
              <a:rPr lang="en-US" sz="2500" dirty="0" smtClean="0"/>
              <a:t> acting as </a:t>
            </a:r>
            <a:r>
              <a:rPr lang="en-US" sz="2500" dirty="0" smtClean="0">
                <a:hlinkClick r:id="rId11" tooltip="Switch"/>
              </a:rPr>
              <a:t>electronic switches</a:t>
            </a:r>
            <a:r>
              <a:rPr lang="en-US" sz="2500" dirty="0" smtClean="0"/>
              <a:t>, but can also be constructed using </a:t>
            </a:r>
            <a:r>
              <a:rPr lang="en-US" sz="2500" dirty="0" smtClean="0">
                <a:hlinkClick r:id="rId12" tooltip="Vacuum tube"/>
              </a:rPr>
              <a:t>vacuum tubes</a:t>
            </a:r>
            <a:r>
              <a:rPr lang="en-US" sz="2500" dirty="0" smtClean="0"/>
              <a:t>, electromagnetic </a:t>
            </a:r>
            <a:r>
              <a:rPr lang="en-US" sz="2500" dirty="0" smtClean="0">
                <a:hlinkClick r:id="rId13" tooltip="Relay"/>
              </a:rPr>
              <a:t>relays</a:t>
            </a:r>
            <a:r>
              <a:rPr lang="en-US" sz="2500" dirty="0" smtClean="0"/>
              <a:t> (</a:t>
            </a:r>
            <a:r>
              <a:rPr lang="en-US" sz="2500" dirty="0" smtClean="0">
                <a:hlinkClick r:id="rId14" tooltip="Relay logic"/>
              </a:rPr>
              <a:t>relay logic</a:t>
            </a:r>
            <a:r>
              <a:rPr lang="en-US" sz="2500" dirty="0" smtClean="0"/>
              <a:t>), </a:t>
            </a:r>
            <a:r>
              <a:rPr lang="en-US" sz="2500" dirty="0" smtClean="0">
                <a:hlinkClick r:id="rId15" tooltip="Fluidic logic"/>
              </a:rPr>
              <a:t>fluidic logic</a:t>
            </a:r>
            <a:r>
              <a:rPr lang="en-US" sz="2500" dirty="0" smtClean="0"/>
              <a:t>, </a:t>
            </a:r>
            <a:r>
              <a:rPr lang="en-US" sz="2500" dirty="0" smtClean="0">
                <a:hlinkClick r:id="rId16" tooltip="Pneumatics"/>
              </a:rPr>
              <a:t>pneumatic logic</a:t>
            </a:r>
            <a:r>
              <a:rPr lang="en-US" sz="2500" dirty="0" smtClean="0"/>
              <a:t>, </a:t>
            </a:r>
            <a:r>
              <a:rPr lang="en-US" sz="2500" dirty="0" smtClean="0">
                <a:hlinkClick r:id="rId17" tooltip="Optics"/>
              </a:rPr>
              <a:t>optics</a:t>
            </a:r>
            <a:r>
              <a:rPr lang="en-US" sz="2500" dirty="0" smtClean="0"/>
              <a:t>, </a:t>
            </a:r>
            <a:r>
              <a:rPr lang="en-US" sz="2500" dirty="0" smtClean="0">
                <a:hlinkClick r:id="rId18" tooltip="Molecular logic gate"/>
              </a:rPr>
              <a:t>molecules</a:t>
            </a:r>
            <a:r>
              <a:rPr lang="en-US" sz="2500" dirty="0" smtClean="0"/>
              <a:t>, or even </a:t>
            </a:r>
            <a:r>
              <a:rPr lang="en-US" sz="2500" dirty="0" smtClean="0">
                <a:hlinkClick r:id="rId19" tooltip="Analytical engine"/>
              </a:rPr>
              <a:t>mechanical</a:t>
            </a:r>
            <a:r>
              <a:rPr lang="en-US" sz="2500" dirty="0" smtClean="0"/>
              <a:t> elements. With amplification, logic gates can be cascaded in the same way that Boolean functions can be composed, allowing the construction of a physical model of all of </a:t>
            </a:r>
            <a:r>
              <a:rPr lang="en-US" sz="2500" dirty="0" smtClean="0">
                <a:hlinkClick r:id="rId20" tooltip="Boolean logic"/>
              </a:rPr>
              <a:t>Boolean logic</a:t>
            </a:r>
            <a:r>
              <a:rPr lang="en-US" sz="2500" dirty="0" smtClean="0"/>
              <a:t>, and therefore, all of the algorithms and </a:t>
            </a:r>
            <a:r>
              <a:rPr lang="en-US" sz="2500" dirty="0" smtClean="0">
                <a:hlinkClick r:id="rId21" tooltip="Mathematics"/>
              </a:rPr>
              <a:t>mathematics</a:t>
            </a:r>
            <a:r>
              <a:rPr lang="en-US" sz="2500" dirty="0" smtClean="0"/>
              <a:t> that can be described with Boolean logic.</a:t>
            </a:r>
          </a:p>
          <a:p>
            <a:r>
              <a:rPr lang="en-US" sz="2500" b="1" dirty="0" smtClean="0"/>
              <a:t>Logic circuits</a:t>
            </a:r>
            <a:r>
              <a:rPr lang="en-US" sz="2500" dirty="0" smtClean="0"/>
              <a:t> include such devices as </a:t>
            </a:r>
            <a:r>
              <a:rPr lang="en-US" sz="2500" dirty="0" smtClean="0">
                <a:hlinkClick r:id="rId22" tooltip="Multiplexer"/>
              </a:rPr>
              <a:t>multiplexers</a:t>
            </a:r>
            <a:r>
              <a:rPr lang="en-US" sz="2500" dirty="0" smtClean="0"/>
              <a:t>, </a:t>
            </a:r>
            <a:r>
              <a:rPr lang="en-US" sz="2500" dirty="0" smtClean="0">
                <a:hlinkClick r:id="rId23" tooltip="Processor register"/>
              </a:rPr>
              <a:t>registers</a:t>
            </a:r>
            <a:r>
              <a:rPr lang="en-US" sz="2500" dirty="0" smtClean="0"/>
              <a:t>, </a:t>
            </a:r>
            <a:r>
              <a:rPr lang="en-US" sz="2500" dirty="0" smtClean="0">
                <a:hlinkClick r:id="rId24" tooltip="Arithmetic logic unit"/>
              </a:rPr>
              <a:t>arithmetic logic units</a:t>
            </a:r>
            <a:r>
              <a:rPr lang="en-US" sz="2500" dirty="0" smtClean="0"/>
              <a:t> (ALUs), and </a:t>
            </a:r>
            <a:r>
              <a:rPr lang="en-US" sz="2500" dirty="0" smtClean="0">
                <a:hlinkClick r:id="rId25" tooltip="Computer memory"/>
              </a:rPr>
              <a:t>computer memory</a:t>
            </a:r>
            <a:r>
              <a:rPr lang="en-US" sz="2500" dirty="0" smtClean="0"/>
              <a:t>, all the way up through complete </a:t>
            </a:r>
            <a:r>
              <a:rPr lang="en-US" sz="2500" dirty="0" smtClean="0">
                <a:hlinkClick r:id="rId26" tooltip="Microprocessor"/>
              </a:rPr>
              <a:t>microprocessors</a:t>
            </a:r>
            <a:r>
              <a:rPr lang="en-US" sz="2500" dirty="0" smtClean="0"/>
              <a:t>, which may contain more than 100 million gates. In modern practice, most gates are made from </a:t>
            </a:r>
            <a:r>
              <a:rPr lang="en-US" sz="2500" dirty="0" smtClean="0">
                <a:hlinkClick r:id="rId27" tooltip="Field-effect transistor"/>
              </a:rPr>
              <a:t>field-effect transistors</a:t>
            </a:r>
            <a:r>
              <a:rPr lang="en-US" sz="2500" dirty="0" smtClean="0"/>
              <a:t> (FETs), particularly </a:t>
            </a:r>
            <a:r>
              <a:rPr lang="en-US" sz="2500" dirty="0" smtClean="0">
                <a:hlinkClick r:id="rId28" tooltip="MOSFET"/>
              </a:rPr>
              <a:t>metal–oxide–semiconductor field-effect transistors</a:t>
            </a:r>
            <a:r>
              <a:rPr lang="en-US" sz="2500" dirty="0" smtClean="0"/>
              <a:t> (MOSFETs).</a:t>
            </a:r>
          </a:p>
          <a:p>
            <a:r>
              <a:rPr lang="en-US" sz="2500" dirty="0" smtClean="0"/>
              <a:t>Compound logic gates </a:t>
            </a:r>
            <a:r>
              <a:rPr lang="en-US" sz="2500" dirty="0" smtClean="0">
                <a:hlinkClick r:id="rId29" tooltip="AND-OR-Invert"/>
              </a:rPr>
              <a:t>AND-OR-Invert</a:t>
            </a:r>
            <a:r>
              <a:rPr lang="en-US" sz="2500" dirty="0" smtClean="0"/>
              <a:t> (AOI) and OR-AND-Invert (OAI) are often employed in circuit design because their construction using MOSFETs is simpler and more efficient than the sum of the individual gates.</a:t>
            </a:r>
          </a:p>
          <a:p>
            <a:r>
              <a:rPr lang="en-US" sz="2500" dirty="0" smtClean="0"/>
              <a:t>In </a:t>
            </a:r>
            <a:r>
              <a:rPr lang="en-US" sz="2500" dirty="0" smtClean="0">
                <a:hlinkClick r:id="rId30" tooltip="Reversible computing"/>
              </a:rPr>
              <a:t>reversible logic</a:t>
            </a:r>
            <a:r>
              <a:rPr lang="en-US" sz="2500" dirty="0" smtClean="0"/>
              <a:t>, </a:t>
            </a:r>
            <a:r>
              <a:rPr lang="en-US" sz="2500" dirty="0" err="1" smtClean="0">
                <a:hlinkClick r:id="rId31" tooltip="Toffoli gate"/>
              </a:rPr>
              <a:t>Toffoli</a:t>
            </a:r>
            <a:r>
              <a:rPr lang="en-US" sz="2500" dirty="0" smtClean="0">
                <a:hlinkClick r:id="rId31" tooltip="Toffoli gate"/>
              </a:rPr>
              <a:t> gates</a:t>
            </a:r>
            <a:r>
              <a:rPr lang="en-US" sz="2500" dirty="0" smtClean="0"/>
              <a:t> are used.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59898"/>
            <a:ext cx="7772400" cy="859302"/>
          </a:xfrm>
        </p:spPr>
        <p:txBody>
          <a:bodyPr/>
          <a:lstStyle/>
          <a:p>
            <a:r>
              <a:rPr lang="en-US" dirty="0" smtClean="0">
                <a:solidFill>
                  <a:srgbClr val="7030A0"/>
                </a:solidFill>
                <a:latin typeface="Agency FB" pitchFamily="34" charset="0"/>
              </a:rPr>
              <a:t>NOR GATE</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1432560" y="1524000"/>
            <a:ext cx="7406640" cy="5029200"/>
          </a:xfrm>
        </p:spPr>
        <p:txBody>
          <a:bodyPr>
            <a:normAutofit/>
          </a:bodyPr>
          <a:lstStyle/>
          <a:p>
            <a:endParaRPr lang="en-US" sz="1700" dirty="0" smtClean="0"/>
          </a:p>
          <a:p>
            <a:r>
              <a:rPr lang="en-US" sz="1700" dirty="0" smtClean="0"/>
              <a:t>The </a:t>
            </a:r>
            <a:r>
              <a:rPr lang="en-US" sz="1700" b="1" dirty="0" smtClean="0"/>
              <a:t>NOR gate</a:t>
            </a:r>
            <a:r>
              <a:rPr lang="en-US" sz="1700" dirty="0" smtClean="0"/>
              <a:t> is a digital </a:t>
            </a:r>
            <a:r>
              <a:rPr lang="en-US" sz="1700" dirty="0" smtClean="0">
                <a:hlinkClick r:id="rId2" tooltip="Logic gate"/>
              </a:rPr>
              <a:t>logic gate</a:t>
            </a:r>
            <a:r>
              <a:rPr lang="en-US" sz="1700" dirty="0" smtClean="0"/>
              <a:t> that implements </a:t>
            </a:r>
            <a:r>
              <a:rPr lang="en-US" sz="1700" dirty="0" smtClean="0">
                <a:hlinkClick r:id="rId3" tooltip="Logical NOR"/>
              </a:rPr>
              <a:t>logical NOR</a:t>
            </a:r>
            <a:r>
              <a:rPr lang="en-US" sz="1700" dirty="0" smtClean="0"/>
              <a:t> - it behaves according to the truth table to the right. A HIGH output (1) results if both the inputs to the gate are LOW (0); if one or both input is HIGH (1), a LOW output (0) results. NOR is the result of the </a:t>
            </a:r>
            <a:r>
              <a:rPr lang="en-US" sz="1700" dirty="0" smtClean="0">
                <a:hlinkClick r:id="rId4" tooltip="Negation"/>
              </a:rPr>
              <a:t>negation</a:t>
            </a:r>
            <a:r>
              <a:rPr lang="en-US" sz="1700" dirty="0" smtClean="0"/>
              <a:t> of the </a:t>
            </a:r>
            <a:r>
              <a:rPr lang="en-US" sz="1700" dirty="0" smtClean="0">
                <a:hlinkClick r:id="rId5" tooltip="OR gate"/>
              </a:rPr>
              <a:t>OR</a:t>
            </a:r>
            <a:r>
              <a:rPr lang="en-US" sz="1700" dirty="0" smtClean="0"/>
              <a:t> operator. It can also be seen as an AND gate with all the inputs inverted. NOR is a </a:t>
            </a:r>
            <a:r>
              <a:rPr lang="en-US" sz="1700" dirty="0" smtClean="0">
                <a:hlinkClick r:id="rId6" tooltip="Functionally complete"/>
              </a:rPr>
              <a:t>functionally complete</a:t>
            </a:r>
            <a:r>
              <a:rPr lang="en-US" sz="1700" dirty="0" smtClean="0"/>
              <a:t> operation—NOR gates can be combined to generate any other logical function. it shares this property with the </a:t>
            </a:r>
            <a:r>
              <a:rPr lang="en-US" sz="1700" dirty="0" smtClean="0">
                <a:hlinkClick r:id="rId7" tooltip="NAND gate"/>
              </a:rPr>
              <a:t>NAND gate</a:t>
            </a:r>
            <a:r>
              <a:rPr lang="en-US" sz="1700" dirty="0" smtClean="0"/>
              <a:t>. By contrast, the </a:t>
            </a:r>
            <a:r>
              <a:rPr lang="en-US" sz="1700" dirty="0" smtClean="0">
                <a:hlinkClick r:id="rId8" tooltip="Logical disjunction"/>
              </a:rPr>
              <a:t>OR</a:t>
            </a:r>
            <a:r>
              <a:rPr lang="en-US" sz="1700" dirty="0" smtClean="0"/>
              <a:t> operator is </a:t>
            </a:r>
            <a:r>
              <a:rPr lang="en-US" sz="1700" i="1" dirty="0" smtClean="0"/>
              <a:t>monotonic</a:t>
            </a:r>
            <a:r>
              <a:rPr lang="en-US" sz="1700" dirty="0" smtClean="0"/>
              <a:t> as it can only change LOW to HIGH but not vice versa.</a:t>
            </a:r>
          </a:p>
          <a:p>
            <a:r>
              <a:rPr lang="en-US" sz="1700" dirty="0" smtClean="0"/>
              <a:t>In most, but not all, circuit implementations, the negation comes for free—including </a:t>
            </a:r>
            <a:r>
              <a:rPr lang="en-US" sz="1700" dirty="0" smtClean="0">
                <a:hlinkClick r:id="rId9" tooltip="CMOS"/>
              </a:rPr>
              <a:t>CMOS</a:t>
            </a:r>
            <a:r>
              <a:rPr lang="en-US" sz="1700" dirty="0" smtClean="0"/>
              <a:t> and </a:t>
            </a:r>
            <a:r>
              <a:rPr lang="en-US" sz="1700" dirty="0" smtClean="0">
                <a:hlinkClick r:id="rId10" tooltip="Transistor–transistor logic"/>
              </a:rPr>
              <a:t>TTL</a:t>
            </a:r>
            <a:r>
              <a:rPr lang="en-US" sz="1700" dirty="0" smtClean="0"/>
              <a:t>. In such logic families, OR is the more complicated operation; it may use a NOR followed by a NOT. A significant exception is some forms of the </a:t>
            </a:r>
            <a:r>
              <a:rPr lang="en-US" sz="1700" dirty="0" smtClean="0">
                <a:hlinkClick r:id="rId11" tooltip="Domino logic"/>
              </a:rPr>
              <a:t>domino logic</a:t>
            </a:r>
            <a:r>
              <a:rPr lang="en-US" sz="1700" dirty="0" smtClean="0"/>
              <a:t> family.</a:t>
            </a:r>
          </a:p>
          <a:p>
            <a:r>
              <a:rPr lang="en-US" sz="1700" dirty="0" smtClean="0"/>
              <a:t>The original </a:t>
            </a:r>
            <a:r>
              <a:rPr lang="en-US" sz="1700" dirty="0" smtClean="0">
                <a:hlinkClick r:id="rId12" tooltip="Apollo Guidance Computer"/>
              </a:rPr>
              <a:t>Apollo Guidance Computer</a:t>
            </a:r>
            <a:r>
              <a:rPr lang="en-US" sz="1700" dirty="0" smtClean="0"/>
              <a:t> used 4,100 integrated circuits (IC), each one containing only a single 3-input NOR gate.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4000" b="1" dirty="0" smtClean="0"/>
              <a:t>     </a:t>
            </a:r>
            <a:r>
              <a:rPr lang="en-US" sz="4000" b="1" dirty="0" smtClean="0">
                <a:solidFill>
                  <a:srgbClr val="00B0F0"/>
                </a:solidFill>
              </a:rPr>
              <a:t>Equipment used</a:t>
            </a:r>
            <a:endParaRPr lang="en-US" sz="4000" b="1" dirty="0">
              <a:solidFill>
                <a:srgbClr val="00B0F0"/>
              </a:solidFill>
            </a:endParaRPr>
          </a:p>
        </p:txBody>
      </p:sp>
      <p:sp>
        <p:nvSpPr>
          <p:cNvPr id="3" name="Content Placeholder 2"/>
          <p:cNvSpPr>
            <a:spLocks noGrp="1"/>
          </p:cNvSpPr>
          <p:nvPr>
            <p:ph sz="quarter" idx="1"/>
          </p:nvPr>
        </p:nvSpPr>
        <p:spPr/>
        <p:txBody>
          <a:bodyPr>
            <a:normAutofit lnSpcReduction="10000"/>
          </a:bodyPr>
          <a:lstStyle/>
          <a:p>
            <a:r>
              <a:rPr lang="en-US" dirty="0" smtClean="0">
                <a:solidFill>
                  <a:schemeClr val="accent3">
                    <a:lumMod val="75000"/>
                  </a:schemeClr>
                </a:solidFill>
              </a:rPr>
              <a:t>BATTERY</a:t>
            </a:r>
          </a:p>
          <a:p>
            <a:r>
              <a:rPr lang="en-US" dirty="0" smtClean="0">
                <a:solidFill>
                  <a:schemeClr val="accent3">
                    <a:lumMod val="75000"/>
                  </a:schemeClr>
                </a:solidFill>
              </a:rPr>
              <a:t>RESISTOR</a:t>
            </a:r>
          </a:p>
          <a:p>
            <a:r>
              <a:rPr lang="en-US" dirty="0" smtClean="0">
                <a:solidFill>
                  <a:schemeClr val="accent3">
                    <a:lumMod val="75000"/>
                  </a:schemeClr>
                </a:solidFill>
              </a:rPr>
              <a:t>LED LIGHTS</a:t>
            </a:r>
          </a:p>
          <a:p>
            <a:r>
              <a:rPr lang="en-US" dirty="0" smtClean="0">
                <a:solidFill>
                  <a:schemeClr val="accent3">
                    <a:lumMod val="75000"/>
                  </a:schemeClr>
                </a:solidFill>
              </a:rPr>
              <a:t>PRINTED CIRCUIT BOARD</a:t>
            </a:r>
          </a:p>
          <a:p>
            <a:r>
              <a:rPr lang="en-US" dirty="0" smtClean="0">
                <a:solidFill>
                  <a:schemeClr val="accent3">
                    <a:lumMod val="75000"/>
                  </a:schemeClr>
                </a:solidFill>
              </a:rPr>
              <a:t>PUSH BUTTON </a:t>
            </a:r>
            <a:endParaRPr lang="en-US" dirty="0" smtClean="0">
              <a:solidFill>
                <a:schemeClr val="accent3">
                  <a:lumMod val="75000"/>
                </a:schemeClr>
              </a:solidFill>
            </a:endParaRPr>
          </a:p>
          <a:p>
            <a:r>
              <a:rPr lang="en-US" dirty="0" smtClean="0">
                <a:solidFill>
                  <a:schemeClr val="accent3">
                    <a:lumMod val="75000"/>
                  </a:schemeClr>
                </a:solidFill>
              </a:rPr>
              <a:t>TRANSISTOR</a:t>
            </a:r>
          </a:p>
          <a:p>
            <a:r>
              <a:rPr lang="en-US" dirty="0" smtClean="0">
                <a:solidFill>
                  <a:schemeClr val="accent3">
                    <a:lumMod val="75000"/>
                  </a:schemeClr>
                </a:solidFill>
              </a:rPr>
              <a:t>DIODE</a:t>
            </a:r>
          </a:p>
          <a:p>
            <a:r>
              <a:rPr lang="en-US" smtClean="0">
                <a:solidFill>
                  <a:schemeClr val="accent3">
                    <a:lumMod val="75000"/>
                  </a:schemeClr>
                </a:solidFill>
              </a:rPr>
              <a:t>INTEGRATED CIRCUIT</a:t>
            </a:r>
            <a:endParaRPr lang="en-US" dirty="0" smtClean="0">
              <a:solidFill>
                <a:schemeClr val="accent3">
                  <a:lumMod val="75000"/>
                </a:schemeClr>
              </a:solidFill>
            </a:endParaRPr>
          </a:p>
          <a:p>
            <a:pPr>
              <a:buNone/>
            </a:pPr>
            <a:r>
              <a:rPr lang="en-US" dirty="0" smtClean="0"/>
              <a:t>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3886200"/>
          </a:xfrm>
        </p:spPr>
        <p:txBody>
          <a:bodyPr/>
          <a:lstStyle/>
          <a:p>
            <a:r>
              <a:rPr lang="en-US" sz="2800" dirty="0" smtClean="0">
                <a:solidFill>
                  <a:srgbClr val="92D050"/>
                </a:solidFill>
                <a:latin typeface="Agency FB" pitchFamily="34" charset="0"/>
              </a:rPr>
              <a:t>SYMBOLS</a:t>
            </a:r>
            <a:r>
              <a:rPr lang="en-US" dirty="0" smtClean="0">
                <a:solidFill>
                  <a:srgbClr val="92D050"/>
                </a:solidFill>
                <a:latin typeface="Agency FB" pitchFamily="34" charset="0"/>
              </a:rPr>
              <a:t/>
            </a:r>
            <a:br>
              <a:rPr lang="en-US" dirty="0" smtClean="0">
                <a:solidFill>
                  <a:srgbClr val="92D050"/>
                </a:solidFill>
                <a:latin typeface="Agency FB" pitchFamily="34" charset="0"/>
              </a:rPr>
            </a:br>
            <a:r>
              <a:rPr lang="en-US" dirty="0" smtClean="0">
                <a:solidFill>
                  <a:srgbClr val="92D050"/>
                </a:solidFill>
                <a:latin typeface="Agency FB" pitchFamily="34" charset="0"/>
              </a:rPr>
              <a:t/>
            </a:r>
            <a:br>
              <a:rPr lang="en-US" dirty="0" smtClean="0">
                <a:solidFill>
                  <a:srgbClr val="92D050"/>
                </a:solidFill>
                <a:latin typeface="Agency FB" pitchFamily="34" charset="0"/>
              </a:rPr>
            </a:br>
            <a:r>
              <a:rPr lang="en-US" sz="1600" b="0" dirty="0" smtClean="0"/>
              <a:t> There are three symbols for NOR gates: the American (ANSI or 'military') symbol and the IEC ('European' or 'rectangular') symbol, as well as the deprecated </a:t>
            </a:r>
            <a:r>
              <a:rPr lang="en-US" sz="1600" b="0" dirty="0" smtClean="0">
                <a:hlinkClick r:id="rId2" tooltip="DIN"/>
              </a:rPr>
              <a:t>DIN</a:t>
            </a:r>
            <a:r>
              <a:rPr lang="en-US" sz="1600" b="0" dirty="0" smtClean="0"/>
              <a:t> symbol. For more information see </a:t>
            </a:r>
            <a:r>
              <a:rPr lang="en-US" sz="1600" b="0" dirty="0" smtClean="0">
                <a:hlinkClick r:id="rId3" tooltip="Logic gate"/>
              </a:rPr>
              <a:t>Logic Gate Symbols</a:t>
            </a:r>
            <a:r>
              <a:rPr lang="en-US" sz="1600" b="0" dirty="0" smtClean="0"/>
              <a:t>. The ANSI symbol for the NOR gate is a standard OR gate with an inversion bubble connected.</a:t>
            </a:r>
            <a:endParaRPr lang="en-US" sz="1600" dirty="0">
              <a:solidFill>
                <a:srgbClr val="92D050"/>
              </a:solidFill>
              <a:latin typeface="Agency FB" pitchFamily="34" charset="0"/>
            </a:endParaRPr>
          </a:p>
        </p:txBody>
      </p:sp>
      <p:sp>
        <p:nvSpPr>
          <p:cNvPr id="4" name="Text Placeholder 3"/>
          <p:cNvSpPr>
            <a:spLocks noGrp="1"/>
          </p:cNvSpPr>
          <p:nvPr>
            <p:ph type="body" sz="half" idx="2"/>
          </p:nvPr>
        </p:nvSpPr>
        <p:spPr/>
        <p:txBody>
          <a:bodyPr/>
          <a:lstStyle/>
          <a:p>
            <a:r>
              <a:rPr lang="en-US" i="1" dirty="0" smtClean="0"/>
              <a:t>MIL/ANSI Symbol                                  IEC Symbol                                                                             DIN Symbol</a:t>
            </a:r>
            <a:endParaRPr lang="en-US" dirty="0"/>
          </a:p>
        </p:txBody>
      </p:sp>
      <p:pic>
        <p:nvPicPr>
          <p:cNvPr id="2050" name="Picture 2" descr="C:\Users\User\Desktop\100px-NOR_DIN.svg.png"/>
          <p:cNvPicPr>
            <a:picLocks noGrp="1" noChangeAspect="1" noChangeArrowheads="1"/>
          </p:cNvPicPr>
          <p:nvPr>
            <p:ph type="pic" idx="1"/>
          </p:nvPr>
        </p:nvPicPr>
        <p:blipFill>
          <a:blip r:embed="rId4"/>
          <a:srcRect t="296" b="296"/>
          <a:stretch>
            <a:fillRect/>
          </a:stretch>
        </p:blipFill>
        <p:spPr bwMode="auto">
          <a:xfrm>
            <a:off x="838200" y="1143003"/>
            <a:ext cx="1820637" cy="1447797"/>
          </a:xfrm>
          <a:prstGeom prst="rect">
            <a:avLst/>
          </a:prstGeom>
          <a:noFill/>
        </p:spPr>
      </p:pic>
      <p:pic>
        <p:nvPicPr>
          <p:cNvPr id="2051" name="Picture 3" descr="C:\Users\User\Desktop\100px-NOR_IEC.svg.png"/>
          <p:cNvPicPr>
            <a:picLocks noChangeAspect="1" noChangeArrowheads="1"/>
          </p:cNvPicPr>
          <p:nvPr/>
        </p:nvPicPr>
        <p:blipFill>
          <a:blip r:embed="rId5"/>
          <a:srcRect/>
          <a:stretch>
            <a:fillRect/>
          </a:stretch>
        </p:blipFill>
        <p:spPr bwMode="auto">
          <a:xfrm>
            <a:off x="3048000" y="1447800"/>
            <a:ext cx="1828800" cy="914400"/>
          </a:xfrm>
          <a:prstGeom prst="rect">
            <a:avLst/>
          </a:prstGeom>
          <a:noFill/>
        </p:spPr>
      </p:pic>
      <p:pic>
        <p:nvPicPr>
          <p:cNvPr id="2052" name="Picture 4" descr="C:\Users\User\Desktop\120px-NOR_ANSI_Labelled.svg.png"/>
          <p:cNvPicPr>
            <a:picLocks noChangeAspect="1" noChangeArrowheads="1"/>
          </p:cNvPicPr>
          <p:nvPr/>
        </p:nvPicPr>
        <p:blipFill>
          <a:blip r:embed="rId6"/>
          <a:srcRect/>
          <a:stretch>
            <a:fillRect/>
          </a:stretch>
        </p:blipFill>
        <p:spPr bwMode="auto">
          <a:xfrm>
            <a:off x="1447800" y="3429000"/>
            <a:ext cx="2926080" cy="1219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59898"/>
            <a:ext cx="7772400" cy="783102"/>
          </a:xfrm>
        </p:spPr>
        <p:txBody>
          <a:bodyPr/>
          <a:lstStyle/>
          <a:p>
            <a:r>
              <a:rPr lang="en-US" dirty="0" smtClean="0">
                <a:latin typeface="Agency FB" pitchFamily="34" charset="0"/>
              </a:rPr>
              <a:t>BATTERY</a:t>
            </a:r>
            <a:endParaRPr lang="en-US" dirty="0">
              <a:latin typeface="Agency FB" pitchFamily="34" charset="0"/>
            </a:endParaRPr>
          </a:p>
        </p:txBody>
      </p:sp>
      <p:sp>
        <p:nvSpPr>
          <p:cNvPr id="3" name="Subtitle 2"/>
          <p:cNvSpPr>
            <a:spLocks noGrp="1"/>
          </p:cNvSpPr>
          <p:nvPr>
            <p:ph type="subTitle" idx="1"/>
          </p:nvPr>
        </p:nvSpPr>
        <p:spPr>
          <a:xfrm>
            <a:off x="1432560" y="1295400"/>
            <a:ext cx="7406640" cy="5257800"/>
          </a:xfrm>
        </p:spPr>
        <p:txBody>
          <a:bodyPr>
            <a:normAutofit fontScale="47500" lnSpcReduction="20000"/>
          </a:bodyPr>
          <a:lstStyle/>
          <a:p>
            <a:r>
              <a:rPr lang="en-US" b="1" dirty="0" smtClean="0">
                <a:solidFill>
                  <a:srgbClr val="00B0F0"/>
                </a:solidFill>
              </a:rPr>
              <a:t>An electric battery is a device consisting of one or more </a:t>
            </a:r>
            <a:r>
              <a:rPr lang="en-US" b="1" dirty="0" smtClean="0">
                <a:solidFill>
                  <a:srgbClr val="00B0F0"/>
                </a:solidFill>
                <a:hlinkClick r:id="rId2" tooltip="Electrochemical cell"/>
              </a:rPr>
              <a:t>electrochemical cells</a:t>
            </a:r>
            <a:r>
              <a:rPr lang="en-US" b="1" dirty="0" smtClean="0">
                <a:solidFill>
                  <a:srgbClr val="00B0F0"/>
                </a:solidFill>
              </a:rPr>
              <a:t> with external connections provided to power electrical devices such as </a:t>
            </a:r>
            <a:r>
              <a:rPr lang="en-US" b="1" dirty="0" smtClean="0">
                <a:solidFill>
                  <a:srgbClr val="00B0F0"/>
                </a:solidFill>
                <a:hlinkClick r:id="rId3" tooltip="Flashlight"/>
              </a:rPr>
              <a:t>flashlights</a:t>
            </a:r>
            <a:r>
              <a:rPr lang="en-US" b="1" dirty="0" smtClean="0">
                <a:solidFill>
                  <a:srgbClr val="00B0F0"/>
                </a:solidFill>
              </a:rPr>
              <a:t>, </a:t>
            </a:r>
            <a:r>
              <a:rPr lang="en-US" b="1" dirty="0" err="1" smtClean="0">
                <a:solidFill>
                  <a:srgbClr val="00B0F0"/>
                </a:solidFill>
                <a:hlinkClick r:id="rId4" tooltip="Smartphone"/>
              </a:rPr>
              <a:t>smartphones</a:t>
            </a:r>
            <a:r>
              <a:rPr lang="en-US" b="1" dirty="0" smtClean="0">
                <a:solidFill>
                  <a:srgbClr val="00B0F0"/>
                </a:solidFill>
              </a:rPr>
              <a:t>, and </a:t>
            </a:r>
            <a:r>
              <a:rPr lang="en-US" b="1" dirty="0" smtClean="0">
                <a:solidFill>
                  <a:srgbClr val="00B0F0"/>
                </a:solidFill>
                <a:hlinkClick r:id="rId5" tooltip="Electric car"/>
              </a:rPr>
              <a:t>electric cars</a:t>
            </a:r>
            <a:r>
              <a:rPr lang="en-US" b="1" dirty="0" smtClean="0">
                <a:solidFill>
                  <a:srgbClr val="00B0F0"/>
                </a:solidFill>
              </a:rPr>
              <a:t>.</a:t>
            </a:r>
            <a:r>
              <a:rPr lang="en-US" b="1" baseline="30000" dirty="0" smtClean="0">
                <a:solidFill>
                  <a:srgbClr val="00B0F0"/>
                </a:solidFill>
                <a:hlinkClick r:id="rId6"/>
              </a:rPr>
              <a:t>[1]</a:t>
            </a:r>
            <a:r>
              <a:rPr lang="en-US" b="1" dirty="0" smtClean="0">
                <a:solidFill>
                  <a:srgbClr val="00B0F0"/>
                </a:solidFill>
              </a:rPr>
              <a:t> When a battery is supplying </a:t>
            </a:r>
            <a:r>
              <a:rPr lang="en-US" b="1" dirty="0" smtClean="0">
                <a:solidFill>
                  <a:srgbClr val="00B0F0"/>
                </a:solidFill>
                <a:hlinkClick r:id="rId7" tooltip="Electric power"/>
              </a:rPr>
              <a:t>electric power</a:t>
            </a:r>
            <a:r>
              <a:rPr lang="en-US" b="1" dirty="0" smtClean="0">
                <a:solidFill>
                  <a:srgbClr val="00B0F0"/>
                </a:solidFill>
              </a:rPr>
              <a:t>, its positive terminal is the </a:t>
            </a:r>
            <a:r>
              <a:rPr lang="en-US" b="1" dirty="0" smtClean="0">
                <a:solidFill>
                  <a:srgbClr val="00B0F0"/>
                </a:solidFill>
                <a:hlinkClick r:id="rId8" tooltip="Cathode"/>
              </a:rPr>
              <a:t>cathode</a:t>
            </a:r>
            <a:r>
              <a:rPr lang="en-US" b="1" dirty="0" smtClean="0">
                <a:solidFill>
                  <a:srgbClr val="00B0F0"/>
                </a:solidFill>
              </a:rPr>
              <a:t> and its negative terminal is the </a:t>
            </a:r>
            <a:r>
              <a:rPr lang="en-US" b="1" dirty="0" smtClean="0">
                <a:solidFill>
                  <a:srgbClr val="00B0F0"/>
                </a:solidFill>
                <a:hlinkClick r:id="rId9" tooltip="Anode"/>
              </a:rPr>
              <a:t>anode</a:t>
            </a:r>
            <a:r>
              <a:rPr lang="en-US" b="1" dirty="0" smtClean="0">
                <a:solidFill>
                  <a:srgbClr val="00B0F0"/>
                </a:solidFill>
              </a:rPr>
              <a:t>.</a:t>
            </a:r>
            <a:r>
              <a:rPr lang="en-US" b="1" baseline="30000" dirty="0" smtClean="0">
                <a:solidFill>
                  <a:srgbClr val="00B0F0"/>
                </a:solidFill>
                <a:hlinkClick r:id="rId6"/>
              </a:rPr>
              <a:t>[2]</a:t>
            </a:r>
            <a:r>
              <a:rPr lang="en-US" b="1" dirty="0" smtClean="0">
                <a:solidFill>
                  <a:srgbClr val="00B0F0"/>
                </a:solidFill>
              </a:rPr>
              <a:t> The terminal marked negative is the source of electrons that when connected to an external circuit will flow and deliver energy to an external device. When a battery is connected to an external circuit, </a:t>
            </a:r>
            <a:r>
              <a:rPr lang="en-US" b="1" dirty="0" smtClean="0">
                <a:solidFill>
                  <a:srgbClr val="00B0F0"/>
                </a:solidFill>
                <a:hlinkClick r:id="rId10" tooltip="Electrolyte"/>
              </a:rPr>
              <a:t>electrolytes</a:t>
            </a:r>
            <a:r>
              <a:rPr lang="en-US" b="1" dirty="0" smtClean="0">
                <a:solidFill>
                  <a:srgbClr val="00B0F0"/>
                </a:solidFill>
              </a:rPr>
              <a:t> are able to move as ions within, allowing the chemical reactions to be completed at the separate terminals and so deliver energy to the external circuit. It is the movement of those ions within the battery which allows current to flow out of the battery to perform work.</a:t>
            </a:r>
            <a:r>
              <a:rPr lang="en-US" b="1" baseline="30000" dirty="0" smtClean="0">
                <a:solidFill>
                  <a:srgbClr val="00B0F0"/>
                </a:solidFill>
                <a:hlinkClick r:id="rId6"/>
              </a:rPr>
              <a:t>[3]</a:t>
            </a:r>
            <a:r>
              <a:rPr lang="en-US" b="1" dirty="0" smtClean="0">
                <a:solidFill>
                  <a:srgbClr val="00B0F0"/>
                </a:solidFill>
              </a:rPr>
              <a:t> Historically the term "battery" specifically referred to a device composed of multiple cells, however the usage has evolved additionally to include devices composed of a single cell.</a:t>
            </a:r>
            <a:r>
              <a:rPr lang="en-US" b="1" baseline="30000" dirty="0" smtClean="0">
                <a:solidFill>
                  <a:srgbClr val="00B0F0"/>
                </a:solidFill>
                <a:hlinkClick r:id="rId6"/>
              </a:rPr>
              <a:t>[4]</a:t>
            </a:r>
            <a:endParaRPr lang="en-US" b="1" dirty="0" smtClean="0">
              <a:solidFill>
                <a:srgbClr val="00B0F0"/>
              </a:solidFill>
            </a:endParaRPr>
          </a:p>
          <a:p>
            <a:r>
              <a:rPr lang="en-US" b="1" dirty="0" smtClean="0">
                <a:solidFill>
                  <a:srgbClr val="00B0F0"/>
                </a:solidFill>
                <a:hlinkClick r:id="rId11" tooltip="Primary battery"/>
              </a:rPr>
              <a:t>Primary</a:t>
            </a:r>
            <a:r>
              <a:rPr lang="en-US" b="1" dirty="0" smtClean="0">
                <a:solidFill>
                  <a:srgbClr val="00B0F0"/>
                </a:solidFill>
              </a:rPr>
              <a:t> (single-use or "disposable") batteries are used once and discarded; the </a:t>
            </a:r>
            <a:r>
              <a:rPr lang="en-US" b="1" dirty="0" smtClean="0">
                <a:solidFill>
                  <a:srgbClr val="00B0F0"/>
                </a:solidFill>
                <a:hlinkClick r:id="rId12" tooltip="Electrode"/>
              </a:rPr>
              <a:t>electrode</a:t>
            </a:r>
            <a:r>
              <a:rPr lang="en-US" b="1" dirty="0" smtClean="0">
                <a:solidFill>
                  <a:srgbClr val="00B0F0"/>
                </a:solidFill>
              </a:rPr>
              <a:t> materials are irreversibly changed during discharge. Common examples are the </a:t>
            </a:r>
            <a:r>
              <a:rPr lang="en-US" b="1" dirty="0" smtClean="0">
                <a:solidFill>
                  <a:srgbClr val="00B0F0"/>
                </a:solidFill>
                <a:hlinkClick r:id="rId13" tooltip="Alkaline battery"/>
              </a:rPr>
              <a:t>alkaline battery</a:t>
            </a:r>
            <a:r>
              <a:rPr lang="en-US" b="1" dirty="0" smtClean="0">
                <a:solidFill>
                  <a:srgbClr val="00B0F0"/>
                </a:solidFill>
              </a:rPr>
              <a:t> used for </a:t>
            </a:r>
            <a:r>
              <a:rPr lang="en-US" b="1" dirty="0" smtClean="0">
                <a:solidFill>
                  <a:srgbClr val="00B0F0"/>
                </a:solidFill>
                <a:hlinkClick r:id="rId3" tooltip="Flashlight"/>
              </a:rPr>
              <a:t>flashlights</a:t>
            </a:r>
            <a:r>
              <a:rPr lang="en-US" b="1" dirty="0" smtClean="0">
                <a:solidFill>
                  <a:srgbClr val="00B0F0"/>
                </a:solidFill>
              </a:rPr>
              <a:t> and a multitude of portable electronic devices. </a:t>
            </a:r>
            <a:r>
              <a:rPr lang="en-US" b="1" dirty="0" smtClean="0">
                <a:solidFill>
                  <a:srgbClr val="00B0F0"/>
                </a:solidFill>
                <a:hlinkClick r:id="rId14" tooltip="Rechargeable battery"/>
              </a:rPr>
              <a:t>Secondary (rechargeable) batteries</a:t>
            </a:r>
            <a:r>
              <a:rPr lang="en-US" b="1" dirty="0" smtClean="0">
                <a:solidFill>
                  <a:srgbClr val="00B0F0"/>
                </a:solidFill>
              </a:rPr>
              <a:t> can be discharged and recharged multiple times using an applied electric current; the original composition of the electrodes can be restored by reverse current. Examples include the </a:t>
            </a:r>
            <a:r>
              <a:rPr lang="en-US" b="1" dirty="0" smtClean="0">
                <a:solidFill>
                  <a:srgbClr val="00B0F0"/>
                </a:solidFill>
                <a:hlinkClick r:id="rId15" tooltip="Lead-acid batteries"/>
              </a:rPr>
              <a:t>lead-acid batteries</a:t>
            </a:r>
            <a:r>
              <a:rPr lang="en-US" b="1" dirty="0" smtClean="0">
                <a:solidFill>
                  <a:srgbClr val="00B0F0"/>
                </a:solidFill>
              </a:rPr>
              <a:t> used in vehicles and </a:t>
            </a:r>
            <a:r>
              <a:rPr lang="en-US" b="1" dirty="0" smtClean="0">
                <a:solidFill>
                  <a:srgbClr val="00B0F0"/>
                </a:solidFill>
                <a:hlinkClick r:id="rId16" tooltip="Lithium-ion"/>
              </a:rPr>
              <a:t>lithium-ion</a:t>
            </a:r>
            <a:r>
              <a:rPr lang="en-US" b="1" dirty="0" smtClean="0">
                <a:solidFill>
                  <a:srgbClr val="00B0F0"/>
                </a:solidFill>
              </a:rPr>
              <a:t> batteries used for portable electronics such as </a:t>
            </a:r>
            <a:r>
              <a:rPr lang="en-US" b="1" dirty="0" smtClean="0">
                <a:solidFill>
                  <a:srgbClr val="00B0F0"/>
                </a:solidFill>
                <a:hlinkClick r:id="rId17" tooltip="Laptop"/>
              </a:rPr>
              <a:t>laptops</a:t>
            </a:r>
            <a:r>
              <a:rPr lang="en-US" b="1" dirty="0" smtClean="0">
                <a:solidFill>
                  <a:srgbClr val="00B0F0"/>
                </a:solidFill>
              </a:rPr>
              <a:t> and </a:t>
            </a:r>
            <a:r>
              <a:rPr lang="en-US" b="1" dirty="0" err="1" smtClean="0">
                <a:solidFill>
                  <a:srgbClr val="00B0F0"/>
                </a:solidFill>
                <a:hlinkClick r:id="rId4" tooltip="Smartphone"/>
              </a:rPr>
              <a:t>smartphones</a:t>
            </a:r>
            <a:r>
              <a:rPr lang="en-US" b="1" dirty="0" smtClean="0">
                <a:solidFill>
                  <a:srgbClr val="00B0F0"/>
                </a:solidFill>
              </a:rPr>
              <a:t>.</a:t>
            </a:r>
          </a:p>
          <a:p>
            <a:r>
              <a:rPr lang="en-US" b="1" dirty="0" smtClean="0">
                <a:solidFill>
                  <a:srgbClr val="00B0F0"/>
                </a:solidFill>
              </a:rPr>
              <a:t>Batteries come in many shapes and sizes, from miniature cells used to power </a:t>
            </a:r>
            <a:r>
              <a:rPr lang="en-US" b="1" dirty="0" smtClean="0">
                <a:solidFill>
                  <a:srgbClr val="00B0F0"/>
                </a:solidFill>
                <a:hlinkClick r:id="rId18" tooltip="Hearing aid"/>
              </a:rPr>
              <a:t>hearing aids</a:t>
            </a:r>
            <a:r>
              <a:rPr lang="en-US" b="1" dirty="0" smtClean="0">
                <a:solidFill>
                  <a:srgbClr val="00B0F0"/>
                </a:solidFill>
              </a:rPr>
              <a:t> and wristwatches to small, thin cells used in </a:t>
            </a:r>
            <a:r>
              <a:rPr lang="en-US" b="1" dirty="0" err="1" smtClean="0">
                <a:solidFill>
                  <a:srgbClr val="00B0F0"/>
                </a:solidFill>
                <a:hlinkClick r:id="rId4" tooltip="Smartphone"/>
              </a:rPr>
              <a:t>smartphones</a:t>
            </a:r>
            <a:r>
              <a:rPr lang="en-US" b="1" dirty="0" smtClean="0">
                <a:solidFill>
                  <a:srgbClr val="00B0F0"/>
                </a:solidFill>
              </a:rPr>
              <a:t>, to large </a:t>
            </a:r>
            <a:r>
              <a:rPr lang="en-US" b="1" dirty="0" smtClean="0">
                <a:solidFill>
                  <a:srgbClr val="00B0F0"/>
                </a:solidFill>
                <a:hlinkClick r:id="rId19" tooltip="Lead acid battery"/>
              </a:rPr>
              <a:t>lead acid batteries</a:t>
            </a:r>
            <a:r>
              <a:rPr lang="en-US" b="1" dirty="0" smtClean="0">
                <a:solidFill>
                  <a:srgbClr val="00B0F0"/>
                </a:solidFill>
              </a:rPr>
              <a:t> used in cars and trucks, and at the largest extreme, huge battery banks the size of rooms that provide standby or emergency power for </a:t>
            </a:r>
            <a:r>
              <a:rPr lang="en-US" b="1" dirty="0" smtClean="0">
                <a:solidFill>
                  <a:srgbClr val="00B0F0"/>
                </a:solidFill>
                <a:hlinkClick r:id="rId20" tooltip="Telephone exchange"/>
              </a:rPr>
              <a:t>telephone exchanges</a:t>
            </a:r>
            <a:r>
              <a:rPr lang="en-US" b="1" dirty="0" smtClean="0">
                <a:solidFill>
                  <a:srgbClr val="00B0F0"/>
                </a:solidFill>
              </a:rPr>
              <a:t> and computer </a:t>
            </a:r>
            <a:r>
              <a:rPr lang="en-US" b="1" dirty="0" smtClean="0">
                <a:solidFill>
                  <a:srgbClr val="00B0F0"/>
                </a:solidFill>
                <a:hlinkClick r:id="rId21" tooltip="Data center"/>
              </a:rPr>
              <a:t>data centers</a:t>
            </a:r>
            <a:r>
              <a:rPr lang="en-US" b="1" dirty="0" smtClean="0">
                <a:solidFill>
                  <a:srgbClr val="00B0F0"/>
                </a:solidFill>
              </a:rPr>
              <a:t>.</a:t>
            </a:r>
          </a:p>
          <a:p>
            <a:r>
              <a:rPr lang="en-US" b="1" dirty="0" smtClean="0">
                <a:solidFill>
                  <a:srgbClr val="00B0F0"/>
                </a:solidFill>
              </a:rPr>
              <a:t>According to a 2005 estimate, the worldwide battery industry generates US$48 </a:t>
            </a:r>
            <a:r>
              <a:rPr lang="en-US" b="1" dirty="0" smtClean="0">
                <a:solidFill>
                  <a:srgbClr val="00B0F0"/>
                </a:solidFill>
                <a:hlinkClick r:id="rId22" tooltip="1000000000 (number)"/>
              </a:rPr>
              <a:t>billion</a:t>
            </a:r>
            <a:r>
              <a:rPr lang="en-US" b="1" dirty="0" smtClean="0">
                <a:solidFill>
                  <a:srgbClr val="00B0F0"/>
                </a:solidFill>
              </a:rPr>
              <a:t> in sales each year,</a:t>
            </a:r>
            <a:r>
              <a:rPr lang="en-US" b="1" baseline="30000" dirty="0" smtClean="0">
                <a:solidFill>
                  <a:srgbClr val="00B0F0"/>
                </a:solidFill>
                <a:hlinkClick r:id="rId6"/>
              </a:rPr>
              <a:t>[5]</a:t>
            </a:r>
            <a:r>
              <a:rPr lang="en-US" b="1" dirty="0" smtClean="0">
                <a:solidFill>
                  <a:srgbClr val="00B0F0"/>
                </a:solidFill>
              </a:rPr>
              <a:t> with 6% annual growth.</a:t>
            </a:r>
          </a:p>
          <a:p>
            <a:r>
              <a:rPr lang="en-US" b="1" dirty="0" smtClean="0">
                <a:solidFill>
                  <a:srgbClr val="00B0F0"/>
                </a:solidFill>
              </a:rPr>
              <a:t>Batteries have much lower </a:t>
            </a:r>
            <a:r>
              <a:rPr lang="en-US" b="1" dirty="0" smtClean="0">
                <a:solidFill>
                  <a:srgbClr val="00B0F0"/>
                </a:solidFill>
                <a:hlinkClick r:id="rId23" tooltip="Specific energy"/>
              </a:rPr>
              <a:t>specific energy</a:t>
            </a:r>
            <a:r>
              <a:rPr lang="en-US" b="1" dirty="0" smtClean="0">
                <a:solidFill>
                  <a:srgbClr val="00B0F0"/>
                </a:solidFill>
              </a:rPr>
              <a:t> (energy per unit mass) than common </a:t>
            </a:r>
            <a:r>
              <a:rPr lang="en-US" b="1" dirty="0" smtClean="0">
                <a:solidFill>
                  <a:srgbClr val="00B0F0"/>
                </a:solidFill>
                <a:hlinkClick r:id="rId24" tooltip="Fuel"/>
              </a:rPr>
              <a:t>fuels</a:t>
            </a:r>
            <a:r>
              <a:rPr lang="en-US" b="1" dirty="0" smtClean="0">
                <a:solidFill>
                  <a:srgbClr val="00B0F0"/>
                </a:solidFill>
              </a:rPr>
              <a:t> such as gasoline. In automobiles, this is somewhat offset by the higher efficiency of electric motors in producing mechanical work, compared to combustion engines.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990600"/>
            <a:ext cx="3276600" cy="2971800"/>
          </a:xfrm>
        </p:spPr>
        <p:txBody>
          <a:bodyPr/>
          <a:lstStyle/>
          <a:p>
            <a:r>
              <a:rPr lang="en-US" dirty="0" smtClean="0"/>
              <a:t>Type - Power source</a:t>
            </a:r>
            <a:br>
              <a:rPr lang="en-US" dirty="0" smtClean="0"/>
            </a:br>
            <a:r>
              <a:rPr lang="en-US" dirty="0" smtClean="0"/>
              <a:t/>
            </a:r>
            <a:br>
              <a:rPr lang="en-US" dirty="0" smtClean="0"/>
            </a:br>
            <a:r>
              <a:rPr lang="en-US" dirty="0" smtClean="0"/>
              <a:t>Working principle -</a:t>
            </a:r>
            <a:r>
              <a:rPr lang="en-US" dirty="0" smtClean="0">
                <a:hlinkClick r:id="rId2" tooltip="Electrochemical reactions"/>
              </a:rPr>
              <a:t>Electrochemical reactions</a:t>
            </a:r>
            <a:r>
              <a:rPr lang="en-US" dirty="0" smtClean="0"/>
              <a:t>, </a:t>
            </a:r>
            <a:r>
              <a:rPr lang="en-US" dirty="0" smtClean="0">
                <a:hlinkClick r:id="rId3" tooltip="Electromotive force"/>
              </a:rPr>
              <a:t>Electromotive force</a:t>
            </a:r>
            <a:r>
              <a:rPr lang="en-US" dirty="0" smtClean="0"/>
              <a:t/>
            </a:r>
            <a:br>
              <a:rPr lang="en-US" dirty="0" smtClean="0"/>
            </a:br>
            <a:r>
              <a:rPr lang="en-US" dirty="0" smtClean="0"/>
              <a:t/>
            </a:r>
            <a:br>
              <a:rPr lang="en-US" dirty="0" smtClean="0"/>
            </a:br>
            <a:r>
              <a:rPr lang="en-US" dirty="0" smtClean="0"/>
              <a:t>First production - 1800s</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fontScale="85000" lnSpcReduction="10000"/>
          </a:bodyPr>
          <a:lstStyle/>
          <a:p>
            <a:r>
              <a:rPr lang="en-US" dirty="0" smtClean="0">
                <a:solidFill>
                  <a:schemeClr val="bg2">
                    <a:lumMod val="25000"/>
                  </a:schemeClr>
                </a:solidFill>
              </a:rPr>
              <a:t>Various cells and batteries (top-left to bottom-right): two </a:t>
            </a:r>
            <a:r>
              <a:rPr lang="en-US" dirty="0" smtClean="0">
                <a:solidFill>
                  <a:schemeClr val="bg2">
                    <a:lumMod val="25000"/>
                  </a:schemeClr>
                </a:solidFill>
                <a:hlinkClick r:id="rId4" tooltip="AA battery"/>
              </a:rPr>
              <a:t>AA</a:t>
            </a:r>
            <a:r>
              <a:rPr lang="en-US" dirty="0" smtClean="0">
                <a:solidFill>
                  <a:schemeClr val="bg2">
                    <a:lumMod val="25000"/>
                  </a:schemeClr>
                </a:solidFill>
              </a:rPr>
              <a:t>, one </a:t>
            </a:r>
            <a:r>
              <a:rPr lang="en-US" dirty="0" smtClean="0">
                <a:solidFill>
                  <a:schemeClr val="bg2">
                    <a:lumMod val="25000"/>
                  </a:schemeClr>
                </a:solidFill>
                <a:hlinkClick r:id="rId5" tooltip="D battery"/>
              </a:rPr>
              <a:t>D</a:t>
            </a:r>
            <a:r>
              <a:rPr lang="en-US" dirty="0" smtClean="0">
                <a:solidFill>
                  <a:schemeClr val="bg2">
                    <a:lumMod val="25000"/>
                  </a:schemeClr>
                </a:solidFill>
              </a:rPr>
              <a:t>, one handheld </a:t>
            </a:r>
            <a:r>
              <a:rPr lang="en-US" dirty="0" smtClean="0">
                <a:solidFill>
                  <a:schemeClr val="bg2">
                    <a:lumMod val="25000"/>
                  </a:schemeClr>
                </a:solidFill>
                <a:hlinkClick r:id="rId6" tooltip="Ham radio"/>
              </a:rPr>
              <a:t>ham </a:t>
            </a:r>
            <a:r>
              <a:rPr lang="en-US" dirty="0" err="1" smtClean="0">
                <a:solidFill>
                  <a:schemeClr val="bg2">
                    <a:lumMod val="25000"/>
                  </a:schemeClr>
                </a:solidFill>
                <a:hlinkClick r:id="rId6" tooltip="Ham radio"/>
              </a:rPr>
              <a:t>radio</a:t>
            </a:r>
            <a:r>
              <a:rPr lang="en-US" dirty="0" err="1" smtClean="0">
                <a:solidFill>
                  <a:schemeClr val="bg2">
                    <a:lumMod val="25000"/>
                  </a:schemeClr>
                </a:solidFill>
              </a:rPr>
              <a:t>battery</a:t>
            </a:r>
            <a:r>
              <a:rPr lang="en-US" dirty="0" smtClean="0">
                <a:solidFill>
                  <a:schemeClr val="bg2">
                    <a:lumMod val="25000"/>
                  </a:schemeClr>
                </a:solidFill>
              </a:rPr>
              <a:t>, two </a:t>
            </a:r>
            <a:r>
              <a:rPr lang="en-US" dirty="0" smtClean="0">
                <a:solidFill>
                  <a:schemeClr val="bg2">
                    <a:lumMod val="25000"/>
                  </a:schemeClr>
                </a:solidFill>
                <a:hlinkClick r:id="rId7" tooltip="9-volt battery"/>
              </a:rPr>
              <a:t>9-volt</a:t>
            </a:r>
            <a:r>
              <a:rPr lang="en-US" dirty="0" smtClean="0">
                <a:solidFill>
                  <a:schemeClr val="bg2">
                    <a:lumMod val="25000"/>
                  </a:schemeClr>
                </a:solidFill>
              </a:rPr>
              <a:t> (PP3), two </a:t>
            </a:r>
            <a:r>
              <a:rPr lang="en-US" dirty="0" smtClean="0">
                <a:solidFill>
                  <a:schemeClr val="bg2">
                    <a:lumMod val="25000"/>
                  </a:schemeClr>
                </a:solidFill>
                <a:hlinkClick r:id="rId8" tooltip="AAA battery"/>
              </a:rPr>
              <a:t>AAA</a:t>
            </a:r>
            <a:r>
              <a:rPr lang="en-US" dirty="0" smtClean="0">
                <a:solidFill>
                  <a:schemeClr val="bg2">
                    <a:lumMod val="25000"/>
                  </a:schemeClr>
                </a:solidFill>
              </a:rPr>
              <a:t>, one </a:t>
            </a:r>
            <a:r>
              <a:rPr lang="en-US" dirty="0" smtClean="0">
                <a:solidFill>
                  <a:schemeClr val="bg2">
                    <a:lumMod val="25000"/>
                  </a:schemeClr>
                </a:solidFill>
                <a:hlinkClick r:id="rId9" tooltip="C battery"/>
              </a:rPr>
              <a:t>C</a:t>
            </a:r>
            <a:r>
              <a:rPr lang="en-US" dirty="0" smtClean="0">
                <a:solidFill>
                  <a:schemeClr val="bg2">
                    <a:lumMod val="25000"/>
                  </a:schemeClr>
                </a:solidFill>
              </a:rPr>
              <a:t>, one </a:t>
            </a:r>
            <a:r>
              <a:rPr lang="en-US" dirty="0" smtClean="0">
                <a:solidFill>
                  <a:schemeClr val="bg2">
                    <a:lumMod val="25000"/>
                  </a:schemeClr>
                </a:solidFill>
                <a:hlinkClick r:id="rId10" tooltip="Camcorder"/>
              </a:rPr>
              <a:t>camcorder</a:t>
            </a:r>
            <a:r>
              <a:rPr lang="en-US" dirty="0" smtClean="0">
                <a:solidFill>
                  <a:schemeClr val="bg2">
                    <a:lumMod val="25000"/>
                  </a:schemeClr>
                </a:solidFill>
              </a:rPr>
              <a:t> battery, one </a:t>
            </a:r>
            <a:r>
              <a:rPr lang="en-US" dirty="0" smtClean="0">
                <a:solidFill>
                  <a:schemeClr val="bg2">
                    <a:lumMod val="25000"/>
                  </a:schemeClr>
                </a:solidFill>
                <a:hlinkClick r:id="rId11" tooltip="Cordless phone"/>
              </a:rPr>
              <a:t>cordless phone</a:t>
            </a:r>
            <a:r>
              <a:rPr lang="en-US" dirty="0" smtClean="0">
                <a:solidFill>
                  <a:schemeClr val="bg2">
                    <a:lumMod val="25000"/>
                  </a:schemeClr>
                </a:solidFill>
              </a:rPr>
              <a:t> battery</a:t>
            </a:r>
            <a:endParaRPr lang="en-US" dirty="0">
              <a:solidFill>
                <a:schemeClr val="bg2">
                  <a:lumMod val="25000"/>
                </a:schemeClr>
              </a:solidFill>
            </a:endParaRPr>
          </a:p>
        </p:txBody>
      </p:sp>
      <p:pic>
        <p:nvPicPr>
          <p:cNvPr id="3074" name="Picture 2" descr="C:\Users\User\Desktop\250px-Batteries.jpg"/>
          <p:cNvPicPr>
            <a:picLocks noChangeAspect="1" noChangeArrowheads="1"/>
          </p:cNvPicPr>
          <p:nvPr/>
        </p:nvPicPr>
        <p:blipFill>
          <a:blip r:embed="rId12"/>
          <a:srcRect/>
          <a:stretch>
            <a:fillRect/>
          </a:stretch>
        </p:blipFill>
        <p:spPr bwMode="auto">
          <a:xfrm>
            <a:off x="838200" y="1143000"/>
            <a:ext cx="4419600" cy="3505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703</TotalTime>
  <Words>93</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PROJECT REPORT  -  PHYSICS   BY  -  ADITYA  CLASS  XII-B ROLL  NO. -   </vt:lpstr>
      <vt:lpstr> ACKNOWLEDGEMENT</vt:lpstr>
      <vt:lpstr>CONTENTS</vt:lpstr>
      <vt:lpstr>INTRODUCTION</vt:lpstr>
      <vt:lpstr>NOR GATE</vt:lpstr>
      <vt:lpstr>     Equipment used</vt:lpstr>
      <vt:lpstr>SYMBOLS   There are three symbols for NOR gates: the American (ANSI or 'military') symbol and the IEC ('European' or 'rectangular') symbol, as well as the deprecated DIN symbol. For more information see Logic Gate Symbols. The ANSI symbol for the NOR gate is a standard OR gate with an inversion bubble connected.</vt:lpstr>
      <vt:lpstr>BATTERY</vt:lpstr>
      <vt:lpstr>Type - Power source  Working principle -Electrochemical reactions, Electromotive force  First production - 1800s</vt:lpstr>
      <vt:lpstr>LED LIGHTS</vt:lpstr>
      <vt:lpstr>PUSH BUTTON   push-button (also spelled pushbutton) or simply button is a simple switch mechanism for controlling some aspect of a machine or a process. Buttons are typically made out of hard material, usually plastic or metal. The surface is usually flat or shaped to accommodate the human finger or hand, so as to be easily depressed or pushed. Buttons are most often biased switches, although many un-biased buttons (due to their physical nature) still require a spring to return to their un-pushed state. Terms for the "pushing" of a button include pressing, depressing, mashing, hitting, and punching.</vt:lpstr>
      <vt:lpstr>Bibliography</vt:lpstr>
      <vt:lpstr>   THANK YOU  BY – ADITYA CLASS – XII – B ROLL NO.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 PHYSICS</dc:title>
  <dc:creator>User</dc:creator>
  <cp:lastModifiedBy>User</cp:lastModifiedBy>
  <cp:revision>75</cp:revision>
  <dcterms:created xsi:type="dcterms:W3CDTF">2018-06-18T09:15:50Z</dcterms:created>
  <dcterms:modified xsi:type="dcterms:W3CDTF">2019-02-03T03:53:31Z</dcterms:modified>
</cp:coreProperties>
</file>