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4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B441D89-7030-4C87-A9A9-7EAB2CBE3246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CEF61B6-3328-4384-9540-05A479A084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1D89-7030-4C87-A9A9-7EAB2CBE3246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61B6-3328-4384-9540-05A479A084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1D89-7030-4C87-A9A9-7EAB2CBE3246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61B6-3328-4384-9540-05A479A084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B441D89-7030-4C87-A9A9-7EAB2CBE3246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CEF61B6-3328-4384-9540-05A479A084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B441D89-7030-4C87-A9A9-7EAB2CBE3246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CEF61B6-3328-4384-9540-05A479A084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1D89-7030-4C87-A9A9-7EAB2CBE3246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61B6-3328-4384-9540-05A479A084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1D89-7030-4C87-A9A9-7EAB2CBE3246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61B6-3328-4384-9540-05A479A084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B441D89-7030-4C87-A9A9-7EAB2CBE3246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CEF61B6-3328-4384-9540-05A479A084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1D89-7030-4C87-A9A9-7EAB2CBE3246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61B6-3328-4384-9540-05A479A084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B441D89-7030-4C87-A9A9-7EAB2CBE3246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CEF61B6-3328-4384-9540-05A479A084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B441D89-7030-4C87-A9A9-7EAB2CBE3246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CEF61B6-3328-4384-9540-05A479A084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B441D89-7030-4C87-A9A9-7EAB2CBE3246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CEF61B6-3328-4384-9540-05A479A084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gnification" TargetMode="External"/><Relationship Id="rId7" Type="http://schemas.openxmlformats.org/officeDocument/2006/relationships/hyperlink" Target="https://en.wikipedia.org/wiki/Fresnel_lens" TargetMode="External"/><Relationship Id="rId2" Type="http://schemas.openxmlformats.org/officeDocument/2006/relationships/hyperlink" Target="https://en.wikipedia.org/wiki/Lens_(optics)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en.wikipedia.org/wiki/Focus_(optics)" TargetMode="External"/><Relationship Id="rId4" Type="http://schemas.openxmlformats.org/officeDocument/2006/relationships/hyperlink" Target="https://en.wikipedia.org/wiki/Image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jpeg"/><Relationship Id="rId7" Type="http://schemas.openxmlformats.org/officeDocument/2006/relationships/hyperlink" Target="http://wonderopolis.org/wonder/where-is-the-milky-way/" TargetMode="External"/><Relationship Id="rId2" Type="http://schemas.openxmlformats.org/officeDocument/2006/relationships/hyperlink" Target="https://wonderopolis.org/wonder/how-does-a-magnifying-glass-make-things-appear-bigger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onderopolis.org/wonder/how-many-stars-are-in-the-sky/" TargetMode="External"/><Relationship Id="rId5" Type="http://schemas.openxmlformats.org/officeDocument/2006/relationships/hyperlink" Target="http://wonderopolis.org/wonder/whats-the-biggest-thing-you-can-see/" TargetMode="External"/><Relationship Id="rId4" Type="http://schemas.openxmlformats.org/officeDocument/2006/relationships/hyperlink" Target="http://wonderopolis.org/wonder/what-is-the-smallest-thing-you-can-se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ngland" TargetMode="External"/><Relationship Id="rId2" Type="http://schemas.openxmlformats.org/officeDocument/2006/relationships/hyperlink" Target="https://en.wikipedia.org/wiki/Roger_Bacon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eg"/><Relationship Id="rId5" Type="http://schemas.openxmlformats.org/officeDocument/2006/relationships/hyperlink" Target="https://en.wikipedia.org/wiki/Italy" TargetMode="External"/><Relationship Id="rId4" Type="http://schemas.openxmlformats.org/officeDocument/2006/relationships/hyperlink" Target="https://en.wikipedia.org/wiki/Eyeglasses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isposable" TargetMode="External"/><Relationship Id="rId3" Type="http://schemas.openxmlformats.org/officeDocument/2006/relationships/hyperlink" Target="https://en.wikipedia.org/wiki/Incandescent_light_bulb" TargetMode="External"/><Relationship Id="rId7" Type="http://schemas.openxmlformats.org/officeDocument/2006/relationships/hyperlink" Target="https://en.wikipedia.org/wiki/Switch" TargetMode="External"/><Relationship Id="rId2" Type="http://schemas.openxmlformats.org/officeDocument/2006/relationships/hyperlink" Target="https://en.wikipedia.org/wiki/North_America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Battery_(electricity)" TargetMode="External"/><Relationship Id="rId11" Type="http://schemas.openxmlformats.org/officeDocument/2006/relationships/image" Target="../media/image6.jpeg"/><Relationship Id="rId5" Type="http://schemas.openxmlformats.org/officeDocument/2006/relationships/hyperlink" Target="https://en.wikipedia.org/wiki/Lens_(optics)" TargetMode="External"/><Relationship Id="rId10" Type="http://schemas.openxmlformats.org/officeDocument/2006/relationships/hyperlink" Target="https://en.wikipedia.org/wiki/Camping" TargetMode="External"/><Relationship Id="rId4" Type="http://schemas.openxmlformats.org/officeDocument/2006/relationships/hyperlink" Target="https://en.wikipedia.org/wiki/LED_lamp" TargetMode="External"/><Relationship Id="rId9" Type="http://schemas.openxmlformats.org/officeDocument/2006/relationships/hyperlink" Target="https://en.wikipedia.org/wiki/Miner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otal_internal_reflection" TargetMode="External"/><Relationship Id="rId2" Type="http://schemas.openxmlformats.org/officeDocument/2006/relationships/hyperlink" Target="https://en.wikipedia.org/wiki/Parabola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8077200" cy="2285999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PROJECT REPORT - physics</a:t>
            </a:r>
            <a:br>
              <a:rPr lang="en-US" sz="3200" b="1" dirty="0" smtClean="0"/>
            </a:br>
            <a:r>
              <a:rPr lang="en-US" sz="3200" dirty="0" smtClean="0"/>
              <a:t>     by </a:t>
            </a:r>
            <a:r>
              <a:rPr lang="en-US" sz="3200" dirty="0" err="1" smtClean="0"/>
              <a:t>aditya</a:t>
            </a:r>
            <a:r>
              <a:rPr lang="en-US" sz="3200" dirty="0" smtClean="0"/>
              <a:t>        class xi-b</a:t>
            </a:r>
            <a:br>
              <a:rPr lang="en-US" sz="3200" dirty="0" smtClean="0"/>
            </a:br>
            <a:r>
              <a:rPr lang="en-US" sz="3200" dirty="0" smtClean="0"/>
              <a:t>     roll no. 02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User\Desktop\Projector_image_form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1" y="152401"/>
            <a:ext cx="5154776" cy="2286000"/>
          </a:xfrm>
          <a:prstGeom prst="rect">
            <a:avLst/>
          </a:prstGeom>
          <a:noFill/>
        </p:spPr>
      </p:pic>
      <p:pic>
        <p:nvPicPr>
          <p:cNvPr id="9219" name="Picture 3" descr="C:\Users\User\Desktop\magnif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3505200"/>
            <a:ext cx="3543300" cy="22663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"/>
            <a:ext cx="6172200" cy="762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bibliography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1371600"/>
            <a:ext cx="6172200" cy="3124200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 smtClean="0"/>
              <a:t>Theory  -   NCERT</a:t>
            </a:r>
          </a:p>
          <a:p>
            <a:pPr marL="342900" indent="-342900"/>
            <a:r>
              <a:rPr lang="en-US" dirty="0" smtClean="0"/>
              <a:t>                   WIKIPEDIA</a:t>
            </a:r>
          </a:p>
          <a:p>
            <a:pPr marL="342900" indent="-342900"/>
            <a:r>
              <a:rPr lang="en-US" dirty="0" smtClean="0"/>
              <a:t>                    GOOGLE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Images  -   GOOGLE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76400"/>
            <a:ext cx="7772400" cy="3657600"/>
          </a:xfrm>
        </p:spPr>
        <p:txBody>
          <a:bodyPr/>
          <a:lstStyle/>
          <a:p>
            <a:r>
              <a:rPr lang="en-US" sz="2000" i="1" dirty="0" smtClean="0"/>
              <a:t>I would like to express my special thanks of gratitude to my teacher (</a:t>
            </a:r>
            <a:r>
              <a:rPr lang="en-US" sz="2000" i="1" dirty="0" err="1" smtClean="0"/>
              <a:t>Mrs.Vandana</a:t>
            </a:r>
            <a:r>
              <a:rPr lang="en-US" sz="2000" i="1" dirty="0" smtClean="0"/>
              <a:t>) as well as our principal who gave me the golden opportunity to do this wonderful project , which also helped me in doing a lot of Research and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 came to know about so many new things I am really thankful to them.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i="1" dirty="0" smtClean="0"/>
              <a:t>Secondly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 would also like to thank my parents and friends who helped me a lot in finalizing this project within the limited time frame.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2400"/>
            <a:ext cx="8001000" cy="9144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ACKNOWLEDGEMENT</a:t>
            </a:r>
            <a:endParaRPr 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Equipment used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1.Thermocol sheets</a:t>
            </a:r>
          </a:p>
          <a:p>
            <a:r>
              <a:rPr lang="en-US" dirty="0" smtClean="0"/>
              <a:t>2.Flashlight</a:t>
            </a:r>
          </a:p>
          <a:p>
            <a:r>
              <a:rPr lang="en-US" dirty="0" smtClean="0"/>
              <a:t>3.Magnifying glass</a:t>
            </a:r>
          </a:p>
          <a:p>
            <a:r>
              <a:rPr lang="en-US" dirty="0" smtClean="0"/>
              <a:t>4.Transparent sheet</a:t>
            </a:r>
          </a:p>
          <a:p>
            <a:r>
              <a:rPr lang="en-US" dirty="0" smtClean="0"/>
              <a:t>5.Scissor</a:t>
            </a:r>
          </a:p>
          <a:p>
            <a:r>
              <a:rPr lang="en-US" dirty="0" smtClean="0"/>
              <a:t>6.Cutter</a:t>
            </a:r>
          </a:p>
          <a:p>
            <a:r>
              <a:rPr lang="en-US" dirty="0" smtClean="0"/>
              <a:t>7.Marker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8600"/>
            <a:ext cx="7543800" cy="9144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Magnifying glass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828800"/>
            <a:ext cx="5410200" cy="4546122"/>
          </a:xfrm>
        </p:spPr>
        <p:txBody>
          <a:bodyPr/>
          <a:lstStyle/>
          <a:p>
            <a:r>
              <a:rPr lang="en-US" dirty="0" smtClean="0"/>
              <a:t>A magnifying glass (called a hand lens in laboratory contexts) is a </a:t>
            </a:r>
            <a:r>
              <a:rPr lang="en-US" dirty="0" smtClean="0">
                <a:hlinkClick r:id="rId2" tooltip="Lens (optics)"/>
              </a:rPr>
              <a:t>convex lens</a:t>
            </a:r>
            <a:r>
              <a:rPr lang="en-US" dirty="0" smtClean="0"/>
              <a:t> that is used to produce a </a:t>
            </a:r>
            <a:r>
              <a:rPr lang="en-US" dirty="0" smtClean="0">
                <a:hlinkClick r:id="rId3" tooltip="Magnification"/>
              </a:rPr>
              <a:t>magnified</a:t>
            </a:r>
            <a:r>
              <a:rPr lang="en-US" dirty="0" smtClean="0"/>
              <a:t> </a:t>
            </a:r>
            <a:r>
              <a:rPr lang="en-US" dirty="0" smtClean="0">
                <a:hlinkClick r:id="rId4" tooltip="Image"/>
              </a:rPr>
              <a:t>image</a:t>
            </a:r>
            <a:r>
              <a:rPr lang="en-US" dirty="0" smtClean="0"/>
              <a:t> of an object. The </a:t>
            </a:r>
            <a:r>
              <a:rPr lang="en-US" dirty="0" smtClean="0">
                <a:hlinkClick r:id="rId2" tooltip="Lens (optics)"/>
              </a:rPr>
              <a:t>lens</a:t>
            </a:r>
            <a:r>
              <a:rPr lang="en-US" dirty="0" smtClean="0"/>
              <a:t> is usually mounted in a frame with a handle (see image). A magnifying glass can be used to focus light, such as to concentrate the sun's radiation to create hot spot at the </a:t>
            </a:r>
            <a:r>
              <a:rPr lang="en-US" dirty="0" smtClean="0">
                <a:hlinkClick r:id="rId5" tooltip="Focus (optics)"/>
              </a:rPr>
              <a:t>focus</a:t>
            </a:r>
            <a:r>
              <a:rPr lang="en-US" dirty="0" smtClean="0"/>
              <a:t> for fire starting.</a:t>
            </a:r>
            <a:endParaRPr lang="en-US" dirty="0"/>
          </a:p>
        </p:txBody>
      </p:sp>
      <p:pic>
        <p:nvPicPr>
          <p:cNvPr id="2050" name="Picture 2" descr="C:\Users\User\Desktop\220px-Magnifying-glass-green-brass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6000" y="1676400"/>
            <a:ext cx="2819400" cy="4191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33400" y="4495800"/>
            <a:ext cx="4876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sheet magnifier</a:t>
            </a:r>
            <a:r>
              <a:rPr lang="en-US" dirty="0" smtClean="0"/>
              <a:t> consists of many very narrow concentric ring-shaped lenses, such that the combination acts as a single lens but is much thinner. This arrangement is known as a </a:t>
            </a:r>
            <a:r>
              <a:rPr lang="en-US" dirty="0" smtClean="0">
                <a:hlinkClick r:id="rId7" tooltip="Fresnel lens"/>
              </a:rPr>
              <a:t>Fresnel lens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0"/>
            <a:ext cx="6477000" cy="762000"/>
          </a:xfrm>
        </p:spPr>
        <p:txBody>
          <a:bodyPr/>
          <a:lstStyle/>
          <a:p>
            <a:r>
              <a:rPr lang="en-US" dirty="0" smtClean="0"/>
              <a:t>     Working principle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685800"/>
            <a:ext cx="8305800" cy="59436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1200" dirty="0" smtClean="0"/>
              <a:t>A magnifying glass is actually</a:t>
            </a:r>
          </a:p>
          <a:p>
            <a:r>
              <a:rPr lang="en-US" sz="1200" dirty="0" smtClean="0"/>
              <a:t> the simplest form of a basic </a:t>
            </a:r>
          </a:p>
          <a:p>
            <a:r>
              <a:rPr lang="en-US" sz="1200" dirty="0" smtClean="0"/>
              <a:t>microscope. It consists of a </a:t>
            </a:r>
          </a:p>
          <a:p>
            <a:r>
              <a:rPr lang="en-US" sz="1200" dirty="0" smtClean="0"/>
              <a:t>single </a:t>
            </a:r>
            <a:r>
              <a:rPr lang="en-US" sz="1200" dirty="0" smtClean="0">
                <a:hlinkClick r:id="rId2"/>
              </a:rPr>
              <a:t>convex</a:t>
            </a:r>
            <a:r>
              <a:rPr lang="en-US" sz="1200" dirty="0" smtClean="0"/>
              <a:t> </a:t>
            </a:r>
            <a:r>
              <a:rPr lang="en-US" sz="1200" dirty="0" smtClean="0">
                <a:hlinkClick r:id="rId2"/>
              </a:rPr>
              <a:t>lens</a:t>
            </a:r>
            <a:r>
              <a:rPr lang="en-US" sz="1200" dirty="0" smtClean="0"/>
              <a:t> that magnifies</a:t>
            </a:r>
          </a:p>
          <a:p>
            <a:r>
              <a:rPr lang="en-US" sz="1200" dirty="0" smtClean="0"/>
              <a:t> an object when the glass is held </a:t>
            </a:r>
          </a:p>
          <a:p>
            <a:r>
              <a:rPr lang="en-US" sz="1200" dirty="0" smtClean="0"/>
              <a:t>up to it. Historians believe a</a:t>
            </a:r>
          </a:p>
          <a:p>
            <a:r>
              <a:rPr lang="en-US" sz="1200" dirty="0" smtClean="0"/>
              <a:t> scientist named </a:t>
            </a:r>
            <a:r>
              <a:rPr lang="en-US" sz="1200" dirty="0" err="1" smtClean="0"/>
              <a:t>Alhazen</a:t>
            </a:r>
            <a:r>
              <a:rPr lang="en-US" sz="1200" dirty="0" smtClean="0"/>
              <a:t> created</a:t>
            </a:r>
          </a:p>
          <a:p>
            <a:r>
              <a:rPr lang="en-US" sz="1200" dirty="0" smtClean="0"/>
              <a:t> the first magnifying glass in 1021. Magnifying glasses make objects appear larger because their </a:t>
            </a:r>
            <a:r>
              <a:rPr lang="en-US" sz="1200" dirty="0" smtClean="0">
                <a:hlinkClick r:id="rId2"/>
              </a:rPr>
              <a:t>convex</a:t>
            </a:r>
            <a:r>
              <a:rPr lang="en-US" sz="1200" dirty="0" smtClean="0"/>
              <a:t> lenses (</a:t>
            </a:r>
            <a:r>
              <a:rPr lang="en-US" sz="1200" dirty="0" smtClean="0">
                <a:hlinkClick r:id="rId2"/>
              </a:rPr>
              <a:t>convex</a:t>
            </a:r>
            <a:r>
              <a:rPr lang="en-US" sz="1200" dirty="0" smtClean="0"/>
              <a:t> means curved outward) </a:t>
            </a:r>
            <a:r>
              <a:rPr lang="en-US" sz="1200" dirty="0" smtClean="0">
                <a:hlinkClick r:id="rId2"/>
              </a:rPr>
              <a:t>refract</a:t>
            </a:r>
            <a:r>
              <a:rPr lang="en-US" sz="1200" dirty="0" smtClean="0"/>
              <a:t> or </a:t>
            </a:r>
            <a:r>
              <a:rPr lang="en-US" sz="1200" dirty="0" smtClean="0">
                <a:hlinkClick r:id="rId2"/>
              </a:rPr>
              <a:t>bend</a:t>
            </a:r>
            <a:r>
              <a:rPr lang="en-US" sz="1200" dirty="0" smtClean="0"/>
              <a:t> light rays, so that they </a:t>
            </a:r>
            <a:r>
              <a:rPr lang="en-US" sz="1200" dirty="0" smtClean="0">
                <a:hlinkClick r:id="rId2"/>
              </a:rPr>
              <a:t>converge</a:t>
            </a:r>
            <a:r>
              <a:rPr lang="en-US" sz="1200" dirty="0" smtClean="0"/>
              <a:t> or come together. In essence, magnifying glasses </a:t>
            </a:r>
            <a:r>
              <a:rPr lang="en-US" sz="1200" dirty="0" smtClean="0">
                <a:hlinkClick r:id="rId2"/>
              </a:rPr>
              <a:t>trick</a:t>
            </a:r>
            <a:r>
              <a:rPr lang="en-US" sz="1200" dirty="0" smtClean="0"/>
              <a:t> your eyes into seeing something differently than it really is.</a:t>
            </a:r>
          </a:p>
          <a:p>
            <a:r>
              <a:rPr lang="en-US" sz="1200" dirty="0" smtClean="0"/>
              <a:t>When light bounces off an object and travels to your eyes, those light rays travel </a:t>
            </a:r>
            <a:r>
              <a:rPr lang="en-US" sz="1200" dirty="0" smtClean="0">
                <a:hlinkClick r:id="rId2"/>
              </a:rPr>
              <a:t>parallel</a:t>
            </a:r>
            <a:r>
              <a:rPr lang="en-US" sz="1200" dirty="0" smtClean="0"/>
              <a:t> to each other. When they pass through a magnifying glass, the </a:t>
            </a:r>
            <a:r>
              <a:rPr lang="en-US" sz="1200" dirty="0" smtClean="0">
                <a:hlinkClick r:id="rId2"/>
              </a:rPr>
              <a:t>convex</a:t>
            </a:r>
            <a:r>
              <a:rPr lang="en-US" sz="1200" dirty="0" smtClean="0"/>
              <a:t> </a:t>
            </a:r>
            <a:r>
              <a:rPr lang="en-US" sz="1200" dirty="0" smtClean="0">
                <a:hlinkClick r:id="rId2"/>
              </a:rPr>
              <a:t>lens</a:t>
            </a:r>
            <a:r>
              <a:rPr lang="en-US" sz="1200" dirty="0" smtClean="0"/>
              <a:t> bends the </a:t>
            </a:r>
            <a:r>
              <a:rPr lang="en-US" sz="1200" dirty="0" smtClean="0">
                <a:hlinkClick r:id="rId2"/>
              </a:rPr>
              <a:t>parallel</a:t>
            </a:r>
            <a:r>
              <a:rPr lang="en-US" sz="1200" dirty="0" smtClean="0"/>
              <a:t> rays so that they </a:t>
            </a:r>
            <a:r>
              <a:rPr lang="en-US" sz="1200" dirty="0" smtClean="0">
                <a:hlinkClick r:id="rId2"/>
              </a:rPr>
              <a:t>converge</a:t>
            </a:r>
            <a:r>
              <a:rPr lang="en-US" sz="1200" dirty="0" smtClean="0"/>
              <a:t> and create a </a:t>
            </a:r>
            <a:r>
              <a:rPr lang="en-US" sz="1200" dirty="0" smtClean="0">
                <a:hlinkClick r:id="rId2"/>
              </a:rPr>
              <a:t>virtual</a:t>
            </a:r>
            <a:r>
              <a:rPr lang="en-US" sz="1200" dirty="0" smtClean="0"/>
              <a:t> image on your eyes' retinas.</a:t>
            </a:r>
          </a:p>
          <a:p>
            <a:r>
              <a:rPr lang="en-US" sz="1200" dirty="0" smtClean="0"/>
              <a:t>That </a:t>
            </a:r>
            <a:r>
              <a:rPr lang="en-US" sz="1200" dirty="0" smtClean="0">
                <a:hlinkClick r:id="rId2"/>
              </a:rPr>
              <a:t>virtual</a:t>
            </a:r>
            <a:r>
              <a:rPr lang="en-US" sz="1200" dirty="0" smtClean="0"/>
              <a:t> image on your retinas appears larger than the real object due to principles of </a:t>
            </a:r>
            <a:r>
              <a:rPr lang="en-US" sz="1200" dirty="0" smtClean="0">
                <a:hlinkClick r:id="rId2"/>
              </a:rPr>
              <a:t>geometry</a:t>
            </a:r>
            <a:r>
              <a:rPr lang="en-US" sz="1200" dirty="0" smtClean="0"/>
              <a:t>. Despite the magnifying glass, your eyes trace the light rays back in </a:t>
            </a:r>
            <a:r>
              <a:rPr lang="en-US" sz="1200" dirty="0" smtClean="0">
                <a:hlinkClick r:id="rId2"/>
              </a:rPr>
              <a:t>parallel</a:t>
            </a:r>
            <a:r>
              <a:rPr lang="en-US" sz="1200" dirty="0" smtClean="0"/>
              <a:t> lines to the </a:t>
            </a:r>
            <a:r>
              <a:rPr lang="en-US" sz="1200" dirty="0" smtClean="0">
                <a:hlinkClick r:id="rId2"/>
              </a:rPr>
              <a:t>virtual</a:t>
            </a:r>
            <a:r>
              <a:rPr lang="en-US" sz="1200" dirty="0" smtClean="0"/>
              <a:t> image. Since the </a:t>
            </a:r>
            <a:r>
              <a:rPr lang="en-US" sz="1200" dirty="0" smtClean="0">
                <a:hlinkClick r:id="rId2"/>
              </a:rPr>
              <a:t>virtual</a:t>
            </a:r>
            <a:r>
              <a:rPr lang="en-US" sz="1200" dirty="0" smtClean="0"/>
              <a:t> image is farther from your eyes than the object is, the object appears bigger!</a:t>
            </a:r>
          </a:p>
          <a:p>
            <a:endParaRPr lang="en-US" sz="1200" dirty="0"/>
          </a:p>
        </p:txBody>
      </p:sp>
      <p:pic>
        <p:nvPicPr>
          <p:cNvPr id="6146" name="Picture 2" descr="C:\Users\User\Desktop\02-figure-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4876800"/>
            <a:ext cx="4114800" cy="1629537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52400" y="4876800"/>
            <a:ext cx="441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In addition to simple, handheld magnifying glasses, magnifying lenses play important roles as part of other devices, including binoculars, cameras, </a:t>
            </a:r>
            <a:r>
              <a:rPr lang="en-US" sz="1200" dirty="0" smtClean="0">
                <a:hlinkClick r:id="rId4"/>
              </a:rPr>
              <a:t>microscopes</a:t>
            </a:r>
            <a:r>
              <a:rPr lang="en-US" sz="1200" dirty="0" smtClean="0"/>
              <a:t>, and </a:t>
            </a:r>
            <a:r>
              <a:rPr lang="en-US" sz="1200" dirty="0" smtClean="0">
                <a:hlinkClick r:id="rId5"/>
              </a:rPr>
              <a:t>telescopes</a:t>
            </a:r>
            <a:r>
              <a:rPr lang="en-US" sz="1200" dirty="0" smtClean="0"/>
              <a:t>. Without the ability to magnify </a:t>
            </a:r>
            <a:r>
              <a:rPr lang="en-US" sz="1200" dirty="0" smtClean="0">
                <a:hlinkClick r:id="rId2"/>
              </a:rPr>
              <a:t>tiny</a:t>
            </a:r>
            <a:r>
              <a:rPr lang="en-US" sz="1200" dirty="0" smtClean="0"/>
              <a:t> objects, we wouldn't know much about </a:t>
            </a:r>
            <a:r>
              <a:rPr lang="en-US" sz="1200" dirty="0" smtClean="0">
                <a:hlinkClick r:id="rId2"/>
              </a:rPr>
              <a:t>tiny</a:t>
            </a:r>
            <a:r>
              <a:rPr lang="en-US" sz="1200" dirty="0" smtClean="0"/>
              <a:t> things like </a:t>
            </a:r>
            <a:r>
              <a:rPr lang="en-US" sz="1200" dirty="0" smtClean="0">
                <a:hlinkClick r:id="rId2"/>
              </a:rPr>
              <a:t>bacteria</a:t>
            </a:r>
            <a:r>
              <a:rPr lang="en-US" sz="1200" dirty="0" smtClean="0"/>
              <a:t> and viruses or far-away things, like </a:t>
            </a:r>
            <a:r>
              <a:rPr lang="en-US" sz="1200" dirty="0" smtClean="0">
                <a:hlinkClick r:id="rId6"/>
              </a:rPr>
              <a:t>stars</a:t>
            </a:r>
            <a:r>
              <a:rPr lang="en-US" sz="1200" dirty="0" smtClean="0"/>
              <a:t> and </a:t>
            </a:r>
            <a:r>
              <a:rPr lang="en-US" sz="1200" dirty="0" smtClean="0">
                <a:hlinkClick r:id="rId7"/>
              </a:rPr>
              <a:t>galaxies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pic>
        <p:nvPicPr>
          <p:cNvPr id="6147" name="Picture 3" descr="C:\Users\User\Desktop\Magnification_power_of_a_loupe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114800" y="682730"/>
            <a:ext cx="3733800" cy="17916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717550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invent</a:t>
            </a:r>
            <a:r>
              <a:rPr lang="en-US" sz="3200" dirty="0" err="1" smtClean="0"/>
              <a:t>OR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hlinkClick r:id="rId2" tooltip="Roger Bacon"/>
              </a:rPr>
              <a:t>Roger Bacon</a:t>
            </a:r>
            <a:r>
              <a:rPr lang="en-US" sz="2000" dirty="0" smtClean="0"/>
              <a:t> </a:t>
            </a:r>
            <a:r>
              <a:rPr lang="en-US" sz="1800" dirty="0" smtClean="0"/>
              <a:t>was the inventor of the magnifying glass who </a:t>
            </a:r>
            <a:r>
              <a:rPr lang="en-US" sz="2000" dirty="0" smtClean="0"/>
              <a:t>described the properties of a magnifying glass in 13th-century </a:t>
            </a:r>
            <a:r>
              <a:rPr lang="en-US" sz="2000" dirty="0" smtClean="0">
                <a:hlinkClick r:id="rId3" tooltip="England"/>
              </a:rPr>
              <a:t>England</a:t>
            </a:r>
            <a:r>
              <a:rPr lang="en-US" sz="2000" dirty="0" smtClean="0"/>
              <a:t>. </a:t>
            </a:r>
            <a:r>
              <a:rPr lang="en-US" sz="2000" dirty="0" smtClean="0">
                <a:hlinkClick r:id="rId4" tooltip="Eyeglasses"/>
              </a:rPr>
              <a:t>Eyeglasses</a:t>
            </a:r>
            <a:r>
              <a:rPr lang="en-US" sz="2000" dirty="0" smtClean="0"/>
              <a:t> were developed in 13th-century </a:t>
            </a:r>
            <a:r>
              <a:rPr lang="en-US" sz="2000" dirty="0" smtClean="0">
                <a:hlinkClick r:id="rId5" tooltip="Italy"/>
              </a:rPr>
              <a:t>Italy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Roger  Bacon          -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 rot="10800000" flipH="1" flipV="1">
            <a:off x="3962400" y="1600200"/>
            <a:ext cx="2667000" cy="609600"/>
          </a:xfrm>
        </p:spPr>
        <p:txBody>
          <a:bodyPr/>
          <a:lstStyle/>
          <a:p>
            <a:r>
              <a:rPr lang="en-US" dirty="0" smtClean="0"/>
              <a:t>13-CENTURY  ENGLAND</a:t>
            </a:r>
            <a:endParaRPr lang="en-US" dirty="0"/>
          </a:p>
        </p:txBody>
      </p:sp>
      <p:pic>
        <p:nvPicPr>
          <p:cNvPr id="7170" name="Picture 2" descr="C:\Users\User\Desktop\147405-004-8572CF16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4693793" y="2362200"/>
            <a:ext cx="3013964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52400"/>
            <a:ext cx="5257800" cy="685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flashlight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8534400" cy="5562600"/>
          </a:xfrm>
        </p:spPr>
        <p:txBody>
          <a:bodyPr/>
          <a:lstStyle/>
          <a:p>
            <a:r>
              <a:rPr lang="en-US" sz="1300" dirty="0" smtClean="0"/>
              <a:t>A flashlight (more often called a torch outside </a:t>
            </a:r>
            <a:r>
              <a:rPr lang="en-US" sz="1300" dirty="0" smtClean="0">
                <a:hlinkClick r:id="rId2" tooltip="North America"/>
              </a:rPr>
              <a:t>North America</a:t>
            </a:r>
            <a:r>
              <a:rPr lang="en-US" sz="1300" dirty="0" smtClean="0"/>
              <a:t>) is a portable hand-held electric light. The source of the light is usually an </a:t>
            </a:r>
            <a:r>
              <a:rPr lang="en-US" sz="1300" dirty="0" smtClean="0">
                <a:hlinkClick r:id="rId3" tooltip="Incandescent light bulb"/>
              </a:rPr>
              <a:t>incandescent light bulb</a:t>
            </a:r>
            <a:r>
              <a:rPr lang="en-US" sz="1300" dirty="0" smtClean="0"/>
              <a:t> (lamp) or </a:t>
            </a:r>
            <a:r>
              <a:rPr lang="en-US" sz="1300" dirty="0" smtClean="0">
                <a:hlinkClick r:id="rId4" tooltip="LED lamp"/>
              </a:rPr>
              <a:t>light-emitting diode</a:t>
            </a:r>
            <a:r>
              <a:rPr lang="en-US" sz="1300" dirty="0" smtClean="0"/>
              <a:t> (LED). A typical flashlight consists of the light source mounted in a reflector, a transparent cover (sometimes combined with a </a:t>
            </a:r>
            <a:r>
              <a:rPr lang="en-US" sz="1300" dirty="0" smtClean="0">
                <a:hlinkClick r:id="rId5" tooltip="Lens (optics)"/>
              </a:rPr>
              <a:t>lens</a:t>
            </a:r>
            <a:r>
              <a:rPr lang="en-US" sz="1300" dirty="0" smtClean="0"/>
              <a:t>) to protect the light source and reflector, a </a:t>
            </a:r>
            <a:r>
              <a:rPr lang="en-US" sz="1300" dirty="0" smtClean="0">
                <a:hlinkClick r:id="rId6" tooltip="Battery (electricity)"/>
              </a:rPr>
              <a:t>battery</a:t>
            </a:r>
            <a:r>
              <a:rPr lang="en-US" sz="1300" dirty="0" smtClean="0"/>
              <a:t>, and a </a:t>
            </a:r>
            <a:r>
              <a:rPr lang="en-US" sz="1300" dirty="0" smtClean="0">
                <a:hlinkClick r:id="rId7" tooltip="Switch"/>
              </a:rPr>
              <a:t>switch</a:t>
            </a:r>
            <a:r>
              <a:rPr lang="en-US" sz="1300" dirty="0" smtClean="0"/>
              <a:t>. These are supported and protected by a case.</a:t>
            </a:r>
          </a:p>
          <a:p>
            <a:r>
              <a:rPr lang="en-US" sz="1300" dirty="0" smtClean="0"/>
              <a:t>The invention of the dry cell and miniature incandescent electric lamps made the first battery-powered flashlights possible around 1899. Today, flashlights use mostly incandescent lamps or light-emitting diodes and run on </a:t>
            </a:r>
            <a:r>
              <a:rPr lang="en-US" sz="1300" dirty="0" smtClean="0">
                <a:hlinkClick r:id="rId8" tooltip="Disposable"/>
              </a:rPr>
              <a:t>disposable</a:t>
            </a:r>
            <a:r>
              <a:rPr lang="en-US" sz="1300" dirty="0" smtClean="0"/>
              <a:t> or rechargeable</a:t>
            </a:r>
          </a:p>
          <a:p>
            <a:r>
              <a:rPr lang="en-US" sz="1300" dirty="0" smtClean="0"/>
              <a:t> batteries. Some are powered by the user turning a crank or shaking the lamp, and some have solar panels to recharge a </a:t>
            </a:r>
            <a:r>
              <a:rPr lang="en-US" sz="1300" dirty="0" err="1" smtClean="0"/>
              <a:t>battery.In</a:t>
            </a:r>
            <a:r>
              <a:rPr lang="en-US" sz="1300" dirty="0" smtClean="0"/>
              <a:t> addition to the general-purpose hand-held flashlight, </a:t>
            </a:r>
          </a:p>
          <a:p>
            <a:r>
              <a:rPr lang="en-US" sz="1300" dirty="0" smtClean="0"/>
              <a:t>many forms have been adapted for special uses. Head or helmet-mounted flashlights designed for </a:t>
            </a:r>
            <a:r>
              <a:rPr lang="en-US" sz="1300" dirty="0" smtClean="0">
                <a:hlinkClick r:id="rId9" tooltip="Miners"/>
              </a:rPr>
              <a:t>miners</a:t>
            </a:r>
            <a:r>
              <a:rPr lang="en-US" sz="1300" dirty="0" smtClean="0"/>
              <a:t> and </a:t>
            </a:r>
            <a:r>
              <a:rPr lang="en-US" sz="1300" dirty="0" smtClean="0">
                <a:hlinkClick r:id="rId10" tooltip="Camping"/>
              </a:rPr>
              <a:t>campers</a:t>
            </a:r>
            <a:r>
              <a:rPr lang="en-US" sz="1300" dirty="0" smtClean="0"/>
              <a:t> leave the hands free. Some flashlights can be used underwater</a:t>
            </a:r>
          </a:p>
          <a:p>
            <a:r>
              <a:rPr lang="en-US" sz="1300" dirty="0" smtClean="0"/>
              <a:t> or in flammable atmospheres. Flashlights are used as a light source when in a place with no power.</a:t>
            </a:r>
          </a:p>
          <a:p>
            <a:endParaRPr lang="en-US" dirty="0"/>
          </a:p>
        </p:txBody>
      </p:sp>
      <p:pic>
        <p:nvPicPr>
          <p:cNvPr id="8194" name="Picture 2" descr="C:\Users\User\Desktop\1280px-Led-flashlight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895600" y="4419600"/>
            <a:ext cx="3210242" cy="19097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077200" cy="6070122"/>
          </a:xfrm>
        </p:spPr>
        <p:txBody>
          <a:bodyPr>
            <a:normAutofit/>
          </a:bodyPr>
          <a:lstStyle/>
          <a:p>
            <a:r>
              <a:rPr lang="en-US" sz="1400" dirty="0" smtClean="0"/>
              <a:t>A reflector with an approximately </a:t>
            </a:r>
            <a:r>
              <a:rPr lang="en-US" sz="1400" dirty="0" smtClean="0">
                <a:hlinkClick r:id="rId2" tooltip="Parabola"/>
              </a:rPr>
              <a:t>parabolic</a:t>
            </a:r>
            <a:r>
              <a:rPr lang="en-US" sz="1400" dirty="0" smtClean="0"/>
              <a:t> shape concentrates the light emitted by the bulb into a directed beam. Some flashlights allow the user to adjust the relative position of the lamp and reflector, giving a variable-focus effect from a wide floodlight to a narrow beam. Reflectors may be made of polished metal, or glass or plastic with an aluminized reflective finish. Some manufacturers use a pebbled or "orange peel", instead of a smooth, reflector, to improve the uniformity of the light beam emitted. Where multiple LEDs are used, each one may be put in its own parabolic reflector. Flashlights using a "</a:t>
            </a:r>
            <a:r>
              <a:rPr lang="en-US" sz="1400" dirty="0" smtClean="0">
                <a:hlinkClick r:id="rId3" tooltip="Total internal reflection"/>
              </a:rPr>
              <a:t>total internal reflection</a:t>
            </a:r>
            <a:r>
              <a:rPr lang="en-US" sz="1400" dirty="0" smtClean="0"/>
              <a:t>" assembly have a transparent optical element (light pipe) to guide light from the source into a beam; no reflector surface is required. For a given size of light source, a larger reflector or lens allows a tighter beam to be produced, while capturing the same fraction of the emitted light.</a:t>
            </a:r>
          </a:p>
          <a:p>
            <a:r>
              <a:rPr lang="en-US" sz="1400" dirty="0" smtClean="0"/>
              <a:t>The reflector may have a flat transparent cover</a:t>
            </a:r>
          </a:p>
          <a:p>
            <a:r>
              <a:rPr lang="en-US" sz="1400" dirty="0" smtClean="0"/>
              <a:t> to keep out dirt and moisture, but some designs</a:t>
            </a:r>
          </a:p>
          <a:p>
            <a:r>
              <a:rPr lang="en-US" sz="1400" dirty="0" smtClean="0"/>
              <a:t> have a plastic or glass "bulls-eye" lens to form a</a:t>
            </a:r>
          </a:p>
          <a:p>
            <a:r>
              <a:rPr lang="en-US" sz="1400" dirty="0" smtClean="0"/>
              <a:t> concentrated beam. The lens or reflector cover</a:t>
            </a:r>
          </a:p>
          <a:p>
            <a:r>
              <a:rPr lang="en-US" sz="1400" dirty="0" smtClean="0"/>
              <a:t> must resist impacts and the heat of the lamp, and</a:t>
            </a:r>
          </a:p>
          <a:p>
            <a:r>
              <a:rPr lang="en-US" sz="1400" dirty="0" smtClean="0"/>
              <a:t> must not lose too much of the transmitted light to </a:t>
            </a:r>
          </a:p>
          <a:p>
            <a:r>
              <a:rPr lang="en-US" sz="1400" dirty="0" smtClean="0"/>
              <a:t>reflection or absorption. Very small flashlights may</a:t>
            </a:r>
          </a:p>
          <a:p>
            <a:r>
              <a:rPr lang="en-US" sz="1400" dirty="0" smtClean="0"/>
              <a:t> not have a reflector or lens separate from the lamp. </a:t>
            </a:r>
          </a:p>
          <a:p>
            <a:r>
              <a:rPr lang="en-US" sz="1400" dirty="0" smtClean="0"/>
              <a:t>Some types of penlight bulbs or small LEDs have a</a:t>
            </a:r>
          </a:p>
          <a:p>
            <a:r>
              <a:rPr lang="en-US" sz="1400" dirty="0" smtClean="0"/>
              <a:t> built-in lens.</a:t>
            </a:r>
          </a:p>
          <a:p>
            <a:endParaRPr lang="en-US" sz="1400" dirty="0" smtClean="0"/>
          </a:p>
          <a:p>
            <a:endParaRPr lang="en-US" dirty="0"/>
          </a:p>
        </p:txBody>
      </p:sp>
      <p:pic>
        <p:nvPicPr>
          <p:cNvPr id="11266" name="Picture 2" descr="C:\Users\User\Desktop\800px-Reflector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2895600"/>
            <a:ext cx="3221961" cy="37576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641350"/>
          </a:xfrm>
        </p:spPr>
        <p:txBody>
          <a:bodyPr/>
          <a:lstStyle/>
          <a:p>
            <a:r>
              <a:rPr lang="en-US" dirty="0" smtClean="0"/>
              <a:t>inventor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It was a perfect power source for a portable light source. In 1899, English inventor </a:t>
            </a:r>
            <a:r>
              <a:rPr lang="en-US" sz="1600" b="1" dirty="0" smtClean="0"/>
              <a:t>David </a:t>
            </a:r>
            <a:r>
              <a:rPr lang="en-US" sz="1600" b="1" dirty="0" err="1" smtClean="0"/>
              <a:t>Misell</a:t>
            </a:r>
            <a:r>
              <a:rPr lang="en-US" sz="1600" dirty="0" smtClean="0"/>
              <a:t> invented the first flashlight. It had three D batteries placed in a tube that acted as a handle of the device. Batteries powered a small incandescent electric light bulb and a simple contact switch turned light on and off.</a:t>
            </a:r>
            <a:endParaRPr lang="en-US" sz="1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David </a:t>
            </a:r>
            <a:r>
              <a:rPr lang="en-US" dirty="0" err="1" smtClean="0"/>
              <a:t>Misell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3810000" y="1600200"/>
            <a:ext cx="3581400" cy="609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290" name="Picture 2" descr="C:\Users\User\Desktop\1157395_P1a.GIF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371975" y="3239719"/>
            <a:ext cx="3657600" cy="21311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109</TotalTime>
  <Words>982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PROJECT REPORT - physics      by aditya        class xi-b      roll no. 02</vt:lpstr>
      <vt:lpstr>I would like to express my special thanks of gratitude to my teacher (Mrs.Vandana) as well as our principal who gave me the golden opportunity to do this wonderful project , which also helped me in doing a lot of Research and i came to know about so many new things I am really thankful to them. Secondly i would also like to thank my parents and friends who helped me a lot in finalizing this project within the limited time frame. </vt:lpstr>
      <vt:lpstr>Equipment used</vt:lpstr>
      <vt:lpstr>Magnifying glass</vt:lpstr>
      <vt:lpstr>     Working principle</vt:lpstr>
      <vt:lpstr>inventOR</vt:lpstr>
      <vt:lpstr>flashlight</vt:lpstr>
      <vt:lpstr>Slide 8</vt:lpstr>
      <vt:lpstr>inventor</vt:lpstr>
      <vt:lpstr>Slide 10</vt:lpstr>
      <vt:lpstr>bibliography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</dc:title>
  <dc:creator>User</dc:creator>
  <cp:lastModifiedBy>User</cp:lastModifiedBy>
  <cp:revision>14</cp:revision>
  <dcterms:created xsi:type="dcterms:W3CDTF">2018-01-14T06:06:20Z</dcterms:created>
  <dcterms:modified xsi:type="dcterms:W3CDTF">2018-06-18T09:14:59Z</dcterms:modified>
</cp:coreProperties>
</file>