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09CF5BF-52E8-408F-A5E2-399CDE8BEEAD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0F80561-54A8-46C7-9AB0-728C9B26EF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F5BF-52E8-408F-A5E2-399CDE8BEEAD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0561-54A8-46C7-9AB0-728C9B26EF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F5BF-52E8-408F-A5E2-399CDE8BEEAD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0561-54A8-46C7-9AB0-728C9B26EF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09CF5BF-52E8-408F-A5E2-399CDE8BEEAD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0F80561-54A8-46C7-9AB0-728C9B26EF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09CF5BF-52E8-408F-A5E2-399CDE8BEEAD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0F80561-54A8-46C7-9AB0-728C9B26EF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F5BF-52E8-408F-A5E2-399CDE8BEEAD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0561-54A8-46C7-9AB0-728C9B26EF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F5BF-52E8-408F-A5E2-399CDE8BEEAD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0561-54A8-46C7-9AB0-728C9B26EF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09CF5BF-52E8-408F-A5E2-399CDE8BEEAD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F80561-54A8-46C7-9AB0-728C9B26EF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F5BF-52E8-408F-A5E2-399CDE8BEEAD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0561-54A8-46C7-9AB0-728C9B26EF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09CF5BF-52E8-408F-A5E2-399CDE8BEEAD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0F80561-54A8-46C7-9AB0-728C9B26EF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09CF5BF-52E8-408F-A5E2-399CDE8BEEAD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F80561-54A8-46C7-9AB0-728C9B26EF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9CF5BF-52E8-408F-A5E2-399CDE8BEEAD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0F80561-54A8-46C7-9AB0-728C9B26EF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8077200" cy="762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THEORY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838200"/>
            <a:ext cx="7924800" cy="5791200"/>
          </a:xfrm>
        </p:spPr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</a:rPr>
              <a:t>Cotton </a:t>
            </a:r>
            <a:r>
              <a:rPr lang="en-US" i="1" dirty="0" err="1" smtClean="0">
                <a:solidFill>
                  <a:schemeClr val="tx1"/>
                </a:solidFill>
              </a:rPr>
              <a:t>fibres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show good durability and utility. It</a:t>
            </a:r>
          </a:p>
          <a:p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is a stable material; it stays undamaged even in</a:t>
            </a:r>
          </a:p>
          <a:p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the conditions of high exposure of weak acids</a:t>
            </a:r>
          </a:p>
          <a:p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and alkalis.</a:t>
            </a:r>
          </a:p>
          <a:p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It has high water absorbing capacity. Cotton</a:t>
            </a:r>
          </a:p>
          <a:p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fabrics are easy to dye, they have very low</a:t>
            </a:r>
          </a:p>
          <a:p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elasticity characters. They are easy washable</a:t>
            </a:r>
          </a:p>
          <a:p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and can be ironed even at very high</a:t>
            </a:r>
          </a:p>
          <a:p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temperatures.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User\Desktop\1200px-CottonPla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4038600"/>
            <a:ext cx="3657600" cy="2611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WOOL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838200"/>
            <a:ext cx="8305800" cy="5867400"/>
          </a:xfrm>
        </p:spPr>
        <p:txBody>
          <a:bodyPr/>
          <a:lstStyle/>
          <a:p>
            <a:r>
              <a:rPr lang="en-US" i="1" dirty="0" smtClean="0">
                <a:solidFill>
                  <a:schemeClr val="bg2">
                    <a:lumMod val="10000"/>
                  </a:schemeClr>
                </a:solidFill>
              </a:rPr>
              <a:t>Woolen </a:t>
            </a:r>
            <a:r>
              <a:rPr lang="en-US" i="1" dirty="0" err="1" smtClean="0">
                <a:solidFill>
                  <a:schemeClr val="bg2">
                    <a:lumMod val="10000"/>
                  </a:schemeClr>
                </a:solidFill>
              </a:rPr>
              <a:t>fibres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are high moisture absorbers too.</a:t>
            </a:r>
          </a:p>
          <a:p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They take up moisture in </a:t>
            </a:r>
            <a:r>
              <a:rPr lang="en-US" i="1" dirty="0" err="1" smtClean="0">
                <a:solidFill>
                  <a:schemeClr val="accent4">
                    <a:lumMod val="75000"/>
                  </a:schemeClr>
                </a:solidFill>
              </a:rPr>
              <a:t>vapour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 form.</a:t>
            </a:r>
          </a:p>
          <a:p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It generates heat when it absorbs moisture.</a:t>
            </a:r>
          </a:p>
          <a:p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Each wool </a:t>
            </a:r>
            <a:r>
              <a:rPr lang="en-US" i="1" dirty="0" err="1" smtClean="0">
                <a:solidFill>
                  <a:schemeClr val="accent4">
                    <a:lumMod val="75000"/>
                  </a:schemeClr>
                </a:solidFill>
              </a:rPr>
              <a:t>fibre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 is a molecular coil-spring,</a:t>
            </a:r>
          </a:p>
          <a:p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making the </a:t>
            </a:r>
            <a:r>
              <a:rPr lang="en-US" i="1" dirty="0" err="1" smtClean="0">
                <a:solidFill>
                  <a:schemeClr val="accent4">
                    <a:lumMod val="75000"/>
                  </a:schemeClr>
                </a:solidFill>
              </a:rPr>
              <a:t>fibre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 remarkably elastic.</a:t>
            </a:r>
          </a:p>
          <a:p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They have highly </a:t>
            </a:r>
            <a:r>
              <a:rPr lang="en-US" i="1" dirty="0" err="1" smtClean="0">
                <a:solidFill>
                  <a:schemeClr val="accent4">
                    <a:lumMod val="75000"/>
                  </a:schemeClr>
                </a:solidFill>
              </a:rPr>
              <a:t>durablility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 and resilience.</a:t>
            </a:r>
          </a:p>
          <a:p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Nature has folded the chemical polypeptide</a:t>
            </a:r>
          </a:p>
          <a:p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chains back upon themselves in such a way that</a:t>
            </a:r>
          </a:p>
          <a:p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they act like a coiled spring which elongates</a:t>
            </a:r>
          </a:p>
          <a:p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when it is extended and retracts when it is</a:t>
            </a:r>
          </a:p>
          <a:p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released.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050" name="Picture 2" descr="C:\Users\User\Desktop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4495800"/>
            <a:ext cx="4225453" cy="198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0"/>
            <a:ext cx="83058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MALACHITE GREEN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838200"/>
            <a:ext cx="8305800" cy="5867400"/>
          </a:xfrm>
        </p:spPr>
        <p:txBody>
          <a:bodyPr/>
          <a:lstStyle/>
          <a:p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Malachite Green is an organic compound that is used as a dyestuff and controversially as an antimicrobial in aquaculture. Malachite green is traditionally used as a dye for materials such as silk, leather, and paper. Although called malachite green, this dye is not prepared from the mineral malachite - the name just comes from the similarity of </a:t>
            </a:r>
            <a:r>
              <a:rPr lang="en-US" i="1" dirty="0" err="1" smtClean="0">
                <a:solidFill>
                  <a:schemeClr val="accent4">
                    <a:lumMod val="50000"/>
                  </a:schemeClr>
                </a:solidFill>
              </a:rPr>
              <a:t>colour</a:t>
            </a:r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Chemical formula: [C6H5C(C6H4N(CH3)2)2]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Cl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Common Name: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Triarylmethane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dye.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Structure: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076" name="Picture 4" descr="C:\Users\User\Desktop\620px-Malachite_green_structure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3505200"/>
            <a:ext cx="4686300" cy="30687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5562600" cy="6858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PROCEDURE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14400"/>
            <a:ext cx="8305800" cy="5715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 </a:t>
            </a:r>
            <a:r>
              <a:rPr lang="en-US" i="1" dirty="0" smtClean="0">
                <a:solidFill>
                  <a:srgbClr val="7030A0"/>
                </a:solidFill>
              </a:rPr>
              <a:t>Preparation of sodium carbonate solution:</a:t>
            </a:r>
          </a:p>
          <a:p>
            <a:r>
              <a:rPr lang="en-US" b="0" i="1" dirty="0" smtClean="0">
                <a:solidFill>
                  <a:srgbClr val="7030A0"/>
                </a:solidFill>
              </a:rPr>
              <a:t>Take about 0.5g of solid sodium carbonate and                                                                                                                                             </a:t>
            </a:r>
          </a:p>
          <a:p>
            <a:r>
              <a:rPr lang="en-US" b="0" i="1" dirty="0" smtClean="0">
                <a:solidFill>
                  <a:srgbClr val="7030A0"/>
                </a:solidFill>
              </a:rPr>
              <a:t>dissolve it in 250ml of water.                                                                               </a:t>
            </a:r>
          </a:p>
          <a:p>
            <a:r>
              <a:rPr lang="en-US" b="0" dirty="0" smtClean="0">
                <a:solidFill>
                  <a:srgbClr val="7030A0"/>
                </a:solidFill>
              </a:rPr>
              <a:t> </a:t>
            </a:r>
            <a:r>
              <a:rPr lang="en-US" i="1" dirty="0" smtClean="0">
                <a:solidFill>
                  <a:srgbClr val="7030A0"/>
                </a:solidFill>
              </a:rPr>
              <a:t>Preparation of </a:t>
            </a:r>
            <a:r>
              <a:rPr lang="en-US" i="1" dirty="0" err="1" smtClean="0">
                <a:solidFill>
                  <a:srgbClr val="7030A0"/>
                </a:solidFill>
              </a:rPr>
              <a:t>tartaremetic</a:t>
            </a:r>
            <a:r>
              <a:rPr lang="en-US" i="1" dirty="0" smtClean="0">
                <a:solidFill>
                  <a:srgbClr val="7030A0"/>
                </a:solidFill>
              </a:rPr>
              <a:t> solution:                                                                 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Take about 0.2g of </a:t>
            </a:r>
            <a:r>
              <a:rPr lang="en-US" i="1" dirty="0" err="1" smtClean="0">
                <a:solidFill>
                  <a:srgbClr val="7030A0"/>
                </a:solidFill>
              </a:rPr>
              <a:t>tartaremetic</a:t>
            </a:r>
            <a:r>
              <a:rPr lang="en-US" i="1" dirty="0" smtClean="0">
                <a:solidFill>
                  <a:srgbClr val="7030A0"/>
                </a:solidFill>
              </a:rPr>
              <a:t> and dissolve it in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100ml of water by stirring with the help of glass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rod.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 </a:t>
            </a:r>
            <a:r>
              <a:rPr lang="en-US" i="1" dirty="0" smtClean="0">
                <a:solidFill>
                  <a:srgbClr val="7030A0"/>
                </a:solidFill>
              </a:rPr>
              <a:t>Preparation of tannic acid solution: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Take 100ml of water in a beaker and add about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1.0g of tannic acid to it. Heat the solution. On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heating a clear solution of tannic acid is obtained.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 </a:t>
            </a:r>
            <a:r>
              <a:rPr lang="en-US" i="1" dirty="0" smtClean="0">
                <a:solidFill>
                  <a:srgbClr val="7030A0"/>
                </a:solidFill>
              </a:rPr>
              <a:t>Preparation of dye solution: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Take about 0.1g of malachite green dye and add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to it 400ml of water. Warming results in a clear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solution of the dye.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 </a:t>
            </a:r>
            <a:r>
              <a:rPr lang="en-US" i="1" dirty="0" smtClean="0">
                <a:solidFill>
                  <a:srgbClr val="7030A0"/>
                </a:solidFill>
              </a:rPr>
              <a:t>Dyeing of wool: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Take about 200ml of dye solution and dip in it the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woolen cloth to be dyed. Boil the solution for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about 2 minutes. After that remove the cloth and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wash it with hot water 3-4 times, squeeze and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keep it for dyeing.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6858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     REQUIREMENTS AND PROCEDURE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8392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                       </a:t>
            </a:r>
            <a:r>
              <a:rPr lang="en-US" sz="1400" dirty="0" smtClean="0">
                <a:solidFill>
                  <a:srgbClr val="00B050"/>
                </a:solidFill>
              </a:rPr>
              <a:t>COTTON                                 WOOLEN                                  MALACHITE  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                                WHITE                                   </a:t>
            </a:r>
            <a:r>
              <a:rPr lang="en-US" sz="1400" dirty="0" err="1" smtClean="0">
                <a:solidFill>
                  <a:srgbClr val="00B050"/>
                </a:solidFill>
              </a:rPr>
              <a:t>WHITE</a:t>
            </a:r>
            <a:r>
              <a:rPr lang="en-US" sz="1400" dirty="0" smtClean="0">
                <a:solidFill>
                  <a:srgbClr val="00B050"/>
                </a:solidFill>
              </a:rPr>
              <a:t>                                      GREEN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                               CLOTH                                    </a:t>
            </a:r>
            <a:r>
              <a:rPr lang="en-US" sz="1400" dirty="0" err="1" smtClean="0">
                <a:solidFill>
                  <a:srgbClr val="00B050"/>
                </a:solidFill>
              </a:rPr>
              <a:t>CLOTH</a:t>
            </a:r>
            <a:r>
              <a:rPr lang="en-US" sz="1400" dirty="0" smtClean="0">
                <a:solidFill>
                  <a:srgbClr val="00B050"/>
                </a:solidFill>
              </a:rPr>
              <a:t>                                      SOLUTION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                        </a:t>
            </a:r>
          </a:p>
          <a:p>
            <a:endParaRPr lang="en-US" sz="1400" dirty="0" smtClean="0">
              <a:solidFill>
                <a:srgbClr val="00B050"/>
              </a:solidFill>
            </a:endParaRPr>
          </a:p>
          <a:p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 smtClean="0">
                <a:solidFill>
                  <a:srgbClr val="00B050"/>
                </a:solidFill>
              </a:rPr>
              <a:t>                             BOILING                                      COTTON                                         WOOLEN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                             OF                                                  CLOTH IN                                      CLOTH  IN                                 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                             MALACHITE                                </a:t>
            </a:r>
            <a:r>
              <a:rPr lang="en-US" sz="1400" dirty="0" err="1" smtClean="0">
                <a:solidFill>
                  <a:srgbClr val="00B050"/>
                </a:solidFill>
              </a:rPr>
              <a:t>MALACHITE</a:t>
            </a:r>
            <a:r>
              <a:rPr lang="en-US" sz="1400" dirty="0" smtClean="0">
                <a:solidFill>
                  <a:srgbClr val="00B050"/>
                </a:solidFill>
              </a:rPr>
              <a:t>                                 </a:t>
            </a:r>
            <a:r>
              <a:rPr lang="en-US" sz="1400" dirty="0" err="1" smtClean="0">
                <a:solidFill>
                  <a:srgbClr val="00B050"/>
                </a:solidFill>
              </a:rPr>
              <a:t>MALACHITE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 smtClean="0">
                <a:solidFill>
                  <a:srgbClr val="00B050"/>
                </a:solidFill>
              </a:rPr>
              <a:t>                             GREEN                                          </a:t>
            </a:r>
            <a:r>
              <a:rPr lang="en-US" sz="1400" dirty="0" err="1" smtClean="0">
                <a:solidFill>
                  <a:srgbClr val="00B050"/>
                </a:solidFill>
              </a:rPr>
              <a:t>GREEN</a:t>
            </a:r>
            <a:r>
              <a:rPr lang="en-US" sz="1400" dirty="0" smtClean="0">
                <a:solidFill>
                  <a:srgbClr val="00B050"/>
                </a:solidFill>
              </a:rPr>
              <a:t>                                           </a:t>
            </a:r>
            <a:r>
              <a:rPr lang="en-US" sz="1400" dirty="0" err="1" smtClean="0">
                <a:solidFill>
                  <a:srgbClr val="00B050"/>
                </a:solidFill>
              </a:rPr>
              <a:t>GREEN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 smtClean="0">
                <a:solidFill>
                  <a:srgbClr val="00B050"/>
                </a:solidFill>
              </a:rPr>
              <a:t>                             SOLUTION                                   </a:t>
            </a:r>
            <a:r>
              <a:rPr lang="en-US" sz="1400" dirty="0" err="1" smtClean="0">
                <a:solidFill>
                  <a:srgbClr val="00B050"/>
                </a:solidFill>
              </a:rPr>
              <a:t>SOLUTION</a:t>
            </a:r>
            <a:r>
              <a:rPr lang="en-US" sz="1400" dirty="0" smtClean="0">
                <a:solidFill>
                  <a:srgbClr val="00B050"/>
                </a:solidFill>
              </a:rPr>
              <a:t>                                     </a:t>
            </a:r>
            <a:r>
              <a:rPr lang="en-US" sz="1400" dirty="0" err="1" smtClean="0">
                <a:solidFill>
                  <a:srgbClr val="00B050"/>
                </a:solidFill>
              </a:rPr>
              <a:t>SOLUTION</a:t>
            </a:r>
            <a:endParaRPr lang="en-US" sz="1400" dirty="0" smtClean="0">
              <a:solidFill>
                <a:srgbClr val="00B050"/>
              </a:solidFill>
            </a:endParaRPr>
          </a:p>
          <a:p>
            <a:endParaRPr lang="en-US" sz="1400" dirty="0" smtClean="0">
              <a:solidFill>
                <a:srgbClr val="00B050"/>
              </a:solidFill>
            </a:endParaRPr>
          </a:p>
          <a:p>
            <a:endParaRPr lang="en-US" sz="1400" dirty="0" smtClean="0">
              <a:solidFill>
                <a:srgbClr val="00B050"/>
              </a:solidFill>
            </a:endParaRPr>
          </a:p>
          <a:p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 smtClean="0">
                <a:solidFill>
                  <a:srgbClr val="00B050"/>
                </a:solidFill>
              </a:rPr>
              <a:t>                                        DYED                                               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                                        COTTON                                                               DYED    WOOLEN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                                        CLOTH                                                                    </a:t>
            </a:r>
            <a:r>
              <a:rPr lang="en-US" sz="1400" dirty="0" err="1" smtClean="0">
                <a:solidFill>
                  <a:srgbClr val="00B050"/>
                </a:solidFill>
              </a:rPr>
              <a:t>CLOTH</a:t>
            </a:r>
            <a:endParaRPr lang="en-US" sz="1400" dirty="0" smtClean="0">
              <a:solidFill>
                <a:srgbClr val="00B050"/>
              </a:solidFill>
            </a:endParaRPr>
          </a:p>
          <a:p>
            <a:endParaRPr lang="en-US" sz="1400" dirty="0" smtClean="0">
              <a:solidFill>
                <a:srgbClr val="00B050"/>
              </a:solidFill>
            </a:endParaRPr>
          </a:p>
          <a:p>
            <a:endParaRPr lang="en-US" sz="1400" dirty="0" smtClean="0">
              <a:solidFill>
                <a:srgbClr val="00B050"/>
              </a:solidFill>
            </a:endParaRPr>
          </a:p>
          <a:p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 smtClean="0">
                <a:solidFill>
                  <a:srgbClr val="00B050"/>
                </a:solidFill>
              </a:rPr>
              <a:t>                             </a:t>
            </a:r>
            <a:endParaRPr lang="en-US" sz="1400" dirty="0">
              <a:solidFill>
                <a:srgbClr val="00B05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838201"/>
            <a:ext cx="1463121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838200"/>
            <a:ext cx="126313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1" y="762000"/>
            <a:ext cx="1295400" cy="161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362200"/>
            <a:ext cx="138187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0" y="2590800"/>
            <a:ext cx="1323975" cy="176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67400" y="2514600"/>
            <a:ext cx="1438275" cy="192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2400" y="4419600"/>
            <a:ext cx="1932471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81400" y="4724400"/>
            <a:ext cx="24860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52400"/>
            <a:ext cx="6553200" cy="44196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 </a:t>
            </a:r>
            <a:r>
              <a:rPr lang="en-US" sz="1400" i="1" dirty="0" smtClean="0">
                <a:solidFill>
                  <a:srgbClr val="7030A0"/>
                </a:solidFill>
              </a:rPr>
              <a:t>Dyeing of cotton:</a:t>
            </a:r>
            <a:br>
              <a:rPr lang="en-US" sz="1400" i="1" dirty="0" smtClean="0">
                <a:solidFill>
                  <a:srgbClr val="7030A0"/>
                </a:solidFill>
              </a:rPr>
            </a:br>
            <a:r>
              <a:rPr lang="en-US" sz="1400" b="0" i="1" dirty="0" smtClean="0">
                <a:solidFill>
                  <a:srgbClr val="7030A0"/>
                </a:solidFill>
              </a:rPr>
              <a:t>Cotton does not absorb malachite green readily,</a:t>
            </a:r>
            <a:br>
              <a:rPr lang="en-US" sz="1400" b="0" i="1" dirty="0" smtClean="0">
                <a:solidFill>
                  <a:srgbClr val="7030A0"/>
                </a:solidFill>
              </a:rPr>
            </a:br>
            <a:r>
              <a:rPr lang="en-US" sz="1400" b="0" i="1" dirty="0" smtClean="0">
                <a:solidFill>
                  <a:srgbClr val="7030A0"/>
                </a:solidFill>
              </a:rPr>
              <a:t>therefore it requires the use of a mordant. For</a:t>
            </a:r>
            <a:br>
              <a:rPr lang="en-US" sz="1400" b="0" i="1" dirty="0" smtClean="0">
                <a:solidFill>
                  <a:srgbClr val="7030A0"/>
                </a:solidFill>
              </a:rPr>
            </a:br>
            <a:r>
              <a:rPr lang="en-US" sz="1400" b="0" i="1" dirty="0" smtClean="0">
                <a:solidFill>
                  <a:srgbClr val="7030A0"/>
                </a:solidFill>
              </a:rPr>
              <a:t>dyeing a cotton cloth dip it in sodium carbonate</a:t>
            </a:r>
            <a:br>
              <a:rPr lang="en-US" sz="1400" b="0" i="1" dirty="0" smtClean="0">
                <a:solidFill>
                  <a:srgbClr val="7030A0"/>
                </a:solidFill>
              </a:rPr>
            </a:br>
            <a:r>
              <a:rPr lang="en-US" sz="1400" b="0" i="1" dirty="0" smtClean="0">
                <a:solidFill>
                  <a:srgbClr val="7030A0"/>
                </a:solidFill>
              </a:rPr>
              <a:t>solution for 10 minutes and then rinse with water.</a:t>
            </a:r>
            <a:br>
              <a:rPr lang="en-US" sz="1400" b="0" i="1" dirty="0" smtClean="0">
                <a:solidFill>
                  <a:srgbClr val="7030A0"/>
                </a:solidFill>
              </a:rPr>
            </a:br>
            <a:r>
              <a:rPr lang="en-US" sz="1400" b="0" i="1" dirty="0" smtClean="0">
                <a:solidFill>
                  <a:srgbClr val="7030A0"/>
                </a:solidFill>
              </a:rPr>
              <a:t>Then put the cloth in hot tannic solution for about 5</a:t>
            </a:r>
            <a:br>
              <a:rPr lang="en-US" sz="1400" b="0" i="1" dirty="0" smtClean="0">
                <a:solidFill>
                  <a:srgbClr val="7030A0"/>
                </a:solidFill>
              </a:rPr>
            </a:br>
            <a:r>
              <a:rPr lang="en-US" sz="1400" b="0" i="1" dirty="0" smtClean="0">
                <a:solidFill>
                  <a:srgbClr val="7030A0"/>
                </a:solidFill>
              </a:rPr>
              <a:t>minutes. Now take out the cloth from tannic acid</a:t>
            </a:r>
            <a:br>
              <a:rPr lang="en-US" sz="1400" b="0" i="1" dirty="0" smtClean="0">
                <a:solidFill>
                  <a:srgbClr val="7030A0"/>
                </a:solidFill>
              </a:rPr>
            </a:br>
            <a:r>
              <a:rPr lang="en-US" sz="1400" b="0" i="1" dirty="0" smtClean="0">
                <a:solidFill>
                  <a:srgbClr val="7030A0"/>
                </a:solidFill>
              </a:rPr>
              <a:t>solution and keep it in </a:t>
            </a:r>
            <a:r>
              <a:rPr lang="en-US" sz="1400" b="0" i="1" dirty="0" err="1" smtClean="0">
                <a:solidFill>
                  <a:srgbClr val="7030A0"/>
                </a:solidFill>
              </a:rPr>
              <a:t>tartaremetic</a:t>
            </a:r>
            <a:r>
              <a:rPr lang="en-US" sz="1400" b="0" i="1" dirty="0" smtClean="0">
                <a:solidFill>
                  <a:srgbClr val="7030A0"/>
                </a:solidFill>
              </a:rPr>
              <a:t> solution for</a:t>
            </a:r>
            <a:br>
              <a:rPr lang="en-US" sz="1400" b="0" i="1" dirty="0" smtClean="0">
                <a:solidFill>
                  <a:srgbClr val="7030A0"/>
                </a:solidFill>
              </a:rPr>
            </a:br>
            <a:r>
              <a:rPr lang="en-US" sz="1400" b="0" i="1" dirty="0" smtClean="0">
                <a:solidFill>
                  <a:srgbClr val="7030A0"/>
                </a:solidFill>
              </a:rPr>
              <a:t>about 5 minutes. Remove the cloth and squeeze it</a:t>
            </a:r>
            <a:br>
              <a:rPr lang="en-US" sz="1400" b="0" i="1" dirty="0" smtClean="0">
                <a:solidFill>
                  <a:srgbClr val="7030A0"/>
                </a:solidFill>
              </a:rPr>
            </a:br>
            <a:r>
              <a:rPr lang="en-US" sz="1400" b="0" i="1" dirty="0" smtClean="0">
                <a:solidFill>
                  <a:srgbClr val="7030A0"/>
                </a:solidFill>
              </a:rPr>
              <a:t>with spatula to remove most of the solution. Now</a:t>
            </a:r>
            <a:br>
              <a:rPr lang="en-US" sz="1400" b="0" i="1" dirty="0" smtClean="0">
                <a:solidFill>
                  <a:srgbClr val="7030A0"/>
                </a:solidFill>
              </a:rPr>
            </a:br>
            <a:r>
              <a:rPr lang="en-US" sz="1400" b="0" i="1" dirty="0" smtClean="0">
                <a:solidFill>
                  <a:srgbClr val="7030A0"/>
                </a:solidFill>
              </a:rPr>
              <a:t>place the cloth in boiling solution of the dye for</a:t>
            </a:r>
            <a:br>
              <a:rPr lang="en-US" sz="1400" b="0" i="1" dirty="0" smtClean="0">
                <a:solidFill>
                  <a:srgbClr val="7030A0"/>
                </a:solidFill>
              </a:rPr>
            </a:br>
            <a:r>
              <a:rPr lang="en-US" sz="1400" b="0" i="1" dirty="0" smtClean="0">
                <a:solidFill>
                  <a:srgbClr val="7030A0"/>
                </a:solidFill>
              </a:rPr>
              <a:t>about 5 minutes. Remove and wash the dyed cloth</a:t>
            </a:r>
            <a:br>
              <a:rPr lang="en-US" sz="1400" b="0" i="1" dirty="0" smtClean="0">
                <a:solidFill>
                  <a:srgbClr val="7030A0"/>
                </a:solidFill>
              </a:rPr>
            </a:br>
            <a:r>
              <a:rPr lang="en-US" sz="1400" b="0" i="1" dirty="0" smtClean="0">
                <a:solidFill>
                  <a:srgbClr val="7030A0"/>
                </a:solidFill>
              </a:rPr>
              <a:t>thoroughly with water, squeeze and keep it for</a:t>
            </a:r>
            <a:br>
              <a:rPr lang="en-US" sz="1400" b="0" i="1" dirty="0" smtClean="0">
                <a:solidFill>
                  <a:srgbClr val="7030A0"/>
                </a:solidFill>
              </a:rPr>
            </a:br>
            <a:r>
              <a:rPr lang="en-US" sz="1400" b="0" i="1" dirty="0" smtClean="0">
                <a:solidFill>
                  <a:srgbClr val="7030A0"/>
                </a:solidFill>
              </a:rPr>
              <a:t>drying.</a:t>
            </a:r>
            <a:r>
              <a:rPr lang="en-US" sz="1400" i="1" dirty="0" smtClean="0">
                <a:solidFill>
                  <a:srgbClr val="7030A0"/>
                </a:solidFill>
              </a:rPr>
              <a:t/>
            </a:r>
            <a:br>
              <a:rPr lang="en-US" sz="1400" i="1" dirty="0" smtClean="0">
                <a:solidFill>
                  <a:srgbClr val="7030A0"/>
                </a:solidFill>
              </a:rPr>
            </a:br>
            <a:r>
              <a:rPr lang="en-US" sz="1400" dirty="0" smtClean="0">
                <a:solidFill>
                  <a:srgbClr val="7030A0"/>
                </a:solidFill>
              </a:rPr>
              <a:t> </a:t>
            </a:r>
            <a:r>
              <a:rPr lang="en-US" sz="1400" i="1" dirty="0" smtClean="0">
                <a:solidFill>
                  <a:srgbClr val="7030A0"/>
                </a:solidFill>
              </a:rPr>
              <a:t>Dyeing of cotton directly:</a:t>
            </a:r>
            <a:br>
              <a:rPr lang="en-US" sz="1400" i="1" dirty="0" smtClean="0">
                <a:solidFill>
                  <a:srgbClr val="7030A0"/>
                </a:solidFill>
              </a:rPr>
            </a:br>
            <a:r>
              <a:rPr lang="en-US" sz="1400" b="0" i="1" dirty="0" smtClean="0">
                <a:solidFill>
                  <a:srgbClr val="7030A0"/>
                </a:solidFill>
              </a:rPr>
              <a:t>Take another piece of cotton cloth and put it directly</a:t>
            </a:r>
            <a:br>
              <a:rPr lang="en-US" sz="1400" b="0" i="1" dirty="0" smtClean="0">
                <a:solidFill>
                  <a:srgbClr val="7030A0"/>
                </a:solidFill>
              </a:rPr>
            </a:br>
            <a:r>
              <a:rPr lang="en-US" sz="1400" b="0" i="1" dirty="0" smtClean="0">
                <a:solidFill>
                  <a:srgbClr val="7030A0"/>
                </a:solidFill>
              </a:rPr>
              <a:t>into boiling solution of the dye. Keep it dipped for</a:t>
            </a:r>
            <a:br>
              <a:rPr lang="en-US" sz="1400" b="0" i="1" dirty="0" smtClean="0">
                <a:solidFill>
                  <a:srgbClr val="7030A0"/>
                </a:solidFill>
              </a:rPr>
            </a:br>
            <a:r>
              <a:rPr lang="en-US" sz="1400" b="0" i="1" dirty="0" smtClean="0">
                <a:solidFill>
                  <a:srgbClr val="7030A0"/>
                </a:solidFill>
              </a:rPr>
              <a:t>about 2 minutes. Remove the cloth, wash it with</a:t>
            </a:r>
            <a:br>
              <a:rPr lang="en-US" sz="1400" b="0" i="1" dirty="0" smtClean="0">
                <a:solidFill>
                  <a:srgbClr val="7030A0"/>
                </a:solidFill>
              </a:rPr>
            </a:br>
            <a:r>
              <a:rPr lang="en-US" sz="1400" b="0" i="1" dirty="0" smtClean="0">
                <a:solidFill>
                  <a:srgbClr val="7030A0"/>
                </a:solidFill>
              </a:rPr>
              <a:t>water, squeeze and keep it for drying.</a:t>
            </a:r>
            <a:endParaRPr lang="en-US" sz="1400" b="0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</TotalTime>
  <Words>450</Words>
  <Application>Microsoft Office PowerPoint</Application>
  <PresentationFormat>On-screen Show (4:3)</PresentationFormat>
  <Paragraphs>72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THEORY</vt:lpstr>
      <vt:lpstr>WOOL</vt:lpstr>
      <vt:lpstr>MALACHITE GREEN</vt:lpstr>
      <vt:lpstr>PROCEDURE</vt:lpstr>
      <vt:lpstr>     REQUIREMENTS AND PROCEDURE</vt:lpstr>
      <vt:lpstr> Dyeing of cotton: Cotton does not absorb malachite green readily, therefore it requires the use of a mordant. For dyeing a cotton cloth dip it in sodium carbonate solution for 10 minutes and then rinse with water. Then put the cloth in hot tannic solution for about 5 minutes. Now take out the cloth from tannic acid solution and keep it in tartaremetic solution for about 5 minutes. Remove the cloth and squeeze it with spatula to remove most of the solution. Now place the cloth in boiling solution of the dye for about 5 minutes. Remove and wash the dyed cloth thoroughly with water, squeeze and keep it for drying.  Dyeing of cotton directly: Take another piece of cotton cloth and put it directly into boiling solution of the dye. Keep it dipped for about 2 minutes. Remove the cloth, wash it with water, squeeze and keep it for drying.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</dc:title>
  <dc:creator>User</dc:creator>
  <cp:lastModifiedBy>User</cp:lastModifiedBy>
  <cp:revision>7</cp:revision>
  <dcterms:created xsi:type="dcterms:W3CDTF">2018-08-24T12:37:48Z</dcterms:created>
  <dcterms:modified xsi:type="dcterms:W3CDTF">2018-08-27T10:49:30Z</dcterms:modified>
</cp:coreProperties>
</file>