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D04405-C570-498E-A5FF-3EA1D935D28D}" type="datetimeFigureOut">
              <a:rPr lang="en-US" smtClean="0"/>
              <a:pPr/>
              <a:t>2/3/2019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864D5E0-3C7F-42D2-88AB-27B3A4FE77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D04405-C570-498E-A5FF-3EA1D935D28D}"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4D5E0-3C7F-42D2-88AB-27B3A4FE77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D04405-C570-498E-A5FF-3EA1D935D28D}"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4D5E0-3C7F-42D2-88AB-27B3A4FE77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D04405-C570-498E-A5FF-3EA1D935D28D}" type="datetimeFigureOut">
              <a:rPr lang="en-US" smtClean="0"/>
              <a:pPr/>
              <a:t>2/3/2019</a:t>
            </a:fld>
            <a:endParaRPr lang="en-US"/>
          </a:p>
        </p:txBody>
      </p:sp>
      <p:sp>
        <p:nvSpPr>
          <p:cNvPr id="9" name="Slide Number Placeholder 8"/>
          <p:cNvSpPr>
            <a:spLocks noGrp="1"/>
          </p:cNvSpPr>
          <p:nvPr>
            <p:ph type="sldNum" sz="quarter" idx="15"/>
          </p:nvPr>
        </p:nvSpPr>
        <p:spPr/>
        <p:txBody>
          <a:bodyPr rtlCol="0"/>
          <a:lstStyle/>
          <a:p>
            <a:fld id="{1864D5E0-3C7F-42D2-88AB-27B3A4FE77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D04405-C570-498E-A5FF-3EA1D935D28D}" type="datetimeFigureOut">
              <a:rPr lang="en-US" smtClean="0"/>
              <a:pPr/>
              <a:t>2/3/2019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864D5E0-3C7F-42D2-88AB-27B3A4FE77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D04405-C570-498E-A5FF-3EA1D935D28D}"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4D5E0-3C7F-42D2-88AB-27B3A4FE77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D04405-C570-498E-A5FF-3EA1D935D28D}" type="datetimeFigureOut">
              <a:rPr lang="en-US" smtClean="0"/>
              <a:pPr/>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4D5E0-3C7F-42D2-88AB-27B3A4FE77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D04405-C570-498E-A5FF-3EA1D935D28D}" type="datetimeFigureOut">
              <a:rPr lang="en-US" smtClean="0"/>
              <a:pPr/>
              <a:t>2/3/2019</a:t>
            </a:fld>
            <a:endParaRPr lang="en-US"/>
          </a:p>
        </p:txBody>
      </p:sp>
      <p:sp>
        <p:nvSpPr>
          <p:cNvPr id="7" name="Slide Number Placeholder 6"/>
          <p:cNvSpPr>
            <a:spLocks noGrp="1"/>
          </p:cNvSpPr>
          <p:nvPr>
            <p:ph type="sldNum" sz="quarter" idx="11"/>
          </p:nvPr>
        </p:nvSpPr>
        <p:spPr/>
        <p:txBody>
          <a:bodyPr rtlCol="0"/>
          <a:lstStyle/>
          <a:p>
            <a:fld id="{1864D5E0-3C7F-42D2-88AB-27B3A4FE77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4405-C570-498E-A5FF-3EA1D935D28D}" type="datetimeFigureOut">
              <a:rPr lang="en-US" smtClean="0"/>
              <a:pPr/>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4D5E0-3C7F-42D2-88AB-27B3A4FE77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D04405-C570-498E-A5FF-3EA1D935D28D}" type="datetimeFigureOut">
              <a:rPr lang="en-US" smtClean="0"/>
              <a:pPr/>
              <a:t>2/3/2019</a:t>
            </a:fld>
            <a:endParaRPr lang="en-US"/>
          </a:p>
        </p:txBody>
      </p:sp>
      <p:sp>
        <p:nvSpPr>
          <p:cNvPr id="22" name="Slide Number Placeholder 21"/>
          <p:cNvSpPr>
            <a:spLocks noGrp="1"/>
          </p:cNvSpPr>
          <p:nvPr>
            <p:ph type="sldNum" sz="quarter" idx="15"/>
          </p:nvPr>
        </p:nvSpPr>
        <p:spPr/>
        <p:txBody>
          <a:bodyPr rtlCol="0"/>
          <a:lstStyle/>
          <a:p>
            <a:fld id="{1864D5E0-3C7F-42D2-88AB-27B3A4FE77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D04405-C570-498E-A5FF-3EA1D935D28D}" type="datetimeFigureOut">
              <a:rPr lang="en-US" smtClean="0"/>
              <a:pPr/>
              <a:t>2/3/2019</a:t>
            </a:fld>
            <a:endParaRPr lang="en-US"/>
          </a:p>
        </p:txBody>
      </p:sp>
      <p:sp>
        <p:nvSpPr>
          <p:cNvPr id="18" name="Slide Number Placeholder 17"/>
          <p:cNvSpPr>
            <a:spLocks noGrp="1"/>
          </p:cNvSpPr>
          <p:nvPr>
            <p:ph type="sldNum" sz="quarter" idx="11"/>
          </p:nvPr>
        </p:nvSpPr>
        <p:spPr/>
        <p:txBody>
          <a:bodyPr rtlCol="0"/>
          <a:lstStyle/>
          <a:p>
            <a:fld id="{1864D5E0-3C7F-42D2-88AB-27B3A4FE77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D04405-C570-498E-A5FF-3EA1D935D28D}" type="datetimeFigureOut">
              <a:rPr lang="en-US" smtClean="0"/>
              <a:pPr/>
              <a:t>2/3/2019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864D5E0-3C7F-42D2-88AB-27B3A4FE77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ual_in-line_package" TargetMode="External"/><Relationship Id="rId13" Type="http://schemas.openxmlformats.org/officeDocument/2006/relationships/hyperlink" Target="https://en.wikipedia.org/wiki/Resistor%E2%80%93transistor_logic" TargetMode="External"/><Relationship Id="rId3" Type="http://schemas.openxmlformats.org/officeDocument/2006/relationships/hyperlink" Target="https://en.wikipedia.org/wiki/CMOS" TargetMode="External"/><Relationship Id="rId7" Type="http://schemas.openxmlformats.org/officeDocument/2006/relationships/hyperlink" Target="https://en.wikipedia.org/wiki/Texas_Instruments" TargetMode="External"/><Relationship Id="rId12" Type="http://schemas.openxmlformats.org/officeDocument/2006/relationships/hyperlink" Target="https://en.wikipedia.org/wiki/Transistor-transistor_logic" TargetMode="External"/><Relationship Id="rId2" Type="http://schemas.openxmlformats.org/officeDocument/2006/relationships/hyperlink" Target="https://en.wikipedia.org/wiki/Transistor%E2%80%93transistor_logic" TargetMode="External"/><Relationship Id="rId1" Type="http://schemas.openxmlformats.org/officeDocument/2006/relationships/slideLayout" Target="../slideLayouts/slideLayout1.xml"/><Relationship Id="rId6" Type="http://schemas.openxmlformats.org/officeDocument/2006/relationships/hyperlink" Target="https://en.wikipedia.org/wiki/Philips" TargetMode="External"/><Relationship Id="rId11" Type="http://schemas.openxmlformats.org/officeDocument/2006/relationships/hyperlink" Target="https://en.wikipedia.org/wiki/Logic_families" TargetMode="External"/><Relationship Id="rId5" Type="http://schemas.openxmlformats.org/officeDocument/2006/relationships/hyperlink" Target="https://en.wikipedia.org/wiki/Fairchild_Semiconductor" TargetMode="External"/><Relationship Id="rId15" Type="http://schemas.openxmlformats.org/officeDocument/2006/relationships/image" Target="../media/image2.jpeg"/><Relationship Id="rId10" Type="http://schemas.openxmlformats.org/officeDocument/2006/relationships/hyperlink" Target="https://en.wikipedia.org/wiki/Datasheet" TargetMode="External"/><Relationship Id="rId4" Type="http://schemas.openxmlformats.org/officeDocument/2006/relationships/hyperlink" Target="https://en.wikipedia.org/wiki/Integrated_circuit" TargetMode="External"/><Relationship Id="rId9" Type="http://schemas.openxmlformats.org/officeDocument/2006/relationships/hyperlink" Target="https://en.wikipedia.org/wiki/Small-outline_integrated_circuit" TargetMode="External"/><Relationship Id="rId14" Type="http://schemas.openxmlformats.org/officeDocument/2006/relationships/hyperlink" Target="https://en.wikipedia.org/wiki/Emitter-coupled_logic"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Watt" TargetMode="External"/><Relationship Id="rId13" Type="http://schemas.openxmlformats.org/officeDocument/2006/relationships/hyperlink" Target="https://en.wikipedia.org/wiki/Integrated_circuits" TargetMode="External"/><Relationship Id="rId3" Type="http://schemas.openxmlformats.org/officeDocument/2006/relationships/hyperlink" Target="https://en.wikipedia.org/wiki/Terminal_(electronics)" TargetMode="External"/><Relationship Id="rId7" Type="http://schemas.openxmlformats.org/officeDocument/2006/relationships/hyperlink" Target="https://en.wikipedia.org/wiki/Transmission_line" TargetMode="External"/><Relationship Id="rId12" Type="http://schemas.openxmlformats.org/officeDocument/2006/relationships/hyperlink" Target="https://en.wikipedia.org/wiki/Electronics" TargetMode="External"/><Relationship Id="rId2" Type="http://schemas.openxmlformats.org/officeDocument/2006/relationships/hyperlink" Target="https://en.wikipedia.org/wiki/Passivity_(engineering)" TargetMode="Externa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en.wikipedia.org/wiki/Biasing" TargetMode="External"/><Relationship Id="rId11" Type="http://schemas.openxmlformats.org/officeDocument/2006/relationships/hyperlink" Target="https://en.wikipedia.org/wiki/Electronic_circuit" TargetMode="External"/><Relationship Id="rId5" Type="http://schemas.openxmlformats.org/officeDocument/2006/relationships/hyperlink" Target="https://en.wikipedia.org/wiki/Electrical_resistance" TargetMode="External"/><Relationship Id="rId15" Type="http://schemas.openxmlformats.org/officeDocument/2006/relationships/hyperlink" Target="https://en.wikipedia.org/wiki/Engineering_tolerance" TargetMode="External"/><Relationship Id="rId10" Type="http://schemas.openxmlformats.org/officeDocument/2006/relationships/hyperlink" Target="https://en.wikipedia.org/wiki/Electrical_network" TargetMode="External"/><Relationship Id="rId4" Type="http://schemas.openxmlformats.org/officeDocument/2006/relationships/hyperlink" Target="https://en.wikipedia.org/wiki/Electronic_component" TargetMode="External"/><Relationship Id="rId9" Type="http://schemas.openxmlformats.org/officeDocument/2006/relationships/hyperlink" Target="https://en.wikipedia.org/wiki/Electric_generator" TargetMode="External"/><Relationship Id="rId14" Type="http://schemas.openxmlformats.org/officeDocument/2006/relationships/hyperlink" Target="https://en.wikipedia.org/wiki/Orders_of_magnitud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Bill_of_materials" TargetMode="External"/><Relationship Id="rId3" Type="http://schemas.openxmlformats.org/officeDocument/2006/relationships/hyperlink" Target="https://en.wikipedia.org/wiki/RKM_code" TargetMode="External"/><Relationship Id="rId7" Type="http://schemas.openxmlformats.org/officeDocument/2006/relationships/hyperlink" Target="https://en.wikipedia.org/wiki/Circuit_diagram" TargetMode="External"/><Relationship Id="rId2" Type="http://schemas.openxmlformats.org/officeDocument/2006/relationships/hyperlink" Target="https://en.wikipedia.org/wiki/Schematic_diagram" TargetMode="External"/><Relationship Id="rId1" Type="http://schemas.openxmlformats.org/officeDocument/2006/relationships/slideLayout" Target="../slideLayouts/slideLayout1.xml"/><Relationship Id="rId6" Type="http://schemas.openxmlformats.org/officeDocument/2006/relationships/hyperlink" Target="https://en.wikipedia.org/w/index.php?title=Marking_code&amp;action=edit&amp;redlink=1" TargetMode="External"/><Relationship Id="rId5" Type="http://schemas.openxmlformats.org/officeDocument/2006/relationships/hyperlink" Target="https://en.wikipedia.org/wiki/Decimal_separator" TargetMode="External"/><Relationship Id="rId10" Type="http://schemas.openxmlformats.org/officeDocument/2006/relationships/image" Target="../media/image5.png"/><Relationship Id="rId4" Type="http://schemas.openxmlformats.org/officeDocument/2006/relationships/hyperlink" Target="https://en.wikipedia.org/wiki/IEC_60062"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ultimeter" TargetMode="External"/><Relationship Id="rId2" Type="http://schemas.openxmlformats.org/officeDocument/2006/relationships/hyperlink" Target="https://en.wikipedia.org/wiki/Ohmmeter" TargetMode="External"/><Relationship Id="rId1" Type="http://schemas.openxmlformats.org/officeDocument/2006/relationships/slideLayout" Target="../slideLayouts/slideLayout1.xml"/><Relationship Id="rId6" Type="http://schemas.openxmlformats.org/officeDocument/2006/relationships/hyperlink" Target="https://en.wikipedia.org/wiki/Four-terminal_sensing" TargetMode="External"/><Relationship Id="rId5" Type="http://schemas.openxmlformats.org/officeDocument/2006/relationships/hyperlink" Target="https://en.wikipedia.org/wiki/Ohm's_law" TargetMode="External"/><Relationship Id="rId4" Type="http://schemas.openxmlformats.org/officeDocument/2006/relationships/hyperlink" Target="https://en.wikipedia.org/wiki/Galvanometer"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ubstrate_(electronics)" TargetMode="External"/><Relationship Id="rId13" Type="http://schemas.openxmlformats.org/officeDocument/2006/relationships/image" Target="../media/image6.png"/><Relationship Id="rId3" Type="http://schemas.openxmlformats.org/officeDocument/2006/relationships/hyperlink" Target="https://en.wikipedia.org/wiki/Electrical" TargetMode="External"/><Relationship Id="rId7" Type="http://schemas.openxmlformats.org/officeDocument/2006/relationships/hyperlink" Target="https://en.wikipedia.org/wiki/Insulator_(electricity)" TargetMode="External"/><Relationship Id="rId12" Type="http://schemas.openxmlformats.org/officeDocument/2006/relationships/hyperlink" Target="https://en.wikipedia.org/wiki/Surface_mount_technology" TargetMode="External"/><Relationship Id="rId2" Type="http://schemas.openxmlformats.org/officeDocument/2006/relationships/hyperlink" Target="https://en.wikipedia.org/wiki/Electronic_components" TargetMode="External"/><Relationship Id="rId1" Type="http://schemas.openxmlformats.org/officeDocument/2006/relationships/slideLayout" Target="../slideLayouts/slideLayout1.xml"/><Relationship Id="rId6" Type="http://schemas.openxmlformats.org/officeDocument/2006/relationships/hyperlink" Target="https://en.wikipedia.org/wiki/Laminated" TargetMode="External"/><Relationship Id="rId11" Type="http://schemas.openxmlformats.org/officeDocument/2006/relationships/hyperlink" Target="https://en.wikipedia.org/wiki/Point-to-point_construction" TargetMode="External"/><Relationship Id="rId5" Type="http://schemas.openxmlformats.org/officeDocument/2006/relationships/hyperlink" Target="https://en.wikipedia.org/wiki/Industrial_etching" TargetMode="External"/><Relationship Id="rId10" Type="http://schemas.openxmlformats.org/officeDocument/2006/relationships/hyperlink" Target="https://en.wikipedia.org/wiki/Wire_wrap" TargetMode="External"/><Relationship Id="rId4" Type="http://schemas.openxmlformats.org/officeDocument/2006/relationships/hyperlink" Target="https://en.wikipedia.org/wiki/Electrical_conductor" TargetMode="External"/><Relationship Id="rId9" Type="http://schemas.openxmlformats.org/officeDocument/2006/relationships/hyperlink" Target="https://en.wikipedia.org/wiki/Sold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6629400" cy="609600"/>
          </a:xfrm>
        </p:spPr>
        <p:txBody>
          <a:bodyPr/>
          <a:lstStyle/>
          <a:p>
            <a:r>
              <a:rPr lang="en-US" dirty="0" smtClean="0">
                <a:solidFill>
                  <a:srgbClr val="7030A0"/>
                </a:solidFill>
                <a:latin typeface="Agency FB" pitchFamily="34" charset="0"/>
              </a:rPr>
              <a:t>THEORY</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2286000" y="1524000"/>
            <a:ext cx="6172200" cy="4850922"/>
          </a:xfrm>
        </p:spPr>
        <p:txBody>
          <a:bodyPr/>
          <a:lstStyle/>
          <a:p>
            <a:r>
              <a:rPr lang="en-US" dirty="0" smtClean="0">
                <a:solidFill>
                  <a:schemeClr val="accent1">
                    <a:lumMod val="75000"/>
                  </a:schemeClr>
                </a:solidFill>
              </a:rPr>
              <a:t>Logic gates or logic gate is an entity in electronics and mathematics </a:t>
            </a:r>
            <a:r>
              <a:rPr lang="en-US" dirty="0" err="1" smtClean="0">
                <a:solidFill>
                  <a:schemeClr val="accent1">
                    <a:lumMod val="75000"/>
                  </a:schemeClr>
                </a:solidFill>
              </a:rPr>
              <a:t>boolean</a:t>
            </a:r>
            <a:r>
              <a:rPr lang="en-US" dirty="0" smtClean="0">
                <a:solidFill>
                  <a:schemeClr val="accent1">
                    <a:lumMod val="75000"/>
                  </a:schemeClr>
                </a:solidFill>
              </a:rPr>
              <a:t> that turns one or more logic inputs to a logic output signal. Logic gate is mainly implemented electronically using diodes or transistors, but can also be built using the arrangement of components that utilize the properties of electromagnetic (relay), fluids, optical or even mechanical. Any </a:t>
            </a:r>
            <a:r>
              <a:rPr lang="en-US" dirty="0" err="1" smtClean="0">
                <a:solidFill>
                  <a:schemeClr val="accent1">
                    <a:lumMod val="75000"/>
                  </a:schemeClr>
                </a:solidFill>
              </a:rPr>
              <a:t>boolean</a:t>
            </a:r>
            <a:r>
              <a:rPr lang="en-US" dirty="0" smtClean="0">
                <a:solidFill>
                  <a:schemeClr val="accent1">
                    <a:lumMod val="75000"/>
                  </a:schemeClr>
                </a:solidFill>
              </a:rPr>
              <a:t> algebra operation can be associated with inputs and outputs represent the statements of </a:t>
            </a:r>
            <a:r>
              <a:rPr lang="en-US" dirty="0" err="1" smtClean="0">
                <a:solidFill>
                  <a:schemeClr val="accent1">
                    <a:lumMod val="75000"/>
                  </a:schemeClr>
                </a:solidFill>
              </a:rPr>
              <a:t>boolean</a:t>
            </a:r>
            <a:r>
              <a:rPr lang="en-US" dirty="0" smtClean="0">
                <a:solidFill>
                  <a:schemeClr val="accent1">
                    <a:lumMod val="75000"/>
                  </a:schemeClr>
                </a:solidFill>
              </a:rPr>
              <a:t> algebra. Although these circuits  may be complex , they may all be constructed from three </a:t>
            </a:r>
            <a:r>
              <a:rPr lang="en-US" dirty="0" err="1" smtClean="0">
                <a:solidFill>
                  <a:schemeClr val="accent1">
                    <a:lumMod val="75000"/>
                  </a:schemeClr>
                </a:solidFill>
              </a:rPr>
              <a:t>bsic</a:t>
            </a:r>
            <a:r>
              <a:rPr lang="en-US" dirty="0" smtClean="0">
                <a:solidFill>
                  <a:schemeClr val="accent1">
                    <a:lumMod val="75000"/>
                  </a:schemeClr>
                </a:solidFill>
              </a:rPr>
              <a:t> devices . We have three different types of logic gates .  These are the AND gate, the OR gate and the NOT  gate.</a:t>
            </a:r>
            <a:endParaRPr lang="en-US"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848600" cy="762000"/>
          </a:xfrm>
        </p:spPr>
        <p:txBody>
          <a:bodyPr>
            <a:normAutofit fontScale="90000"/>
          </a:bodyPr>
          <a:lstStyle/>
          <a:p>
            <a:r>
              <a:rPr lang="en-US" b="0" dirty="0" smtClean="0">
                <a:solidFill>
                  <a:schemeClr val="accent1">
                    <a:lumMod val="50000"/>
                  </a:schemeClr>
                </a:solidFill>
              </a:rPr>
              <a:t>Hardware description and </a:t>
            </a:r>
            <a:r>
              <a:rPr lang="en-US" b="0" dirty="0" err="1" smtClean="0">
                <a:solidFill>
                  <a:schemeClr val="accent1">
                    <a:lumMod val="50000"/>
                  </a:schemeClr>
                </a:solidFill>
              </a:rPr>
              <a:t>pinout</a:t>
            </a:r>
            <a:r>
              <a:rPr lang="en-US" b="0" dirty="0" smtClean="0"/>
              <a:t/>
            </a:r>
            <a:br>
              <a:rPr lang="en-US" b="0" dirty="0" smtClean="0"/>
            </a:br>
            <a:endParaRPr lang="en-US" dirty="0"/>
          </a:p>
        </p:txBody>
      </p:sp>
      <p:sp>
        <p:nvSpPr>
          <p:cNvPr id="3" name="Subtitle 2"/>
          <p:cNvSpPr>
            <a:spLocks noGrp="1"/>
          </p:cNvSpPr>
          <p:nvPr>
            <p:ph type="subTitle" idx="1"/>
          </p:nvPr>
        </p:nvSpPr>
        <p:spPr>
          <a:xfrm>
            <a:off x="1219200" y="533400"/>
            <a:ext cx="7772400" cy="6324600"/>
          </a:xfrm>
        </p:spPr>
        <p:txBody>
          <a:bodyPr>
            <a:normAutofit fontScale="32500" lnSpcReduction="20000"/>
          </a:bodyPr>
          <a:lstStyle/>
          <a:p>
            <a:r>
              <a:rPr lang="en-US" sz="3700" b="0" dirty="0" smtClean="0"/>
              <a:t>NOR Gates are basic logic gates, and as such they are </a:t>
            </a:r>
            <a:r>
              <a:rPr lang="en-US" sz="3700" b="0" dirty="0" err="1" smtClean="0"/>
              <a:t>recognised</a:t>
            </a:r>
            <a:r>
              <a:rPr lang="en-US" sz="3700" b="0" dirty="0" smtClean="0"/>
              <a:t> in </a:t>
            </a:r>
            <a:r>
              <a:rPr lang="en-US" sz="3700" b="0" dirty="0" smtClean="0">
                <a:hlinkClick r:id="rId2" tooltip="Transistor–transistor logic"/>
              </a:rPr>
              <a:t>TTL</a:t>
            </a:r>
            <a:r>
              <a:rPr lang="en-US" sz="3700" b="0" dirty="0" smtClean="0"/>
              <a:t> and </a:t>
            </a:r>
            <a:r>
              <a:rPr lang="en-US" sz="3700" b="0" dirty="0" smtClean="0">
                <a:hlinkClick r:id="rId3" tooltip="CMOS"/>
              </a:rPr>
              <a:t>CMOS</a:t>
            </a:r>
            <a:r>
              <a:rPr lang="en-US" sz="3700" b="0" dirty="0" smtClean="0"/>
              <a:t> </a:t>
            </a:r>
            <a:r>
              <a:rPr lang="en-US" sz="3700" b="0" dirty="0" smtClean="0">
                <a:hlinkClick r:id="rId4" tooltip="Integrated circuit"/>
              </a:rPr>
              <a:t>ICs</a:t>
            </a:r>
            <a:r>
              <a:rPr lang="en-US" sz="3700" b="0" dirty="0" smtClean="0"/>
              <a:t>. The standard, 4000 series, CMOS IC is the 4001, which includes four independent, two-input, NOR gates. The </a:t>
            </a:r>
            <a:r>
              <a:rPr lang="en-US" sz="3700" b="0" dirty="0" err="1" smtClean="0"/>
              <a:t>pinout</a:t>
            </a:r>
            <a:r>
              <a:rPr lang="en-US" sz="3700" b="0" dirty="0" smtClean="0"/>
              <a:t> diagram is as follows</a:t>
            </a:r>
          </a:p>
          <a:p>
            <a:endParaRPr lang="en-US" sz="1200" b="0" dirty="0" smtClean="0"/>
          </a:p>
          <a:p>
            <a:r>
              <a:rPr lang="en-US" sz="1200" b="0" dirty="0" smtClean="0"/>
              <a:t>                                                                     </a:t>
            </a:r>
          </a:p>
          <a:p>
            <a:endParaRPr lang="en-US" sz="1200" b="0" dirty="0" smtClean="0"/>
          </a:p>
          <a:p>
            <a:endParaRPr lang="en-US" sz="1200" b="0" dirty="0" smtClean="0"/>
          </a:p>
          <a:p>
            <a:endParaRPr lang="en-US" sz="1200" b="0" dirty="0" smtClean="0"/>
          </a:p>
          <a:p>
            <a:endParaRPr lang="en-US" sz="1200" b="0" dirty="0" smtClean="0"/>
          </a:p>
          <a:p>
            <a:endParaRPr lang="en-US" sz="1200" b="0" dirty="0" smtClean="0"/>
          </a:p>
          <a:p>
            <a:endParaRPr lang="en-US" sz="1200" b="0" dirty="0" smtClean="0"/>
          </a:p>
          <a:p>
            <a:endParaRPr lang="en-US" sz="1200" b="0" dirty="0" smtClean="0"/>
          </a:p>
          <a:p>
            <a:r>
              <a:rPr lang="en-US" sz="1200" b="0" dirty="0" smtClean="0"/>
              <a:t>                            Availability</a:t>
            </a:r>
          </a:p>
          <a:p>
            <a:endParaRPr lang="en-US" sz="1200" b="0" dirty="0" smtClean="0"/>
          </a:p>
          <a:p>
            <a:endParaRPr lang="en-US" sz="1200" b="0" dirty="0" smtClean="0"/>
          </a:p>
          <a:p>
            <a:endParaRPr lang="en-US" b="0" dirty="0" smtClean="0"/>
          </a:p>
          <a:p>
            <a:r>
              <a:rPr lang="en-US" sz="4000" b="0" dirty="0" smtClean="0"/>
              <a:t>          </a:t>
            </a:r>
          </a:p>
          <a:p>
            <a:r>
              <a:rPr lang="en-US" sz="4000" b="0" dirty="0" smtClean="0"/>
              <a:t>             Availability</a:t>
            </a:r>
          </a:p>
          <a:p>
            <a:r>
              <a:rPr lang="en-US" sz="2500" b="0" dirty="0" smtClean="0"/>
              <a:t> </a:t>
            </a:r>
            <a:endParaRPr lang="en-US" sz="3400" b="0" dirty="0" smtClean="0"/>
          </a:p>
          <a:p>
            <a:r>
              <a:rPr lang="en-US" sz="3400" b="0" dirty="0" smtClean="0"/>
              <a:t>                          These devices are available from most semiconductor manufacturers such as </a:t>
            </a:r>
            <a:r>
              <a:rPr lang="en-US" sz="3400" b="0" dirty="0" smtClean="0">
                <a:hlinkClick r:id="rId5" tooltip="Fairchild Semiconductor"/>
              </a:rPr>
              <a:t>Fairchild                                                                                                          Semiconductor</a:t>
            </a:r>
            <a:r>
              <a:rPr lang="en-US" sz="3400" b="0" dirty="0" smtClean="0"/>
              <a:t>, </a:t>
            </a:r>
            <a:r>
              <a:rPr lang="en-US" sz="3400" b="0" dirty="0" smtClean="0">
                <a:hlinkClick r:id="rId6" tooltip="Philips"/>
              </a:rPr>
              <a:t>Philips</a:t>
            </a:r>
            <a:r>
              <a:rPr lang="en-US" sz="3400" b="0" dirty="0" smtClean="0"/>
              <a:t> or </a:t>
            </a:r>
            <a:r>
              <a:rPr lang="en-US" sz="3400" b="0" dirty="0" smtClean="0">
                <a:hlinkClick r:id="rId7" tooltip="Texas Instruments"/>
              </a:rPr>
              <a:t>Texas Instruments</a:t>
            </a:r>
            <a:r>
              <a:rPr lang="en-US" sz="3400" b="0" dirty="0" smtClean="0"/>
              <a:t>. These are usually available in both through-                         hole </a:t>
            </a:r>
            <a:r>
              <a:rPr lang="en-US" sz="3400" b="0" dirty="0" smtClean="0">
                <a:hlinkClick r:id="rId8" tooltip="Dual in-line package"/>
              </a:rPr>
              <a:t>DIP</a:t>
            </a:r>
            <a:r>
              <a:rPr lang="en-US" sz="3400" b="0" dirty="0" smtClean="0"/>
              <a:t> and </a:t>
            </a:r>
            <a:r>
              <a:rPr lang="en-US" sz="3400" b="0" dirty="0" smtClean="0">
                <a:hlinkClick r:id="rId9" tooltip="Small-outline integrated circuit"/>
              </a:rPr>
              <a:t>SOIC</a:t>
            </a:r>
            <a:r>
              <a:rPr lang="en-US" sz="3400" b="0" dirty="0" smtClean="0"/>
              <a:t> format. Datasheets are readily available in most </a:t>
            </a:r>
            <a:r>
              <a:rPr lang="en-US" sz="3400" b="0" dirty="0" smtClean="0">
                <a:hlinkClick r:id="rId10" tooltip="Datasheet"/>
              </a:rPr>
              <a:t>datasheet databases</a:t>
            </a:r>
            <a:r>
              <a:rPr lang="en-US" sz="3400" b="0" dirty="0" smtClean="0"/>
              <a:t>.</a:t>
            </a:r>
          </a:p>
          <a:p>
            <a:r>
              <a:rPr lang="en-US" sz="3400" b="0" dirty="0" smtClean="0"/>
              <a:t>In the popular CMOS and TTL </a:t>
            </a:r>
            <a:r>
              <a:rPr lang="en-US" sz="3400" b="0" dirty="0" smtClean="0">
                <a:hlinkClick r:id="rId11" tooltip="Logic families"/>
              </a:rPr>
              <a:t>logic families</a:t>
            </a:r>
            <a:r>
              <a:rPr lang="en-US" sz="3400" b="0" dirty="0" smtClean="0"/>
              <a:t>, NOR gates with up to 8 inputs are available:</a:t>
            </a:r>
          </a:p>
          <a:p>
            <a:r>
              <a:rPr lang="en-US" sz="3400" b="0" dirty="0" smtClean="0">
                <a:hlinkClick r:id="rId3" tooltip="CMOS"/>
              </a:rPr>
              <a:t>CMOS</a:t>
            </a:r>
            <a:endParaRPr lang="en-US" sz="3400" b="0" dirty="0" smtClean="0"/>
          </a:p>
          <a:p>
            <a:pPr lvl="1"/>
            <a:r>
              <a:rPr lang="en-US" sz="3400" dirty="0" smtClean="0"/>
              <a:t>4001: Quad 2-input NOR gate</a:t>
            </a:r>
          </a:p>
          <a:p>
            <a:pPr lvl="1"/>
            <a:r>
              <a:rPr lang="en-US" sz="3400" dirty="0" smtClean="0"/>
              <a:t>4025: Triple 3-input NOR gate</a:t>
            </a:r>
          </a:p>
          <a:p>
            <a:pPr lvl="1"/>
            <a:r>
              <a:rPr lang="en-US" sz="3400" dirty="0" smtClean="0"/>
              <a:t>4002: Dual 4-input NOR gate</a:t>
            </a:r>
          </a:p>
          <a:p>
            <a:pPr lvl="1"/>
            <a:r>
              <a:rPr lang="en-US" sz="3400" dirty="0" smtClean="0"/>
              <a:t>4078: Single 8-input NOR gate</a:t>
            </a:r>
          </a:p>
          <a:p>
            <a:r>
              <a:rPr lang="en-US" sz="3400" b="0" dirty="0" smtClean="0">
                <a:hlinkClick r:id="rId12" tooltip="Transistor-transistor logic"/>
              </a:rPr>
              <a:t>TTL</a:t>
            </a:r>
            <a:endParaRPr lang="en-US" sz="3400" b="0" dirty="0" smtClean="0"/>
          </a:p>
          <a:p>
            <a:pPr lvl="1"/>
            <a:r>
              <a:rPr lang="en-US" sz="3400" dirty="0" smtClean="0"/>
              <a:t>7402: Quad 2-input NOR gate</a:t>
            </a:r>
          </a:p>
          <a:p>
            <a:pPr lvl="1"/>
            <a:r>
              <a:rPr lang="en-US" sz="3400" dirty="0" smtClean="0"/>
              <a:t>7427: Triple 3-input NOR gate</a:t>
            </a:r>
          </a:p>
          <a:p>
            <a:pPr lvl="1"/>
            <a:r>
              <a:rPr lang="en-US" sz="3400" dirty="0" smtClean="0"/>
              <a:t>7425: Dual 4-input NOR gate (with strobe, obsolete)</a:t>
            </a:r>
          </a:p>
          <a:p>
            <a:pPr lvl="1"/>
            <a:r>
              <a:rPr lang="en-US" sz="3400" dirty="0" smtClean="0"/>
              <a:t>74260: Dual 5-Input NOR Gate</a:t>
            </a:r>
          </a:p>
          <a:p>
            <a:pPr lvl="1"/>
            <a:r>
              <a:rPr lang="en-US" sz="3400" dirty="0" smtClean="0"/>
              <a:t>744078: Single 8-input NOR Gate</a:t>
            </a:r>
          </a:p>
          <a:p>
            <a:r>
              <a:rPr lang="en-US" sz="3400" b="0" dirty="0" smtClean="0"/>
              <a:t>In the older </a:t>
            </a:r>
            <a:r>
              <a:rPr lang="en-US" sz="3400" b="0" dirty="0" smtClean="0">
                <a:hlinkClick r:id="rId13" tooltip="Resistor–transistor logic"/>
              </a:rPr>
              <a:t>RTL</a:t>
            </a:r>
            <a:r>
              <a:rPr lang="en-US" sz="3400" b="0" dirty="0" smtClean="0"/>
              <a:t> and </a:t>
            </a:r>
            <a:r>
              <a:rPr lang="en-US" sz="3400" b="0" dirty="0" smtClean="0">
                <a:hlinkClick r:id="rId14" tooltip="Emitter-coupled logic"/>
              </a:rPr>
              <a:t>ECL</a:t>
            </a:r>
            <a:r>
              <a:rPr lang="en-US" sz="3400" b="0" dirty="0" smtClean="0"/>
              <a:t> families, NOR gates were efficient and most commonly used.</a:t>
            </a:r>
          </a:p>
          <a:p>
            <a:endParaRPr lang="en-US" sz="1200" b="0" dirty="0" smtClean="0"/>
          </a:p>
          <a:p>
            <a:endParaRPr lang="en-US" sz="1200" b="0" dirty="0" smtClean="0"/>
          </a:p>
          <a:p>
            <a:endParaRPr lang="en-US" sz="1200" b="0" dirty="0" smtClean="0"/>
          </a:p>
          <a:p>
            <a:endParaRPr lang="en-US" sz="1200" b="0" dirty="0" smtClean="0"/>
          </a:p>
          <a:p>
            <a:endParaRPr lang="en-US" sz="1200" b="0" dirty="0" smtClean="0"/>
          </a:p>
          <a:p>
            <a:endParaRPr lang="en-US" sz="1200" dirty="0"/>
          </a:p>
        </p:txBody>
      </p:sp>
      <p:pic>
        <p:nvPicPr>
          <p:cNvPr id="1026" name="Picture 2" descr="C:\Users\User\Desktop\NOR_Pinout.jpg"/>
          <p:cNvPicPr>
            <a:picLocks noChangeAspect="1" noChangeArrowheads="1"/>
          </p:cNvPicPr>
          <p:nvPr/>
        </p:nvPicPr>
        <p:blipFill>
          <a:blip r:embed="rId15" cstate="print"/>
          <a:srcRect/>
          <a:stretch>
            <a:fillRect/>
          </a:stretch>
        </p:blipFill>
        <p:spPr bwMode="auto">
          <a:xfrm>
            <a:off x="1905000" y="1219200"/>
            <a:ext cx="1524000" cy="15544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696200" cy="762000"/>
          </a:xfrm>
        </p:spPr>
        <p:txBody>
          <a:bodyPr/>
          <a:lstStyle/>
          <a:p>
            <a:r>
              <a:rPr lang="en-US" dirty="0" smtClean="0">
                <a:solidFill>
                  <a:srgbClr val="7030A0"/>
                </a:solidFill>
                <a:latin typeface="Agency FB" pitchFamily="34" charset="0"/>
              </a:rPr>
              <a:t>RESISTOR</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1828800" y="914400"/>
            <a:ext cx="7162800" cy="4114800"/>
          </a:xfrm>
        </p:spPr>
        <p:txBody>
          <a:bodyPr>
            <a:normAutofit fontScale="92500" lnSpcReduction="10000"/>
          </a:bodyPr>
          <a:lstStyle/>
          <a:p>
            <a:endParaRPr lang="en-US" sz="1500" b="0" dirty="0" smtClean="0">
              <a:solidFill>
                <a:schemeClr val="bg2">
                  <a:lumMod val="10000"/>
                </a:schemeClr>
              </a:solidFill>
            </a:endParaRPr>
          </a:p>
          <a:p>
            <a:r>
              <a:rPr lang="en-US" sz="1500" b="0" dirty="0" smtClean="0">
                <a:solidFill>
                  <a:schemeClr val="bg2">
                    <a:lumMod val="10000"/>
                  </a:schemeClr>
                </a:solidFill>
              </a:rPr>
              <a:t>A </a:t>
            </a:r>
            <a:r>
              <a:rPr lang="en-US" sz="1500" dirty="0" smtClean="0">
                <a:solidFill>
                  <a:schemeClr val="bg2">
                    <a:lumMod val="10000"/>
                  </a:schemeClr>
                </a:solidFill>
              </a:rPr>
              <a:t>resistor</a:t>
            </a:r>
            <a:r>
              <a:rPr lang="en-US" sz="1500" b="0" dirty="0" smtClean="0">
                <a:solidFill>
                  <a:schemeClr val="bg2">
                    <a:lumMod val="10000"/>
                  </a:schemeClr>
                </a:solidFill>
              </a:rPr>
              <a:t> is a </a:t>
            </a:r>
            <a:r>
              <a:rPr lang="en-US" sz="1500" b="0" dirty="0" smtClean="0">
                <a:solidFill>
                  <a:schemeClr val="bg2">
                    <a:lumMod val="10000"/>
                  </a:schemeClr>
                </a:solidFill>
                <a:hlinkClick r:id="rId2" tooltip="Passivity (engineering)"/>
              </a:rPr>
              <a:t>passive</a:t>
            </a:r>
            <a:r>
              <a:rPr lang="en-US" sz="1500" b="0" dirty="0" smtClean="0">
                <a:solidFill>
                  <a:schemeClr val="bg2">
                    <a:lumMod val="10000"/>
                  </a:schemeClr>
                </a:solidFill>
              </a:rPr>
              <a:t> </a:t>
            </a:r>
            <a:r>
              <a:rPr lang="en-US" sz="1500" b="0" dirty="0" smtClean="0">
                <a:solidFill>
                  <a:schemeClr val="bg2">
                    <a:lumMod val="10000"/>
                  </a:schemeClr>
                </a:solidFill>
                <a:hlinkClick r:id="rId3" tooltip="Terminal (electronics)"/>
              </a:rPr>
              <a:t>two-terminal</a:t>
            </a:r>
            <a:r>
              <a:rPr lang="en-US" sz="1500" b="0" dirty="0" smtClean="0">
                <a:solidFill>
                  <a:schemeClr val="bg2">
                    <a:lumMod val="10000"/>
                  </a:schemeClr>
                </a:solidFill>
              </a:rPr>
              <a:t> </a:t>
            </a:r>
            <a:r>
              <a:rPr lang="en-US" sz="1500" b="0" dirty="0" smtClean="0">
                <a:solidFill>
                  <a:schemeClr val="bg2">
                    <a:lumMod val="10000"/>
                  </a:schemeClr>
                </a:solidFill>
                <a:hlinkClick r:id="rId4" tooltip="Electronic component"/>
              </a:rPr>
              <a:t>electrical component</a:t>
            </a:r>
            <a:r>
              <a:rPr lang="en-US" sz="1500" b="0" dirty="0" smtClean="0">
                <a:solidFill>
                  <a:schemeClr val="bg2">
                    <a:lumMod val="10000"/>
                  </a:schemeClr>
                </a:solidFill>
              </a:rPr>
              <a:t> that implements </a:t>
            </a:r>
            <a:r>
              <a:rPr lang="en-US" sz="1500" b="0" dirty="0" smtClean="0">
                <a:solidFill>
                  <a:schemeClr val="bg2">
                    <a:lumMod val="10000"/>
                  </a:schemeClr>
                </a:solidFill>
                <a:hlinkClick r:id="rId5" tooltip="Electrical resistance"/>
              </a:rPr>
              <a:t>electrical resistance</a:t>
            </a:r>
            <a:r>
              <a:rPr lang="en-US" sz="1500" b="0" dirty="0" smtClean="0">
                <a:solidFill>
                  <a:schemeClr val="bg2">
                    <a:lumMod val="10000"/>
                  </a:schemeClr>
                </a:solidFill>
              </a:rPr>
              <a:t> as a circuit element. In electronic circuits, resistors are used to reduce current flow, adjust signal levels, to divide voltages, </a:t>
            </a:r>
            <a:r>
              <a:rPr lang="en-US" sz="1500" b="0" dirty="0" smtClean="0">
                <a:solidFill>
                  <a:schemeClr val="bg2">
                    <a:lumMod val="10000"/>
                  </a:schemeClr>
                </a:solidFill>
                <a:hlinkClick r:id="rId6" tooltip="Biasing"/>
              </a:rPr>
              <a:t>bias</a:t>
            </a:r>
            <a:r>
              <a:rPr lang="en-US" sz="1500" b="0" dirty="0" smtClean="0">
                <a:solidFill>
                  <a:schemeClr val="bg2">
                    <a:lumMod val="10000"/>
                  </a:schemeClr>
                </a:solidFill>
              </a:rPr>
              <a:t> active elements, and terminate </a:t>
            </a:r>
            <a:r>
              <a:rPr lang="en-US" sz="1500" b="0" dirty="0" smtClean="0">
                <a:solidFill>
                  <a:schemeClr val="bg2">
                    <a:lumMod val="10000"/>
                  </a:schemeClr>
                </a:solidFill>
                <a:hlinkClick r:id="rId7" tooltip="Transmission line"/>
              </a:rPr>
              <a:t>transmission lines</a:t>
            </a:r>
            <a:r>
              <a:rPr lang="en-US" sz="1500" b="0" dirty="0" smtClean="0">
                <a:solidFill>
                  <a:schemeClr val="bg2">
                    <a:lumMod val="10000"/>
                  </a:schemeClr>
                </a:solidFill>
              </a:rPr>
              <a:t>, among other uses. High-power resistors that can dissipate many </a:t>
            </a:r>
            <a:r>
              <a:rPr lang="en-US" sz="1500" b="0" dirty="0" smtClean="0">
                <a:solidFill>
                  <a:schemeClr val="bg2">
                    <a:lumMod val="10000"/>
                  </a:schemeClr>
                </a:solidFill>
                <a:hlinkClick r:id="rId8" tooltip="Watt"/>
              </a:rPr>
              <a:t>watts</a:t>
            </a:r>
            <a:r>
              <a:rPr lang="en-US" sz="1500" b="0" dirty="0" smtClean="0">
                <a:solidFill>
                  <a:schemeClr val="bg2">
                    <a:lumMod val="10000"/>
                  </a:schemeClr>
                </a:solidFill>
              </a:rPr>
              <a:t> of electrical power as heat, may be used as part of motor controls, in power distribution systems, or as test loads for </a:t>
            </a:r>
            <a:r>
              <a:rPr lang="en-US" sz="1500" b="0" dirty="0" smtClean="0">
                <a:solidFill>
                  <a:schemeClr val="bg2">
                    <a:lumMod val="10000"/>
                  </a:schemeClr>
                </a:solidFill>
                <a:hlinkClick r:id="rId9" tooltip="Electric generator"/>
              </a:rPr>
              <a:t>generators</a:t>
            </a:r>
            <a:r>
              <a:rPr lang="en-US" sz="1500" b="0" dirty="0" smtClean="0">
                <a:solidFill>
                  <a:schemeClr val="bg2">
                    <a:lumMod val="10000"/>
                  </a:schemeClr>
                </a:solidFill>
              </a:rPr>
              <a:t>. Fixed resistors have resistances that only change slightly with temperature, time or operating voltage. Variable resistors can be used to adjust circuit elements (such as a volume control or a lamp dimmer), or as sensing devices for heat, light, humidity, force, or chemical activity.</a:t>
            </a:r>
          </a:p>
          <a:p>
            <a:r>
              <a:rPr lang="en-US" sz="1500" b="0" dirty="0" smtClean="0">
                <a:solidFill>
                  <a:schemeClr val="bg2">
                    <a:lumMod val="10000"/>
                  </a:schemeClr>
                </a:solidFill>
              </a:rPr>
              <a:t>Resistors are common elements of </a:t>
            </a:r>
            <a:r>
              <a:rPr lang="en-US" sz="1500" b="0" dirty="0" smtClean="0">
                <a:solidFill>
                  <a:schemeClr val="bg2">
                    <a:lumMod val="10000"/>
                  </a:schemeClr>
                </a:solidFill>
                <a:hlinkClick r:id="rId10" tooltip="Electrical network"/>
              </a:rPr>
              <a:t>electrical networks</a:t>
            </a:r>
            <a:r>
              <a:rPr lang="en-US" sz="1500" b="0" dirty="0" smtClean="0">
                <a:solidFill>
                  <a:schemeClr val="bg2">
                    <a:lumMod val="10000"/>
                  </a:schemeClr>
                </a:solidFill>
              </a:rPr>
              <a:t> and </a:t>
            </a:r>
            <a:r>
              <a:rPr lang="en-US" sz="1500" b="0" dirty="0" smtClean="0">
                <a:solidFill>
                  <a:schemeClr val="bg2">
                    <a:lumMod val="10000"/>
                  </a:schemeClr>
                </a:solidFill>
                <a:hlinkClick r:id="rId11" tooltip="Electronic circuit"/>
              </a:rPr>
              <a:t>electronic circuits</a:t>
            </a:r>
            <a:r>
              <a:rPr lang="en-US" sz="1500" b="0" dirty="0" smtClean="0">
                <a:solidFill>
                  <a:schemeClr val="bg2">
                    <a:lumMod val="10000"/>
                  </a:schemeClr>
                </a:solidFill>
              </a:rPr>
              <a:t> and are ubiquitous in </a:t>
            </a:r>
            <a:r>
              <a:rPr lang="en-US" sz="1500" b="0" dirty="0" smtClean="0">
                <a:solidFill>
                  <a:schemeClr val="bg2">
                    <a:lumMod val="10000"/>
                  </a:schemeClr>
                </a:solidFill>
                <a:hlinkClick r:id="rId12" tooltip="Electronics"/>
              </a:rPr>
              <a:t>electronic equipment</a:t>
            </a:r>
            <a:r>
              <a:rPr lang="en-US" sz="1500" b="0" dirty="0" smtClean="0">
                <a:solidFill>
                  <a:schemeClr val="bg2">
                    <a:lumMod val="10000"/>
                  </a:schemeClr>
                </a:solidFill>
              </a:rPr>
              <a:t>. Practical resistors as discrete components can be composed of various compounds and forms. Resistors are also implemented within </a:t>
            </a:r>
            <a:r>
              <a:rPr lang="en-US" sz="1500" b="0" dirty="0" smtClean="0">
                <a:solidFill>
                  <a:schemeClr val="bg2">
                    <a:lumMod val="10000"/>
                  </a:schemeClr>
                </a:solidFill>
                <a:hlinkClick r:id="rId13" tooltip="Integrated circuits"/>
              </a:rPr>
              <a:t>integrated circuits</a:t>
            </a:r>
            <a:r>
              <a:rPr lang="en-US" sz="1500" b="0" dirty="0" smtClean="0">
                <a:solidFill>
                  <a:schemeClr val="bg2">
                    <a:lumMod val="10000"/>
                  </a:schemeClr>
                </a:solidFill>
              </a:rPr>
              <a:t>.</a:t>
            </a:r>
          </a:p>
          <a:p>
            <a:r>
              <a:rPr lang="en-US" sz="1500" b="0" dirty="0" smtClean="0">
                <a:solidFill>
                  <a:schemeClr val="bg2">
                    <a:lumMod val="10000"/>
                  </a:schemeClr>
                </a:solidFill>
              </a:rPr>
              <a:t>The electrical function of a resistor is specified by its resistance: common commercial resistors are manufactured over a range of more than nine </a:t>
            </a:r>
            <a:r>
              <a:rPr lang="en-US" sz="1500" b="0" dirty="0" smtClean="0">
                <a:solidFill>
                  <a:schemeClr val="bg2">
                    <a:lumMod val="10000"/>
                  </a:schemeClr>
                </a:solidFill>
                <a:hlinkClick r:id="rId14" tooltip="Orders of magnitude"/>
              </a:rPr>
              <a:t>orders of magnitude</a:t>
            </a:r>
            <a:r>
              <a:rPr lang="en-US" sz="1500" b="0" dirty="0" smtClean="0">
                <a:solidFill>
                  <a:schemeClr val="bg2">
                    <a:lumMod val="10000"/>
                  </a:schemeClr>
                </a:solidFill>
              </a:rPr>
              <a:t>. The nominal value of the resistance falls within the </a:t>
            </a:r>
            <a:r>
              <a:rPr lang="en-US" sz="1500" b="0" dirty="0" smtClean="0">
                <a:solidFill>
                  <a:schemeClr val="bg2">
                    <a:lumMod val="10000"/>
                  </a:schemeClr>
                </a:solidFill>
                <a:hlinkClick r:id="rId15" tooltip="Engineering tolerance"/>
              </a:rPr>
              <a:t>manufacturing tolerance</a:t>
            </a:r>
            <a:r>
              <a:rPr lang="en-US" sz="1500" b="0" dirty="0" smtClean="0">
                <a:solidFill>
                  <a:schemeClr val="bg2">
                    <a:lumMod val="10000"/>
                  </a:schemeClr>
                </a:solidFill>
              </a:rPr>
              <a:t>, indicated on the component.</a:t>
            </a:r>
          </a:p>
          <a:p>
            <a:endParaRPr lang="en-US" dirty="0"/>
          </a:p>
        </p:txBody>
      </p:sp>
      <p:pic>
        <p:nvPicPr>
          <p:cNvPr id="2050" name="Picture 2" descr="C:\Users\User\Desktop\1280px-Electronic-Axial-Lead-Resistors-Array.jpg"/>
          <p:cNvPicPr>
            <a:picLocks noChangeAspect="1" noChangeArrowheads="1"/>
          </p:cNvPicPr>
          <p:nvPr/>
        </p:nvPicPr>
        <p:blipFill>
          <a:blip r:embed="rId16" cstate="print"/>
          <a:srcRect/>
          <a:stretch>
            <a:fillRect/>
          </a:stretch>
        </p:blipFill>
        <p:spPr bwMode="auto">
          <a:xfrm>
            <a:off x="5791200" y="4876800"/>
            <a:ext cx="2503714" cy="1752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305800" cy="609600"/>
          </a:xfrm>
        </p:spPr>
        <p:txBody>
          <a:bodyPr/>
          <a:lstStyle/>
          <a:p>
            <a:r>
              <a:rPr lang="en-US" dirty="0" smtClean="0">
                <a:solidFill>
                  <a:srgbClr val="7030A0"/>
                </a:solidFill>
                <a:latin typeface="Agency FB" pitchFamily="34" charset="0"/>
              </a:rPr>
              <a:t>ELECTRONIC SYMBOLS AND NOTATIONS</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990600" y="914400"/>
            <a:ext cx="8001000" cy="5943600"/>
          </a:xfrm>
        </p:spPr>
        <p:txBody>
          <a:bodyPr>
            <a:normAutofit/>
          </a:bodyPr>
          <a:lstStyle/>
          <a:p>
            <a:r>
              <a:rPr lang="en-US" sz="1400" dirty="0" smtClean="0">
                <a:solidFill>
                  <a:schemeClr val="accent2">
                    <a:lumMod val="50000"/>
                  </a:schemeClr>
                </a:solidFill>
              </a:rPr>
              <a:t>Two typical </a:t>
            </a:r>
            <a:r>
              <a:rPr lang="en-US" sz="1400" dirty="0" smtClean="0">
                <a:solidFill>
                  <a:schemeClr val="accent2">
                    <a:lumMod val="50000"/>
                  </a:schemeClr>
                </a:solidFill>
                <a:hlinkClick r:id="rId2" tooltip="Schematic diagram"/>
              </a:rPr>
              <a:t>schematic diagram</a:t>
            </a:r>
            <a:r>
              <a:rPr lang="en-US" sz="1400" dirty="0" smtClean="0">
                <a:solidFill>
                  <a:schemeClr val="accent2">
                    <a:lumMod val="50000"/>
                  </a:schemeClr>
                </a:solidFill>
              </a:rPr>
              <a:t> symbols are as follows:</a:t>
            </a:r>
          </a:p>
          <a:p>
            <a:endParaRPr lang="en-US" sz="1400" dirty="0" smtClean="0">
              <a:solidFill>
                <a:schemeClr val="accent2">
                  <a:lumMod val="50000"/>
                </a:schemeClr>
              </a:solidFill>
            </a:endParaRPr>
          </a:p>
          <a:p>
            <a:endParaRPr lang="en-US" sz="1400" dirty="0" smtClean="0">
              <a:solidFill>
                <a:schemeClr val="accent2">
                  <a:lumMod val="50000"/>
                </a:schemeClr>
              </a:solidFill>
            </a:endParaRPr>
          </a:p>
          <a:p>
            <a:r>
              <a:rPr lang="en-US" sz="1400" dirty="0" smtClean="0">
                <a:solidFill>
                  <a:schemeClr val="accent2">
                    <a:lumMod val="50000"/>
                  </a:schemeClr>
                </a:solidFill>
              </a:rPr>
              <a:t>                                                                       </a:t>
            </a:r>
            <a:r>
              <a:rPr lang="en-US" sz="2000" dirty="0" smtClean="0">
                <a:solidFill>
                  <a:schemeClr val="accent2">
                    <a:lumMod val="50000"/>
                  </a:schemeClr>
                </a:solidFill>
              </a:rPr>
              <a:t> &amp;             </a:t>
            </a:r>
          </a:p>
          <a:p>
            <a:r>
              <a:rPr lang="en-US" sz="2000" dirty="0" smtClean="0">
                <a:solidFill>
                  <a:schemeClr val="accent2">
                    <a:lumMod val="50000"/>
                  </a:schemeClr>
                </a:solidFill>
              </a:rPr>
              <a:t>                                                      </a:t>
            </a:r>
          </a:p>
          <a:p>
            <a:r>
              <a:rPr lang="en-US" sz="2000" dirty="0" smtClean="0">
                <a:solidFill>
                  <a:schemeClr val="accent2">
                    <a:lumMod val="50000"/>
                  </a:schemeClr>
                </a:solidFill>
              </a:rPr>
              <a:t>                                                             </a:t>
            </a:r>
            <a:r>
              <a:rPr lang="en-US" sz="1400" dirty="0" smtClean="0">
                <a:solidFill>
                  <a:schemeClr val="accent2">
                    <a:lumMod val="50000"/>
                  </a:schemeClr>
                </a:solidFill>
              </a:rPr>
              <a:t>IEC RESISTOR SYMBOL                                            </a:t>
            </a:r>
          </a:p>
          <a:p>
            <a:r>
              <a:rPr lang="en-US" sz="2000" dirty="0" smtClean="0">
                <a:solidFill>
                  <a:schemeClr val="accent2">
                    <a:lumMod val="50000"/>
                  </a:schemeClr>
                </a:solidFill>
              </a:rPr>
              <a:t>                                                                  </a:t>
            </a:r>
          </a:p>
          <a:p>
            <a:r>
              <a:rPr lang="en-US" sz="2000" dirty="0" smtClean="0">
                <a:solidFill>
                  <a:schemeClr val="accent2">
                    <a:lumMod val="50000"/>
                  </a:schemeClr>
                </a:solidFill>
              </a:rPr>
              <a:t>                              </a:t>
            </a:r>
          </a:p>
          <a:p>
            <a:r>
              <a:rPr lang="en-US" sz="2000" dirty="0" smtClean="0">
                <a:solidFill>
                  <a:srgbClr val="7030A0"/>
                </a:solidFill>
                <a:latin typeface="Agency FB" pitchFamily="34" charset="0"/>
              </a:rPr>
              <a:t>The notation to state a resistor's value in a circuit diagram varies.</a:t>
            </a:r>
          </a:p>
          <a:p>
            <a:r>
              <a:rPr lang="en-US" sz="2000" dirty="0" smtClean="0">
                <a:solidFill>
                  <a:srgbClr val="7030A0"/>
                </a:solidFill>
                <a:latin typeface="Agency FB" pitchFamily="34" charset="0"/>
              </a:rPr>
              <a:t>One common scheme is the </a:t>
            </a:r>
            <a:r>
              <a:rPr lang="en-US" sz="2000" dirty="0" smtClean="0">
                <a:solidFill>
                  <a:srgbClr val="7030A0"/>
                </a:solidFill>
                <a:latin typeface="Agency FB" pitchFamily="34" charset="0"/>
                <a:hlinkClick r:id="rId3" tooltip="RKM code"/>
              </a:rPr>
              <a:t>RKM code</a:t>
            </a:r>
            <a:r>
              <a:rPr lang="en-US" sz="2000" dirty="0" smtClean="0">
                <a:solidFill>
                  <a:srgbClr val="7030A0"/>
                </a:solidFill>
                <a:latin typeface="Agency FB" pitchFamily="34" charset="0"/>
              </a:rPr>
              <a:t> following </a:t>
            </a:r>
            <a:r>
              <a:rPr lang="en-US" sz="2000" dirty="0" smtClean="0">
                <a:solidFill>
                  <a:srgbClr val="7030A0"/>
                </a:solidFill>
                <a:latin typeface="Agency FB" pitchFamily="34" charset="0"/>
                <a:hlinkClick r:id="rId4" tooltip="IEC 60062"/>
              </a:rPr>
              <a:t>IEC 60062</a:t>
            </a:r>
            <a:r>
              <a:rPr lang="en-US" sz="2000" dirty="0" smtClean="0">
                <a:solidFill>
                  <a:srgbClr val="7030A0"/>
                </a:solidFill>
                <a:latin typeface="Agency FB" pitchFamily="34" charset="0"/>
              </a:rPr>
              <a:t>. It avoids using a </a:t>
            </a:r>
            <a:r>
              <a:rPr lang="en-US" sz="2000" dirty="0" smtClean="0">
                <a:solidFill>
                  <a:srgbClr val="7030A0"/>
                </a:solidFill>
                <a:latin typeface="Agency FB" pitchFamily="34" charset="0"/>
                <a:hlinkClick r:id="rId5" tooltip="Decimal separator"/>
              </a:rPr>
              <a:t>decimal separator</a:t>
            </a:r>
            <a:r>
              <a:rPr lang="en-US" sz="2000" dirty="0" smtClean="0">
                <a:solidFill>
                  <a:srgbClr val="7030A0"/>
                </a:solidFill>
                <a:latin typeface="Agency FB" pitchFamily="34" charset="0"/>
              </a:rPr>
              <a:t> and replaces the decimal separator with a letter loosely associated with SI prefixes corresponding with the part's resistance. For example, </a:t>
            </a:r>
            <a:r>
              <a:rPr lang="en-US" sz="2000" i="1" dirty="0" smtClean="0">
                <a:solidFill>
                  <a:srgbClr val="7030A0"/>
                </a:solidFill>
                <a:latin typeface="Agency FB" pitchFamily="34" charset="0"/>
              </a:rPr>
              <a:t>8K2</a:t>
            </a:r>
            <a:r>
              <a:rPr lang="en-US" sz="2000" dirty="0" smtClean="0">
                <a:solidFill>
                  <a:srgbClr val="7030A0"/>
                </a:solidFill>
                <a:latin typeface="Agency FB" pitchFamily="34" charset="0"/>
              </a:rPr>
              <a:t> as part </a:t>
            </a:r>
            <a:r>
              <a:rPr lang="en-US" sz="2000" dirty="0" smtClean="0">
                <a:solidFill>
                  <a:srgbClr val="7030A0"/>
                </a:solidFill>
                <a:latin typeface="Agency FB" pitchFamily="34" charset="0"/>
                <a:hlinkClick r:id="rId6" tooltip="Marking code (page does not exist)"/>
              </a:rPr>
              <a:t>marking code</a:t>
            </a:r>
            <a:r>
              <a:rPr lang="en-US" sz="2000" dirty="0" smtClean="0">
                <a:solidFill>
                  <a:srgbClr val="7030A0"/>
                </a:solidFill>
                <a:latin typeface="Agency FB" pitchFamily="34" charset="0"/>
              </a:rPr>
              <a:t>, in a </a:t>
            </a:r>
            <a:r>
              <a:rPr lang="en-US" sz="2000" dirty="0" smtClean="0">
                <a:solidFill>
                  <a:srgbClr val="7030A0"/>
                </a:solidFill>
                <a:latin typeface="Agency FB" pitchFamily="34" charset="0"/>
                <a:hlinkClick r:id="rId7" tooltip="Circuit diagram"/>
              </a:rPr>
              <a:t>circuit diagram</a:t>
            </a:r>
            <a:r>
              <a:rPr lang="en-US" sz="2000" dirty="0" smtClean="0">
                <a:solidFill>
                  <a:srgbClr val="7030A0"/>
                </a:solidFill>
                <a:latin typeface="Agency FB" pitchFamily="34" charset="0"/>
              </a:rPr>
              <a:t> or in a </a:t>
            </a:r>
            <a:r>
              <a:rPr lang="en-US" sz="2000" dirty="0" smtClean="0">
                <a:solidFill>
                  <a:srgbClr val="7030A0"/>
                </a:solidFill>
                <a:latin typeface="Agency FB" pitchFamily="34" charset="0"/>
                <a:hlinkClick r:id="rId8" tooltip="Bill of materials"/>
              </a:rPr>
              <a:t>bill of materials</a:t>
            </a:r>
            <a:r>
              <a:rPr lang="en-US" sz="2000" dirty="0" smtClean="0">
                <a:solidFill>
                  <a:srgbClr val="7030A0"/>
                </a:solidFill>
                <a:latin typeface="Agency FB" pitchFamily="34" charset="0"/>
              </a:rPr>
              <a:t> (BOM) indicates a resistor value of 8.2 </a:t>
            </a:r>
            <a:r>
              <a:rPr lang="en-US" sz="2000" dirty="0" err="1" smtClean="0">
                <a:solidFill>
                  <a:srgbClr val="7030A0"/>
                </a:solidFill>
                <a:latin typeface="Agency FB" pitchFamily="34" charset="0"/>
              </a:rPr>
              <a:t>kΩ</a:t>
            </a:r>
            <a:r>
              <a:rPr lang="en-US" sz="2000" dirty="0" smtClean="0">
                <a:solidFill>
                  <a:srgbClr val="7030A0"/>
                </a:solidFill>
                <a:latin typeface="Agency FB" pitchFamily="34" charset="0"/>
              </a:rPr>
              <a:t>. Additional zeros imply a tighter tolerance, for example </a:t>
            </a:r>
            <a:r>
              <a:rPr lang="en-US" sz="2000" i="1" dirty="0" smtClean="0">
                <a:solidFill>
                  <a:srgbClr val="7030A0"/>
                </a:solidFill>
                <a:latin typeface="Agency FB" pitchFamily="34" charset="0"/>
              </a:rPr>
              <a:t>15M0</a:t>
            </a:r>
            <a:r>
              <a:rPr lang="en-US" sz="2000" dirty="0" smtClean="0">
                <a:solidFill>
                  <a:srgbClr val="7030A0"/>
                </a:solidFill>
                <a:latin typeface="Agency FB" pitchFamily="34" charset="0"/>
              </a:rPr>
              <a:t> for three significant digits. When the value can be expressed without the need for a prefix (that is, </a:t>
            </a:r>
            <a:r>
              <a:rPr lang="en-US" sz="2000" dirty="0" err="1" smtClean="0">
                <a:solidFill>
                  <a:srgbClr val="7030A0"/>
                </a:solidFill>
                <a:latin typeface="Agency FB" pitchFamily="34" charset="0"/>
              </a:rPr>
              <a:t>multiplicator</a:t>
            </a:r>
            <a:r>
              <a:rPr lang="en-US" sz="2000" dirty="0" smtClean="0">
                <a:solidFill>
                  <a:srgbClr val="7030A0"/>
                </a:solidFill>
                <a:latin typeface="Agency FB" pitchFamily="34" charset="0"/>
              </a:rPr>
              <a:t> 1), an "R" is used instead of the decimal separator. For example, </a:t>
            </a:r>
            <a:r>
              <a:rPr lang="en-US" sz="2000" i="1" dirty="0" smtClean="0">
                <a:solidFill>
                  <a:srgbClr val="7030A0"/>
                </a:solidFill>
                <a:latin typeface="Agency FB" pitchFamily="34" charset="0"/>
              </a:rPr>
              <a:t>1R2</a:t>
            </a:r>
            <a:r>
              <a:rPr lang="en-US" sz="2000" dirty="0" smtClean="0">
                <a:solidFill>
                  <a:srgbClr val="7030A0"/>
                </a:solidFill>
                <a:latin typeface="Agency FB" pitchFamily="34" charset="0"/>
              </a:rPr>
              <a:t> indicates 1.2 Ω, and </a:t>
            </a:r>
            <a:r>
              <a:rPr lang="en-US" sz="2000" i="1" dirty="0" smtClean="0">
                <a:solidFill>
                  <a:srgbClr val="7030A0"/>
                </a:solidFill>
                <a:latin typeface="Agency FB" pitchFamily="34" charset="0"/>
              </a:rPr>
              <a:t>18R</a:t>
            </a:r>
            <a:r>
              <a:rPr lang="en-US" sz="2000" dirty="0" smtClean="0">
                <a:solidFill>
                  <a:srgbClr val="7030A0"/>
                </a:solidFill>
                <a:latin typeface="Agency FB" pitchFamily="34" charset="0"/>
              </a:rPr>
              <a:t> indicates 18 Ω.</a:t>
            </a:r>
          </a:p>
        </p:txBody>
      </p:sp>
      <p:pic>
        <p:nvPicPr>
          <p:cNvPr id="1026" name="Picture 2" descr="C:\Users\User\Desktop\235px-Resistor,_Rheostat_(variable_resistor),_and_Potentiometer_symbols.svg.png"/>
          <p:cNvPicPr>
            <a:picLocks noChangeAspect="1" noChangeArrowheads="1"/>
          </p:cNvPicPr>
          <p:nvPr/>
        </p:nvPicPr>
        <p:blipFill>
          <a:blip r:embed="rId9"/>
          <a:srcRect/>
          <a:stretch>
            <a:fillRect/>
          </a:stretch>
        </p:blipFill>
        <p:spPr bwMode="auto">
          <a:xfrm>
            <a:off x="838200" y="1600200"/>
            <a:ext cx="3048000" cy="817123"/>
          </a:xfrm>
          <a:prstGeom prst="rect">
            <a:avLst/>
          </a:prstGeom>
          <a:noFill/>
        </p:spPr>
      </p:pic>
      <p:pic>
        <p:nvPicPr>
          <p:cNvPr id="1027" name="Picture 3" descr="C:\Users\User\Desktop\Resistor_symbol_IEC.svg.png"/>
          <p:cNvPicPr>
            <a:picLocks noChangeAspect="1" noChangeArrowheads="1"/>
          </p:cNvPicPr>
          <p:nvPr/>
        </p:nvPicPr>
        <p:blipFill>
          <a:blip r:embed="rId10"/>
          <a:srcRect/>
          <a:stretch>
            <a:fillRect/>
          </a:stretch>
        </p:blipFill>
        <p:spPr bwMode="auto">
          <a:xfrm>
            <a:off x="5791200" y="1676400"/>
            <a:ext cx="1600200" cy="533400"/>
          </a:xfrm>
          <a:prstGeom prst="rect">
            <a:avLst/>
          </a:prstGeom>
          <a:noFill/>
        </p:spPr>
      </p:pic>
      <p:sp>
        <p:nvSpPr>
          <p:cNvPr id="6" name="Rectangle 5"/>
          <p:cNvSpPr/>
          <p:nvPr/>
        </p:nvSpPr>
        <p:spPr>
          <a:xfrm>
            <a:off x="838200" y="2743200"/>
            <a:ext cx="3429000" cy="523220"/>
          </a:xfrm>
          <a:prstGeom prst="rect">
            <a:avLst/>
          </a:prstGeom>
        </p:spPr>
        <p:txBody>
          <a:bodyPr wrap="square">
            <a:spAutoFit/>
          </a:bodyPr>
          <a:lstStyle/>
          <a:p>
            <a:r>
              <a:rPr lang="en-US" sz="1400" b="1" dirty="0" smtClean="0">
                <a:solidFill>
                  <a:schemeClr val="accent2">
                    <a:lumMod val="50000"/>
                  </a:schemeClr>
                </a:solidFill>
              </a:rPr>
              <a:t>(a) resistor, (b) rheostat (variable                                     resistor), and (c) potentiometer</a:t>
            </a:r>
            <a:endParaRPr lang="en-US" sz="1400" b="1"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305800" cy="609600"/>
          </a:xfrm>
        </p:spPr>
        <p:txBody>
          <a:bodyPr>
            <a:normAutofit/>
          </a:bodyPr>
          <a:lstStyle/>
          <a:p>
            <a:r>
              <a:rPr lang="en-US" sz="2800" dirty="0" smtClean="0">
                <a:solidFill>
                  <a:srgbClr val="7030A0"/>
                </a:solidFill>
                <a:latin typeface="Agency FB" pitchFamily="34" charset="0"/>
              </a:rPr>
              <a:t>MESEAUREMENT (RESISTORS)</a:t>
            </a:r>
            <a:endParaRPr lang="en-US" sz="2800" dirty="0">
              <a:solidFill>
                <a:srgbClr val="7030A0"/>
              </a:solidFill>
              <a:latin typeface="Agency FB" pitchFamily="34" charset="0"/>
            </a:endParaRPr>
          </a:p>
        </p:txBody>
      </p:sp>
      <p:sp>
        <p:nvSpPr>
          <p:cNvPr id="3" name="Subtitle 2"/>
          <p:cNvSpPr>
            <a:spLocks noGrp="1"/>
          </p:cNvSpPr>
          <p:nvPr>
            <p:ph type="subTitle" idx="1"/>
          </p:nvPr>
        </p:nvSpPr>
        <p:spPr>
          <a:xfrm>
            <a:off x="838200" y="1066800"/>
            <a:ext cx="8001000" cy="5562600"/>
          </a:xfrm>
        </p:spPr>
        <p:txBody>
          <a:bodyPr>
            <a:normAutofit/>
          </a:bodyPr>
          <a:lstStyle/>
          <a:p>
            <a:r>
              <a:rPr lang="en-US" sz="1600" b="0" dirty="0" smtClean="0">
                <a:solidFill>
                  <a:schemeClr val="accent3">
                    <a:lumMod val="50000"/>
                  </a:schemeClr>
                </a:solidFill>
                <a:latin typeface="Arial Narrow" pitchFamily="34" charset="0"/>
              </a:rPr>
              <a:t>The value of a resistor can be measured with an </a:t>
            </a:r>
            <a:r>
              <a:rPr lang="en-US" sz="1600" b="0" dirty="0" smtClean="0">
                <a:solidFill>
                  <a:schemeClr val="accent3">
                    <a:lumMod val="50000"/>
                  </a:schemeClr>
                </a:solidFill>
                <a:latin typeface="Arial Narrow" pitchFamily="34" charset="0"/>
                <a:hlinkClick r:id="rId2" tooltip="Ohmmeter"/>
              </a:rPr>
              <a:t>ohmmeter</a:t>
            </a:r>
            <a:r>
              <a:rPr lang="en-US" sz="1600" b="0" dirty="0" smtClean="0">
                <a:solidFill>
                  <a:schemeClr val="accent3">
                    <a:lumMod val="50000"/>
                  </a:schemeClr>
                </a:solidFill>
                <a:latin typeface="Arial Narrow" pitchFamily="34" charset="0"/>
              </a:rPr>
              <a:t>, which may be one function of a </a:t>
            </a:r>
            <a:r>
              <a:rPr lang="en-US" sz="1600" b="0" dirty="0" err="1" smtClean="0">
                <a:solidFill>
                  <a:schemeClr val="accent3">
                    <a:lumMod val="50000"/>
                  </a:schemeClr>
                </a:solidFill>
                <a:latin typeface="Arial Narrow" pitchFamily="34" charset="0"/>
                <a:hlinkClick r:id="rId3" tooltip="Multimeter"/>
              </a:rPr>
              <a:t>multimeter</a:t>
            </a:r>
            <a:r>
              <a:rPr lang="en-US" sz="1600" b="0" dirty="0" smtClean="0">
                <a:solidFill>
                  <a:schemeClr val="accent3">
                    <a:lumMod val="50000"/>
                  </a:schemeClr>
                </a:solidFill>
                <a:latin typeface="Arial Narrow" pitchFamily="34" charset="0"/>
              </a:rPr>
              <a:t>. Usually, probes on the ends of test leads connect to the resistor. A simple ohmmeter may apply a voltage from a battery across the unknown resistor (with an internal resistor of a known value in series) producing a current which drives a </a:t>
            </a:r>
            <a:r>
              <a:rPr lang="en-US" sz="1600" b="0" dirty="0" smtClean="0">
                <a:solidFill>
                  <a:schemeClr val="accent3">
                    <a:lumMod val="50000"/>
                  </a:schemeClr>
                </a:solidFill>
                <a:latin typeface="Arial Narrow" pitchFamily="34" charset="0"/>
                <a:hlinkClick r:id="rId4" tooltip="Galvanometer"/>
              </a:rPr>
              <a:t>meter movement</a:t>
            </a:r>
            <a:r>
              <a:rPr lang="en-US" sz="1600" b="0" dirty="0" smtClean="0">
                <a:solidFill>
                  <a:schemeClr val="accent3">
                    <a:lumMod val="50000"/>
                  </a:schemeClr>
                </a:solidFill>
                <a:latin typeface="Arial Narrow" pitchFamily="34" charset="0"/>
              </a:rPr>
              <a:t>. The current, in accordance with </a:t>
            </a:r>
            <a:r>
              <a:rPr lang="en-US" sz="1600" b="0" dirty="0" smtClean="0">
                <a:solidFill>
                  <a:schemeClr val="accent3">
                    <a:lumMod val="50000"/>
                  </a:schemeClr>
                </a:solidFill>
                <a:latin typeface="Arial Narrow" pitchFamily="34" charset="0"/>
                <a:hlinkClick r:id="rId5" tooltip="Ohm's law"/>
              </a:rPr>
              <a:t>Ohm's law</a:t>
            </a:r>
            <a:r>
              <a:rPr lang="en-US" sz="1600" b="0" dirty="0" smtClean="0">
                <a:solidFill>
                  <a:schemeClr val="accent3">
                    <a:lumMod val="50000"/>
                  </a:schemeClr>
                </a:solidFill>
                <a:latin typeface="Arial Narrow" pitchFamily="34" charset="0"/>
              </a:rPr>
              <a:t>, is inversely proportional to the sum of the internal resistance and the resistor being tested, resulting in an analog meter scale which is very non-linear, calibrated from infinity to 0 ohms. A digital </a:t>
            </a:r>
            <a:r>
              <a:rPr lang="en-US" sz="1600" b="0" dirty="0" err="1" smtClean="0">
                <a:solidFill>
                  <a:schemeClr val="accent3">
                    <a:lumMod val="50000"/>
                  </a:schemeClr>
                </a:solidFill>
                <a:latin typeface="Arial Narrow" pitchFamily="34" charset="0"/>
              </a:rPr>
              <a:t>multimeter</a:t>
            </a:r>
            <a:r>
              <a:rPr lang="en-US" sz="1600" b="0" dirty="0" smtClean="0">
                <a:solidFill>
                  <a:schemeClr val="accent3">
                    <a:lumMod val="50000"/>
                  </a:schemeClr>
                </a:solidFill>
                <a:latin typeface="Arial Narrow" pitchFamily="34" charset="0"/>
              </a:rPr>
              <a:t>, using active electronics, may instead pass a specified current through the test resistance. The voltage generated across the test resistance in that case is linearly proportional to its resistance, which is measured and displayed. In either case the low-resistance ranges of the meter pass much more current through the test leads than do high-resistance ranges, in order for the voltages present to be at reasonable levels (generally below 10 volts) but still measurable.</a:t>
            </a:r>
          </a:p>
          <a:p>
            <a:r>
              <a:rPr lang="en-US" sz="1600" b="0" dirty="0" smtClean="0">
                <a:solidFill>
                  <a:schemeClr val="accent3">
                    <a:lumMod val="50000"/>
                  </a:schemeClr>
                </a:solidFill>
                <a:latin typeface="Arial Narrow" pitchFamily="34" charset="0"/>
              </a:rPr>
              <a:t>Measuring low-value resistors, such as fractional-ohm resistors, with acceptable accuracy requires </a:t>
            </a:r>
            <a:r>
              <a:rPr lang="en-US" sz="1600" b="0" dirty="0" smtClean="0">
                <a:solidFill>
                  <a:schemeClr val="accent3">
                    <a:lumMod val="50000"/>
                  </a:schemeClr>
                </a:solidFill>
                <a:latin typeface="Arial Narrow" pitchFamily="34" charset="0"/>
                <a:hlinkClick r:id="rId6" tooltip="Four-terminal sensing"/>
              </a:rPr>
              <a:t>four-terminal connections</a:t>
            </a:r>
            <a:r>
              <a:rPr lang="en-US" sz="1600" b="0" dirty="0" smtClean="0">
                <a:solidFill>
                  <a:schemeClr val="accent3">
                    <a:lumMod val="50000"/>
                  </a:schemeClr>
                </a:solidFill>
                <a:latin typeface="Arial Narrow" pitchFamily="34" charset="0"/>
              </a:rPr>
              <a:t>. One pair of terminals applies a known, calibrated current to the resistor, while the other pair senses the voltage drop across the resistor. Some laboratory quality ohmmeters, especially </a:t>
            </a:r>
            <a:r>
              <a:rPr lang="en-US" sz="1600" b="0" dirty="0" err="1" smtClean="0">
                <a:solidFill>
                  <a:schemeClr val="accent3">
                    <a:lumMod val="50000"/>
                  </a:schemeClr>
                </a:solidFill>
                <a:latin typeface="Arial Narrow" pitchFamily="34" charset="0"/>
              </a:rPr>
              <a:t>milliohmmeters</a:t>
            </a:r>
            <a:r>
              <a:rPr lang="en-US" sz="1600" b="0" dirty="0" smtClean="0">
                <a:solidFill>
                  <a:schemeClr val="accent3">
                    <a:lumMod val="50000"/>
                  </a:schemeClr>
                </a:solidFill>
                <a:latin typeface="Arial Narrow" pitchFamily="34" charset="0"/>
              </a:rPr>
              <a:t>, and even some of the better digital </a:t>
            </a:r>
            <a:r>
              <a:rPr lang="en-US" sz="1600" b="0" dirty="0" err="1" smtClean="0">
                <a:solidFill>
                  <a:schemeClr val="accent3">
                    <a:lumMod val="50000"/>
                  </a:schemeClr>
                </a:solidFill>
                <a:latin typeface="Arial Narrow" pitchFamily="34" charset="0"/>
              </a:rPr>
              <a:t>multimeters</a:t>
            </a:r>
            <a:r>
              <a:rPr lang="en-US" sz="1600" b="0" dirty="0" smtClean="0">
                <a:solidFill>
                  <a:schemeClr val="accent3">
                    <a:lumMod val="50000"/>
                  </a:schemeClr>
                </a:solidFill>
                <a:latin typeface="Arial Narrow" pitchFamily="34" charset="0"/>
              </a:rPr>
              <a:t> sense using four input terminals for this purpose, which may be used with special test leads. Each of the two so-called </a:t>
            </a:r>
            <a:r>
              <a:rPr lang="en-US" sz="1600" b="0" dirty="0" smtClean="0">
                <a:solidFill>
                  <a:schemeClr val="accent3">
                    <a:lumMod val="50000"/>
                  </a:schemeClr>
                </a:solidFill>
                <a:latin typeface="Arial Narrow" pitchFamily="34" charset="0"/>
                <a:hlinkClick r:id="rId6" tooltip="Four-terminal sensing"/>
              </a:rPr>
              <a:t>Kelvin clips</a:t>
            </a:r>
            <a:r>
              <a:rPr lang="en-US" sz="1600" b="0" dirty="0" smtClean="0">
                <a:solidFill>
                  <a:schemeClr val="accent3">
                    <a:lumMod val="50000"/>
                  </a:schemeClr>
                </a:solidFill>
                <a:latin typeface="Arial Narrow" pitchFamily="34" charset="0"/>
              </a:rPr>
              <a:t> has a pair of jaws insulated from each other. One side of each clip applies the measuring current, while the other connections are only to sense the voltage drop. The resistance is again calculated using Ohm's Law as the measured voltage divided by the applied current.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6172200" cy="762000"/>
          </a:xfrm>
        </p:spPr>
        <p:txBody>
          <a:bodyPr/>
          <a:lstStyle/>
          <a:p>
            <a:r>
              <a:rPr lang="en-US" dirty="0" smtClean="0">
                <a:solidFill>
                  <a:srgbClr val="7030A0"/>
                </a:solidFill>
                <a:latin typeface="Agency FB" pitchFamily="34" charset="0"/>
              </a:rPr>
              <a:t>PRINTED CUIRCUIT BOARD</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2286000" y="990600"/>
            <a:ext cx="6400800" cy="4648200"/>
          </a:xfrm>
        </p:spPr>
        <p:txBody>
          <a:bodyPr>
            <a:normAutofit fontScale="62500" lnSpcReduction="20000"/>
          </a:bodyPr>
          <a:lstStyle/>
          <a:p>
            <a:r>
              <a:rPr lang="en-US" b="0" dirty="0" smtClean="0">
                <a:solidFill>
                  <a:srgbClr val="00B0F0"/>
                </a:solidFill>
              </a:rPr>
              <a:t>A </a:t>
            </a:r>
            <a:r>
              <a:rPr lang="en-US" dirty="0" smtClean="0">
                <a:solidFill>
                  <a:srgbClr val="00B0F0"/>
                </a:solidFill>
              </a:rPr>
              <a:t>printed circuit board</a:t>
            </a:r>
            <a:r>
              <a:rPr lang="en-US" b="0" dirty="0" smtClean="0">
                <a:solidFill>
                  <a:srgbClr val="00B0F0"/>
                </a:solidFill>
              </a:rPr>
              <a:t> (</a:t>
            </a:r>
            <a:r>
              <a:rPr lang="en-US" dirty="0" smtClean="0">
                <a:solidFill>
                  <a:srgbClr val="00B0F0"/>
                </a:solidFill>
              </a:rPr>
              <a:t>PCB</a:t>
            </a:r>
            <a:r>
              <a:rPr lang="en-US" b="0" dirty="0" smtClean="0">
                <a:solidFill>
                  <a:srgbClr val="00B0F0"/>
                </a:solidFill>
              </a:rPr>
              <a:t>) mechanically supports and electrically connects </a:t>
            </a:r>
            <a:r>
              <a:rPr lang="en-US" b="0" dirty="0" smtClean="0">
                <a:solidFill>
                  <a:srgbClr val="00B0F0"/>
                </a:solidFill>
                <a:hlinkClick r:id="rId2" tooltip="Electronic components"/>
              </a:rPr>
              <a:t>electronic components</a:t>
            </a:r>
            <a:r>
              <a:rPr lang="en-US" b="0" dirty="0" smtClean="0">
                <a:solidFill>
                  <a:srgbClr val="00B0F0"/>
                </a:solidFill>
              </a:rPr>
              <a:t> or </a:t>
            </a:r>
            <a:r>
              <a:rPr lang="en-US" b="0" dirty="0" err="1" smtClean="0">
                <a:solidFill>
                  <a:srgbClr val="00B0F0"/>
                </a:solidFill>
                <a:hlinkClick r:id="rId3" tooltip="Electrical"/>
              </a:rPr>
              <a:t>electrical</a:t>
            </a:r>
            <a:r>
              <a:rPr lang="en-US" b="0" dirty="0" err="1" smtClean="0">
                <a:solidFill>
                  <a:srgbClr val="00B0F0"/>
                </a:solidFill>
              </a:rPr>
              <a:t>components</a:t>
            </a:r>
            <a:r>
              <a:rPr lang="en-US" b="0" dirty="0" smtClean="0">
                <a:solidFill>
                  <a:srgbClr val="00B0F0"/>
                </a:solidFill>
              </a:rPr>
              <a:t> using </a:t>
            </a:r>
            <a:r>
              <a:rPr lang="en-US" b="0" dirty="0" smtClean="0">
                <a:solidFill>
                  <a:srgbClr val="00B0F0"/>
                </a:solidFill>
                <a:hlinkClick r:id="rId4" tooltip="Electrical conductor"/>
              </a:rPr>
              <a:t>conductive</a:t>
            </a:r>
            <a:r>
              <a:rPr lang="en-US" b="0" dirty="0" smtClean="0">
                <a:solidFill>
                  <a:srgbClr val="00B0F0"/>
                </a:solidFill>
              </a:rPr>
              <a:t> tracks, pads and other features </a:t>
            </a:r>
            <a:r>
              <a:rPr lang="en-US" b="0" dirty="0" smtClean="0">
                <a:solidFill>
                  <a:srgbClr val="00B0F0"/>
                </a:solidFill>
                <a:hlinkClick r:id="rId5" tooltip="Industrial etching"/>
              </a:rPr>
              <a:t>etched</a:t>
            </a:r>
            <a:r>
              <a:rPr lang="en-US" b="0" dirty="0" smtClean="0">
                <a:solidFill>
                  <a:srgbClr val="00B0F0"/>
                </a:solidFill>
              </a:rPr>
              <a:t> from one or more sheet layers of copper </a:t>
            </a:r>
            <a:r>
              <a:rPr lang="en-US" b="0" dirty="0" smtClean="0">
                <a:solidFill>
                  <a:srgbClr val="00B0F0"/>
                </a:solidFill>
                <a:hlinkClick r:id="rId6" tooltip="Laminated"/>
              </a:rPr>
              <a:t>laminated</a:t>
            </a:r>
            <a:r>
              <a:rPr lang="en-US" b="0" dirty="0" smtClean="0">
                <a:solidFill>
                  <a:srgbClr val="00B0F0"/>
                </a:solidFill>
              </a:rPr>
              <a:t> onto and/or between sheet layers of a </a:t>
            </a:r>
            <a:r>
              <a:rPr lang="en-US" b="0" dirty="0" smtClean="0">
                <a:solidFill>
                  <a:srgbClr val="00B0F0"/>
                </a:solidFill>
                <a:hlinkClick r:id="rId7" tooltip="Insulator (electricity)"/>
              </a:rPr>
              <a:t>non-conductive</a:t>
            </a:r>
            <a:r>
              <a:rPr lang="en-US" b="0" dirty="0" smtClean="0">
                <a:solidFill>
                  <a:srgbClr val="00B0F0"/>
                </a:solidFill>
              </a:rPr>
              <a:t> </a:t>
            </a:r>
            <a:r>
              <a:rPr lang="en-US" b="0" dirty="0" smtClean="0">
                <a:solidFill>
                  <a:srgbClr val="00B0F0"/>
                </a:solidFill>
                <a:hlinkClick r:id="rId8" tooltip="Substrate (electronics)"/>
              </a:rPr>
              <a:t>substrate</a:t>
            </a:r>
            <a:r>
              <a:rPr lang="en-US" b="0" dirty="0" smtClean="0">
                <a:solidFill>
                  <a:srgbClr val="00B0F0"/>
                </a:solidFill>
              </a:rPr>
              <a:t>. Components are generally </a:t>
            </a:r>
            <a:r>
              <a:rPr lang="en-US" b="0" dirty="0" smtClean="0">
                <a:solidFill>
                  <a:srgbClr val="00B0F0"/>
                </a:solidFill>
                <a:hlinkClick r:id="rId9" tooltip="Soldering"/>
              </a:rPr>
              <a:t>soldered</a:t>
            </a:r>
            <a:r>
              <a:rPr lang="en-US" b="0" dirty="0" smtClean="0">
                <a:solidFill>
                  <a:srgbClr val="00B0F0"/>
                </a:solidFill>
              </a:rPr>
              <a:t> onto the PCB to both electrically connect and mechanically fasten them to it.</a:t>
            </a:r>
          </a:p>
          <a:p>
            <a:r>
              <a:rPr lang="en-US" b="0" dirty="0" smtClean="0">
                <a:solidFill>
                  <a:srgbClr val="00B0F0"/>
                </a:solidFill>
              </a:rPr>
              <a:t>Printed circuit boards are used in all but the simplest electronic products. They are also used in some electrical products, such as passive switch boxes.</a:t>
            </a:r>
          </a:p>
          <a:p>
            <a:r>
              <a:rPr lang="en-US" b="0" dirty="0" smtClean="0">
                <a:solidFill>
                  <a:srgbClr val="00B0F0"/>
                </a:solidFill>
              </a:rPr>
              <a:t>Alternatives to PCBs include </a:t>
            </a:r>
            <a:r>
              <a:rPr lang="en-US" b="0" dirty="0" smtClean="0">
                <a:solidFill>
                  <a:srgbClr val="00B0F0"/>
                </a:solidFill>
                <a:hlinkClick r:id="rId10" tooltip="Wire wrap"/>
              </a:rPr>
              <a:t>wire wrap</a:t>
            </a:r>
            <a:r>
              <a:rPr lang="en-US" b="0" dirty="0" smtClean="0">
                <a:solidFill>
                  <a:srgbClr val="00B0F0"/>
                </a:solidFill>
              </a:rPr>
              <a:t> and </a:t>
            </a:r>
            <a:r>
              <a:rPr lang="en-US" b="0" dirty="0" smtClean="0">
                <a:solidFill>
                  <a:srgbClr val="00B0F0"/>
                </a:solidFill>
                <a:hlinkClick r:id="rId11" tooltip="Point-to-point construction"/>
              </a:rPr>
              <a:t>point-to-point construction</a:t>
            </a:r>
            <a:r>
              <a:rPr lang="en-US" b="0" dirty="0" smtClean="0">
                <a:solidFill>
                  <a:srgbClr val="00B0F0"/>
                </a:solidFill>
              </a:rPr>
              <a:t>, both once popular but now rarely used. PCBs require additional design effort to lay out the circuit, but manufacturing and assembly can be automated. Specialized CAD software is available to do much of the work of layout. Mass-producing circuits with PCBs is cheaper and faster than with other wiring methods, as components are mounted and wired in one operation. Large numbers of PCBs can be fabricated at the same time, and the layout only has to be done once. PCBs can also be made manually in small quantities, with reduced benefits.</a:t>
            </a:r>
          </a:p>
          <a:p>
            <a:r>
              <a:rPr lang="en-US" b="0" dirty="0" smtClean="0">
                <a:solidFill>
                  <a:srgbClr val="00B0F0"/>
                </a:solidFill>
              </a:rPr>
              <a:t>PCBs can be single-sided (one copper layer), double-sided (two copper layers on both sides of one substrate layer), or multi-layer (outer and inner layers of copper, alternating with layers of substrate). Multi-layer PCBs allow for much higher component density, because circuit traces on the inner layers would otherwise take up surface space between components. The rise in popularity of multilayer PCBs with more than two, and especially with more than four, copper planes was concurrent with the adoption of </a:t>
            </a:r>
            <a:r>
              <a:rPr lang="en-US" b="0" dirty="0" smtClean="0">
                <a:solidFill>
                  <a:srgbClr val="00B0F0"/>
                </a:solidFill>
                <a:hlinkClick r:id="rId12" tooltip="Surface mount technology"/>
              </a:rPr>
              <a:t>surface mount technology</a:t>
            </a:r>
            <a:r>
              <a:rPr lang="en-US" b="0" dirty="0" smtClean="0">
                <a:solidFill>
                  <a:srgbClr val="00B0F0"/>
                </a:solidFill>
              </a:rPr>
              <a:t>. However, multilayer PCBs make repair, analysis, and field modification of circuits much more difficult and usually impractical.</a:t>
            </a:r>
          </a:p>
          <a:p>
            <a:r>
              <a:rPr lang="en-US" b="0" dirty="0" smtClean="0">
                <a:solidFill>
                  <a:srgbClr val="00B0F0"/>
                </a:solidFill>
              </a:rPr>
              <a:t>The world market for bare PCBs exceeded $60.2 billion in 2014.</a:t>
            </a:r>
          </a:p>
          <a:p>
            <a:r>
              <a:rPr lang="en-US" dirty="0" smtClean="0"/>
              <a:t/>
            </a:r>
            <a:br>
              <a:rPr lang="en-US" dirty="0" smtClean="0"/>
            </a:br>
            <a:endParaRPr lang="en-US" dirty="0"/>
          </a:p>
        </p:txBody>
      </p:sp>
      <p:pic>
        <p:nvPicPr>
          <p:cNvPr id="3074" name="Picture 2" descr="C:\Users\User\Desktop\1280px-PCB_design_and_realisation_smt_and_through_hole.png"/>
          <p:cNvPicPr>
            <a:picLocks noChangeAspect="1" noChangeArrowheads="1"/>
          </p:cNvPicPr>
          <p:nvPr/>
        </p:nvPicPr>
        <p:blipFill>
          <a:blip r:embed="rId13" cstate="print"/>
          <a:srcRect/>
          <a:stretch>
            <a:fillRect/>
          </a:stretch>
        </p:blipFill>
        <p:spPr bwMode="auto">
          <a:xfrm>
            <a:off x="3657600" y="4572000"/>
            <a:ext cx="4572000" cy="213915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98</TotalTime>
  <Words>169</Words>
  <Application>Microsoft Office PowerPoint</Application>
  <PresentationFormat>On-screen Show (4:3)</PresentationFormat>
  <Paragraphs>65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THEORY</vt:lpstr>
      <vt:lpstr>Hardware description and pinout </vt:lpstr>
      <vt:lpstr>RESISTOR</vt:lpstr>
      <vt:lpstr>ELECTRONIC SYMBOLS AND NOTATIONS</vt:lpstr>
      <vt:lpstr>MESEAUREMENT (RESISTORS)</vt:lpstr>
      <vt:lpstr>PRINTED CUIRCUIT BOARD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dc:title>
  <dc:creator>User</dc:creator>
  <cp:lastModifiedBy>User</cp:lastModifiedBy>
  <cp:revision>10</cp:revision>
  <dcterms:created xsi:type="dcterms:W3CDTF">2018-08-22T06:58:18Z</dcterms:created>
  <dcterms:modified xsi:type="dcterms:W3CDTF">2019-02-03T03:51:16Z</dcterms:modified>
</cp:coreProperties>
</file>