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9361D51-60C3-4CCB-999C-406CCB6410B0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DF40903-DD65-4249-9C64-31D5385F1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1D51-60C3-4CCB-999C-406CCB6410B0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0903-DD65-4249-9C64-31D5385F1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1D51-60C3-4CCB-999C-406CCB6410B0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0903-DD65-4249-9C64-31D5385F1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9361D51-60C3-4CCB-999C-406CCB6410B0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DF40903-DD65-4249-9C64-31D5385F19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9361D51-60C3-4CCB-999C-406CCB6410B0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DF40903-DD65-4249-9C64-31D5385F1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1D51-60C3-4CCB-999C-406CCB6410B0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0903-DD65-4249-9C64-31D5385F19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1D51-60C3-4CCB-999C-406CCB6410B0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0903-DD65-4249-9C64-31D5385F19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9361D51-60C3-4CCB-999C-406CCB6410B0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DF40903-DD65-4249-9C64-31D5385F19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1D51-60C3-4CCB-999C-406CCB6410B0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0903-DD65-4249-9C64-31D5385F1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9361D51-60C3-4CCB-999C-406CCB6410B0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DF40903-DD65-4249-9C64-31D5385F19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9361D51-60C3-4CCB-999C-406CCB6410B0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DF40903-DD65-4249-9C64-31D5385F19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9361D51-60C3-4CCB-999C-406CCB6410B0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DF40903-DD65-4249-9C64-31D5385F1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Terminal_(electronics)" TargetMode="External"/><Relationship Id="rId13" Type="http://schemas.openxmlformats.org/officeDocument/2006/relationships/hyperlink" Target="https://en.wikipedia.org/wiki/Electronic_device" TargetMode="External"/><Relationship Id="rId3" Type="http://schemas.openxmlformats.org/officeDocument/2006/relationships/hyperlink" Target="https://en.wikipedia.org/wiki/Electronic_amplifier" TargetMode="External"/><Relationship Id="rId7" Type="http://schemas.openxmlformats.org/officeDocument/2006/relationships/hyperlink" Target="https://en.wikipedia.org/wiki/Semiconductor" TargetMode="External"/><Relationship Id="rId12" Type="http://schemas.openxmlformats.org/officeDocument/2006/relationships/hyperlink" Target="https://en.wikipedia.org/wiki/Integrated_circuit" TargetMode="External"/><Relationship Id="rId17" Type="http://schemas.openxmlformats.org/officeDocument/2006/relationships/image" Target="../media/image2.jpeg"/><Relationship Id="rId2" Type="http://schemas.openxmlformats.org/officeDocument/2006/relationships/hyperlink" Target="https://en.wikipedia.org/wiki/Semiconductor_device" TargetMode="External"/><Relationship Id="rId16" Type="http://schemas.openxmlformats.org/officeDocument/2006/relationships/hyperlink" Target="https://en.wikipedia.org/wiki/Transistor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Electrical_power" TargetMode="External"/><Relationship Id="rId11" Type="http://schemas.openxmlformats.org/officeDocument/2006/relationships/hyperlink" Target="https://en.wikipedia.org/wiki/Electric_power" TargetMode="External"/><Relationship Id="rId5" Type="http://schemas.openxmlformats.org/officeDocument/2006/relationships/hyperlink" Target="https://en.wikipedia.org/wiki/Electronics" TargetMode="External"/><Relationship Id="rId15" Type="http://schemas.openxmlformats.org/officeDocument/2006/relationships/hyperlink" Target="https://en.wikipedia.org/wiki/Field-effect_transistor" TargetMode="External"/><Relationship Id="rId10" Type="http://schemas.openxmlformats.org/officeDocument/2006/relationships/hyperlink" Target="https://en.wikipedia.org/wiki/Electric_current" TargetMode="External"/><Relationship Id="rId4" Type="http://schemas.openxmlformats.org/officeDocument/2006/relationships/hyperlink" Target="https://en.wikipedia.org/wiki/Switch" TargetMode="External"/><Relationship Id="rId9" Type="http://schemas.openxmlformats.org/officeDocument/2006/relationships/hyperlink" Target="https://en.wikipedia.org/wiki/Voltage" TargetMode="External"/><Relationship Id="rId14" Type="http://schemas.openxmlformats.org/officeDocument/2006/relationships/hyperlink" Target="https://en.wikipedia.org/wiki/Julius_Edgar_Lilienfeld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Integrated_circuit_design" TargetMode="External"/><Relationship Id="rId13" Type="http://schemas.openxmlformats.org/officeDocument/2006/relationships/image" Target="../media/image3.jpeg"/><Relationship Id="rId3" Type="http://schemas.openxmlformats.org/officeDocument/2006/relationships/hyperlink" Target="https://en.wikipedia.org/wiki/Semiconductor" TargetMode="External"/><Relationship Id="rId7" Type="http://schemas.openxmlformats.org/officeDocument/2006/relationships/hyperlink" Target="https://en.wikipedia.org/wiki/Mass_production" TargetMode="External"/><Relationship Id="rId12" Type="http://schemas.openxmlformats.org/officeDocument/2006/relationships/hyperlink" Target="https://en.wikipedia.org/wiki/Home_appliance" TargetMode="External"/><Relationship Id="rId2" Type="http://schemas.openxmlformats.org/officeDocument/2006/relationships/hyperlink" Target="https://en.wikipedia.org/wiki/Electronic_circuit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Electronic_component" TargetMode="External"/><Relationship Id="rId11" Type="http://schemas.openxmlformats.org/officeDocument/2006/relationships/hyperlink" Target="https://en.wikipedia.org/wiki/Mobile_phone" TargetMode="External"/><Relationship Id="rId5" Type="http://schemas.openxmlformats.org/officeDocument/2006/relationships/hyperlink" Target="https://en.wikipedia.org/wiki/Transistor" TargetMode="External"/><Relationship Id="rId10" Type="http://schemas.openxmlformats.org/officeDocument/2006/relationships/hyperlink" Target="https://en.wikipedia.org/wiki/Computer" TargetMode="External"/><Relationship Id="rId4" Type="http://schemas.openxmlformats.org/officeDocument/2006/relationships/hyperlink" Target="https://en.wikipedia.org/wiki/Silicon" TargetMode="External"/><Relationship Id="rId9" Type="http://schemas.openxmlformats.org/officeDocument/2006/relationships/hyperlink" Target="https://en.wikipedia.org/wiki/Electronics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hyperlink" Target="https://en.wikipedia.org/wiki/Rectification_(electricity)" TargetMode="External"/><Relationship Id="rId7" Type="http://schemas.openxmlformats.org/officeDocument/2006/relationships/hyperlink" Target="https://en.wikipedia.org/wiki/Modulation" TargetMode="External"/><Relationship Id="rId2" Type="http://schemas.openxmlformats.org/officeDocument/2006/relationships/hyperlink" Target="https://en.wikipedia.org/wiki/Check_valv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Rectifier" TargetMode="External"/><Relationship Id="rId5" Type="http://schemas.openxmlformats.org/officeDocument/2006/relationships/hyperlink" Target="https://en.wikipedia.org/wiki/Direct_current" TargetMode="External"/><Relationship Id="rId4" Type="http://schemas.openxmlformats.org/officeDocument/2006/relationships/hyperlink" Target="https://en.wikipedia.org/wiki/Alternating_curre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3">
                    <a:lumMod val="75000"/>
                  </a:schemeClr>
                </a:solidFill>
              </a:rPr>
              <a:t>TRANSISTOR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914400"/>
            <a:ext cx="8458200" cy="3505200"/>
          </a:xfrm>
        </p:spPr>
        <p:txBody>
          <a:bodyPr>
            <a:no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A transistor is a 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hlinkClick r:id="rId2" tooltip="Semiconductor device"/>
              </a:rPr>
              <a:t>semiconductor device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 used to 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hlinkClick r:id="rId3" tooltip="Electronic amplifier"/>
              </a:rPr>
              <a:t>amplify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 or 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hlinkClick r:id="rId4" tooltip="Switch"/>
              </a:rPr>
              <a:t>switch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 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hlinkClick r:id="rId5" tooltip="Electronics"/>
              </a:rPr>
              <a:t>electronic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 signals and 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hlinkClick r:id="rId6" tooltip="Electrical power"/>
              </a:rPr>
              <a:t>electrical power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. It is composed of 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hlinkClick r:id="rId7" tooltip="Semiconductor"/>
              </a:rPr>
              <a:t>semiconductor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 material usually with at least three 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hlinkClick r:id="rId8" tooltip="Terminal (electronics)"/>
              </a:rPr>
              <a:t>terminals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 for connection to an external circuit. A 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hlinkClick r:id="rId9" tooltip="Voltage"/>
              </a:rPr>
              <a:t>voltage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 or 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hlinkClick r:id="rId10" tooltip="Electric current"/>
              </a:rPr>
              <a:t>current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 applied to one pair of the transistor's terminals controls the current through another pair of terminals. Because the controlled (output) 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hlinkClick r:id="rId11" tooltip="Electric power"/>
              </a:rPr>
              <a:t>power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 can be higher than the controlling (input) power, a transistor can amplify a signal. Today, some transistors are packaged individually, but many more are found embedded in 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hlinkClick r:id="rId12" tooltip="Integrated circuit"/>
              </a:rPr>
              <a:t>integrated circuits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The transistor is the fundamental building block of modern 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hlinkClick r:id="rId13" tooltip="Electronic device"/>
              </a:rPr>
              <a:t>electronic devices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, and is ubiquitous in modern electronic systems. 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hlinkClick r:id="rId14" tooltip="Julius Edgar Lilienfeld"/>
              </a:rPr>
              <a:t>Julius Edgar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hlinkClick r:id="rId14" tooltip="Julius Edgar Lilienfeld"/>
              </a:rPr>
              <a:t>Lilienfeld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 patented a 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hlinkClick r:id="rId15" tooltip="Field-effect transistor"/>
              </a:rPr>
              <a:t>field-effect transistor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 in 1926</a:t>
            </a:r>
            <a:r>
              <a:rPr lang="en-US" sz="1600" baseline="30000" dirty="0" smtClean="0">
                <a:solidFill>
                  <a:schemeClr val="accent2">
                    <a:lumMod val="50000"/>
                  </a:schemeClr>
                </a:solidFill>
                <a:hlinkClick r:id="rId16"/>
              </a:rPr>
              <a:t>[1]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 but it was not possible to actually construct a working device at that time. </a:t>
            </a: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3314" name="Picture 2" descr="https://upload.wikimedia.org/wikipedia/commons/2/21/Transistorer_%28cropped%29.jpg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4648200" y="4343400"/>
            <a:ext cx="2286000" cy="224940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76200"/>
            <a:ext cx="7696200" cy="8382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</a:rPr>
              <a:t>Integrated circuit</a:t>
            </a:r>
            <a:endParaRPr lang="en-US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14400"/>
            <a:ext cx="8153400" cy="5460522"/>
          </a:xfrm>
        </p:spPr>
        <p:txBody>
          <a:bodyPr>
            <a:normAutofit/>
          </a:bodyPr>
          <a:lstStyle/>
          <a:p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</a:rPr>
              <a:t>An integrated circuit or monolithic integrated circuit (also referred to as an IC, a chip, or a microchip) is a set of 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hlinkClick r:id="rId2" tooltip="Electronic circuit"/>
              </a:rPr>
              <a:t>electronic circuits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</a:rPr>
              <a:t> on one small flat piece (or "chip") of 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hlinkClick r:id="rId3" tooltip="Semiconductor"/>
              </a:rPr>
              <a:t>semiconductor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</a:rPr>
              <a:t> material that is normally 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hlinkClick r:id="rId4" tooltip="Silicon"/>
              </a:rPr>
              <a:t>silicon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</a:rPr>
              <a:t>. The integration of large numbers of tiny 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hlinkClick r:id="rId5" tooltip="Transistor"/>
              </a:rPr>
              <a:t>transistors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</a:rPr>
              <a:t> into a small chip results in circuits that are orders of magnitude smaller, cheaper, and faster than those constructed of discrete 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hlinkClick r:id="rId6" tooltip="Electronic component"/>
              </a:rPr>
              <a:t>electronic components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</a:rPr>
              <a:t>. The IC's 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hlinkClick r:id="rId7" tooltip="Mass production"/>
              </a:rPr>
              <a:t>mass production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</a:rPr>
              <a:t> capability, reliability and building-block approach to 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hlinkClick r:id="rId8" tooltip="Integrated circuit design"/>
              </a:rPr>
              <a:t>circuit design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</a:rPr>
              <a:t> has ensured the rapid adoption of standardized ICs in place of designs using discrete transistors. ICs are now used in virtually all electronic equipment and have revolutionized the world of 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hlinkClick r:id="rId9" tooltip="Electronics"/>
              </a:rPr>
              <a:t>electronics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</a:rPr>
              <a:t>. 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hlinkClick r:id="rId10" tooltip="Computer"/>
              </a:rPr>
              <a:t>Computers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</a:rPr>
              <a:t>, 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hlinkClick r:id="rId11" tooltip="Mobile phone"/>
              </a:rPr>
              <a:t>mobile phones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</a:rPr>
              <a:t>, and other digital 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hlinkClick r:id="rId12" tooltip="Home appliance"/>
              </a:rPr>
              <a:t>home appliances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</a:rPr>
              <a:t> are now inextricable parts of the structure of modern societies, made possible by the small size and low cost of ICs.</a:t>
            </a:r>
            <a:endParaRPr lang="en-US" sz="17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14338" name="Picture 2" descr="https://upload.wikimedia.org/wikipedia/commons/5/5c/Microchips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867400" y="4648200"/>
            <a:ext cx="2514600" cy="1885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52400"/>
            <a:ext cx="8382000" cy="8382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</a:rPr>
              <a:t>diode</a:t>
            </a:r>
            <a:endParaRPr lang="en-US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990600"/>
            <a:ext cx="7772400" cy="5384322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 most common function of a diode is to allow an electric current to pass in one direction (called the diode's </a:t>
            </a:r>
            <a:r>
              <a:rPr lang="en-US" i="1" dirty="0" err="1" smtClean="0">
                <a:solidFill>
                  <a:schemeClr val="accent1">
                    <a:lumMod val="50000"/>
                  </a:schemeClr>
                </a:solidFill>
              </a:rPr>
              <a:t>forward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direction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), while blocking it in the opposite direction (the 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reverse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 direction). As such, the diode can be viewed as an electronic version of a 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hlinkClick r:id="rId2" tooltip="Check valve"/>
              </a:rPr>
              <a:t>check valve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. This unidirectional behavior is called 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hlinkClick r:id="rId3" tooltip="Rectification (electricity)"/>
              </a:rPr>
              <a:t>rectification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, and is used to convert 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hlinkClick r:id="rId4" tooltip="Alternating current"/>
              </a:rPr>
              <a:t>alternating current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 (ac) to 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hlinkClick r:id="rId5" tooltip="Direct current"/>
              </a:rPr>
              <a:t>direct current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 (dc). Forms of 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hlinkClick r:id="rId6" tooltip="Rectifier"/>
              </a:rPr>
              <a:t>rectifiers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, diodes can be used for such tasks as extracting 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hlinkClick r:id="rId7" tooltip="Modulation"/>
              </a:rPr>
              <a:t>modulation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 from radio signals in radio receivers.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5362" name="Picture 2" descr="https://upload.wikimedia.org/wikipedia/commons/thumb/d/d5/Diode-closeup.jpg/1280px-Diode-closeup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572000" y="3810000"/>
            <a:ext cx="3886200" cy="2866073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838200" y="4114800"/>
            <a:ext cx="3429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Close-up view of a silicon diode. The anode is at the right side; the cathode is at the left side (where it is marked with a black band). The square silicon crystal can be seen between the two leads.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</TotalTime>
  <Words>72</Words>
  <Application>Microsoft Office PowerPoint</Application>
  <PresentationFormat>On-screen Show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Oriel</vt:lpstr>
      <vt:lpstr>TRANSISTOR</vt:lpstr>
      <vt:lpstr>Integrated circuit</vt:lpstr>
      <vt:lpstr>diode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TRANSISTOR</dc:title>
  <dc:creator>User</dc:creator>
  <cp:lastModifiedBy>User</cp:lastModifiedBy>
  <cp:revision>3</cp:revision>
  <dcterms:created xsi:type="dcterms:W3CDTF">2019-02-03T03:51:29Z</dcterms:created>
  <dcterms:modified xsi:type="dcterms:W3CDTF">2019-02-03T04:09:52Z</dcterms:modified>
</cp:coreProperties>
</file>