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1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0CCA-A564-DAAC-BF95-B9A48D8BD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E5280-CDAA-5D3E-3CEA-3C1DA919B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BE800-E771-3E8F-8E88-2BB6087D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978A-A307-4AFF-BF39-4AD6263725E0}" type="datetimeFigureOut">
              <a:rPr lang="en-IN" smtClean="0"/>
              <a:t>03-11-2023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D5E5C-360E-EC59-D91D-B592F448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34362-2F21-FA79-B671-75896B53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DABB-9B20-4092-BF8F-03A211353A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08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A51F-24DB-3D24-4882-D24F13E3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51E8B-9024-E92A-3E23-2B9A8217A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CA9C4-FCB2-6DCC-0E81-EBA786F3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978A-A307-4AFF-BF39-4AD6263725E0}" type="datetimeFigureOut">
              <a:rPr lang="en-IN" smtClean="0"/>
              <a:t>03-11-2023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5BC25-0C19-17C1-0AA2-C9227455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3C17-E676-F61D-5EA6-855BF581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DABB-9B20-4092-BF8F-03A211353A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92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58B19-8C75-0856-2858-E1FE59AA3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E52F4-9519-DEEC-23FD-004E72ECE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57279-A712-67C5-0F4F-32A35B78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978A-A307-4AFF-BF39-4AD6263725E0}" type="datetimeFigureOut">
              <a:rPr lang="en-IN" smtClean="0"/>
              <a:t>03-11-2023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F7B2F-F1E3-2EC2-53CE-63210A08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39FB-3BA6-8AAF-FB27-1BA78420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DABB-9B20-4092-BF8F-03A211353A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69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2AAA-896C-3BE2-EB13-D9E3F8BC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0FC9A-DBCB-3398-8EB4-5D81519E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004A3-8110-B40E-154E-E1BF51A4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978A-A307-4AFF-BF39-4AD6263725E0}" type="datetimeFigureOut">
              <a:rPr lang="en-IN" smtClean="0"/>
              <a:t>03-11-2023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C20D9-F50C-6B4D-7DD3-2B06BD9A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FDF4A-858D-53A2-6C97-AD59638F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DABB-9B20-4092-BF8F-03A211353A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23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F8E3-091C-E3B4-A88D-894960CB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B31B6-71FA-A915-6D08-AF61C9C9E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2877E-9C77-0621-F7DC-FB77A5F8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978A-A307-4AFF-BF39-4AD6263725E0}" type="datetimeFigureOut">
              <a:rPr lang="en-IN" smtClean="0"/>
              <a:t>03-11-2023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0A450-B969-2D82-391B-25D160B2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7F551-D27E-36D9-08FF-41DC8DF5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DABB-9B20-4092-BF8F-03A211353A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25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4B73-DE36-F029-B52B-B259A8A2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69195-2733-C819-1DDE-2BC2786C6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EF18F-8E81-BC8A-960B-A0FF2A42D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3BA9D-AC3D-7400-CB7B-3BC85965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978A-A307-4AFF-BF39-4AD6263725E0}" type="datetimeFigureOut">
              <a:rPr lang="en-IN" smtClean="0"/>
              <a:t>03-11-2023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85F53-B7AE-D624-A20D-68983A9D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557E6-9161-E7A1-25C9-CC3E43B3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DABB-9B20-4092-BF8F-03A211353A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56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9913-B73F-8EF1-78E2-B8C232169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C7413-5DD3-B378-8A72-0B41D48C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E44AB-9CD9-95E5-621B-EC34381B8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98C8A-EA4B-DC47-DA4C-8653AA2EA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5F257-A32D-4880-6271-1D858B1B7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44C70-1507-53B1-5960-062AA4BC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978A-A307-4AFF-BF39-4AD6263725E0}" type="datetimeFigureOut">
              <a:rPr lang="en-IN" smtClean="0"/>
              <a:t>03-11-2023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51484-03FA-C84A-D53C-D80545A3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05097-87EF-A48E-0337-E7848A5F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DABB-9B20-4092-BF8F-03A211353A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477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0965-CAE1-C5A9-E4C7-88908C8B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E02C1-7EF1-772F-45D5-180BADCA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978A-A307-4AFF-BF39-4AD6263725E0}" type="datetimeFigureOut">
              <a:rPr lang="en-IN" smtClean="0"/>
              <a:t>03-11-2023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A638C-0B89-3754-5D70-659B46DF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2908F-EB42-65AB-EA3A-AABF0A41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DABB-9B20-4092-BF8F-03A211353A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508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EC665-0E9F-B80A-1F10-7886914C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978A-A307-4AFF-BF39-4AD6263725E0}" type="datetimeFigureOut">
              <a:rPr lang="en-IN" smtClean="0"/>
              <a:t>03-11-2023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D0270-B0A1-4925-056F-C77D20A2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48778-CDBA-99D1-ED35-6D15F9C6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DABB-9B20-4092-BF8F-03A211353A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49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00DE-8BF3-5FFC-93EB-56E90151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CF706-84E4-4364-1B81-3D834AC9D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ABEF5-B4C4-39E2-7662-54669233B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693F1-66CF-E0E6-DECD-12215F6E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978A-A307-4AFF-BF39-4AD6263725E0}" type="datetimeFigureOut">
              <a:rPr lang="en-IN" smtClean="0"/>
              <a:t>03-11-2023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5B54F-A3E8-959A-1063-48F89EA3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89F95-EF85-5A04-082F-06F77E06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DABB-9B20-4092-BF8F-03A211353A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13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DEE1-168B-C1C5-6ADA-1D63E9CF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6EAD7-8CB3-1EA1-66B5-C0D30FE1F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D24AA-B496-6012-49C2-564CC896D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A04C5-5BE7-D1A8-6185-EBC2E953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978A-A307-4AFF-BF39-4AD6263725E0}" type="datetimeFigureOut">
              <a:rPr lang="en-IN" smtClean="0"/>
              <a:t>03-11-2023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CCF17-0E36-E099-105A-B2CC89CE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D97DD-A36D-A6CB-D0F5-4AD2EBB9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DABB-9B20-4092-BF8F-03A211353A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06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BB5FC-7B48-375B-DCED-36B5A63A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89873-BA50-BEB1-6533-5A28CBD85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79E22-24A3-5360-FE22-56743CF93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978A-A307-4AFF-BF39-4AD6263725E0}" type="datetimeFigureOut">
              <a:rPr lang="en-IN" smtClean="0"/>
              <a:t>03-11-2023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AAF8D-5A28-868D-ACB4-F149CEA8B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B33C3-6E64-6D7E-CC1E-454875477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EDABB-9B20-4092-BF8F-03A211353A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7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E09F55-086C-3199-0D14-1C093C169137}"/>
              </a:ext>
            </a:extLst>
          </p:cNvPr>
          <p:cNvSpPr/>
          <p:nvPr/>
        </p:nvSpPr>
        <p:spPr>
          <a:xfrm>
            <a:off x="-225490" y="-74644"/>
            <a:ext cx="12642980" cy="1035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3CF56-0EA9-B0F5-2139-71298FC9A8C3}"/>
              </a:ext>
            </a:extLst>
          </p:cNvPr>
          <p:cNvSpPr txBox="1"/>
          <p:nvPr/>
        </p:nvSpPr>
        <p:spPr>
          <a:xfrm>
            <a:off x="1250302" y="1917422"/>
            <a:ext cx="52997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masis MT Pro Black" panose="02040A04050005020304" pitchFamily="18" charset="0"/>
              </a:rPr>
              <a:t>Drinking </a:t>
            </a:r>
            <a:r>
              <a:rPr lang="en-US" sz="4800" dirty="0">
                <a:solidFill>
                  <a:srgbClr val="4472C4"/>
                </a:solidFill>
                <a:latin typeface="Amasis MT Pro Black" panose="02040A04050005020304" pitchFamily="18" charset="0"/>
              </a:rPr>
              <a:t>Water</a:t>
            </a:r>
          </a:p>
          <a:p>
            <a:r>
              <a:rPr lang="en-US" sz="4000" dirty="0">
                <a:latin typeface="Amasis MT Pro Black" panose="02040A04050005020304" pitchFamily="18" charset="0"/>
              </a:rPr>
              <a:t>Quality Monitoring</a:t>
            </a:r>
          </a:p>
          <a:p>
            <a:r>
              <a:rPr lang="en-US" sz="4000" dirty="0">
                <a:latin typeface="Amasis MT Pro Black" panose="02040A04050005020304" pitchFamily="18" charset="0"/>
              </a:rPr>
              <a:t>System </a:t>
            </a:r>
            <a:endParaRPr lang="en-IN" sz="4000" dirty="0">
              <a:latin typeface="Amasis MT Pro Black" panose="02040A04050005020304" pitchFamily="18" charset="0"/>
            </a:endParaRPr>
          </a:p>
        </p:txBody>
      </p:sp>
      <p:pic>
        <p:nvPicPr>
          <p:cNvPr id="6" name="Picture 5" descr="A circuit board with wires and a glass of water&#10;&#10;Description automatically generated">
            <a:extLst>
              <a:ext uri="{FF2B5EF4-FFF2-40B4-BE49-F238E27FC236}">
                <a16:creationId xmlns:a16="http://schemas.microsoft.com/office/drawing/2014/main" id="{E077A054-D8FC-8E5B-C11D-1206F6D41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95" y="1614223"/>
            <a:ext cx="4883577" cy="29764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36E8E7-5812-B663-3ADB-4968EAB2FA09}"/>
              </a:ext>
            </a:extLst>
          </p:cNvPr>
          <p:cNvSpPr txBox="1"/>
          <p:nvPr/>
        </p:nvSpPr>
        <p:spPr>
          <a:xfrm>
            <a:off x="2213956" y="5130577"/>
            <a:ext cx="289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Amasis MT Pro" panose="020F0502020204030204" pitchFamily="18" charset="0"/>
              </a:rPr>
              <a:t>Galgotias</a:t>
            </a:r>
            <a:r>
              <a:rPr lang="en-US" sz="2000" b="1" dirty="0">
                <a:latin typeface="Amasis MT Pro" panose="020F0502020204030204" pitchFamily="18" charset="0"/>
              </a:rPr>
              <a:t> University </a:t>
            </a:r>
          </a:p>
          <a:p>
            <a:r>
              <a:rPr lang="en-US" sz="1600" dirty="0" err="1">
                <a:latin typeface="Amasis MT Pro" panose="02040504050005020304" pitchFamily="18" charset="0"/>
              </a:rPr>
              <a:t>Btech</a:t>
            </a:r>
            <a:r>
              <a:rPr lang="en-US" sz="1600" dirty="0">
                <a:latin typeface="Amasis MT Pro" panose="02040504050005020304" pitchFamily="18" charset="0"/>
              </a:rPr>
              <a:t> CSE 1</a:t>
            </a:r>
            <a:r>
              <a:rPr lang="en-US" sz="1600" baseline="30000" dirty="0">
                <a:latin typeface="Amasis MT Pro" panose="02040504050005020304" pitchFamily="18" charset="0"/>
              </a:rPr>
              <a:t>st</a:t>
            </a:r>
            <a:r>
              <a:rPr lang="en-US" sz="1600" dirty="0">
                <a:latin typeface="Amasis MT Pro" panose="02040504050005020304" pitchFamily="18" charset="0"/>
              </a:rPr>
              <a:t> year </a:t>
            </a:r>
          </a:p>
        </p:txBody>
      </p:sp>
      <p:pic>
        <p:nvPicPr>
          <p:cNvPr id="9" name="Picture 8" descr="A red blue yellow and yellow logo&#10;&#10;Description automatically generated">
            <a:extLst>
              <a:ext uri="{FF2B5EF4-FFF2-40B4-BE49-F238E27FC236}">
                <a16:creationId xmlns:a16="http://schemas.microsoft.com/office/drawing/2014/main" id="{85C7570A-B122-DFD3-2AD7-302EBCC89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65" y="4935894"/>
            <a:ext cx="1035698" cy="10356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6307A6-3C9D-BEFF-1BAA-FAE7C507E859}"/>
              </a:ext>
            </a:extLst>
          </p:cNvPr>
          <p:cNvSpPr txBox="1"/>
          <p:nvPr/>
        </p:nvSpPr>
        <p:spPr>
          <a:xfrm>
            <a:off x="419878" y="223935"/>
            <a:ext cx="1124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ptos Black" panose="020B0004020202020204" pitchFamily="34" charset="0"/>
              </a:rPr>
              <a:t>INTRODUCTION</a:t>
            </a:r>
            <a:endParaRPr lang="en-IN" sz="36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8B829C-93C0-6703-2F15-42428AE616E7}"/>
              </a:ext>
            </a:extLst>
          </p:cNvPr>
          <p:cNvSpPr txBox="1"/>
          <p:nvPr/>
        </p:nvSpPr>
        <p:spPr>
          <a:xfrm>
            <a:off x="8029530" y="4655957"/>
            <a:ext cx="237930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Team Members :-</a:t>
            </a:r>
            <a:endParaRPr lang="en-US" sz="1600" dirty="0">
              <a:latin typeface="Arial Rounded MT Bold" panose="020F07040305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abic Typesetting" panose="03020402040406030203" pitchFamily="66" charset="-78"/>
                <a:ea typeface="HGSSoeiKakugothicUB" panose="020B0400000000000000" pitchFamily="34" charset="-128"/>
                <a:cs typeface="Arabic Typesetting" panose="03020402040406030203" pitchFamily="66" charset="-78"/>
              </a:rPr>
              <a:t>Yash Faujdar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abic Typesetting" panose="03020402040406030203" pitchFamily="66" charset="-78"/>
                <a:ea typeface="HGSSoeiKakugothicUB" panose="020B0400000000000000" pitchFamily="34" charset="-128"/>
                <a:cs typeface="Arabic Typesetting" panose="03020402040406030203" pitchFamily="66" charset="-78"/>
              </a:rPr>
              <a:t>Aditya Bansal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abic Typesetting" panose="03020402040406030203" pitchFamily="66" charset="-78"/>
                <a:ea typeface="HGSSoeiKakugothicUB" panose="020B0400000000000000" pitchFamily="34" charset="-128"/>
                <a:cs typeface="Arabic Typesetting" panose="03020402040406030203" pitchFamily="66" charset="-78"/>
              </a:rPr>
              <a:t>Sahil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abic Typesetting" panose="03020402040406030203" pitchFamily="66" charset="-78"/>
                <a:ea typeface="HGSSoeiKakugothicUB" panose="020B0400000000000000" pitchFamily="34" charset="-128"/>
                <a:cs typeface="Arabic Typesetting" panose="03020402040406030203" pitchFamily="66" charset="-78"/>
              </a:rPr>
              <a:t>Aman Yadav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abic Typesetting" panose="03020402040406030203" pitchFamily="66" charset="-78"/>
                <a:ea typeface="HGSSoeiKakugothicUB" panose="020B0400000000000000" pitchFamily="34" charset="-128"/>
                <a:cs typeface="Arabic Typesetting" panose="03020402040406030203" pitchFamily="66" charset="-78"/>
              </a:rPr>
              <a:t>Aditya Solanki</a:t>
            </a:r>
            <a:endParaRPr lang="en-IN" dirty="0">
              <a:latin typeface="Arabic Typesetting" panose="03020402040406030203" pitchFamily="66" charset="-78"/>
              <a:ea typeface="HGSSoeiKakugothicUB" panose="020B0400000000000000" pitchFamily="34" charset="-128"/>
              <a:cs typeface="Arabic Typesetting" panose="03020402040406030203" pitchFamily="66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0B0C70-1B9E-D9D4-3E19-0B5849C838E9}"/>
              </a:ext>
            </a:extLst>
          </p:cNvPr>
          <p:cNvSpPr txBox="1"/>
          <p:nvPr/>
        </p:nvSpPr>
        <p:spPr>
          <a:xfrm>
            <a:off x="8899570" y="4935894"/>
            <a:ext cx="2022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23SCSE1011264</a:t>
            </a:r>
          </a:p>
          <a:p>
            <a:pPr algn="r"/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23SCSE1010264</a:t>
            </a:r>
          </a:p>
          <a:p>
            <a:pPr algn="r"/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23SCSE1011256</a:t>
            </a:r>
          </a:p>
          <a:p>
            <a:pPr algn="r"/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23SCSE1011985</a:t>
            </a:r>
          </a:p>
          <a:p>
            <a:pPr algn="r"/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23SCSE1012096</a:t>
            </a:r>
            <a:endParaRPr lang="en-IN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808980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4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hand holding a glass with water pouring out of it&#10;&#10;Description automatically generated">
            <a:extLst>
              <a:ext uri="{FF2B5EF4-FFF2-40B4-BE49-F238E27FC236}">
                <a16:creationId xmlns:a16="http://schemas.microsoft.com/office/drawing/2014/main" id="{2A2140A7-6036-FB57-75C2-5C95EC643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36" y="643467"/>
            <a:ext cx="1066232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3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CD092A-5A50-F584-1446-544DA9E864D7}"/>
              </a:ext>
            </a:extLst>
          </p:cNvPr>
          <p:cNvSpPr/>
          <p:nvPr/>
        </p:nvSpPr>
        <p:spPr>
          <a:xfrm>
            <a:off x="-225490" y="-74644"/>
            <a:ext cx="12642980" cy="1035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AB133-33F1-C89B-A923-636BA244246E}"/>
              </a:ext>
            </a:extLst>
          </p:cNvPr>
          <p:cNvSpPr txBox="1"/>
          <p:nvPr/>
        </p:nvSpPr>
        <p:spPr>
          <a:xfrm>
            <a:off x="419878" y="223935"/>
            <a:ext cx="1124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ptos Black" panose="020B0004020202020204" pitchFamily="34" charset="0"/>
              </a:rPr>
              <a:t>Drinking Water Quality Monitoring System</a:t>
            </a:r>
            <a:endParaRPr lang="en-IN" sz="36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45EACA-DF91-E33A-16CF-ED03A6750BD5}"/>
              </a:ext>
            </a:extLst>
          </p:cNvPr>
          <p:cNvSpPr/>
          <p:nvPr/>
        </p:nvSpPr>
        <p:spPr>
          <a:xfrm>
            <a:off x="678841" y="3181738"/>
            <a:ext cx="10982131" cy="25006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4551B-E91E-4239-6168-89A4C2E09A0D}"/>
              </a:ext>
            </a:extLst>
          </p:cNvPr>
          <p:cNvSpPr txBox="1"/>
          <p:nvPr/>
        </p:nvSpPr>
        <p:spPr>
          <a:xfrm>
            <a:off x="314908" y="3708765"/>
            <a:ext cx="115621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0" i="0" dirty="0">
                <a:effectLst/>
                <a:latin typeface="Aptos Black" panose="020B0004020202020204" pitchFamily="34" charset="0"/>
              </a:rPr>
              <a:t>Access to clean and safe drinking water</a:t>
            </a:r>
          </a:p>
          <a:p>
            <a:pPr algn="ctr"/>
            <a:r>
              <a:rPr lang="en-US" sz="4400" b="0" i="0" dirty="0">
                <a:effectLst/>
                <a:latin typeface="Aptos Black" panose="020B0004020202020204" pitchFamily="34" charset="0"/>
              </a:rPr>
              <a:t>is a fundamental human right.</a:t>
            </a:r>
            <a:endParaRPr lang="en-IN" sz="8000" dirty="0">
              <a:latin typeface="Aptos Black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71AC31-B920-FE58-6B21-F37E7EF55692}"/>
              </a:ext>
            </a:extLst>
          </p:cNvPr>
          <p:cNvSpPr txBox="1"/>
          <p:nvPr/>
        </p:nvSpPr>
        <p:spPr>
          <a:xfrm>
            <a:off x="3905321" y="1565468"/>
            <a:ext cx="4270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400" dirty="0">
                <a:latin typeface="Aptos ExtraBold" panose="020F0502020204030204" pitchFamily="34" charset="0"/>
              </a:rPr>
              <a:t>IMPORTANCE</a:t>
            </a:r>
            <a:endParaRPr lang="en-IN" sz="4400" dirty="0">
              <a:latin typeface="Aptos Extra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481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CD092A-5A50-F584-1446-544DA9E864D7}"/>
              </a:ext>
            </a:extLst>
          </p:cNvPr>
          <p:cNvSpPr/>
          <p:nvPr/>
        </p:nvSpPr>
        <p:spPr>
          <a:xfrm>
            <a:off x="-225490" y="-74644"/>
            <a:ext cx="12642980" cy="1035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AB133-33F1-C89B-A923-636BA244246E}"/>
              </a:ext>
            </a:extLst>
          </p:cNvPr>
          <p:cNvSpPr txBox="1"/>
          <p:nvPr/>
        </p:nvSpPr>
        <p:spPr>
          <a:xfrm>
            <a:off x="419878" y="223935"/>
            <a:ext cx="1124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ptos Black" panose="020B0004020202020204" pitchFamily="34" charset="0"/>
              </a:rPr>
              <a:t>Drinking Water Quality Monitoring System</a:t>
            </a:r>
            <a:endParaRPr lang="en-IN" sz="36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45EACA-DF91-E33A-16CF-ED03A6750BD5}"/>
              </a:ext>
            </a:extLst>
          </p:cNvPr>
          <p:cNvSpPr/>
          <p:nvPr/>
        </p:nvSpPr>
        <p:spPr>
          <a:xfrm>
            <a:off x="2444620" y="1551400"/>
            <a:ext cx="7119258" cy="10051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4551B-E91E-4239-6168-89A4C2E09A0D}"/>
              </a:ext>
            </a:extLst>
          </p:cNvPr>
          <p:cNvSpPr txBox="1"/>
          <p:nvPr/>
        </p:nvSpPr>
        <p:spPr>
          <a:xfrm>
            <a:off x="1882451" y="1602481"/>
            <a:ext cx="8219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effectLst/>
                <a:latin typeface="Aptos SemiBold" panose="020F0502020204030204" pitchFamily="34" charset="0"/>
              </a:rPr>
              <a:t>Access to clean and safe drinking water</a:t>
            </a:r>
          </a:p>
          <a:p>
            <a:pPr algn="ctr"/>
            <a:r>
              <a:rPr lang="en-US" sz="2800" b="0" i="0" dirty="0">
                <a:effectLst/>
                <a:latin typeface="Aptos SemiBold" panose="020F0502020204030204" pitchFamily="34" charset="0"/>
              </a:rPr>
              <a:t>is a fundamental human right.</a:t>
            </a:r>
            <a:endParaRPr lang="en-IN" sz="5400" dirty="0">
              <a:latin typeface="Aptos SemiBold" panose="020F0502020204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77E1C7-AF1B-9568-EC29-0B1A60E47A8E}"/>
              </a:ext>
            </a:extLst>
          </p:cNvPr>
          <p:cNvSpPr/>
          <p:nvPr/>
        </p:nvSpPr>
        <p:spPr>
          <a:xfrm>
            <a:off x="664806" y="3647066"/>
            <a:ext cx="7744098" cy="20317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D2FB70-B106-3420-E35F-FCBBA61966E6}"/>
              </a:ext>
            </a:extLst>
          </p:cNvPr>
          <p:cNvSpPr txBox="1"/>
          <p:nvPr/>
        </p:nvSpPr>
        <p:spPr>
          <a:xfrm>
            <a:off x="452907" y="3968103"/>
            <a:ext cx="8167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effectLst/>
                <a:latin typeface="Arial Rounded MT Bold" panose="020F0704030504030204" pitchFamily="34" charset="0"/>
                <a:cs typeface="Cascadia Mono SemiBold" panose="020B0609020000020004" pitchFamily="49" charset="0"/>
              </a:rPr>
              <a:t>Today, we'll explore the challenges, technology, and impact of water quality monitoring.</a:t>
            </a:r>
            <a:endParaRPr lang="en-IN" sz="2400" dirty="0">
              <a:latin typeface="Arial Rounded MT Bold" panose="020F0704030504030204" pitchFamily="34" charset="0"/>
              <a:cs typeface="Cascadia Mono SemiBold" panose="020B0609020000020004" pitchFamily="49" charset="0"/>
            </a:endParaRPr>
          </a:p>
        </p:txBody>
      </p:sp>
      <p:pic>
        <p:nvPicPr>
          <p:cNvPr id="13" name="Picture 12" descr="A cartoon of a child drinking water&#10;&#10;Description automatically generated">
            <a:extLst>
              <a:ext uri="{FF2B5EF4-FFF2-40B4-BE49-F238E27FC236}">
                <a16:creationId xmlns:a16="http://schemas.microsoft.com/office/drawing/2014/main" id="{33D87236-2547-84D7-2A57-5ED1CB5A0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869" y="3237722"/>
            <a:ext cx="2712720" cy="31211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4995FB-153F-7CE3-8395-3C9AA2415EF7}"/>
              </a:ext>
            </a:extLst>
          </p:cNvPr>
          <p:cNvSpPr txBox="1"/>
          <p:nvPr/>
        </p:nvSpPr>
        <p:spPr>
          <a:xfrm>
            <a:off x="4411277" y="1023868"/>
            <a:ext cx="3185944" cy="52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>
                <a:latin typeface="Aptos ExtraBold" panose="020F0502020204030204" pitchFamily="34" charset="0"/>
              </a:rPr>
              <a:t>IMPORTANCE</a:t>
            </a:r>
            <a:endParaRPr lang="en-IN" sz="4400" dirty="0">
              <a:latin typeface="Aptos ExtraBold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E89B0-CD62-00B6-F611-D3C8CC2A46D7}"/>
              </a:ext>
            </a:extLst>
          </p:cNvPr>
          <p:cNvSpPr txBox="1"/>
          <p:nvPr/>
        </p:nvSpPr>
        <p:spPr>
          <a:xfrm>
            <a:off x="2628059" y="2877625"/>
            <a:ext cx="3296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4400" b="0" i="0" dirty="0">
                <a:effectLst/>
                <a:latin typeface="Aptos ExtraBold" panose="020B0004020202020204" pitchFamily="34" charset="0"/>
              </a:rPr>
              <a:t>PURPOSE</a:t>
            </a:r>
            <a:endParaRPr lang="en-IN" sz="4400" dirty="0">
              <a:latin typeface="Aptos ExtraBold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634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21DB17-561A-85C6-E205-20813C445720}"/>
              </a:ext>
            </a:extLst>
          </p:cNvPr>
          <p:cNvSpPr/>
          <p:nvPr/>
        </p:nvSpPr>
        <p:spPr>
          <a:xfrm>
            <a:off x="-225490" y="-74644"/>
            <a:ext cx="12642980" cy="1035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6EF4D-C301-4C00-4AF3-F532074C2B65}"/>
              </a:ext>
            </a:extLst>
          </p:cNvPr>
          <p:cNvSpPr txBox="1"/>
          <p:nvPr/>
        </p:nvSpPr>
        <p:spPr>
          <a:xfrm>
            <a:off x="419878" y="223935"/>
            <a:ext cx="1124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ptos Black" panose="020B0004020202020204" pitchFamily="34" charset="0"/>
              </a:rPr>
              <a:t>Drinking Water Quality Monitoring System</a:t>
            </a:r>
            <a:endParaRPr lang="en-IN" sz="36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01F44E-DF0E-B6A5-07CD-68CE7AA85F6A}"/>
              </a:ext>
            </a:extLst>
          </p:cNvPr>
          <p:cNvSpPr txBox="1"/>
          <p:nvPr/>
        </p:nvSpPr>
        <p:spPr>
          <a:xfrm>
            <a:off x="3634732" y="1395964"/>
            <a:ext cx="4473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400" dirty="0">
                <a:latin typeface="Aptos ExtraBold" panose="020F0502020204030204" pitchFamily="34" charset="0"/>
              </a:rPr>
              <a:t>CHALLENGES</a:t>
            </a:r>
            <a:endParaRPr lang="en-IN" sz="4400" dirty="0">
              <a:latin typeface="Aptos ExtraBold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32DAC-57AC-EDCC-B92C-91676464BFA6}"/>
              </a:ext>
            </a:extLst>
          </p:cNvPr>
          <p:cNvSpPr txBox="1"/>
          <p:nvPr/>
        </p:nvSpPr>
        <p:spPr>
          <a:xfrm>
            <a:off x="1012830" y="2603240"/>
            <a:ext cx="6326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egoe UI Variable Text Semibold" pitchFamily="2" charset="0"/>
              </a:rPr>
              <a:t>Contaminated water can lead to severe health risks and diseases</a:t>
            </a:r>
          </a:p>
        </p:txBody>
      </p:sp>
      <p:pic>
        <p:nvPicPr>
          <p:cNvPr id="9" name="Picture 8" descr="A blue and white sign with black text&#10;&#10;Description automatically generated">
            <a:extLst>
              <a:ext uri="{FF2B5EF4-FFF2-40B4-BE49-F238E27FC236}">
                <a16:creationId xmlns:a16="http://schemas.microsoft.com/office/drawing/2014/main" id="{14DAE06D-6114-EC4D-1939-AC1F7B901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101" y="2603240"/>
            <a:ext cx="4120243" cy="29597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90678D-75BC-E4D5-0383-36D31FB26BE5}"/>
              </a:ext>
            </a:extLst>
          </p:cNvPr>
          <p:cNvSpPr txBox="1"/>
          <p:nvPr/>
        </p:nvSpPr>
        <p:spPr>
          <a:xfrm>
            <a:off x="1012828" y="3611618"/>
            <a:ext cx="6326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egoe UI Variable Text Semibold" pitchFamily="2" charset="0"/>
              </a:rPr>
              <a:t>Water can be contaminated with bacteria, heavy metals, chemicals, and more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A4BD5-5A28-8A13-B1E5-160280FB38D5}"/>
              </a:ext>
            </a:extLst>
          </p:cNvPr>
          <p:cNvSpPr txBox="1"/>
          <p:nvPr/>
        </p:nvSpPr>
        <p:spPr>
          <a:xfrm>
            <a:off x="1012827" y="4622921"/>
            <a:ext cx="6326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egoe UI Variable Text Semibold" pitchFamily="2" charset="0"/>
              </a:rPr>
              <a:t>Consuming unsafe water can result in </a:t>
            </a:r>
            <a:r>
              <a:rPr lang="en-US" sz="2400" dirty="0">
                <a:latin typeface="Segoe UI Variable Text Semibold" pitchFamily="2" charset="0"/>
              </a:rPr>
              <a:t>diseases </a:t>
            </a:r>
            <a:r>
              <a:rPr lang="en-US" sz="2400" b="0" i="0" dirty="0">
                <a:effectLst/>
                <a:latin typeface="Segoe UI Variable Text Semibold" pitchFamily="2" charset="0"/>
              </a:rPr>
              <a:t>, such as </a:t>
            </a:r>
            <a:r>
              <a:rPr lang="en-US" sz="2400" dirty="0">
                <a:latin typeface="Segoe UI Variable Text Semibold" pitchFamily="2" charset="0"/>
              </a:rPr>
              <a:t>typhoid</a:t>
            </a:r>
            <a:r>
              <a:rPr lang="en-US" sz="2400" b="0" i="0" dirty="0">
                <a:effectLst/>
                <a:latin typeface="Segoe UI Variable Text Semibold" pitchFamily="2" charset="0"/>
              </a:rPr>
              <a:t> and </a:t>
            </a:r>
            <a:r>
              <a:rPr lang="en-US" sz="2400" dirty="0">
                <a:latin typeface="Segoe UI Variable Text Semibold" pitchFamily="2" charset="0"/>
              </a:rPr>
              <a:t>leads to</a:t>
            </a:r>
            <a:r>
              <a:rPr lang="en-US" sz="2400" b="0" i="0" dirty="0">
                <a:effectLst/>
                <a:latin typeface="Segoe UI Variable Text Semibold" pitchFamily="2" charset="0"/>
              </a:rPr>
              <a:t> poisoning.</a:t>
            </a:r>
            <a:endParaRPr lang="en-IN" sz="2400" dirty="0">
              <a:latin typeface="Segoe UI Variable Tex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3877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76DA70-6953-7ABC-011F-3AA9892C90CB}"/>
              </a:ext>
            </a:extLst>
          </p:cNvPr>
          <p:cNvSpPr/>
          <p:nvPr/>
        </p:nvSpPr>
        <p:spPr>
          <a:xfrm>
            <a:off x="-225490" y="-74644"/>
            <a:ext cx="12642980" cy="1035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3E06C-AA49-5E1B-391B-98B10AF4EBCC}"/>
              </a:ext>
            </a:extLst>
          </p:cNvPr>
          <p:cNvSpPr txBox="1"/>
          <p:nvPr/>
        </p:nvSpPr>
        <p:spPr>
          <a:xfrm>
            <a:off x="419878" y="223935"/>
            <a:ext cx="1124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ptos Black" panose="020B0004020202020204" pitchFamily="34" charset="0"/>
              </a:rPr>
              <a:t>THE  SOLUTION</a:t>
            </a:r>
            <a:endParaRPr lang="en-IN" sz="36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E226CD-A3B0-1B3C-8FCC-B2425788B472}"/>
              </a:ext>
            </a:extLst>
          </p:cNvPr>
          <p:cNvSpPr/>
          <p:nvPr/>
        </p:nvSpPr>
        <p:spPr>
          <a:xfrm>
            <a:off x="1013927" y="1297562"/>
            <a:ext cx="9968204" cy="14928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EDFE6-FCBF-6CFD-CEC0-77E705E6DA6A}"/>
              </a:ext>
            </a:extLst>
          </p:cNvPr>
          <p:cNvSpPr txBox="1"/>
          <p:nvPr/>
        </p:nvSpPr>
        <p:spPr>
          <a:xfrm>
            <a:off x="1071466" y="1492862"/>
            <a:ext cx="985312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effectLst/>
                <a:latin typeface="Amasis MT Pro Black" panose="02040A04050005020304" pitchFamily="18" charset="0"/>
              </a:rPr>
              <a:t>The Drinking Water Quality Monitoring System</a:t>
            </a:r>
          </a:p>
          <a:p>
            <a:endParaRPr lang="en-US" b="0" i="0" dirty="0">
              <a:effectLst/>
              <a:latin typeface="UAV OSD Mono" panose="00000400000000000000" pitchFamily="2" charset="0"/>
            </a:endParaRPr>
          </a:p>
          <a:p>
            <a:pPr algn="ctr"/>
            <a:r>
              <a:rPr lang="en-US" sz="1600" b="0" i="0" dirty="0">
                <a:effectLst/>
                <a:latin typeface="UAV OSD Mono" panose="00000400000000000000" pitchFamily="2" charset="0"/>
              </a:rPr>
              <a:t>is the solution to these challenges</a:t>
            </a:r>
            <a:endParaRPr lang="en-IN" dirty="0">
              <a:latin typeface="UAV OSD Mono" panose="000004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63168-7894-483F-3E19-D43F37C2D454}"/>
              </a:ext>
            </a:extLst>
          </p:cNvPr>
          <p:cNvSpPr txBox="1"/>
          <p:nvPr/>
        </p:nvSpPr>
        <p:spPr>
          <a:xfrm>
            <a:off x="110414" y="4063430"/>
            <a:ext cx="43776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  <a:latin typeface="Sitka Banner Semibold" pitchFamily="2" charset="0"/>
              </a:rPr>
              <a:t>It continuously assesses </a:t>
            </a:r>
          </a:p>
          <a:p>
            <a:r>
              <a:rPr lang="en-US" sz="3200" dirty="0">
                <a:solidFill>
                  <a:srgbClr val="4472C4"/>
                </a:solidFill>
                <a:latin typeface="Sitka Banner Semibold" pitchFamily="2" charset="0"/>
              </a:rPr>
              <a:t>W</a:t>
            </a:r>
            <a:r>
              <a:rPr lang="en-US" sz="3200" b="0" i="0" dirty="0">
                <a:solidFill>
                  <a:srgbClr val="4472C4"/>
                </a:solidFill>
                <a:effectLst/>
                <a:latin typeface="Sitka Banner Semibold" pitchFamily="2" charset="0"/>
              </a:rPr>
              <a:t>ater </a:t>
            </a:r>
            <a:r>
              <a:rPr lang="en-US" sz="3200" dirty="0">
                <a:solidFill>
                  <a:srgbClr val="4472C4"/>
                </a:solidFill>
                <a:latin typeface="Sitka Banner Semibold" pitchFamily="2" charset="0"/>
              </a:rPr>
              <a:t>Q</a:t>
            </a:r>
            <a:r>
              <a:rPr lang="en-US" sz="3200" b="0" i="0" dirty="0">
                <a:solidFill>
                  <a:srgbClr val="4472C4"/>
                </a:solidFill>
                <a:effectLst/>
                <a:latin typeface="Sitka Banner Semibold" pitchFamily="2" charset="0"/>
              </a:rPr>
              <a:t>uality </a:t>
            </a:r>
            <a:r>
              <a:rPr lang="en-US" sz="3200" b="0" i="0" dirty="0">
                <a:effectLst/>
                <a:latin typeface="Sitka Banner Semibold" pitchFamily="2" charset="0"/>
              </a:rPr>
              <a:t>to ensure </a:t>
            </a:r>
          </a:p>
          <a:p>
            <a:r>
              <a:rPr lang="en-US" sz="3200" b="0" i="0" dirty="0">
                <a:effectLst/>
                <a:latin typeface="Sitka Banner Semibold" pitchFamily="2" charset="0"/>
              </a:rPr>
              <a:t>it meets safety standards</a:t>
            </a:r>
            <a:endParaRPr lang="en-IN" sz="3200" dirty="0">
              <a:latin typeface="Sitka Banner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D77BF-8726-EB20-1B0C-C713745F407A}"/>
              </a:ext>
            </a:extLst>
          </p:cNvPr>
          <p:cNvSpPr/>
          <p:nvPr/>
        </p:nvSpPr>
        <p:spPr>
          <a:xfrm>
            <a:off x="-1174102" y="3270012"/>
            <a:ext cx="5354216" cy="6086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 descr="Screens screenshot of a screenshot of a graph&#10;&#10;Description automatically generated">
            <a:extLst>
              <a:ext uri="{FF2B5EF4-FFF2-40B4-BE49-F238E27FC236}">
                <a16:creationId xmlns:a16="http://schemas.microsoft.com/office/drawing/2014/main" id="{A4C7F3CC-C0E7-6D3C-A76F-0C9DC2049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425" y="3133178"/>
            <a:ext cx="7609116" cy="237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27508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76DA70-6953-7ABC-011F-3AA9892C90CB}"/>
              </a:ext>
            </a:extLst>
          </p:cNvPr>
          <p:cNvSpPr/>
          <p:nvPr/>
        </p:nvSpPr>
        <p:spPr>
          <a:xfrm>
            <a:off x="-225490" y="-74644"/>
            <a:ext cx="12642980" cy="1035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3E06C-AA49-5E1B-391B-98B10AF4EBCC}"/>
              </a:ext>
            </a:extLst>
          </p:cNvPr>
          <p:cNvSpPr txBox="1"/>
          <p:nvPr/>
        </p:nvSpPr>
        <p:spPr>
          <a:xfrm>
            <a:off x="419878" y="223935"/>
            <a:ext cx="1124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ptos Black" panose="020B0004020202020204" pitchFamily="34" charset="0"/>
              </a:rPr>
              <a:t>THE </a:t>
            </a:r>
            <a:r>
              <a:rPr lang="en-IN" sz="3600" b="0" i="0" dirty="0">
                <a:solidFill>
                  <a:schemeClr val="bg1"/>
                </a:solidFill>
                <a:effectLst/>
                <a:latin typeface="Aptos Black" panose="020B0004020202020204" pitchFamily="34" charset="0"/>
              </a:rPr>
              <a:t>TECHNOLOGY</a:t>
            </a:r>
            <a:endParaRPr lang="en-IN" sz="36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pic>
        <p:nvPicPr>
          <p:cNvPr id="5" name="Picture 4" descr="A circuit board with wires">
            <a:extLst>
              <a:ext uri="{FF2B5EF4-FFF2-40B4-BE49-F238E27FC236}">
                <a16:creationId xmlns:a16="http://schemas.microsoft.com/office/drawing/2014/main" id="{D8EB3E72-9AD4-B7F1-2764-D9F7689E9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315" y="1863523"/>
            <a:ext cx="6617685" cy="37695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634FC9-5E59-7789-D646-D43BBDB45492}"/>
              </a:ext>
            </a:extLst>
          </p:cNvPr>
          <p:cNvSpPr txBox="1"/>
          <p:nvPr/>
        </p:nvSpPr>
        <p:spPr>
          <a:xfrm>
            <a:off x="485192" y="1558212"/>
            <a:ext cx="501986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Amasis MT Pro Black" panose="02040A04050005020304" pitchFamily="18" charset="0"/>
              </a:rPr>
              <a:t>HARDWARE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IN" sz="2800" dirty="0">
              <a:latin typeface="Amasis MT Pro Black" panose="02040A040500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latin typeface="Amasis MT Pro Black" panose="02040A04050005020304" pitchFamily="18" charset="0"/>
              </a:rPr>
              <a:t>SOFTWARE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>
              <a:latin typeface="Amasis MT Pro Black" panose="02040A040500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8D353-1A30-9EAC-EA12-886274C61676}"/>
              </a:ext>
            </a:extLst>
          </p:cNvPr>
          <p:cNvSpPr txBox="1"/>
          <p:nvPr/>
        </p:nvSpPr>
        <p:spPr>
          <a:xfrm>
            <a:off x="989044" y="2174033"/>
            <a:ext cx="5019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Temperature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TDS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OLED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Breadboard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Resistor</a:t>
            </a:r>
            <a:endParaRPr lang="en-IN" sz="2400" dirty="0"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02E917-CE83-33D3-40DA-C1F871039BC7}"/>
              </a:ext>
            </a:extLst>
          </p:cNvPr>
          <p:cNvSpPr txBox="1"/>
          <p:nvPr/>
        </p:nvSpPr>
        <p:spPr>
          <a:xfrm>
            <a:off x="989044" y="4910505"/>
            <a:ext cx="3480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tos SemiBold" panose="020B0004020202020204" pitchFamily="34" charset="0"/>
              </a:rPr>
              <a:t>ESP32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ptos SemiBold" panose="020B0004020202020204" pitchFamily="34" charset="0"/>
              </a:rPr>
              <a:t>Thingspeak</a:t>
            </a:r>
            <a:r>
              <a:rPr lang="en-US" sz="2400" dirty="0">
                <a:latin typeface="Aptos SemiBold" panose="020B0004020202020204" pitchFamily="34" charset="0"/>
              </a:rPr>
              <a:t> Server</a:t>
            </a:r>
            <a:endParaRPr lang="en-IN" sz="2400" dirty="0">
              <a:latin typeface="Aptos SemiBold" panose="020B00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A73498-B5C2-3827-D29C-E5A374EE1427}"/>
              </a:ext>
            </a:extLst>
          </p:cNvPr>
          <p:cNvSpPr/>
          <p:nvPr/>
        </p:nvSpPr>
        <p:spPr>
          <a:xfrm>
            <a:off x="-312577" y="6116216"/>
            <a:ext cx="12642980" cy="1035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70717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6797CE6-D924-2392-398C-B525CC0889E3}"/>
              </a:ext>
            </a:extLst>
          </p:cNvPr>
          <p:cNvSpPr/>
          <p:nvPr/>
        </p:nvSpPr>
        <p:spPr>
          <a:xfrm>
            <a:off x="9443396" y="743378"/>
            <a:ext cx="2974094" cy="31164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BC54C5-4322-77CC-F9EA-CD3EC6B3EF29}"/>
              </a:ext>
            </a:extLst>
          </p:cNvPr>
          <p:cNvSpPr/>
          <p:nvPr/>
        </p:nvSpPr>
        <p:spPr>
          <a:xfrm>
            <a:off x="1672006" y="-1333343"/>
            <a:ext cx="3344013" cy="35446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BAD332-3B6B-D872-148A-0F3A5524DD32}"/>
              </a:ext>
            </a:extLst>
          </p:cNvPr>
          <p:cNvSpPr/>
          <p:nvPr/>
        </p:nvSpPr>
        <p:spPr>
          <a:xfrm>
            <a:off x="-225490" y="-74644"/>
            <a:ext cx="12642980" cy="1035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68189-89ED-6887-03C0-3ABC6DE3C2F8}"/>
              </a:ext>
            </a:extLst>
          </p:cNvPr>
          <p:cNvSpPr txBox="1"/>
          <p:nvPr/>
        </p:nvSpPr>
        <p:spPr>
          <a:xfrm>
            <a:off x="419878" y="223935"/>
            <a:ext cx="1124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ptos Black" panose="020B0004020202020204" pitchFamily="34" charset="0"/>
              </a:rPr>
              <a:t>THE CONCLUSION</a:t>
            </a:r>
            <a:endParaRPr lang="en-IN" sz="36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A93121-F507-6D54-82B5-BFD3A3F5FCD8}"/>
              </a:ext>
            </a:extLst>
          </p:cNvPr>
          <p:cNvSpPr/>
          <p:nvPr/>
        </p:nvSpPr>
        <p:spPr>
          <a:xfrm>
            <a:off x="-1897497" y="2509935"/>
            <a:ext cx="3344013" cy="35446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140E23-BF9A-4454-52A9-389F1D10529D}"/>
              </a:ext>
            </a:extLst>
          </p:cNvPr>
          <p:cNvSpPr/>
          <p:nvPr/>
        </p:nvSpPr>
        <p:spPr>
          <a:xfrm>
            <a:off x="2188059" y="5665265"/>
            <a:ext cx="7704732" cy="35446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816FB-B83D-F666-A8EC-D5C7662D9BEF}"/>
              </a:ext>
            </a:extLst>
          </p:cNvPr>
          <p:cNvSpPr txBox="1"/>
          <p:nvPr/>
        </p:nvSpPr>
        <p:spPr>
          <a:xfrm>
            <a:off x="-225490" y="2120567"/>
            <a:ext cx="12260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“</a:t>
            </a:r>
            <a:r>
              <a:rPr lang="en-US" sz="4400" b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Drinking </a:t>
            </a:r>
            <a:r>
              <a:rPr lang="en-US" sz="4400" b="0" dirty="0">
                <a:solidFill>
                  <a:srgbClr val="4472C4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Water</a:t>
            </a:r>
            <a:r>
              <a:rPr lang="en-US" sz="4400" b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Quality </a:t>
            </a:r>
          </a:p>
          <a:p>
            <a:pPr algn="ctr"/>
            <a:r>
              <a:rPr lang="en-US" sz="4400" b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Monitoring Systems</a:t>
            </a:r>
            <a:r>
              <a:rPr lang="en-US" sz="4800" b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  <a:p>
            <a:pPr algn="ctr"/>
            <a:r>
              <a:rPr lang="en-US" sz="3200" b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play a vital role in ensuring </a:t>
            </a:r>
            <a:r>
              <a:rPr lang="en-US" sz="4400" b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safe</a:t>
            </a:r>
            <a:r>
              <a:rPr lang="en-US" sz="4800" b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800" b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and</a:t>
            </a:r>
            <a:r>
              <a:rPr lang="en-US" sz="4800" b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4400" b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clean </a:t>
            </a:r>
          </a:p>
          <a:p>
            <a:pPr algn="ctr"/>
            <a:r>
              <a:rPr lang="en-US" sz="4400" b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drinking </a:t>
            </a:r>
            <a:r>
              <a:rPr lang="en-US" sz="4800" b="0" dirty="0">
                <a:solidFill>
                  <a:srgbClr val="4472C4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water</a:t>
            </a:r>
            <a:r>
              <a:rPr lang="en-US" sz="4800" b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800" b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for all</a:t>
            </a:r>
            <a:r>
              <a:rPr lang="en-US" sz="4800" b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”</a:t>
            </a:r>
            <a:endParaRPr lang="en-IN" sz="4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367452"/>
      </p:ext>
    </p:extLst>
  </p:cSld>
  <p:clrMapOvr>
    <a:masterClrMapping/>
  </p:clrMapOvr>
  <p:transition spd="slow"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E09F55-086C-3199-0D14-1C093C169137}"/>
              </a:ext>
            </a:extLst>
          </p:cNvPr>
          <p:cNvSpPr/>
          <p:nvPr/>
        </p:nvSpPr>
        <p:spPr>
          <a:xfrm>
            <a:off x="-225490" y="-74644"/>
            <a:ext cx="12642980" cy="1035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3CF56-0EA9-B0F5-2139-71298FC9A8C3}"/>
              </a:ext>
            </a:extLst>
          </p:cNvPr>
          <p:cNvSpPr txBox="1"/>
          <p:nvPr/>
        </p:nvSpPr>
        <p:spPr>
          <a:xfrm>
            <a:off x="1147665" y="2021595"/>
            <a:ext cx="52997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masis MT Pro Black" panose="02040A04050005020304" pitchFamily="18" charset="0"/>
              </a:rPr>
              <a:t>Thank You </a:t>
            </a:r>
          </a:p>
          <a:p>
            <a:pPr algn="ctr"/>
            <a:r>
              <a:rPr lang="en-US" sz="4000" dirty="0">
                <a:latin typeface="Amasis MT Pro Black" panose="02040A04050005020304" pitchFamily="18" charset="0"/>
              </a:rPr>
              <a:t>For Your Attention</a:t>
            </a:r>
          </a:p>
          <a:p>
            <a:pPr algn="ctr"/>
            <a:r>
              <a:rPr lang="en-US" b="1" i="1" u="sng" dirty="0">
                <a:latin typeface="Aptos Display" panose="020B0004020202020204" pitchFamily="34" charset="0"/>
              </a:rPr>
              <a:t>Now, we're open to any questions you may have.</a:t>
            </a:r>
            <a:r>
              <a:rPr lang="en-US" sz="4000" b="1" i="1" u="sng" dirty="0">
                <a:highlight>
                  <a:srgbClr val="FFFF00"/>
                </a:highlight>
                <a:latin typeface="Aptos Display" panose="020B0004020202020204" pitchFamily="34" charset="0"/>
              </a:rPr>
              <a:t> </a:t>
            </a:r>
            <a:endParaRPr lang="en-IN" sz="4000" b="1" i="1" u="sng" dirty="0">
              <a:highlight>
                <a:srgbClr val="FFFF00"/>
              </a:highlight>
              <a:latin typeface="Aptos Display" panose="020B0004020202020204" pitchFamily="34" charset="0"/>
            </a:endParaRPr>
          </a:p>
        </p:txBody>
      </p:sp>
      <p:pic>
        <p:nvPicPr>
          <p:cNvPr id="6" name="Picture 5" descr="A circuit board with wires and a glass of water&#10;&#10;Description automatically generated">
            <a:extLst>
              <a:ext uri="{FF2B5EF4-FFF2-40B4-BE49-F238E27FC236}">
                <a16:creationId xmlns:a16="http://schemas.microsoft.com/office/drawing/2014/main" id="{E077A054-D8FC-8E5B-C11D-1206F6D41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95" y="1614223"/>
            <a:ext cx="4883577" cy="29764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36E8E7-5812-B663-3ADB-4968EAB2FA09}"/>
              </a:ext>
            </a:extLst>
          </p:cNvPr>
          <p:cNvSpPr txBox="1"/>
          <p:nvPr/>
        </p:nvSpPr>
        <p:spPr>
          <a:xfrm>
            <a:off x="2213956" y="5130577"/>
            <a:ext cx="289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Amasis MT Pro" panose="020F0502020204030204" pitchFamily="18" charset="0"/>
              </a:rPr>
              <a:t>Galgotias</a:t>
            </a:r>
            <a:r>
              <a:rPr lang="en-US" sz="2000" b="1" dirty="0">
                <a:latin typeface="Amasis MT Pro" panose="020F0502020204030204" pitchFamily="18" charset="0"/>
              </a:rPr>
              <a:t> University </a:t>
            </a:r>
          </a:p>
          <a:p>
            <a:r>
              <a:rPr lang="en-US" sz="1600" dirty="0" err="1">
                <a:latin typeface="Amasis MT Pro" panose="02040504050005020304" pitchFamily="18" charset="0"/>
              </a:rPr>
              <a:t>Btech</a:t>
            </a:r>
            <a:r>
              <a:rPr lang="en-US" sz="1600" dirty="0">
                <a:latin typeface="Amasis MT Pro" panose="02040504050005020304" pitchFamily="18" charset="0"/>
              </a:rPr>
              <a:t> CSE 1</a:t>
            </a:r>
            <a:r>
              <a:rPr lang="en-US" sz="1600" baseline="30000" dirty="0">
                <a:latin typeface="Amasis MT Pro" panose="02040504050005020304" pitchFamily="18" charset="0"/>
              </a:rPr>
              <a:t>st</a:t>
            </a:r>
            <a:r>
              <a:rPr lang="en-US" sz="1600" dirty="0">
                <a:latin typeface="Amasis MT Pro" panose="02040504050005020304" pitchFamily="18" charset="0"/>
              </a:rPr>
              <a:t> year </a:t>
            </a:r>
          </a:p>
        </p:txBody>
      </p:sp>
      <p:pic>
        <p:nvPicPr>
          <p:cNvPr id="9" name="Picture 8" descr="A red blue yellow and yellow logo&#10;&#10;Description automatically generated">
            <a:extLst>
              <a:ext uri="{FF2B5EF4-FFF2-40B4-BE49-F238E27FC236}">
                <a16:creationId xmlns:a16="http://schemas.microsoft.com/office/drawing/2014/main" id="{85C7570A-B122-DFD3-2AD7-302EBCC89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65" y="4935894"/>
            <a:ext cx="1035698" cy="10356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B8B829C-93C0-6703-2F15-42428AE616E7}"/>
              </a:ext>
            </a:extLst>
          </p:cNvPr>
          <p:cNvSpPr txBox="1"/>
          <p:nvPr/>
        </p:nvSpPr>
        <p:spPr>
          <a:xfrm>
            <a:off x="8029530" y="4655957"/>
            <a:ext cx="237930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Team Members :-</a:t>
            </a:r>
            <a:endParaRPr lang="en-US" sz="1600" dirty="0">
              <a:latin typeface="Arial Rounded MT Bold" panose="020F07040305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abic Typesetting" panose="03020402040406030203" pitchFamily="66" charset="-78"/>
                <a:ea typeface="HGSSoeiKakugothicUB" panose="020B0400000000000000" pitchFamily="34" charset="-128"/>
                <a:cs typeface="Arabic Typesetting" panose="03020402040406030203" pitchFamily="66" charset="-78"/>
              </a:rPr>
              <a:t>Yash Faujdar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abic Typesetting" panose="03020402040406030203" pitchFamily="66" charset="-78"/>
                <a:ea typeface="HGSSoeiKakugothicUB" panose="020B0400000000000000" pitchFamily="34" charset="-128"/>
                <a:cs typeface="Arabic Typesetting" panose="03020402040406030203" pitchFamily="66" charset="-78"/>
              </a:rPr>
              <a:t>Aditya Bansal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abic Typesetting" panose="03020402040406030203" pitchFamily="66" charset="-78"/>
                <a:ea typeface="HGSSoeiKakugothicUB" panose="020B0400000000000000" pitchFamily="34" charset="-128"/>
                <a:cs typeface="Arabic Typesetting" panose="03020402040406030203" pitchFamily="66" charset="-78"/>
              </a:rPr>
              <a:t>Sahil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abic Typesetting" panose="03020402040406030203" pitchFamily="66" charset="-78"/>
                <a:ea typeface="HGSSoeiKakugothicUB" panose="020B0400000000000000" pitchFamily="34" charset="-128"/>
                <a:cs typeface="Arabic Typesetting" panose="03020402040406030203" pitchFamily="66" charset="-78"/>
              </a:rPr>
              <a:t>Aman Yadav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abic Typesetting" panose="03020402040406030203" pitchFamily="66" charset="-78"/>
                <a:ea typeface="HGSSoeiKakugothicUB" panose="020B0400000000000000" pitchFamily="34" charset="-128"/>
                <a:cs typeface="Arabic Typesetting" panose="03020402040406030203" pitchFamily="66" charset="-78"/>
              </a:rPr>
              <a:t>Aditya Solanki</a:t>
            </a:r>
            <a:endParaRPr lang="en-IN" dirty="0">
              <a:latin typeface="Arabic Typesetting" panose="03020402040406030203" pitchFamily="66" charset="-78"/>
              <a:ea typeface="HGSSoeiKakugothicUB" panose="020B0400000000000000" pitchFamily="34" charset="-128"/>
              <a:cs typeface="Arabic Typesetting" panose="03020402040406030203" pitchFamily="66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0B0C70-1B9E-D9D4-3E19-0B5849C838E9}"/>
              </a:ext>
            </a:extLst>
          </p:cNvPr>
          <p:cNvSpPr txBox="1"/>
          <p:nvPr/>
        </p:nvSpPr>
        <p:spPr>
          <a:xfrm>
            <a:off x="8899570" y="4935894"/>
            <a:ext cx="2022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23SCSE1011264</a:t>
            </a:r>
          </a:p>
          <a:p>
            <a:pPr algn="r"/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23SCSE1010264</a:t>
            </a:r>
          </a:p>
          <a:p>
            <a:pPr algn="r"/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23SCSE1011256</a:t>
            </a:r>
          </a:p>
          <a:p>
            <a:pPr algn="r"/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23SCSE1011985</a:t>
            </a:r>
          </a:p>
          <a:p>
            <a:pPr algn="r"/>
            <a:r>
              <a:rPr lang="en-US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23SCSE1012096</a:t>
            </a:r>
            <a:endParaRPr lang="en-IN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F8C62-0FEC-8C2D-2CDC-BDE535C2FA51}"/>
              </a:ext>
            </a:extLst>
          </p:cNvPr>
          <p:cNvSpPr txBox="1"/>
          <p:nvPr/>
        </p:nvSpPr>
        <p:spPr>
          <a:xfrm>
            <a:off x="419878" y="223935"/>
            <a:ext cx="1124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ptos Black" panose="020B0004020202020204" pitchFamily="34" charset="0"/>
              </a:rPr>
              <a:t>Drinking Water Quality Monitoring System</a:t>
            </a:r>
            <a:endParaRPr lang="en-IN" sz="36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93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236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7" baseType="lpstr">
      <vt:lpstr>ADLaM Display</vt:lpstr>
      <vt:lpstr>Amasis MT Pro</vt:lpstr>
      <vt:lpstr>Amasis MT Pro Black</vt:lpstr>
      <vt:lpstr>Aptos Black</vt:lpstr>
      <vt:lpstr>Aptos Display</vt:lpstr>
      <vt:lpstr>Aptos ExtraBold</vt:lpstr>
      <vt:lpstr>Aptos SemiBold</vt:lpstr>
      <vt:lpstr>Arabic Typesetting</vt:lpstr>
      <vt:lpstr>Arial</vt:lpstr>
      <vt:lpstr>Arial Rounded MT Bold</vt:lpstr>
      <vt:lpstr>Calibri</vt:lpstr>
      <vt:lpstr>Calibri Light</vt:lpstr>
      <vt:lpstr>Lucida Sans</vt:lpstr>
      <vt:lpstr>Segoe UI Variable Text Semibold</vt:lpstr>
      <vt:lpstr>Sitka Banner Semibold</vt:lpstr>
      <vt:lpstr>UAV OSD Mono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Bansal</dc:creator>
  <cp:lastModifiedBy>Aditya Bansal</cp:lastModifiedBy>
  <cp:revision>7</cp:revision>
  <dcterms:created xsi:type="dcterms:W3CDTF">2023-10-28T19:14:41Z</dcterms:created>
  <dcterms:modified xsi:type="dcterms:W3CDTF">2023-11-03T10:27:41Z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2023-10-28T19:33:49Z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f6611458-ec80-4960-82b1-df915efba094</vt:lpwstr>
  </property>
  <property fmtid="{D5CDD505-2E9C-101B-9397-08002B2CF9AE}" pid="7" name="MSIP_Label_defa4170-0d19-0005-0004-bc88714345d2_ActionId">
    <vt:lpwstr>4a01e3ed-3271-4acb-80e1-69058b5bc6ba</vt:lpwstr>
  </property>
  <property fmtid="{D5CDD505-2E9C-101B-9397-08002B2CF9AE}" pid="8" name="MSIP_Label_defa4170-0d19-0005-0004-bc88714345d2_ContentBits">
    <vt:lpwstr>0</vt:lpwstr>
  </property>
</Properties>
</file>