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4" r:id="rId1"/>
  </p:sldMasterIdLst>
  <p:sldIdLst>
    <p:sldId id="265" r:id="rId2"/>
    <p:sldId id="256" r:id="rId3"/>
    <p:sldId id="257" r:id="rId4"/>
    <p:sldId id="266" r:id="rId5"/>
    <p:sldId id="258" r:id="rId6"/>
    <p:sldId id="271" r:id="rId7"/>
    <p:sldId id="267" r:id="rId8"/>
    <p:sldId id="259" r:id="rId9"/>
    <p:sldId id="260" r:id="rId10"/>
    <p:sldId id="261" r:id="rId11"/>
    <p:sldId id="274" r:id="rId12"/>
    <p:sldId id="262" r:id="rId13"/>
    <p:sldId id="263" r:id="rId14"/>
    <p:sldId id="268" r:id="rId15"/>
    <p:sldId id="269" r:id="rId16"/>
    <p:sldId id="270"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96DFF08F-DC6B-4601-B491-B0F83F6DD2DA}" type="datetimeFigureOut">
              <a:rPr lang="en-US" dirty="0"/>
              <a:t>5/2/2020</a:t>
            </a:fld>
            <a:endParaRPr lang="en-US" dirty="0"/>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4FAB73BC-B049-4115-A692-8D63A059BFB8}" type="slidenum">
              <a:rPr lang="en-US" dirty="0"/>
              <a:t>‹#›</a:t>
            </a:fld>
            <a:endParaRPr lang="en-US" dirty="0"/>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5/2/2020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5/2/2020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5/2/2020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dirty="0"/>
              <a:t>5/2/2020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5/2/2020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5/2/2020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5/2/2020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dirty="0"/>
              <a:t>5/2/2020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5/2/2020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5/2/2020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96DFF08F-DC6B-4601-B491-B0F83F6DD2DA}" type="datetimeFigureOut">
              <a:rPr lang="en-US" dirty="0"/>
              <a:pPr/>
              <a:t>5/2/2020</a:t>
            </a:fld>
            <a:endParaRPr lang="en-US" dirty="0"/>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dirty="0"/>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B6639-CFDE-4329-B0C8-394F8D71A9CC}"/>
              </a:ext>
            </a:extLst>
          </p:cNvPr>
          <p:cNvSpPr>
            <a:spLocks noGrp="1"/>
          </p:cNvSpPr>
          <p:nvPr>
            <p:ph type="title"/>
          </p:nvPr>
        </p:nvSpPr>
        <p:spPr/>
        <p:txBody>
          <a:bodyPr/>
          <a:lstStyle/>
          <a:p>
            <a:r>
              <a:rPr lang="en-IN" dirty="0"/>
              <a:t>   </a:t>
            </a:r>
          </a:p>
        </p:txBody>
      </p:sp>
      <p:pic>
        <p:nvPicPr>
          <p:cNvPr id="5" name="Content Placeholder 4">
            <a:extLst>
              <a:ext uri="{FF2B5EF4-FFF2-40B4-BE49-F238E27FC236}">
                <a16:creationId xmlns:a16="http://schemas.microsoft.com/office/drawing/2014/main" id="{7E9A1856-DB54-4B80-A0EC-09A03E5C5A16}"/>
              </a:ext>
            </a:extLst>
          </p:cNvPr>
          <p:cNvPicPr>
            <a:picLocks noGrp="1" noChangeAspect="1"/>
          </p:cNvPicPr>
          <p:nvPr>
            <p:ph idx="1"/>
          </p:nvPr>
        </p:nvPicPr>
        <p:blipFill>
          <a:blip r:embed="rId2"/>
          <a:stretch>
            <a:fillRect/>
          </a:stretch>
        </p:blipFill>
        <p:spPr>
          <a:xfrm>
            <a:off x="2694622" y="640080"/>
            <a:ext cx="6500182" cy="5608320"/>
          </a:xfrm>
          <a:prstGeom prst="rect">
            <a:avLst/>
          </a:prstGeom>
        </p:spPr>
      </p:pic>
    </p:spTree>
    <p:extLst>
      <p:ext uri="{BB962C8B-B14F-4D97-AF65-F5344CB8AC3E}">
        <p14:creationId xmlns:p14="http://schemas.microsoft.com/office/powerpoint/2010/main" val="8342493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9AC34-BBE3-4A07-B5BA-2627F6027D47}"/>
              </a:ext>
            </a:extLst>
          </p:cNvPr>
          <p:cNvSpPr>
            <a:spLocks noGrp="1"/>
          </p:cNvSpPr>
          <p:nvPr>
            <p:ph type="title"/>
          </p:nvPr>
        </p:nvSpPr>
        <p:spPr>
          <a:xfrm>
            <a:off x="1143000" y="609600"/>
            <a:ext cx="9875520" cy="952500"/>
          </a:xfrm>
        </p:spPr>
        <p:txBody>
          <a:bodyPr/>
          <a:lstStyle/>
          <a:p>
            <a:pPr algn="ctr"/>
            <a:r>
              <a:rPr lang="en-IN" dirty="0"/>
              <a:t>Tower of Hanoi</a:t>
            </a:r>
          </a:p>
        </p:txBody>
      </p:sp>
      <p:sp>
        <p:nvSpPr>
          <p:cNvPr id="3" name="Content Placeholder 2">
            <a:extLst>
              <a:ext uri="{FF2B5EF4-FFF2-40B4-BE49-F238E27FC236}">
                <a16:creationId xmlns:a16="http://schemas.microsoft.com/office/drawing/2014/main" id="{707ACD0C-0F0E-48F9-8D33-033CEF8EA16C}"/>
              </a:ext>
            </a:extLst>
          </p:cNvPr>
          <p:cNvSpPr>
            <a:spLocks noGrp="1"/>
          </p:cNvSpPr>
          <p:nvPr>
            <p:ph idx="1"/>
          </p:nvPr>
        </p:nvSpPr>
        <p:spPr>
          <a:xfrm>
            <a:off x="904876" y="1562100"/>
            <a:ext cx="10477500" cy="4533900"/>
          </a:xfrm>
        </p:spPr>
        <p:txBody>
          <a:bodyPr/>
          <a:lstStyle/>
          <a:p>
            <a:r>
              <a:rPr lang="en-US" dirty="0"/>
              <a:t>Tower of Hanoi is a mathematical puzzle where we have three rods and n disks. The objective of the puzzle is to move the entire stack to another rod, obeying the following simple rules:</a:t>
            </a:r>
          </a:p>
          <a:p>
            <a:pPr marL="45720" indent="0">
              <a:buNone/>
            </a:pPr>
            <a:br>
              <a:rPr lang="en-US" dirty="0"/>
            </a:br>
            <a:r>
              <a:rPr lang="en-US" dirty="0"/>
              <a:t>1) Only one disk can be moved at a time.</a:t>
            </a:r>
          </a:p>
          <a:p>
            <a:pPr marL="45720" indent="0">
              <a:buNone/>
            </a:pPr>
            <a:br>
              <a:rPr lang="en-US" dirty="0"/>
            </a:br>
            <a:r>
              <a:rPr lang="en-US" dirty="0"/>
              <a:t>2) Each move consists of taking the upper disk from one of the stacks and placing it on top of another stack i.e. a disk can only be moved if it is the uppermost disk on a stack.</a:t>
            </a:r>
          </a:p>
          <a:p>
            <a:pPr marL="45720" indent="0">
              <a:buNone/>
            </a:pPr>
            <a:br>
              <a:rPr lang="en-US" dirty="0"/>
            </a:br>
            <a:r>
              <a:rPr lang="en-US" dirty="0"/>
              <a:t>3) No disk may be placed on top of a smaller disk.</a:t>
            </a:r>
            <a:endParaRPr lang="en-IN" dirty="0"/>
          </a:p>
        </p:txBody>
      </p:sp>
    </p:spTree>
    <p:extLst>
      <p:ext uri="{BB962C8B-B14F-4D97-AF65-F5344CB8AC3E}">
        <p14:creationId xmlns:p14="http://schemas.microsoft.com/office/powerpoint/2010/main" val="23448544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98560-5C64-40BD-9DA9-3A062C7F0D74}"/>
              </a:ext>
            </a:extLst>
          </p:cNvPr>
          <p:cNvSpPr>
            <a:spLocks noGrp="1"/>
          </p:cNvSpPr>
          <p:nvPr>
            <p:ph type="title"/>
          </p:nvPr>
        </p:nvSpPr>
        <p:spPr>
          <a:xfrm>
            <a:off x="1143000" y="609600"/>
            <a:ext cx="9875520" cy="1028700"/>
          </a:xfrm>
        </p:spPr>
        <p:txBody>
          <a:bodyPr/>
          <a:lstStyle/>
          <a:p>
            <a:pPr algn="ctr"/>
            <a:r>
              <a:rPr lang="en-IN" dirty="0"/>
              <a:t>  Tower of Hanoi</a:t>
            </a:r>
          </a:p>
        </p:txBody>
      </p:sp>
      <p:pic>
        <p:nvPicPr>
          <p:cNvPr id="10" name="Content Placeholder 9">
            <a:extLst>
              <a:ext uri="{FF2B5EF4-FFF2-40B4-BE49-F238E27FC236}">
                <a16:creationId xmlns:a16="http://schemas.microsoft.com/office/drawing/2014/main" id="{5F666B71-C268-42CF-8E53-6A1A3EDC6F48}"/>
              </a:ext>
            </a:extLst>
          </p:cNvPr>
          <p:cNvPicPr>
            <a:picLocks noGrp="1" noChangeAspect="1"/>
          </p:cNvPicPr>
          <p:nvPr>
            <p:ph idx="1"/>
          </p:nvPr>
        </p:nvPicPr>
        <p:blipFill>
          <a:blip r:embed="rId2"/>
          <a:stretch>
            <a:fillRect/>
          </a:stretch>
        </p:blipFill>
        <p:spPr>
          <a:xfrm>
            <a:off x="1516855" y="2133600"/>
            <a:ext cx="8867775" cy="3800475"/>
          </a:xfrm>
          <a:prstGeom prst="rect">
            <a:avLst/>
          </a:prstGeom>
        </p:spPr>
      </p:pic>
    </p:spTree>
    <p:extLst>
      <p:ext uri="{BB962C8B-B14F-4D97-AF65-F5344CB8AC3E}">
        <p14:creationId xmlns:p14="http://schemas.microsoft.com/office/powerpoint/2010/main" val="38105896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CA291-012E-4B25-A000-9994167B7507}"/>
              </a:ext>
            </a:extLst>
          </p:cNvPr>
          <p:cNvSpPr>
            <a:spLocks noGrp="1"/>
          </p:cNvSpPr>
          <p:nvPr>
            <p:ph type="title"/>
          </p:nvPr>
        </p:nvSpPr>
        <p:spPr/>
        <p:txBody>
          <a:bodyPr/>
          <a:lstStyle/>
          <a:p>
            <a:r>
              <a:rPr lang="en-IN" dirty="0"/>
              <a:t>   </a:t>
            </a:r>
          </a:p>
        </p:txBody>
      </p:sp>
      <p:pic>
        <p:nvPicPr>
          <p:cNvPr id="4" name="Content Placeholder 3">
            <a:extLst>
              <a:ext uri="{FF2B5EF4-FFF2-40B4-BE49-F238E27FC236}">
                <a16:creationId xmlns:a16="http://schemas.microsoft.com/office/drawing/2014/main" id="{25FBDF2F-780C-482C-B794-2EA0BEF1BA63}"/>
              </a:ext>
            </a:extLst>
          </p:cNvPr>
          <p:cNvPicPr>
            <a:picLocks noGrp="1" noChangeAspect="1"/>
          </p:cNvPicPr>
          <p:nvPr>
            <p:ph idx="1"/>
          </p:nvPr>
        </p:nvPicPr>
        <p:blipFill>
          <a:blip r:embed="rId2"/>
          <a:stretch>
            <a:fillRect/>
          </a:stretch>
        </p:blipFill>
        <p:spPr>
          <a:xfrm>
            <a:off x="1431964" y="923925"/>
            <a:ext cx="9297591" cy="5219700"/>
          </a:xfrm>
          <a:prstGeom prst="rect">
            <a:avLst/>
          </a:prstGeom>
        </p:spPr>
      </p:pic>
    </p:spTree>
    <p:extLst>
      <p:ext uri="{BB962C8B-B14F-4D97-AF65-F5344CB8AC3E}">
        <p14:creationId xmlns:p14="http://schemas.microsoft.com/office/powerpoint/2010/main" val="7863224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DF878-7BA5-4610-AC94-AFE20A4938FF}"/>
              </a:ext>
            </a:extLst>
          </p:cNvPr>
          <p:cNvSpPr>
            <a:spLocks noGrp="1"/>
          </p:cNvSpPr>
          <p:nvPr>
            <p:ph type="ctrTitle"/>
          </p:nvPr>
        </p:nvSpPr>
        <p:spPr/>
        <p:txBody>
          <a:bodyPr/>
          <a:lstStyle/>
          <a:p>
            <a:r>
              <a:rPr lang="en-IN" dirty="0"/>
              <a:t>Queue</a:t>
            </a:r>
          </a:p>
        </p:txBody>
      </p:sp>
      <p:sp>
        <p:nvSpPr>
          <p:cNvPr id="3" name="Subtitle 2">
            <a:extLst>
              <a:ext uri="{FF2B5EF4-FFF2-40B4-BE49-F238E27FC236}">
                <a16:creationId xmlns:a16="http://schemas.microsoft.com/office/drawing/2014/main" id="{35DA5489-95D2-4367-AB58-F380EC604BA2}"/>
              </a:ext>
            </a:extLst>
          </p:cNvPr>
          <p:cNvSpPr>
            <a:spLocks noGrp="1"/>
          </p:cNvSpPr>
          <p:nvPr>
            <p:ph type="subTitle" idx="1"/>
          </p:nvPr>
        </p:nvSpPr>
        <p:spPr/>
        <p:txBody>
          <a:bodyPr>
            <a:normAutofit/>
          </a:bodyPr>
          <a:lstStyle/>
          <a:p>
            <a:r>
              <a:rPr lang="en-IN" sz="2800" dirty="0"/>
              <a:t>Introduction of Queue</a:t>
            </a:r>
          </a:p>
          <a:p>
            <a:r>
              <a:rPr lang="en-IN" sz="2800" dirty="0"/>
              <a:t>Circular Queue</a:t>
            </a:r>
          </a:p>
        </p:txBody>
      </p:sp>
    </p:spTree>
    <p:extLst>
      <p:ext uri="{BB962C8B-B14F-4D97-AF65-F5344CB8AC3E}">
        <p14:creationId xmlns:p14="http://schemas.microsoft.com/office/powerpoint/2010/main" val="604357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22F62-1D62-4189-9E16-EE0ADBE2F585}"/>
              </a:ext>
            </a:extLst>
          </p:cNvPr>
          <p:cNvSpPr>
            <a:spLocks noGrp="1"/>
          </p:cNvSpPr>
          <p:nvPr>
            <p:ph type="title"/>
          </p:nvPr>
        </p:nvSpPr>
        <p:spPr/>
        <p:txBody>
          <a:bodyPr/>
          <a:lstStyle/>
          <a:p>
            <a:r>
              <a:rPr lang="en-IN" dirty="0"/>
              <a:t>  </a:t>
            </a:r>
          </a:p>
        </p:txBody>
      </p:sp>
      <p:sp>
        <p:nvSpPr>
          <p:cNvPr id="3" name="Content Placeholder 2">
            <a:extLst>
              <a:ext uri="{FF2B5EF4-FFF2-40B4-BE49-F238E27FC236}">
                <a16:creationId xmlns:a16="http://schemas.microsoft.com/office/drawing/2014/main" id="{8014D7E5-83D2-419A-A27B-5E1D2084C459}"/>
              </a:ext>
            </a:extLst>
          </p:cNvPr>
          <p:cNvSpPr>
            <a:spLocks noGrp="1"/>
          </p:cNvSpPr>
          <p:nvPr>
            <p:ph idx="1"/>
          </p:nvPr>
        </p:nvSpPr>
        <p:spPr>
          <a:xfrm>
            <a:off x="1143001" y="609600"/>
            <a:ext cx="4667250" cy="5486400"/>
          </a:xfrm>
        </p:spPr>
        <p:txBody>
          <a:bodyPr>
            <a:normAutofit lnSpcReduction="10000"/>
          </a:bodyPr>
          <a:lstStyle/>
          <a:p>
            <a:r>
              <a:rPr lang="en-IN" sz="2400" dirty="0"/>
              <a:t>Collection of data items with the restriction that data can be inserted from one end known as rear end and data can be deleted from the other end known as front end .</a:t>
            </a:r>
          </a:p>
          <a:p>
            <a:pPr marL="45720" indent="0">
              <a:buNone/>
            </a:pPr>
            <a:endParaRPr lang="en-IN" sz="2400" dirty="0"/>
          </a:p>
          <a:p>
            <a:r>
              <a:rPr lang="en-IN" sz="2400" dirty="0"/>
              <a:t>Queue follows </a:t>
            </a:r>
            <a:r>
              <a:rPr lang="en-IN" sz="2400" dirty="0">
                <a:solidFill>
                  <a:srgbClr val="FF0000"/>
                </a:solidFill>
              </a:rPr>
              <a:t>FIFO</a:t>
            </a:r>
            <a:r>
              <a:rPr lang="en-IN" sz="2400" dirty="0"/>
              <a:t>(First in First Out) or </a:t>
            </a:r>
            <a:r>
              <a:rPr lang="en-IN" sz="2400" dirty="0">
                <a:solidFill>
                  <a:srgbClr val="FF0000"/>
                </a:solidFill>
              </a:rPr>
              <a:t>LILO</a:t>
            </a:r>
            <a:r>
              <a:rPr lang="en-IN" sz="2400" dirty="0"/>
              <a:t>(Last in Last out )</a:t>
            </a:r>
          </a:p>
          <a:p>
            <a:endParaRPr lang="en-IN" sz="2400" dirty="0"/>
          </a:p>
          <a:p>
            <a:r>
              <a:rPr lang="en-IN" sz="2400" dirty="0"/>
              <a:t>Size of the queue is limited / fixed . </a:t>
            </a:r>
          </a:p>
          <a:p>
            <a:r>
              <a:rPr lang="en-US" sz="2400" dirty="0"/>
              <a:t>Queue of consumers for a resource where the consumer that came first is served first. </a:t>
            </a:r>
          </a:p>
          <a:p>
            <a:endParaRPr lang="en-IN" dirty="0"/>
          </a:p>
          <a:p>
            <a:endParaRPr lang="en-IN" dirty="0"/>
          </a:p>
        </p:txBody>
      </p:sp>
      <p:pic>
        <p:nvPicPr>
          <p:cNvPr id="4" name="Content Placeholder 3">
            <a:extLst>
              <a:ext uri="{FF2B5EF4-FFF2-40B4-BE49-F238E27FC236}">
                <a16:creationId xmlns:a16="http://schemas.microsoft.com/office/drawing/2014/main" id="{3F05F3E9-7055-4B5C-815D-996A4412FFA7}"/>
              </a:ext>
            </a:extLst>
          </p:cNvPr>
          <p:cNvPicPr>
            <a:picLocks noChangeAspect="1"/>
          </p:cNvPicPr>
          <p:nvPr/>
        </p:nvPicPr>
        <p:blipFill>
          <a:blip r:embed="rId2"/>
          <a:stretch>
            <a:fillRect/>
          </a:stretch>
        </p:blipFill>
        <p:spPr>
          <a:xfrm>
            <a:off x="6572250" y="981075"/>
            <a:ext cx="5032126" cy="5267325"/>
          </a:xfrm>
          <a:prstGeom prst="rect">
            <a:avLst/>
          </a:prstGeom>
        </p:spPr>
      </p:pic>
    </p:spTree>
    <p:extLst>
      <p:ext uri="{BB962C8B-B14F-4D97-AF65-F5344CB8AC3E}">
        <p14:creationId xmlns:p14="http://schemas.microsoft.com/office/powerpoint/2010/main" val="36168885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E1C2D-95DE-4A41-B7DD-70865D8BAE5B}"/>
              </a:ext>
            </a:extLst>
          </p:cNvPr>
          <p:cNvSpPr>
            <a:spLocks noGrp="1"/>
          </p:cNvSpPr>
          <p:nvPr>
            <p:ph type="title"/>
          </p:nvPr>
        </p:nvSpPr>
        <p:spPr>
          <a:xfrm>
            <a:off x="1143000" y="609600"/>
            <a:ext cx="9875520" cy="714375"/>
          </a:xfrm>
        </p:spPr>
        <p:txBody>
          <a:bodyPr/>
          <a:lstStyle/>
          <a:p>
            <a:pPr algn="ctr"/>
            <a:r>
              <a:rPr lang="en-IN" dirty="0"/>
              <a:t>Some Basic Terminology-</a:t>
            </a:r>
          </a:p>
        </p:txBody>
      </p:sp>
      <p:sp>
        <p:nvSpPr>
          <p:cNvPr id="6" name="Content Placeholder 5">
            <a:extLst>
              <a:ext uri="{FF2B5EF4-FFF2-40B4-BE49-F238E27FC236}">
                <a16:creationId xmlns:a16="http://schemas.microsoft.com/office/drawing/2014/main" id="{88DB0368-1089-4270-87AE-0B5A6E77E611}"/>
              </a:ext>
            </a:extLst>
          </p:cNvPr>
          <p:cNvSpPr>
            <a:spLocks noGrp="1"/>
          </p:cNvSpPr>
          <p:nvPr>
            <p:ph idx="1"/>
          </p:nvPr>
        </p:nvSpPr>
        <p:spPr>
          <a:xfrm>
            <a:off x="733426" y="1638301"/>
            <a:ext cx="5629274" cy="4610100"/>
          </a:xfrm>
        </p:spPr>
        <p:txBody>
          <a:bodyPr>
            <a:noAutofit/>
          </a:bodyPr>
          <a:lstStyle/>
          <a:p>
            <a:pPr marL="45720" indent="0">
              <a:buNone/>
            </a:pPr>
            <a:r>
              <a:rPr lang="en-IN" sz="2400" b="1" dirty="0"/>
              <a:t>Enqueue: </a:t>
            </a:r>
            <a:r>
              <a:rPr lang="en-IN" sz="2400" dirty="0"/>
              <a:t>Adds an item to the queue. If the queue is full, then it is said to be an </a:t>
            </a:r>
            <a:r>
              <a:rPr lang="en-IN" sz="2400" dirty="0">
                <a:solidFill>
                  <a:srgbClr val="FF0000"/>
                </a:solidFill>
              </a:rPr>
              <a:t>Overflow condition.</a:t>
            </a:r>
          </a:p>
          <a:p>
            <a:pPr marL="45720" indent="0">
              <a:buNone/>
            </a:pPr>
            <a:r>
              <a:rPr lang="en-IN" sz="2400" b="1" dirty="0"/>
              <a:t>Dequeue:</a:t>
            </a:r>
            <a:r>
              <a:rPr lang="en-IN" sz="2400" dirty="0"/>
              <a:t> Removes an item from the queue. The items are popped in the same order in which they are pushed. If the queue is empty, then it is said to be an </a:t>
            </a:r>
            <a:r>
              <a:rPr lang="en-IN" sz="2400" dirty="0">
                <a:solidFill>
                  <a:srgbClr val="FF0000"/>
                </a:solidFill>
              </a:rPr>
              <a:t>Underflow condition.</a:t>
            </a:r>
          </a:p>
          <a:p>
            <a:pPr marL="45720" indent="0">
              <a:buNone/>
            </a:pPr>
            <a:br>
              <a:rPr lang="en-IN" sz="2400" dirty="0"/>
            </a:br>
            <a:r>
              <a:rPr lang="en-IN" sz="2400" b="1" dirty="0"/>
              <a:t>Front: </a:t>
            </a:r>
            <a:r>
              <a:rPr lang="en-IN" sz="2400" dirty="0"/>
              <a:t>Get the front item from queue.</a:t>
            </a:r>
          </a:p>
          <a:p>
            <a:pPr marL="45720" indent="0">
              <a:buNone/>
            </a:pPr>
            <a:r>
              <a:rPr lang="en-IN" sz="2400" b="1" dirty="0"/>
              <a:t>Rear:</a:t>
            </a:r>
            <a:r>
              <a:rPr lang="en-IN" sz="2400" dirty="0"/>
              <a:t> Get the last item from queue</a:t>
            </a:r>
          </a:p>
        </p:txBody>
      </p:sp>
      <p:pic>
        <p:nvPicPr>
          <p:cNvPr id="7" name="Picture 6">
            <a:extLst>
              <a:ext uri="{FF2B5EF4-FFF2-40B4-BE49-F238E27FC236}">
                <a16:creationId xmlns:a16="http://schemas.microsoft.com/office/drawing/2014/main" id="{199CA817-BC14-4D7C-A1D8-6BF92971C1C0}"/>
              </a:ext>
            </a:extLst>
          </p:cNvPr>
          <p:cNvPicPr>
            <a:picLocks noChangeAspect="1"/>
          </p:cNvPicPr>
          <p:nvPr/>
        </p:nvPicPr>
        <p:blipFill>
          <a:blip r:embed="rId2"/>
          <a:stretch>
            <a:fillRect/>
          </a:stretch>
        </p:blipFill>
        <p:spPr>
          <a:xfrm>
            <a:off x="6080760" y="1485901"/>
            <a:ext cx="5295899" cy="4448174"/>
          </a:xfrm>
          <a:prstGeom prst="rect">
            <a:avLst/>
          </a:prstGeom>
        </p:spPr>
      </p:pic>
    </p:spTree>
    <p:extLst>
      <p:ext uri="{BB962C8B-B14F-4D97-AF65-F5344CB8AC3E}">
        <p14:creationId xmlns:p14="http://schemas.microsoft.com/office/powerpoint/2010/main" val="15434628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00612-E013-4DD1-A7F1-5C091362AAE0}"/>
              </a:ext>
            </a:extLst>
          </p:cNvPr>
          <p:cNvSpPr>
            <a:spLocks noGrp="1"/>
          </p:cNvSpPr>
          <p:nvPr>
            <p:ph type="title"/>
          </p:nvPr>
        </p:nvSpPr>
        <p:spPr/>
        <p:txBody>
          <a:bodyPr/>
          <a:lstStyle/>
          <a:p>
            <a:pPr algn="ctr"/>
            <a:r>
              <a:rPr lang="en-IN" dirty="0"/>
              <a:t>Some Basic Terminology-</a:t>
            </a:r>
          </a:p>
        </p:txBody>
      </p:sp>
      <p:pic>
        <p:nvPicPr>
          <p:cNvPr id="4" name="Content Placeholder 3">
            <a:extLst>
              <a:ext uri="{FF2B5EF4-FFF2-40B4-BE49-F238E27FC236}">
                <a16:creationId xmlns:a16="http://schemas.microsoft.com/office/drawing/2014/main" id="{99B9FEB7-2B82-4A83-9FA1-1773B20A26E2}"/>
              </a:ext>
            </a:extLst>
          </p:cNvPr>
          <p:cNvPicPr>
            <a:picLocks noGrp="1" noChangeAspect="1"/>
          </p:cNvPicPr>
          <p:nvPr>
            <p:ph idx="1"/>
          </p:nvPr>
        </p:nvPicPr>
        <p:blipFill>
          <a:blip r:embed="rId2"/>
          <a:stretch>
            <a:fillRect/>
          </a:stretch>
        </p:blipFill>
        <p:spPr>
          <a:xfrm>
            <a:off x="1674019" y="2514600"/>
            <a:ext cx="8810625" cy="3124200"/>
          </a:xfrm>
          <a:prstGeom prst="rect">
            <a:avLst/>
          </a:prstGeom>
        </p:spPr>
      </p:pic>
    </p:spTree>
    <p:extLst>
      <p:ext uri="{BB962C8B-B14F-4D97-AF65-F5344CB8AC3E}">
        <p14:creationId xmlns:p14="http://schemas.microsoft.com/office/powerpoint/2010/main" val="30705052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A8D00-A319-42B0-A232-B981C7E6C036}"/>
              </a:ext>
            </a:extLst>
          </p:cNvPr>
          <p:cNvSpPr>
            <a:spLocks noGrp="1"/>
          </p:cNvSpPr>
          <p:nvPr>
            <p:ph type="title"/>
          </p:nvPr>
        </p:nvSpPr>
        <p:spPr>
          <a:xfrm>
            <a:off x="1143000" y="609600"/>
            <a:ext cx="9875520" cy="1171575"/>
          </a:xfrm>
        </p:spPr>
        <p:txBody>
          <a:bodyPr/>
          <a:lstStyle/>
          <a:p>
            <a:pPr algn="ctr"/>
            <a:r>
              <a:rPr lang="en-IN" dirty="0"/>
              <a:t>Circular Queue </a:t>
            </a:r>
          </a:p>
        </p:txBody>
      </p:sp>
      <p:sp>
        <p:nvSpPr>
          <p:cNvPr id="3" name="Content Placeholder 2">
            <a:extLst>
              <a:ext uri="{FF2B5EF4-FFF2-40B4-BE49-F238E27FC236}">
                <a16:creationId xmlns:a16="http://schemas.microsoft.com/office/drawing/2014/main" id="{839C70B9-178A-43EE-9829-5CCE2965AD91}"/>
              </a:ext>
            </a:extLst>
          </p:cNvPr>
          <p:cNvSpPr>
            <a:spLocks noGrp="1"/>
          </p:cNvSpPr>
          <p:nvPr>
            <p:ph idx="1"/>
          </p:nvPr>
        </p:nvSpPr>
        <p:spPr>
          <a:xfrm>
            <a:off x="1143001" y="2057400"/>
            <a:ext cx="4953000" cy="4038600"/>
          </a:xfrm>
        </p:spPr>
        <p:txBody>
          <a:bodyPr/>
          <a:lstStyle/>
          <a:p>
            <a:r>
              <a:rPr lang="en-IN" sz="2400" dirty="0"/>
              <a:t>Circular Queue is a special type of queue in which the </a:t>
            </a:r>
            <a:r>
              <a:rPr lang="en-US" sz="2400" dirty="0"/>
              <a:t>last position is connected back to the first position to make a circle. It is also called </a:t>
            </a:r>
            <a:r>
              <a:rPr lang="en-US" sz="2400" dirty="0">
                <a:solidFill>
                  <a:srgbClr val="FF0000"/>
                </a:solidFill>
              </a:rPr>
              <a:t>Ring Buffer</a:t>
            </a:r>
            <a:r>
              <a:rPr lang="en-US" sz="2400" dirty="0"/>
              <a:t>.</a:t>
            </a:r>
          </a:p>
          <a:p>
            <a:pPr marL="45720" indent="0">
              <a:buNone/>
            </a:pPr>
            <a:endParaRPr lang="en-US" sz="2400" dirty="0"/>
          </a:p>
          <a:p>
            <a:r>
              <a:rPr lang="en-IN" sz="2400" dirty="0"/>
              <a:t>Queue follows </a:t>
            </a:r>
            <a:r>
              <a:rPr lang="en-IN" sz="2400" dirty="0">
                <a:solidFill>
                  <a:srgbClr val="FF0000"/>
                </a:solidFill>
              </a:rPr>
              <a:t>FIFO</a:t>
            </a:r>
            <a:r>
              <a:rPr lang="en-IN" sz="2400" dirty="0"/>
              <a:t>(First in First Out) or </a:t>
            </a:r>
            <a:r>
              <a:rPr lang="en-IN" sz="2400" dirty="0">
                <a:solidFill>
                  <a:srgbClr val="FF0000"/>
                </a:solidFill>
              </a:rPr>
              <a:t>LILO</a:t>
            </a:r>
            <a:r>
              <a:rPr lang="en-IN" sz="2400" dirty="0"/>
              <a:t>(Last in Last out )</a:t>
            </a:r>
          </a:p>
          <a:p>
            <a:endParaRPr lang="en-IN" dirty="0"/>
          </a:p>
        </p:txBody>
      </p:sp>
      <p:pic>
        <p:nvPicPr>
          <p:cNvPr id="5" name="Picture 4">
            <a:extLst>
              <a:ext uri="{FF2B5EF4-FFF2-40B4-BE49-F238E27FC236}">
                <a16:creationId xmlns:a16="http://schemas.microsoft.com/office/drawing/2014/main" id="{5BF36C59-8590-4C62-B056-8BEEFB857908}"/>
              </a:ext>
            </a:extLst>
          </p:cNvPr>
          <p:cNvPicPr>
            <a:picLocks noChangeAspect="1"/>
          </p:cNvPicPr>
          <p:nvPr/>
        </p:nvPicPr>
        <p:blipFill>
          <a:blip r:embed="rId2"/>
          <a:stretch>
            <a:fillRect/>
          </a:stretch>
        </p:blipFill>
        <p:spPr>
          <a:xfrm>
            <a:off x="7448549" y="2057400"/>
            <a:ext cx="3225605" cy="3357562"/>
          </a:xfrm>
          <a:prstGeom prst="rect">
            <a:avLst/>
          </a:prstGeom>
        </p:spPr>
      </p:pic>
    </p:spTree>
    <p:extLst>
      <p:ext uri="{BB962C8B-B14F-4D97-AF65-F5344CB8AC3E}">
        <p14:creationId xmlns:p14="http://schemas.microsoft.com/office/powerpoint/2010/main" val="41111088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D245B-58E5-4F66-967E-9E5F7741825B}"/>
              </a:ext>
            </a:extLst>
          </p:cNvPr>
          <p:cNvSpPr>
            <a:spLocks noGrp="1"/>
          </p:cNvSpPr>
          <p:nvPr>
            <p:ph type="title"/>
          </p:nvPr>
        </p:nvSpPr>
        <p:spPr>
          <a:xfrm>
            <a:off x="1143000" y="609600"/>
            <a:ext cx="9875520" cy="1066800"/>
          </a:xfrm>
        </p:spPr>
        <p:txBody>
          <a:bodyPr/>
          <a:lstStyle/>
          <a:p>
            <a:pPr algn="ctr"/>
            <a:r>
              <a:rPr lang="en-IN" dirty="0"/>
              <a:t>Some Basic Terminology-</a:t>
            </a:r>
          </a:p>
        </p:txBody>
      </p:sp>
      <p:pic>
        <p:nvPicPr>
          <p:cNvPr id="8" name="Content Placeholder 7">
            <a:extLst>
              <a:ext uri="{FF2B5EF4-FFF2-40B4-BE49-F238E27FC236}">
                <a16:creationId xmlns:a16="http://schemas.microsoft.com/office/drawing/2014/main" id="{6DA26E79-5BE4-4EDB-B6EB-E496B617A40C}"/>
              </a:ext>
            </a:extLst>
          </p:cNvPr>
          <p:cNvPicPr>
            <a:picLocks noGrp="1" noChangeAspect="1"/>
          </p:cNvPicPr>
          <p:nvPr>
            <p:ph idx="1"/>
          </p:nvPr>
        </p:nvPicPr>
        <p:blipFill>
          <a:blip r:embed="rId2"/>
          <a:stretch>
            <a:fillRect/>
          </a:stretch>
        </p:blipFill>
        <p:spPr>
          <a:xfrm>
            <a:off x="1322411" y="1790700"/>
            <a:ext cx="9516697" cy="4333875"/>
          </a:xfrm>
        </p:spPr>
      </p:pic>
    </p:spTree>
    <p:extLst>
      <p:ext uri="{BB962C8B-B14F-4D97-AF65-F5344CB8AC3E}">
        <p14:creationId xmlns:p14="http://schemas.microsoft.com/office/powerpoint/2010/main" val="40049542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06CC5-2F87-44C7-AB89-B5492DAAD9A3}"/>
              </a:ext>
            </a:extLst>
          </p:cNvPr>
          <p:cNvSpPr>
            <a:spLocks noGrp="1"/>
          </p:cNvSpPr>
          <p:nvPr>
            <p:ph type="ctrTitle"/>
          </p:nvPr>
        </p:nvSpPr>
        <p:spPr/>
        <p:txBody>
          <a:bodyPr/>
          <a:lstStyle/>
          <a:p>
            <a:r>
              <a:rPr lang="en-IN" dirty="0"/>
              <a:t>Stacks</a:t>
            </a:r>
          </a:p>
        </p:txBody>
      </p:sp>
      <p:sp>
        <p:nvSpPr>
          <p:cNvPr id="3" name="Subtitle 2">
            <a:extLst>
              <a:ext uri="{FF2B5EF4-FFF2-40B4-BE49-F238E27FC236}">
                <a16:creationId xmlns:a16="http://schemas.microsoft.com/office/drawing/2014/main" id="{2F03334F-AC21-4B11-BF2C-DDEFCDBA0B55}"/>
              </a:ext>
            </a:extLst>
          </p:cNvPr>
          <p:cNvSpPr>
            <a:spLocks noGrp="1"/>
          </p:cNvSpPr>
          <p:nvPr>
            <p:ph type="subTitle" idx="1"/>
          </p:nvPr>
        </p:nvSpPr>
        <p:spPr/>
        <p:txBody>
          <a:bodyPr>
            <a:noAutofit/>
          </a:bodyPr>
          <a:lstStyle/>
          <a:p>
            <a:r>
              <a:rPr lang="en-IN" sz="2800" dirty="0"/>
              <a:t>Introduction of Stacks</a:t>
            </a:r>
          </a:p>
          <a:p>
            <a:r>
              <a:rPr lang="en-IN" sz="2800" dirty="0"/>
              <a:t>Parenthesis Matching</a:t>
            </a:r>
          </a:p>
          <a:p>
            <a:r>
              <a:rPr lang="en-IN" sz="2800" dirty="0"/>
              <a:t>Tower of Hanoi </a:t>
            </a:r>
          </a:p>
        </p:txBody>
      </p:sp>
    </p:spTree>
    <p:extLst>
      <p:ext uri="{BB962C8B-B14F-4D97-AF65-F5344CB8AC3E}">
        <p14:creationId xmlns:p14="http://schemas.microsoft.com/office/powerpoint/2010/main" val="39982498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7E370-23C1-4D99-9F14-D6CFD1773BBE}"/>
              </a:ext>
            </a:extLst>
          </p:cNvPr>
          <p:cNvSpPr>
            <a:spLocks noGrp="1"/>
          </p:cNvSpPr>
          <p:nvPr>
            <p:ph type="title"/>
          </p:nvPr>
        </p:nvSpPr>
        <p:spPr>
          <a:xfrm>
            <a:off x="1143000" y="609600"/>
            <a:ext cx="9875520" cy="962025"/>
          </a:xfrm>
        </p:spPr>
        <p:txBody>
          <a:bodyPr>
            <a:normAutofit/>
          </a:bodyPr>
          <a:lstStyle/>
          <a:p>
            <a:r>
              <a:rPr lang="en-IN" dirty="0"/>
              <a:t>   </a:t>
            </a:r>
          </a:p>
        </p:txBody>
      </p:sp>
      <p:sp>
        <p:nvSpPr>
          <p:cNvPr id="3" name="Content Placeholder 2">
            <a:extLst>
              <a:ext uri="{FF2B5EF4-FFF2-40B4-BE49-F238E27FC236}">
                <a16:creationId xmlns:a16="http://schemas.microsoft.com/office/drawing/2014/main" id="{96E19083-2805-4B2C-800E-5F1CE8EB7A2E}"/>
              </a:ext>
            </a:extLst>
          </p:cNvPr>
          <p:cNvSpPr>
            <a:spLocks noGrp="1"/>
          </p:cNvSpPr>
          <p:nvPr>
            <p:ph idx="1"/>
          </p:nvPr>
        </p:nvSpPr>
        <p:spPr>
          <a:xfrm>
            <a:off x="666750" y="609600"/>
            <a:ext cx="5124449" cy="5486400"/>
          </a:xfrm>
        </p:spPr>
        <p:txBody>
          <a:bodyPr>
            <a:normAutofit/>
          </a:bodyPr>
          <a:lstStyle/>
          <a:p>
            <a:r>
              <a:rPr lang="en-IN" dirty="0"/>
              <a:t>Collection of data item with a restriction that data can only be inserted or deleted from one side know as top of Stack.</a:t>
            </a:r>
          </a:p>
          <a:p>
            <a:pPr marL="45720" indent="0">
              <a:buNone/>
            </a:pPr>
            <a:endParaRPr lang="en-IN" dirty="0"/>
          </a:p>
          <a:p>
            <a:r>
              <a:rPr lang="en-IN" dirty="0"/>
              <a:t>Stack follows </a:t>
            </a:r>
            <a:r>
              <a:rPr lang="en-US" dirty="0">
                <a:solidFill>
                  <a:srgbClr val="FF0000"/>
                </a:solidFill>
              </a:rPr>
              <a:t>LIFO</a:t>
            </a:r>
            <a:r>
              <a:rPr lang="en-US" dirty="0"/>
              <a:t>(Last In First Out) or </a:t>
            </a:r>
            <a:r>
              <a:rPr lang="en-US" dirty="0">
                <a:solidFill>
                  <a:srgbClr val="FF0000"/>
                </a:solidFill>
              </a:rPr>
              <a:t>FILO</a:t>
            </a:r>
            <a:r>
              <a:rPr lang="en-US" dirty="0"/>
              <a:t>(First In Last Out).</a:t>
            </a:r>
          </a:p>
          <a:p>
            <a:pPr marL="45720" indent="0">
              <a:buNone/>
            </a:pPr>
            <a:endParaRPr lang="en-IN" dirty="0"/>
          </a:p>
          <a:p>
            <a:r>
              <a:rPr lang="en-US" dirty="0"/>
              <a:t>Plates stacked over one another in a canteen. The plate which is at the top is the first one to be removed, i.e. the plate which has been placed at the bottommost position remains in the stack for the longest period of time. So, it can be simply seen to follow LIFO/FILO order.</a:t>
            </a:r>
            <a:endParaRPr lang="en-IN" dirty="0"/>
          </a:p>
        </p:txBody>
      </p:sp>
      <p:pic>
        <p:nvPicPr>
          <p:cNvPr id="4" name="Picture 3">
            <a:extLst>
              <a:ext uri="{FF2B5EF4-FFF2-40B4-BE49-F238E27FC236}">
                <a16:creationId xmlns:a16="http://schemas.microsoft.com/office/drawing/2014/main" id="{9819E15F-FE9E-4401-9049-E35C6C860D5F}"/>
              </a:ext>
            </a:extLst>
          </p:cNvPr>
          <p:cNvPicPr>
            <a:picLocks noChangeAspect="1"/>
          </p:cNvPicPr>
          <p:nvPr/>
        </p:nvPicPr>
        <p:blipFill>
          <a:blip r:embed="rId2"/>
          <a:stretch>
            <a:fillRect/>
          </a:stretch>
        </p:blipFill>
        <p:spPr>
          <a:xfrm>
            <a:off x="6743699" y="528637"/>
            <a:ext cx="4572000" cy="5800725"/>
          </a:xfrm>
          <a:prstGeom prst="rect">
            <a:avLst/>
          </a:prstGeom>
        </p:spPr>
      </p:pic>
    </p:spTree>
    <p:extLst>
      <p:ext uri="{BB962C8B-B14F-4D97-AF65-F5344CB8AC3E}">
        <p14:creationId xmlns:p14="http://schemas.microsoft.com/office/powerpoint/2010/main" val="8926635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82F35-7CF5-4BB2-BB5A-ADCC13C6CF95}"/>
              </a:ext>
            </a:extLst>
          </p:cNvPr>
          <p:cNvSpPr>
            <a:spLocks noGrp="1"/>
          </p:cNvSpPr>
          <p:nvPr>
            <p:ph type="title"/>
          </p:nvPr>
        </p:nvSpPr>
        <p:spPr/>
        <p:txBody>
          <a:bodyPr/>
          <a:lstStyle/>
          <a:p>
            <a:r>
              <a:rPr lang="en-IN" dirty="0"/>
              <a:t>   </a:t>
            </a:r>
          </a:p>
        </p:txBody>
      </p:sp>
      <p:pic>
        <p:nvPicPr>
          <p:cNvPr id="2050" name="Picture 2" descr="Rock n Stack Rings Playset | Multicolour | This cute stacker will ...">
            <a:extLst>
              <a:ext uri="{FF2B5EF4-FFF2-40B4-BE49-F238E27FC236}">
                <a16:creationId xmlns:a16="http://schemas.microsoft.com/office/drawing/2014/main" id="{175D5A1A-4575-4291-8353-D1AA8C7FF48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17987" y="609600"/>
            <a:ext cx="3286125" cy="291274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70FAB10C-39BC-49A1-938B-F5C12B3EA949}"/>
              </a:ext>
            </a:extLst>
          </p:cNvPr>
          <p:cNvPicPr>
            <a:picLocks noChangeAspect="1"/>
          </p:cNvPicPr>
          <p:nvPr/>
        </p:nvPicPr>
        <p:blipFill>
          <a:blip r:embed="rId3"/>
          <a:stretch>
            <a:fillRect/>
          </a:stretch>
        </p:blipFill>
        <p:spPr>
          <a:xfrm>
            <a:off x="704995" y="3589020"/>
            <a:ext cx="4736162" cy="2752725"/>
          </a:xfrm>
          <a:prstGeom prst="rect">
            <a:avLst/>
          </a:prstGeom>
        </p:spPr>
      </p:pic>
      <p:pic>
        <p:nvPicPr>
          <p:cNvPr id="6" name="Picture 5">
            <a:extLst>
              <a:ext uri="{FF2B5EF4-FFF2-40B4-BE49-F238E27FC236}">
                <a16:creationId xmlns:a16="http://schemas.microsoft.com/office/drawing/2014/main" id="{5DFECFD0-88A7-4671-B9B8-EC40BAAC8A94}"/>
              </a:ext>
            </a:extLst>
          </p:cNvPr>
          <p:cNvPicPr>
            <a:picLocks noChangeAspect="1"/>
          </p:cNvPicPr>
          <p:nvPr/>
        </p:nvPicPr>
        <p:blipFill>
          <a:blip r:embed="rId4"/>
          <a:stretch>
            <a:fillRect/>
          </a:stretch>
        </p:blipFill>
        <p:spPr>
          <a:xfrm>
            <a:off x="6750844" y="3522345"/>
            <a:ext cx="4736162" cy="2819400"/>
          </a:xfrm>
          <a:prstGeom prst="rect">
            <a:avLst/>
          </a:prstGeom>
        </p:spPr>
      </p:pic>
      <p:pic>
        <p:nvPicPr>
          <p:cNvPr id="7" name="Picture 6">
            <a:extLst>
              <a:ext uri="{FF2B5EF4-FFF2-40B4-BE49-F238E27FC236}">
                <a16:creationId xmlns:a16="http://schemas.microsoft.com/office/drawing/2014/main" id="{86C330CC-FB97-4171-A513-3790FD6C4D54}"/>
              </a:ext>
            </a:extLst>
          </p:cNvPr>
          <p:cNvPicPr>
            <a:picLocks noChangeAspect="1"/>
          </p:cNvPicPr>
          <p:nvPr/>
        </p:nvPicPr>
        <p:blipFill>
          <a:blip r:embed="rId5"/>
          <a:stretch>
            <a:fillRect/>
          </a:stretch>
        </p:blipFill>
        <p:spPr>
          <a:xfrm>
            <a:off x="6524625" y="314325"/>
            <a:ext cx="4286250" cy="3257550"/>
          </a:xfrm>
          <a:prstGeom prst="rect">
            <a:avLst/>
          </a:prstGeom>
        </p:spPr>
      </p:pic>
    </p:spTree>
    <p:extLst>
      <p:ext uri="{BB962C8B-B14F-4D97-AF65-F5344CB8AC3E}">
        <p14:creationId xmlns:p14="http://schemas.microsoft.com/office/powerpoint/2010/main" val="21456938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2C7BD-02E2-4FEC-B065-CB7C9B15F719}"/>
              </a:ext>
            </a:extLst>
          </p:cNvPr>
          <p:cNvSpPr>
            <a:spLocks noGrp="1"/>
          </p:cNvSpPr>
          <p:nvPr>
            <p:ph type="title"/>
          </p:nvPr>
        </p:nvSpPr>
        <p:spPr>
          <a:xfrm>
            <a:off x="1143000" y="609600"/>
            <a:ext cx="9875520" cy="1019175"/>
          </a:xfrm>
        </p:spPr>
        <p:txBody>
          <a:bodyPr/>
          <a:lstStyle/>
          <a:p>
            <a:pPr algn="ctr"/>
            <a:r>
              <a:rPr lang="en-IN" dirty="0"/>
              <a:t>Some Basic Terminology:-</a:t>
            </a:r>
          </a:p>
        </p:txBody>
      </p:sp>
      <p:sp>
        <p:nvSpPr>
          <p:cNvPr id="3" name="Content Placeholder 2">
            <a:extLst>
              <a:ext uri="{FF2B5EF4-FFF2-40B4-BE49-F238E27FC236}">
                <a16:creationId xmlns:a16="http://schemas.microsoft.com/office/drawing/2014/main" id="{7EE2ABCC-4F56-4AF4-AED0-0F563853FCD1}"/>
              </a:ext>
            </a:extLst>
          </p:cNvPr>
          <p:cNvSpPr>
            <a:spLocks noGrp="1"/>
          </p:cNvSpPr>
          <p:nvPr>
            <p:ph idx="1"/>
          </p:nvPr>
        </p:nvSpPr>
        <p:spPr>
          <a:xfrm>
            <a:off x="847725" y="1971675"/>
            <a:ext cx="4981575" cy="4124325"/>
          </a:xfrm>
        </p:spPr>
        <p:txBody>
          <a:bodyPr/>
          <a:lstStyle/>
          <a:p>
            <a:r>
              <a:rPr lang="en-US" b="1" dirty="0"/>
              <a:t>Push</a:t>
            </a:r>
            <a:r>
              <a:rPr lang="en-US" dirty="0"/>
              <a:t>: Adds an item in the stack. If the stack is full, then it is said to be an </a:t>
            </a:r>
            <a:r>
              <a:rPr lang="en-US" dirty="0">
                <a:solidFill>
                  <a:srgbClr val="FF0000"/>
                </a:solidFill>
              </a:rPr>
              <a:t>Overflow condition.</a:t>
            </a:r>
          </a:p>
          <a:p>
            <a:r>
              <a:rPr lang="en-US" b="1" dirty="0"/>
              <a:t>Pop</a:t>
            </a:r>
            <a:r>
              <a:rPr lang="en-US" dirty="0"/>
              <a:t>: Removes an item from the stack. The items are popped in the reversed order in which they are pushed. If the stack is empty, then it is said to be an </a:t>
            </a:r>
            <a:r>
              <a:rPr lang="en-US" dirty="0">
                <a:solidFill>
                  <a:srgbClr val="FF0000"/>
                </a:solidFill>
              </a:rPr>
              <a:t>Underflow condition.</a:t>
            </a:r>
          </a:p>
          <a:p>
            <a:r>
              <a:rPr lang="en-US" b="1" dirty="0"/>
              <a:t>Top</a:t>
            </a:r>
            <a:r>
              <a:rPr lang="en-US" dirty="0"/>
              <a:t>: Returns top element of stack.</a:t>
            </a:r>
            <a:endParaRPr lang="en-IN" dirty="0"/>
          </a:p>
        </p:txBody>
      </p:sp>
      <p:pic>
        <p:nvPicPr>
          <p:cNvPr id="4" name="Picture 3">
            <a:extLst>
              <a:ext uri="{FF2B5EF4-FFF2-40B4-BE49-F238E27FC236}">
                <a16:creationId xmlns:a16="http://schemas.microsoft.com/office/drawing/2014/main" id="{91F02476-902E-4C8F-A408-5C68AFBE24EE}"/>
              </a:ext>
            </a:extLst>
          </p:cNvPr>
          <p:cNvPicPr>
            <a:picLocks noChangeAspect="1"/>
          </p:cNvPicPr>
          <p:nvPr/>
        </p:nvPicPr>
        <p:blipFill>
          <a:blip r:embed="rId2"/>
          <a:stretch>
            <a:fillRect/>
          </a:stretch>
        </p:blipFill>
        <p:spPr>
          <a:xfrm>
            <a:off x="5905500" y="1905000"/>
            <a:ext cx="5591175" cy="4124325"/>
          </a:xfrm>
          <a:prstGeom prst="rect">
            <a:avLst/>
          </a:prstGeom>
        </p:spPr>
      </p:pic>
    </p:spTree>
    <p:extLst>
      <p:ext uri="{BB962C8B-B14F-4D97-AF65-F5344CB8AC3E}">
        <p14:creationId xmlns:p14="http://schemas.microsoft.com/office/powerpoint/2010/main" val="16119333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5CAFD-36D3-410A-9AF2-EB27D60B5A4E}"/>
              </a:ext>
            </a:extLst>
          </p:cNvPr>
          <p:cNvSpPr>
            <a:spLocks noGrp="1"/>
          </p:cNvSpPr>
          <p:nvPr>
            <p:ph type="title"/>
          </p:nvPr>
        </p:nvSpPr>
        <p:spPr/>
        <p:txBody>
          <a:bodyPr/>
          <a:lstStyle/>
          <a:p>
            <a:pPr algn="ctr"/>
            <a:r>
              <a:rPr lang="en-IN" dirty="0"/>
              <a:t>Some Basic Terminology-</a:t>
            </a:r>
          </a:p>
        </p:txBody>
      </p:sp>
      <p:pic>
        <p:nvPicPr>
          <p:cNvPr id="4" name="Content Placeholder 3">
            <a:extLst>
              <a:ext uri="{FF2B5EF4-FFF2-40B4-BE49-F238E27FC236}">
                <a16:creationId xmlns:a16="http://schemas.microsoft.com/office/drawing/2014/main" id="{F3568844-01EE-423C-A11A-B79EEA505589}"/>
              </a:ext>
            </a:extLst>
          </p:cNvPr>
          <p:cNvPicPr>
            <a:picLocks noGrp="1" noChangeAspect="1"/>
          </p:cNvPicPr>
          <p:nvPr>
            <p:ph idx="1"/>
          </p:nvPr>
        </p:nvPicPr>
        <p:blipFill>
          <a:blip r:embed="rId2"/>
          <a:stretch>
            <a:fillRect/>
          </a:stretch>
        </p:blipFill>
        <p:spPr>
          <a:xfrm>
            <a:off x="1483519" y="2466975"/>
            <a:ext cx="8391525" cy="3143250"/>
          </a:xfrm>
          <a:prstGeom prst="rect">
            <a:avLst/>
          </a:prstGeom>
        </p:spPr>
      </p:pic>
    </p:spTree>
    <p:extLst>
      <p:ext uri="{BB962C8B-B14F-4D97-AF65-F5344CB8AC3E}">
        <p14:creationId xmlns:p14="http://schemas.microsoft.com/office/powerpoint/2010/main" val="37275056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53729-6D1D-445B-B40E-0F1729A400E8}"/>
              </a:ext>
            </a:extLst>
          </p:cNvPr>
          <p:cNvSpPr>
            <a:spLocks noGrp="1"/>
          </p:cNvSpPr>
          <p:nvPr>
            <p:ph type="title"/>
          </p:nvPr>
        </p:nvSpPr>
        <p:spPr>
          <a:xfrm>
            <a:off x="1143000" y="609600"/>
            <a:ext cx="9875520" cy="1057275"/>
          </a:xfrm>
        </p:spPr>
        <p:txBody>
          <a:bodyPr/>
          <a:lstStyle/>
          <a:p>
            <a:pPr algn="ctr"/>
            <a:r>
              <a:rPr lang="en-IN" dirty="0"/>
              <a:t>Parenthesis Matching </a:t>
            </a:r>
          </a:p>
        </p:txBody>
      </p:sp>
      <p:sp>
        <p:nvSpPr>
          <p:cNvPr id="3" name="Content Placeholder 2">
            <a:extLst>
              <a:ext uri="{FF2B5EF4-FFF2-40B4-BE49-F238E27FC236}">
                <a16:creationId xmlns:a16="http://schemas.microsoft.com/office/drawing/2014/main" id="{1A1AEE4C-0557-42FD-AB4B-9F6966FF4015}"/>
              </a:ext>
            </a:extLst>
          </p:cNvPr>
          <p:cNvSpPr>
            <a:spLocks noGrp="1"/>
          </p:cNvSpPr>
          <p:nvPr>
            <p:ph idx="1"/>
          </p:nvPr>
        </p:nvSpPr>
        <p:spPr>
          <a:xfrm>
            <a:off x="1143000" y="1838325"/>
            <a:ext cx="9872871" cy="4257675"/>
          </a:xfrm>
        </p:spPr>
        <p:txBody>
          <a:bodyPr>
            <a:normAutofit/>
          </a:bodyPr>
          <a:lstStyle/>
          <a:p>
            <a:r>
              <a:rPr lang="en-US" sz="2400" dirty="0"/>
              <a:t>Given an expression string exp , we need  to examine whether the pairs and the orders of “{“,”}”,”(“,”)”,”[“,”]” are correct in expression .</a:t>
            </a:r>
          </a:p>
          <a:p>
            <a:r>
              <a:rPr lang="en-US" sz="2400" dirty="0"/>
              <a:t>For example:-</a:t>
            </a:r>
          </a:p>
          <a:p>
            <a:pPr marL="45720" indent="0">
              <a:buNone/>
            </a:pPr>
            <a:r>
              <a:rPr lang="en-US" sz="2400" dirty="0">
                <a:solidFill>
                  <a:srgbClr val="FF0000"/>
                </a:solidFill>
              </a:rPr>
              <a:t> { [ ( ) ] } </a:t>
            </a:r>
            <a:r>
              <a:rPr lang="en-US" sz="2400" dirty="0"/>
              <a:t>– Balanced </a:t>
            </a:r>
          </a:p>
          <a:p>
            <a:pPr marL="45720" indent="0">
              <a:buNone/>
            </a:pPr>
            <a:r>
              <a:rPr lang="en-US" sz="2400" dirty="0">
                <a:solidFill>
                  <a:srgbClr val="FF0000"/>
                </a:solidFill>
              </a:rPr>
              <a:t> { [ ( } </a:t>
            </a:r>
            <a:r>
              <a:rPr lang="en-US" sz="2400" dirty="0"/>
              <a:t>–Unbalanced </a:t>
            </a:r>
          </a:p>
          <a:p>
            <a:pPr marL="45720" indent="0">
              <a:buNone/>
            </a:pPr>
            <a:r>
              <a:rPr lang="en-US" sz="2400" dirty="0">
                <a:solidFill>
                  <a:srgbClr val="FF0000"/>
                </a:solidFill>
              </a:rPr>
              <a:t> { [ ( ) } ] </a:t>
            </a:r>
            <a:r>
              <a:rPr lang="en-US" sz="2400" dirty="0"/>
              <a:t>–Unbalanced </a:t>
            </a:r>
          </a:p>
        </p:txBody>
      </p:sp>
    </p:spTree>
    <p:extLst>
      <p:ext uri="{BB962C8B-B14F-4D97-AF65-F5344CB8AC3E}">
        <p14:creationId xmlns:p14="http://schemas.microsoft.com/office/powerpoint/2010/main" val="16853311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2CB59-724B-40A3-A469-069D50006AEC}"/>
              </a:ext>
            </a:extLst>
          </p:cNvPr>
          <p:cNvSpPr>
            <a:spLocks noGrp="1"/>
          </p:cNvSpPr>
          <p:nvPr>
            <p:ph type="title"/>
          </p:nvPr>
        </p:nvSpPr>
        <p:spPr>
          <a:xfrm>
            <a:off x="1143000" y="609600"/>
            <a:ext cx="9875520" cy="1066800"/>
          </a:xfrm>
        </p:spPr>
        <p:txBody>
          <a:bodyPr/>
          <a:lstStyle/>
          <a:p>
            <a:pPr algn="ctr"/>
            <a:r>
              <a:rPr lang="en-IN" dirty="0"/>
              <a:t>  </a:t>
            </a:r>
          </a:p>
        </p:txBody>
      </p:sp>
      <p:sp>
        <p:nvSpPr>
          <p:cNvPr id="3" name="Content Placeholder 2">
            <a:extLst>
              <a:ext uri="{FF2B5EF4-FFF2-40B4-BE49-F238E27FC236}">
                <a16:creationId xmlns:a16="http://schemas.microsoft.com/office/drawing/2014/main" id="{B5519D15-14B6-43B8-9776-B1EE553ABE15}"/>
              </a:ext>
            </a:extLst>
          </p:cNvPr>
          <p:cNvSpPr>
            <a:spLocks noGrp="1"/>
          </p:cNvSpPr>
          <p:nvPr>
            <p:ph idx="1"/>
          </p:nvPr>
        </p:nvSpPr>
        <p:spPr>
          <a:xfrm>
            <a:off x="809625" y="828675"/>
            <a:ext cx="10534649" cy="5267325"/>
          </a:xfrm>
        </p:spPr>
        <p:txBody>
          <a:bodyPr>
            <a:normAutofit/>
          </a:bodyPr>
          <a:lstStyle/>
          <a:p>
            <a:pPr marL="45720" indent="0" fontAlgn="base">
              <a:buNone/>
            </a:pPr>
            <a:r>
              <a:rPr lang="en-US" sz="2400" b="1" dirty="0"/>
              <a:t> </a:t>
            </a:r>
            <a:r>
              <a:rPr lang="en-US" sz="2400" b="1" dirty="0">
                <a:solidFill>
                  <a:srgbClr val="FF0000"/>
                </a:solidFill>
              </a:rPr>
              <a:t>Algorithm:</a:t>
            </a:r>
            <a:endParaRPr lang="en-US" sz="2400" dirty="0">
              <a:solidFill>
                <a:srgbClr val="FF0000"/>
              </a:solidFill>
            </a:endParaRPr>
          </a:p>
          <a:p>
            <a:pPr fontAlgn="base"/>
            <a:r>
              <a:rPr lang="en-US" sz="2400" dirty="0"/>
              <a:t>Declare a character Stack.</a:t>
            </a:r>
          </a:p>
          <a:p>
            <a:pPr fontAlgn="base"/>
            <a:r>
              <a:rPr lang="en-US" sz="2400" dirty="0"/>
              <a:t>Now traverse the string expression </a:t>
            </a:r>
          </a:p>
          <a:p>
            <a:pPr marL="45720" indent="0" fontAlgn="base">
              <a:buNone/>
            </a:pPr>
            <a:endParaRPr lang="en-US" sz="2400" dirty="0"/>
          </a:p>
          <a:p>
            <a:pPr lvl="1" fontAlgn="base"/>
            <a:r>
              <a:rPr lang="en-US" sz="2400" dirty="0"/>
              <a:t>If the current character is a starting bracket (</a:t>
            </a:r>
            <a:r>
              <a:rPr lang="en-US" sz="2400" b="1" dirty="0"/>
              <a:t>‘(‘ or ‘{‘ or ‘[‘</a:t>
            </a:r>
            <a:r>
              <a:rPr lang="en-US" sz="2400" dirty="0"/>
              <a:t>) then push it to stack.</a:t>
            </a:r>
          </a:p>
          <a:p>
            <a:pPr marL="274320" lvl="1" indent="0" fontAlgn="base">
              <a:buNone/>
            </a:pPr>
            <a:endParaRPr lang="en-US" sz="2400" dirty="0"/>
          </a:p>
          <a:p>
            <a:pPr lvl="1" fontAlgn="base"/>
            <a:r>
              <a:rPr lang="en-US" sz="2400" dirty="0"/>
              <a:t>If the current character is a closing bracket (</a:t>
            </a:r>
            <a:r>
              <a:rPr lang="en-US" sz="2400" b="1" dirty="0"/>
              <a:t>‘)’ or ‘}’ or ‘]’</a:t>
            </a:r>
            <a:r>
              <a:rPr lang="en-US" sz="2400" dirty="0"/>
              <a:t>) then pop from stack and if the popped character is the matching starting bracket then fine else parenthesis are not balanced.</a:t>
            </a:r>
          </a:p>
          <a:p>
            <a:pPr marL="274320" lvl="1" indent="0" fontAlgn="base">
              <a:buNone/>
            </a:pPr>
            <a:endParaRPr lang="en-US" sz="2400" dirty="0"/>
          </a:p>
          <a:p>
            <a:pPr fontAlgn="base"/>
            <a:r>
              <a:rPr lang="en-US" sz="2400" dirty="0"/>
              <a:t>After complete traversal, if there is some starting bracket left in stack then “not balanced”</a:t>
            </a:r>
          </a:p>
          <a:p>
            <a:endParaRPr lang="en-IN" dirty="0"/>
          </a:p>
        </p:txBody>
      </p:sp>
    </p:spTree>
    <p:extLst>
      <p:ext uri="{BB962C8B-B14F-4D97-AF65-F5344CB8AC3E}">
        <p14:creationId xmlns:p14="http://schemas.microsoft.com/office/powerpoint/2010/main" val="2511391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1B41E-DFCE-4D8B-B0A6-9137409C82DE}"/>
              </a:ext>
            </a:extLst>
          </p:cNvPr>
          <p:cNvSpPr>
            <a:spLocks noGrp="1"/>
          </p:cNvSpPr>
          <p:nvPr>
            <p:ph type="title"/>
          </p:nvPr>
        </p:nvSpPr>
        <p:spPr/>
        <p:txBody>
          <a:bodyPr/>
          <a:lstStyle/>
          <a:p>
            <a:r>
              <a:rPr lang="en-IN" dirty="0"/>
              <a:t>  </a:t>
            </a:r>
          </a:p>
        </p:txBody>
      </p:sp>
      <p:pic>
        <p:nvPicPr>
          <p:cNvPr id="4" name="Content Placeholder 3">
            <a:extLst>
              <a:ext uri="{FF2B5EF4-FFF2-40B4-BE49-F238E27FC236}">
                <a16:creationId xmlns:a16="http://schemas.microsoft.com/office/drawing/2014/main" id="{759F1DFA-571A-4D2E-96B8-61DBF2AF9708}"/>
              </a:ext>
            </a:extLst>
          </p:cNvPr>
          <p:cNvPicPr>
            <a:picLocks noGrp="1" noChangeAspect="1"/>
          </p:cNvPicPr>
          <p:nvPr>
            <p:ph idx="1"/>
          </p:nvPr>
        </p:nvPicPr>
        <p:blipFill>
          <a:blip r:embed="rId2"/>
          <a:stretch>
            <a:fillRect/>
          </a:stretch>
        </p:blipFill>
        <p:spPr>
          <a:xfrm>
            <a:off x="2837497" y="609600"/>
            <a:ext cx="6486525" cy="5693525"/>
          </a:xfrm>
          <a:prstGeom prst="rect">
            <a:avLst/>
          </a:prstGeom>
        </p:spPr>
      </p:pic>
    </p:spTree>
    <p:extLst>
      <p:ext uri="{BB962C8B-B14F-4D97-AF65-F5344CB8AC3E}">
        <p14:creationId xmlns:p14="http://schemas.microsoft.com/office/powerpoint/2010/main" val="3859406385"/>
      </p:ext>
    </p:extLst>
  </p:cSld>
  <p:clrMapOvr>
    <a:masterClrMapping/>
  </p:clrMapOvr>
</p:sld>
</file>

<file path=ppt/theme/theme1.xml><?xml version="1.0" encoding="utf-8"?>
<a:theme xmlns:a="http://schemas.openxmlformats.org/drawingml/2006/main" name="Basis">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docProps/app.xml><?xml version="1.0" encoding="utf-8"?>
<Properties xmlns="http://schemas.openxmlformats.org/officeDocument/2006/extended-properties" xmlns:vt="http://schemas.openxmlformats.org/officeDocument/2006/docPropsVTypes">
  <Template/>
  <TotalTime>1399</TotalTime>
  <Words>676</Words>
  <Application>Microsoft Office PowerPoint</Application>
  <PresentationFormat>Widescreen</PresentationFormat>
  <Paragraphs>62</Paragraphs>
  <Slides>18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Corbel</vt:lpstr>
      <vt:lpstr>Basis</vt:lpstr>
      <vt:lpstr>   </vt:lpstr>
      <vt:lpstr>Stacks</vt:lpstr>
      <vt:lpstr>   </vt:lpstr>
      <vt:lpstr>   </vt:lpstr>
      <vt:lpstr>Some Basic Terminology:-</vt:lpstr>
      <vt:lpstr>Some Basic Terminology-</vt:lpstr>
      <vt:lpstr>Parenthesis Matching </vt:lpstr>
      <vt:lpstr>  </vt:lpstr>
      <vt:lpstr>  </vt:lpstr>
      <vt:lpstr>Tower of Hanoi</vt:lpstr>
      <vt:lpstr>  Tower of Hanoi</vt:lpstr>
      <vt:lpstr>   </vt:lpstr>
      <vt:lpstr>Queue</vt:lpstr>
      <vt:lpstr>  </vt:lpstr>
      <vt:lpstr>Some Basic Terminology-</vt:lpstr>
      <vt:lpstr>Some Basic Terminology-</vt:lpstr>
      <vt:lpstr>Circular Queue </vt:lpstr>
      <vt:lpstr>Some Basic Terminology-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Stacks</dc:title>
  <dc:creator>RAKSHIT MAGGON</dc:creator>
  <cp:lastModifiedBy>RAKSHIT MAGGON</cp:lastModifiedBy>
  <cp:revision>24</cp:revision>
  <dcterms:created xsi:type="dcterms:W3CDTF">2020-05-02T12:09:36Z</dcterms:created>
  <dcterms:modified xsi:type="dcterms:W3CDTF">2020-05-03T11:29:22Z</dcterms:modified>
</cp:coreProperties>
</file>