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99" r:id="rId3"/>
    <p:sldId id="257" r:id="rId5"/>
    <p:sldId id="258" r:id="rId6"/>
    <p:sldId id="259" r:id="rId7"/>
    <p:sldId id="261" r:id="rId8"/>
    <p:sldId id="316" r:id="rId9"/>
    <p:sldId id="262" r:id="rId10"/>
    <p:sldId id="263" r:id="rId11"/>
    <p:sldId id="264" r:id="rId12"/>
    <p:sldId id="267" r:id="rId13"/>
    <p:sldId id="260" r:id="rId14"/>
    <p:sldId id="269" r:id="rId15"/>
    <p:sldId id="268" r:id="rId16"/>
    <p:sldId id="270" r:id="rId17"/>
    <p:sldId id="317" r:id="rId18"/>
    <p:sldId id="271" r:id="rId19"/>
    <p:sldId id="318" r:id="rId20"/>
    <p:sldId id="275" r:id="rId21"/>
    <p:sldId id="314" r:id="rId22"/>
  </p:sldIdLst>
  <p:sldSz cx="9144000" cy="6858000" type="screen4x3"/>
  <p:notesSz cx="69977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773" y="-82"/>
      </p:cViewPr>
      <p:guideLst>
        <p:guide orient="horz" pos="788"/>
        <p:guide pos="5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>
              <a:buNone/>
            </a:pPr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3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>
              <a:buNone/>
            </a:pPr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ln/>
        </p:spPr>
        <p:txBody>
          <a:bodyPr wrap="square" lIns="92446" tIns="46223" rIns="92446" bIns="46223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11.</a:t>
            </a:r>
            <a:fld id="{9A0DB2DC-4C9A-4742-B13C-FB6460FD3503}" type="slidenum"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Chapter 11:  </a:t>
            </a:r>
            <a:b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File-System Interface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868363" y="165100"/>
            <a:ext cx="7818437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Types – Name, Extension</a:t>
            </a:r>
            <a:endParaRPr lang="en-US" altLang="en-US" dirty="0"/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1"/>
          <a:srcRect l="15715" t="1186" r="15715" b="1186"/>
          <a:stretch>
            <a:fillRect/>
          </a:stretch>
        </p:blipFill>
        <p:spPr>
          <a:xfrm>
            <a:off x="2498725" y="1209675"/>
            <a:ext cx="4337050" cy="46323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09638" y="150813"/>
            <a:ext cx="7777162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Structure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849313" y="1106488"/>
            <a:ext cx="6705600" cy="45307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Sequential-access File</a:t>
            </a:r>
            <a:endParaRPr lang="en-US" altLang="en-US" dirty="0"/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0" y="1358900"/>
            <a:ext cx="5946775" cy="190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Access Methods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955675" y="1211263"/>
            <a:ext cx="7343775" cy="4529137"/>
          </a:xfrm>
          <a:ln/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sz="1600" b="1" dirty="0"/>
              <a:t>Sequential Access</a:t>
            </a:r>
            <a:endParaRPr lang="en-US" altLang="en-US" sz="1600" b="1" dirty="0"/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no read after last write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	(rewrite)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</a:rPr>
              <a:t>Direct Access – </a:t>
            </a:r>
            <a:r>
              <a:rPr lang="en-US" altLang="en-US" sz="1600" dirty="0">
                <a:solidFill>
                  <a:srgbClr val="000000"/>
                </a:solidFill>
              </a:rPr>
              <a:t>file is fixed length </a:t>
            </a:r>
            <a:r>
              <a:rPr lang="en-US" altLang="en-US" sz="1600" dirty="0">
                <a:solidFill>
                  <a:srgbClr val="0033CC"/>
                </a:solidFill>
              </a:rPr>
              <a:t>logical records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dirty="0">
                <a:solidFill>
                  <a:srgbClr val="000000"/>
                </a:solidFill>
              </a:rPr>
              <a:t>	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38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None/>
              <a:tabLst>
                <a:tab pos="3203575" algn="l"/>
                <a:tab pos="4056380" algn="l"/>
              </a:tabLst>
            </a:pPr>
            <a:r>
              <a:rPr lang="en-US" altLang="en-US" sz="1600" dirty="0"/>
              <a:t>	</a:t>
            </a:r>
            <a:r>
              <a:rPr lang="en-US" altLang="en-US" sz="1600" i="1" dirty="0"/>
              <a:t>n</a:t>
            </a:r>
            <a:r>
              <a:rPr lang="en-US" altLang="en-US" sz="1600" dirty="0"/>
              <a:t> = </a:t>
            </a:r>
            <a:r>
              <a:rPr lang="en-US" altLang="en-US" sz="1600" dirty="0">
                <a:solidFill>
                  <a:srgbClr val="0033CC"/>
                </a:solidFill>
              </a:rPr>
              <a:t>relative block number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 defTabSz="914400">
              <a:lnSpc>
                <a:spcPct val="90000"/>
              </a:lnSpc>
              <a:buNone/>
              <a:tabLst>
                <a:tab pos="3203575" algn="l"/>
                <a:tab pos="4056380" algn="l"/>
              </a:tabLst>
            </a:pPr>
            <a:endParaRPr lang="en-US" altLang="en-US" sz="1600" dirty="0"/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sz="1600" dirty="0"/>
              <a:t>Relative block numbers allow OS to decide where file should be placed</a:t>
            </a:r>
            <a:endParaRPr lang="en-US" altLang="en-US" sz="1600" dirty="0"/>
          </a:p>
          <a:p>
            <a:pPr lvl="1"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sz="1600" dirty="0"/>
              <a:t>See </a:t>
            </a:r>
            <a:r>
              <a:rPr lang="en-US" altLang="en-US" sz="1600" dirty="0">
                <a:solidFill>
                  <a:srgbClr val="0033CC"/>
                </a:solidFill>
              </a:rPr>
              <a:t>allocation problem </a:t>
            </a:r>
            <a:r>
              <a:rPr lang="en-US" altLang="en-US" sz="1600" dirty="0"/>
              <a:t>in Ch 12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55675" y="196850"/>
            <a:ext cx="8301038" cy="4381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000" dirty="0"/>
              <a:t>Simulation of Sequential Access on Direct-access File</a:t>
            </a:r>
            <a:endParaRPr lang="en-US" altLang="en-US" sz="2000" dirty="0"/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1289050"/>
            <a:ext cx="6129338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Other Access Methods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900113" y="1196975"/>
            <a:ext cx="6780212" cy="4233863"/>
          </a:xfrm>
          <a:ln/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  <a:endParaRPr lang="en-US" altLang="en-US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dirty="0">
                <a:solidFill>
                  <a:srgbClr val="0033CC"/>
                </a:solidFill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  <a:endParaRPr lang="en-US" altLang="en-US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  <a:endParaRPr lang="en-US" altLang="en-US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  <a:endParaRPr lang="en-US" altLang="en-US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  <a:endParaRPr lang="en-US" altLang="en-US" dirty="0">
              <a:solidFill>
                <a:srgbClr val="000000"/>
              </a:solidFill>
            </a:endParaRPr>
          </a:p>
          <a:p>
            <a:pPr lvl="1"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  <a:endParaRPr lang="en-US" altLang="en-US" dirty="0">
              <a:solidFill>
                <a:srgbClr val="000000"/>
              </a:solidFill>
            </a:endParaRPr>
          </a:p>
          <a:p>
            <a:pPr lvl="1"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  <a:endParaRPr lang="en-US" altLang="en-US" dirty="0">
              <a:solidFill>
                <a:srgbClr val="000000"/>
              </a:solidFill>
            </a:endParaRPr>
          </a:p>
          <a:p>
            <a:pPr lvl="1"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  <a:endParaRPr lang="en-US" altLang="en-US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tabLst>
                <a:tab pos="3203575" algn="l"/>
                <a:tab pos="40563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65200" y="15081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of Index and Relative Files</a:t>
            </a:r>
            <a:endParaRPr lang="en-US" altLang="en-US" dirty="0"/>
          </a:p>
        </p:txBody>
      </p:sp>
      <p:pic>
        <p:nvPicPr>
          <p:cNvPr id="2048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563" y="1320800"/>
            <a:ext cx="5902325" cy="397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Types of File Systems</a:t>
            </a:r>
            <a:endParaRPr lang="en-US" alt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806450" y="1135063"/>
            <a:ext cx="7380288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We mostly talk of general-purpose file systems</a:t>
            </a:r>
            <a:endParaRPr lang="en-US" altLang="en-US" dirty="0"/>
          </a:p>
          <a:p>
            <a:r>
              <a:rPr lang="en-US" altLang="en-US" dirty="0"/>
              <a:t>But systems frequently have may file systems, some general- and some special- purpose</a:t>
            </a:r>
            <a:endParaRPr lang="en-US" altLang="en-US" dirty="0"/>
          </a:p>
          <a:p>
            <a:r>
              <a:rPr lang="en-US" altLang="en-US" dirty="0"/>
              <a:t>Consider Solaris has</a:t>
            </a:r>
            <a:endParaRPr lang="en-US" altLang="en-US" dirty="0"/>
          </a:p>
          <a:p>
            <a:pPr lvl="1"/>
            <a:r>
              <a:rPr lang="en-US" altLang="en-US" dirty="0"/>
              <a:t>tmpfs – memory-based volatile FS for fast, temporary I/O</a:t>
            </a:r>
            <a:endParaRPr lang="en-US" altLang="en-US" dirty="0"/>
          </a:p>
          <a:p>
            <a:pPr lvl="1"/>
            <a:r>
              <a:rPr lang="en-US" altLang="en-US" dirty="0"/>
              <a:t>objfs – interface into kernel memory to get kernel symbols for debugging</a:t>
            </a:r>
            <a:endParaRPr lang="en-US" altLang="en-US" dirty="0"/>
          </a:p>
          <a:p>
            <a:pPr lvl="1"/>
            <a:r>
              <a:rPr lang="en-US" altLang="en-US" dirty="0"/>
              <a:t>ctfs – contract file system for managing daemons </a:t>
            </a:r>
            <a:endParaRPr lang="en-US" altLang="en-US" dirty="0"/>
          </a:p>
          <a:p>
            <a:pPr lvl="1"/>
            <a:r>
              <a:rPr lang="en-US" altLang="en-US" dirty="0"/>
              <a:t>lofs – loopback file system allows one FS to be accessed in place of another</a:t>
            </a:r>
            <a:endParaRPr lang="en-US" altLang="en-US" dirty="0"/>
          </a:p>
          <a:p>
            <a:pPr lvl="1"/>
            <a:r>
              <a:rPr lang="en-US" altLang="en-US" dirty="0"/>
              <a:t>procfs – kernel interface to process structures</a:t>
            </a:r>
            <a:endParaRPr lang="en-US" altLang="en-US" dirty="0"/>
          </a:p>
          <a:p>
            <a:pPr lvl="1"/>
            <a:r>
              <a:rPr lang="en-US" altLang="en-US" dirty="0"/>
              <a:t>ufs, zfs – general purpose file systems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23925" y="15081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Operations Performed on Directory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806450" y="10922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Search for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End of Chapter 11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68375" y="193675"/>
            <a:ext cx="7929563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Chapter 11:  File-System Interface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5705475" cy="34940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File Concept</a:t>
            </a:r>
            <a:endParaRPr lang="en-US" altLang="en-US" dirty="0"/>
          </a:p>
          <a:p>
            <a:r>
              <a:rPr lang="en-US" altLang="en-US" dirty="0"/>
              <a:t>Access Methods</a:t>
            </a:r>
            <a:endParaRPr lang="en-US" altLang="en-US" dirty="0"/>
          </a:p>
          <a:p>
            <a:r>
              <a:rPr lang="en-US" altLang="en-US" dirty="0"/>
              <a:t>Disk and Directory Structure</a:t>
            </a:r>
            <a:endParaRPr lang="en-US" altLang="en-US" dirty="0"/>
          </a:p>
          <a:p>
            <a:r>
              <a:rPr lang="en-US" altLang="en-US" dirty="0"/>
              <a:t>File-System Mounting</a:t>
            </a:r>
            <a:endParaRPr lang="en-US" altLang="en-US" dirty="0"/>
          </a:p>
          <a:p>
            <a:r>
              <a:rPr lang="en-US" altLang="en-US" dirty="0"/>
              <a:t>File Sharing</a:t>
            </a:r>
            <a:endParaRPr lang="en-US" altLang="en-US" dirty="0"/>
          </a:p>
          <a:p>
            <a:r>
              <a:rPr lang="en-US" altLang="en-US" dirty="0"/>
              <a:t>Protection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Objectives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6719888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To explain the function of file systems</a:t>
            </a:r>
            <a:endParaRPr lang="en-US" altLang="en-US" dirty="0"/>
          </a:p>
          <a:p>
            <a:r>
              <a:rPr lang="en-US" altLang="en-US" dirty="0"/>
              <a:t>To describe the interfaces to file systems</a:t>
            </a:r>
            <a:endParaRPr lang="en-US" altLang="en-US" dirty="0"/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  <a:endParaRPr lang="en-US" altLang="en-US" dirty="0"/>
          </a:p>
          <a:p>
            <a:r>
              <a:rPr lang="en-US" altLang="en-US" dirty="0"/>
              <a:t>To explore file-system protection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Concept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62013" y="1120775"/>
            <a:ext cx="764857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Contiguous logical address space</a:t>
            </a:r>
            <a:endParaRPr lang="en-US" altLang="en-US" dirty="0"/>
          </a:p>
          <a:p>
            <a:r>
              <a:rPr lang="en-US" altLang="en-US" dirty="0"/>
              <a:t>Types: </a:t>
            </a:r>
            <a:endParaRPr lang="en-US" altLang="en-US" dirty="0"/>
          </a:p>
          <a:p>
            <a:pPr lvl="1"/>
            <a:r>
              <a:rPr lang="en-US" altLang="en-US" dirty="0"/>
              <a:t>Data</a:t>
            </a:r>
            <a:endParaRPr lang="en-US" altLang="en-US" dirty="0"/>
          </a:p>
          <a:p>
            <a:pPr lvl="2"/>
            <a:r>
              <a:rPr lang="en-US" altLang="en-US" dirty="0"/>
              <a:t>numeric</a:t>
            </a:r>
            <a:endParaRPr lang="en-US" altLang="en-US" dirty="0"/>
          </a:p>
          <a:p>
            <a:pPr lvl="2"/>
            <a:r>
              <a:rPr lang="en-US" altLang="en-US" dirty="0"/>
              <a:t>character</a:t>
            </a:r>
            <a:endParaRPr lang="en-US" altLang="en-US" dirty="0"/>
          </a:p>
          <a:p>
            <a:pPr lvl="2"/>
            <a:r>
              <a:rPr lang="en-US" altLang="en-US" dirty="0"/>
              <a:t>binary</a:t>
            </a:r>
            <a:endParaRPr lang="en-US" altLang="en-US" dirty="0"/>
          </a:p>
          <a:p>
            <a:pPr lvl="1"/>
            <a:r>
              <a:rPr lang="en-US" altLang="en-US" dirty="0"/>
              <a:t>Program</a:t>
            </a:r>
            <a:endParaRPr lang="en-US" altLang="en-US" dirty="0"/>
          </a:p>
          <a:p>
            <a:r>
              <a:rPr lang="en-US" altLang="en-US" dirty="0"/>
              <a:t>Contents defined by file’s creator</a:t>
            </a:r>
            <a:endParaRPr lang="en-US" altLang="en-US" dirty="0"/>
          </a:p>
          <a:p>
            <a:pPr lvl="1"/>
            <a:r>
              <a:rPr lang="en-US" altLang="en-US" dirty="0"/>
              <a:t>Many types</a:t>
            </a:r>
            <a:endParaRPr lang="en-US" altLang="en-US" dirty="0"/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3366FF"/>
                </a:solidFill>
              </a:rPr>
              <a:t>text file, source file, executable file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79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Attributes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835025" y="1092200"/>
            <a:ext cx="759142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  <a:endParaRPr lang="en-US" altLang="en-US" dirty="0"/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  <a:endParaRPr lang="en-US" altLang="en-US" dirty="0"/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  <a:endParaRPr lang="en-US" altLang="en-US" dirty="0"/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  <a:endParaRPr lang="en-US" altLang="en-US" dirty="0"/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  <a:endParaRPr lang="en-US" altLang="en-US" dirty="0"/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  <a:endParaRPr lang="en-US" altLang="en-US" dirty="0"/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  <a:endParaRPr lang="en-US" altLang="en-US" dirty="0"/>
          </a:p>
          <a:p>
            <a:r>
              <a:rPr lang="en-US" altLang="en-US" dirty="0"/>
              <a:t>Information about files are kept in the directory structure, which is maintained on the disk</a:t>
            </a:r>
            <a:endParaRPr lang="en-US" altLang="en-US" dirty="0"/>
          </a:p>
          <a:p>
            <a:r>
              <a:rPr lang="en-US" altLang="en-US" dirty="0"/>
              <a:t>Many variations, including extended file attributes such as file checksum</a:t>
            </a:r>
            <a:endParaRPr lang="en-US" altLang="en-US" dirty="0"/>
          </a:p>
          <a:p>
            <a:r>
              <a:rPr lang="en-US" altLang="en-US" dirty="0"/>
              <a:t>Information kept in the directory structure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info Window on Mac OS X</a:t>
            </a:r>
            <a:endParaRPr lang="en-US" altLang="en-US" dirty="0"/>
          </a:p>
        </p:txBody>
      </p:sp>
      <p:pic>
        <p:nvPicPr>
          <p:cNvPr id="8195" name="Picture 4" descr="11_01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963" y="1041400"/>
            <a:ext cx="1920875" cy="515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 Operations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49313" y="1106488"/>
            <a:ext cx="677545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File is an </a:t>
            </a:r>
            <a:r>
              <a:rPr lang="en-US" altLang="en-US" b="1" dirty="0"/>
              <a:t>abstract data type</a:t>
            </a:r>
            <a:endParaRPr lang="en-US" altLang="en-US" b="1" dirty="0"/>
          </a:p>
          <a:p>
            <a:r>
              <a:rPr lang="en-US" altLang="en-US" b="1" dirty="0"/>
              <a:t>Create</a:t>
            </a:r>
            <a:endParaRPr lang="en-US" altLang="en-US" b="1" dirty="0"/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write pointer </a:t>
            </a:r>
            <a:r>
              <a:rPr lang="en-US" altLang="en-US" dirty="0"/>
              <a:t>location</a:t>
            </a:r>
            <a:endParaRPr lang="en-US" altLang="en-US" dirty="0"/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read pointer </a:t>
            </a:r>
            <a:r>
              <a:rPr lang="en-US" altLang="en-US" dirty="0"/>
              <a:t>location</a:t>
            </a:r>
            <a:endParaRPr lang="en-US" altLang="en-US" dirty="0"/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3366FF"/>
                </a:solidFill>
              </a:rPr>
              <a:t>seek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/>
              <a:t>Delete</a:t>
            </a:r>
            <a:endParaRPr lang="en-US" altLang="en-US" b="1" dirty="0"/>
          </a:p>
          <a:p>
            <a:r>
              <a:rPr lang="en-US" altLang="en-US" b="1" dirty="0"/>
              <a:t>Truncate</a:t>
            </a:r>
            <a:endParaRPr lang="en-US" altLang="en-US" b="1" dirty="0"/>
          </a:p>
          <a:p>
            <a:r>
              <a:rPr lang="en-US" altLang="en-US" b="1" i="1" dirty="0"/>
              <a:t>Open(F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  <a:endParaRPr lang="en-US" altLang="en-US" dirty="0"/>
          </a:p>
          <a:p>
            <a:r>
              <a:rPr lang="en-US" altLang="en-US" b="1" i="1" dirty="0"/>
              <a:t>Close 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Open Files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35025" y="1120775"/>
            <a:ext cx="680402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Several pieces of data are needed to manage open files: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Open-file table</a:t>
            </a:r>
            <a:r>
              <a:rPr lang="en-US" altLang="en-US" dirty="0"/>
              <a:t>: tracks open files</a:t>
            </a:r>
            <a:endParaRPr lang="en-US" altLang="en-US" dirty="0"/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File-open 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  <a:endParaRPr lang="en-US" altLang="en-US" dirty="0"/>
          </a:p>
          <a:p>
            <a:pPr lvl="1"/>
            <a:r>
              <a:rPr lang="en-US" altLang="en-US" dirty="0"/>
              <a:t>Disk location of the file: cache of data access information</a:t>
            </a:r>
            <a:endParaRPr lang="en-US" altLang="en-US" dirty="0"/>
          </a:p>
          <a:p>
            <a:pPr lvl="1"/>
            <a:r>
              <a:rPr lang="en-US" altLang="en-US" dirty="0"/>
              <a:t>Access rights: per-process access mode information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Open File Locking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06450" y="1106488"/>
            <a:ext cx="7142163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Provided by some operating systems and file systems</a:t>
            </a:r>
            <a:endParaRPr lang="en-US" altLang="en-US" dirty="0"/>
          </a:p>
          <a:p>
            <a:pPr lvl="1"/>
            <a:r>
              <a:rPr lang="en-US" altLang="en-US" dirty="0"/>
              <a:t>Similar to reader-writer locks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lock</a:t>
            </a:r>
            <a:r>
              <a:rPr lang="en-US" altLang="en-US" dirty="0"/>
              <a:t> similar to reader lock – several processes can acquire concurrently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Exclusive lock </a:t>
            </a:r>
            <a:r>
              <a:rPr lang="en-US" altLang="en-US" dirty="0"/>
              <a:t>similar to writer lock</a:t>
            </a:r>
            <a:endParaRPr lang="en-US" altLang="en-US" dirty="0"/>
          </a:p>
          <a:p>
            <a:r>
              <a:rPr lang="en-US" altLang="en-US" dirty="0"/>
              <a:t>Mediates access to a file</a:t>
            </a:r>
            <a:endParaRPr lang="en-US" altLang="en-US" dirty="0"/>
          </a:p>
          <a:p>
            <a:r>
              <a:rPr lang="en-US" altLang="en-US" dirty="0"/>
              <a:t>Mandatory or advisory: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Mandatory</a:t>
            </a:r>
            <a:r>
              <a:rPr lang="en-US" altLang="en-US" dirty="0"/>
              <a:t> – access is denied depending on locks held and requested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Advisory</a:t>
            </a:r>
            <a:r>
              <a:rPr lang="en-US" altLang="en-US" dirty="0"/>
              <a:t> – processes can find status of locks and decide what to do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4349</Words>
  <Application>WPS Presentation</Application>
  <PresentationFormat>On-screen Show (4:3)</PresentationFormat>
  <Paragraphs>162</Paragraphs>
  <Slides>19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Verdana</vt:lpstr>
      <vt:lpstr>MS PGothic</vt:lpstr>
      <vt:lpstr>Helvetica</vt:lpstr>
      <vt:lpstr>Monotype Sorts</vt:lpstr>
      <vt:lpstr>Wingdings</vt:lpstr>
      <vt:lpstr>Webdings</vt:lpstr>
      <vt:lpstr>Times New Roman</vt:lpstr>
      <vt:lpstr>Courier New</vt:lpstr>
      <vt:lpstr>Symbol</vt:lpstr>
      <vt:lpstr>Microsoft YaHei</vt:lpstr>
      <vt:lpstr>Arial Unicode MS</vt:lpstr>
      <vt:lpstr>os-8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jyoti shetty</cp:lastModifiedBy>
  <cp:revision>109</cp:revision>
  <dcterms:created xsi:type="dcterms:W3CDTF">2004-10-07T18:29:30Z</dcterms:created>
  <dcterms:modified xsi:type="dcterms:W3CDTF">2023-04-03T11:34:12Z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2CC85B708EB545E88F74C32C07C344FC</vt:lpwstr>
  </property>
  <property fmtid="{D5CDD505-2E9C-101B-9397-08002B2CF9AE}" pid="3" name="KSOProductBuildVer">
    <vt:lpwstr>1033-11.2.0.11219</vt:lpwstr>
  </property>
</Properties>
</file>