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31" r:id="rId3"/>
    <p:sldId id="332" r:id="rId5"/>
    <p:sldId id="333" r:id="rId6"/>
    <p:sldId id="334" r:id="rId7"/>
    <p:sldId id="335" r:id="rId8"/>
    <p:sldId id="336" r:id="rId9"/>
    <p:sldId id="337" r:id="rId10"/>
    <p:sldId id="390" r:id="rId11"/>
    <p:sldId id="338" r:id="rId12"/>
    <p:sldId id="391" r:id="rId13"/>
    <p:sldId id="339" r:id="rId14"/>
    <p:sldId id="340" r:id="rId15"/>
    <p:sldId id="345" r:id="rId16"/>
    <p:sldId id="346" r:id="rId17"/>
    <p:sldId id="347" r:id="rId18"/>
    <p:sldId id="348" r:id="rId19"/>
    <p:sldId id="393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89" r:id="rId31"/>
  </p:sldIdLst>
  <p:sldSz cx="9144000" cy="6858000" type="screen4x3"/>
  <p:notesSz cx="7086600" cy="93726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94660"/>
  </p:normalViewPr>
  <p:slideViewPr>
    <p:cSldViewPr snapToGrid="0" showGuides="1">
      <p:cViewPr varScale="1">
        <p:scale>
          <a:sx n="60" d="100"/>
          <a:sy n="60" d="100"/>
        </p:scale>
        <p:origin x="-811" y="-82"/>
      </p:cViewPr>
      <p:guideLst>
        <p:guide orient="horz" pos="777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algn="r"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p>
            <a:pPr lvl="0" algn="r" defTabSz="890905">
              <a:buNone/>
            </a:pPr>
            <a:fld id="{9A0DB2DC-4C9A-4742-B13C-FB6460FD3503}" type="slidenum">
              <a:rPr lang="en-US" sz="1100" dirty="0">
                <a:latin typeface="Helvetica" pitchFamily="-84" charset="0"/>
              </a:rPr>
            </a:fld>
            <a:endParaRPr lang="en-US" sz="1100" dirty="0">
              <a:latin typeface="Helvetica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6564" name="Rectangle 4"/>
          <p:cNvSpPr>
            <a:spLocks noTextEdi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p>
            <a:pPr lvl="0" algn="r" defTabSz="939800">
              <a:buNone/>
            </a:pPr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  <a:ln/>
        </p:spPr>
        <p:txBody>
          <a:bodyPr wrap="none" lIns="94035" tIns="47017" rIns="94035" bIns="47017" anchor="ctr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3" name="Picture 9" descr="dino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dino_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12.</a:t>
            </a:r>
            <a:fld id="{9A0DB2DC-4C9A-4742-B13C-FB6460FD3503}" type="slidenum"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</a:fld>
            <a:endParaRPr lang="en-US" alt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6" name="Picture 12" descr="dino_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830263"/>
            <a:ext cx="7772400" cy="2127250"/>
          </a:xfrm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Chapter 12:  File System Implementation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62025" y="166688"/>
            <a:ext cx="7724775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File-System Implementation (Cont.)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69950" y="1076325"/>
            <a:ext cx="7013575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Per-file </a:t>
            </a:r>
            <a:r>
              <a:rPr lang="en-US" altLang="en-US" b="1" dirty="0">
                <a:solidFill>
                  <a:srgbClr val="3366FF"/>
                </a:solidFill>
              </a:rPr>
              <a:t>File Control Block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FCB</a:t>
            </a:r>
            <a:r>
              <a:rPr lang="en-US" altLang="en-US" b="1" dirty="0"/>
              <a:t>)</a:t>
            </a:r>
            <a:r>
              <a:rPr lang="en-US" altLang="en-US" dirty="0"/>
              <a:t> contains many details about the file</a:t>
            </a:r>
            <a:endParaRPr lang="en-US" altLang="en-US" dirty="0"/>
          </a:p>
          <a:p>
            <a:pPr lvl="1"/>
            <a:r>
              <a:rPr lang="en-US" altLang="en-US" dirty="0"/>
              <a:t>inode number, permissions, size, dates</a:t>
            </a:r>
            <a:endParaRPr lang="en-US" altLang="en-US" dirty="0"/>
          </a:p>
          <a:p>
            <a:pPr lvl="1"/>
            <a:r>
              <a:rPr lang="en-US" altLang="en-US" dirty="0"/>
              <a:t>NFTS stores into in master file table  using relational DB structures</a:t>
            </a:r>
            <a:endParaRPr lang="en-US" altLang="en-US" dirty="0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0" y="3109913"/>
            <a:ext cx="3509963" cy="2324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55675" y="182563"/>
            <a:ext cx="7762875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6886575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Mount table storing file system mounts, mount points, file system types</a:t>
            </a:r>
            <a:endParaRPr lang="en-US" altLang="en-US" dirty="0"/>
          </a:p>
          <a:p>
            <a:r>
              <a:rPr lang="en-US" altLang="en-US" dirty="0"/>
              <a:t>The following figure illustrates the necessary file system structures provided by the operating systems</a:t>
            </a:r>
            <a:endParaRPr lang="en-US" altLang="en-US" dirty="0"/>
          </a:p>
          <a:p>
            <a:r>
              <a:rPr lang="en-US" altLang="en-US" dirty="0"/>
              <a:t>Figure 12-3(a) refers to opening a file</a:t>
            </a:r>
            <a:endParaRPr lang="en-US" altLang="en-US" dirty="0"/>
          </a:p>
          <a:p>
            <a:r>
              <a:rPr lang="en-US" altLang="en-US" dirty="0"/>
              <a:t>Figure 12-3(b) refers to reading a file</a:t>
            </a:r>
            <a:endParaRPr lang="en-US" altLang="en-US" dirty="0"/>
          </a:p>
          <a:p>
            <a:r>
              <a:rPr lang="en-US" altLang="en-US" dirty="0"/>
              <a:t>Plus buffers hold data blocks from secondary storage</a:t>
            </a:r>
            <a:endParaRPr lang="en-US" altLang="en-US" dirty="0"/>
          </a:p>
          <a:p>
            <a:r>
              <a:rPr lang="en-US" altLang="en-US" dirty="0"/>
              <a:t>Open returns a file handle for subsequent use</a:t>
            </a:r>
            <a:endParaRPr lang="en-US" altLang="en-US" dirty="0"/>
          </a:p>
          <a:p>
            <a:r>
              <a:rPr lang="en-US" altLang="en-US" dirty="0"/>
              <a:t>Data from read eventually copied to specified user process memory address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081088" y="198438"/>
            <a:ext cx="78105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213" y="1276350"/>
            <a:ext cx="6122987" cy="457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144588" y="198438"/>
            <a:ext cx="7731125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Allocation Methods - Contiguous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917575" y="1233488"/>
            <a:ext cx="7075488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An allocation method refers to how disk blocks are allocated for files: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Contiguous allocation </a:t>
            </a:r>
            <a:r>
              <a:rPr lang="en-US" altLang="en-US" dirty="0">
                <a:solidFill>
                  <a:srgbClr val="000000"/>
                </a:solidFill>
              </a:rPr>
              <a:t>– </a:t>
            </a:r>
            <a:r>
              <a:rPr lang="en-US" altLang="en-US" dirty="0"/>
              <a:t>each file occupies set of contiguous blocks</a:t>
            </a:r>
            <a:endParaRPr lang="en-US" altLang="en-US" dirty="0"/>
          </a:p>
          <a:p>
            <a:pPr lvl="1"/>
            <a:r>
              <a:rPr lang="en-US" altLang="en-US" dirty="0"/>
              <a:t>Best performance in most cases</a:t>
            </a:r>
            <a:endParaRPr lang="en-US" altLang="en-US" dirty="0"/>
          </a:p>
          <a:p>
            <a:pPr lvl="1"/>
            <a:r>
              <a:rPr lang="en-US" altLang="en-US" dirty="0"/>
              <a:t>Simple – only starting location (block #) and length (number of blocks) are required</a:t>
            </a:r>
            <a:endParaRPr lang="en-US" altLang="en-US" dirty="0"/>
          </a:p>
          <a:p>
            <a:pPr lvl="1"/>
            <a:r>
              <a:rPr lang="en-US" altLang="en-US" dirty="0"/>
              <a:t>Problems include finding space for file, knowing file size, external fragmentation, need for </a:t>
            </a:r>
            <a:r>
              <a:rPr lang="en-US" altLang="en-US" b="1" dirty="0">
                <a:solidFill>
                  <a:srgbClr val="3366FF"/>
                </a:solidFill>
              </a:rPr>
              <a:t>compaction off-line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downtime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3366FF"/>
                </a:solidFill>
              </a:rPr>
              <a:t>on-line</a:t>
            </a:r>
            <a:endParaRPr lang="en-US" altLang="en-US" b="1" dirty="0">
              <a:solidFill>
                <a:srgbClr val="3366FF"/>
              </a:solidFill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73075" y="198438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Contiguous Allocation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3844925" cy="35750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Mapping from logical to physical</a:t>
            </a:r>
            <a:endParaRPr lang="en-US" altLang="en-US" dirty="0"/>
          </a:p>
        </p:txBody>
      </p:sp>
      <p:grpSp>
        <p:nvGrpSpPr>
          <p:cNvPr id="21508" name="Group 1"/>
          <p:cNvGrpSpPr/>
          <p:nvPr/>
        </p:nvGrpSpPr>
        <p:grpSpPr>
          <a:xfrm>
            <a:off x="2655888" y="2127250"/>
            <a:ext cx="1917700" cy="1385888"/>
            <a:chOff x="2655888" y="2127250"/>
            <a:chExt cx="1917700" cy="1385888"/>
          </a:xfrm>
        </p:grpSpPr>
        <p:sp>
          <p:nvSpPr>
            <p:cNvPr id="21511" name="Text Box 4"/>
            <p:cNvSpPr txBox="1"/>
            <p:nvPr/>
          </p:nvSpPr>
          <p:spPr>
            <a:xfrm>
              <a:off x="2655888" y="2584450"/>
              <a:ext cx="1265237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LA/512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21512" name="Text Box 5"/>
            <p:cNvSpPr txBox="1"/>
            <p:nvPr/>
          </p:nvSpPr>
          <p:spPr>
            <a:xfrm>
              <a:off x="3768725" y="2127250"/>
              <a:ext cx="804863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Q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21513" name="Text Box 6"/>
            <p:cNvSpPr txBox="1"/>
            <p:nvPr/>
          </p:nvSpPr>
          <p:spPr>
            <a:xfrm>
              <a:off x="3825875" y="3143250"/>
              <a:ext cx="635000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R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21514" name="Line 7"/>
            <p:cNvSpPr/>
            <p:nvPr/>
          </p:nvSpPr>
          <p:spPr>
            <a:xfrm flipV="1">
              <a:off x="3675327" y="2437022"/>
              <a:ext cx="309298" cy="1730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5" name="Line 8"/>
            <p:cNvSpPr/>
            <p:nvPr/>
          </p:nvSpPr>
          <p:spPr>
            <a:xfrm>
              <a:off x="3711575" y="2954338"/>
              <a:ext cx="27305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509" name="Rectangle 10"/>
          <p:cNvSpPr/>
          <p:nvPr/>
        </p:nvSpPr>
        <p:spPr>
          <a:xfrm>
            <a:off x="635000" y="3740150"/>
            <a:ext cx="4046538" cy="823913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/>
          <a:p>
            <a:pPr lvl="1" eaLnBrk="1" hangingPunct="1"/>
            <a:r>
              <a:rPr lang="en-US" altLang="en-US" dirty="0">
                <a:latin typeface="Helvetica" pitchFamily="-84" charset="0"/>
              </a:rPr>
              <a:t>Block to be accessed = Q + starting address</a:t>
            </a:r>
            <a:endParaRPr lang="en-US" altLang="en-US" dirty="0">
              <a:latin typeface="Helvetica" pitchFamily="-84" charset="0"/>
            </a:endParaRPr>
          </a:p>
          <a:p>
            <a:pPr lvl="1" eaLnBrk="1" hangingPunct="1"/>
            <a:r>
              <a:rPr lang="en-US" altLang="en-US" dirty="0">
                <a:latin typeface="Helvetica" pitchFamily="-84" charset="0"/>
              </a:rPr>
              <a:t>Displacement into block = R</a:t>
            </a:r>
            <a:endParaRPr lang="en-US" altLang="en-US" dirty="0">
              <a:latin typeface="Helvetica" pitchFamily="-84" charset="0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225" y="1624013"/>
            <a:ext cx="3576638" cy="3241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42975" y="198438"/>
            <a:ext cx="7743825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Extent-Based Systems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885825" y="1233488"/>
            <a:ext cx="6965950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Many newer file systems (i.e., Veritas File System) use a modified contiguous allocation scheme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Extent-based file systems allocate disk blocks in extents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3366FF"/>
                </a:solidFill>
              </a:rPr>
              <a:t>extent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a contiguous block of disks</a:t>
            </a:r>
            <a:endParaRPr lang="en-US" altLang="en-US" dirty="0"/>
          </a:p>
          <a:p>
            <a:pPr lvl="1"/>
            <a:r>
              <a:rPr lang="en-US" altLang="en-US" dirty="0"/>
              <a:t>Extents are allocated for file allocation</a:t>
            </a:r>
            <a:endParaRPr lang="en-US" altLang="en-US" dirty="0"/>
          </a:p>
          <a:p>
            <a:pPr lvl="1"/>
            <a:r>
              <a:rPr lang="en-US" altLang="en-US" dirty="0"/>
              <a:t>A file consists of one or more extents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Allocation Methods - Linked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060450"/>
            <a:ext cx="7265988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b="1" dirty="0">
                <a:solidFill>
                  <a:srgbClr val="3366FF"/>
                </a:solidFill>
              </a:rPr>
              <a:t>Linked allocation </a:t>
            </a:r>
            <a:r>
              <a:rPr lang="en-US" altLang="en-US" dirty="0">
                <a:solidFill>
                  <a:srgbClr val="000000"/>
                </a:solidFill>
              </a:rPr>
              <a:t>– each file a linked list of blocks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File ends at nil pointer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No external fragmentation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Each block contains pointer to next block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No compaction, external fragmentation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Free space management system called when new block needed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Improve efficiency by clustering blocks into groups but increases internal fragmentation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Reliability can be a problem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Locating a block can take many I/Os and disk seeks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46150" y="18256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Allocation Methods – Linked (Cont.)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06045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>
                <a:solidFill>
                  <a:srgbClr val="000000"/>
                </a:solidFill>
              </a:rPr>
              <a:t>FAT (File Allocation Table) variation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Beginning of volume has table, indexed by block number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Much like a linked list, but faster on disk and cacheable 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New block allocation simple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71513" y="277813"/>
            <a:ext cx="8015287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Linked Allocation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577138" cy="7493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Each file is a linked list of disk blocks: blocks may be scattered anywhere on the disk</a:t>
            </a:r>
            <a:endParaRPr lang="en-US" altLang="en-US" dirty="0"/>
          </a:p>
        </p:txBody>
      </p:sp>
      <p:grpSp>
        <p:nvGrpSpPr>
          <p:cNvPr id="25604" name="Group 4"/>
          <p:cNvGrpSpPr/>
          <p:nvPr/>
        </p:nvGrpSpPr>
        <p:grpSpPr>
          <a:xfrm>
            <a:off x="2673350" y="1843088"/>
            <a:ext cx="2765425" cy="1500187"/>
            <a:chOff x="1684" y="1576"/>
            <a:chExt cx="1742" cy="945"/>
          </a:xfrm>
        </p:grpSpPr>
        <p:sp>
          <p:nvSpPr>
            <p:cNvPr id="25613" name="Rectangle 5"/>
            <p:cNvSpPr/>
            <p:nvPr/>
          </p:nvSpPr>
          <p:spPr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 dirty="0">
                  <a:latin typeface="Helvetica" pitchFamily="-84" charset="0"/>
                </a:rPr>
                <a:t>pointer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25614" name="Rectangle 6"/>
            <p:cNvSpPr/>
            <p:nvPr/>
          </p:nvSpPr>
          <p:spPr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5615" name="Text Box 7"/>
            <p:cNvSpPr txBox="1"/>
            <p:nvPr/>
          </p:nvSpPr>
          <p:spPr>
            <a:xfrm>
              <a:off x="1684" y="1596"/>
              <a:ext cx="78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block      =</a:t>
              </a:r>
              <a:endParaRPr lang="en-US" altLang="en-US" dirty="0">
                <a:latin typeface="Helvetica" pitchFamily="-84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06450" y="3109913"/>
            <a:ext cx="7370763" cy="9064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kumimoji="1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Mapping</a:t>
            </a:r>
            <a:endParaRPr kumimoji="1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5606" name="Rectangle 4"/>
          <p:cNvSpPr/>
          <p:nvPr/>
        </p:nvSpPr>
        <p:spPr>
          <a:xfrm>
            <a:off x="685800" y="4933950"/>
            <a:ext cx="7837488" cy="1633538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/>
          <a:p>
            <a:pPr lvl="1">
              <a:buClr>
                <a:schemeClr val="accent2"/>
              </a:buClr>
              <a:buSzPct val="90000"/>
            </a:pPr>
            <a:r>
              <a:rPr lang="en-US" altLang="en-US" dirty="0">
                <a:latin typeface="Helvetica" pitchFamily="-84" charset="0"/>
              </a:rPr>
              <a:t>Block to be accessed is the Qth block in the linked chain of blocks representing the file.</a:t>
            </a:r>
            <a:endParaRPr lang="en-US" altLang="en-US" dirty="0">
              <a:latin typeface="Helvetica" pitchFamily="-84" charset="0"/>
            </a:endParaRPr>
          </a:p>
          <a:p>
            <a:pPr lvl="1">
              <a:buClr>
                <a:schemeClr val="accent2"/>
              </a:buClr>
              <a:buSzPct val="90000"/>
            </a:pPr>
            <a:endParaRPr lang="en-US" altLang="en-US" dirty="0">
              <a:latin typeface="Helvetica" pitchFamily="-84" charset="0"/>
            </a:endParaRPr>
          </a:p>
          <a:p>
            <a:pPr lvl="1">
              <a:buClr>
                <a:schemeClr val="accent2"/>
              </a:buClr>
              <a:buSzPct val="90000"/>
            </a:pPr>
            <a:r>
              <a:rPr lang="en-US" altLang="en-US" dirty="0">
                <a:latin typeface="Helvetica" pitchFamily="-84" charset="0"/>
              </a:rPr>
              <a:t>Displacement into block = R + 1</a:t>
            </a:r>
            <a:endParaRPr lang="en-US" altLang="en-US" dirty="0">
              <a:latin typeface="Helvetica" pitchFamily="-84" charset="0"/>
            </a:endParaRPr>
          </a:p>
        </p:txBody>
      </p:sp>
      <p:grpSp>
        <p:nvGrpSpPr>
          <p:cNvPr id="25607" name="Group 1"/>
          <p:cNvGrpSpPr/>
          <p:nvPr/>
        </p:nvGrpSpPr>
        <p:grpSpPr>
          <a:xfrm>
            <a:off x="3232150" y="3935413"/>
            <a:ext cx="1374775" cy="985837"/>
            <a:chOff x="3232150" y="3935037"/>
            <a:chExt cx="1374775" cy="985838"/>
          </a:xfrm>
        </p:grpSpPr>
        <p:sp>
          <p:nvSpPr>
            <p:cNvPr id="25608" name="Text Box 5"/>
            <p:cNvSpPr txBox="1"/>
            <p:nvPr/>
          </p:nvSpPr>
          <p:spPr>
            <a:xfrm>
              <a:off x="3232150" y="4250950"/>
              <a:ext cx="898525" cy="369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LA/511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25609" name="Text Box 6"/>
            <p:cNvSpPr txBox="1"/>
            <p:nvPr/>
          </p:nvSpPr>
          <p:spPr>
            <a:xfrm>
              <a:off x="4241800" y="3935037"/>
              <a:ext cx="365125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Q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25610" name="Text Box 7"/>
            <p:cNvSpPr txBox="1"/>
            <p:nvPr/>
          </p:nvSpPr>
          <p:spPr>
            <a:xfrm>
              <a:off x="4241800" y="4550987"/>
              <a:ext cx="352425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R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25611" name="Line 8"/>
            <p:cNvSpPr/>
            <p:nvPr/>
          </p:nvSpPr>
          <p:spPr>
            <a:xfrm flipV="1">
              <a:off x="4049713" y="4177925"/>
              <a:ext cx="258762" cy="1730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2" name="Line 9"/>
            <p:cNvSpPr/>
            <p:nvPr/>
          </p:nvSpPr>
          <p:spPr>
            <a:xfrm>
              <a:off x="4057650" y="4489075"/>
              <a:ext cx="258763" cy="1730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041400" y="214313"/>
            <a:ext cx="76454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Linked Allocation</a:t>
            </a:r>
            <a:endParaRPr lang="en-US" altLang="en-US" sz="2400" dirty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513" y="1308100"/>
            <a:ext cx="4543425" cy="4259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7763" y="214313"/>
            <a:ext cx="8047037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 Chapter 12: File System Implementation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File-System Structure</a:t>
            </a:r>
            <a:endParaRPr lang="en-US" altLang="en-US" dirty="0"/>
          </a:p>
          <a:p>
            <a:r>
              <a:rPr lang="en-US" altLang="en-US" dirty="0"/>
              <a:t>File-System Implementation </a:t>
            </a:r>
            <a:endParaRPr lang="en-US" altLang="en-US" dirty="0"/>
          </a:p>
          <a:p>
            <a:r>
              <a:rPr lang="en-US" altLang="en-US" dirty="0"/>
              <a:t>Directory Implementation</a:t>
            </a:r>
            <a:endParaRPr lang="en-US" altLang="en-US" dirty="0"/>
          </a:p>
          <a:p>
            <a:r>
              <a:rPr lang="en-US" altLang="en-US" dirty="0"/>
              <a:t>Allocation Methods</a:t>
            </a:r>
            <a:endParaRPr lang="en-US" altLang="en-US" dirty="0"/>
          </a:p>
          <a:p>
            <a:r>
              <a:rPr lang="en-US" altLang="en-US" dirty="0"/>
              <a:t>Free-Space Management </a:t>
            </a:r>
            <a:endParaRPr lang="en-US" altLang="en-US" dirty="0"/>
          </a:p>
          <a:p>
            <a:r>
              <a:rPr lang="en-US" altLang="en-US" dirty="0"/>
              <a:t>Efficiency and Performance</a:t>
            </a:r>
            <a:endParaRPr lang="en-US" altLang="en-US" dirty="0"/>
          </a:p>
          <a:p>
            <a:r>
              <a:rPr lang="en-US" altLang="en-US" dirty="0"/>
              <a:t>Recovery</a:t>
            </a:r>
            <a:endParaRPr lang="en-US" altLang="en-US" dirty="0"/>
          </a:p>
          <a:p>
            <a:r>
              <a:rPr lang="en-US" altLang="en-US" dirty="0"/>
              <a:t>NFS</a:t>
            </a:r>
            <a:endParaRPr lang="en-US" altLang="en-US" dirty="0"/>
          </a:p>
          <a:p>
            <a:r>
              <a:rPr lang="en-US" altLang="en-US" dirty="0"/>
              <a:t>Example: WAFL File System</a:t>
            </a:r>
            <a:endParaRPr lang="en-US" altLang="en-US" dirty="0"/>
          </a:p>
        </p:txBody>
      </p:sp>
      <p:sp>
        <p:nvSpPr>
          <p:cNvPr id="4100" name="Rectangle 4"/>
          <p:cNvSpPr/>
          <p:nvPr/>
        </p:nvSpPr>
        <p:spPr>
          <a:xfrm>
            <a:off x="974725" y="1531938"/>
            <a:ext cx="7029450" cy="4114800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/>
          <a:p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089025" y="214313"/>
            <a:ext cx="7597775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File-Allocation Table</a:t>
            </a:r>
            <a:endParaRPr lang="en-US" altLang="en-US" sz="2400" dirty="0"/>
          </a:p>
        </p:txBody>
      </p:sp>
      <p:pic>
        <p:nvPicPr>
          <p:cNvPr id="2765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1233488"/>
            <a:ext cx="5481638" cy="4462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Allocation Methods - Indexed</a:t>
            </a:r>
            <a:endParaRPr lang="en-US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en-US" b="1" dirty="0">
                <a:solidFill>
                  <a:srgbClr val="3366FF"/>
                </a:solidFill>
              </a:rPr>
              <a:t>Indexed allocation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Each file has its own </a:t>
            </a:r>
            <a:r>
              <a:rPr lang="en-US" altLang="en-US" b="1" dirty="0">
                <a:solidFill>
                  <a:srgbClr val="3366FF"/>
                </a:solidFill>
              </a:rPr>
              <a:t>index block</a:t>
            </a:r>
            <a:r>
              <a:rPr lang="en-US" altLang="en-US" dirty="0">
                <a:solidFill>
                  <a:srgbClr val="000000"/>
                </a:solidFill>
              </a:rPr>
              <a:t>(s) of pointers to its data blocks</a:t>
            </a:r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Logical view</a:t>
            </a:r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/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638" y="2843213"/>
            <a:ext cx="2286000" cy="248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Example of Indexed Allocation</a:t>
            </a:r>
            <a:endParaRPr lang="en-US" altLang="en-US" sz="2400" dirty="0"/>
          </a:p>
        </p:txBody>
      </p:sp>
      <p:pic>
        <p:nvPicPr>
          <p:cNvPr id="29699" name="Picture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088" y="1230313"/>
            <a:ext cx="4967287" cy="435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008063" y="182563"/>
            <a:ext cx="7694612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Indexed Allocation (Cont.)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370763" cy="320516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dirty="0"/>
              <a:t>Need index table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Random access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Dynamic access without external fragmentation, but have overhead of index block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Mapping from logical to physical in a file of maximum size of 256K bytes and block size of 512 bytes.  We need only 1 block for index table</a:t>
            </a:r>
            <a:endParaRPr lang="en-US" altLang="en-US" dirty="0"/>
          </a:p>
        </p:txBody>
      </p:sp>
      <p:grpSp>
        <p:nvGrpSpPr>
          <p:cNvPr id="30724" name="Group 1"/>
          <p:cNvGrpSpPr/>
          <p:nvPr/>
        </p:nvGrpSpPr>
        <p:grpSpPr>
          <a:xfrm>
            <a:off x="2984500" y="3694113"/>
            <a:ext cx="1382713" cy="985837"/>
            <a:chOff x="2984500" y="3600450"/>
            <a:chExt cx="1382713" cy="985838"/>
          </a:xfrm>
        </p:grpSpPr>
        <p:sp>
          <p:nvSpPr>
            <p:cNvPr id="30726" name="Text Box 4"/>
            <p:cNvSpPr txBox="1"/>
            <p:nvPr/>
          </p:nvSpPr>
          <p:spPr>
            <a:xfrm>
              <a:off x="2984500" y="3916363"/>
              <a:ext cx="914400" cy="369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LA/512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30727" name="Text Box 5"/>
            <p:cNvSpPr txBox="1"/>
            <p:nvPr/>
          </p:nvSpPr>
          <p:spPr>
            <a:xfrm>
              <a:off x="4002088" y="3600450"/>
              <a:ext cx="365125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Q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30728" name="Text Box 6"/>
            <p:cNvSpPr txBox="1"/>
            <p:nvPr/>
          </p:nvSpPr>
          <p:spPr>
            <a:xfrm>
              <a:off x="4002088" y="4216400"/>
              <a:ext cx="352425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</a:rPr>
                <a:t>R</a:t>
              </a:r>
              <a:endParaRPr lang="en-US" altLang="en-US" dirty="0">
                <a:latin typeface="Helvetica" pitchFamily="-84" charset="0"/>
              </a:endParaRPr>
            </a:p>
          </p:txBody>
        </p:sp>
        <p:sp>
          <p:nvSpPr>
            <p:cNvPr id="30729" name="Line 7"/>
            <p:cNvSpPr/>
            <p:nvPr/>
          </p:nvSpPr>
          <p:spPr>
            <a:xfrm flipV="1">
              <a:off x="3810000" y="3843338"/>
              <a:ext cx="258763" cy="1730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0" name="Line 8"/>
            <p:cNvSpPr/>
            <p:nvPr/>
          </p:nvSpPr>
          <p:spPr>
            <a:xfrm>
              <a:off x="3817938" y="4154488"/>
              <a:ext cx="258762" cy="1730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725" name="Rectangle 9"/>
          <p:cNvSpPr/>
          <p:nvPr/>
        </p:nvSpPr>
        <p:spPr>
          <a:xfrm>
            <a:off x="1457325" y="4960938"/>
            <a:ext cx="7029450" cy="835025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/>
          <a:p>
            <a:pPr marL="325755" indent="-325755">
              <a:buClr>
                <a:schemeClr val="accent2"/>
              </a:buClr>
            </a:pPr>
            <a:r>
              <a:rPr lang="en-US" altLang="en-US" dirty="0">
                <a:latin typeface="Helvetica" pitchFamily="-84" charset="0"/>
              </a:rPr>
              <a:t>Q = displacement into index table</a:t>
            </a:r>
            <a:endParaRPr lang="en-US" altLang="en-US" dirty="0">
              <a:latin typeface="Helvetica" pitchFamily="-84" charset="0"/>
            </a:endParaRPr>
          </a:p>
          <a:p>
            <a:pPr marL="325755" indent="-325755">
              <a:buClr>
                <a:schemeClr val="accent2"/>
              </a:buClr>
            </a:pPr>
            <a:r>
              <a:rPr lang="en-US" altLang="en-US" dirty="0">
                <a:latin typeface="Helvetica" pitchFamily="-84" charset="0"/>
              </a:rPr>
              <a:t>R = displacement into block</a:t>
            </a:r>
            <a:endParaRPr lang="en-US" altLang="en-US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973138" y="277813"/>
            <a:ext cx="7713662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Indexed Allocation – Mapping (Cont.)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632700" cy="11811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dirty="0"/>
              <a:t>Mapping from logical to physical in a file of unbounded length (block size of 512 words)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Linked scheme – Link blocks of index table (no limit on size)</a:t>
            </a:r>
            <a:endParaRPr lang="en-US" altLang="en-US" dirty="0"/>
          </a:p>
        </p:txBody>
      </p:sp>
      <p:grpSp>
        <p:nvGrpSpPr>
          <p:cNvPr id="31748" name="Group 1"/>
          <p:cNvGrpSpPr/>
          <p:nvPr/>
        </p:nvGrpSpPr>
        <p:grpSpPr>
          <a:xfrm>
            <a:off x="3230563" y="2765425"/>
            <a:ext cx="2368550" cy="852488"/>
            <a:chOff x="3230563" y="2765425"/>
            <a:chExt cx="2368550" cy="852488"/>
          </a:xfrm>
        </p:grpSpPr>
        <p:sp>
          <p:nvSpPr>
            <p:cNvPr id="31757" name="Text Box 4"/>
            <p:cNvSpPr txBox="1"/>
            <p:nvPr/>
          </p:nvSpPr>
          <p:spPr>
            <a:xfrm>
              <a:off x="3230563" y="3017838"/>
              <a:ext cx="1619250" cy="338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LA / (512 x 511)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1758" name="Text Box 5"/>
            <p:cNvSpPr txBox="1"/>
            <p:nvPr/>
          </p:nvSpPr>
          <p:spPr>
            <a:xfrm>
              <a:off x="5178425" y="2765425"/>
              <a:ext cx="420688" cy="3381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Q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1759" name="Text Box 6"/>
            <p:cNvSpPr txBox="1"/>
            <p:nvPr/>
          </p:nvSpPr>
          <p:spPr>
            <a:xfrm>
              <a:off x="5178425" y="3278188"/>
              <a:ext cx="407988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1760" name="Line 7"/>
            <p:cNvSpPr/>
            <p:nvPr/>
          </p:nvSpPr>
          <p:spPr>
            <a:xfrm flipV="1">
              <a:off x="4791075" y="2957513"/>
              <a:ext cx="419100" cy="203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1" name="Line 8"/>
            <p:cNvSpPr/>
            <p:nvPr/>
          </p:nvSpPr>
          <p:spPr>
            <a:xfrm>
              <a:off x="4783138" y="3198813"/>
              <a:ext cx="419100" cy="203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1749" name="Rectangle 9"/>
          <p:cNvSpPr/>
          <p:nvPr/>
        </p:nvSpPr>
        <p:spPr>
          <a:xfrm>
            <a:off x="992188" y="3581400"/>
            <a:ext cx="7029450" cy="738188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/>
          <a:p>
            <a:pPr marL="897255" lvl="1" indent="-408305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Q</a:t>
            </a:r>
            <a:r>
              <a:rPr lang="en-US" altLang="en-US" i="1" baseline="-25000" dirty="0">
                <a:latin typeface="Helvetica" pitchFamily="-84" charset="0"/>
              </a:rPr>
              <a:t>1</a:t>
            </a:r>
            <a:r>
              <a:rPr lang="en-US" altLang="en-US" i="1" dirty="0">
                <a:latin typeface="Helvetica" pitchFamily="-84" charset="0"/>
              </a:rPr>
              <a:t> </a:t>
            </a:r>
            <a:r>
              <a:rPr lang="en-US" altLang="en-US" dirty="0">
                <a:latin typeface="Helvetica" pitchFamily="-84" charset="0"/>
              </a:rPr>
              <a:t>= block of index table</a:t>
            </a:r>
            <a:endParaRPr lang="en-US" altLang="en-US" dirty="0">
              <a:latin typeface="Helvetica" pitchFamily="-84" charset="0"/>
            </a:endParaRPr>
          </a:p>
          <a:p>
            <a:pPr marL="897255" lvl="1" indent="-408305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R</a:t>
            </a:r>
            <a:r>
              <a:rPr lang="en-US" altLang="en-US" i="1" baseline="-25000" dirty="0">
                <a:latin typeface="Helvetica" pitchFamily="-84" charset="0"/>
              </a:rPr>
              <a:t>1</a:t>
            </a:r>
            <a:r>
              <a:rPr lang="en-US" altLang="en-US" i="1" dirty="0">
                <a:latin typeface="Helvetica" pitchFamily="-84" charset="0"/>
              </a:rPr>
              <a:t> </a:t>
            </a:r>
            <a:r>
              <a:rPr lang="en-US" altLang="en-US" dirty="0">
                <a:latin typeface="Helvetica" pitchFamily="-84" charset="0"/>
              </a:rPr>
              <a:t>is used as follows:</a:t>
            </a:r>
            <a:endParaRPr lang="en-US" altLang="en-US" dirty="0">
              <a:latin typeface="Helvetica" pitchFamily="-84" charset="0"/>
            </a:endParaRPr>
          </a:p>
        </p:txBody>
      </p:sp>
      <p:grpSp>
        <p:nvGrpSpPr>
          <p:cNvPr id="31750" name="Group 2"/>
          <p:cNvGrpSpPr/>
          <p:nvPr/>
        </p:nvGrpSpPr>
        <p:grpSpPr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31752" name="Text Box 10"/>
            <p:cNvSpPr txBox="1"/>
            <p:nvPr/>
          </p:nvSpPr>
          <p:spPr>
            <a:xfrm>
              <a:off x="3662363" y="4383088"/>
              <a:ext cx="920750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r>
                <a:rPr lang="en-US" altLang="en-US" sz="1600" dirty="0">
                  <a:latin typeface="Helvetica" pitchFamily="-84" charset="0"/>
                </a:rPr>
                <a:t> / 512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1753" name="Text Box 11"/>
            <p:cNvSpPr txBox="1"/>
            <p:nvPr/>
          </p:nvSpPr>
          <p:spPr>
            <a:xfrm>
              <a:off x="4883150" y="4116388"/>
              <a:ext cx="420688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Q</a:t>
              </a:r>
              <a:r>
                <a:rPr lang="en-US" altLang="en-US" sz="1600" baseline="-25000" dirty="0">
                  <a:latin typeface="Helvetica" pitchFamily="-84" charset="0"/>
                </a:rPr>
                <a:t>2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1754" name="Text Box 12"/>
            <p:cNvSpPr txBox="1"/>
            <p:nvPr/>
          </p:nvSpPr>
          <p:spPr>
            <a:xfrm>
              <a:off x="4883150" y="4630738"/>
              <a:ext cx="407988" cy="338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2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1755" name="Line 13"/>
            <p:cNvSpPr/>
            <p:nvPr/>
          </p:nvSpPr>
          <p:spPr>
            <a:xfrm flipV="1">
              <a:off x="4495800" y="4308475"/>
              <a:ext cx="419100" cy="203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6" name="Line 14"/>
            <p:cNvSpPr/>
            <p:nvPr/>
          </p:nvSpPr>
          <p:spPr>
            <a:xfrm>
              <a:off x="4487863" y="4549775"/>
              <a:ext cx="419100" cy="203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1751" name="Rectangle 15"/>
          <p:cNvSpPr/>
          <p:nvPr/>
        </p:nvSpPr>
        <p:spPr>
          <a:xfrm>
            <a:off x="992188" y="5075238"/>
            <a:ext cx="7029450" cy="738187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/>
          <a:p>
            <a:pPr marL="897255" lvl="1" indent="-408305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Q</a:t>
            </a:r>
            <a:r>
              <a:rPr lang="en-US" altLang="en-US" baseline="-25000" dirty="0">
                <a:latin typeface="Helvetica" pitchFamily="-84" charset="0"/>
              </a:rPr>
              <a:t>2</a:t>
            </a:r>
            <a:r>
              <a:rPr lang="en-US" altLang="en-US" dirty="0">
                <a:latin typeface="Helvetica" pitchFamily="-84" charset="0"/>
              </a:rPr>
              <a:t> = displacement into block of index table</a:t>
            </a:r>
            <a:endParaRPr lang="en-US" altLang="en-US" dirty="0">
              <a:latin typeface="Helvetica" pitchFamily="-84" charset="0"/>
            </a:endParaRPr>
          </a:p>
          <a:p>
            <a:pPr marL="897255" lvl="1" indent="-408305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R</a:t>
            </a:r>
            <a:r>
              <a:rPr lang="en-US" altLang="en-US" baseline="-25000" dirty="0">
                <a:latin typeface="Helvetica" pitchFamily="-84" charset="0"/>
              </a:rPr>
              <a:t>2</a:t>
            </a:r>
            <a:r>
              <a:rPr lang="en-US" altLang="en-US" dirty="0">
                <a:latin typeface="Helvetica" pitchFamily="-84" charset="0"/>
              </a:rPr>
              <a:t> displacement into block of file:</a:t>
            </a:r>
            <a:endParaRPr lang="en-US" altLang="en-US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954088" y="277813"/>
            <a:ext cx="7732712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Indexed Allocation – Mapping (Cont.)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7467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Two-level index (4K blocks could store 1,024 four-byte pointers in outer index -&gt; 1,048,567 data blocks and file size of up to 4GB)</a:t>
            </a:r>
            <a:endParaRPr lang="en-US" altLang="en-US" dirty="0"/>
          </a:p>
        </p:txBody>
      </p:sp>
      <p:grpSp>
        <p:nvGrpSpPr>
          <p:cNvPr id="32772" name="Group 1"/>
          <p:cNvGrpSpPr/>
          <p:nvPr/>
        </p:nvGrpSpPr>
        <p:grpSpPr>
          <a:xfrm>
            <a:off x="3294063" y="2101850"/>
            <a:ext cx="2376487" cy="852488"/>
            <a:chOff x="3294063" y="2101850"/>
            <a:chExt cx="2376487" cy="852488"/>
          </a:xfrm>
        </p:grpSpPr>
        <p:sp>
          <p:nvSpPr>
            <p:cNvPr id="32781" name="Text Box 4"/>
            <p:cNvSpPr txBox="1"/>
            <p:nvPr/>
          </p:nvSpPr>
          <p:spPr>
            <a:xfrm>
              <a:off x="3294063" y="2354263"/>
              <a:ext cx="1635125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LA / (512 x 512)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2782" name="Text Box 5"/>
            <p:cNvSpPr txBox="1"/>
            <p:nvPr/>
          </p:nvSpPr>
          <p:spPr>
            <a:xfrm>
              <a:off x="5249863" y="2101850"/>
              <a:ext cx="420687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Q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2783" name="Text Box 6"/>
            <p:cNvSpPr txBox="1"/>
            <p:nvPr/>
          </p:nvSpPr>
          <p:spPr>
            <a:xfrm>
              <a:off x="5249863" y="2616200"/>
              <a:ext cx="407987" cy="3381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2784" name="Line 7"/>
            <p:cNvSpPr/>
            <p:nvPr/>
          </p:nvSpPr>
          <p:spPr>
            <a:xfrm flipV="1">
              <a:off x="4862513" y="2293938"/>
              <a:ext cx="419100" cy="203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Line 8"/>
            <p:cNvSpPr/>
            <p:nvPr/>
          </p:nvSpPr>
          <p:spPr>
            <a:xfrm>
              <a:off x="4854575" y="2535238"/>
              <a:ext cx="419100" cy="203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773" name="Rectangle 9"/>
          <p:cNvSpPr/>
          <p:nvPr/>
        </p:nvSpPr>
        <p:spPr>
          <a:xfrm>
            <a:off x="841375" y="3419475"/>
            <a:ext cx="7029450" cy="738188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/>
          <a:p>
            <a:pPr marL="897255" lvl="1" indent="-408305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Q</a:t>
            </a:r>
            <a:r>
              <a:rPr lang="en-US" altLang="en-US" baseline="-25000" dirty="0">
                <a:latin typeface="Helvetica" pitchFamily="-84" charset="0"/>
              </a:rPr>
              <a:t>1</a:t>
            </a:r>
            <a:r>
              <a:rPr lang="en-US" altLang="en-US" dirty="0">
                <a:latin typeface="Helvetica" pitchFamily="-84" charset="0"/>
              </a:rPr>
              <a:t> = displacement into outer-index</a:t>
            </a:r>
            <a:endParaRPr lang="en-US" altLang="en-US" dirty="0">
              <a:latin typeface="Helvetica" pitchFamily="-84" charset="0"/>
            </a:endParaRPr>
          </a:p>
          <a:p>
            <a:pPr marL="897255" lvl="1" indent="-408305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R</a:t>
            </a:r>
            <a:r>
              <a:rPr lang="en-US" altLang="en-US" baseline="-25000" dirty="0">
                <a:latin typeface="Helvetica" pitchFamily="-84" charset="0"/>
              </a:rPr>
              <a:t>1</a:t>
            </a:r>
            <a:r>
              <a:rPr lang="en-US" altLang="en-US" dirty="0">
                <a:latin typeface="Helvetica" pitchFamily="-84" charset="0"/>
              </a:rPr>
              <a:t> is used as follows:</a:t>
            </a:r>
            <a:endParaRPr lang="en-US" altLang="en-US" dirty="0">
              <a:latin typeface="Helvetica" pitchFamily="-84" charset="0"/>
            </a:endParaRPr>
          </a:p>
        </p:txBody>
      </p:sp>
      <p:grpSp>
        <p:nvGrpSpPr>
          <p:cNvPr id="32774" name="Group 2"/>
          <p:cNvGrpSpPr/>
          <p:nvPr/>
        </p:nvGrpSpPr>
        <p:grpSpPr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32776" name="Text Box 10"/>
            <p:cNvSpPr txBox="1"/>
            <p:nvPr/>
          </p:nvSpPr>
          <p:spPr>
            <a:xfrm>
              <a:off x="3662363" y="4383088"/>
              <a:ext cx="920750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1</a:t>
              </a:r>
              <a:r>
                <a:rPr lang="en-US" altLang="en-US" sz="1600" dirty="0">
                  <a:latin typeface="Helvetica" pitchFamily="-84" charset="0"/>
                </a:rPr>
                <a:t> / 512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2777" name="Text Box 11"/>
            <p:cNvSpPr txBox="1"/>
            <p:nvPr/>
          </p:nvSpPr>
          <p:spPr>
            <a:xfrm>
              <a:off x="4883150" y="4116388"/>
              <a:ext cx="420688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Q</a:t>
              </a:r>
              <a:r>
                <a:rPr lang="en-US" altLang="en-US" sz="1600" baseline="-25000" dirty="0">
                  <a:latin typeface="Helvetica" pitchFamily="-84" charset="0"/>
                </a:rPr>
                <a:t>2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2778" name="Text Box 12"/>
            <p:cNvSpPr txBox="1"/>
            <p:nvPr/>
          </p:nvSpPr>
          <p:spPr>
            <a:xfrm>
              <a:off x="4883150" y="4630738"/>
              <a:ext cx="407988" cy="3381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8" rIns="91435" bIns="45718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itchFamily="-84" charset="0"/>
                </a:rPr>
                <a:t>R</a:t>
              </a:r>
              <a:r>
                <a:rPr lang="en-US" altLang="en-US" sz="1600" baseline="-25000" dirty="0">
                  <a:latin typeface="Helvetica" pitchFamily="-84" charset="0"/>
                </a:rPr>
                <a:t>2</a:t>
              </a:r>
              <a:endParaRPr lang="en-US" altLang="en-US" sz="1600" dirty="0">
                <a:latin typeface="Helvetica" pitchFamily="-84" charset="0"/>
              </a:endParaRPr>
            </a:p>
          </p:txBody>
        </p:sp>
        <p:sp>
          <p:nvSpPr>
            <p:cNvPr id="32779" name="Line 13"/>
            <p:cNvSpPr/>
            <p:nvPr/>
          </p:nvSpPr>
          <p:spPr>
            <a:xfrm flipV="1">
              <a:off x="4495800" y="4308475"/>
              <a:ext cx="419100" cy="203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0" name="Line 14"/>
            <p:cNvSpPr/>
            <p:nvPr/>
          </p:nvSpPr>
          <p:spPr>
            <a:xfrm>
              <a:off x="4487863" y="4549775"/>
              <a:ext cx="419100" cy="203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775" name="Rectangle 15"/>
          <p:cNvSpPr/>
          <p:nvPr/>
        </p:nvSpPr>
        <p:spPr>
          <a:xfrm>
            <a:off x="841375" y="5075238"/>
            <a:ext cx="7029450" cy="738187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/>
          <a:p>
            <a:pPr marL="897255" lvl="1" indent="-408305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Q</a:t>
            </a:r>
            <a:r>
              <a:rPr lang="en-US" altLang="en-US" baseline="-25000" dirty="0">
                <a:latin typeface="Helvetica" pitchFamily="-84" charset="0"/>
              </a:rPr>
              <a:t>2</a:t>
            </a:r>
            <a:r>
              <a:rPr lang="en-US" altLang="en-US" dirty="0">
                <a:latin typeface="Helvetica" pitchFamily="-84" charset="0"/>
              </a:rPr>
              <a:t> = displacement into block of index table</a:t>
            </a:r>
            <a:endParaRPr lang="en-US" altLang="en-US" dirty="0">
              <a:latin typeface="Helvetica" pitchFamily="-84" charset="0"/>
            </a:endParaRPr>
          </a:p>
          <a:p>
            <a:pPr marL="897255" lvl="1" indent="-408305">
              <a:buClr>
                <a:schemeClr val="accent2"/>
              </a:buClr>
            </a:pPr>
            <a:r>
              <a:rPr lang="en-US" altLang="en-US" i="1" dirty="0">
                <a:latin typeface="Helvetica" pitchFamily="-84" charset="0"/>
              </a:rPr>
              <a:t>R</a:t>
            </a:r>
            <a:r>
              <a:rPr lang="en-US" altLang="en-US" baseline="-25000" dirty="0">
                <a:latin typeface="Helvetica" pitchFamily="-84" charset="0"/>
              </a:rPr>
              <a:t>2</a:t>
            </a:r>
            <a:r>
              <a:rPr lang="en-US" altLang="en-US" dirty="0">
                <a:latin typeface="Helvetica" pitchFamily="-84" charset="0"/>
              </a:rPr>
              <a:t> displacement into block of file:</a:t>
            </a:r>
            <a:endParaRPr lang="en-US" altLang="en-US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1028700" y="277813"/>
            <a:ext cx="76581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Indexed Allocation – Mapping (Cont.)</a:t>
            </a:r>
            <a:endParaRPr lang="en-US" altLang="en-US" dirty="0"/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488" y="1312863"/>
            <a:ext cx="6980237" cy="438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669925" y="230188"/>
            <a:ext cx="8229600" cy="10509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Combined Scheme:  UNIX UFS </a:t>
            </a:r>
            <a:br>
              <a:rPr lang="en-US" altLang="en-US" sz="2800" dirty="0"/>
            </a:br>
            <a:endParaRPr lang="en-US" altLang="en-US" sz="2800" dirty="0"/>
          </a:p>
        </p:txBody>
      </p:sp>
      <p:pic>
        <p:nvPicPr>
          <p:cNvPr id="3481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0" y="1684338"/>
            <a:ext cx="5175250" cy="3887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TextBox 3"/>
          <p:cNvSpPr txBox="1"/>
          <p:nvPr/>
        </p:nvSpPr>
        <p:spPr>
          <a:xfrm>
            <a:off x="819150" y="5788025"/>
            <a:ext cx="7931150" cy="368300"/>
          </a:xfrm>
          <a:prstGeom prst="rect">
            <a:avLst/>
          </a:prstGeom>
          <a:noFill/>
          <a:ln w="9525">
            <a:noFill/>
          </a:ln>
        </p:spPr>
        <p:txBody>
          <a:bodyPr lIns="91435" tIns="45718" rIns="91435" bIns="45718">
            <a:spAutoFit/>
          </a:bodyPr>
          <a:p>
            <a:r>
              <a:rPr lang="en-US" altLang="en-US" dirty="0">
                <a:latin typeface="Verdana" panose="020B0604030504040204" pitchFamily="34" charset="0"/>
              </a:rPr>
              <a:t>More index blocks than can be addressed with 32-bit file pointer</a:t>
            </a:r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34821" name="TextBox 1"/>
          <p:cNvSpPr txBox="1"/>
          <p:nvPr/>
        </p:nvSpPr>
        <p:spPr>
          <a:xfrm>
            <a:off x="811213" y="1111250"/>
            <a:ext cx="7512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dirty="0">
                <a:latin typeface="Verdana" panose="020B0604030504040204" pitchFamily="34" charset="0"/>
              </a:rPr>
              <a:t>4K bytes per block, 32-bit addresses</a:t>
            </a:r>
            <a:endParaRPr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End of Chapter 12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Objectives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327900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To describe the details of implementing local file systems and directory structures</a:t>
            </a:r>
            <a:endParaRPr lang="en-US" altLang="en-US" dirty="0"/>
          </a:p>
          <a:p>
            <a:r>
              <a:rPr lang="en-US" altLang="en-US" dirty="0"/>
              <a:t>To describe the implementation of remote file systems</a:t>
            </a:r>
            <a:endParaRPr lang="en-US" altLang="en-US" dirty="0"/>
          </a:p>
          <a:p>
            <a:r>
              <a:rPr lang="en-US" altLang="en-US" dirty="0"/>
              <a:t>To discuss block allocation and free-block algorithms and trade-offs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23925" y="198438"/>
            <a:ext cx="7762875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File-System Structure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54075" y="1108075"/>
            <a:ext cx="7312025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File structure</a:t>
            </a:r>
            <a:endParaRPr lang="en-US" altLang="en-US" dirty="0"/>
          </a:p>
          <a:p>
            <a:pPr lvl="1"/>
            <a:r>
              <a:rPr lang="en-US" altLang="en-US" dirty="0"/>
              <a:t>Logical storage unit</a:t>
            </a:r>
            <a:endParaRPr lang="en-US" altLang="en-US" dirty="0"/>
          </a:p>
          <a:p>
            <a:pPr lvl="1"/>
            <a:r>
              <a:rPr lang="en-US" altLang="en-US" dirty="0"/>
              <a:t>Collection of related information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File system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resides on secondary storage (disks)</a:t>
            </a:r>
            <a:endParaRPr lang="en-US" altLang="en-US" dirty="0"/>
          </a:p>
          <a:p>
            <a:pPr lvl="1"/>
            <a:r>
              <a:rPr lang="en-US" altLang="en-US" dirty="0"/>
              <a:t>Provided user interface to storage, mapping logical to physical</a:t>
            </a:r>
            <a:endParaRPr lang="en-US" altLang="en-US" dirty="0"/>
          </a:p>
          <a:p>
            <a:pPr lvl="1"/>
            <a:r>
              <a:rPr lang="en-US" altLang="en-US" dirty="0"/>
              <a:t>Provides efficient and convenient access to disk by allowing data to be stored, located retrieved easily</a:t>
            </a:r>
            <a:endParaRPr lang="en-US" altLang="en-US" dirty="0"/>
          </a:p>
          <a:p>
            <a:r>
              <a:rPr lang="en-US" altLang="en-US" dirty="0"/>
              <a:t>Disk provides in-place rewrite and random access</a:t>
            </a:r>
            <a:endParaRPr lang="en-US" altLang="en-US" dirty="0"/>
          </a:p>
          <a:p>
            <a:pPr lvl="1"/>
            <a:r>
              <a:rPr lang="en-US" altLang="en-US" dirty="0"/>
              <a:t>I/O transfers performed in </a:t>
            </a:r>
            <a:r>
              <a:rPr lang="en-US" altLang="en-US" b="1" dirty="0">
                <a:solidFill>
                  <a:srgbClr val="3366FF"/>
                </a:solidFill>
              </a:rPr>
              <a:t>blocks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3366FF"/>
                </a:solidFill>
              </a:rPr>
              <a:t>sectors</a:t>
            </a:r>
            <a:r>
              <a:rPr lang="en-US" altLang="en-US" dirty="0"/>
              <a:t> (usually 512 bytes)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File control 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storage structure consisting of information about a file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Device driver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controls the physical device </a:t>
            </a:r>
            <a:endParaRPr lang="en-US" altLang="en-US" dirty="0"/>
          </a:p>
          <a:p>
            <a:r>
              <a:rPr lang="en-US" altLang="en-US" dirty="0"/>
              <a:t>File system organized into layers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Layered File System</a:t>
            </a:r>
            <a:endParaRPr lang="en-US" altLang="en-US" dirty="0"/>
          </a:p>
        </p:txBody>
      </p:sp>
      <p:pic>
        <p:nvPicPr>
          <p:cNvPr id="717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2788" y="1203325"/>
            <a:ext cx="2476500" cy="457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File System Layers</a:t>
            </a:r>
            <a:endParaRPr lang="en-US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108075"/>
            <a:ext cx="7470775" cy="4803775"/>
          </a:xfrm>
        </p:spPr>
        <p:txBody>
          <a:bodyPr vert="horz" wrap="square" lIns="91440" tIns="45720" rIns="91440" bIns="45720" numCol="1" anchor="t" anchorCtr="0" compatLnSpc="1"/>
          <a:p>
            <a:r>
              <a:rPr lang="en-US" altLang="en-US" b="1" dirty="0">
                <a:solidFill>
                  <a:srgbClr val="3366FF"/>
                </a:solidFill>
              </a:rPr>
              <a:t>Device drivers </a:t>
            </a:r>
            <a:r>
              <a:rPr lang="en-US" altLang="en-US" dirty="0"/>
              <a:t>manage I/O devices at the I/O control layer</a:t>
            </a:r>
            <a:endParaRPr lang="en-US" altLang="en-US" dirty="0"/>
          </a:p>
          <a:p>
            <a:pPr lvl="1"/>
            <a:r>
              <a:rPr lang="en-US" altLang="en-US" dirty="0"/>
              <a:t>Given commands like </a:t>
            </a:r>
            <a:r>
              <a:rPr lang="ja-JP" altLang="en-US" dirty="0"/>
              <a:t>“</a:t>
            </a:r>
            <a:r>
              <a:rPr lang="en-US" altLang="ja-JP" dirty="0"/>
              <a:t>read drive1, cylinder 72, track 2, sector 10, into memory location 1060</a:t>
            </a:r>
            <a:r>
              <a:rPr lang="ja-JP" altLang="en-US" dirty="0"/>
              <a:t>”</a:t>
            </a:r>
            <a:r>
              <a:rPr lang="en-US" altLang="ja-JP" dirty="0"/>
              <a:t> outputs low-level hardware specific commands to hardware controller</a:t>
            </a:r>
            <a:endParaRPr lang="en-US" altLang="ja-JP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3366FF"/>
                </a:solidFill>
              </a:rPr>
              <a:t>Basic file system </a:t>
            </a:r>
            <a:r>
              <a:rPr lang="en-US" altLang="en-US" dirty="0"/>
              <a:t>given command like </a:t>
            </a:r>
            <a:r>
              <a:rPr lang="ja-JP" altLang="en-US" dirty="0"/>
              <a:t>“</a:t>
            </a:r>
            <a:r>
              <a:rPr lang="en-US" altLang="ja-JP" dirty="0"/>
              <a:t>retrieve block 123</a:t>
            </a:r>
            <a:r>
              <a:rPr lang="ja-JP" altLang="en-US" dirty="0"/>
              <a:t>”</a:t>
            </a:r>
            <a:r>
              <a:rPr lang="en-US" altLang="ja-JP" dirty="0"/>
              <a:t> translates to device driver</a:t>
            </a:r>
            <a:endParaRPr lang="en-US" altLang="ja-JP" dirty="0"/>
          </a:p>
          <a:p>
            <a:r>
              <a:rPr lang="en-US" altLang="en-US" dirty="0"/>
              <a:t>Also manages memory buffers and caches (allocation, freeing, replacement) </a:t>
            </a:r>
            <a:endParaRPr lang="en-US" altLang="en-US" dirty="0"/>
          </a:p>
          <a:p>
            <a:pPr lvl="1"/>
            <a:r>
              <a:rPr lang="en-US" altLang="en-US" dirty="0"/>
              <a:t>Buffers hold data in transit</a:t>
            </a:r>
            <a:endParaRPr lang="en-US" altLang="en-US" dirty="0"/>
          </a:p>
          <a:p>
            <a:pPr lvl="1"/>
            <a:r>
              <a:rPr lang="en-US" altLang="en-US" dirty="0"/>
              <a:t>Caches hold frequently used data</a:t>
            </a:r>
            <a:endParaRPr lang="en-US" altLang="ja-JP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3366FF"/>
                </a:solidFill>
              </a:rPr>
              <a:t>File organization module </a:t>
            </a:r>
            <a:r>
              <a:rPr lang="en-US" altLang="en-US" dirty="0"/>
              <a:t>understands files, logical address, and physical blocks</a:t>
            </a: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/>
              <a:t>Translates logical block # to physical block #</a:t>
            </a: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dirty="0"/>
              <a:t>Manages free space, disk allocation</a:t>
            </a:r>
            <a:endParaRPr lang="en-US" altLang="en-US" dirty="0"/>
          </a:p>
          <a:p>
            <a:pPr marL="1027430" lvl="3" indent="-341630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lang="en-US" altLang="en-US" dirty="0"/>
          </a:p>
          <a:p>
            <a:pPr marL="1027430" lvl="3" indent="-341630"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lang="en-US" altLang="en-US" dirty="0"/>
          </a:p>
          <a:p>
            <a:pPr>
              <a:buFont typeface="Monotype Sorts" pitchFamily="-84" charset="2"/>
              <a:buChar char="n"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File System Layers (Cont.)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54075" y="1122363"/>
            <a:ext cx="7029450" cy="521493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b="1" dirty="0">
                <a:solidFill>
                  <a:srgbClr val="3366FF"/>
                </a:solidFill>
              </a:rPr>
              <a:t>Logical file system </a:t>
            </a:r>
            <a:r>
              <a:rPr lang="en-US" altLang="en-US" dirty="0"/>
              <a:t>manages metadata information</a:t>
            </a:r>
            <a:endParaRPr lang="en-US" altLang="en-US" dirty="0"/>
          </a:p>
          <a:p>
            <a:pPr lvl="1"/>
            <a:r>
              <a:rPr lang="en-US" altLang="en-US" dirty="0"/>
              <a:t>Translates file name into file number, file handle, location by maintaining file control blocks (</a:t>
            </a:r>
            <a:r>
              <a:rPr lang="en-US" altLang="en-US" b="1" dirty="0">
                <a:solidFill>
                  <a:srgbClr val="3366FF"/>
                </a:solidFill>
              </a:rPr>
              <a:t>inodes</a:t>
            </a:r>
            <a:r>
              <a:rPr lang="en-US" altLang="en-US" dirty="0"/>
              <a:t> in UNIX)</a:t>
            </a:r>
            <a:endParaRPr lang="en-US" altLang="en-US" dirty="0"/>
          </a:p>
          <a:p>
            <a:pPr lvl="1"/>
            <a:r>
              <a:rPr lang="en-US" altLang="en-US" dirty="0"/>
              <a:t>Directory management</a:t>
            </a:r>
            <a:endParaRPr lang="en-US" altLang="en-US" dirty="0"/>
          </a:p>
          <a:p>
            <a:pPr lvl="1"/>
            <a:r>
              <a:rPr lang="en-US" altLang="en-US" dirty="0"/>
              <a:t>Protection</a:t>
            </a:r>
            <a:endParaRPr lang="en-US" altLang="en-US" dirty="0"/>
          </a:p>
          <a:p>
            <a:r>
              <a:rPr lang="en-US" altLang="en-US" dirty="0"/>
              <a:t>Layering useful for reducing complexity and redundancy, but adds overhead and can decrease performanceTranslates file name into file number, file handle, location by maintaining file control blocks (</a:t>
            </a:r>
            <a:r>
              <a:rPr lang="en-US" altLang="en-US" b="1" dirty="0">
                <a:solidFill>
                  <a:srgbClr val="3366FF"/>
                </a:solidFill>
              </a:rPr>
              <a:t>inodes</a:t>
            </a:r>
            <a:r>
              <a:rPr lang="en-US" altLang="en-US" dirty="0"/>
              <a:t> in UNIX)</a:t>
            </a:r>
            <a:endParaRPr lang="en-US" altLang="en-US" dirty="0"/>
          </a:p>
          <a:p>
            <a:pPr lvl="1"/>
            <a:r>
              <a:rPr lang="en-US" altLang="en-US" dirty="0"/>
              <a:t>Logical layers can be implemented by any coding method according to OS designer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File System Layers (Cont.)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1060450"/>
            <a:ext cx="6870700" cy="5214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Many file systems, sometimes many within an operating system</a:t>
            </a: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Each with its own format (CD-ROM is ISO 9660; Unix has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UFS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, FFS;  Windows has FAT, FAT32, NTFS as well as floppy, CD, DVD Blu-ray, Linux has more than 40 types, with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extended file system 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ext2 and ext3 leading; plus distributed file systems,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etc.)</a:t>
            </a: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New ones still arriving – ZFS, </a:t>
            </a:r>
            <a:r>
              <a:rPr kumimoji="1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GoogleFS</a:t>
            </a: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, Oracle ASM, FUSE</a:t>
            </a: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62025" y="166688"/>
            <a:ext cx="7724775" cy="5762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File-System Implementation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69950" y="1076325"/>
            <a:ext cx="7202488" cy="4530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We have system calls at the API level, but how do we implement their functions?</a:t>
            </a:r>
            <a:endParaRPr lang="en-US" altLang="en-US" dirty="0"/>
          </a:p>
          <a:p>
            <a:pPr lvl="1"/>
            <a:r>
              <a:rPr lang="en-US" altLang="en-US" dirty="0"/>
              <a:t>On-disk and in-memory structures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Boot control 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info needed by system to boot OS from that volume</a:t>
            </a:r>
            <a:endParaRPr lang="en-US" altLang="en-US" dirty="0"/>
          </a:p>
          <a:p>
            <a:pPr lvl="1"/>
            <a:r>
              <a:rPr lang="en-US" altLang="en-US" dirty="0"/>
              <a:t>Needed if volume contains OS, usually first block of volume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Volume control block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superblock, master file table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volume details</a:t>
            </a:r>
            <a:endParaRPr lang="en-US" altLang="en-US" dirty="0"/>
          </a:p>
          <a:p>
            <a:pPr lvl="1"/>
            <a:r>
              <a:rPr lang="en-US" altLang="en-US" dirty="0"/>
              <a:t>Total # of blocks, # of free blocks, block size, free block pointers or array</a:t>
            </a:r>
            <a:endParaRPr lang="en-US" altLang="en-US" dirty="0"/>
          </a:p>
          <a:p>
            <a:r>
              <a:rPr lang="en-US" altLang="en-US" dirty="0"/>
              <a:t>Directory structure organizes the files</a:t>
            </a:r>
            <a:endParaRPr lang="en-US" altLang="en-US" dirty="0"/>
          </a:p>
          <a:p>
            <a:pPr lvl="1"/>
            <a:r>
              <a:rPr lang="en-US" altLang="en-US" dirty="0"/>
              <a:t>Names and inode numbers, master file table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6901</Words>
  <Application>WPS Presentation</Application>
  <PresentationFormat>On-screen Show (4:3)</PresentationFormat>
  <Paragraphs>263</Paragraphs>
  <Slides>28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SimSun</vt:lpstr>
      <vt:lpstr>Wingdings</vt:lpstr>
      <vt:lpstr>Verdana</vt:lpstr>
      <vt:lpstr>MS PGothic</vt:lpstr>
      <vt:lpstr>Helvetica</vt:lpstr>
      <vt:lpstr>Monotype Sorts</vt:lpstr>
      <vt:lpstr>Wingdings</vt:lpstr>
      <vt:lpstr>Webdings</vt:lpstr>
      <vt:lpstr>Times New Roman</vt:lpstr>
      <vt:lpstr>Courier New</vt:lpstr>
      <vt:lpstr>MT Extra</vt:lpstr>
      <vt:lpstr>Segoe Print</vt:lpstr>
      <vt:lpstr>Symbol</vt:lpstr>
      <vt:lpstr>Microsoft YaHei</vt:lpstr>
      <vt:lpstr>Arial Unicode MS</vt:lpstr>
      <vt:lpstr>os-8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jyoti shetty</cp:lastModifiedBy>
  <cp:revision>198</cp:revision>
  <cp:lastPrinted>2013-09-10T17:57:57Z</cp:lastPrinted>
  <dcterms:created xsi:type="dcterms:W3CDTF">2011-01-13T23:43:38Z</dcterms:created>
  <dcterms:modified xsi:type="dcterms:W3CDTF">2023-04-03T11:36:33Z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CA279B88D08942D0B0F0DA05FBC72588</vt:lpwstr>
  </property>
  <property fmtid="{D5CDD505-2E9C-101B-9397-08002B2CF9AE}" pid="3" name="KSOProductBuildVer">
    <vt:lpwstr>1033-11.2.0.11219</vt:lpwstr>
  </property>
</Properties>
</file>