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3"/>
  </p:notesMasterIdLst>
  <p:sldIdLst>
    <p:sldId id="256" r:id="rId2"/>
    <p:sldId id="257" r:id="rId3"/>
    <p:sldId id="258" r:id="rId4"/>
    <p:sldId id="259" r:id="rId5"/>
    <p:sldId id="260" r:id="rId6"/>
    <p:sldId id="261" r:id="rId7"/>
    <p:sldId id="363" r:id="rId8"/>
    <p:sldId id="262" r:id="rId9"/>
    <p:sldId id="263" r:id="rId10"/>
    <p:sldId id="264" r:id="rId11"/>
    <p:sldId id="364" r:id="rId12"/>
    <p:sldId id="265" r:id="rId13"/>
    <p:sldId id="266" r:id="rId14"/>
    <p:sldId id="365" r:id="rId15"/>
    <p:sldId id="267" r:id="rId16"/>
    <p:sldId id="268" r:id="rId17"/>
    <p:sldId id="269" r:id="rId18"/>
    <p:sldId id="366"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x="9144000" cy="5143500" type="screen16x9"/>
  <p:notesSz cx="6858000" cy="9144000"/>
  <p:embeddedFontLst>
    <p:embeddedFont>
      <p:font typeface="Playfair Display" panose="020B0604020202020204" charset="0"/>
      <p:regular r:id="rId114"/>
      <p:bold r:id="rId115"/>
      <p:italic r:id="rId116"/>
      <p:boldItalic r:id="rId1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8" roundtripDataSignature="AMtx7mhUJa72G4LaH9gaY/94Fx+d4JxH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65" autoAdjust="0"/>
    <p:restoredTop sz="94660"/>
  </p:normalViewPr>
  <p:slideViewPr>
    <p:cSldViewPr snapToGrid="0">
      <p:cViewPr varScale="1">
        <p:scale>
          <a:sx n="107" d="100"/>
          <a:sy n="107" d="100"/>
        </p:scale>
        <p:origin x="101" y="2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font" Target="fonts/font4.fntdata"/><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notesMaster" Target="notesMasters/notesMaster1.xml"/><Relationship Id="rId118" Type="http://customschemas.google.com/relationships/presentationmetadata" Target="meta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font" Target="fonts/font1.fntdata"/><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font" Target="fonts/font2.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font" Target="fonts/font3.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43158755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7647843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0413742"/>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6"/>
        <p:cNvGrpSpPr/>
        <p:nvPr/>
      </p:nvGrpSpPr>
      <p:grpSpPr>
        <a:xfrm>
          <a:off x="0" y="0"/>
          <a:ext cx="0" cy="0"/>
          <a:chOff x="0" y="0"/>
          <a:chExt cx="0" cy="0"/>
        </a:xfrm>
      </p:grpSpPr>
      <p:sp>
        <p:nvSpPr>
          <p:cNvPr id="627" name="Google Shape;627;g2e02126bc50_0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8" name="Google Shape;628;g2e02126bc5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34646739"/>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3"/>
        <p:cNvGrpSpPr/>
        <p:nvPr/>
      </p:nvGrpSpPr>
      <p:grpSpPr>
        <a:xfrm>
          <a:off x="0" y="0"/>
          <a:ext cx="0" cy="0"/>
          <a:chOff x="0" y="0"/>
          <a:chExt cx="0" cy="0"/>
        </a:xfrm>
      </p:grpSpPr>
      <p:sp>
        <p:nvSpPr>
          <p:cNvPr id="634" name="Google Shape;634;g2e02126bc50_0_1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5" name="Google Shape;635;g2e02126bc50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26685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0"/>
        <p:cNvGrpSpPr/>
        <p:nvPr/>
      </p:nvGrpSpPr>
      <p:grpSpPr>
        <a:xfrm>
          <a:off x="0" y="0"/>
          <a:ext cx="0" cy="0"/>
          <a:chOff x="0" y="0"/>
          <a:chExt cx="0" cy="0"/>
        </a:xfrm>
      </p:grpSpPr>
      <p:sp>
        <p:nvSpPr>
          <p:cNvPr id="641" name="Google Shape;641;g2e02126bc50_0_1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2" name="Google Shape;642;g2e02126bc50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1640437"/>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6"/>
        <p:cNvGrpSpPr/>
        <p:nvPr/>
      </p:nvGrpSpPr>
      <p:grpSpPr>
        <a:xfrm>
          <a:off x="0" y="0"/>
          <a:ext cx="0" cy="0"/>
          <a:chOff x="0" y="0"/>
          <a:chExt cx="0" cy="0"/>
        </a:xfrm>
      </p:grpSpPr>
      <p:sp>
        <p:nvSpPr>
          <p:cNvPr id="647" name="Google Shape;647;g2e02126bc50_0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8" name="Google Shape;648;g2e02126bc50_0_1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824940"/>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3"/>
        <p:cNvGrpSpPr/>
        <p:nvPr/>
      </p:nvGrpSpPr>
      <p:grpSpPr>
        <a:xfrm>
          <a:off x="0" y="0"/>
          <a:ext cx="0" cy="0"/>
          <a:chOff x="0" y="0"/>
          <a:chExt cx="0" cy="0"/>
        </a:xfrm>
      </p:grpSpPr>
      <p:sp>
        <p:nvSpPr>
          <p:cNvPr id="654" name="Google Shape;654;g2e02126bc50_0_1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5" name="Google Shape;655;g2e02126bc50_0_1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2429141"/>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3"/>
        <p:cNvGrpSpPr/>
        <p:nvPr/>
      </p:nvGrpSpPr>
      <p:grpSpPr>
        <a:xfrm>
          <a:off x="0" y="0"/>
          <a:ext cx="0" cy="0"/>
          <a:chOff x="0" y="0"/>
          <a:chExt cx="0" cy="0"/>
        </a:xfrm>
      </p:grpSpPr>
      <p:sp>
        <p:nvSpPr>
          <p:cNvPr id="664" name="Google Shape;664;g2e02126bc50_0_1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5" name="Google Shape;665;g2e02126bc50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6686538"/>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0"/>
        <p:cNvGrpSpPr/>
        <p:nvPr/>
      </p:nvGrpSpPr>
      <p:grpSpPr>
        <a:xfrm>
          <a:off x="0" y="0"/>
          <a:ext cx="0" cy="0"/>
          <a:chOff x="0" y="0"/>
          <a:chExt cx="0" cy="0"/>
        </a:xfrm>
      </p:grpSpPr>
      <p:sp>
        <p:nvSpPr>
          <p:cNvPr id="671" name="Google Shape;671;g2e02126bc50_0_1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2" name="Google Shape;672;g2e02126bc50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494455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6"/>
        <p:cNvGrpSpPr/>
        <p:nvPr/>
      </p:nvGrpSpPr>
      <p:grpSpPr>
        <a:xfrm>
          <a:off x="0" y="0"/>
          <a:ext cx="0" cy="0"/>
          <a:chOff x="0" y="0"/>
          <a:chExt cx="0" cy="0"/>
        </a:xfrm>
      </p:grpSpPr>
      <p:sp>
        <p:nvSpPr>
          <p:cNvPr id="677" name="Google Shape;677;g2e02126bc50_0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8" name="Google Shape;678;g2e02126bc50_0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1351360"/>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2"/>
        <p:cNvGrpSpPr/>
        <p:nvPr/>
      </p:nvGrpSpPr>
      <p:grpSpPr>
        <a:xfrm>
          <a:off x="0" y="0"/>
          <a:ext cx="0" cy="0"/>
          <a:chOff x="0" y="0"/>
          <a:chExt cx="0" cy="0"/>
        </a:xfrm>
      </p:grpSpPr>
      <p:sp>
        <p:nvSpPr>
          <p:cNvPr id="683" name="Google Shape;683;g2e02126bc50_0_2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4" name="Google Shape;684;g2e02126bc50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74580272"/>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2e02126bc50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0" name="Google Shape;690;g2e02126bc50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60931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808795162"/>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4"/>
        <p:cNvGrpSpPr/>
        <p:nvPr/>
      </p:nvGrpSpPr>
      <p:grpSpPr>
        <a:xfrm>
          <a:off x="0" y="0"/>
          <a:ext cx="0" cy="0"/>
          <a:chOff x="0" y="0"/>
          <a:chExt cx="0" cy="0"/>
        </a:xfrm>
      </p:grpSpPr>
      <p:sp>
        <p:nvSpPr>
          <p:cNvPr id="695" name="Google Shape;695;g2e02126bc50_0_2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6" name="Google Shape;696;g2e02126bc50_0_2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1361917"/>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g2e02126bc50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3" name="Google Shape;703;g2e02126bc50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02642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903052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6337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9" name="Google Shape;10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348265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4" name="Google Shape;11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04522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2951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58856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59986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32417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790147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76999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1" name="Google Shape;14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63691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55966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90546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89800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89243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779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86447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146342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0" name="Google Shape;19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988013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3" name="Google Shape;6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81406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7" name="Google Shape;197;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49521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2" name="Google Shape;202;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12146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3043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80645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0" name="Google Shape;22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259288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6" name="Google Shape;22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4667165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2" name="Google Shape;232;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602024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p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0" name="Google Shape;240;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90431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7" name="Google Shape;247;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217649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3" name="Google Shape;253;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13862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28474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9" name="Google Shape;259;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6885383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5" name="Google Shape;26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691206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2" name="Google Shape;27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4306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p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8" name="Google Shape;278;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648512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5" name="Google Shape;285;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066216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0" name="Google Shape;290;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38437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97" name="Google Shape;29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1168212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45863451"/>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8" name="Google Shape;308;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1960546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5720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2740346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p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9" name="Google Shape;319;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879862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6" name="Google Shape;326;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505726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p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3" name="Google Shape;333;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3045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p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8" name="Google Shape;338;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235694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5" name="Google Shape;345;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202769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p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0" name="Google Shape;350;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68853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6" name="Google Shape;356;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2971920"/>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0"/>
        <p:cNvGrpSpPr/>
        <p:nvPr/>
      </p:nvGrpSpPr>
      <p:grpSpPr>
        <a:xfrm>
          <a:off x="0" y="0"/>
          <a:ext cx="0" cy="0"/>
          <a:chOff x="0" y="0"/>
          <a:chExt cx="0" cy="0"/>
        </a:xfrm>
      </p:grpSpPr>
      <p:sp>
        <p:nvSpPr>
          <p:cNvPr id="361" name="Google Shape;361;p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2" name="Google Shape;362;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46296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68" name="Google Shape;368;p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855581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p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3" name="Google Shape;373;p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71294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79735801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79" name="Google Shape;379;p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6351422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2"/>
        <p:cNvGrpSpPr/>
        <p:nvPr/>
      </p:nvGrpSpPr>
      <p:grpSpPr>
        <a:xfrm>
          <a:off x="0" y="0"/>
          <a:ext cx="0" cy="0"/>
          <a:chOff x="0" y="0"/>
          <a:chExt cx="0" cy="0"/>
        </a:xfrm>
      </p:grpSpPr>
      <p:sp>
        <p:nvSpPr>
          <p:cNvPr id="383" name="Google Shape;383;p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84" name="Google Shape;384;p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823571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0" name="Google Shape;390;p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0534099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97" name="Google Shape;397;p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34682752"/>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p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2" name="Google Shape;40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24804942"/>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07" name="Google Shape;407;p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54810225"/>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2" name="Google Shape;412;p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2121420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p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9" name="Google Shape;419;p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2326324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24" name="Google Shape;424;p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07331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9"/>
        <p:cNvGrpSpPr/>
        <p:nvPr/>
      </p:nvGrpSpPr>
      <p:grpSpPr>
        <a:xfrm>
          <a:off x="0" y="0"/>
          <a:ext cx="0" cy="0"/>
          <a:chOff x="0" y="0"/>
          <a:chExt cx="0" cy="0"/>
        </a:xfrm>
      </p:grpSpPr>
      <p:sp>
        <p:nvSpPr>
          <p:cNvPr id="430" name="Google Shape;430;p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1" name="Google Shape;431;p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28362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40978685"/>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37" name="Google Shape;437;p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7163723"/>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56047790"/>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9" name="Google Shape;449;p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792861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3"/>
        <p:cNvGrpSpPr/>
        <p:nvPr/>
      </p:nvGrpSpPr>
      <p:grpSpPr>
        <a:xfrm>
          <a:off x="0" y="0"/>
          <a:ext cx="0" cy="0"/>
          <a:chOff x="0" y="0"/>
          <a:chExt cx="0" cy="0"/>
        </a:xfrm>
      </p:grpSpPr>
      <p:sp>
        <p:nvSpPr>
          <p:cNvPr id="454" name="Google Shape;454;p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55" name="Google Shape;455;p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1210084"/>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2" name="Google Shape;462;p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005180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69" name="Google Shape;469;p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01979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74" name="Google Shape;474;p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4233338"/>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1" name="Google Shape;481;p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445772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4"/>
        <p:cNvGrpSpPr/>
        <p:nvPr/>
      </p:nvGrpSpPr>
      <p:grpSpPr>
        <a:xfrm>
          <a:off x="0" y="0"/>
          <a:ext cx="0" cy="0"/>
          <a:chOff x="0" y="0"/>
          <a:chExt cx="0" cy="0"/>
        </a:xfrm>
      </p:grpSpPr>
      <p:sp>
        <p:nvSpPr>
          <p:cNvPr id="485" name="Google Shape;485;p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86" name="Google Shape;486;p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26802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1" name="Google Shape;491;p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086888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7060084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97" name="Google Shape;497;p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09033705"/>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1"/>
        <p:cNvGrpSpPr/>
        <p:nvPr/>
      </p:nvGrpSpPr>
      <p:grpSpPr>
        <a:xfrm>
          <a:off x="0" y="0"/>
          <a:ext cx="0" cy="0"/>
          <a:chOff x="0" y="0"/>
          <a:chExt cx="0" cy="0"/>
        </a:xfrm>
      </p:grpSpPr>
      <p:sp>
        <p:nvSpPr>
          <p:cNvPr id="502" name="Google Shape;502;p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03" name="Google Shape;503;p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7895415"/>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8"/>
        <p:cNvGrpSpPr/>
        <p:nvPr/>
      </p:nvGrpSpPr>
      <p:grpSpPr>
        <a:xfrm>
          <a:off x="0" y="0"/>
          <a:ext cx="0" cy="0"/>
          <a:chOff x="0" y="0"/>
          <a:chExt cx="0" cy="0"/>
        </a:xfrm>
      </p:grpSpPr>
      <p:sp>
        <p:nvSpPr>
          <p:cNvPr id="509" name="Google Shape;509;p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0" name="Google Shape;510;p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0447238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15" name="Google Shape;515;p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43119096"/>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p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21" name="Google Shape;521;p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02500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g2df2a3119f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7" name="Google Shape;527;g2df2a3119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8638784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2"/>
        <p:cNvGrpSpPr/>
        <p:nvPr/>
      </p:nvGrpSpPr>
      <p:grpSpPr>
        <a:xfrm>
          <a:off x="0" y="0"/>
          <a:ext cx="0" cy="0"/>
          <a:chOff x="0" y="0"/>
          <a:chExt cx="0" cy="0"/>
        </a:xfrm>
      </p:grpSpPr>
      <p:sp>
        <p:nvSpPr>
          <p:cNvPr id="533" name="Google Shape;533;g2df2a3119fa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4" name="Google Shape;534;g2df2a3119fa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54871436"/>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e02126bc50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e02126bc50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reason is that each link may be using a different protocol with a different frame format.</a:t>
            </a:r>
            <a:endParaRPr/>
          </a:p>
          <a:p>
            <a:pPr marL="0" lvl="0" indent="0" algn="l" rtl="0">
              <a:spcBef>
                <a:spcPts val="0"/>
              </a:spcBef>
              <a:spcAft>
                <a:spcPts val="0"/>
              </a:spcAft>
              <a:buClr>
                <a:schemeClr val="dk1"/>
              </a:buClr>
              <a:buSzPts val="1100"/>
              <a:buFont typeface="Arial"/>
              <a:buNone/>
            </a:pPr>
            <a:r>
              <a:rPr lang="en-US"/>
              <a:t>the link-layer addresses are normally different</a:t>
            </a:r>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02996492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2e02126bc5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2e02126bc5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2387126"/>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2"/>
        <p:cNvGrpSpPr/>
        <p:nvPr/>
      </p:nvGrpSpPr>
      <p:grpSpPr>
        <a:xfrm>
          <a:off x="0" y="0"/>
          <a:ext cx="0" cy="0"/>
          <a:chOff x="0" y="0"/>
          <a:chExt cx="0" cy="0"/>
        </a:xfrm>
      </p:grpSpPr>
      <p:sp>
        <p:nvSpPr>
          <p:cNvPr id="553" name="Google Shape;553;g2e02126bc50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4" name="Google Shape;554;g2e02126bc50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189094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340321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9"/>
        <p:cNvGrpSpPr/>
        <p:nvPr/>
      </p:nvGrpSpPr>
      <p:grpSpPr>
        <a:xfrm>
          <a:off x="0" y="0"/>
          <a:ext cx="0" cy="0"/>
          <a:chOff x="0" y="0"/>
          <a:chExt cx="0" cy="0"/>
        </a:xfrm>
      </p:grpSpPr>
      <p:sp>
        <p:nvSpPr>
          <p:cNvPr id="560" name="Google Shape;560;g2e02126bc50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1" name="Google Shape;561;g2e02126bc50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4397252"/>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g2e02126bc50_0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7" name="Google Shape;567;g2e02126bc50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70919968"/>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2e02126bc50_0_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2e02126bc50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6691373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9"/>
        <p:cNvGrpSpPr/>
        <p:nvPr/>
      </p:nvGrpSpPr>
      <p:grpSpPr>
        <a:xfrm>
          <a:off x="0" y="0"/>
          <a:ext cx="0" cy="0"/>
          <a:chOff x="0" y="0"/>
          <a:chExt cx="0" cy="0"/>
        </a:xfrm>
      </p:grpSpPr>
      <p:sp>
        <p:nvSpPr>
          <p:cNvPr id="580" name="Google Shape;580;g2e02126bc50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1" name="Google Shape;581;g2e02126bc50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3402700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6"/>
        <p:cNvGrpSpPr/>
        <p:nvPr/>
      </p:nvGrpSpPr>
      <p:grpSpPr>
        <a:xfrm>
          <a:off x="0" y="0"/>
          <a:ext cx="0" cy="0"/>
          <a:chOff x="0" y="0"/>
          <a:chExt cx="0" cy="0"/>
        </a:xfrm>
      </p:grpSpPr>
      <p:sp>
        <p:nvSpPr>
          <p:cNvPr id="587" name="Google Shape;587;g2e02126bc50_0_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8" name="Google Shape;588;g2e02126bc50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3958096"/>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g2e02126bc5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5" name="Google Shape;595;g2e02126bc5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6474245"/>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9"/>
        <p:cNvGrpSpPr/>
        <p:nvPr/>
      </p:nvGrpSpPr>
      <p:grpSpPr>
        <a:xfrm>
          <a:off x="0" y="0"/>
          <a:ext cx="0" cy="0"/>
          <a:chOff x="0" y="0"/>
          <a:chExt cx="0" cy="0"/>
        </a:xfrm>
      </p:grpSpPr>
      <p:sp>
        <p:nvSpPr>
          <p:cNvPr id="600" name="Google Shape;600;g2e02126bc50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1" name="Google Shape;601;g2e02126bc50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1894960"/>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2e02126bc50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7" name="Google Shape;607;g2e02126bc50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16912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g2e02126bc50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4" name="Google Shape;614;g2e02126bc50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313001"/>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g2e02126bc50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1" name="Google Shape;621;g2e02126bc50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8680430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8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8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8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82"/>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9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8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8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8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8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8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8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8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8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8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8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8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8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8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8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8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8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9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9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9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8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81"/>
          <p:cNvPicPr preferRelativeResize="0"/>
          <p:nvPr/>
        </p:nvPicPr>
        <p:blipFill rotWithShape="1">
          <a:blip r:embed="rId13">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04.xml"/><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10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5.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106.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88.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9.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93.xml"/><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9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9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txBox="1"/>
          <p:nvPr/>
        </p:nvSpPr>
        <p:spPr>
          <a:xfrm>
            <a:off x="586972" y="1720141"/>
            <a:ext cx="7728246" cy="744297"/>
          </a:xfrm>
          <a:prstGeom prst="rect">
            <a:avLst/>
          </a:prstGeom>
          <a:noFill/>
          <a:ln>
            <a:noFill/>
          </a:ln>
        </p:spPr>
        <p:txBody>
          <a:bodyPr spcFirstLastPara="1" wrap="square" lIns="0" tIns="5175" rIns="0" bIns="0" anchor="t" anchorCtr="0">
            <a:spAutoFit/>
          </a:bodyPr>
          <a:lstStyle/>
          <a:p>
            <a:pPr marL="12700" marR="0" lvl="0" indent="0" algn="ctr" rtl="0">
              <a:lnSpc>
                <a:spcPct val="100000"/>
              </a:lnSpc>
              <a:spcBef>
                <a:spcPts val="0"/>
              </a:spcBef>
              <a:spcAft>
                <a:spcPts val="0"/>
              </a:spcAft>
              <a:buNone/>
            </a:pPr>
            <a:r>
              <a:rPr lang="en-US" sz="2183" b="1" i="0" u="none" strike="noStrike" cap="none">
                <a:solidFill>
                  <a:schemeClr val="dk1"/>
                </a:solidFill>
                <a:latin typeface="Times New Roman"/>
                <a:ea typeface="Times New Roman"/>
                <a:cs typeface="Times New Roman"/>
                <a:sym typeface="Times New Roman"/>
              </a:rPr>
              <a:t>UNIT 1</a:t>
            </a:r>
            <a:endParaRPr/>
          </a:p>
          <a:p>
            <a:pPr marL="12700" marR="0" lvl="0" indent="0" algn="ctr" rtl="0">
              <a:lnSpc>
                <a:spcPct val="100000"/>
              </a:lnSpc>
              <a:spcBef>
                <a:spcPts val="437"/>
              </a:spcBef>
              <a:spcAft>
                <a:spcPts val="0"/>
              </a:spcAft>
              <a:buNone/>
            </a:pPr>
            <a:r>
              <a:rPr lang="en-US" sz="2183" b="1" i="0" u="none" strike="noStrike" cap="none">
                <a:solidFill>
                  <a:schemeClr val="dk1"/>
                </a:solidFill>
                <a:latin typeface="Times New Roman"/>
                <a:ea typeface="Times New Roman"/>
                <a:cs typeface="Times New Roman"/>
                <a:sym typeface="Times New Roman"/>
              </a:rPr>
              <a:t>COMPUTER NETWORKS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p:nvPr/>
        </p:nvSpPr>
        <p:spPr>
          <a:xfrm>
            <a:off x="3423684" y="1281507"/>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00" name="Google Shape;100;p9"/>
          <p:cNvSpPr txBox="1">
            <a:spLocks noGrp="1"/>
          </p:cNvSpPr>
          <p:nvPr>
            <p:ph type="body" idx="1"/>
          </p:nvPr>
        </p:nvSpPr>
        <p:spPr>
          <a:xfrm>
            <a:off x="214504" y="906651"/>
            <a:ext cx="8827896" cy="4099302"/>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0"/>
              </a:spcBef>
              <a:spcAft>
                <a:spcPts val="0"/>
              </a:spcAft>
              <a:buSzPct val="108108"/>
              <a:buChar char="●"/>
            </a:pPr>
            <a:r>
              <a:rPr lang="en-US" sz="1600" dirty="0"/>
              <a:t>Each switch in a packet-switched network makes this decision independently, on a packet-by-packet basis</a:t>
            </a:r>
            <a:endParaRPr sz="1600" dirty="0"/>
          </a:p>
          <a:p>
            <a:pPr marL="457200" lvl="0" indent="-342900" algn="just" rtl="0">
              <a:lnSpc>
                <a:spcPct val="115000"/>
              </a:lnSpc>
              <a:spcBef>
                <a:spcPts val="0"/>
              </a:spcBef>
              <a:spcAft>
                <a:spcPts val="0"/>
              </a:spcAft>
              <a:buSzPct val="108108"/>
              <a:buChar char="●"/>
            </a:pPr>
            <a:r>
              <a:rPr lang="en-US" sz="1600" dirty="0"/>
              <a:t>One of the issues that faces a network designer is how to make this decision in a fair manner. </a:t>
            </a:r>
            <a:r>
              <a:rPr lang="en-US" sz="1600" b="1" dirty="0"/>
              <a:t>FIFO, Round Robin </a:t>
            </a:r>
            <a:r>
              <a:rPr lang="en-US" sz="1600" dirty="0" err="1"/>
              <a:t>etc</a:t>
            </a:r>
            <a:r>
              <a:rPr lang="en-US" sz="1600" dirty="0"/>
              <a:t> can be </a:t>
            </a:r>
            <a:r>
              <a:rPr lang="en-US" sz="1600" dirty="0" smtClean="0"/>
              <a:t>used.</a:t>
            </a:r>
          </a:p>
          <a:p>
            <a:pPr marL="457200" lvl="0" indent="-342900" algn="just" rtl="0">
              <a:lnSpc>
                <a:spcPct val="115000"/>
              </a:lnSpc>
              <a:spcBef>
                <a:spcPts val="0"/>
              </a:spcBef>
              <a:spcAft>
                <a:spcPts val="0"/>
              </a:spcAft>
              <a:buSzPct val="108108"/>
              <a:buChar char="●"/>
            </a:pPr>
            <a:endParaRPr sz="1600" dirty="0"/>
          </a:p>
          <a:p>
            <a:pPr marL="457200" lvl="0" indent="-342900" algn="just" rtl="0">
              <a:lnSpc>
                <a:spcPct val="115000"/>
              </a:lnSpc>
              <a:spcBef>
                <a:spcPts val="0"/>
              </a:spcBef>
              <a:spcAft>
                <a:spcPts val="0"/>
              </a:spcAft>
              <a:buSzPct val="108108"/>
              <a:buChar char="●"/>
            </a:pPr>
            <a:r>
              <a:rPr lang="en-US" sz="1600" dirty="0"/>
              <a:t>A network that attempts to allocate bandwidth to particular flows is sometimes said to support quality of service (</a:t>
            </a:r>
            <a:r>
              <a:rPr lang="en-US" sz="1600" dirty="0" err="1"/>
              <a:t>QoS</a:t>
            </a:r>
            <a:r>
              <a:rPr lang="en-US" sz="1600" dirty="0" smtClean="0"/>
              <a:t>).</a:t>
            </a:r>
          </a:p>
          <a:p>
            <a:pPr marL="457200" lvl="0" indent="-342900" algn="just" rtl="0">
              <a:lnSpc>
                <a:spcPct val="115000"/>
              </a:lnSpc>
              <a:spcBef>
                <a:spcPts val="0"/>
              </a:spcBef>
              <a:spcAft>
                <a:spcPts val="0"/>
              </a:spcAft>
              <a:buSzPct val="108108"/>
              <a:buChar char="●"/>
            </a:pPr>
            <a:endParaRPr sz="1600" dirty="0"/>
          </a:p>
          <a:p>
            <a:pPr marL="457200" lvl="0" indent="-342900" algn="just" rtl="0">
              <a:lnSpc>
                <a:spcPct val="115000"/>
              </a:lnSpc>
              <a:spcBef>
                <a:spcPts val="0"/>
              </a:spcBef>
              <a:spcAft>
                <a:spcPts val="0"/>
              </a:spcAft>
              <a:buSzPct val="108108"/>
              <a:buChar char="●"/>
            </a:pPr>
            <a:r>
              <a:rPr lang="en-US" sz="1600" dirty="0" smtClean="0"/>
              <a:t>T</a:t>
            </a:r>
            <a:r>
              <a:rPr lang="en-US" sz="1600" dirty="0" smtClean="0"/>
              <a:t>he </a:t>
            </a:r>
            <a:r>
              <a:rPr lang="en-US" sz="1600" dirty="0"/>
              <a:t>switch has to multiplex three incoming packet streams onto one outgoing link, it is possible that the switch will receive packets faster than the shared link can accommodate. </a:t>
            </a:r>
            <a:r>
              <a:rPr lang="en-US" sz="1600" dirty="0" smtClean="0"/>
              <a:t>In </a:t>
            </a:r>
            <a:r>
              <a:rPr lang="en-US" sz="1600" dirty="0"/>
              <a:t>this case, the switch is forced to buffer these packets in </a:t>
            </a:r>
            <a:r>
              <a:rPr lang="en-US" sz="1600" dirty="0" smtClean="0"/>
              <a:t>its memory</a:t>
            </a:r>
            <a:r>
              <a:rPr lang="en-US" sz="1600" dirty="0"/>
              <a:t>. </a:t>
            </a:r>
            <a:endParaRPr lang="en-US" sz="1600" dirty="0" smtClean="0"/>
          </a:p>
          <a:p>
            <a:pPr marL="457200" lvl="0" indent="-342900" algn="just" rtl="0">
              <a:lnSpc>
                <a:spcPct val="115000"/>
              </a:lnSpc>
              <a:spcBef>
                <a:spcPts val="0"/>
              </a:spcBef>
              <a:spcAft>
                <a:spcPts val="0"/>
              </a:spcAft>
              <a:buSzPct val="108108"/>
              <a:buChar char="●"/>
            </a:pPr>
            <a:endParaRPr sz="1600" dirty="0"/>
          </a:p>
          <a:p>
            <a:pPr marL="457200" lvl="0" indent="-342900" algn="just" rtl="0">
              <a:lnSpc>
                <a:spcPct val="115000"/>
              </a:lnSpc>
              <a:spcBef>
                <a:spcPts val="0"/>
              </a:spcBef>
              <a:spcAft>
                <a:spcPts val="0"/>
              </a:spcAft>
              <a:buSzPct val="108108"/>
              <a:buChar char="●"/>
            </a:pPr>
            <a:r>
              <a:rPr lang="en-US" sz="1600" dirty="0"/>
              <a:t>A</a:t>
            </a:r>
            <a:r>
              <a:rPr lang="en-US" sz="1600" dirty="0" smtClean="0"/>
              <a:t> </a:t>
            </a:r>
            <a:r>
              <a:rPr lang="en-US" sz="1600" dirty="0"/>
              <a:t>switch receive packets faster than it can send them for an extended period of time, then the switch will eventually run out of buffer space, and some packets will have to be dropped. When a switch is operating in this state, it is said to be congested. </a:t>
            </a:r>
            <a:endParaRPr sz="1600"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Shape 629"/>
        <p:cNvGrpSpPr/>
        <p:nvPr/>
      </p:nvGrpSpPr>
      <p:grpSpPr>
        <a:xfrm>
          <a:off x="0" y="0"/>
          <a:ext cx="0" cy="0"/>
          <a:chOff x="0" y="0"/>
          <a:chExt cx="0" cy="0"/>
        </a:xfrm>
      </p:grpSpPr>
      <p:sp>
        <p:nvSpPr>
          <p:cNvPr id="630" name="Google Shape;630;g2e02126bc50_0_13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FSM of Stop-and-Wait protocol</a:t>
            </a:r>
            <a:endParaRPr/>
          </a:p>
        </p:txBody>
      </p:sp>
      <p:sp>
        <p:nvSpPr>
          <p:cNvPr id="631" name="Google Shape;631;g2e02126bc50_0_133"/>
          <p:cNvSpPr txBox="1">
            <a:spLocks noGrp="1"/>
          </p:cNvSpPr>
          <p:nvPr>
            <p:ph type="body" idx="1"/>
          </p:nvPr>
        </p:nvSpPr>
        <p:spPr>
          <a:xfrm>
            <a:off x="311700" y="1584175"/>
            <a:ext cx="4434300" cy="3416400"/>
          </a:xfrm>
          <a:prstGeom prst="rect">
            <a:avLst/>
          </a:prstGeom>
        </p:spPr>
        <p:txBody>
          <a:bodyPr spcFirstLastPara="1" wrap="square" lIns="91425" tIns="91425" rIns="91425" bIns="91425" anchor="t" anchorCtr="0">
            <a:normAutofit fontScale="92500"/>
          </a:bodyPr>
          <a:lstStyle/>
          <a:p>
            <a:pPr marL="0" lvl="0" indent="0" algn="just" rtl="0">
              <a:spcBef>
                <a:spcPts val="0"/>
              </a:spcBef>
              <a:spcAft>
                <a:spcPts val="0"/>
              </a:spcAft>
              <a:buNone/>
            </a:pPr>
            <a:r>
              <a:rPr lang="en-US" sz="1400"/>
              <a:t>Sender States: Ready and Blocking states.</a:t>
            </a:r>
            <a:endParaRPr sz="1400"/>
          </a:p>
          <a:p>
            <a:pPr marL="285750" lvl="0" indent="-310832" algn="just" rtl="0">
              <a:spcBef>
                <a:spcPts val="0"/>
              </a:spcBef>
              <a:spcAft>
                <a:spcPts val="0"/>
              </a:spcAft>
              <a:buSzPct val="100000"/>
              <a:buChar char="●"/>
            </a:pPr>
            <a:r>
              <a:rPr lang="en-US" sz="1400"/>
              <a:t>Ready State: Sender is waiting for a packet from network layer. On receiving packet, the sender encapsulates it into frame, makes a copy of it, sends the frame and starts the timer. Then moves to blocking state.</a:t>
            </a:r>
            <a:endParaRPr sz="1400"/>
          </a:p>
          <a:p>
            <a:pPr marL="0" lvl="0" indent="0" algn="just" rtl="0">
              <a:spcBef>
                <a:spcPts val="0"/>
              </a:spcBef>
              <a:spcAft>
                <a:spcPts val="0"/>
              </a:spcAft>
              <a:buNone/>
            </a:pPr>
            <a:endParaRPr sz="1400"/>
          </a:p>
          <a:p>
            <a:pPr marL="285750" lvl="0" indent="-310832" algn="just" rtl="0">
              <a:spcBef>
                <a:spcPts val="0"/>
              </a:spcBef>
              <a:spcAft>
                <a:spcPts val="0"/>
              </a:spcAft>
              <a:buSzPct val="100000"/>
              <a:buChar char="●"/>
            </a:pPr>
            <a:r>
              <a:rPr lang="en-US" sz="1400"/>
              <a:t>Blocking state: </a:t>
            </a:r>
            <a:endParaRPr sz="1400"/>
          </a:p>
          <a:p>
            <a:pPr marL="628650" lvl="0" indent="-196532" algn="just" rtl="0">
              <a:spcBef>
                <a:spcPts val="0"/>
              </a:spcBef>
              <a:spcAft>
                <a:spcPts val="0"/>
              </a:spcAft>
              <a:buSzPct val="100000"/>
              <a:buAutoNum type="alphaLcPeriod"/>
            </a:pPr>
            <a:r>
              <a:rPr lang="en-US" sz="1400"/>
              <a:t>If a time-out occurs, the sender resends the saved copy of the frame and restarts the timer.</a:t>
            </a:r>
            <a:endParaRPr sz="1400"/>
          </a:p>
          <a:p>
            <a:pPr marL="628650" lvl="0" indent="-196532" algn="just" rtl="0">
              <a:spcBef>
                <a:spcPts val="0"/>
              </a:spcBef>
              <a:spcAft>
                <a:spcPts val="0"/>
              </a:spcAft>
              <a:buSzPct val="100000"/>
              <a:buAutoNum type="alphaLcPeriod"/>
            </a:pPr>
            <a:r>
              <a:rPr lang="en-US" sz="1400"/>
              <a:t>If a corrupted ACK arrives, it is discarded.</a:t>
            </a:r>
            <a:endParaRPr sz="1400"/>
          </a:p>
          <a:p>
            <a:pPr marL="628650" lvl="0" indent="-196532" algn="just" rtl="0">
              <a:spcBef>
                <a:spcPts val="0"/>
              </a:spcBef>
              <a:spcAft>
                <a:spcPts val="0"/>
              </a:spcAft>
              <a:buSzPct val="100000"/>
              <a:buAutoNum type="alphaLcPeriod"/>
            </a:pPr>
            <a:r>
              <a:rPr lang="en-US" sz="1400"/>
              <a:t>If an error-free ACK arrives, the sender stops the timer and discards the saved copy of the frame. It then moves to the ready state.</a:t>
            </a:r>
            <a:endParaRPr sz="1400"/>
          </a:p>
          <a:p>
            <a:pPr marL="0" lvl="0" indent="0" algn="just" rtl="0">
              <a:spcBef>
                <a:spcPts val="0"/>
              </a:spcBef>
              <a:spcAft>
                <a:spcPts val="0"/>
              </a:spcAft>
              <a:buNone/>
            </a:pPr>
            <a:endParaRPr sz="1400"/>
          </a:p>
        </p:txBody>
      </p:sp>
      <p:pic>
        <p:nvPicPr>
          <p:cNvPr id="632" name="Google Shape;632;g2e02126bc50_0_133"/>
          <p:cNvPicPr preferRelativeResize="0"/>
          <p:nvPr/>
        </p:nvPicPr>
        <p:blipFill>
          <a:blip r:embed="rId3">
            <a:alphaModFix/>
          </a:blip>
          <a:stretch>
            <a:fillRect/>
          </a:stretch>
        </p:blipFill>
        <p:spPr>
          <a:xfrm>
            <a:off x="4797075" y="1416325"/>
            <a:ext cx="4189550" cy="3478700"/>
          </a:xfrm>
          <a:prstGeom prst="rect">
            <a:avLst/>
          </a:prstGeom>
          <a:noFill/>
          <a:ln>
            <a:noFill/>
          </a:ln>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Shape 636"/>
        <p:cNvGrpSpPr/>
        <p:nvPr/>
      </p:nvGrpSpPr>
      <p:grpSpPr>
        <a:xfrm>
          <a:off x="0" y="0"/>
          <a:ext cx="0" cy="0"/>
          <a:chOff x="0" y="0"/>
          <a:chExt cx="0" cy="0"/>
        </a:xfrm>
      </p:grpSpPr>
      <p:sp>
        <p:nvSpPr>
          <p:cNvPr id="637" name="Google Shape;637;g2e02126bc50_0_140"/>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FSM of Stop-and-Wait protocol</a:t>
            </a:r>
            <a:endParaRPr dirty="0"/>
          </a:p>
        </p:txBody>
      </p:sp>
      <p:sp>
        <p:nvSpPr>
          <p:cNvPr id="638" name="Google Shape;638;g2e02126bc50_0_140"/>
          <p:cNvSpPr txBox="1">
            <a:spLocks noGrp="1"/>
          </p:cNvSpPr>
          <p:nvPr>
            <p:ph type="body" idx="1"/>
          </p:nvPr>
        </p:nvSpPr>
        <p:spPr>
          <a:xfrm>
            <a:off x="311700" y="1584175"/>
            <a:ext cx="4434300" cy="34164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sz="1400"/>
              <a:t>Receiver State: Ready </a:t>
            </a:r>
            <a:endParaRPr sz="1400"/>
          </a:p>
          <a:p>
            <a:pPr marL="285750" lvl="0" indent="-317500" algn="just" rtl="0">
              <a:spcBef>
                <a:spcPts val="0"/>
              </a:spcBef>
              <a:spcAft>
                <a:spcPts val="0"/>
              </a:spcAft>
              <a:buSzPts val="1400"/>
              <a:buChar char="●"/>
            </a:pPr>
            <a:r>
              <a:rPr lang="en-US" sz="1400"/>
              <a:t>Ready State: </a:t>
            </a:r>
            <a:endParaRPr sz="1400"/>
          </a:p>
          <a:p>
            <a:pPr marL="400050" lvl="0" indent="0" algn="just" rtl="0">
              <a:spcBef>
                <a:spcPts val="0"/>
              </a:spcBef>
              <a:spcAft>
                <a:spcPts val="0"/>
              </a:spcAft>
              <a:buNone/>
            </a:pPr>
            <a:r>
              <a:rPr lang="en-US" sz="1300"/>
              <a:t>a. If an error-free frame arrives, the message in the frame is delivered to the network</a:t>
            </a:r>
            <a:r>
              <a:rPr lang="en-US" sz="1700"/>
              <a:t> </a:t>
            </a:r>
            <a:r>
              <a:rPr lang="en-US" sz="1300"/>
              <a:t>layer and an ACK is sent.</a:t>
            </a:r>
            <a:endParaRPr sz="1300"/>
          </a:p>
          <a:p>
            <a:pPr marL="400050" lvl="0" indent="0" algn="just" rtl="0">
              <a:spcBef>
                <a:spcPts val="0"/>
              </a:spcBef>
              <a:spcAft>
                <a:spcPts val="0"/>
              </a:spcAft>
              <a:buNone/>
            </a:pPr>
            <a:r>
              <a:rPr lang="en-US" sz="1300"/>
              <a:t>b. If a corrupted frame arrives, the frame is discarded.</a:t>
            </a:r>
            <a:endParaRPr sz="1300"/>
          </a:p>
          <a:p>
            <a:pPr marL="457200" lvl="0" indent="0" algn="just" rtl="0">
              <a:spcBef>
                <a:spcPts val="0"/>
              </a:spcBef>
              <a:spcAft>
                <a:spcPts val="0"/>
              </a:spcAft>
              <a:buNone/>
            </a:pPr>
            <a:endParaRPr sz="1400"/>
          </a:p>
          <a:p>
            <a:pPr marL="0" lvl="0" indent="0" algn="just" rtl="0">
              <a:spcBef>
                <a:spcPts val="0"/>
              </a:spcBef>
              <a:spcAft>
                <a:spcPts val="0"/>
              </a:spcAft>
              <a:buNone/>
            </a:pPr>
            <a:endParaRPr sz="1400"/>
          </a:p>
          <a:p>
            <a:pPr marL="0" lvl="0" indent="0" algn="just" rtl="0">
              <a:spcBef>
                <a:spcPts val="0"/>
              </a:spcBef>
              <a:spcAft>
                <a:spcPts val="0"/>
              </a:spcAft>
              <a:buNone/>
            </a:pPr>
            <a:endParaRPr sz="1400"/>
          </a:p>
        </p:txBody>
      </p:sp>
      <p:pic>
        <p:nvPicPr>
          <p:cNvPr id="639" name="Google Shape;639;g2e02126bc50_0_140"/>
          <p:cNvPicPr preferRelativeResize="0"/>
          <p:nvPr/>
        </p:nvPicPr>
        <p:blipFill>
          <a:blip r:embed="rId3">
            <a:alphaModFix/>
          </a:blip>
          <a:stretch>
            <a:fillRect/>
          </a:stretch>
        </p:blipFill>
        <p:spPr>
          <a:xfrm>
            <a:off x="4797075" y="1416325"/>
            <a:ext cx="4189550" cy="3478700"/>
          </a:xfrm>
          <a:prstGeom prst="rect">
            <a:avLst/>
          </a:prstGeom>
          <a:noFill/>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Shape 643"/>
        <p:cNvGrpSpPr/>
        <p:nvPr/>
      </p:nvGrpSpPr>
      <p:grpSpPr>
        <a:xfrm>
          <a:off x="0" y="0"/>
          <a:ext cx="0" cy="0"/>
          <a:chOff x="0" y="0"/>
          <a:chExt cx="0" cy="0"/>
        </a:xfrm>
      </p:grpSpPr>
      <p:sp>
        <p:nvSpPr>
          <p:cNvPr id="644" name="Google Shape;644;g2e02126bc50_0_147"/>
          <p:cNvSpPr txBox="1">
            <a:spLocks noGrp="1"/>
          </p:cNvSpPr>
          <p:nvPr>
            <p:ph type="body" idx="1"/>
          </p:nvPr>
        </p:nvSpPr>
        <p:spPr>
          <a:xfrm>
            <a:off x="261525" y="934100"/>
            <a:ext cx="4161300" cy="40107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US"/>
              <a:t>The network layer at the receiver site receives two copies of the third packet, which is not right.</a:t>
            </a:r>
            <a:endParaRPr/>
          </a:p>
          <a:p>
            <a:pPr marL="457200" lvl="0" indent="-325755" algn="just" rtl="0">
              <a:spcBef>
                <a:spcPts val="0"/>
              </a:spcBef>
              <a:spcAft>
                <a:spcPts val="0"/>
              </a:spcAft>
              <a:buSzPct val="100000"/>
              <a:buChar char="●"/>
            </a:pPr>
            <a:r>
              <a:rPr lang="en-US"/>
              <a:t>Solution: addition of sequence numbers to the data frames and acknowledgment numbers to the ACK frames.</a:t>
            </a:r>
            <a:endParaRPr/>
          </a:p>
          <a:p>
            <a:pPr marL="457200" lvl="0" indent="-325755" algn="just" rtl="0">
              <a:spcBef>
                <a:spcPts val="0"/>
              </a:spcBef>
              <a:spcAft>
                <a:spcPts val="0"/>
              </a:spcAft>
              <a:buSzPct val="100000"/>
              <a:buChar char="●"/>
            </a:pPr>
            <a:r>
              <a:rPr lang="en-US"/>
              <a:t>In this case, Sequence numbers are 0, 1, 0, 1, 0, 1, . . . ; the acknowledgment numbers can also be 1, 0, 1, 0, 1, 0.</a:t>
            </a:r>
            <a:endParaRPr/>
          </a:p>
          <a:p>
            <a:pPr marL="457200" lvl="0" indent="-325755" algn="just" rtl="0">
              <a:spcBef>
                <a:spcPts val="0"/>
              </a:spcBef>
              <a:spcAft>
                <a:spcPts val="0"/>
              </a:spcAft>
              <a:buSzPct val="100000"/>
              <a:buChar char="●"/>
            </a:pPr>
            <a:r>
              <a:rPr lang="en-US"/>
              <a:t>An acknowledgment number always defines the sequence number of the next frame to receive.</a:t>
            </a:r>
            <a:endParaRPr/>
          </a:p>
          <a:p>
            <a:pPr marL="457200" lvl="0" indent="-325755" algn="just" rtl="0">
              <a:spcBef>
                <a:spcPts val="0"/>
              </a:spcBef>
              <a:spcAft>
                <a:spcPts val="0"/>
              </a:spcAft>
              <a:buSzPct val="100000"/>
              <a:buChar char="●"/>
            </a:pPr>
            <a:r>
              <a:rPr lang="en-US" b="1"/>
              <a:t>Piggybacking: </a:t>
            </a:r>
            <a:r>
              <a:rPr lang="en-US"/>
              <a:t>When node A is sending data to node B, Node A also acknowledges the data received from node B. Complex in data link layer.</a:t>
            </a:r>
            <a:endParaRPr/>
          </a:p>
        </p:txBody>
      </p:sp>
      <p:pic>
        <p:nvPicPr>
          <p:cNvPr id="645" name="Google Shape;645;g2e02126bc50_0_147"/>
          <p:cNvPicPr preferRelativeResize="0"/>
          <p:nvPr/>
        </p:nvPicPr>
        <p:blipFill>
          <a:blip r:embed="rId3">
            <a:alphaModFix/>
          </a:blip>
          <a:stretch>
            <a:fillRect/>
          </a:stretch>
        </p:blipFill>
        <p:spPr>
          <a:xfrm>
            <a:off x="4572000" y="934100"/>
            <a:ext cx="4340326" cy="394485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Shape 649"/>
        <p:cNvGrpSpPr/>
        <p:nvPr/>
      </p:nvGrpSpPr>
      <p:grpSpPr>
        <a:xfrm>
          <a:off x="0" y="0"/>
          <a:ext cx="0" cy="0"/>
          <a:chOff x="0" y="0"/>
          <a:chExt cx="0" cy="0"/>
        </a:xfrm>
      </p:grpSpPr>
      <p:sp>
        <p:nvSpPr>
          <p:cNvPr id="650" name="Google Shape;650;g2e02126bc50_0_157"/>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51" name="Google Shape;651;g2e02126bc50_0_157"/>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652" name="Google Shape;652;g2e02126bc50_0_157"/>
          <p:cNvPicPr preferRelativeResize="0"/>
          <p:nvPr/>
        </p:nvPicPr>
        <p:blipFill>
          <a:blip r:embed="rId3">
            <a:alphaModFix/>
          </a:blip>
          <a:stretch>
            <a:fillRect/>
          </a:stretch>
        </p:blipFill>
        <p:spPr>
          <a:xfrm>
            <a:off x="2088075" y="969075"/>
            <a:ext cx="4388923" cy="4083325"/>
          </a:xfrm>
          <a:prstGeom prst="rect">
            <a:avLst/>
          </a:prstGeom>
          <a:noFill/>
          <a:ln>
            <a:noFill/>
          </a:ln>
        </p:spPr>
      </p:pic>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Shape 656"/>
        <p:cNvGrpSpPr/>
        <p:nvPr/>
      </p:nvGrpSpPr>
      <p:grpSpPr>
        <a:xfrm>
          <a:off x="0" y="0"/>
          <a:ext cx="0" cy="0"/>
          <a:chOff x="0" y="0"/>
          <a:chExt cx="0" cy="0"/>
        </a:xfrm>
      </p:grpSpPr>
      <p:sp>
        <p:nvSpPr>
          <p:cNvPr id="657" name="Google Shape;657;g2e02126bc50_0_164"/>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HDLC: High-Level Data Link Control	</a:t>
            </a:r>
            <a:endParaRPr dirty="0"/>
          </a:p>
        </p:txBody>
      </p:sp>
      <p:sp>
        <p:nvSpPr>
          <p:cNvPr id="658" name="Google Shape;658;g2e02126bc50_0_164"/>
          <p:cNvSpPr txBox="1">
            <a:spLocks noGrp="1"/>
          </p:cNvSpPr>
          <p:nvPr>
            <p:ph type="body" idx="1"/>
          </p:nvPr>
        </p:nvSpPr>
        <p:spPr>
          <a:xfrm>
            <a:off x="253250" y="1575900"/>
            <a:ext cx="5262900" cy="3416400"/>
          </a:xfrm>
          <a:prstGeom prst="rect">
            <a:avLst/>
          </a:prstGeom>
        </p:spPr>
        <p:txBody>
          <a:bodyPr spcFirstLastPara="1" wrap="square" lIns="91425" tIns="91425" rIns="91425" bIns="91425" anchor="t" anchorCtr="0">
            <a:normAutofit fontScale="85000" lnSpcReduction="20000"/>
          </a:bodyPr>
          <a:lstStyle/>
          <a:p>
            <a:pPr marL="457200" lvl="0" indent="-325755" algn="just" rtl="0">
              <a:spcBef>
                <a:spcPts val="0"/>
              </a:spcBef>
              <a:spcAft>
                <a:spcPts val="0"/>
              </a:spcAft>
              <a:buSzPct val="100000"/>
              <a:buChar char="●"/>
            </a:pPr>
            <a:r>
              <a:rPr lang="en-US" dirty="0"/>
              <a:t>High-level Data Link Control (HDLC) is a bit-oriented protocol for communication over point-to-point and multipoint links.</a:t>
            </a:r>
            <a:endParaRPr dirty="0"/>
          </a:p>
          <a:p>
            <a:pPr marL="457200" lvl="0" indent="-325755" algn="just" rtl="0">
              <a:spcBef>
                <a:spcPts val="0"/>
              </a:spcBef>
              <a:spcAft>
                <a:spcPts val="0"/>
              </a:spcAft>
              <a:buSzPct val="100000"/>
              <a:buChar char="●"/>
            </a:pPr>
            <a:r>
              <a:rPr lang="en-US" dirty="0"/>
              <a:t>It uses Stop-and-wait protocol.</a:t>
            </a:r>
            <a:endParaRPr dirty="0"/>
          </a:p>
          <a:p>
            <a:pPr marL="457200" lvl="0" indent="-325755" algn="just" rtl="0">
              <a:spcBef>
                <a:spcPts val="0"/>
              </a:spcBef>
              <a:spcAft>
                <a:spcPts val="0"/>
              </a:spcAft>
              <a:buSzPct val="100000"/>
              <a:buChar char="●"/>
            </a:pPr>
            <a:r>
              <a:rPr lang="en-US" dirty="0"/>
              <a:t>Configuration and Transfer modes: Two transfer modes that can be used in different configurations.</a:t>
            </a:r>
            <a:endParaRPr dirty="0"/>
          </a:p>
          <a:p>
            <a:pPr marL="914400" lvl="1" indent="-310515" algn="just" rtl="0">
              <a:spcBef>
                <a:spcPts val="0"/>
              </a:spcBef>
              <a:spcAft>
                <a:spcPts val="0"/>
              </a:spcAft>
              <a:buSzPct val="100000"/>
              <a:buChar char="○"/>
            </a:pPr>
            <a:r>
              <a:rPr lang="en-US" sz="1517" dirty="0"/>
              <a:t>Normal Response Mode (NRM): The station configuration is unbalanced. We have one primary station and multiple secondary stations. A primary station can send commands; a secondary station can only respond. The NRM is used for both point-to-point and multipoint links</a:t>
            </a:r>
            <a:endParaRPr sz="1517" dirty="0"/>
          </a:p>
          <a:p>
            <a:pPr marL="914400" lvl="1" indent="-310515" algn="just" rtl="0">
              <a:spcBef>
                <a:spcPts val="0"/>
              </a:spcBef>
              <a:spcAft>
                <a:spcPts val="0"/>
              </a:spcAft>
              <a:buSzPct val="100000"/>
              <a:buChar char="○"/>
            </a:pPr>
            <a:r>
              <a:rPr lang="en-US" sz="1517" dirty="0"/>
              <a:t>Asynchronous Balanced mode (ABM): The configuration is balanced. The link is point-to-point, and each station can function as a primary and a secondary (acting as peers).</a:t>
            </a:r>
            <a:endParaRPr sz="1517" dirty="0"/>
          </a:p>
        </p:txBody>
      </p:sp>
      <p:pic>
        <p:nvPicPr>
          <p:cNvPr id="659" name="Google Shape;659;g2e02126bc50_0_164"/>
          <p:cNvPicPr preferRelativeResize="0"/>
          <p:nvPr/>
        </p:nvPicPr>
        <p:blipFill>
          <a:blip r:embed="rId3">
            <a:alphaModFix/>
          </a:blip>
          <a:stretch>
            <a:fillRect/>
          </a:stretch>
        </p:blipFill>
        <p:spPr>
          <a:xfrm>
            <a:off x="5615600" y="1659200"/>
            <a:ext cx="3465449" cy="1913301"/>
          </a:xfrm>
          <a:prstGeom prst="rect">
            <a:avLst/>
          </a:prstGeom>
          <a:noFill/>
          <a:ln>
            <a:noFill/>
          </a:ln>
        </p:spPr>
      </p:pic>
      <p:pic>
        <p:nvPicPr>
          <p:cNvPr id="660" name="Google Shape;660;g2e02126bc50_0_164"/>
          <p:cNvPicPr preferRelativeResize="0"/>
          <p:nvPr/>
        </p:nvPicPr>
        <p:blipFill>
          <a:blip r:embed="rId4">
            <a:alphaModFix/>
          </a:blip>
          <a:stretch>
            <a:fillRect/>
          </a:stretch>
        </p:blipFill>
        <p:spPr>
          <a:xfrm>
            <a:off x="5581650" y="3952400"/>
            <a:ext cx="3533349" cy="1039900"/>
          </a:xfrm>
          <a:prstGeom prst="rect">
            <a:avLst/>
          </a:prstGeom>
          <a:noFill/>
          <a:ln>
            <a:noFill/>
          </a:ln>
        </p:spPr>
      </p:pic>
      <p:sp>
        <p:nvSpPr>
          <p:cNvPr id="661" name="Google Shape;661;g2e02126bc50_0_164"/>
          <p:cNvSpPr txBox="1"/>
          <p:nvPr/>
        </p:nvSpPr>
        <p:spPr>
          <a:xfrm>
            <a:off x="6743675" y="1472100"/>
            <a:ext cx="1209300" cy="2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a:solidFill>
                  <a:schemeClr val="dk2"/>
                </a:solidFill>
              </a:rPr>
              <a:t>NRM</a:t>
            </a:r>
            <a:endParaRPr sz="1500">
              <a:solidFill>
                <a:schemeClr val="dk2"/>
              </a:solidFill>
            </a:endParaRPr>
          </a:p>
        </p:txBody>
      </p:sp>
      <p:sp>
        <p:nvSpPr>
          <p:cNvPr id="662" name="Google Shape;662;g2e02126bc50_0_164"/>
          <p:cNvSpPr txBox="1"/>
          <p:nvPr/>
        </p:nvSpPr>
        <p:spPr>
          <a:xfrm>
            <a:off x="6743675" y="3661500"/>
            <a:ext cx="1209300" cy="256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1500">
                <a:solidFill>
                  <a:schemeClr val="dk2"/>
                </a:solidFill>
              </a:rPr>
              <a:t>ABM</a:t>
            </a:r>
            <a:endParaRPr sz="1500">
              <a:solidFill>
                <a:schemeClr val="dk2"/>
              </a:solidFil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Shape 666"/>
        <p:cNvGrpSpPr/>
        <p:nvPr/>
      </p:nvGrpSpPr>
      <p:grpSpPr>
        <a:xfrm>
          <a:off x="0" y="0"/>
          <a:ext cx="0" cy="0"/>
          <a:chOff x="0" y="0"/>
          <a:chExt cx="0" cy="0"/>
        </a:xfrm>
      </p:grpSpPr>
      <p:sp>
        <p:nvSpPr>
          <p:cNvPr id="667" name="Google Shape;667;g2e02126bc50_0_176"/>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HDLC - Framing</a:t>
            </a:r>
            <a:endParaRPr dirty="0"/>
          </a:p>
        </p:txBody>
      </p:sp>
      <p:sp>
        <p:nvSpPr>
          <p:cNvPr id="668" name="Google Shape;668;g2e02126bc50_0_176"/>
          <p:cNvSpPr txBox="1">
            <a:spLocks noGrp="1"/>
          </p:cNvSpPr>
          <p:nvPr>
            <p:ph type="body" idx="1"/>
          </p:nvPr>
        </p:nvSpPr>
        <p:spPr>
          <a:xfrm>
            <a:off x="269825" y="1617300"/>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dirty="0"/>
              <a:t>Three types of frames: </a:t>
            </a:r>
            <a:endParaRPr dirty="0"/>
          </a:p>
          <a:p>
            <a:pPr marL="914400" lvl="1" indent="-317500" algn="l" rtl="0">
              <a:spcBef>
                <a:spcPts val="0"/>
              </a:spcBef>
              <a:spcAft>
                <a:spcPts val="0"/>
              </a:spcAft>
              <a:buSzPts val="1400"/>
              <a:buChar char="○"/>
            </a:pPr>
            <a:r>
              <a:rPr lang="en-US" dirty="0"/>
              <a:t>Information frames (I-frames): Data-link user data and control information relating to user data (piggybacking).</a:t>
            </a:r>
            <a:endParaRPr dirty="0"/>
          </a:p>
          <a:p>
            <a:pPr marL="914400" lvl="1" indent="-317500" algn="l" rtl="0">
              <a:spcBef>
                <a:spcPts val="0"/>
              </a:spcBef>
              <a:spcAft>
                <a:spcPts val="0"/>
              </a:spcAft>
              <a:buSzPts val="1400"/>
              <a:buChar char="○"/>
            </a:pPr>
            <a:r>
              <a:rPr lang="en-US" dirty="0"/>
              <a:t>Supervisory frames (S-frames): Used only to transport control information.</a:t>
            </a:r>
            <a:endParaRPr dirty="0"/>
          </a:p>
          <a:p>
            <a:pPr marL="914400" lvl="1" indent="-317500" algn="l" rtl="0">
              <a:spcBef>
                <a:spcPts val="0"/>
              </a:spcBef>
              <a:spcAft>
                <a:spcPts val="0"/>
              </a:spcAft>
              <a:buSzPts val="1400"/>
              <a:buChar char="○"/>
            </a:pPr>
            <a:r>
              <a:rPr lang="en-US" dirty="0"/>
              <a:t>Unnumbered frames (U-frames): system management, managing the link itself.</a:t>
            </a:r>
            <a:endParaRPr dirty="0"/>
          </a:p>
          <a:p>
            <a:pPr marL="0" lvl="0" indent="0" algn="l" rtl="0">
              <a:spcBef>
                <a:spcPts val="0"/>
              </a:spcBef>
              <a:spcAft>
                <a:spcPts val="0"/>
              </a:spcAft>
              <a:buNone/>
            </a:pPr>
            <a:endParaRPr dirty="0"/>
          </a:p>
        </p:txBody>
      </p:sp>
      <p:pic>
        <p:nvPicPr>
          <p:cNvPr id="669" name="Google Shape;669;g2e02126bc50_0_176"/>
          <p:cNvPicPr preferRelativeResize="0"/>
          <p:nvPr/>
        </p:nvPicPr>
        <p:blipFill>
          <a:blip r:embed="rId3">
            <a:alphaModFix/>
          </a:blip>
          <a:stretch>
            <a:fillRect/>
          </a:stretch>
        </p:blipFill>
        <p:spPr>
          <a:xfrm>
            <a:off x="1573700" y="3212632"/>
            <a:ext cx="5557626" cy="1615325"/>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Shape 673"/>
        <p:cNvGrpSpPr/>
        <p:nvPr/>
      </p:nvGrpSpPr>
      <p:grpSpPr>
        <a:xfrm>
          <a:off x="0" y="0"/>
          <a:ext cx="0" cy="0"/>
          <a:chOff x="0" y="0"/>
          <a:chExt cx="0" cy="0"/>
        </a:xfrm>
      </p:grpSpPr>
      <p:sp>
        <p:nvSpPr>
          <p:cNvPr id="674" name="Google Shape;674;g2e02126bc50_0_188"/>
          <p:cNvSpPr txBox="1">
            <a:spLocks noGrp="1"/>
          </p:cNvSpPr>
          <p:nvPr>
            <p:ph type="body" idx="1"/>
          </p:nvPr>
        </p:nvSpPr>
        <p:spPr>
          <a:xfrm>
            <a:off x="253250" y="977350"/>
            <a:ext cx="6248700" cy="38763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US" b="1" dirty="0"/>
              <a:t>Flag field:</a:t>
            </a:r>
            <a:r>
              <a:rPr lang="en-US" dirty="0"/>
              <a:t> Has synchronization pattern 01111110, which identifies both the beginning and the end of a frame.</a:t>
            </a:r>
            <a:endParaRPr dirty="0"/>
          </a:p>
          <a:p>
            <a:pPr marL="457200" lvl="0" indent="-334327" algn="just" rtl="0">
              <a:spcBef>
                <a:spcPts val="0"/>
              </a:spcBef>
              <a:spcAft>
                <a:spcPts val="0"/>
              </a:spcAft>
              <a:buSzPct val="100000"/>
              <a:buChar char="●"/>
            </a:pPr>
            <a:r>
              <a:rPr lang="en-US" b="1" dirty="0"/>
              <a:t>Address field:</a:t>
            </a:r>
            <a:r>
              <a:rPr lang="en-US" dirty="0"/>
              <a:t> This field contains the address of the secondary station. If a primary station created the frame, it contains a ‘to’ address. If a secondary station creates the frame, it contains a ‘from’ address.</a:t>
            </a:r>
            <a:endParaRPr dirty="0"/>
          </a:p>
          <a:p>
            <a:pPr marL="457200" lvl="0" indent="-334327" algn="just" rtl="0">
              <a:spcBef>
                <a:spcPts val="0"/>
              </a:spcBef>
              <a:spcAft>
                <a:spcPts val="0"/>
              </a:spcAft>
              <a:buSzPct val="100000"/>
              <a:buChar char="●"/>
            </a:pPr>
            <a:r>
              <a:rPr lang="en-US" b="1" dirty="0"/>
              <a:t>Control field:</a:t>
            </a:r>
            <a:r>
              <a:rPr lang="en-US" dirty="0"/>
              <a:t> The control field is one or two bytes used for flow and error control. It determines the type of the frame.</a:t>
            </a:r>
            <a:endParaRPr dirty="0"/>
          </a:p>
          <a:p>
            <a:pPr marL="457200" lvl="0" indent="-334327" algn="just" rtl="0">
              <a:spcBef>
                <a:spcPts val="0"/>
              </a:spcBef>
              <a:spcAft>
                <a:spcPts val="0"/>
              </a:spcAft>
              <a:buSzPct val="100000"/>
              <a:buChar char="●"/>
            </a:pPr>
            <a:r>
              <a:rPr lang="en-US" b="1" dirty="0"/>
              <a:t>Information field:</a:t>
            </a:r>
            <a:r>
              <a:rPr lang="en-US" dirty="0"/>
              <a:t> It contains the user’s data from the network layer or management information. Its length can vary from one network to another.</a:t>
            </a:r>
            <a:endParaRPr dirty="0"/>
          </a:p>
          <a:p>
            <a:pPr marL="457200" lvl="0" indent="-334327" algn="just" rtl="0">
              <a:spcBef>
                <a:spcPts val="0"/>
              </a:spcBef>
              <a:spcAft>
                <a:spcPts val="0"/>
              </a:spcAft>
              <a:buSzPct val="100000"/>
              <a:buChar char="●"/>
            </a:pPr>
            <a:r>
              <a:rPr lang="en-US" b="1" dirty="0"/>
              <a:t>FCS field:</a:t>
            </a:r>
            <a:r>
              <a:rPr lang="en-US" dirty="0"/>
              <a:t> The frame check sequence (FCS) is the HDLC error detection field. It can contain either a 2- or 4-byte CRC.</a:t>
            </a:r>
            <a:endParaRPr dirty="0"/>
          </a:p>
          <a:p>
            <a:pPr marL="0" lvl="0" indent="0" algn="just" rtl="0">
              <a:spcBef>
                <a:spcPts val="0"/>
              </a:spcBef>
              <a:spcAft>
                <a:spcPts val="0"/>
              </a:spcAft>
              <a:buNone/>
            </a:pPr>
            <a:endParaRPr dirty="0"/>
          </a:p>
        </p:txBody>
      </p:sp>
      <p:pic>
        <p:nvPicPr>
          <p:cNvPr id="675" name="Google Shape;675;g2e02126bc50_0_188"/>
          <p:cNvPicPr preferRelativeResize="0"/>
          <p:nvPr/>
        </p:nvPicPr>
        <p:blipFill>
          <a:blip r:embed="rId3">
            <a:alphaModFix/>
          </a:blip>
          <a:stretch>
            <a:fillRect/>
          </a:stretch>
        </p:blipFill>
        <p:spPr>
          <a:xfrm>
            <a:off x="6543275" y="2178325"/>
            <a:ext cx="2551049" cy="78685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Shape 679"/>
        <p:cNvGrpSpPr/>
        <p:nvPr/>
      </p:nvGrpSpPr>
      <p:grpSpPr>
        <a:xfrm>
          <a:off x="0" y="0"/>
          <a:ext cx="0" cy="0"/>
          <a:chOff x="0" y="0"/>
          <a:chExt cx="0" cy="0"/>
        </a:xfrm>
      </p:grpSpPr>
      <p:sp>
        <p:nvSpPr>
          <p:cNvPr id="680" name="Google Shape;680;g2e02126bc50_0_199"/>
          <p:cNvSpPr txBox="1">
            <a:spLocks noGrp="1"/>
          </p:cNvSpPr>
          <p:nvPr>
            <p:ph type="body" idx="1"/>
          </p:nvPr>
        </p:nvSpPr>
        <p:spPr>
          <a:xfrm>
            <a:off x="253250" y="1540575"/>
            <a:ext cx="8520600" cy="3429000"/>
          </a:xfrm>
          <a:prstGeom prst="rect">
            <a:avLst/>
          </a:prstGeom>
        </p:spPr>
        <p:txBody>
          <a:bodyPr spcFirstLastPara="1" wrap="square" lIns="91425" tIns="91425" rIns="91425" bIns="91425" anchor="t" anchorCtr="0">
            <a:normAutofit fontScale="92500" lnSpcReduction="10000"/>
          </a:bodyPr>
          <a:lstStyle/>
          <a:p>
            <a:pPr marL="0" lvl="0" indent="0" algn="just" rtl="0">
              <a:spcBef>
                <a:spcPts val="0"/>
              </a:spcBef>
              <a:spcAft>
                <a:spcPts val="0"/>
              </a:spcAft>
              <a:buNone/>
            </a:pPr>
            <a:r>
              <a:rPr lang="en-US" dirty="0"/>
              <a:t>Control field for I-frames:</a:t>
            </a:r>
            <a:endParaRPr dirty="0"/>
          </a:p>
          <a:p>
            <a:pPr marL="457200" lvl="0" indent="-334327" algn="just" rtl="0">
              <a:spcBef>
                <a:spcPts val="0"/>
              </a:spcBef>
              <a:spcAft>
                <a:spcPts val="0"/>
              </a:spcAft>
              <a:buSzPct val="100000"/>
              <a:buChar char="●"/>
            </a:pPr>
            <a:r>
              <a:rPr lang="en-US" dirty="0"/>
              <a:t>I-frames are designed to carry user data from the network layer. In addition, they can include flow- and error-control information (piggybacking).</a:t>
            </a:r>
            <a:endParaRPr dirty="0"/>
          </a:p>
          <a:p>
            <a:pPr marL="457200" lvl="0" indent="-334327" algn="just" rtl="0">
              <a:spcBef>
                <a:spcPts val="0"/>
              </a:spcBef>
              <a:spcAft>
                <a:spcPts val="0"/>
              </a:spcAft>
              <a:buSzPct val="100000"/>
              <a:buChar char="●"/>
            </a:pPr>
            <a:r>
              <a:rPr lang="en-US" dirty="0"/>
              <a:t>If the first bit of the control field is 0, this means the frame is an I-frame.</a:t>
            </a:r>
            <a:endParaRPr dirty="0"/>
          </a:p>
          <a:p>
            <a:pPr marL="457200" lvl="0" indent="-334327" algn="just" rtl="0">
              <a:spcBef>
                <a:spcPts val="0"/>
              </a:spcBef>
              <a:spcAft>
                <a:spcPts val="0"/>
              </a:spcAft>
              <a:buSzPct val="100000"/>
              <a:buChar char="●"/>
            </a:pPr>
            <a:r>
              <a:rPr lang="en-US" dirty="0"/>
              <a:t>The next 3 bits, called N(S), define the sequence number of the frame ( 0 to 7).</a:t>
            </a:r>
            <a:endParaRPr dirty="0"/>
          </a:p>
          <a:p>
            <a:pPr marL="457200" lvl="0" indent="-334327" algn="just" rtl="0">
              <a:spcBef>
                <a:spcPts val="0"/>
              </a:spcBef>
              <a:spcAft>
                <a:spcPts val="0"/>
              </a:spcAft>
              <a:buSzPct val="100000"/>
              <a:buChar char="●"/>
            </a:pPr>
            <a:r>
              <a:rPr lang="en-US" dirty="0"/>
              <a:t>The last 3 bits, called N(R), correspond to the acknowledgment number when piggybacking is used.</a:t>
            </a:r>
            <a:endParaRPr dirty="0"/>
          </a:p>
          <a:p>
            <a:pPr marL="457200" lvl="0" indent="-334327" algn="just" rtl="0">
              <a:spcBef>
                <a:spcPts val="0"/>
              </a:spcBef>
              <a:spcAft>
                <a:spcPts val="0"/>
              </a:spcAft>
              <a:buSzPct val="100000"/>
              <a:buChar char="●"/>
            </a:pPr>
            <a:r>
              <a:rPr lang="en-US" dirty="0"/>
              <a:t>The P/F field has meaning only when it is set (bit = 1) and can mean poll or final.</a:t>
            </a:r>
            <a:endParaRPr dirty="0"/>
          </a:p>
          <a:p>
            <a:pPr marL="914400" lvl="1" indent="-310832" algn="just" rtl="0">
              <a:spcBef>
                <a:spcPts val="0"/>
              </a:spcBef>
              <a:spcAft>
                <a:spcPts val="0"/>
              </a:spcAft>
              <a:buSzPct val="100000"/>
              <a:buChar char="○"/>
            </a:pPr>
            <a:r>
              <a:rPr lang="en-US" dirty="0"/>
              <a:t>It means poll when the frame is sent by a primary station to a secondary (when the address field contains the address of the receiver). </a:t>
            </a:r>
            <a:endParaRPr dirty="0"/>
          </a:p>
          <a:p>
            <a:pPr marL="914400" lvl="1" indent="-310832" algn="just" rtl="0">
              <a:spcBef>
                <a:spcPts val="0"/>
              </a:spcBef>
              <a:spcAft>
                <a:spcPts val="0"/>
              </a:spcAft>
              <a:buSzPct val="100000"/>
              <a:buChar char="○"/>
            </a:pPr>
            <a:r>
              <a:rPr lang="en-US" dirty="0"/>
              <a:t>It means final when the frame is sent by a secondary to a primary (when the address field contains the address of the sender).</a:t>
            </a:r>
            <a:endParaRPr dirty="0"/>
          </a:p>
        </p:txBody>
      </p:sp>
      <p:pic>
        <p:nvPicPr>
          <p:cNvPr id="681" name="Google Shape;681;g2e02126bc50_0_199"/>
          <p:cNvPicPr preferRelativeResize="0"/>
          <p:nvPr/>
        </p:nvPicPr>
        <p:blipFill>
          <a:blip r:embed="rId3">
            <a:alphaModFix/>
          </a:blip>
          <a:stretch>
            <a:fillRect/>
          </a:stretch>
        </p:blipFill>
        <p:spPr>
          <a:xfrm>
            <a:off x="1714525" y="807525"/>
            <a:ext cx="5267749" cy="776150"/>
          </a:xfrm>
          <a:prstGeom prst="rect">
            <a:avLst/>
          </a:prstGeom>
          <a:noFill/>
          <a:ln>
            <a:noFill/>
          </a:ln>
        </p:spPr>
      </p:pic>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686" name="Google Shape;686;g2e02126bc50_0_212"/>
          <p:cNvSpPr txBox="1">
            <a:spLocks noGrp="1"/>
          </p:cNvSpPr>
          <p:nvPr>
            <p:ph type="body" idx="1"/>
          </p:nvPr>
        </p:nvSpPr>
        <p:spPr>
          <a:xfrm>
            <a:off x="253250" y="1540575"/>
            <a:ext cx="8520600" cy="3603000"/>
          </a:xfrm>
          <a:prstGeom prst="rect">
            <a:avLst/>
          </a:prstGeom>
        </p:spPr>
        <p:txBody>
          <a:bodyPr spcFirstLastPara="1" wrap="square" lIns="91425" tIns="91425" rIns="91425" bIns="91425" anchor="t" anchorCtr="0">
            <a:normAutofit fontScale="85000" lnSpcReduction="20000"/>
          </a:bodyPr>
          <a:lstStyle/>
          <a:p>
            <a:pPr marL="0" lvl="0" indent="0" algn="just" rtl="0">
              <a:spcBef>
                <a:spcPts val="0"/>
              </a:spcBef>
              <a:spcAft>
                <a:spcPts val="0"/>
              </a:spcAft>
              <a:buNone/>
            </a:pPr>
            <a:r>
              <a:rPr lang="en-US" dirty="0"/>
              <a:t>Control field for S-frames:</a:t>
            </a:r>
            <a:endParaRPr dirty="0"/>
          </a:p>
          <a:p>
            <a:pPr marL="457200" lvl="0" indent="-325755" algn="just" rtl="0">
              <a:spcBef>
                <a:spcPts val="0"/>
              </a:spcBef>
              <a:spcAft>
                <a:spcPts val="0"/>
              </a:spcAft>
              <a:buSzPct val="100000"/>
              <a:buChar char="●"/>
            </a:pPr>
            <a:r>
              <a:rPr lang="en-US" dirty="0"/>
              <a:t>Supervisory frames are used for flow and error control whenever piggybacking is either impossible or inappropriate.</a:t>
            </a:r>
            <a:endParaRPr dirty="0"/>
          </a:p>
          <a:p>
            <a:pPr marL="457200" lvl="0" indent="-325755" algn="just" rtl="0">
              <a:spcBef>
                <a:spcPts val="0"/>
              </a:spcBef>
              <a:spcAft>
                <a:spcPts val="0"/>
              </a:spcAft>
              <a:buSzPct val="100000"/>
              <a:buChar char="●"/>
            </a:pPr>
            <a:r>
              <a:rPr lang="en-US" dirty="0"/>
              <a:t>If the first 2 bits of the control field are 10, this means the frame is an S-frame.</a:t>
            </a:r>
            <a:endParaRPr dirty="0"/>
          </a:p>
          <a:p>
            <a:pPr marL="457200" lvl="0" indent="-325755" algn="just" rtl="0">
              <a:spcBef>
                <a:spcPts val="0"/>
              </a:spcBef>
              <a:spcAft>
                <a:spcPts val="0"/>
              </a:spcAft>
              <a:buSzPct val="100000"/>
              <a:buChar char="●"/>
            </a:pPr>
            <a:r>
              <a:rPr lang="en-US" dirty="0"/>
              <a:t>The last 3 bits, called N(R), correspond to the acknowledgment number (ACK) or negative acknowledgment number (NAK), depending on the type of S-frame. </a:t>
            </a:r>
            <a:endParaRPr dirty="0"/>
          </a:p>
          <a:p>
            <a:pPr marL="457200" lvl="0" indent="-325755" algn="just" rtl="0">
              <a:spcBef>
                <a:spcPts val="0"/>
              </a:spcBef>
              <a:spcAft>
                <a:spcPts val="0"/>
              </a:spcAft>
              <a:buSzPct val="100000"/>
              <a:buChar char="●"/>
            </a:pPr>
            <a:r>
              <a:rPr lang="en-US" dirty="0"/>
              <a:t>The 2 bits called code are used to define the type of S-frame itself.</a:t>
            </a:r>
            <a:endParaRPr dirty="0"/>
          </a:p>
          <a:p>
            <a:pPr marL="914400" lvl="1" indent="-304165" algn="just" rtl="0">
              <a:spcBef>
                <a:spcPts val="0"/>
              </a:spcBef>
              <a:spcAft>
                <a:spcPts val="0"/>
              </a:spcAft>
              <a:buSzPct val="100000"/>
              <a:buChar char="○"/>
            </a:pPr>
            <a:r>
              <a:rPr lang="en-US" b="1" dirty="0"/>
              <a:t>Receive Ready (RR):</a:t>
            </a:r>
            <a:r>
              <a:rPr lang="en-US" dirty="0"/>
              <a:t> code = 00. This kind of frame acknowledges the receipt of a safe and sound frame or group of frames. N(R) is acknowledgment number.</a:t>
            </a:r>
            <a:endParaRPr dirty="0"/>
          </a:p>
          <a:p>
            <a:pPr marL="914400" lvl="1" indent="-304165" algn="just" rtl="0">
              <a:spcBef>
                <a:spcPts val="0"/>
              </a:spcBef>
              <a:spcAft>
                <a:spcPts val="0"/>
              </a:spcAft>
              <a:buSzPct val="100000"/>
              <a:buChar char="○"/>
            </a:pPr>
            <a:r>
              <a:rPr lang="en-US" b="1" dirty="0"/>
              <a:t>Receive Not Ready (RNR):</a:t>
            </a:r>
            <a:r>
              <a:rPr lang="en-US" dirty="0"/>
              <a:t> code= 10. It acknowledges the receipt of a frame or group of frames, and it announces that the receiver is busy and cannot receive more frames. It acts as a kind of congestion-control mechanism by asking the sender to slow down. N(R) is acknowledgment number.</a:t>
            </a:r>
            <a:endParaRPr dirty="0"/>
          </a:p>
          <a:p>
            <a:pPr marL="914400" lvl="1" indent="-304165" algn="just" rtl="0">
              <a:spcBef>
                <a:spcPts val="0"/>
              </a:spcBef>
              <a:spcAft>
                <a:spcPts val="0"/>
              </a:spcAft>
              <a:buSzPct val="100000"/>
              <a:buChar char="○"/>
            </a:pPr>
            <a:r>
              <a:rPr lang="en-US" b="1" dirty="0"/>
              <a:t>Reject (REJ):</a:t>
            </a:r>
            <a:r>
              <a:rPr lang="en-US" dirty="0"/>
              <a:t> code= 01. It is a NAK that can be used in Go-Back-N ARQ to improve the efficiency of the process by informing the sender, before the sender timer expires, that the last frame is lost or damaged. N(R) is negative acknowledgment number.</a:t>
            </a:r>
            <a:endParaRPr dirty="0"/>
          </a:p>
          <a:p>
            <a:pPr marL="914400" lvl="1" indent="-304165" algn="just" rtl="0">
              <a:spcBef>
                <a:spcPts val="0"/>
              </a:spcBef>
              <a:spcAft>
                <a:spcPts val="0"/>
              </a:spcAft>
              <a:buSzPct val="100000"/>
              <a:buChar char="○"/>
            </a:pPr>
            <a:r>
              <a:rPr lang="en-US" b="1" dirty="0"/>
              <a:t>Selective Reject (SREJ):</a:t>
            </a:r>
            <a:r>
              <a:rPr lang="en-US" dirty="0"/>
              <a:t> code=11. This is a NAK frame used in Selective Repeat ARQ. N(R) is negative acknowledgment number.</a:t>
            </a:r>
            <a:endParaRPr dirty="0"/>
          </a:p>
        </p:txBody>
      </p:sp>
      <p:pic>
        <p:nvPicPr>
          <p:cNvPr id="687" name="Google Shape;687;g2e02126bc50_0_212"/>
          <p:cNvPicPr preferRelativeResize="0"/>
          <p:nvPr/>
        </p:nvPicPr>
        <p:blipFill>
          <a:blip r:embed="rId3">
            <a:alphaModFix/>
          </a:blip>
          <a:stretch>
            <a:fillRect/>
          </a:stretch>
        </p:blipFill>
        <p:spPr>
          <a:xfrm>
            <a:off x="1714525" y="807525"/>
            <a:ext cx="5267749" cy="776150"/>
          </a:xfrm>
          <a:prstGeom prst="rect">
            <a:avLst/>
          </a:prstGeom>
          <a:noFill/>
          <a:ln>
            <a:noFill/>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Shape 691"/>
        <p:cNvGrpSpPr/>
        <p:nvPr/>
      </p:nvGrpSpPr>
      <p:grpSpPr>
        <a:xfrm>
          <a:off x="0" y="0"/>
          <a:ext cx="0" cy="0"/>
          <a:chOff x="0" y="0"/>
          <a:chExt cx="0" cy="0"/>
        </a:xfrm>
      </p:grpSpPr>
      <p:sp>
        <p:nvSpPr>
          <p:cNvPr id="692" name="Google Shape;692;g2e02126bc50_0_224"/>
          <p:cNvSpPr txBox="1">
            <a:spLocks noGrp="1"/>
          </p:cNvSpPr>
          <p:nvPr>
            <p:ph type="body" idx="1"/>
          </p:nvPr>
        </p:nvSpPr>
        <p:spPr>
          <a:xfrm>
            <a:off x="253250" y="1540575"/>
            <a:ext cx="8520600" cy="36030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None/>
            </a:pPr>
            <a:r>
              <a:rPr lang="en-US" dirty="0"/>
              <a:t>Control field for U-frames:</a:t>
            </a:r>
            <a:endParaRPr dirty="0"/>
          </a:p>
          <a:p>
            <a:pPr marL="457200" lvl="0" indent="-342900" algn="just" rtl="0">
              <a:spcBef>
                <a:spcPts val="0"/>
              </a:spcBef>
              <a:spcAft>
                <a:spcPts val="0"/>
              </a:spcAft>
              <a:buSzPts val="1800"/>
              <a:buChar char="●"/>
            </a:pPr>
            <a:r>
              <a:rPr lang="en-US" dirty="0"/>
              <a:t>Unnumbered frames are used to exchange session management and control information between connected devices.</a:t>
            </a:r>
            <a:endParaRPr dirty="0"/>
          </a:p>
          <a:p>
            <a:pPr marL="457200" lvl="0" indent="-342900" algn="just" rtl="0">
              <a:spcBef>
                <a:spcPts val="0"/>
              </a:spcBef>
              <a:spcAft>
                <a:spcPts val="0"/>
              </a:spcAft>
              <a:buSzPts val="1800"/>
              <a:buChar char="●"/>
            </a:pPr>
            <a:r>
              <a:rPr lang="en-US" dirty="0"/>
              <a:t>Information field in the frame is the system management information.</a:t>
            </a:r>
            <a:endParaRPr dirty="0"/>
          </a:p>
          <a:p>
            <a:pPr marL="457200" lvl="0" indent="-342900" algn="just" rtl="0">
              <a:spcBef>
                <a:spcPts val="0"/>
              </a:spcBef>
              <a:spcAft>
                <a:spcPts val="0"/>
              </a:spcAft>
              <a:buSzPts val="1800"/>
              <a:buChar char="●"/>
            </a:pPr>
            <a:r>
              <a:rPr lang="en-US" dirty="0"/>
              <a:t>U-frame codes are divided into two sections: a 2-bit prefix before the P/F bit and a 3-bit suffix after the P/F bit.</a:t>
            </a:r>
            <a:endParaRPr dirty="0"/>
          </a:p>
          <a:p>
            <a:pPr marL="457200" lvl="0" indent="-342900" algn="just" rtl="0">
              <a:spcBef>
                <a:spcPts val="0"/>
              </a:spcBef>
              <a:spcAft>
                <a:spcPts val="0"/>
              </a:spcAft>
              <a:buSzPts val="1800"/>
              <a:buChar char="●"/>
            </a:pPr>
            <a:r>
              <a:rPr lang="en-US" dirty="0"/>
              <a:t>Together, these two segments (5 bits) can be used to create up to 32 different types of U-frames.</a:t>
            </a:r>
            <a:endParaRPr dirty="0"/>
          </a:p>
        </p:txBody>
      </p:sp>
      <p:pic>
        <p:nvPicPr>
          <p:cNvPr id="693" name="Google Shape;693;g2e02126bc50_0_224"/>
          <p:cNvPicPr preferRelativeResize="0"/>
          <p:nvPr/>
        </p:nvPicPr>
        <p:blipFill>
          <a:blip r:embed="rId3">
            <a:alphaModFix/>
          </a:blip>
          <a:stretch>
            <a:fillRect/>
          </a:stretch>
        </p:blipFill>
        <p:spPr>
          <a:xfrm>
            <a:off x="1714525" y="807525"/>
            <a:ext cx="5267749" cy="776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p:nvPr/>
        </p:nvSpPr>
        <p:spPr>
          <a:xfrm>
            <a:off x="3423684" y="1281507"/>
            <a:ext cx="4572000"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100" name="Google Shape;100;p9"/>
          <p:cNvSpPr txBox="1">
            <a:spLocks noGrp="1"/>
          </p:cNvSpPr>
          <p:nvPr>
            <p:ph type="body" idx="1"/>
          </p:nvPr>
        </p:nvSpPr>
        <p:spPr>
          <a:xfrm>
            <a:off x="214504" y="906651"/>
            <a:ext cx="8827896" cy="4099302"/>
          </a:xfrm>
          <a:prstGeom prst="rect">
            <a:avLst/>
          </a:prstGeom>
          <a:noFill/>
          <a:ln>
            <a:noFill/>
          </a:ln>
        </p:spPr>
        <p:txBody>
          <a:bodyPr spcFirstLastPara="1" wrap="square" lIns="91425" tIns="91425" rIns="91425" bIns="91425" anchor="t" anchorCtr="0">
            <a:normAutofit lnSpcReduction="10000"/>
          </a:bodyPr>
          <a:lstStyle/>
          <a:p>
            <a:pPr marL="114300" lvl="0" indent="0" algn="just" rtl="0">
              <a:lnSpc>
                <a:spcPct val="115000"/>
              </a:lnSpc>
              <a:spcBef>
                <a:spcPts val="0"/>
              </a:spcBef>
              <a:spcAft>
                <a:spcPts val="0"/>
              </a:spcAft>
              <a:buSzPct val="108108"/>
              <a:buNone/>
            </a:pPr>
            <a:r>
              <a:rPr lang="en-US" sz="1600" b="1" dirty="0" smtClean="0"/>
              <a:t>Resource Sharing :</a:t>
            </a:r>
          </a:p>
          <a:p>
            <a:pPr marL="457200" lvl="0" indent="-342900" algn="just" rtl="0">
              <a:lnSpc>
                <a:spcPct val="150000"/>
              </a:lnSpc>
              <a:spcBef>
                <a:spcPts val="0"/>
              </a:spcBef>
              <a:spcAft>
                <a:spcPts val="0"/>
              </a:spcAft>
              <a:buSzPct val="108108"/>
              <a:buChar char="●"/>
            </a:pPr>
            <a:r>
              <a:rPr lang="en-US" sz="1600" dirty="0" smtClean="0"/>
              <a:t>Processor Sharing</a:t>
            </a:r>
          </a:p>
          <a:p>
            <a:pPr marL="457200" lvl="0" indent="-342900" algn="just" rtl="0">
              <a:lnSpc>
                <a:spcPct val="150000"/>
              </a:lnSpc>
              <a:spcBef>
                <a:spcPts val="0"/>
              </a:spcBef>
              <a:spcAft>
                <a:spcPts val="0"/>
              </a:spcAft>
              <a:buSzPct val="108108"/>
              <a:buChar char="●"/>
            </a:pPr>
            <a:r>
              <a:rPr lang="en-US" sz="1600" dirty="0" smtClean="0"/>
              <a:t>Memory sharing</a:t>
            </a:r>
          </a:p>
          <a:p>
            <a:pPr marL="457200" lvl="0" indent="-342900" algn="just" rtl="0">
              <a:lnSpc>
                <a:spcPct val="150000"/>
              </a:lnSpc>
              <a:spcBef>
                <a:spcPts val="0"/>
              </a:spcBef>
              <a:spcAft>
                <a:spcPts val="0"/>
              </a:spcAft>
              <a:buSzPct val="108108"/>
              <a:buChar char="●"/>
            </a:pPr>
            <a:r>
              <a:rPr lang="en-US" sz="1600" dirty="0" smtClean="0"/>
              <a:t>Storage sharing</a:t>
            </a:r>
          </a:p>
          <a:p>
            <a:pPr marL="457200" lvl="0" indent="-342900" algn="just" rtl="0">
              <a:lnSpc>
                <a:spcPct val="150000"/>
              </a:lnSpc>
              <a:spcBef>
                <a:spcPts val="0"/>
              </a:spcBef>
              <a:spcAft>
                <a:spcPts val="0"/>
              </a:spcAft>
              <a:buSzPct val="108108"/>
              <a:buChar char="●"/>
            </a:pPr>
            <a:r>
              <a:rPr lang="en-US" sz="1600" dirty="0" smtClean="0"/>
              <a:t>Network Bandwidth sharing</a:t>
            </a:r>
          </a:p>
          <a:p>
            <a:pPr marL="457200" lvl="0" indent="-342900" algn="just" rtl="0">
              <a:lnSpc>
                <a:spcPct val="150000"/>
              </a:lnSpc>
              <a:spcBef>
                <a:spcPts val="0"/>
              </a:spcBef>
              <a:spcAft>
                <a:spcPts val="0"/>
              </a:spcAft>
              <a:buSzPct val="108108"/>
              <a:buChar char="●"/>
            </a:pPr>
            <a:r>
              <a:rPr lang="en-US" sz="1600" dirty="0" smtClean="0"/>
              <a:t>File sharing</a:t>
            </a:r>
          </a:p>
          <a:p>
            <a:pPr marL="457200" lvl="0" indent="-342900" algn="just" rtl="0">
              <a:lnSpc>
                <a:spcPct val="150000"/>
              </a:lnSpc>
              <a:spcBef>
                <a:spcPts val="0"/>
              </a:spcBef>
              <a:spcAft>
                <a:spcPts val="0"/>
              </a:spcAft>
              <a:buSzPct val="108108"/>
              <a:buChar char="●"/>
            </a:pPr>
            <a:r>
              <a:rPr lang="en-US" sz="1600" dirty="0" smtClean="0"/>
              <a:t>Printer sharing</a:t>
            </a:r>
          </a:p>
          <a:p>
            <a:pPr marL="457200" lvl="0" indent="-342900" algn="just" rtl="0">
              <a:lnSpc>
                <a:spcPct val="150000"/>
              </a:lnSpc>
              <a:spcBef>
                <a:spcPts val="0"/>
              </a:spcBef>
              <a:spcAft>
                <a:spcPts val="0"/>
              </a:spcAft>
              <a:buSzPct val="108108"/>
              <a:buChar char="●"/>
            </a:pPr>
            <a:r>
              <a:rPr lang="en-US" sz="1600" dirty="0" smtClean="0"/>
              <a:t>Time sharing</a:t>
            </a:r>
          </a:p>
          <a:p>
            <a:pPr marL="457200" lvl="0" indent="-342900" algn="just" rtl="0">
              <a:lnSpc>
                <a:spcPct val="150000"/>
              </a:lnSpc>
              <a:spcBef>
                <a:spcPts val="0"/>
              </a:spcBef>
              <a:spcAft>
                <a:spcPts val="0"/>
              </a:spcAft>
              <a:buSzPct val="108108"/>
              <a:buChar char="●"/>
            </a:pPr>
            <a:r>
              <a:rPr lang="en-US" sz="1600" dirty="0" smtClean="0"/>
              <a:t>Space-Sharing</a:t>
            </a:r>
          </a:p>
          <a:p>
            <a:pPr marL="457200" lvl="0" indent="-342900" algn="just" rtl="0">
              <a:lnSpc>
                <a:spcPct val="150000"/>
              </a:lnSpc>
              <a:spcBef>
                <a:spcPts val="0"/>
              </a:spcBef>
              <a:spcAft>
                <a:spcPts val="0"/>
              </a:spcAft>
              <a:buSzPct val="108108"/>
              <a:buChar char="●"/>
            </a:pPr>
            <a:r>
              <a:rPr lang="en-US" sz="1600" dirty="0" smtClean="0"/>
              <a:t>Virtualization</a:t>
            </a:r>
          </a:p>
          <a:p>
            <a:pPr marL="457200" lvl="0" indent="-342900" algn="just" rtl="0">
              <a:lnSpc>
                <a:spcPct val="150000"/>
              </a:lnSpc>
              <a:spcBef>
                <a:spcPts val="0"/>
              </a:spcBef>
              <a:spcAft>
                <a:spcPts val="0"/>
              </a:spcAft>
              <a:buSzPct val="108108"/>
              <a:buChar char="●"/>
            </a:pPr>
            <a:r>
              <a:rPr lang="en-US" sz="1600" dirty="0" smtClean="0"/>
              <a:t>Cloud Computing</a:t>
            </a:r>
          </a:p>
          <a:p>
            <a:pPr marL="457200" lvl="0" indent="-342900" algn="just" rtl="0">
              <a:lnSpc>
                <a:spcPct val="115000"/>
              </a:lnSpc>
              <a:spcBef>
                <a:spcPts val="0"/>
              </a:spcBef>
              <a:spcAft>
                <a:spcPts val="0"/>
              </a:spcAft>
              <a:buSzPct val="108108"/>
              <a:buChar char="●"/>
            </a:pPr>
            <a:endParaRPr lang="en-US" sz="1600" dirty="0" smtClean="0"/>
          </a:p>
          <a:p>
            <a:pPr marL="457200" lvl="0" indent="-342900" algn="just" rtl="0">
              <a:lnSpc>
                <a:spcPct val="115000"/>
              </a:lnSpc>
              <a:spcBef>
                <a:spcPts val="0"/>
              </a:spcBef>
              <a:spcAft>
                <a:spcPts val="0"/>
              </a:spcAft>
              <a:buSzPct val="108108"/>
              <a:buChar char="●"/>
            </a:pPr>
            <a:endParaRPr sz="1600" dirty="0"/>
          </a:p>
        </p:txBody>
      </p:sp>
    </p:spTree>
    <p:extLst>
      <p:ext uri="{BB962C8B-B14F-4D97-AF65-F5344CB8AC3E}">
        <p14:creationId xmlns:p14="http://schemas.microsoft.com/office/powerpoint/2010/main" val="550031885"/>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Shape 697"/>
        <p:cNvGrpSpPr/>
        <p:nvPr/>
      </p:nvGrpSpPr>
      <p:grpSpPr>
        <a:xfrm>
          <a:off x="0" y="0"/>
          <a:ext cx="0" cy="0"/>
          <a:chOff x="0" y="0"/>
          <a:chExt cx="0" cy="0"/>
        </a:xfrm>
      </p:grpSpPr>
      <p:sp>
        <p:nvSpPr>
          <p:cNvPr id="698" name="Google Shape;698;g2e02126bc50_0_232"/>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US" sz="1520" dirty="0"/>
              <a:t>Example of connection and disconnection</a:t>
            </a:r>
            <a:endParaRPr sz="1520" dirty="0"/>
          </a:p>
        </p:txBody>
      </p:sp>
      <p:sp>
        <p:nvSpPr>
          <p:cNvPr id="699" name="Google Shape;699;g2e02126bc50_0_232"/>
          <p:cNvSpPr txBox="1">
            <a:spLocks noGrp="1"/>
          </p:cNvSpPr>
          <p:nvPr>
            <p:ph type="body" idx="1"/>
          </p:nvPr>
        </p:nvSpPr>
        <p:spPr>
          <a:xfrm>
            <a:off x="253250" y="1391475"/>
            <a:ext cx="4683300" cy="3882300"/>
          </a:xfrm>
          <a:prstGeom prst="rect">
            <a:avLst/>
          </a:prstGeom>
        </p:spPr>
        <p:txBody>
          <a:bodyPr spcFirstLastPara="1" wrap="square" lIns="91425" tIns="91425" rIns="91425" bIns="91425" anchor="t" anchorCtr="0">
            <a:normAutofit/>
          </a:bodyPr>
          <a:lstStyle/>
          <a:p>
            <a:pPr marL="457200" lvl="0" indent="-323850" algn="just" rtl="0">
              <a:spcBef>
                <a:spcPts val="0"/>
              </a:spcBef>
              <a:spcAft>
                <a:spcPts val="0"/>
              </a:spcAft>
              <a:buSzPts val="1500"/>
              <a:buChar char="●"/>
            </a:pPr>
            <a:r>
              <a:rPr lang="en-US" sz="1500" dirty="0"/>
              <a:t>Node A asks for a connection with a set asynchronous balanced mode (SABM) frame; node B gives a positive response with an unnumbered acknowledgment (UA) frame. </a:t>
            </a:r>
            <a:endParaRPr sz="1500" dirty="0"/>
          </a:p>
          <a:p>
            <a:pPr marL="457200" lvl="0" indent="-323850" algn="just" rtl="0">
              <a:spcBef>
                <a:spcPts val="0"/>
              </a:spcBef>
              <a:spcAft>
                <a:spcPts val="0"/>
              </a:spcAft>
              <a:buSzPts val="1500"/>
              <a:buChar char="●"/>
            </a:pPr>
            <a:r>
              <a:rPr lang="en-US" sz="1500" dirty="0"/>
              <a:t>After these two exchanges, data can be transferred between the two nodes (not shown in the figure). </a:t>
            </a:r>
            <a:endParaRPr sz="1500" dirty="0"/>
          </a:p>
          <a:p>
            <a:pPr marL="457200" lvl="0" indent="-323850" algn="just" rtl="0">
              <a:spcBef>
                <a:spcPts val="0"/>
              </a:spcBef>
              <a:spcAft>
                <a:spcPts val="0"/>
              </a:spcAft>
              <a:buSzPts val="1500"/>
              <a:buChar char="●"/>
            </a:pPr>
            <a:r>
              <a:rPr lang="en-US" sz="1500" dirty="0"/>
              <a:t>After data transfer, node A sends a DISC (disconnect) frame to release the connection; it is confirmed by node B responding with a UA (unnumbered acknowledgment).</a:t>
            </a:r>
            <a:endParaRPr sz="1500" dirty="0"/>
          </a:p>
          <a:p>
            <a:pPr marL="0" lvl="0" indent="0" algn="l" rtl="0">
              <a:spcBef>
                <a:spcPts val="0"/>
              </a:spcBef>
              <a:spcAft>
                <a:spcPts val="0"/>
              </a:spcAft>
              <a:buNone/>
            </a:pPr>
            <a:endParaRPr dirty="0"/>
          </a:p>
        </p:txBody>
      </p:sp>
      <p:pic>
        <p:nvPicPr>
          <p:cNvPr id="700" name="Google Shape;700;g2e02126bc50_0_232"/>
          <p:cNvPicPr preferRelativeResize="0"/>
          <p:nvPr/>
        </p:nvPicPr>
        <p:blipFill>
          <a:blip r:embed="rId3">
            <a:alphaModFix/>
          </a:blip>
          <a:stretch>
            <a:fillRect/>
          </a:stretch>
        </p:blipFill>
        <p:spPr>
          <a:xfrm>
            <a:off x="5323299" y="1506800"/>
            <a:ext cx="3405551" cy="3544949"/>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Shape 704"/>
        <p:cNvGrpSpPr/>
        <p:nvPr/>
      </p:nvGrpSpPr>
      <p:grpSpPr>
        <a:xfrm>
          <a:off x="0" y="0"/>
          <a:ext cx="0" cy="0"/>
          <a:chOff x="0" y="0"/>
          <a:chExt cx="0" cy="0"/>
        </a:xfrm>
      </p:grpSpPr>
      <p:sp>
        <p:nvSpPr>
          <p:cNvPr id="705" name="Google Shape;705;g2e02126bc50_0_238"/>
          <p:cNvSpPr txBox="1">
            <a:spLocks noGrp="1"/>
          </p:cNvSpPr>
          <p:nvPr>
            <p:ph type="body" idx="1"/>
          </p:nvPr>
        </p:nvSpPr>
        <p:spPr>
          <a:xfrm>
            <a:off x="253250" y="1085025"/>
            <a:ext cx="2819700" cy="4188900"/>
          </a:xfrm>
          <a:prstGeom prst="rect">
            <a:avLst/>
          </a:prstGeom>
        </p:spPr>
        <p:txBody>
          <a:bodyPr spcFirstLastPara="1" wrap="square" lIns="91425" tIns="91425" rIns="91425" bIns="91425" anchor="t" anchorCtr="0">
            <a:normAutofit/>
          </a:bodyPr>
          <a:lstStyle/>
          <a:p>
            <a:pPr marL="0" lvl="0" indent="0" algn="just" rtl="0">
              <a:spcBef>
                <a:spcPts val="0"/>
              </a:spcBef>
              <a:spcAft>
                <a:spcPts val="0"/>
              </a:spcAft>
              <a:buClr>
                <a:schemeClr val="dk1"/>
              </a:buClr>
              <a:buSzPts val="1100"/>
              <a:buFont typeface="Arial"/>
              <a:buNone/>
            </a:pPr>
            <a:r>
              <a:rPr lang="en-US" dirty="0"/>
              <a:t>The first is the case where no error has occurred; the second is the case where an error has occurred and some frames are discarded.</a:t>
            </a:r>
            <a:endParaRPr dirty="0"/>
          </a:p>
          <a:p>
            <a:pPr marL="0" lvl="0" indent="0" algn="just" rtl="0">
              <a:spcBef>
                <a:spcPts val="0"/>
              </a:spcBef>
              <a:spcAft>
                <a:spcPts val="0"/>
              </a:spcAft>
              <a:buNone/>
            </a:pPr>
            <a:endParaRPr dirty="0"/>
          </a:p>
        </p:txBody>
      </p:sp>
      <p:pic>
        <p:nvPicPr>
          <p:cNvPr id="706" name="Google Shape;706;g2e02126bc50_0_238"/>
          <p:cNvPicPr preferRelativeResize="0"/>
          <p:nvPr/>
        </p:nvPicPr>
        <p:blipFill>
          <a:blip r:embed="rId3">
            <a:alphaModFix/>
          </a:blip>
          <a:stretch>
            <a:fillRect/>
          </a:stretch>
        </p:blipFill>
        <p:spPr>
          <a:xfrm>
            <a:off x="3561525" y="859425"/>
            <a:ext cx="5267727" cy="411014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10"/>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dirty="0">
                <a:latin typeface="Times New Roman" panose="02020603050405020304" pitchFamily="18" charset="0"/>
                <a:cs typeface="Times New Roman" panose="02020603050405020304" pitchFamily="18" charset="0"/>
              </a:rPr>
              <a:t>Application Programming Interface (Sockets)</a:t>
            </a:r>
            <a:endParaRPr dirty="0">
              <a:latin typeface="Times New Roman" panose="02020603050405020304" pitchFamily="18" charset="0"/>
              <a:cs typeface="Times New Roman" panose="02020603050405020304" pitchFamily="18" charset="0"/>
            </a:endParaRPr>
          </a:p>
        </p:txBody>
      </p:sp>
      <p:sp>
        <p:nvSpPr>
          <p:cNvPr id="106" name="Google Shape;106;p10"/>
          <p:cNvSpPr txBox="1">
            <a:spLocks noGrp="1"/>
          </p:cNvSpPr>
          <p:nvPr>
            <p:ph type="body" idx="1"/>
          </p:nvPr>
        </p:nvSpPr>
        <p:spPr>
          <a:xfrm>
            <a:off x="231674" y="1506800"/>
            <a:ext cx="8791675" cy="34164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0"/>
              </a:spcBef>
              <a:spcAft>
                <a:spcPts val="0"/>
              </a:spcAft>
              <a:buSzPts val="1800"/>
              <a:buChar char="●"/>
            </a:pPr>
            <a:r>
              <a:rPr lang="en-US" sz="1600" dirty="0"/>
              <a:t>The place to start when implementing a network application is the interface exported by the network</a:t>
            </a:r>
            <a:r>
              <a:rPr lang="en-US" sz="1600" dirty="0" smtClean="0"/>
              <a:t>.</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smtClean="0"/>
              <a:t>M</a:t>
            </a:r>
            <a:r>
              <a:rPr lang="en-US" sz="1600" dirty="0" smtClean="0"/>
              <a:t>ost </a:t>
            </a:r>
            <a:r>
              <a:rPr lang="en-US" sz="1600" dirty="0"/>
              <a:t>network protocols are implemented in software (especially those high in the protocol stack), and nearly all computer systems implement their network protocols as part of the operating system, OS provides </a:t>
            </a:r>
            <a:r>
              <a:rPr lang="en-US" sz="1600" dirty="0" smtClean="0"/>
              <a:t>interface to </a:t>
            </a:r>
            <a:r>
              <a:rPr lang="en-US" sz="1600" dirty="0"/>
              <a:t>its networking subsystem</a:t>
            </a:r>
            <a:r>
              <a:rPr lang="en-US" sz="1600" dirty="0" smtClean="0"/>
              <a:t>.</a:t>
            </a:r>
          </a:p>
          <a:p>
            <a:pPr marL="457200" lvl="0" indent="-342900" algn="just" rtl="0">
              <a:lnSpc>
                <a:spcPct val="115000"/>
              </a:lnSpc>
              <a:spcBef>
                <a:spcPts val="0"/>
              </a:spcBef>
              <a:spcAft>
                <a:spcPts val="0"/>
              </a:spcAft>
              <a:buSzPts val="1800"/>
              <a:buChar char="●"/>
            </a:pPr>
            <a:endParaRPr lang="en-US" sz="1600" dirty="0"/>
          </a:p>
          <a:p>
            <a:pPr marL="457200" lvl="0" indent="-342900" algn="just" rtl="0">
              <a:lnSpc>
                <a:spcPct val="115000"/>
              </a:lnSpc>
              <a:spcBef>
                <a:spcPts val="0"/>
              </a:spcBef>
              <a:spcAft>
                <a:spcPts val="0"/>
              </a:spcAft>
              <a:buSzPts val="1800"/>
              <a:buChar char="●"/>
            </a:pPr>
            <a:r>
              <a:rPr lang="en-US" sz="1600" dirty="0" smtClean="0"/>
              <a:t> </a:t>
            </a:r>
            <a:r>
              <a:rPr lang="en-US" sz="1600" dirty="0"/>
              <a:t>This interface is often called the network application programming interface (API</a:t>
            </a:r>
            <a:r>
              <a:rPr lang="en-US" sz="1600" dirty="0" smtClean="0"/>
              <a:t>).</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Although each operating system is free to define its own network, over time certain of these APIs have become widely supported; that is, they have been ported to operating systems other than their native system</a:t>
            </a:r>
            <a:endParaRPr sz="1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body" idx="1"/>
          </p:nvPr>
        </p:nvSpPr>
        <p:spPr>
          <a:xfrm>
            <a:off x="253250" y="1092631"/>
            <a:ext cx="8520600" cy="3789335"/>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Berkeley </a:t>
            </a:r>
            <a:r>
              <a:rPr lang="en-US" sz="1600" dirty="0" smtClean="0"/>
              <a:t>Distribution </a:t>
            </a:r>
            <a:r>
              <a:rPr lang="en-US" sz="1600" dirty="0"/>
              <a:t>of </a:t>
            </a:r>
            <a:r>
              <a:rPr lang="en-US" sz="1600" dirty="0" smtClean="0"/>
              <a:t>Unix (BDU), </a:t>
            </a:r>
            <a:r>
              <a:rPr lang="en-US" sz="1600" dirty="0"/>
              <a:t>which is now supported in virtually all popular operating </a:t>
            </a:r>
            <a:r>
              <a:rPr lang="en-US" sz="1600" dirty="0" smtClean="0"/>
              <a:t>systems.</a:t>
            </a:r>
          </a:p>
          <a:p>
            <a:pPr marL="457200" lvl="0" indent="-342900" algn="just" rtl="0">
              <a:lnSpc>
                <a:spcPct val="115000"/>
              </a:lnSpc>
              <a:spcBef>
                <a:spcPts val="0"/>
              </a:spcBef>
              <a:spcAft>
                <a:spcPts val="0"/>
              </a:spcAft>
              <a:buSzPts val="1800"/>
              <a:buChar char="●"/>
            </a:pPr>
            <a:endParaRPr sz="1600" b="1" dirty="0"/>
          </a:p>
          <a:p>
            <a:pPr marL="457200" lvl="0" indent="-342900" algn="just" rtl="0">
              <a:lnSpc>
                <a:spcPct val="115000"/>
              </a:lnSpc>
              <a:spcBef>
                <a:spcPts val="0"/>
              </a:spcBef>
              <a:spcAft>
                <a:spcPts val="0"/>
              </a:spcAft>
              <a:buSzPts val="1800"/>
              <a:buChar char="●"/>
            </a:pPr>
            <a:r>
              <a:rPr lang="en-US" sz="1600" dirty="0"/>
              <a:t>Each protocol provides a certain set of services, and the API provides a syntax by which those services can be invoked on a particular computer system</a:t>
            </a:r>
            <a:r>
              <a:rPr lang="en-US" sz="1600" dirty="0" smtClean="0"/>
              <a:t>.</a:t>
            </a:r>
          </a:p>
          <a:p>
            <a:pPr marL="457200" lvl="0" indent="-342900" algn="just" rtl="0">
              <a:lnSpc>
                <a:spcPct val="115000"/>
              </a:lnSpc>
              <a:spcBef>
                <a:spcPts val="0"/>
              </a:spcBef>
              <a:spcAft>
                <a:spcPts val="0"/>
              </a:spcAft>
              <a:buSzPts val="1800"/>
              <a:buChar char="●"/>
            </a:pPr>
            <a:endParaRPr sz="1600" b="1" dirty="0"/>
          </a:p>
          <a:p>
            <a:pPr marL="457200" lvl="0" indent="-342900" algn="just" rtl="0">
              <a:lnSpc>
                <a:spcPct val="115000"/>
              </a:lnSpc>
              <a:spcBef>
                <a:spcPts val="0"/>
              </a:spcBef>
              <a:spcAft>
                <a:spcPts val="0"/>
              </a:spcAft>
              <a:buSzPts val="1800"/>
              <a:buChar char="●"/>
            </a:pPr>
            <a:r>
              <a:rPr lang="en-US" sz="1600" dirty="0"/>
              <a:t>The main abstraction of the socket interface, is the </a:t>
            </a:r>
            <a:r>
              <a:rPr lang="en-US" sz="1600" b="1" dirty="0" smtClean="0"/>
              <a:t>socket</a:t>
            </a:r>
            <a:r>
              <a:rPr lang="en-US" sz="1600" dirty="0" smtClean="0"/>
              <a:t>. </a:t>
            </a:r>
            <a:r>
              <a:rPr lang="en-US" sz="1600" dirty="0" smtClean="0"/>
              <a:t>A </a:t>
            </a:r>
            <a:r>
              <a:rPr lang="en-US" sz="1600" dirty="0"/>
              <a:t>good way to think of a socket is as the point where a local application process attaches to the network</a:t>
            </a:r>
            <a:r>
              <a:rPr lang="en-US" sz="1600" dirty="0" smtClean="0"/>
              <a:t>.</a:t>
            </a:r>
          </a:p>
          <a:p>
            <a:pPr marL="457200" lvl="0" indent="-342900" algn="just" rtl="0">
              <a:lnSpc>
                <a:spcPct val="115000"/>
              </a:lnSpc>
              <a:spcBef>
                <a:spcPts val="0"/>
              </a:spcBef>
              <a:spcAft>
                <a:spcPts val="0"/>
              </a:spcAft>
              <a:buSzPts val="1800"/>
              <a:buChar char="●"/>
            </a:pPr>
            <a:endParaRPr sz="1600" b="1" dirty="0"/>
          </a:p>
          <a:p>
            <a:pPr marL="457200" lvl="0" indent="-342900" algn="just" rtl="0">
              <a:lnSpc>
                <a:spcPct val="115000"/>
              </a:lnSpc>
              <a:spcBef>
                <a:spcPts val="0"/>
              </a:spcBef>
              <a:spcAft>
                <a:spcPts val="0"/>
              </a:spcAft>
              <a:buSzPts val="1800"/>
              <a:buChar char="●"/>
            </a:pPr>
            <a:r>
              <a:rPr lang="en-US" sz="1600" dirty="0"/>
              <a:t>The interface defines operations for creating a socket, attaching the socket to the network, sending/ receiving messages through the socket, and closing the socket.</a:t>
            </a:r>
            <a:endParaRPr sz="1600"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1"/>
          <p:cNvSpPr txBox="1">
            <a:spLocks noGrp="1"/>
          </p:cNvSpPr>
          <p:nvPr>
            <p:ph type="body" idx="1"/>
          </p:nvPr>
        </p:nvSpPr>
        <p:spPr>
          <a:xfrm>
            <a:off x="253250" y="821531"/>
            <a:ext cx="8520600" cy="4060435"/>
          </a:xfrm>
          <a:prstGeom prst="rect">
            <a:avLst/>
          </a:prstGeom>
          <a:noFill/>
          <a:ln>
            <a:noFill/>
          </a:ln>
        </p:spPr>
        <p:txBody>
          <a:bodyPr spcFirstLastPara="1" wrap="square" lIns="91425" tIns="91425" rIns="91425" bIns="91425" anchor="t" anchorCtr="0">
            <a:normAutofit/>
          </a:bodyPr>
          <a:lstStyle/>
          <a:p>
            <a:pPr marL="114300" lvl="0" indent="0" algn="just" rtl="0">
              <a:lnSpc>
                <a:spcPct val="115000"/>
              </a:lnSpc>
              <a:spcBef>
                <a:spcPts val="0"/>
              </a:spcBef>
              <a:spcAft>
                <a:spcPts val="0"/>
              </a:spcAft>
              <a:buSzPts val="1800"/>
              <a:buNone/>
            </a:pPr>
            <a:r>
              <a:rPr lang="en-US" sz="1600" b="1" dirty="0" smtClean="0"/>
              <a:t>Client-Server Interaction:</a:t>
            </a:r>
            <a:endParaRPr sz="1600" b="1" dirty="0"/>
          </a:p>
        </p:txBody>
      </p:sp>
      <p:pic>
        <p:nvPicPr>
          <p:cNvPr id="3" name="Picture 2"/>
          <p:cNvPicPr>
            <a:picLocks noChangeAspect="1"/>
          </p:cNvPicPr>
          <p:nvPr/>
        </p:nvPicPr>
        <p:blipFill>
          <a:blip r:embed="rId3"/>
          <a:stretch>
            <a:fillRect/>
          </a:stretch>
        </p:blipFill>
        <p:spPr>
          <a:xfrm>
            <a:off x="435914" y="1431534"/>
            <a:ext cx="7629236" cy="3450432"/>
          </a:xfrm>
          <a:prstGeom prst="rect">
            <a:avLst/>
          </a:prstGeom>
        </p:spPr>
      </p:pic>
    </p:spTree>
    <p:extLst>
      <p:ext uri="{BB962C8B-B14F-4D97-AF65-F5344CB8AC3E}">
        <p14:creationId xmlns:p14="http://schemas.microsoft.com/office/powerpoint/2010/main" val="1013243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2"/>
          <p:cNvSpPr txBox="1">
            <a:spLocks noGrp="1"/>
          </p:cNvSpPr>
          <p:nvPr>
            <p:ph type="body" idx="1"/>
          </p:nvPr>
        </p:nvSpPr>
        <p:spPr>
          <a:xfrm>
            <a:off x="253250" y="891153"/>
            <a:ext cx="8520600" cy="4382747"/>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To create a socket </a:t>
            </a:r>
            <a:endParaRPr sz="1600" dirty="0"/>
          </a:p>
          <a:p>
            <a:pPr marL="114300" lvl="0" indent="0" algn="just" rtl="0">
              <a:lnSpc>
                <a:spcPct val="115000"/>
              </a:lnSpc>
              <a:spcBef>
                <a:spcPts val="0"/>
              </a:spcBef>
              <a:spcAft>
                <a:spcPts val="0"/>
              </a:spcAft>
              <a:buSzPts val="1800"/>
              <a:buNone/>
            </a:pPr>
            <a:r>
              <a:rPr lang="en-US" sz="1600" dirty="0"/>
              <a:t>	</a:t>
            </a:r>
            <a:r>
              <a:rPr lang="en-US" sz="1600" b="1" dirty="0" err="1"/>
              <a:t>int</a:t>
            </a:r>
            <a:r>
              <a:rPr lang="en-US" sz="1600" b="1" dirty="0"/>
              <a:t> socket(</a:t>
            </a:r>
            <a:r>
              <a:rPr lang="en-US" sz="1600" b="1" dirty="0" err="1"/>
              <a:t>int</a:t>
            </a:r>
            <a:r>
              <a:rPr lang="en-US" sz="1600" b="1" dirty="0"/>
              <a:t> domain, </a:t>
            </a:r>
            <a:r>
              <a:rPr lang="en-US" sz="1600" b="1" dirty="0" err="1"/>
              <a:t>int</a:t>
            </a:r>
            <a:r>
              <a:rPr lang="en-US" sz="1600" b="1" dirty="0"/>
              <a:t> type, </a:t>
            </a:r>
            <a:r>
              <a:rPr lang="en-US" sz="1600" b="1" dirty="0" err="1"/>
              <a:t>int</a:t>
            </a:r>
            <a:r>
              <a:rPr lang="en-US" sz="1600" b="1" dirty="0"/>
              <a:t> protocol) </a:t>
            </a:r>
            <a:endParaRPr lang="en-US" sz="1600" b="1" dirty="0" smtClean="0"/>
          </a:p>
          <a:p>
            <a:pPr marL="114300" lvl="0" indent="0" algn="just" rtl="0">
              <a:lnSpc>
                <a:spcPct val="115000"/>
              </a:lnSpc>
              <a:spcBef>
                <a:spcPts val="0"/>
              </a:spcBef>
              <a:spcAft>
                <a:spcPts val="0"/>
              </a:spcAft>
              <a:buSzPts val="1800"/>
              <a:buNone/>
            </a:pPr>
            <a:endParaRPr sz="1600" b="1" dirty="0"/>
          </a:p>
          <a:p>
            <a:pPr marL="457200" lvl="0" indent="-342900" algn="just" rtl="0">
              <a:lnSpc>
                <a:spcPct val="115000"/>
              </a:lnSpc>
              <a:spcBef>
                <a:spcPts val="0"/>
              </a:spcBef>
              <a:spcAft>
                <a:spcPts val="0"/>
              </a:spcAft>
              <a:buSzPts val="1800"/>
              <a:buChar char="●"/>
            </a:pPr>
            <a:r>
              <a:rPr lang="en-US" sz="1600" dirty="0"/>
              <a:t>The next step depends on whether you are a client or a server</a:t>
            </a:r>
            <a:r>
              <a:rPr lang="en-US" sz="1600" dirty="0" smtClean="0"/>
              <a:t>.</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 On a server machine, the application process performs a </a:t>
            </a:r>
            <a:r>
              <a:rPr lang="en-US" sz="1600" b="1" dirty="0"/>
              <a:t>passive</a:t>
            </a:r>
            <a:r>
              <a:rPr lang="en-US" sz="1600" dirty="0"/>
              <a:t> open—the server says that it is prepared to accept connections, but it does not actually establish a connection. </a:t>
            </a:r>
            <a:endParaRPr sz="1600" dirty="0"/>
          </a:p>
          <a:p>
            <a:pPr marL="457200" lvl="0" indent="-342900" algn="just" rtl="0">
              <a:lnSpc>
                <a:spcPct val="115000"/>
              </a:lnSpc>
              <a:spcBef>
                <a:spcPts val="0"/>
              </a:spcBef>
              <a:spcAft>
                <a:spcPts val="0"/>
              </a:spcAft>
              <a:buSzPts val="1800"/>
              <a:buChar char="●"/>
            </a:pPr>
            <a:r>
              <a:rPr lang="en-US" sz="1600" dirty="0"/>
              <a:t>The server does this by invoking the following three operations: </a:t>
            </a:r>
            <a:endParaRPr sz="1600" dirty="0"/>
          </a:p>
          <a:p>
            <a:pPr marL="114300" lvl="0" indent="0" algn="just" rtl="0">
              <a:lnSpc>
                <a:spcPct val="115000"/>
              </a:lnSpc>
              <a:spcBef>
                <a:spcPts val="0"/>
              </a:spcBef>
              <a:spcAft>
                <a:spcPts val="0"/>
              </a:spcAft>
              <a:buSzPts val="1800"/>
              <a:buNone/>
            </a:pPr>
            <a:r>
              <a:rPr lang="en-US" sz="1600" dirty="0"/>
              <a:t>	</a:t>
            </a:r>
            <a:r>
              <a:rPr lang="en-US" sz="1600" b="1" dirty="0" err="1"/>
              <a:t>int</a:t>
            </a:r>
            <a:r>
              <a:rPr lang="en-US" sz="1600" b="1" dirty="0"/>
              <a:t> bind(</a:t>
            </a:r>
            <a:r>
              <a:rPr lang="en-US" sz="1600" b="1" dirty="0" err="1"/>
              <a:t>int</a:t>
            </a:r>
            <a:r>
              <a:rPr lang="en-US" sz="1600" b="1" dirty="0"/>
              <a:t> socket, </a:t>
            </a:r>
            <a:r>
              <a:rPr lang="en-US" sz="1600" b="1" dirty="0" err="1"/>
              <a:t>struct</a:t>
            </a:r>
            <a:r>
              <a:rPr lang="en-US" sz="1600" b="1" dirty="0"/>
              <a:t> </a:t>
            </a:r>
            <a:r>
              <a:rPr lang="en-US" sz="1600" b="1" dirty="0" err="1"/>
              <a:t>sockaddr</a:t>
            </a:r>
            <a:r>
              <a:rPr lang="en-US" sz="1600" b="1" dirty="0"/>
              <a:t> *address, </a:t>
            </a:r>
            <a:r>
              <a:rPr lang="en-US" sz="1600" b="1" dirty="0" err="1"/>
              <a:t>int</a:t>
            </a:r>
            <a:r>
              <a:rPr lang="en-US" sz="1600" b="1" dirty="0"/>
              <a:t> </a:t>
            </a:r>
            <a:r>
              <a:rPr lang="en-US" sz="1600" b="1" dirty="0" err="1"/>
              <a:t>addr</a:t>
            </a:r>
            <a:r>
              <a:rPr lang="en-US" sz="1600" b="1" dirty="0"/>
              <a:t> </a:t>
            </a:r>
            <a:r>
              <a:rPr lang="en-US" sz="1600" b="1" dirty="0" err="1"/>
              <a:t>len</a:t>
            </a:r>
            <a:r>
              <a:rPr lang="en-US" sz="1600" b="1" dirty="0"/>
              <a:t>) </a:t>
            </a:r>
            <a:endParaRPr sz="1600" b="1" dirty="0"/>
          </a:p>
          <a:p>
            <a:pPr marL="114300" lvl="0" indent="0" algn="just" rtl="0">
              <a:lnSpc>
                <a:spcPct val="115000"/>
              </a:lnSpc>
              <a:spcBef>
                <a:spcPts val="0"/>
              </a:spcBef>
              <a:spcAft>
                <a:spcPts val="0"/>
              </a:spcAft>
              <a:buSzPts val="1800"/>
              <a:buNone/>
            </a:pPr>
            <a:r>
              <a:rPr lang="en-US" sz="1600" b="1" dirty="0"/>
              <a:t>	</a:t>
            </a:r>
            <a:r>
              <a:rPr lang="en-US" sz="1600" b="1" dirty="0" err="1"/>
              <a:t>int</a:t>
            </a:r>
            <a:r>
              <a:rPr lang="en-US" sz="1600" b="1" dirty="0"/>
              <a:t> listen(</a:t>
            </a:r>
            <a:r>
              <a:rPr lang="en-US" sz="1600" b="1" dirty="0" err="1"/>
              <a:t>int</a:t>
            </a:r>
            <a:r>
              <a:rPr lang="en-US" sz="1600" b="1" dirty="0"/>
              <a:t> socket, </a:t>
            </a:r>
            <a:r>
              <a:rPr lang="en-US" sz="1600" b="1" dirty="0" err="1"/>
              <a:t>int</a:t>
            </a:r>
            <a:r>
              <a:rPr lang="en-US" sz="1600" b="1" dirty="0"/>
              <a:t> backlog)</a:t>
            </a:r>
            <a:endParaRPr sz="1600" b="1" dirty="0"/>
          </a:p>
          <a:p>
            <a:pPr marL="114300" lvl="0" indent="0" algn="just" rtl="0">
              <a:lnSpc>
                <a:spcPct val="115000"/>
              </a:lnSpc>
              <a:spcBef>
                <a:spcPts val="0"/>
              </a:spcBef>
              <a:spcAft>
                <a:spcPts val="0"/>
              </a:spcAft>
              <a:buSzPts val="1800"/>
              <a:buNone/>
            </a:pPr>
            <a:r>
              <a:rPr lang="en-US" sz="1600" b="1" dirty="0"/>
              <a:t>	</a:t>
            </a:r>
            <a:r>
              <a:rPr lang="en-US" sz="1600" b="1" dirty="0" err="1"/>
              <a:t>int</a:t>
            </a:r>
            <a:r>
              <a:rPr lang="en-US" sz="1600" b="1" dirty="0"/>
              <a:t> accept(</a:t>
            </a:r>
            <a:r>
              <a:rPr lang="en-US" sz="1600" b="1" dirty="0" err="1"/>
              <a:t>int</a:t>
            </a:r>
            <a:r>
              <a:rPr lang="en-US" sz="1600" b="1" dirty="0"/>
              <a:t> socket, </a:t>
            </a:r>
            <a:r>
              <a:rPr lang="en-US" sz="1600" b="1" dirty="0" err="1"/>
              <a:t>struct</a:t>
            </a:r>
            <a:r>
              <a:rPr lang="en-US" sz="1600" b="1" dirty="0"/>
              <a:t> </a:t>
            </a:r>
            <a:r>
              <a:rPr lang="en-US" sz="1600" b="1" dirty="0" err="1"/>
              <a:t>sockaddr</a:t>
            </a:r>
            <a:r>
              <a:rPr lang="en-US" sz="1600" b="1" dirty="0"/>
              <a:t> *address, </a:t>
            </a:r>
            <a:r>
              <a:rPr lang="en-US" sz="1600" b="1" dirty="0" err="1"/>
              <a:t>int</a:t>
            </a:r>
            <a:r>
              <a:rPr lang="en-US" sz="1600" b="1" dirty="0"/>
              <a:t> *</a:t>
            </a:r>
            <a:r>
              <a:rPr lang="en-US" sz="1600" b="1" dirty="0" err="1"/>
              <a:t>addr</a:t>
            </a:r>
            <a:r>
              <a:rPr lang="en-US" sz="1600" b="1" dirty="0"/>
              <a:t> </a:t>
            </a:r>
            <a:r>
              <a:rPr lang="en-US" sz="1600" b="1" dirty="0" err="1"/>
              <a:t>len</a:t>
            </a:r>
            <a:r>
              <a:rPr lang="en-US" sz="1600" b="1" dirty="0"/>
              <a:t>)</a:t>
            </a:r>
            <a:endParaRPr sz="1600" b="1" dirty="0"/>
          </a:p>
          <a:p>
            <a:pPr marL="457200" lvl="0" indent="-342900" algn="just" rtl="0">
              <a:lnSpc>
                <a:spcPct val="115000"/>
              </a:lnSpc>
              <a:spcBef>
                <a:spcPts val="0"/>
              </a:spcBef>
              <a:spcAft>
                <a:spcPts val="0"/>
              </a:spcAft>
              <a:buSzPts val="1800"/>
              <a:buChar char="●"/>
            </a:pPr>
            <a:r>
              <a:rPr lang="en-US" sz="1600" dirty="0"/>
              <a:t>The bind operation, as its name suggests, binds the newly created socket to the specified address.</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3"/>
          <p:cNvSpPr txBox="1">
            <a:spLocks noGrp="1"/>
          </p:cNvSpPr>
          <p:nvPr>
            <p:ph type="body" idx="1"/>
          </p:nvPr>
        </p:nvSpPr>
        <p:spPr>
          <a:xfrm>
            <a:off x="230003" y="1012842"/>
            <a:ext cx="8520600" cy="4070602"/>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The </a:t>
            </a:r>
            <a:r>
              <a:rPr lang="en-US" sz="1600" b="1" dirty="0"/>
              <a:t>listen</a:t>
            </a:r>
            <a:r>
              <a:rPr lang="en-US" sz="1600" dirty="0"/>
              <a:t> operation then defines how many connections can be pending on the specified socket. </a:t>
            </a:r>
            <a:r>
              <a:rPr lang="en-US" sz="1600" dirty="0" smtClean="0"/>
              <a:t>Finally</a:t>
            </a:r>
            <a:r>
              <a:rPr lang="en-US" sz="1600" dirty="0"/>
              <a:t>, the </a:t>
            </a:r>
            <a:r>
              <a:rPr lang="en-US" sz="1600" b="1" dirty="0"/>
              <a:t>accept</a:t>
            </a:r>
            <a:r>
              <a:rPr lang="en-US" sz="1600" dirty="0"/>
              <a:t> operation carries out the passive open. </a:t>
            </a:r>
            <a:endParaRPr lang="en-US" sz="1600" dirty="0" smtClean="0"/>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It is a blocking operation that does not return until a remote participant has established a connection, and when it does complete it returns a new socket that corresponds to this just-established connection, and the address argument contains the remote participant’s </a:t>
            </a:r>
            <a:r>
              <a:rPr lang="en-US" sz="1600" dirty="0" smtClean="0"/>
              <a:t>address</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Note that when accept returns, the original socket that was given as an argument still exists and still corresponds to the passive open; it is used in future invocations of accept.</a:t>
            </a: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body" idx="1"/>
          </p:nvPr>
        </p:nvSpPr>
        <p:spPr>
          <a:xfrm>
            <a:off x="311700" y="1012842"/>
            <a:ext cx="8520600" cy="3946615"/>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On the client machine, the application process performs an active open; that is, it says who it wants to communicate with by invoking the following single operation: </a:t>
            </a:r>
            <a:endParaRPr lang="en-US" sz="1600" dirty="0" smtClean="0"/>
          </a:p>
          <a:p>
            <a:pPr marL="114300" lvl="0" indent="0" algn="just" rtl="0">
              <a:lnSpc>
                <a:spcPct val="115000"/>
              </a:lnSpc>
              <a:spcBef>
                <a:spcPts val="0"/>
              </a:spcBef>
              <a:spcAft>
                <a:spcPts val="0"/>
              </a:spcAft>
              <a:buSzPts val="1800"/>
              <a:buNone/>
            </a:pPr>
            <a:r>
              <a:rPr lang="en-US" sz="1600" dirty="0"/>
              <a:t>	</a:t>
            </a:r>
            <a:r>
              <a:rPr lang="en-US" sz="1600" b="1" dirty="0" err="1"/>
              <a:t>int</a:t>
            </a:r>
            <a:r>
              <a:rPr lang="en-US" sz="1600" b="1" dirty="0"/>
              <a:t> connect(</a:t>
            </a:r>
            <a:r>
              <a:rPr lang="en-US" sz="1600" b="1" dirty="0" err="1"/>
              <a:t>int</a:t>
            </a:r>
            <a:r>
              <a:rPr lang="en-US" sz="1600" b="1" dirty="0"/>
              <a:t> socket, </a:t>
            </a:r>
            <a:r>
              <a:rPr lang="en-US" sz="1600" b="1" dirty="0" err="1"/>
              <a:t>struct</a:t>
            </a:r>
            <a:r>
              <a:rPr lang="en-US" sz="1600" b="1" dirty="0"/>
              <a:t> </a:t>
            </a:r>
            <a:r>
              <a:rPr lang="en-US" sz="1600" b="1" dirty="0" err="1"/>
              <a:t>sockaddr</a:t>
            </a:r>
            <a:r>
              <a:rPr lang="en-US" sz="1600" b="1" dirty="0"/>
              <a:t> *address, </a:t>
            </a:r>
            <a:r>
              <a:rPr lang="en-US" sz="1600" b="1" dirty="0" err="1"/>
              <a:t>int</a:t>
            </a:r>
            <a:r>
              <a:rPr lang="en-US" sz="1600" b="1" dirty="0"/>
              <a:t> </a:t>
            </a:r>
            <a:r>
              <a:rPr lang="en-US" sz="1600" b="1" dirty="0" err="1"/>
              <a:t>addr</a:t>
            </a:r>
            <a:r>
              <a:rPr lang="en-US" sz="1600" b="1" dirty="0"/>
              <a:t> </a:t>
            </a:r>
            <a:r>
              <a:rPr lang="en-US" sz="1600" b="1" dirty="0" err="1"/>
              <a:t>len</a:t>
            </a:r>
            <a:r>
              <a:rPr lang="en-US" sz="1600" b="1" dirty="0" smtClean="0"/>
              <a:t>)</a:t>
            </a:r>
          </a:p>
          <a:p>
            <a:pPr marL="114300" lvl="0" indent="0" algn="just" rtl="0">
              <a:lnSpc>
                <a:spcPct val="115000"/>
              </a:lnSpc>
              <a:spcBef>
                <a:spcPts val="0"/>
              </a:spcBef>
              <a:spcAft>
                <a:spcPts val="0"/>
              </a:spcAft>
              <a:buSzPts val="1800"/>
              <a:buNone/>
            </a:pPr>
            <a:endParaRPr sz="1600" b="1" dirty="0"/>
          </a:p>
          <a:p>
            <a:pPr marL="457200" lvl="0" indent="-342900" algn="just" rtl="0">
              <a:lnSpc>
                <a:spcPct val="115000"/>
              </a:lnSpc>
              <a:spcBef>
                <a:spcPts val="0"/>
              </a:spcBef>
              <a:spcAft>
                <a:spcPts val="0"/>
              </a:spcAft>
              <a:buSzPts val="1800"/>
              <a:buChar char="●"/>
            </a:pPr>
            <a:r>
              <a:rPr lang="en-US" sz="1600" dirty="0"/>
              <a:t>This operation does not return until TCP has successfully established a connection, at which time the application is free to begin sending </a:t>
            </a:r>
            <a:r>
              <a:rPr lang="en-US" sz="1600" dirty="0" smtClean="0"/>
              <a:t>data.</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Once a connection is established, the application processes invoke the following two operations to send and receive data: </a:t>
            </a:r>
            <a:endParaRPr lang="en-US" sz="1600" dirty="0" smtClean="0"/>
          </a:p>
          <a:p>
            <a:pPr marL="457200" lvl="0" indent="-342900" algn="just" rtl="0">
              <a:lnSpc>
                <a:spcPct val="115000"/>
              </a:lnSpc>
              <a:spcBef>
                <a:spcPts val="0"/>
              </a:spcBef>
              <a:spcAft>
                <a:spcPts val="0"/>
              </a:spcAft>
              <a:buSzPts val="1800"/>
              <a:buChar char="●"/>
            </a:pPr>
            <a:endParaRPr sz="1600" dirty="0"/>
          </a:p>
          <a:p>
            <a:pPr marL="114300" lvl="0" indent="0" algn="just" rtl="0">
              <a:lnSpc>
                <a:spcPct val="115000"/>
              </a:lnSpc>
              <a:spcBef>
                <a:spcPts val="0"/>
              </a:spcBef>
              <a:spcAft>
                <a:spcPts val="0"/>
              </a:spcAft>
              <a:buSzPts val="1800"/>
              <a:buNone/>
            </a:pPr>
            <a:r>
              <a:rPr lang="en-US" sz="1600" dirty="0"/>
              <a:t>	</a:t>
            </a:r>
            <a:r>
              <a:rPr lang="en-US" sz="1600" b="1" dirty="0" err="1"/>
              <a:t>int</a:t>
            </a:r>
            <a:r>
              <a:rPr lang="en-US" sz="1600" b="1" dirty="0"/>
              <a:t> send(</a:t>
            </a:r>
            <a:r>
              <a:rPr lang="en-US" sz="1600" b="1" dirty="0" err="1"/>
              <a:t>int</a:t>
            </a:r>
            <a:r>
              <a:rPr lang="en-US" sz="1600" b="1" dirty="0"/>
              <a:t> socket, char *message, </a:t>
            </a:r>
            <a:r>
              <a:rPr lang="en-US" sz="1600" b="1" dirty="0" err="1"/>
              <a:t>int</a:t>
            </a:r>
            <a:r>
              <a:rPr lang="en-US" sz="1600" b="1" dirty="0"/>
              <a:t> </a:t>
            </a:r>
            <a:r>
              <a:rPr lang="en-US" sz="1600" b="1" dirty="0" err="1"/>
              <a:t>msg</a:t>
            </a:r>
            <a:r>
              <a:rPr lang="en-US" sz="1600" b="1" dirty="0"/>
              <a:t> </a:t>
            </a:r>
            <a:r>
              <a:rPr lang="en-US" sz="1600" b="1" dirty="0" err="1"/>
              <a:t>len</a:t>
            </a:r>
            <a:r>
              <a:rPr lang="en-US" sz="1600" b="1" dirty="0"/>
              <a:t>, </a:t>
            </a:r>
            <a:r>
              <a:rPr lang="en-US" sz="1600" b="1" dirty="0" err="1"/>
              <a:t>int</a:t>
            </a:r>
            <a:r>
              <a:rPr lang="en-US" sz="1600" b="1" dirty="0"/>
              <a:t> flags) </a:t>
            </a:r>
            <a:endParaRPr sz="1600" b="1" dirty="0"/>
          </a:p>
          <a:p>
            <a:pPr marL="114300" lvl="0" indent="0" algn="just" rtl="0">
              <a:lnSpc>
                <a:spcPct val="115000"/>
              </a:lnSpc>
              <a:spcBef>
                <a:spcPts val="0"/>
              </a:spcBef>
              <a:spcAft>
                <a:spcPts val="0"/>
              </a:spcAft>
              <a:buSzPts val="1800"/>
              <a:buNone/>
            </a:pPr>
            <a:r>
              <a:rPr lang="en-US" sz="1600" b="1" dirty="0"/>
              <a:t>	</a:t>
            </a:r>
            <a:r>
              <a:rPr lang="en-US" sz="1600" b="1" dirty="0" err="1"/>
              <a:t>int</a:t>
            </a:r>
            <a:r>
              <a:rPr lang="en-US" sz="1600" b="1" dirty="0"/>
              <a:t> </a:t>
            </a:r>
            <a:r>
              <a:rPr lang="en-US" sz="1600" b="1" dirty="0" err="1"/>
              <a:t>recv</a:t>
            </a:r>
            <a:r>
              <a:rPr lang="en-US" sz="1600" b="1" dirty="0"/>
              <a:t>(</a:t>
            </a:r>
            <a:r>
              <a:rPr lang="en-US" sz="1600" b="1" dirty="0" err="1"/>
              <a:t>int</a:t>
            </a:r>
            <a:r>
              <a:rPr lang="en-US" sz="1600" b="1" dirty="0"/>
              <a:t> socket, char *buffer, </a:t>
            </a:r>
            <a:r>
              <a:rPr lang="en-US" sz="1600" b="1" dirty="0" err="1"/>
              <a:t>int</a:t>
            </a:r>
            <a:r>
              <a:rPr lang="en-US" sz="1600" b="1" dirty="0"/>
              <a:t> </a:t>
            </a:r>
            <a:r>
              <a:rPr lang="en-US" sz="1600" b="1" dirty="0" err="1"/>
              <a:t>buf</a:t>
            </a:r>
            <a:r>
              <a:rPr lang="en-US" sz="1600" b="1" dirty="0"/>
              <a:t> </a:t>
            </a:r>
            <a:r>
              <a:rPr lang="en-US" sz="1600" b="1" dirty="0" err="1"/>
              <a:t>len</a:t>
            </a:r>
            <a:r>
              <a:rPr lang="en-US" sz="1600" b="1" dirty="0"/>
              <a:t>, </a:t>
            </a:r>
            <a:r>
              <a:rPr lang="en-US" sz="1600" b="1" dirty="0" err="1"/>
              <a:t>int</a:t>
            </a:r>
            <a:r>
              <a:rPr lang="en-US" sz="1600" b="1" dirty="0"/>
              <a:t> flags</a:t>
            </a:r>
            <a:r>
              <a:rPr lang="en-US" sz="1600" b="1" dirty="0" smtClean="0"/>
              <a:t>)</a:t>
            </a:r>
          </a:p>
          <a:p>
            <a:pPr marL="114300" lvl="0" indent="0" algn="just" rtl="0">
              <a:lnSpc>
                <a:spcPct val="115000"/>
              </a:lnSpc>
              <a:spcBef>
                <a:spcPts val="0"/>
              </a:spcBef>
              <a:spcAft>
                <a:spcPts val="0"/>
              </a:spcAft>
              <a:buSzPts val="1800"/>
              <a:buNone/>
            </a:pPr>
            <a:r>
              <a:rPr lang="en-US" sz="1600" b="1" dirty="0"/>
              <a:t> </a:t>
            </a:r>
            <a:r>
              <a:rPr lang="en-US" sz="1600" b="1" dirty="0" smtClean="0"/>
              <a:t>             Close()</a:t>
            </a:r>
            <a:endParaRPr sz="1600"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4"/>
          <p:cNvSpPr txBox="1">
            <a:spLocks noGrp="1"/>
          </p:cNvSpPr>
          <p:nvPr>
            <p:ph type="body" idx="1"/>
          </p:nvPr>
        </p:nvSpPr>
        <p:spPr>
          <a:xfrm>
            <a:off x="311700" y="1012842"/>
            <a:ext cx="8520600" cy="3946615"/>
          </a:xfrm>
          <a:prstGeom prst="rect">
            <a:avLst/>
          </a:prstGeom>
          <a:noFill/>
          <a:ln>
            <a:noFill/>
          </a:ln>
        </p:spPr>
        <p:txBody>
          <a:bodyPr spcFirstLastPara="1" wrap="square" lIns="91425" tIns="91425" rIns="91425" bIns="91425" anchor="t" anchorCtr="0">
            <a:normAutofit/>
          </a:bodyPr>
          <a:lstStyle/>
          <a:p>
            <a:pPr marL="114300" lvl="0" indent="0" algn="just" rtl="0">
              <a:lnSpc>
                <a:spcPct val="115000"/>
              </a:lnSpc>
              <a:spcBef>
                <a:spcPts val="0"/>
              </a:spcBef>
              <a:spcAft>
                <a:spcPts val="0"/>
              </a:spcAft>
              <a:buSzPts val="1800"/>
              <a:buNone/>
            </a:pPr>
            <a:r>
              <a:rPr lang="en-US" sz="1600" b="1" dirty="0" smtClean="0"/>
              <a:t>E-Commerce and Digital Communications : </a:t>
            </a:r>
            <a:r>
              <a:rPr lang="en-US" sz="1600" dirty="0" smtClean="0"/>
              <a:t>Speed, Convenient, Global Reach, Multimedia, Interactivity and Quicker response.</a:t>
            </a:r>
          </a:p>
          <a:p>
            <a:pPr marL="457200" lvl="0" indent="-342900" algn="just" rtl="0">
              <a:lnSpc>
                <a:spcPct val="115000"/>
              </a:lnSpc>
              <a:spcBef>
                <a:spcPts val="0"/>
              </a:spcBef>
              <a:spcAft>
                <a:spcPts val="0"/>
              </a:spcAft>
              <a:buSzPts val="1800"/>
              <a:buChar char="●"/>
            </a:pPr>
            <a:r>
              <a:rPr lang="en-US" sz="1600" dirty="0" smtClean="0"/>
              <a:t>Internet</a:t>
            </a:r>
          </a:p>
          <a:p>
            <a:pPr marL="457200" lvl="0" indent="-342900" algn="just" rtl="0">
              <a:lnSpc>
                <a:spcPct val="115000"/>
              </a:lnSpc>
              <a:spcBef>
                <a:spcPts val="0"/>
              </a:spcBef>
              <a:spcAft>
                <a:spcPts val="0"/>
              </a:spcAft>
              <a:buSzPts val="1800"/>
              <a:buChar char="●"/>
            </a:pPr>
            <a:r>
              <a:rPr lang="en-US" sz="1600" dirty="0" smtClean="0"/>
              <a:t>World Wide Web (WWW)</a:t>
            </a:r>
          </a:p>
          <a:p>
            <a:pPr marL="457200" lvl="0" indent="-342900" algn="just" rtl="0">
              <a:lnSpc>
                <a:spcPct val="115000"/>
              </a:lnSpc>
              <a:spcBef>
                <a:spcPts val="0"/>
              </a:spcBef>
              <a:spcAft>
                <a:spcPts val="0"/>
              </a:spcAft>
              <a:buSzPts val="1800"/>
              <a:buChar char="●"/>
            </a:pPr>
            <a:r>
              <a:rPr lang="en-US" sz="1600" dirty="0" smtClean="0"/>
              <a:t>Mobile Networks</a:t>
            </a:r>
          </a:p>
          <a:p>
            <a:pPr marL="457200" lvl="0" indent="-342900" algn="just" rtl="0">
              <a:lnSpc>
                <a:spcPct val="115000"/>
              </a:lnSpc>
              <a:spcBef>
                <a:spcPts val="0"/>
              </a:spcBef>
              <a:spcAft>
                <a:spcPts val="0"/>
              </a:spcAft>
              <a:buSzPts val="1800"/>
              <a:buChar char="●"/>
            </a:pPr>
            <a:r>
              <a:rPr lang="en-US" sz="1600" dirty="0" smtClean="0"/>
              <a:t>Email</a:t>
            </a:r>
          </a:p>
          <a:p>
            <a:pPr marL="457200" lvl="0" indent="-342900" algn="just" rtl="0">
              <a:lnSpc>
                <a:spcPct val="115000"/>
              </a:lnSpc>
              <a:spcBef>
                <a:spcPts val="0"/>
              </a:spcBef>
              <a:spcAft>
                <a:spcPts val="0"/>
              </a:spcAft>
              <a:buSzPts val="1800"/>
              <a:buChar char="●"/>
            </a:pPr>
            <a:r>
              <a:rPr lang="en-US" sz="1600" dirty="0" smtClean="0"/>
              <a:t>Social Media</a:t>
            </a:r>
          </a:p>
          <a:p>
            <a:pPr marL="457200" lvl="0" indent="-342900" algn="just" rtl="0">
              <a:lnSpc>
                <a:spcPct val="115000"/>
              </a:lnSpc>
              <a:spcBef>
                <a:spcPts val="0"/>
              </a:spcBef>
              <a:spcAft>
                <a:spcPts val="0"/>
              </a:spcAft>
              <a:buSzPts val="1800"/>
              <a:buChar char="●"/>
            </a:pPr>
            <a:r>
              <a:rPr lang="en-US" sz="1600" dirty="0" smtClean="0"/>
              <a:t>Text messaging</a:t>
            </a:r>
            <a:endParaRPr lang="en-US" sz="1600" dirty="0" smtClean="0"/>
          </a:p>
          <a:p>
            <a:pPr marL="457200" lvl="0" indent="-342900" algn="just" rtl="0">
              <a:lnSpc>
                <a:spcPct val="115000"/>
              </a:lnSpc>
              <a:spcBef>
                <a:spcPts val="0"/>
              </a:spcBef>
              <a:spcAft>
                <a:spcPts val="0"/>
              </a:spcAft>
              <a:buSzPts val="1800"/>
              <a:buChar char="●"/>
            </a:pPr>
            <a:r>
              <a:rPr lang="en-US" sz="1600" dirty="0" smtClean="0"/>
              <a:t>Instant Messaging</a:t>
            </a:r>
          </a:p>
          <a:p>
            <a:pPr marL="457200" lvl="0" indent="-342900" algn="just" rtl="0">
              <a:lnSpc>
                <a:spcPct val="115000"/>
              </a:lnSpc>
              <a:spcBef>
                <a:spcPts val="0"/>
              </a:spcBef>
              <a:spcAft>
                <a:spcPts val="0"/>
              </a:spcAft>
              <a:buSzPts val="1800"/>
              <a:buChar char="●"/>
            </a:pPr>
            <a:r>
              <a:rPr lang="en-US" sz="1600" dirty="0" smtClean="0"/>
              <a:t>Online forums</a:t>
            </a:r>
          </a:p>
          <a:p>
            <a:pPr marL="457200" lvl="0" indent="-342900" algn="just" rtl="0">
              <a:lnSpc>
                <a:spcPct val="115000"/>
              </a:lnSpc>
              <a:spcBef>
                <a:spcPts val="0"/>
              </a:spcBef>
              <a:spcAft>
                <a:spcPts val="0"/>
              </a:spcAft>
              <a:buSzPts val="1800"/>
              <a:buChar char="●"/>
            </a:pPr>
            <a:r>
              <a:rPr lang="en-US" sz="1600" dirty="0" smtClean="0"/>
              <a:t>Blogging</a:t>
            </a:r>
          </a:p>
          <a:p>
            <a:pPr marL="457200" lvl="0" indent="-342900" algn="just" rtl="0">
              <a:lnSpc>
                <a:spcPct val="115000"/>
              </a:lnSpc>
              <a:spcBef>
                <a:spcPts val="0"/>
              </a:spcBef>
              <a:spcAft>
                <a:spcPts val="0"/>
              </a:spcAft>
              <a:buSzPts val="1800"/>
              <a:buChar char="●"/>
            </a:pPr>
            <a:r>
              <a:rPr lang="en-US" sz="1600" dirty="0" smtClean="0"/>
              <a:t>Podcasting</a:t>
            </a:r>
          </a:p>
          <a:p>
            <a:pPr marL="457200" lvl="0" indent="-342900" algn="just" rtl="0">
              <a:lnSpc>
                <a:spcPct val="115000"/>
              </a:lnSpc>
              <a:spcBef>
                <a:spcPts val="0"/>
              </a:spcBef>
              <a:spcAft>
                <a:spcPts val="0"/>
              </a:spcAft>
              <a:buSzPts val="1800"/>
              <a:buChar char="●"/>
            </a:pPr>
            <a:r>
              <a:rPr lang="en-US" sz="1600" dirty="0" smtClean="0"/>
              <a:t>Video Conference</a:t>
            </a:r>
          </a:p>
          <a:p>
            <a:pPr marL="457200" lvl="0" indent="-342900" algn="just" rtl="0">
              <a:lnSpc>
                <a:spcPct val="115000"/>
              </a:lnSpc>
              <a:spcBef>
                <a:spcPts val="0"/>
              </a:spcBef>
              <a:spcAft>
                <a:spcPts val="0"/>
              </a:spcAft>
              <a:buSzPts val="1800"/>
              <a:buChar char="●"/>
            </a:pPr>
            <a:endParaRPr sz="1600" b="1" dirty="0"/>
          </a:p>
        </p:txBody>
      </p:sp>
    </p:spTree>
    <p:extLst>
      <p:ext uri="{BB962C8B-B14F-4D97-AF65-F5344CB8AC3E}">
        <p14:creationId xmlns:p14="http://schemas.microsoft.com/office/powerpoint/2010/main" val="3763551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5"/>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2200" b="1"/>
              <a:t>NETWORKS</a:t>
            </a:r>
            <a:endParaRPr b="1"/>
          </a:p>
        </p:txBody>
      </p:sp>
      <p:sp>
        <p:nvSpPr>
          <p:cNvPr id="132" name="Google Shape;132;p15"/>
          <p:cNvSpPr txBox="1">
            <a:spLocks noGrp="1"/>
          </p:cNvSpPr>
          <p:nvPr>
            <p:ph type="body" idx="1"/>
          </p:nvPr>
        </p:nvSpPr>
        <p:spPr>
          <a:xfrm>
            <a:off x="231675" y="1371600"/>
            <a:ext cx="8520600" cy="35516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A </a:t>
            </a:r>
            <a:r>
              <a:rPr lang="en-US" sz="1600" b="1" dirty="0"/>
              <a:t>network</a:t>
            </a:r>
            <a:r>
              <a:rPr lang="en-US" sz="1600" dirty="0"/>
              <a:t> is the interconnection of a set of devices capable of communication. In this definition, a device can be a host (or an end system as it is sometimes called) such as a large computer, desktop, laptop, workstation, cellular phone, or security system. </a:t>
            </a:r>
            <a:endParaRPr lang="en-US" sz="1600" dirty="0" smtClean="0"/>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A device in this definition can also be a connecting device such as a router, which connects the network to other networks, a switch, which connects devices together, a modem (modulator-demodulator), which changes the form of data, and so on. </a:t>
            </a:r>
            <a:endParaRPr lang="en-US" sz="1600" dirty="0" smtClean="0"/>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These devices in a network are connected using wired or wireless transmission media such as cable or air.</a:t>
            </a:r>
            <a:endParaRPr sz="1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2"/>
          <p:cNvSpPr txBox="1"/>
          <p:nvPr/>
        </p:nvSpPr>
        <p:spPr>
          <a:xfrm>
            <a:off x="297456" y="1150752"/>
            <a:ext cx="8675094" cy="3643931"/>
          </a:xfrm>
          <a:prstGeom prst="rect">
            <a:avLst/>
          </a:prstGeom>
          <a:noFill/>
          <a:ln>
            <a:noFill/>
          </a:ln>
        </p:spPr>
        <p:txBody>
          <a:bodyPr spcFirstLastPara="1" wrap="square" lIns="0" tIns="12050" rIns="0" bIns="0" anchor="t" anchorCtr="0">
            <a:spAutoFit/>
          </a:bodyPr>
          <a:lstStyle/>
          <a:p>
            <a:pPr marL="355600" marR="0" lvl="0" indent="-342900" algn="just" rtl="0">
              <a:lnSpc>
                <a:spcPct val="100000"/>
              </a:lnSpc>
              <a:spcBef>
                <a:spcPts val="0"/>
              </a:spcBef>
              <a:spcAft>
                <a:spcPts val="0"/>
              </a:spcAft>
              <a:buClr>
                <a:srgbClr val="000000"/>
              </a:buClr>
              <a:buSzPts val="2000"/>
              <a:buFont typeface="Arial"/>
              <a:buChar char="•"/>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 </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Perspectives Business Domains: Networks. Applications: Resource Sharing, Client Server programming, e-commerce and digital communications. </a:t>
            </a:r>
            <a:endPar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55600" marR="0" lvl="0" indent="-342900" algn="just" rtl="0">
              <a:lnSpc>
                <a:spcPct val="100000"/>
              </a:lnSpc>
              <a:spcBef>
                <a:spcPts val="0"/>
              </a:spcBef>
              <a:spcAft>
                <a:spcPts val="0"/>
              </a:spcAft>
              <a:buClr>
                <a:srgbClr val="000000"/>
              </a:buClr>
              <a:buSzPts val="2000"/>
              <a:buFont typeface="Arial"/>
              <a:buChar char="•"/>
            </a:pPr>
            <a:endParaRPr sz="1800" dirty="0">
              <a:latin typeface="Times New Roman" panose="02020603050405020304" pitchFamily="18" charset="0"/>
              <a:cs typeface="Times New Roman" panose="02020603050405020304" pitchFamily="18" charset="0"/>
            </a:endParaRPr>
          </a:p>
          <a:p>
            <a:pPr marL="355600" marR="0" lvl="0" indent="-342900" algn="just" rtl="0">
              <a:lnSpc>
                <a:spcPct val="100000"/>
              </a:lnSpc>
              <a:spcBef>
                <a:spcPts val="400"/>
              </a:spcBef>
              <a:spcAft>
                <a:spcPts val="0"/>
              </a:spcAft>
              <a:buClr>
                <a:srgbClr val="000000"/>
              </a:buClr>
              <a:buSzPts val="2000"/>
              <a:buFont typeface="Arial"/>
              <a:buChar char="•"/>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Introduction</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Networks, Network types. </a:t>
            </a:r>
            <a:endParaRPr lang="en-US" sz="18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355600" marR="0" lvl="0" indent="-342900" algn="just" rtl="0">
              <a:lnSpc>
                <a:spcPct val="100000"/>
              </a:lnSpc>
              <a:spcBef>
                <a:spcPts val="400"/>
              </a:spcBef>
              <a:spcAft>
                <a:spcPts val="0"/>
              </a:spcAft>
              <a:buClr>
                <a:srgbClr val="000000"/>
              </a:buClr>
              <a:buSzPts val="2000"/>
              <a:buFont typeface="Arial"/>
              <a:buChar char="•"/>
            </a:pPr>
            <a:endParaRPr sz="1800" dirty="0">
              <a:latin typeface="Times New Roman" panose="02020603050405020304" pitchFamily="18" charset="0"/>
              <a:cs typeface="Times New Roman" panose="02020603050405020304" pitchFamily="18" charset="0"/>
            </a:endParaRPr>
          </a:p>
          <a:p>
            <a:pPr marL="355600" marR="0" lvl="0" indent="-342900" algn="just" rtl="0">
              <a:lnSpc>
                <a:spcPct val="100000"/>
              </a:lnSpc>
              <a:spcBef>
                <a:spcPts val="400"/>
              </a:spcBef>
              <a:spcAft>
                <a:spcPts val="0"/>
              </a:spcAft>
              <a:buClr>
                <a:srgbClr val="000000"/>
              </a:buClr>
              <a:buSzPts val="2000"/>
              <a:buFont typeface="Arial"/>
              <a:buChar char="•"/>
            </a:pP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Network Models: </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TCP / IP protocol suite, Addressing, The OSI Model</a:t>
            </a:r>
            <a:r>
              <a:rPr lang="en-US" sz="18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355600" marR="0" lvl="0" indent="-342900" algn="just" rtl="0">
              <a:lnSpc>
                <a:spcPct val="100000"/>
              </a:lnSpc>
              <a:spcBef>
                <a:spcPts val="400"/>
              </a:spcBef>
              <a:spcAft>
                <a:spcPts val="0"/>
              </a:spcAft>
              <a:buClr>
                <a:srgbClr val="000000"/>
              </a:buClr>
              <a:buSzPts val="2000"/>
              <a:buFont typeface="Arial"/>
              <a:buChar char="•"/>
            </a:pPr>
            <a:endParaRPr sz="1800" dirty="0">
              <a:latin typeface="Times New Roman" panose="02020603050405020304" pitchFamily="18" charset="0"/>
              <a:cs typeface="Times New Roman" panose="02020603050405020304" pitchFamily="18" charset="0"/>
            </a:endParaRPr>
          </a:p>
          <a:p>
            <a:pPr marL="355600" marR="0" lvl="0" indent="-342900" algn="just" rtl="0">
              <a:lnSpc>
                <a:spcPct val="100000"/>
              </a:lnSpc>
              <a:spcBef>
                <a:spcPts val="400"/>
              </a:spcBef>
              <a:spcAft>
                <a:spcPts val="0"/>
              </a:spcAft>
              <a:buClr>
                <a:srgbClr val="000000"/>
              </a:buClr>
              <a:buSzPts val="2000"/>
              <a:buFont typeface="Arial"/>
              <a:buChar char="•"/>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 </a:t>
            </a:r>
            <a:r>
              <a:rPr lang="en-US" sz="1800" b="1"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Transmission Modes: </a:t>
            </a: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Parallel Transmission and Serial Transmission. Link Layer: Data Link Control(DLC): DLC Services, Data Link Layer Protocols, High Level Data Link Control (HDLC), Point-to- Point Protocol (PPP): Framing, Transition phases. Media Access Control (MAC): Random Access: CSMA/CD,CSMA/CA</a:t>
            </a:r>
            <a:r>
              <a:rPr lang="en-US" sz="1800" b="0" i="0" u="none" strike="noStrike" cap="none"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t>
            </a:r>
          </a:p>
          <a:p>
            <a:pPr marL="12700" marR="0" lvl="0" algn="just" rtl="0">
              <a:lnSpc>
                <a:spcPct val="100000"/>
              </a:lnSpc>
              <a:spcBef>
                <a:spcPts val="400"/>
              </a:spcBef>
              <a:spcAft>
                <a:spcPts val="0"/>
              </a:spcAft>
              <a:buClr>
                <a:srgbClr val="000000"/>
              </a:buClr>
              <a:buSzPts val="2000"/>
            </a:pPr>
            <a:endParaRPr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60" name="Google Shape;60;p2"/>
          <p:cNvSpPr txBox="1"/>
          <p:nvPr/>
        </p:nvSpPr>
        <p:spPr>
          <a:xfrm>
            <a:off x="2752874" y="210473"/>
            <a:ext cx="4610750" cy="1086836"/>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2000" b="1" i="0" u="none" strike="noStrike" cap="none" dirty="0">
                <a:solidFill>
                  <a:schemeClr val="dk1"/>
                </a:solidFill>
                <a:latin typeface="Times New Roman"/>
                <a:ea typeface="Times New Roman"/>
                <a:cs typeface="Times New Roman"/>
                <a:sym typeface="Times New Roman"/>
              </a:rPr>
              <a:t>CONTENTS</a:t>
            </a:r>
            <a:endParaRPr dirty="0"/>
          </a:p>
          <a:p>
            <a:pPr marL="12700" marR="0" lvl="0" indent="0" algn="l" rtl="0">
              <a:lnSpc>
                <a:spcPct val="100000"/>
              </a:lnSpc>
              <a:spcBef>
                <a:spcPts val="100"/>
              </a:spcBef>
              <a:spcAft>
                <a:spcPts val="0"/>
              </a:spcAft>
              <a:buNone/>
            </a:pPr>
            <a:endParaRPr sz="4900" b="0" i="0" u="none" strike="noStrike" cap="none" dirty="0">
              <a:solidFill>
                <a:srgbClr val="005893"/>
              </a:solidFill>
              <a:latin typeface="Playfair Display"/>
              <a:ea typeface="Playfair Display"/>
              <a:cs typeface="Playfair Display"/>
              <a:sym typeface="Playfair Display"/>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6"/>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Network Criteria</a:t>
            </a:r>
            <a:endParaRPr dirty="0"/>
          </a:p>
        </p:txBody>
      </p:sp>
      <p:sp>
        <p:nvSpPr>
          <p:cNvPr id="138" name="Google Shape;138;p16"/>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A network must be able to meet a certain number of criteria. The most important of these are </a:t>
            </a:r>
            <a:r>
              <a:rPr lang="en-US" sz="1600" b="1" dirty="0"/>
              <a:t>performance, reliability, and security</a:t>
            </a:r>
            <a:r>
              <a:rPr lang="en-US" sz="1600" b="1" dirty="0" smtClean="0"/>
              <a:t>.</a:t>
            </a:r>
          </a:p>
          <a:p>
            <a:pPr marL="114300" lvl="0" indent="0" algn="just" rtl="0">
              <a:lnSpc>
                <a:spcPct val="115000"/>
              </a:lnSpc>
              <a:spcBef>
                <a:spcPts val="0"/>
              </a:spcBef>
              <a:spcAft>
                <a:spcPts val="0"/>
              </a:spcAft>
              <a:buSzPts val="1800"/>
              <a:buNone/>
            </a:pPr>
            <a:endParaRPr sz="1600" dirty="0"/>
          </a:p>
          <a:p>
            <a:pPr marL="457200" lvl="0" indent="-342900" algn="just" rtl="0">
              <a:lnSpc>
                <a:spcPct val="115000"/>
              </a:lnSpc>
              <a:spcBef>
                <a:spcPts val="0"/>
              </a:spcBef>
              <a:spcAft>
                <a:spcPts val="0"/>
              </a:spcAft>
              <a:buSzPts val="1800"/>
              <a:buChar char="●"/>
            </a:pPr>
            <a:r>
              <a:rPr lang="en-US" sz="1600" b="1" dirty="0"/>
              <a:t>Performance</a:t>
            </a:r>
            <a:r>
              <a:rPr lang="en-US" sz="1600" dirty="0"/>
              <a:t> can be measured in many ways, including transit time and response time. Transit time is the amount of time required for a message to travel from one device to another. </a:t>
            </a:r>
            <a:endParaRPr lang="en-US" sz="1600" dirty="0" smtClean="0"/>
          </a:p>
          <a:p>
            <a:pPr marL="457200" lvl="0" indent="-342900" algn="just" rtl="0">
              <a:lnSpc>
                <a:spcPct val="115000"/>
              </a:lnSpc>
              <a:spcBef>
                <a:spcPts val="0"/>
              </a:spcBef>
              <a:spcAft>
                <a:spcPts val="0"/>
              </a:spcAft>
              <a:buSzPts val="1800"/>
              <a:buChar char="●"/>
            </a:pPr>
            <a:r>
              <a:rPr lang="en-US" sz="1600" dirty="0" smtClean="0"/>
              <a:t>Response </a:t>
            </a:r>
            <a:r>
              <a:rPr lang="en-US" sz="1600" dirty="0"/>
              <a:t>time is the elapsed time between an inquiry and a response. Performance is often evaluated by two networking metrics: throughput and delay</a:t>
            </a:r>
            <a:r>
              <a:rPr lang="en-US" sz="1600" dirty="0" smtClean="0"/>
              <a:t>.</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In addition to accuracy of delivery, network </a:t>
            </a:r>
            <a:r>
              <a:rPr lang="en-US" sz="1600" b="1" dirty="0"/>
              <a:t>reliability</a:t>
            </a:r>
            <a:r>
              <a:rPr lang="en-US" sz="1600" dirty="0"/>
              <a:t> is measured by the frequency of failure, the time it takes a link to recover from a failure, and the network’s robustness in a catastrophe</a:t>
            </a:r>
            <a:endParaRPr sz="1600" b="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7"/>
          <p:cNvSpPr txBox="1">
            <a:spLocks noGrp="1"/>
          </p:cNvSpPr>
          <p:nvPr>
            <p:ph type="body" idx="1"/>
          </p:nvPr>
        </p:nvSpPr>
        <p:spPr>
          <a:xfrm>
            <a:off x="113765" y="1160076"/>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Network </a:t>
            </a:r>
            <a:r>
              <a:rPr lang="en-US" b="1"/>
              <a:t>security</a:t>
            </a:r>
            <a:r>
              <a:rPr lang="en-US"/>
              <a:t> issues include protecting data from unauthorized access, protecting data from damage and development, and implementing policies and procedures for recovery from breaches and data losses.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18"/>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Physical Structures: </a:t>
            </a:r>
            <a:r>
              <a:rPr lang="en-US" b="1"/>
              <a:t>Type of Connection: </a:t>
            </a:r>
            <a:endParaRPr/>
          </a:p>
        </p:txBody>
      </p:sp>
      <p:sp>
        <p:nvSpPr>
          <p:cNvPr id="149" name="Google Shape;149;p18"/>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There are two possible types of connections: </a:t>
            </a:r>
            <a:r>
              <a:rPr lang="en-US" b="1"/>
              <a:t>point-to-point and multipoint.</a:t>
            </a:r>
            <a:endParaRPr/>
          </a:p>
          <a:p>
            <a:pPr marL="457200" lvl="0" indent="-342900" algn="l" rtl="0">
              <a:lnSpc>
                <a:spcPct val="115000"/>
              </a:lnSpc>
              <a:spcBef>
                <a:spcPts val="0"/>
              </a:spcBef>
              <a:spcAft>
                <a:spcPts val="0"/>
              </a:spcAft>
              <a:buSzPts val="1800"/>
              <a:buChar char="●"/>
            </a:pPr>
            <a:r>
              <a:rPr lang="en-US"/>
              <a:t>A point-to-point connection provides a dedicated link between two devices. </a:t>
            </a:r>
            <a:endParaRPr/>
          </a:p>
          <a:p>
            <a:pPr marL="457200" lvl="0" indent="-342900" algn="l" rtl="0">
              <a:lnSpc>
                <a:spcPct val="115000"/>
              </a:lnSpc>
              <a:spcBef>
                <a:spcPts val="0"/>
              </a:spcBef>
              <a:spcAft>
                <a:spcPts val="0"/>
              </a:spcAft>
              <a:buSzPts val="1800"/>
              <a:buChar char="●"/>
            </a:pPr>
            <a:r>
              <a:rPr lang="en-US"/>
              <a:t>The entire capacity of the link is reserved for transmission between those two devices. </a:t>
            </a:r>
            <a:endParaRPr/>
          </a:p>
          <a:p>
            <a:pPr marL="457200" lvl="0" indent="-342900" algn="l" rtl="0">
              <a:lnSpc>
                <a:spcPct val="115000"/>
              </a:lnSpc>
              <a:spcBef>
                <a:spcPts val="0"/>
              </a:spcBef>
              <a:spcAft>
                <a:spcPts val="0"/>
              </a:spcAft>
              <a:buSzPts val="1800"/>
              <a:buChar char="●"/>
            </a:pPr>
            <a:r>
              <a:rPr lang="en-US"/>
              <a:t>Most point-to-point connections use an actual length of wire or cable to connect the two ends, but other options, such as microwave or satellite links, are also possible</a:t>
            </a:r>
            <a:endParaRPr b="1"/>
          </a:p>
        </p:txBody>
      </p:sp>
      <p:pic>
        <p:nvPicPr>
          <p:cNvPr id="150" name="Google Shape;150;p18"/>
          <p:cNvPicPr preferRelativeResize="0"/>
          <p:nvPr/>
        </p:nvPicPr>
        <p:blipFill rotWithShape="1">
          <a:blip r:embed="rId3">
            <a:alphaModFix/>
          </a:blip>
          <a:srcRect/>
          <a:stretch/>
        </p:blipFill>
        <p:spPr>
          <a:xfrm>
            <a:off x="3251351" y="4100952"/>
            <a:ext cx="4578585" cy="69218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19"/>
          <p:cNvSpPr txBox="1">
            <a:spLocks noGrp="1"/>
          </p:cNvSpPr>
          <p:nvPr>
            <p:ph type="body" idx="1"/>
          </p:nvPr>
        </p:nvSpPr>
        <p:spPr>
          <a:xfrm>
            <a:off x="214504" y="1160077"/>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 </a:t>
            </a:r>
            <a:r>
              <a:rPr lang="en-US" b="1"/>
              <a:t>multipoint</a:t>
            </a:r>
            <a:r>
              <a:rPr lang="en-US"/>
              <a:t> (also called multidrop) connection is one in which more than two specific devices share a single link</a:t>
            </a:r>
            <a:endParaRPr/>
          </a:p>
          <a:p>
            <a:pPr marL="457200" lvl="0" indent="-342900" algn="l" rtl="0">
              <a:lnSpc>
                <a:spcPct val="115000"/>
              </a:lnSpc>
              <a:spcBef>
                <a:spcPts val="0"/>
              </a:spcBef>
              <a:spcAft>
                <a:spcPts val="0"/>
              </a:spcAft>
              <a:buSzPts val="1800"/>
              <a:buChar char="●"/>
            </a:pPr>
            <a:r>
              <a:rPr lang="en-US"/>
              <a:t>In a multipoint environment, the capacity of the channel is shared, either spatially or temporally. </a:t>
            </a:r>
            <a:endParaRPr/>
          </a:p>
          <a:p>
            <a:pPr marL="457200" lvl="0" indent="-342900" algn="l" rtl="0">
              <a:lnSpc>
                <a:spcPct val="115000"/>
              </a:lnSpc>
              <a:spcBef>
                <a:spcPts val="0"/>
              </a:spcBef>
              <a:spcAft>
                <a:spcPts val="0"/>
              </a:spcAft>
              <a:buSzPts val="1800"/>
              <a:buChar char="●"/>
            </a:pPr>
            <a:r>
              <a:rPr lang="en-US"/>
              <a:t>If several devices can use the link simultaneously, it is a spatially shared connection. If users must take turns, it is a timeshared connection.</a:t>
            </a:r>
            <a:endParaRPr/>
          </a:p>
        </p:txBody>
      </p:sp>
      <p:pic>
        <p:nvPicPr>
          <p:cNvPr id="156" name="Google Shape;156;p19"/>
          <p:cNvPicPr preferRelativeResize="0"/>
          <p:nvPr/>
        </p:nvPicPr>
        <p:blipFill rotWithShape="1">
          <a:blip r:embed="rId3">
            <a:alphaModFix/>
          </a:blip>
          <a:srcRect/>
          <a:stretch/>
        </p:blipFill>
        <p:spPr>
          <a:xfrm>
            <a:off x="2252190" y="3435101"/>
            <a:ext cx="4445228" cy="129546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0"/>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Network Topology</a:t>
            </a:r>
            <a:endParaRPr/>
          </a:p>
        </p:txBody>
      </p:sp>
      <p:sp>
        <p:nvSpPr>
          <p:cNvPr id="162" name="Google Shape;162;p20"/>
          <p:cNvSpPr txBox="1">
            <a:spLocks noGrp="1"/>
          </p:cNvSpPr>
          <p:nvPr>
            <p:ph type="body" idx="1"/>
          </p:nvPr>
        </p:nvSpPr>
        <p:spPr>
          <a:xfrm>
            <a:off x="237752" y="1519322"/>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term physical topology refers to the way in which a network is laid out physically. </a:t>
            </a:r>
            <a:endParaRPr/>
          </a:p>
          <a:p>
            <a:pPr marL="457200" lvl="0" indent="-342900" algn="l" rtl="0">
              <a:lnSpc>
                <a:spcPct val="115000"/>
              </a:lnSpc>
              <a:spcBef>
                <a:spcPts val="0"/>
              </a:spcBef>
              <a:spcAft>
                <a:spcPts val="0"/>
              </a:spcAft>
              <a:buSzPts val="1800"/>
              <a:buChar char="●"/>
            </a:pPr>
            <a:r>
              <a:rPr lang="en-US"/>
              <a:t>Two or more devices connect to a link; two or more links form a topology. </a:t>
            </a:r>
            <a:endParaRPr/>
          </a:p>
          <a:p>
            <a:pPr marL="457200" lvl="0" indent="-342900" algn="l" rtl="0">
              <a:lnSpc>
                <a:spcPct val="115000"/>
              </a:lnSpc>
              <a:spcBef>
                <a:spcPts val="0"/>
              </a:spcBef>
              <a:spcAft>
                <a:spcPts val="0"/>
              </a:spcAft>
              <a:buSzPts val="1800"/>
              <a:buChar char="●"/>
            </a:pPr>
            <a:r>
              <a:rPr lang="en-US"/>
              <a:t>The topology of a network is the geometric representation of the relationship of all the links and linking devices (usually called nodes) to one another</a:t>
            </a:r>
            <a:endParaRPr/>
          </a:p>
        </p:txBody>
      </p:sp>
      <p:pic>
        <p:nvPicPr>
          <p:cNvPr id="163" name="Google Shape;163;p20"/>
          <p:cNvPicPr preferRelativeResize="0"/>
          <p:nvPr/>
        </p:nvPicPr>
        <p:blipFill rotWithShape="1">
          <a:blip r:embed="rId3">
            <a:alphaModFix/>
          </a:blip>
          <a:srcRect/>
          <a:stretch/>
        </p:blipFill>
        <p:spPr>
          <a:xfrm>
            <a:off x="1875295" y="3336010"/>
            <a:ext cx="4463512" cy="152227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1"/>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Mesh Topology</a:t>
            </a:r>
            <a:endParaRPr/>
          </a:p>
        </p:txBody>
      </p:sp>
      <p:sp>
        <p:nvSpPr>
          <p:cNvPr id="169" name="Google Shape;169;p21"/>
          <p:cNvSpPr txBox="1">
            <a:spLocks noGrp="1"/>
          </p:cNvSpPr>
          <p:nvPr>
            <p:ph type="body" idx="1"/>
          </p:nvPr>
        </p:nvSpPr>
        <p:spPr>
          <a:xfrm>
            <a:off x="231675" y="13764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Every device has a dedicated point-to-point link to every other device</a:t>
            </a:r>
            <a:endParaRPr/>
          </a:p>
          <a:p>
            <a:pPr marL="457200" lvl="0" indent="-342900" algn="l" rtl="0">
              <a:lnSpc>
                <a:spcPct val="115000"/>
              </a:lnSpc>
              <a:spcBef>
                <a:spcPts val="0"/>
              </a:spcBef>
              <a:spcAft>
                <a:spcPts val="0"/>
              </a:spcAft>
              <a:buSzPts val="1800"/>
              <a:buChar char="●"/>
            </a:pPr>
            <a:r>
              <a:rPr lang="en-US"/>
              <a:t>We need n (n – 1) physical links to connect n nodes if the links are simplex mode.</a:t>
            </a:r>
            <a:endParaRPr/>
          </a:p>
          <a:p>
            <a:pPr marL="457200" lvl="0" indent="-342900" algn="l" rtl="0">
              <a:lnSpc>
                <a:spcPct val="115000"/>
              </a:lnSpc>
              <a:spcBef>
                <a:spcPts val="0"/>
              </a:spcBef>
              <a:spcAft>
                <a:spcPts val="0"/>
              </a:spcAft>
              <a:buSzPts val="1800"/>
              <a:buChar char="●"/>
            </a:pPr>
            <a:r>
              <a:rPr lang="en-US"/>
              <a:t>If the links are in duplex mode we need n (n – 1)/2 links</a:t>
            </a:r>
            <a:endParaRPr/>
          </a:p>
          <a:p>
            <a:pPr marL="457200" lvl="0" indent="-342900" algn="l" rtl="0">
              <a:lnSpc>
                <a:spcPct val="115000"/>
              </a:lnSpc>
              <a:spcBef>
                <a:spcPts val="0"/>
              </a:spcBef>
              <a:spcAft>
                <a:spcPts val="0"/>
              </a:spcAft>
              <a:buSzPts val="1800"/>
              <a:buChar char="●"/>
            </a:pPr>
            <a:r>
              <a:rPr lang="en-US"/>
              <a:t>To accommodate that many links, every device on the network must have n – 1 input/output (I/O) ports to be connected to the other n – 1 stations.</a:t>
            </a:r>
            <a:endParaRPr/>
          </a:p>
        </p:txBody>
      </p:sp>
      <p:pic>
        <p:nvPicPr>
          <p:cNvPr id="170" name="Google Shape;170;p21"/>
          <p:cNvPicPr preferRelativeResize="0"/>
          <p:nvPr/>
        </p:nvPicPr>
        <p:blipFill rotWithShape="1">
          <a:blip r:embed="rId3">
            <a:alphaModFix/>
          </a:blip>
          <a:srcRect/>
          <a:stretch/>
        </p:blipFill>
        <p:spPr>
          <a:xfrm>
            <a:off x="6113366" y="3369724"/>
            <a:ext cx="2431366" cy="1773776"/>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body" idx="1"/>
          </p:nvPr>
        </p:nvSpPr>
        <p:spPr>
          <a:xfrm>
            <a:off x="253250" y="953146"/>
            <a:ext cx="8520600" cy="4320754"/>
          </a:xfrm>
          <a:prstGeom prst="rect">
            <a:avLst/>
          </a:prstGeom>
          <a:noFill/>
          <a:ln>
            <a:noFill/>
          </a:ln>
        </p:spPr>
        <p:txBody>
          <a:bodyPr spcFirstLastPara="1" wrap="square" lIns="91425" tIns="91425" rIns="91425" bIns="91425" anchor="t" anchorCtr="0">
            <a:normAutofit/>
          </a:bodyPr>
          <a:lstStyle/>
          <a:p>
            <a:pPr marL="114300" lvl="0" indent="0" algn="l" rtl="0">
              <a:lnSpc>
                <a:spcPct val="95000"/>
              </a:lnSpc>
              <a:spcBef>
                <a:spcPts val="0"/>
              </a:spcBef>
              <a:spcAft>
                <a:spcPts val="0"/>
              </a:spcAft>
              <a:buSzPts val="1800"/>
              <a:buNone/>
            </a:pPr>
            <a:r>
              <a:rPr lang="en-US" b="1">
                <a:solidFill>
                  <a:schemeClr val="accent2"/>
                </a:solidFill>
              </a:rPr>
              <a:t>Advantages of Mesh topology</a:t>
            </a:r>
            <a:r>
              <a:rPr lang="en-US">
                <a:solidFill>
                  <a:schemeClr val="accent2"/>
                </a:solidFill>
              </a:rPr>
              <a:t> :</a:t>
            </a:r>
            <a:endParaRPr/>
          </a:p>
          <a:p>
            <a:pPr marL="457200" lvl="0" indent="-342900" algn="l" rtl="0">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each connection can carry its own load  </a:t>
            </a:r>
            <a:br>
              <a:rPr lang="en-US">
                <a:latin typeface="Times New Roman"/>
                <a:ea typeface="Times New Roman"/>
                <a:cs typeface="Times New Roman"/>
                <a:sym typeface="Times New Roman"/>
              </a:rPr>
            </a:br>
            <a:r>
              <a:rPr lang="en-US">
                <a:latin typeface="Times New Roman"/>
                <a:ea typeface="Times New Roman"/>
                <a:cs typeface="Times New Roman"/>
                <a:sym typeface="Times New Roman"/>
              </a:rPr>
              <a:t>  </a:t>
            </a:r>
            <a:r>
              <a:rPr lang="en-US">
                <a:solidFill>
                  <a:schemeClr val="accent2"/>
                </a:solidFill>
                <a:latin typeface="Times New Roman"/>
                <a:ea typeface="Times New Roman"/>
                <a:cs typeface="Times New Roman"/>
                <a:sym typeface="Times New Roman"/>
              </a:rPr>
              <a:t>→</a:t>
            </a:r>
            <a:r>
              <a:rPr lang="en-US">
                <a:latin typeface="Times New Roman"/>
                <a:ea typeface="Times New Roman"/>
                <a:cs typeface="Times New Roman"/>
                <a:sym typeface="Times New Roman"/>
              </a:rPr>
              <a:t> traffic between devices is not shared</a:t>
            </a:r>
            <a:endParaRPr/>
          </a:p>
          <a:p>
            <a:pPr marL="457200" lvl="0" indent="-342900" algn="l" rtl="0">
              <a:lnSpc>
                <a:spcPct val="95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robust</a:t>
            </a:r>
            <a:endParaRPr/>
          </a:p>
          <a:p>
            <a:pPr marL="457200" lvl="0" indent="-342900" algn="l" rtl="0">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high privacy / security</a:t>
            </a:r>
            <a:endParaRPr/>
          </a:p>
          <a:p>
            <a:pPr marL="457200" lvl="0" indent="-342900" algn="l" rtl="0">
              <a:lnSpc>
                <a:spcPct val="95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ease of fault identification / isolation</a:t>
            </a:r>
            <a:endParaRPr/>
          </a:p>
          <a:p>
            <a:pPr marL="114300" lvl="0" indent="0" algn="l" rtl="0">
              <a:lnSpc>
                <a:spcPct val="95000"/>
              </a:lnSpc>
              <a:spcBef>
                <a:spcPts val="0"/>
              </a:spcBef>
              <a:spcAft>
                <a:spcPts val="0"/>
              </a:spcAft>
              <a:buSzPts val="1800"/>
              <a:buNone/>
            </a:pPr>
            <a:endParaRPr>
              <a:solidFill>
                <a:schemeClr val="accent2"/>
              </a:solidFill>
            </a:endParaRPr>
          </a:p>
          <a:p>
            <a:pPr marL="114300" lvl="0" indent="0" algn="l" rtl="0">
              <a:lnSpc>
                <a:spcPct val="95000"/>
              </a:lnSpc>
              <a:spcBef>
                <a:spcPts val="0"/>
              </a:spcBef>
              <a:spcAft>
                <a:spcPts val="0"/>
              </a:spcAft>
              <a:buSzPts val="1800"/>
              <a:buNone/>
            </a:pPr>
            <a:r>
              <a:rPr lang="en-US" b="1"/>
              <a:t>Disadvantages</a:t>
            </a:r>
            <a:r>
              <a:rPr lang="en-US"/>
              <a:t> :</a:t>
            </a:r>
            <a:endParaRPr/>
          </a:p>
          <a:p>
            <a:pPr marL="457200" lvl="0" indent="-342900" algn="l" rtl="0">
              <a:lnSpc>
                <a:spcPct val="95000"/>
              </a:lnSpc>
              <a:spcBef>
                <a:spcPts val="0"/>
              </a:spcBef>
              <a:spcAft>
                <a:spcPts val="0"/>
              </a:spcAft>
              <a:buSzPts val="1800"/>
              <a:buFont typeface="Arial"/>
              <a:buChar char="•"/>
            </a:pPr>
            <a:r>
              <a:rPr lang="en-US">
                <a:solidFill>
                  <a:schemeClr val="accent2"/>
                </a:solidFill>
              </a:rPr>
              <a:t> </a:t>
            </a:r>
            <a:r>
              <a:rPr lang="en-US">
                <a:latin typeface="Times New Roman"/>
                <a:ea typeface="Times New Roman"/>
                <a:cs typeface="Times New Roman"/>
                <a:sym typeface="Times New Roman"/>
              </a:rPr>
              <a:t>large amount of cabling and I/O ports</a:t>
            </a:r>
            <a:endParaRPr/>
          </a:p>
          <a:p>
            <a:pPr marL="457200" lvl="0" indent="-342900" algn="l" rtl="0">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unwieldy cabling, difficult to install / reinstall</a:t>
            </a:r>
            <a:endParaRPr/>
          </a:p>
          <a:p>
            <a:pPr marL="457200" lvl="0" indent="-342900" algn="l" rtl="0">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expensive</a:t>
            </a:r>
            <a:endParaRPr/>
          </a:p>
          <a:p>
            <a:pPr marL="457200" lvl="0" indent="-228600" algn="l" rtl="0">
              <a:lnSpc>
                <a:spcPct val="115000"/>
              </a:lnSpc>
              <a:spcBef>
                <a:spcPts val="0"/>
              </a:spcBef>
              <a:spcAft>
                <a:spcPts val="0"/>
              </a:spcAft>
              <a:buSzPts val="1800"/>
              <a:buNone/>
            </a:pPr>
            <a:endParaRPr/>
          </a:p>
          <a:p>
            <a:pPr marL="114300" lvl="0" indent="0" algn="l" rtl="0">
              <a:lnSpc>
                <a:spcPct val="95000"/>
              </a:lnSpc>
              <a:spcBef>
                <a:spcPts val="0"/>
              </a:spcBef>
              <a:spcAft>
                <a:spcPts val="0"/>
              </a:spcAft>
              <a:buSzPts val="1800"/>
              <a:buNone/>
            </a:pPr>
            <a:r>
              <a:rPr lang="en-US">
                <a:latin typeface="Times New Roman"/>
                <a:ea typeface="Times New Roman"/>
                <a:cs typeface="Times New Roman"/>
                <a:sym typeface="Times New Roman"/>
              </a:rPr>
              <a:t>One practical example of a mesh topology is the connection of telephone regional offices in which each regional office needs to be connected to every other regional office. </a:t>
            </a:r>
            <a:endParaRPr>
              <a:latin typeface="Times New Roman"/>
              <a:ea typeface="Times New Roman"/>
              <a:cs typeface="Times New Roman"/>
              <a:sym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Star Topology</a:t>
            </a:r>
            <a:endParaRPr/>
          </a:p>
        </p:txBody>
      </p:sp>
      <p:sp>
        <p:nvSpPr>
          <p:cNvPr id="181" name="Google Shape;181;p23"/>
          <p:cNvSpPr txBox="1">
            <a:spLocks noGrp="1"/>
          </p:cNvSpPr>
          <p:nvPr>
            <p:ph type="body" idx="1"/>
          </p:nvPr>
        </p:nvSpPr>
        <p:spPr>
          <a:xfrm>
            <a:off x="253250" y="1449092"/>
            <a:ext cx="8520600" cy="3824808"/>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star topology, each device has a dedicated point-to-point link only to a central controller, usually called a hub.</a:t>
            </a:r>
            <a:endParaRPr/>
          </a:p>
          <a:p>
            <a:pPr marL="457200" lvl="0" indent="-342900" algn="l" rtl="0">
              <a:lnSpc>
                <a:spcPct val="115000"/>
              </a:lnSpc>
              <a:spcBef>
                <a:spcPts val="0"/>
              </a:spcBef>
              <a:spcAft>
                <a:spcPts val="0"/>
              </a:spcAft>
              <a:buSzPts val="1800"/>
              <a:buChar char="●"/>
            </a:pPr>
            <a:r>
              <a:rPr lang="en-US"/>
              <a:t>The devices are not directly linked to one another</a:t>
            </a:r>
            <a:endParaRPr/>
          </a:p>
          <a:p>
            <a:pPr marL="457200" lvl="0" indent="-342900" algn="l" rtl="0">
              <a:lnSpc>
                <a:spcPct val="115000"/>
              </a:lnSpc>
              <a:spcBef>
                <a:spcPts val="0"/>
              </a:spcBef>
              <a:spcAft>
                <a:spcPts val="0"/>
              </a:spcAft>
              <a:buSzPts val="1800"/>
              <a:buChar char="●"/>
            </a:pPr>
            <a:r>
              <a:rPr lang="en-US"/>
              <a:t>If one device wants to send data to another, it sends the data to the controller, which then relays the data to the other connected device</a:t>
            </a:r>
            <a:endParaRPr/>
          </a:p>
        </p:txBody>
      </p:sp>
      <p:pic>
        <p:nvPicPr>
          <p:cNvPr id="182" name="Google Shape;182;p23"/>
          <p:cNvPicPr preferRelativeResize="0"/>
          <p:nvPr/>
        </p:nvPicPr>
        <p:blipFill rotWithShape="1">
          <a:blip r:embed="rId3">
            <a:alphaModFix/>
          </a:blip>
          <a:srcRect/>
          <a:stretch/>
        </p:blipFill>
        <p:spPr>
          <a:xfrm>
            <a:off x="3050851" y="3208266"/>
            <a:ext cx="4235668" cy="173363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4"/>
          <p:cNvSpPr txBox="1">
            <a:spLocks noGrp="1"/>
          </p:cNvSpPr>
          <p:nvPr>
            <p:ph type="body" idx="1"/>
          </p:nvPr>
        </p:nvSpPr>
        <p:spPr>
          <a:xfrm>
            <a:off x="253250" y="1007390"/>
            <a:ext cx="8520600" cy="426651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b="1">
                <a:solidFill>
                  <a:schemeClr val="accent2"/>
                </a:solidFill>
              </a:rPr>
              <a:t>Advantages  star topology:</a:t>
            </a:r>
            <a:endParaRPr/>
          </a:p>
          <a:p>
            <a:pPr marL="457200" lvl="0" indent="-342900" algn="l" rtl="0">
              <a:lnSpc>
                <a:spcPct val="115000"/>
              </a:lnSpc>
              <a:spcBef>
                <a:spcPts val="0"/>
              </a:spcBef>
              <a:spcAft>
                <a:spcPts val="0"/>
              </a:spcAft>
              <a:buSzPts val="1800"/>
              <a:buFont typeface="Arial"/>
              <a:buChar char="•"/>
            </a:pPr>
            <a:r>
              <a:rPr lang="en-US" sz="1800"/>
              <a:t> </a:t>
            </a:r>
            <a:r>
              <a:rPr lang="en-US">
                <a:latin typeface="Times New Roman"/>
                <a:ea typeface="Times New Roman"/>
                <a:cs typeface="Times New Roman"/>
                <a:sym typeface="Times New Roman"/>
              </a:rPr>
              <a:t>less cabling, less I/O ports, less expensive</a:t>
            </a:r>
            <a:endParaRPr/>
          </a:p>
          <a:p>
            <a:pPr marL="457200" lvl="0" indent="-342900" algn="l" rtl="0">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 easy to install and reconfigure</a:t>
            </a:r>
            <a:endParaRPr/>
          </a:p>
          <a:p>
            <a:pPr marL="457200" lvl="0" indent="-342900" algn="l" rtl="0">
              <a:lnSpc>
                <a:spcPct val="115000"/>
              </a:lnSpc>
              <a:spcBef>
                <a:spcPts val="0"/>
              </a:spcBef>
              <a:spcAft>
                <a:spcPts val="0"/>
              </a:spcAft>
              <a:buSzPts val="1800"/>
              <a:buFont typeface="Times New Roman"/>
              <a:buChar char="•"/>
            </a:pPr>
            <a:r>
              <a:rPr lang="en-US">
                <a:latin typeface="Times New Roman"/>
                <a:ea typeface="Times New Roman"/>
                <a:cs typeface="Times New Roman"/>
                <a:sym typeface="Times New Roman"/>
              </a:rPr>
              <a:t> robust → only failed link is affected</a:t>
            </a:r>
            <a:endParaRPr/>
          </a:p>
          <a:p>
            <a:pPr marL="457200" lvl="0" indent="-342900" algn="l" rtl="0">
              <a:lnSpc>
                <a:spcPct val="95000"/>
              </a:lnSpc>
              <a:spcBef>
                <a:spcPts val="0"/>
              </a:spcBef>
              <a:spcAft>
                <a:spcPts val="0"/>
              </a:spcAft>
              <a:buSzPts val="1800"/>
              <a:buFont typeface="Times New Roman"/>
              <a:buChar char="•"/>
            </a:pPr>
            <a:r>
              <a:rPr lang="en-US">
                <a:latin typeface="Times New Roman"/>
                <a:ea typeface="Times New Roman"/>
                <a:cs typeface="Times New Roman"/>
                <a:sym typeface="Times New Roman"/>
              </a:rPr>
              <a:t> ease of fault identification / isolation</a:t>
            </a:r>
            <a:endParaRPr/>
          </a:p>
          <a:p>
            <a:pPr marL="457200" lvl="0" indent="-228600" algn="l" rtl="0">
              <a:lnSpc>
                <a:spcPct val="95000"/>
              </a:lnSpc>
              <a:spcBef>
                <a:spcPts val="0"/>
              </a:spcBef>
              <a:spcAft>
                <a:spcPts val="0"/>
              </a:spcAft>
              <a:buSzPts val="1800"/>
              <a:buNone/>
            </a:pPr>
            <a:endParaRPr/>
          </a:p>
          <a:p>
            <a:pPr marL="114300" lvl="0" indent="0" algn="l" rtl="0">
              <a:lnSpc>
                <a:spcPct val="95000"/>
              </a:lnSpc>
              <a:spcBef>
                <a:spcPts val="0"/>
              </a:spcBef>
              <a:spcAft>
                <a:spcPts val="0"/>
              </a:spcAft>
              <a:buSzPts val="1800"/>
              <a:buNone/>
            </a:pPr>
            <a:r>
              <a:rPr lang="en-US" b="1"/>
              <a:t>Disadvantage :</a:t>
            </a:r>
            <a:endParaRPr/>
          </a:p>
          <a:p>
            <a:pPr marL="457200" lvl="0" indent="-342900" algn="l" rtl="0">
              <a:lnSpc>
                <a:spcPct val="95000"/>
              </a:lnSpc>
              <a:spcBef>
                <a:spcPts val="0"/>
              </a:spcBef>
              <a:spcAft>
                <a:spcPts val="0"/>
              </a:spcAft>
              <a:buSzPts val="1800"/>
              <a:buFont typeface="Arial"/>
              <a:buChar char="•"/>
            </a:pPr>
            <a:r>
              <a:rPr lang="en-US">
                <a:solidFill>
                  <a:schemeClr val="accent2"/>
                </a:solidFill>
              </a:rPr>
              <a:t> </a:t>
            </a:r>
            <a:r>
              <a:rPr lang="en-US">
                <a:latin typeface="Times New Roman"/>
                <a:ea typeface="Times New Roman"/>
                <a:cs typeface="Times New Roman"/>
                <a:sym typeface="Times New Roman"/>
              </a:rPr>
              <a:t>the hub is a single point of failure</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5"/>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Bus Topology</a:t>
            </a:r>
            <a:endParaRPr/>
          </a:p>
        </p:txBody>
      </p:sp>
      <p:sp>
        <p:nvSpPr>
          <p:cNvPr id="193" name="Google Shape;193;p25"/>
          <p:cNvSpPr txBox="1">
            <a:spLocks noGrp="1"/>
          </p:cNvSpPr>
          <p:nvPr>
            <p:ph type="body" idx="1"/>
          </p:nvPr>
        </p:nvSpPr>
        <p:spPr>
          <a:xfrm>
            <a:off x="231675" y="15068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 bus topology, on the other hand, is multipoint. </a:t>
            </a:r>
            <a:endParaRPr/>
          </a:p>
          <a:p>
            <a:pPr marL="457200" lvl="0" indent="-342900" algn="l" rtl="0">
              <a:lnSpc>
                <a:spcPct val="115000"/>
              </a:lnSpc>
              <a:spcBef>
                <a:spcPts val="0"/>
              </a:spcBef>
              <a:spcAft>
                <a:spcPts val="0"/>
              </a:spcAft>
              <a:buSzPts val="1800"/>
              <a:buChar char="●"/>
            </a:pPr>
            <a:r>
              <a:rPr lang="en-US"/>
              <a:t>One long cable acts as a backbone to link all the devices in a network</a:t>
            </a:r>
            <a:endParaRPr/>
          </a:p>
          <a:p>
            <a:pPr marL="457200" lvl="0" indent="-342900" algn="l" rtl="0">
              <a:lnSpc>
                <a:spcPct val="115000"/>
              </a:lnSpc>
              <a:spcBef>
                <a:spcPts val="0"/>
              </a:spcBef>
              <a:spcAft>
                <a:spcPts val="0"/>
              </a:spcAft>
              <a:buSzPts val="1800"/>
              <a:buChar char="●"/>
            </a:pPr>
            <a:r>
              <a:rPr lang="en-US"/>
              <a:t>Nodes are connected to the bus cable by drop lines and taps. </a:t>
            </a:r>
            <a:endParaRPr/>
          </a:p>
          <a:p>
            <a:pPr marL="457200" lvl="0" indent="-342900" algn="l" rtl="0">
              <a:lnSpc>
                <a:spcPct val="115000"/>
              </a:lnSpc>
              <a:spcBef>
                <a:spcPts val="0"/>
              </a:spcBef>
              <a:spcAft>
                <a:spcPts val="0"/>
              </a:spcAft>
              <a:buSzPts val="1800"/>
              <a:buChar char="●"/>
            </a:pPr>
            <a:r>
              <a:rPr lang="en-US"/>
              <a:t>A drop line is a connection running between the device and the main cable.</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p:txBody>
      </p:sp>
      <p:pic>
        <p:nvPicPr>
          <p:cNvPr id="194" name="Google Shape;194;p25"/>
          <p:cNvPicPr preferRelativeResize="0"/>
          <p:nvPr/>
        </p:nvPicPr>
        <p:blipFill rotWithShape="1">
          <a:blip r:embed="rId3">
            <a:alphaModFix/>
          </a:blip>
          <a:srcRect/>
          <a:stretch/>
        </p:blipFill>
        <p:spPr>
          <a:xfrm>
            <a:off x="575556" y="3398279"/>
            <a:ext cx="7429882" cy="116846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3"/>
          <p:cNvSpPr txBox="1">
            <a:spLocks noGrp="1"/>
          </p:cNvSpPr>
          <p:nvPr>
            <p:ph type="body" idx="1"/>
          </p:nvPr>
        </p:nvSpPr>
        <p:spPr>
          <a:xfrm>
            <a:off x="168010" y="1377052"/>
            <a:ext cx="8852004" cy="3636650"/>
          </a:xfrm>
          <a:prstGeom prst="rect">
            <a:avLst/>
          </a:prstGeom>
          <a:noFill/>
          <a:ln>
            <a:noFill/>
          </a:ln>
        </p:spPr>
        <p:txBody>
          <a:bodyPr spcFirstLastPara="1" wrap="square" lIns="91425" tIns="91425" rIns="91425" bIns="91425" anchor="t" anchorCtr="0">
            <a:normAutofit/>
          </a:bodyPr>
          <a:lstStyle/>
          <a:p>
            <a:pPr algn="just"/>
            <a:r>
              <a:rPr lang="en-US" sz="1600" b="1" dirty="0">
                <a:latin typeface="Times New Roman" panose="02020603050405020304" pitchFamily="18" charset="0"/>
                <a:cs typeface="Times New Roman" panose="02020603050405020304" pitchFamily="18" charset="0"/>
              </a:rPr>
              <a:t>Technical Perspective- </a:t>
            </a:r>
            <a:r>
              <a:rPr lang="en-US" sz="1600" dirty="0">
                <a:latin typeface="Times New Roman" panose="02020603050405020304" pitchFamily="18" charset="0"/>
                <a:cs typeface="Times New Roman" panose="02020603050405020304" pitchFamily="18" charset="0"/>
              </a:rPr>
              <a:t>Hardware, Software and Networking fundamentals</a:t>
            </a:r>
          </a:p>
          <a:p>
            <a:pPr marL="457200" lvl="0" indent="-342900" algn="just" rtl="0">
              <a:lnSpc>
                <a:spcPct val="115000"/>
              </a:lnSpc>
              <a:spcBef>
                <a:spcPts val="0"/>
              </a:spcBef>
              <a:spcAft>
                <a:spcPts val="0"/>
              </a:spcAft>
              <a:buSzPts val="1800"/>
              <a:buChar char="●"/>
            </a:pPr>
            <a:r>
              <a:rPr lang="en-US" sz="1600" b="1" dirty="0" smtClean="0">
                <a:latin typeface="Times New Roman" panose="02020603050405020304" pitchFamily="18" charset="0"/>
                <a:cs typeface="Times New Roman" panose="02020603050405020304" pitchFamily="18" charset="0"/>
              </a:rPr>
              <a:t>An Application </a:t>
            </a:r>
            <a:r>
              <a:rPr lang="en-US" sz="1600" b="1" dirty="0">
                <a:latin typeface="Times New Roman" panose="02020603050405020304" pitchFamily="18" charset="0"/>
                <a:cs typeface="Times New Roman" panose="02020603050405020304" pitchFamily="18" charset="0"/>
              </a:rPr>
              <a:t>P</a:t>
            </a:r>
            <a:r>
              <a:rPr lang="en-US" sz="1600" b="1" dirty="0" smtClean="0">
                <a:latin typeface="Times New Roman" panose="02020603050405020304" pitchFamily="18" charset="0"/>
                <a:cs typeface="Times New Roman" panose="02020603050405020304" pitchFamily="18" charset="0"/>
              </a:rPr>
              <a:t>rogrammer </a:t>
            </a:r>
            <a:r>
              <a:rPr lang="en-US" sz="1600" dirty="0">
                <a:latin typeface="Times New Roman" panose="02020603050405020304" pitchFamily="18" charset="0"/>
                <a:cs typeface="Times New Roman" panose="02020603050405020304" pitchFamily="18" charset="0"/>
              </a:rPr>
              <a:t>would list the services that his or her application needs—for example, a guarantee that each message the application sends will be delivered without error within a certain amount of time or the ability to switch gracefully among different connections to the network as the user moves around. </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600" b="1" dirty="0">
                <a:latin typeface="Times New Roman" panose="02020603050405020304" pitchFamily="18" charset="0"/>
                <a:cs typeface="Times New Roman" panose="02020603050405020304" pitchFamily="18" charset="0"/>
              </a:rPr>
              <a:t>A </a:t>
            </a:r>
            <a:r>
              <a:rPr lang="en-US" sz="1600" b="1" dirty="0" smtClean="0">
                <a:latin typeface="Times New Roman" panose="02020603050405020304" pitchFamily="18" charset="0"/>
                <a:cs typeface="Times New Roman" panose="02020603050405020304" pitchFamily="18" charset="0"/>
              </a:rPr>
              <a:t>Network </a:t>
            </a:r>
            <a:r>
              <a:rPr lang="en-US" sz="1600" b="1" dirty="0">
                <a:latin typeface="Times New Roman" panose="02020603050405020304" pitchFamily="18" charset="0"/>
                <a:cs typeface="Times New Roman" panose="02020603050405020304" pitchFamily="18" charset="0"/>
              </a:rPr>
              <a:t>O</a:t>
            </a:r>
            <a:r>
              <a:rPr lang="en-US" sz="1600" b="1" dirty="0" smtClean="0">
                <a:latin typeface="Times New Roman" panose="02020603050405020304" pitchFamily="18" charset="0"/>
                <a:cs typeface="Times New Roman" panose="02020603050405020304" pitchFamily="18" charset="0"/>
              </a:rPr>
              <a:t>perator </a:t>
            </a:r>
            <a:r>
              <a:rPr lang="en-US" sz="1600" dirty="0">
                <a:latin typeface="Times New Roman" panose="02020603050405020304" pitchFamily="18" charset="0"/>
                <a:cs typeface="Times New Roman" panose="02020603050405020304" pitchFamily="18" charset="0"/>
              </a:rPr>
              <a:t>would list the characteristics of a system that is easy to administer and manage—for example, in which faults can be easily isolated, new devices can be added to the network and configured correctly, and it is easy to account for usage. </a:t>
            </a:r>
            <a:endParaRPr sz="1600" dirty="0">
              <a:latin typeface="Times New Roman" panose="02020603050405020304" pitchFamily="18" charset="0"/>
              <a:cs typeface="Times New Roman" panose="02020603050405020304" pitchFamily="18" charset="0"/>
            </a:endParaRPr>
          </a:p>
          <a:p>
            <a:pPr marL="457200" lvl="0" indent="-342900" algn="just" rtl="0">
              <a:lnSpc>
                <a:spcPct val="115000"/>
              </a:lnSpc>
              <a:spcBef>
                <a:spcPts val="0"/>
              </a:spcBef>
              <a:spcAft>
                <a:spcPts val="0"/>
              </a:spcAft>
              <a:buSzPts val="1800"/>
              <a:buChar char="●"/>
            </a:pPr>
            <a:r>
              <a:rPr lang="en-US" sz="1600" b="1" dirty="0">
                <a:latin typeface="Times New Roman" panose="02020603050405020304" pitchFamily="18" charset="0"/>
                <a:cs typeface="Times New Roman" panose="02020603050405020304" pitchFamily="18" charset="0"/>
              </a:rPr>
              <a:t>A </a:t>
            </a:r>
            <a:r>
              <a:rPr lang="en-US" sz="1600" b="1" dirty="0" smtClean="0">
                <a:latin typeface="Times New Roman" panose="02020603050405020304" pitchFamily="18" charset="0"/>
                <a:cs typeface="Times New Roman" panose="02020603050405020304" pitchFamily="18" charset="0"/>
              </a:rPr>
              <a:t>Network </a:t>
            </a:r>
            <a:r>
              <a:rPr lang="en-US" sz="1600" b="1" dirty="0">
                <a:latin typeface="Times New Roman" panose="02020603050405020304" pitchFamily="18" charset="0"/>
                <a:cs typeface="Times New Roman" panose="02020603050405020304" pitchFamily="18" charset="0"/>
              </a:rPr>
              <a:t>D</a:t>
            </a:r>
            <a:r>
              <a:rPr lang="en-US" sz="1600" b="1" dirty="0" smtClean="0">
                <a:latin typeface="Times New Roman" panose="02020603050405020304" pitchFamily="18" charset="0"/>
                <a:cs typeface="Times New Roman" panose="02020603050405020304" pitchFamily="18" charset="0"/>
              </a:rPr>
              <a:t>esigner </a:t>
            </a:r>
            <a:r>
              <a:rPr lang="en-US" sz="1600" dirty="0">
                <a:latin typeface="Times New Roman" panose="02020603050405020304" pitchFamily="18" charset="0"/>
                <a:cs typeface="Times New Roman" panose="02020603050405020304" pitchFamily="18" charset="0"/>
              </a:rPr>
              <a:t>would list the properties of a cost-effective design—for example, that network resources are efficiently utilized and fairly allocated to different users. Issues of performance are also likely to be important</a:t>
            </a:r>
            <a:r>
              <a:rPr lang="en-US" sz="1600" dirty="0" smtClean="0">
                <a:latin typeface="Times New Roman" panose="02020603050405020304" pitchFamily="18" charset="0"/>
                <a:cs typeface="Times New Roman" panose="02020603050405020304" pitchFamily="18" charset="0"/>
              </a:rPr>
              <a:t>.</a:t>
            </a:r>
          </a:p>
        </p:txBody>
      </p:sp>
      <p:sp>
        <p:nvSpPr>
          <p:cNvPr id="66" name="Google Shape;66;p3"/>
          <p:cNvSpPr txBox="1">
            <a:spLocks noGrp="1"/>
          </p:cNvSpPr>
          <p:nvPr>
            <p:ph type="title"/>
          </p:nvPr>
        </p:nvSpPr>
        <p:spPr>
          <a:xfrm>
            <a:off x="392113" y="933450"/>
            <a:ext cx="8520112" cy="319959"/>
          </a:xfrm>
          <a:prstGeom prst="rect">
            <a:avLst/>
          </a:prstGeom>
          <a:noFill/>
          <a:ln>
            <a:noFill/>
          </a:ln>
        </p:spPr>
        <p:txBody>
          <a:bodyPr spcFirstLastPara="1" wrap="square" lIns="0" tIns="12050" rIns="0" bIns="0" anchor="t" anchorCtr="0">
            <a:spAutoFit/>
          </a:bodyPr>
          <a:lstStyle/>
          <a:p>
            <a:pPr marL="0" lvl="0" indent="0" algn="l" rtl="0">
              <a:lnSpc>
                <a:spcPct val="100000"/>
              </a:lnSpc>
              <a:spcBef>
                <a:spcPts val="0"/>
              </a:spcBef>
              <a:spcAft>
                <a:spcPts val="0"/>
              </a:spcAft>
              <a:buSzPts val="2800"/>
              <a:buNone/>
            </a:pPr>
            <a:r>
              <a:rPr lang="en-US" sz="2000" b="1" dirty="0">
                <a:latin typeface="Times New Roman"/>
                <a:ea typeface="Times New Roman"/>
                <a:cs typeface="Times New Roman"/>
                <a:sym typeface="Times New Roman"/>
              </a:rPr>
              <a:t>PERSPECTIVES</a:t>
            </a:r>
            <a:endParaRPr b="1" dirty="0"/>
          </a:p>
        </p:txBody>
      </p:sp>
      <p:sp>
        <p:nvSpPr>
          <p:cNvPr id="3" name="TextBox 2"/>
          <p:cNvSpPr txBox="1"/>
          <p:nvPr/>
        </p:nvSpPr>
        <p:spPr>
          <a:xfrm>
            <a:off x="3238500" y="317500"/>
            <a:ext cx="3390900" cy="307777"/>
          </a:xfrm>
          <a:prstGeom prst="rect">
            <a:avLst/>
          </a:prstGeom>
          <a:noFill/>
        </p:spPr>
        <p:txBody>
          <a:bodyPr wrap="square" rtlCol="0">
            <a:spAutoFit/>
          </a:bodyPr>
          <a:lstStyle/>
          <a:p>
            <a:endParaRPr lang="en-IN"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26"/>
          <p:cNvSpPr txBox="1">
            <a:spLocks noGrp="1"/>
          </p:cNvSpPr>
          <p:nvPr>
            <p:ph type="body" idx="1"/>
          </p:nvPr>
        </p:nvSpPr>
        <p:spPr>
          <a:xfrm>
            <a:off x="253250" y="1053886"/>
            <a:ext cx="8520600" cy="4006312"/>
          </a:xfrm>
          <a:prstGeom prst="rect">
            <a:avLst/>
          </a:prstGeom>
          <a:noFill/>
          <a:ln>
            <a:noFill/>
          </a:ln>
        </p:spPr>
        <p:txBody>
          <a:bodyPr spcFirstLastPara="1" wrap="square" lIns="91425" tIns="91425" rIns="91425" bIns="91425" anchor="t" anchorCtr="0">
            <a:normAutofit lnSpcReduction="10000"/>
          </a:bodyPr>
          <a:lstStyle/>
          <a:p>
            <a:pPr marL="114300" lvl="0" indent="0" algn="l" rtl="0">
              <a:lnSpc>
                <a:spcPct val="90000"/>
              </a:lnSpc>
              <a:spcBef>
                <a:spcPts val="0"/>
              </a:spcBef>
              <a:spcAft>
                <a:spcPts val="0"/>
              </a:spcAft>
              <a:buSzPts val="1800"/>
              <a:buNone/>
            </a:pPr>
            <a:r>
              <a:rPr lang="en-US" b="1">
                <a:solidFill>
                  <a:schemeClr val="accent2"/>
                </a:solidFill>
              </a:rPr>
              <a:t>Advantages of Bus topology:</a:t>
            </a:r>
            <a:endParaRPr/>
          </a:p>
          <a:p>
            <a:pPr marL="457200" lvl="0" indent="-342900" algn="l" rtl="0">
              <a:lnSpc>
                <a:spcPct val="150000"/>
              </a:lnSpc>
              <a:spcBef>
                <a:spcPts val="0"/>
              </a:spcBef>
              <a:spcAft>
                <a:spcPts val="0"/>
              </a:spcAft>
              <a:buSzPts val="1800"/>
              <a:buChar char="●"/>
            </a:pPr>
            <a:r>
              <a:rPr lang="en-US"/>
              <a:t> </a:t>
            </a:r>
            <a:r>
              <a:rPr lang="en-US">
                <a:latin typeface="Times New Roman"/>
                <a:ea typeface="Times New Roman"/>
                <a:cs typeface="Times New Roman"/>
                <a:sym typeface="Times New Roman"/>
              </a:rPr>
              <a:t>uses much less cabling</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 ease of installation</a:t>
            </a:r>
            <a:endParaRPr/>
          </a:p>
          <a:p>
            <a:pPr marL="457200" lvl="0" indent="-228600" algn="l" rtl="0">
              <a:lnSpc>
                <a:spcPct val="40000"/>
              </a:lnSpc>
              <a:spcBef>
                <a:spcPts val="0"/>
              </a:spcBef>
              <a:spcAft>
                <a:spcPts val="0"/>
              </a:spcAft>
              <a:buSzPts val="1800"/>
              <a:buNone/>
            </a:pPr>
            <a:endParaRPr>
              <a:solidFill>
                <a:schemeClr val="accent2"/>
              </a:solidFill>
            </a:endParaRPr>
          </a:p>
          <a:p>
            <a:pPr marL="114300" lvl="0" indent="0" algn="l" rtl="0">
              <a:lnSpc>
                <a:spcPct val="115000"/>
              </a:lnSpc>
              <a:spcBef>
                <a:spcPts val="0"/>
              </a:spcBef>
              <a:spcAft>
                <a:spcPts val="0"/>
              </a:spcAft>
              <a:buSzPts val="1800"/>
              <a:buNone/>
            </a:pPr>
            <a:r>
              <a:rPr lang="en-US" b="1"/>
              <a:t>Disadvantages</a:t>
            </a:r>
            <a:r>
              <a:rPr lang="en-US"/>
              <a:t> :</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difficult reconnection / fault isolation</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difficult to add new devices - may require </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modification / replacement of backbone</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signal reflection at taps → quality </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degradation → limit on lengths / nodes</a:t>
            </a:r>
            <a:endParaRPr/>
          </a:p>
          <a:p>
            <a:pPr marL="457200" lvl="0" indent="-342900" algn="l" rtl="0">
              <a:lnSpc>
                <a:spcPct val="150000"/>
              </a:lnSpc>
              <a:spcBef>
                <a:spcPts val="0"/>
              </a:spcBef>
              <a:spcAft>
                <a:spcPts val="0"/>
              </a:spcAft>
              <a:buSzPts val="1800"/>
              <a:buChar char="●"/>
            </a:pPr>
            <a:r>
              <a:rPr lang="en-US">
                <a:latin typeface="Times New Roman"/>
                <a:ea typeface="Times New Roman"/>
                <a:cs typeface="Times New Roman"/>
                <a:sym typeface="Times New Roman"/>
              </a:rPr>
              <a:t>break in bus cable stops all transmissions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Ring Topology</a:t>
            </a:r>
            <a:endParaRPr/>
          </a:p>
        </p:txBody>
      </p:sp>
      <p:sp>
        <p:nvSpPr>
          <p:cNvPr id="205" name="Google Shape;205;p27"/>
          <p:cNvSpPr txBox="1">
            <a:spLocks noGrp="1"/>
          </p:cNvSpPr>
          <p:nvPr>
            <p:ph type="body" idx="1"/>
          </p:nvPr>
        </p:nvSpPr>
        <p:spPr>
          <a:xfrm>
            <a:off x="253250" y="1425844"/>
            <a:ext cx="8520600" cy="384805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ring topology, each device has a dedicated point-to-point connection with only the two devices on either side of it.</a:t>
            </a:r>
            <a:endParaRPr/>
          </a:p>
          <a:p>
            <a:pPr marL="457200" lvl="0" indent="-342900" algn="l" rtl="0">
              <a:lnSpc>
                <a:spcPct val="115000"/>
              </a:lnSpc>
              <a:spcBef>
                <a:spcPts val="0"/>
              </a:spcBef>
              <a:spcAft>
                <a:spcPts val="0"/>
              </a:spcAft>
              <a:buSzPts val="1800"/>
              <a:buChar char="●"/>
            </a:pPr>
            <a:r>
              <a:rPr lang="en-US"/>
              <a:t>A signal is passed along the ring in one direction, from device to device, until it reaches its destination. </a:t>
            </a:r>
            <a:endParaRPr/>
          </a:p>
          <a:p>
            <a:pPr marL="457200" lvl="0" indent="-342900" algn="l" rtl="0">
              <a:lnSpc>
                <a:spcPct val="115000"/>
              </a:lnSpc>
              <a:spcBef>
                <a:spcPts val="0"/>
              </a:spcBef>
              <a:spcAft>
                <a:spcPts val="0"/>
              </a:spcAft>
              <a:buSzPts val="1800"/>
              <a:buChar char="●"/>
            </a:pPr>
            <a:r>
              <a:rPr lang="en-US"/>
              <a:t>Each device in the ring incorporates a repeater. </a:t>
            </a:r>
            <a:endParaRPr/>
          </a:p>
          <a:p>
            <a:pPr marL="457200" lvl="0" indent="-342900" algn="l" rtl="0">
              <a:lnSpc>
                <a:spcPct val="115000"/>
              </a:lnSpc>
              <a:spcBef>
                <a:spcPts val="0"/>
              </a:spcBef>
              <a:spcAft>
                <a:spcPts val="0"/>
              </a:spcAft>
              <a:buSzPts val="1800"/>
              <a:buChar char="●"/>
            </a:pPr>
            <a:r>
              <a:rPr lang="en-US"/>
              <a:t>When a device receives a signal intended for another device, its repeater regenerates the bits and passes them along</a:t>
            </a:r>
            <a:endParaRPr/>
          </a:p>
        </p:txBody>
      </p:sp>
      <p:pic>
        <p:nvPicPr>
          <p:cNvPr id="206" name="Google Shape;206;p27"/>
          <p:cNvPicPr preferRelativeResize="0"/>
          <p:nvPr/>
        </p:nvPicPr>
        <p:blipFill rotWithShape="1">
          <a:blip r:embed="rId3">
            <a:alphaModFix/>
          </a:blip>
          <a:srcRect/>
          <a:stretch/>
        </p:blipFill>
        <p:spPr>
          <a:xfrm>
            <a:off x="3657600" y="3735092"/>
            <a:ext cx="5116250" cy="1408408"/>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8"/>
          <p:cNvSpPr txBox="1">
            <a:spLocks noGrp="1"/>
          </p:cNvSpPr>
          <p:nvPr>
            <p:ph type="body" idx="1"/>
          </p:nvPr>
        </p:nvSpPr>
        <p:spPr>
          <a:xfrm>
            <a:off x="253250" y="1100380"/>
            <a:ext cx="8520600" cy="4173520"/>
          </a:xfrm>
          <a:prstGeom prst="rect">
            <a:avLst/>
          </a:prstGeom>
          <a:noFill/>
          <a:ln>
            <a:noFill/>
          </a:ln>
        </p:spPr>
        <p:txBody>
          <a:bodyPr spcFirstLastPara="1" wrap="square" lIns="91425" tIns="91425" rIns="91425" bIns="91425" anchor="t" anchorCtr="0">
            <a:normAutofit/>
          </a:bodyPr>
          <a:lstStyle/>
          <a:p>
            <a:pPr marL="114300" lvl="0" indent="0" algn="l" rtl="0">
              <a:lnSpc>
                <a:spcPct val="150000"/>
              </a:lnSpc>
              <a:spcBef>
                <a:spcPts val="0"/>
              </a:spcBef>
              <a:spcAft>
                <a:spcPts val="0"/>
              </a:spcAft>
              <a:buSzPts val="1800"/>
              <a:buNone/>
            </a:pPr>
            <a:r>
              <a:rPr lang="en-US" b="1">
                <a:solidFill>
                  <a:schemeClr val="accent2"/>
                </a:solidFill>
                <a:latin typeface="Times New Roman"/>
                <a:ea typeface="Times New Roman"/>
                <a:cs typeface="Times New Roman"/>
                <a:sym typeface="Times New Roman"/>
              </a:rPr>
              <a:t>Advantages of ring topology:</a:t>
            </a:r>
            <a:endParaRPr/>
          </a:p>
          <a:p>
            <a:pPr marL="457200" lvl="0" indent="-342900" algn="l" rtl="0">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 easy to install, reconfigure, add, delete</a:t>
            </a:r>
            <a:endParaRPr/>
          </a:p>
          <a:p>
            <a:pPr marL="457200" lvl="0" indent="-342900" algn="l" rtl="0">
              <a:lnSpc>
                <a:spcPct val="150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simplified fault isolation</a:t>
            </a:r>
            <a:endParaRPr/>
          </a:p>
          <a:p>
            <a:pPr marL="114300" lvl="0" indent="0" algn="l" rtl="0">
              <a:lnSpc>
                <a:spcPct val="150000"/>
              </a:lnSpc>
              <a:spcBef>
                <a:spcPts val="0"/>
              </a:spcBef>
              <a:spcAft>
                <a:spcPts val="0"/>
              </a:spcAft>
              <a:buSzPts val="1800"/>
              <a:buNone/>
            </a:pPr>
            <a:r>
              <a:rPr lang="en-US" b="1">
                <a:latin typeface="Times New Roman"/>
                <a:ea typeface="Times New Roman"/>
                <a:cs typeface="Times New Roman"/>
                <a:sym typeface="Times New Roman"/>
              </a:rPr>
              <a:t>Disadvantages:</a:t>
            </a:r>
            <a:endParaRPr>
              <a:latin typeface="Times New Roman"/>
              <a:ea typeface="Times New Roman"/>
              <a:cs typeface="Times New Roman"/>
              <a:sym typeface="Times New Roman"/>
            </a:endParaRPr>
          </a:p>
          <a:p>
            <a:pPr marL="457200" lvl="0" indent="-342900" algn="l" rtl="0">
              <a:lnSpc>
                <a:spcPct val="150000"/>
              </a:lnSpc>
              <a:spcBef>
                <a:spcPts val="0"/>
              </a:spcBef>
              <a:spcAft>
                <a:spcPts val="0"/>
              </a:spcAft>
              <a:buSzPts val="1800"/>
              <a:buFont typeface="Times New Roman"/>
              <a:buChar char="•"/>
            </a:pPr>
            <a:r>
              <a:rPr lang="en-US">
                <a:solidFill>
                  <a:schemeClr val="accent2"/>
                </a:solidFill>
                <a:latin typeface="Times New Roman"/>
                <a:ea typeface="Times New Roman"/>
                <a:cs typeface="Times New Roman"/>
                <a:sym typeface="Times New Roman"/>
              </a:rPr>
              <a:t> limitation on maximum ring length / number of nodes</a:t>
            </a:r>
            <a:endParaRPr/>
          </a:p>
          <a:p>
            <a:pPr marL="457200" lvl="0" indent="-342900" algn="l" rtl="0">
              <a:lnSpc>
                <a:spcPct val="150000"/>
              </a:lnSpc>
              <a:spcBef>
                <a:spcPts val="0"/>
              </a:spcBef>
              <a:spcAft>
                <a:spcPts val="0"/>
              </a:spcAft>
              <a:buSzPts val="1800"/>
              <a:buFont typeface="Times New Roman"/>
              <a:buChar char="•"/>
            </a:pPr>
            <a:r>
              <a:rPr lang="en-US">
                <a:latin typeface="Times New Roman"/>
                <a:ea typeface="Times New Roman"/>
                <a:cs typeface="Times New Roman"/>
                <a:sym typeface="Times New Roman"/>
              </a:rPr>
              <a:t> a break in the ring can bring the entire network down</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Ring topology was prevalent when IBM introduced its local-area network, Token Ring. Today, the need for higher-speed LANs has made this topology less popular.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29"/>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NETWORK TYPES</a:t>
            </a:r>
            <a:endParaRPr/>
          </a:p>
        </p:txBody>
      </p:sp>
      <p:sp>
        <p:nvSpPr>
          <p:cNvPr id="217" name="Google Shape;217;p29"/>
          <p:cNvSpPr txBox="1">
            <a:spLocks noGrp="1"/>
          </p:cNvSpPr>
          <p:nvPr>
            <p:ph type="body" idx="1"/>
          </p:nvPr>
        </p:nvSpPr>
        <p:spPr>
          <a:xfrm>
            <a:off x="253249" y="1506800"/>
            <a:ext cx="8751265" cy="37671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b="1"/>
              <a:t>Local Area Network:</a:t>
            </a:r>
            <a:endParaRPr/>
          </a:p>
          <a:p>
            <a:pPr marL="457200" lvl="0" indent="-342900" algn="l" rtl="0">
              <a:lnSpc>
                <a:spcPct val="115000"/>
              </a:lnSpc>
              <a:spcBef>
                <a:spcPts val="0"/>
              </a:spcBef>
              <a:spcAft>
                <a:spcPts val="0"/>
              </a:spcAft>
              <a:buSzPts val="1800"/>
              <a:buChar char="●"/>
            </a:pPr>
            <a:r>
              <a:rPr lang="en-US"/>
              <a:t>A local area network (LAN) is usually privately owned and connects some hosts in a single office, building, or campus. </a:t>
            </a:r>
            <a:endParaRPr/>
          </a:p>
          <a:p>
            <a:pPr marL="457200" lvl="0" indent="-342900" algn="l" rtl="0">
              <a:lnSpc>
                <a:spcPct val="115000"/>
              </a:lnSpc>
              <a:spcBef>
                <a:spcPts val="0"/>
              </a:spcBef>
              <a:spcAft>
                <a:spcPts val="0"/>
              </a:spcAft>
              <a:buSzPts val="1800"/>
              <a:buChar char="●"/>
            </a:pPr>
            <a:r>
              <a:rPr lang="en-US"/>
              <a:t>Depending on the needs of an organization, a LAN can be as simple as two PCs and a printer in someone’s home office, or it can extend throughout a company and include audio and video devices. </a:t>
            </a:r>
            <a:endParaRPr/>
          </a:p>
          <a:p>
            <a:pPr marL="457200" lvl="0" indent="-342900" algn="l" rtl="0">
              <a:lnSpc>
                <a:spcPct val="115000"/>
              </a:lnSpc>
              <a:spcBef>
                <a:spcPts val="0"/>
              </a:spcBef>
              <a:spcAft>
                <a:spcPts val="0"/>
              </a:spcAft>
              <a:buSzPts val="1800"/>
              <a:buChar char="●"/>
            </a:pPr>
            <a:r>
              <a:rPr lang="en-US"/>
              <a:t>Each host in a LAN has an identifier, an address, that uniquely defines the host in the LAN. </a:t>
            </a:r>
            <a:endParaRPr/>
          </a:p>
          <a:p>
            <a:pPr marL="457200" lvl="0" indent="-342900" algn="l" rtl="0">
              <a:lnSpc>
                <a:spcPct val="115000"/>
              </a:lnSpc>
              <a:spcBef>
                <a:spcPts val="0"/>
              </a:spcBef>
              <a:spcAft>
                <a:spcPts val="0"/>
              </a:spcAft>
              <a:buSzPts val="1800"/>
              <a:buChar char="●"/>
            </a:pPr>
            <a:r>
              <a:rPr lang="en-US"/>
              <a:t>A packet sent by a host to another host carries both the source host’s and the destination host’s addresses.</a:t>
            </a:r>
            <a:endParaRPr b="1"/>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0"/>
          <p:cNvSpPr txBox="1">
            <a:spLocks noGrp="1"/>
          </p:cNvSpPr>
          <p:nvPr>
            <p:ph type="body" idx="1"/>
          </p:nvPr>
        </p:nvSpPr>
        <p:spPr>
          <a:xfrm>
            <a:off x="253250" y="953146"/>
            <a:ext cx="8520600" cy="4320754"/>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switch alleviates the traffic in the LAN and allows more than one pair to communicate with each other at the same time if there is no common source and destination among them.</a:t>
            </a:r>
            <a:endParaRPr/>
          </a:p>
        </p:txBody>
      </p:sp>
      <p:pic>
        <p:nvPicPr>
          <p:cNvPr id="223" name="Google Shape;223;p30"/>
          <p:cNvPicPr preferRelativeResize="0"/>
          <p:nvPr/>
        </p:nvPicPr>
        <p:blipFill rotWithShape="1">
          <a:blip r:embed="rId3">
            <a:alphaModFix/>
          </a:blip>
          <a:srcRect/>
          <a:stretch/>
        </p:blipFill>
        <p:spPr>
          <a:xfrm>
            <a:off x="4572000" y="1930809"/>
            <a:ext cx="4521432" cy="2940201"/>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1"/>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Wide Area Network</a:t>
            </a:r>
            <a:endParaRPr/>
          </a:p>
        </p:txBody>
      </p:sp>
      <p:sp>
        <p:nvSpPr>
          <p:cNvPr id="229" name="Google Shape;229;p31"/>
          <p:cNvSpPr txBox="1">
            <a:spLocks noGrp="1"/>
          </p:cNvSpPr>
          <p:nvPr>
            <p:ph type="body" idx="1"/>
          </p:nvPr>
        </p:nvSpPr>
        <p:spPr>
          <a:xfrm>
            <a:off x="253250" y="1449092"/>
            <a:ext cx="8520600" cy="3824808"/>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 wide area network (WAN) is also an interconnection of devices capable of communication. However, there are some differences between a LAN and a WAN. </a:t>
            </a:r>
            <a:endParaRPr/>
          </a:p>
          <a:p>
            <a:pPr marL="457200" lvl="0" indent="-342900" algn="l" rtl="0">
              <a:lnSpc>
                <a:spcPct val="115000"/>
              </a:lnSpc>
              <a:spcBef>
                <a:spcPts val="0"/>
              </a:spcBef>
              <a:spcAft>
                <a:spcPts val="0"/>
              </a:spcAft>
              <a:buSzPts val="1800"/>
              <a:buChar char="●"/>
            </a:pPr>
            <a:r>
              <a:rPr lang="en-US"/>
              <a:t>A LAN is normally limited in size, spanning an office, a building, or a campus; a WAN has a wider geographical span, spanning a town, a state, a country, or even the world. </a:t>
            </a:r>
            <a:endParaRPr/>
          </a:p>
          <a:p>
            <a:pPr marL="457200" lvl="0" indent="-342900" algn="l" rtl="0">
              <a:lnSpc>
                <a:spcPct val="115000"/>
              </a:lnSpc>
              <a:spcBef>
                <a:spcPts val="0"/>
              </a:spcBef>
              <a:spcAft>
                <a:spcPts val="0"/>
              </a:spcAft>
              <a:buSzPts val="1800"/>
              <a:buChar char="●"/>
            </a:pPr>
            <a:r>
              <a:rPr lang="en-US"/>
              <a:t>A LAN interconnects hosts; a WAN interconnects connecting devices such as switches, routers, or modems. </a:t>
            </a:r>
            <a:endParaRPr/>
          </a:p>
          <a:p>
            <a:pPr marL="457200" lvl="0" indent="-342900" algn="l" rtl="0">
              <a:lnSpc>
                <a:spcPct val="115000"/>
              </a:lnSpc>
              <a:spcBef>
                <a:spcPts val="0"/>
              </a:spcBef>
              <a:spcAft>
                <a:spcPts val="0"/>
              </a:spcAft>
              <a:buSzPts val="1800"/>
              <a:buChar char="●"/>
            </a:pPr>
            <a:r>
              <a:rPr lang="en-US"/>
              <a:t>A LAN is normally privately owned by the organization that uses it; a WAN is normally created and run by communication companies and leased by an organization that uses it.</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2"/>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Examples of WANs today: point-to-point WANs</a:t>
            </a:r>
            <a:endParaRPr/>
          </a:p>
        </p:txBody>
      </p:sp>
      <p:sp>
        <p:nvSpPr>
          <p:cNvPr id="235" name="Google Shape;235;p32"/>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 point-to-point WAN is a network that connects two communicating devices through a transmission media (cable or air). </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Example</a:t>
            </a:r>
            <a:endParaRPr/>
          </a:p>
        </p:txBody>
      </p:sp>
      <p:pic>
        <p:nvPicPr>
          <p:cNvPr id="236" name="Google Shape;236;p32"/>
          <p:cNvPicPr preferRelativeResize="0"/>
          <p:nvPr/>
        </p:nvPicPr>
        <p:blipFill rotWithShape="1">
          <a:blip r:embed="rId3">
            <a:alphaModFix/>
          </a:blip>
          <a:srcRect/>
          <a:stretch/>
        </p:blipFill>
        <p:spPr>
          <a:xfrm>
            <a:off x="1003895" y="2444953"/>
            <a:ext cx="6159817" cy="1219263"/>
          </a:xfrm>
          <a:prstGeom prst="rect">
            <a:avLst/>
          </a:prstGeom>
          <a:noFill/>
          <a:ln>
            <a:noFill/>
          </a:ln>
        </p:spPr>
      </p:pic>
      <p:pic>
        <p:nvPicPr>
          <p:cNvPr id="237" name="Google Shape;237;p32"/>
          <p:cNvPicPr preferRelativeResize="0"/>
          <p:nvPr/>
        </p:nvPicPr>
        <p:blipFill rotWithShape="1">
          <a:blip r:embed="rId4">
            <a:alphaModFix/>
          </a:blip>
          <a:srcRect/>
          <a:stretch/>
        </p:blipFill>
        <p:spPr>
          <a:xfrm>
            <a:off x="1520847" y="4092714"/>
            <a:ext cx="5435879" cy="863644"/>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Examples of WANs today: Switched WANs</a:t>
            </a:r>
            <a:endParaRPr/>
          </a:p>
        </p:txBody>
      </p:sp>
      <p:sp>
        <p:nvSpPr>
          <p:cNvPr id="243" name="Google Shape;243;p33"/>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Switched WAN is a combination of several point-to-point WANs that are connected by switches.</a:t>
            </a:r>
            <a:endParaRPr/>
          </a:p>
        </p:txBody>
      </p:sp>
      <p:pic>
        <p:nvPicPr>
          <p:cNvPr id="244" name="Google Shape;244;p33"/>
          <p:cNvPicPr preferRelativeResize="0"/>
          <p:nvPr/>
        </p:nvPicPr>
        <p:blipFill rotWithShape="1">
          <a:blip r:embed="rId3">
            <a:alphaModFix/>
          </a:blip>
          <a:srcRect/>
          <a:stretch/>
        </p:blipFill>
        <p:spPr>
          <a:xfrm>
            <a:off x="1448285" y="2571750"/>
            <a:ext cx="6407479" cy="208290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4"/>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Internetwork</a:t>
            </a:r>
            <a:endParaRPr/>
          </a:p>
        </p:txBody>
      </p:sp>
      <p:sp>
        <p:nvSpPr>
          <p:cNvPr id="250" name="Google Shape;250;p34"/>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a:t>Today, it is very rare to see a LAN or a WAN in isolation; they are connected to one another. </a:t>
            </a:r>
            <a:endParaRPr/>
          </a:p>
          <a:p>
            <a:pPr marL="457200" lvl="0" indent="-342900" algn="l" rtl="0">
              <a:lnSpc>
                <a:spcPct val="115000"/>
              </a:lnSpc>
              <a:spcBef>
                <a:spcPts val="0"/>
              </a:spcBef>
              <a:spcAft>
                <a:spcPts val="0"/>
              </a:spcAft>
              <a:buSzPts val="1800"/>
              <a:buChar char="●"/>
            </a:pPr>
            <a:r>
              <a:rPr lang="en-US"/>
              <a:t>When two or more networks are connected, they make an internetwork, or internet. As an example, assume that an organization has two offices, one on the east coast and the other on the west coast. </a:t>
            </a:r>
            <a:endParaRPr/>
          </a:p>
          <a:p>
            <a:pPr marL="457200" lvl="0" indent="-342900" algn="l" rtl="0">
              <a:lnSpc>
                <a:spcPct val="115000"/>
              </a:lnSpc>
              <a:spcBef>
                <a:spcPts val="0"/>
              </a:spcBef>
              <a:spcAft>
                <a:spcPts val="0"/>
              </a:spcAft>
              <a:buSzPts val="1800"/>
              <a:buChar char="●"/>
            </a:pPr>
            <a:r>
              <a:rPr lang="en-US"/>
              <a:t>Each office has a LAN that allows all employees in the office to communicate with each other. </a:t>
            </a:r>
            <a:endParaRPr/>
          </a:p>
          <a:p>
            <a:pPr marL="457200" lvl="0" indent="-342900" algn="l" rtl="0">
              <a:lnSpc>
                <a:spcPct val="115000"/>
              </a:lnSpc>
              <a:spcBef>
                <a:spcPts val="0"/>
              </a:spcBef>
              <a:spcAft>
                <a:spcPts val="0"/>
              </a:spcAft>
              <a:buSzPts val="1800"/>
              <a:buChar char="●"/>
            </a:pPr>
            <a:r>
              <a:rPr lang="en-US"/>
              <a:t>To make the communication between employees at different offices possible, the management leases a point-to-point dedicated WAN from a service provider, such as a telephone company, and connects the two LANs. </a:t>
            </a:r>
            <a:endParaRPr/>
          </a:p>
          <a:p>
            <a:pPr marL="457200" lvl="0" indent="-342900" algn="l" rtl="0">
              <a:lnSpc>
                <a:spcPct val="115000"/>
              </a:lnSpc>
              <a:spcBef>
                <a:spcPts val="0"/>
              </a:spcBef>
              <a:spcAft>
                <a:spcPts val="0"/>
              </a:spcAft>
              <a:buSzPts val="1800"/>
              <a:buChar char="●"/>
            </a:pPr>
            <a:r>
              <a:rPr lang="en-US"/>
              <a:t>Now the company has an internetwork, or a private internet (with lowercase i). Communication between offices is now possible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5"/>
          <p:cNvSpPr txBox="1">
            <a:spLocks noGrp="1"/>
          </p:cNvSpPr>
          <p:nvPr>
            <p:ph type="body" idx="1"/>
          </p:nvPr>
        </p:nvSpPr>
        <p:spPr>
          <a:xfrm>
            <a:off x="311700" y="2469683"/>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When a host in the west coast office sends a message to another host in the same office, the router blocks the message, but the switch directs the message to the destination. </a:t>
            </a:r>
            <a:endParaRPr/>
          </a:p>
          <a:p>
            <a:pPr marL="457200" lvl="0" indent="-342900" algn="l" rtl="0">
              <a:lnSpc>
                <a:spcPct val="115000"/>
              </a:lnSpc>
              <a:spcBef>
                <a:spcPts val="0"/>
              </a:spcBef>
              <a:spcAft>
                <a:spcPts val="0"/>
              </a:spcAft>
              <a:buSzPts val="1800"/>
              <a:buChar char="●"/>
            </a:pPr>
            <a:r>
              <a:rPr lang="en-US"/>
              <a:t>On the other hand, when a host on the west coast sends a message to a host on the east coast, router R1 routes the packet to router R2, and the packet reaches the destination. </a:t>
            </a:r>
            <a:endParaRPr/>
          </a:p>
        </p:txBody>
      </p:sp>
      <p:pic>
        <p:nvPicPr>
          <p:cNvPr id="256" name="Google Shape;256;p35"/>
          <p:cNvPicPr preferRelativeResize="0"/>
          <p:nvPr/>
        </p:nvPicPr>
        <p:blipFill rotWithShape="1">
          <a:blip r:embed="rId3">
            <a:alphaModFix/>
          </a:blip>
          <a:srcRect/>
          <a:stretch/>
        </p:blipFill>
        <p:spPr>
          <a:xfrm>
            <a:off x="780277" y="838647"/>
            <a:ext cx="6979009" cy="14669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4"/>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b="1" dirty="0">
                <a:latin typeface="Times New Roman" panose="02020603050405020304" pitchFamily="18" charset="0"/>
                <a:cs typeface="Times New Roman" panose="02020603050405020304" pitchFamily="18" charset="0"/>
              </a:rPr>
              <a:t>Cost-Effective Resource Sharing</a:t>
            </a:r>
            <a:endParaRPr dirty="0">
              <a:latin typeface="Times New Roman" panose="02020603050405020304" pitchFamily="18" charset="0"/>
              <a:cs typeface="Times New Roman" panose="02020603050405020304" pitchFamily="18" charset="0"/>
            </a:endParaRPr>
          </a:p>
        </p:txBody>
      </p:sp>
      <p:sp>
        <p:nvSpPr>
          <p:cNvPr id="72" name="Google Shape;72;p4"/>
          <p:cNvSpPr txBox="1">
            <a:spLocks noGrp="1"/>
          </p:cNvSpPr>
          <p:nvPr>
            <p:ph type="body" idx="1"/>
          </p:nvPr>
        </p:nvSpPr>
        <p:spPr>
          <a:xfrm>
            <a:off x="175758" y="1506800"/>
            <a:ext cx="8853941" cy="3416400"/>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0"/>
              </a:spcBef>
              <a:spcAft>
                <a:spcPts val="0"/>
              </a:spcAft>
              <a:buSzPts val="1800"/>
              <a:buChar char="●"/>
            </a:pPr>
            <a:r>
              <a:rPr lang="en-US" sz="1600" dirty="0"/>
              <a:t>Given a collection of nodes indirectly connected by a nesting of networks, it is possible for any pair of hosts to send messages to each other across a sequence of links and nodes</a:t>
            </a:r>
            <a:r>
              <a:rPr lang="en-US" sz="1600" dirty="0" smtClean="0"/>
              <a:t>.</a:t>
            </a:r>
          </a:p>
          <a:p>
            <a:pPr marL="457200" lvl="0" indent="-342900" algn="just" rtl="0">
              <a:lnSpc>
                <a:spcPct val="115000"/>
              </a:lnSpc>
              <a:spcBef>
                <a:spcPts val="0"/>
              </a:spcBef>
              <a:spcAft>
                <a:spcPts val="0"/>
              </a:spcAft>
              <a:buSzPts val="1800"/>
              <a:buChar char="●"/>
            </a:pPr>
            <a:endParaRPr sz="1600" dirty="0"/>
          </a:p>
          <a:p>
            <a:pPr marL="457200" lvl="0" indent="-342900" algn="just" rtl="0">
              <a:lnSpc>
                <a:spcPct val="115000"/>
              </a:lnSpc>
              <a:spcBef>
                <a:spcPts val="0"/>
              </a:spcBef>
              <a:spcAft>
                <a:spcPts val="0"/>
              </a:spcAft>
              <a:buSzPts val="1800"/>
              <a:buChar char="●"/>
            </a:pPr>
            <a:r>
              <a:rPr lang="en-US" sz="1600" dirty="0"/>
              <a:t>If you want to provide more pairs to communicate with each other at the same time then? H</a:t>
            </a:r>
            <a:r>
              <a:rPr lang="en-US" sz="1600" dirty="0" smtClean="0"/>
              <a:t>ow </a:t>
            </a:r>
            <a:r>
              <a:rPr lang="en-US" sz="1600" dirty="0"/>
              <a:t>do several hosts share the same link when they all want to use it at the same time? </a:t>
            </a:r>
            <a:endParaRPr lang="en-US" sz="1600" dirty="0" smtClean="0"/>
          </a:p>
          <a:p>
            <a:pPr marL="457200" lvl="0" indent="-342900" algn="just" rtl="0">
              <a:lnSpc>
                <a:spcPct val="115000"/>
              </a:lnSpc>
              <a:spcBef>
                <a:spcPts val="0"/>
              </a:spcBef>
              <a:spcAft>
                <a:spcPts val="0"/>
              </a:spcAft>
              <a:buSzPts val="1800"/>
              <a:buChar char="●"/>
            </a:pPr>
            <a:endParaRPr sz="1600" b="1" dirty="0"/>
          </a:p>
          <a:p>
            <a:pPr marL="114300" lvl="0" indent="0" algn="just" rtl="0">
              <a:lnSpc>
                <a:spcPct val="115000"/>
              </a:lnSpc>
              <a:spcBef>
                <a:spcPts val="0"/>
              </a:spcBef>
              <a:spcAft>
                <a:spcPts val="0"/>
              </a:spcAft>
              <a:buSzPts val="1800"/>
              <a:buNone/>
            </a:pPr>
            <a:r>
              <a:rPr lang="en-US" sz="1600" b="1" dirty="0"/>
              <a:t>Multiplexing </a:t>
            </a:r>
            <a:r>
              <a:rPr lang="en-US" sz="1600" b="1" dirty="0" smtClean="0"/>
              <a:t>: </a:t>
            </a:r>
            <a:r>
              <a:rPr lang="en-US" sz="1600" dirty="0" smtClean="0"/>
              <a:t>Technique used in computer Networks to allow multiple signals, messages or data streams to share the same communication channel or network resource.</a:t>
            </a:r>
            <a:endParaRPr sz="1600" dirty="0"/>
          </a:p>
          <a:p>
            <a:pPr marL="457200" lvl="0" indent="-342900" algn="just" rtl="0">
              <a:lnSpc>
                <a:spcPct val="115000"/>
              </a:lnSpc>
              <a:spcBef>
                <a:spcPts val="0"/>
              </a:spcBef>
              <a:spcAft>
                <a:spcPts val="0"/>
              </a:spcAft>
              <a:buSzPts val="1800"/>
              <a:buChar char="●"/>
            </a:pPr>
            <a:r>
              <a:rPr lang="en-US" sz="1600" dirty="0"/>
              <a:t>M</a:t>
            </a:r>
            <a:r>
              <a:rPr lang="en-US" sz="1600" dirty="0" smtClean="0"/>
              <a:t>ultiplexing </a:t>
            </a:r>
            <a:r>
              <a:rPr lang="en-US" sz="1600" dirty="0"/>
              <a:t>can be explained by analogy to a timesharing computer system, where jobs share the single </a:t>
            </a:r>
            <a:r>
              <a:rPr lang="en-US" sz="1600" dirty="0" smtClean="0"/>
              <a:t>processor.</a:t>
            </a:r>
            <a:endParaRPr sz="1600" dirty="0"/>
          </a:p>
          <a:p>
            <a:pPr marL="457200" lvl="0" indent="-342900" algn="just" rtl="0">
              <a:lnSpc>
                <a:spcPct val="115000"/>
              </a:lnSpc>
              <a:spcBef>
                <a:spcPts val="0"/>
              </a:spcBef>
              <a:spcAft>
                <a:spcPts val="0"/>
              </a:spcAft>
              <a:buSzPts val="1800"/>
              <a:buChar char="●"/>
            </a:pPr>
            <a:r>
              <a:rPr lang="en-US" sz="1600" dirty="0"/>
              <a:t>Similarly, data being sent by multiple users can be multiplexed over the physical links that make up a network.</a:t>
            </a:r>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6"/>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Switching</a:t>
            </a:r>
            <a:endParaRPr/>
          </a:p>
        </p:txBody>
      </p:sp>
      <p:sp>
        <p:nvSpPr>
          <p:cNvPr id="262" name="Google Shape;262;p36"/>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An internet is a switched network in which a switch connects at least two links together. </a:t>
            </a:r>
            <a:endParaRPr/>
          </a:p>
          <a:p>
            <a:pPr marL="457200" lvl="0" indent="-342900" algn="l" rtl="0">
              <a:lnSpc>
                <a:spcPct val="115000"/>
              </a:lnSpc>
              <a:spcBef>
                <a:spcPts val="0"/>
              </a:spcBef>
              <a:spcAft>
                <a:spcPts val="0"/>
              </a:spcAft>
              <a:buSzPts val="1800"/>
              <a:buChar char="●"/>
            </a:pPr>
            <a:r>
              <a:rPr lang="en-US"/>
              <a:t>A switch needs to forward data from a network to another network when required. </a:t>
            </a:r>
            <a:endParaRPr/>
          </a:p>
          <a:p>
            <a:pPr marL="457200" lvl="0" indent="-342900" algn="l" rtl="0">
              <a:lnSpc>
                <a:spcPct val="115000"/>
              </a:lnSpc>
              <a:spcBef>
                <a:spcPts val="0"/>
              </a:spcBef>
              <a:spcAft>
                <a:spcPts val="0"/>
              </a:spcAft>
              <a:buSzPts val="1800"/>
              <a:buChar char="●"/>
            </a:pPr>
            <a:r>
              <a:rPr lang="en-US"/>
              <a:t>The two most common types of switched networks are </a:t>
            </a:r>
            <a:r>
              <a:rPr lang="en-US" b="1"/>
              <a:t>circuit-switched</a:t>
            </a:r>
            <a:r>
              <a:rPr lang="en-US"/>
              <a:t> and </a:t>
            </a:r>
            <a:r>
              <a:rPr lang="en-US" b="1"/>
              <a:t>packet-switched networks</a:t>
            </a:r>
            <a:r>
              <a:rPr lang="en-US"/>
              <a:t>.</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37"/>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Circuit-Switched Network</a:t>
            </a:r>
            <a:endParaRPr/>
          </a:p>
        </p:txBody>
      </p:sp>
      <p:sp>
        <p:nvSpPr>
          <p:cNvPr id="268" name="Google Shape;268;p37"/>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circuit-switched network, a dedicated connection, called a circuit, is always available between the two end systems; the switch can only make it active or inactive.</a:t>
            </a:r>
            <a:endParaRPr/>
          </a:p>
          <a:p>
            <a:pPr marL="457200" lvl="0" indent="-342900" algn="l" rtl="0">
              <a:lnSpc>
                <a:spcPct val="115000"/>
              </a:lnSpc>
              <a:spcBef>
                <a:spcPts val="0"/>
              </a:spcBef>
              <a:spcAft>
                <a:spcPts val="0"/>
              </a:spcAft>
              <a:buSzPts val="1800"/>
              <a:buChar char="●"/>
            </a:pPr>
            <a:r>
              <a:rPr lang="en-US"/>
              <a:t>circuit switching was very common in telephone networks in the past, although part of the telephone network today is a packet-switched network</a:t>
            </a:r>
            <a:endParaRPr/>
          </a:p>
          <a:p>
            <a:pPr marL="457200" lvl="0" indent="-342900" algn="l" rtl="0">
              <a:lnSpc>
                <a:spcPct val="115000"/>
              </a:lnSpc>
              <a:spcBef>
                <a:spcPts val="0"/>
              </a:spcBef>
              <a:spcAft>
                <a:spcPts val="0"/>
              </a:spcAft>
              <a:buSzPts val="1800"/>
              <a:buChar char="●"/>
            </a:pPr>
            <a:r>
              <a:rPr lang="en-US"/>
              <a:t>Thick line is a high-capacity communication line that can handle four voice communications at the same time; the capacity can be shared between all pairs of telephone sets.</a:t>
            </a:r>
            <a:endParaRPr/>
          </a:p>
        </p:txBody>
      </p:sp>
      <p:pic>
        <p:nvPicPr>
          <p:cNvPr id="269" name="Google Shape;269;p37"/>
          <p:cNvPicPr preferRelativeResize="0"/>
          <p:nvPr/>
        </p:nvPicPr>
        <p:blipFill rotWithShape="1">
          <a:blip r:embed="rId3">
            <a:alphaModFix/>
          </a:blip>
          <a:srcRect/>
          <a:stretch/>
        </p:blipFill>
        <p:spPr>
          <a:xfrm>
            <a:off x="4076054" y="3921070"/>
            <a:ext cx="4390248" cy="109213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8"/>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275" name="Google Shape;275;p38"/>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the first case, all telephone sets are busy; four people at one site are talking with four people at the other site; the capacity of the thick line is fully used. In the second case, only one telephone set at one side is connected to a telephone set at the other side; only one-fourth of the capacity of the thick line is used. </a:t>
            </a:r>
            <a:endParaRPr/>
          </a:p>
          <a:p>
            <a:pPr marL="457200" lvl="0" indent="-342900" algn="l" rtl="0">
              <a:lnSpc>
                <a:spcPct val="115000"/>
              </a:lnSpc>
              <a:spcBef>
                <a:spcPts val="0"/>
              </a:spcBef>
              <a:spcAft>
                <a:spcPts val="0"/>
              </a:spcAft>
              <a:buSzPts val="1800"/>
              <a:buChar char="●"/>
            </a:pPr>
            <a:r>
              <a:rPr lang="en-US"/>
              <a:t>This means that a circuit-switched network is efficient only when it is working at its full capacity; most of the time, it is inefficient because it is working at partial capacity.</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9"/>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Packet-Switched Network</a:t>
            </a:r>
            <a:endParaRPr/>
          </a:p>
        </p:txBody>
      </p:sp>
      <p:sp>
        <p:nvSpPr>
          <p:cNvPr id="281" name="Google Shape;281;p39"/>
          <p:cNvSpPr txBox="1">
            <a:spLocks noGrp="1"/>
          </p:cNvSpPr>
          <p:nvPr>
            <p:ph type="body" idx="1"/>
          </p:nvPr>
        </p:nvSpPr>
        <p:spPr>
          <a:xfrm>
            <a:off x="231675" y="1431297"/>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a computer network, the communication between the two ends is done in blocks of data called packets. </a:t>
            </a:r>
            <a:endParaRPr/>
          </a:p>
          <a:p>
            <a:pPr marL="457200" lvl="0" indent="-342900" algn="l" rtl="0">
              <a:lnSpc>
                <a:spcPct val="115000"/>
              </a:lnSpc>
              <a:spcBef>
                <a:spcPts val="0"/>
              </a:spcBef>
              <a:spcAft>
                <a:spcPts val="0"/>
              </a:spcAft>
              <a:buSzPts val="1800"/>
              <a:buChar char="●"/>
            </a:pPr>
            <a:r>
              <a:rPr lang="en-US"/>
              <a:t>In other words, instead of the continuous communication we see between two telephone sets when they are being used, we see the exchange of individual data packets between the two computers. </a:t>
            </a:r>
            <a:endParaRPr/>
          </a:p>
          <a:p>
            <a:pPr marL="457200" lvl="0" indent="-342900" algn="l" rtl="0">
              <a:lnSpc>
                <a:spcPct val="115000"/>
              </a:lnSpc>
              <a:spcBef>
                <a:spcPts val="0"/>
              </a:spcBef>
              <a:spcAft>
                <a:spcPts val="0"/>
              </a:spcAft>
              <a:buSzPts val="1800"/>
              <a:buChar char="●"/>
            </a:pPr>
            <a:r>
              <a:rPr lang="en-US"/>
              <a:t>This allows us to make the switches function for both storing and forwarding because a packet is an independent entity that can be stored and sent later.</a:t>
            </a:r>
            <a:endParaRPr/>
          </a:p>
        </p:txBody>
      </p:sp>
      <p:pic>
        <p:nvPicPr>
          <p:cNvPr id="282" name="Google Shape;282;p39"/>
          <p:cNvPicPr preferRelativeResize="0"/>
          <p:nvPr/>
        </p:nvPicPr>
        <p:blipFill rotWithShape="1">
          <a:blip r:embed="rId3">
            <a:alphaModFix/>
          </a:blip>
          <a:srcRect/>
          <a:stretch/>
        </p:blipFill>
        <p:spPr>
          <a:xfrm>
            <a:off x="4303550" y="3773182"/>
            <a:ext cx="4340237" cy="1338583"/>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40"/>
          <p:cNvSpPr txBox="1">
            <a:spLocks noGrp="1"/>
          </p:cNvSpPr>
          <p:nvPr>
            <p:ph type="body" idx="1"/>
          </p:nvPr>
        </p:nvSpPr>
        <p:spPr>
          <a:xfrm>
            <a:off x="253250" y="960895"/>
            <a:ext cx="8520600" cy="431300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Now assume that the capacity of the thick line is only twice the capacity of the data line connecting the computers to the routers. </a:t>
            </a:r>
            <a:endParaRPr/>
          </a:p>
          <a:p>
            <a:pPr marL="457200" lvl="0" indent="-342900" algn="l" rtl="0">
              <a:lnSpc>
                <a:spcPct val="115000"/>
              </a:lnSpc>
              <a:spcBef>
                <a:spcPts val="0"/>
              </a:spcBef>
              <a:spcAft>
                <a:spcPts val="0"/>
              </a:spcAft>
              <a:buSzPts val="1800"/>
              <a:buChar char="●"/>
            </a:pPr>
            <a:r>
              <a:rPr lang="en-US"/>
              <a:t>If only two computers (one at each site) need to communicate with each other, there is no waiting for the packets. </a:t>
            </a:r>
            <a:endParaRPr/>
          </a:p>
          <a:p>
            <a:pPr marL="457200" lvl="0" indent="-342900" algn="l" rtl="0">
              <a:lnSpc>
                <a:spcPct val="115000"/>
              </a:lnSpc>
              <a:spcBef>
                <a:spcPts val="0"/>
              </a:spcBef>
              <a:spcAft>
                <a:spcPts val="0"/>
              </a:spcAft>
              <a:buSzPts val="1800"/>
              <a:buChar char="●"/>
            </a:pPr>
            <a:r>
              <a:rPr lang="en-US"/>
              <a:t>However, if packets arrive at one router when the thick line is already working at its full capacity, the packets should be stored and forwarded in the order they arrived. </a:t>
            </a:r>
            <a:endParaRPr/>
          </a:p>
          <a:p>
            <a:pPr marL="457200" lvl="0" indent="-342900" algn="l" rtl="0">
              <a:lnSpc>
                <a:spcPct val="115000"/>
              </a:lnSpc>
              <a:spcBef>
                <a:spcPts val="0"/>
              </a:spcBef>
              <a:spcAft>
                <a:spcPts val="0"/>
              </a:spcAft>
              <a:buSzPts val="1800"/>
              <a:buChar char="●"/>
            </a:pPr>
            <a:r>
              <a:rPr lang="en-US"/>
              <a:t>The two simple examples show that a packet-switched network is more efficient than a circuit switched network, but the packets may encounter some delays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1"/>
          <p:cNvSpPr txBox="1">
            <a:spLocks noGrp="1"/>
          </p:cNvSpPr>
          <p:nvPr>
            <p:ph type="title"/>
          </p:nvPr>
        </p:nvSpPr>
        <p:spPr>
          <a:xfrm>
            <a:off x="311700" y="82429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The Internet</a:t>
            </a:r>
            <a:endParaRPr/>
          </a:p>
        </p:txBody>
      </p:sp>
      <p:sp>
        <p:nvSpPr>
          <p:cNvPr id="293" name="Google Shape;293;p41"/>
          <p:cNvSpPr txBox="1">
            <a:spLocks noGrp="1"/>
          </p:cNvSpPr>
          <p:nvPr>
            <p:ph type="body" idx="1"/>
          </p:nvPr>
        </p:nvSpPr>
        <p:spPr>
          <a:xfrm>
            <a:off x="113765" y="1410346"/>
            <a:ext cx="8520600" cy="3512854"/>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An </a:t>
            </a:r>
            <a:r>
              <a:rPr lang="en-US" b="1"/>
              <a:t>internet</a:t>
            </a:r>
            <a:r>
              <a:rPr lang="en-US"/>
              <a:t> (note the lowercase i) is two or more networks that can communicate with each other. </a:t>
            </a:r>
            <a:endParaRPr/>
          </a:p>
          <a:p>
            <a:pPr marL="457200" lvl="0" indent="-342900" algn="l" rtl="0">
              <a:lnSpc>
                <a:spcPct val="115000"/>
              </a:lnSpc>
              <a:spcBef>
                <a:spcPts val="0"/>
              </a:spcBef>
              <a:spcAft>
                <a:spcPts val="0"/>
              </a:spcAft>
              <a:buSzPts val="1800"/>
              <a:buChar char="●"/>
            </a:pPr>
            <a:r>
              <a:rPr lang="en-US"/>
              <a:t>The most notable </a:t>
            </a:r>
            <a:r>
              <a:rPr lang="en-US" b="1"/>
              <a:t>internet</a:t>
            </a:r>
            <a:r>
              <a:rPr lang="en-US"/>
              <a:t> is called the </a:t>
            </a:r>
            <a:r>
              <a:rPr lang="en-US" b="1"/>
              <a:t>Internet</a:t>
            </a:r>
            <a:r>
              <a:rPr lang="en-US"/>
              <a:t> (uppercase I ), and is composed of thousands of interconnected networks. </a:t>
            </a:r>
            <a:endParaRPr/>
          </a:p>
        </p:txBody>
      </p:sp>
      <p:pic>
        <p:nvPicPr>
          <p:cNvPr id="294" name="Google Shape;294;p41"/>
          <p:cNvPicPr preferRelativeResize="0"/>
          <p:nvPr/>
        </p:nvPicPr>
        <p:blipFill rotWithShape="1">
          <a:blip r:embed="rId3">
            <a:alphaModFix/>
          </a:blip>
          <a:srcRect/>
          <a:stretch/>
        </p:blipFill>
        <p:spPr>
          <a:xfrm>
            <a:off x="3718990" y="2783465"/>
            <a:ext cx="5054860" cy="213973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2"/>
          <p:cNvSpPr txBox="1">
            <a:spLocks noGrp="1"/>
          </p:cNvSpPr>
          <p:nvPr>
            <p:ph type="body" idx="1"/>
          </p:nvPr>
        </p:nvSpPr>
        <p:spPr>
          <a:xfrm>
            <a:off x="253250" y="813661"/>
            <a:ext cx="8520600" cy="4460239"/>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ct val="108108"/>
              <a:buChar char="●"/>
            </a:pPr>
            <a:r>
              <a:rPr lang="en-US"/>
              <a:t>The Internet as several backbones, provider networks, and customer networks. </a:t>
            </a:r>
            <a:endParaRPr/>
          </a:p>
          <a:p>
            <a:pPr marL="457200" lvl="0" indent="-342900" algn="l" rtl="0">
              <a:lnSpc>
                <a:spcPct val="115000"/>
              </a:lnSpc>
              <a:spcBef>
                <a:spcPts val="0"/>
              </a:spcBef>
              <a:spcAft>
                <a:spcPts val="0"/>
              </a:spcAft>
              <a:buSzPct val="108108"/>
              <a:buChar char="●"/>
            </a:pPr>
            <a:r>
              <a:rPr lang="en-US"/>
              <a:t>At the top level, the backbones are large networks owned by some communication companies such as Sprint, Verizon (MCI), AT&amp;T, and NTT. </a:t>
            </a:r>
            <a:endParaRPr/>
          </a:p>
          <a:p>
            <a:pPr marL="457200" lvl="0" indent="-342900" algn="l" rtl="0">
              <a:lnSpc>
                <a:spcPct val="115000"/>
              </a:lnSpc>
              <a:spcBef>
                <a:spcPts val="0"/>
              </a:spcBef>
              <a:spcAft>
                <a:spcPts val="0"/>
              </a:spcAft>
              <a:buSzPct val="108108"/>
              <a:buChar char="●"/>
            </a:pPr>
            <a:r>
              <a:rPr lang="en-US"/>
              <a:t>The backbone networks are connected through some complex switching systems, called peering points. </a:t>
            </a:r>
            <a:endParaRPr/>
          </a:p>
          <a:p>
            <a:pPr marL="457200" lvl="0" indent="-342900" algn="l" rtl="0">
              <a:lnSpc>
                <a:spcPct val="115000"/>
              </a:lnSpc>
              <a:spcBef>
                <a:spcPts val="0"/>
              </a:spcBef>
              <a:spcAft>
                <a:spcPts val="0"/>
              </a:spcAft>
              <a:buSzPct val="108108"/>
              <a:buChar char="●"/>
            </a:pPr>
            <a:r>
              <a:rPr lang="en-US"/>
              <a:t>At the second level, there are smaller networks, called provider networks, that use the services of the backbones for a fee. </a:t>
            </a:r>
            <a:endParaRPr/>
          </a:p>
          <a:p>
            <a:pPr marL="457200" lvl="0" indent="-342900" algn="l" rtl="0">
              <a:lnSpc>
                <a:spcPct val="115000"/>
              </a:lnSpc>
              <a:spcBef>
                <a:spcPts val="0"/>
              </a:spcBef>
              <a:spcAft>
                <a:spcPts val="0"/>
              </a:spcAft>
              <a:buSzPct val="108108"/>
              <a:buChar char="●"/>
            </a:pPr>
            <a:r>
              <a:rPr lang="en-US"/>
              <a:t>The provider networks are connected to backbones and sometimes to other provider networks. </a:t>
            </a:r>
            <a:endParaRPr/>
          </a:p>
          <a:p>
            <a:pPr marL="457200" lvl="0" indent="-342900" algn="l" rtl="0">
              <a:lnSpc>
                <a:spcPct val="115000"/>
              </a:lnSpc>
              <a:spcBef>
                <a:spcPts val="0"/>
              </a:spcBef>
              <a:spcAft>
                <a:spcPts val="0"/>
              </a:spcAft>
              <a:buSzPct val="108108"/>
              <a:buChar char="●"/>
            </a:pPr>
            <a:r>
              <a:rPr lang="en-US"/>
              <a:t>The customer networks are networks at the edge of the Internet that actually use the services provided by the Internet. </a:t>
            </a:r>
            <a:endParaRPr/>
          </a:p>
          <a:p>
            <a:pPr marL="457200" lvl="0" indent="-342900" algn="l" rtl="0">
              <a:lnSpc>
                <a:spcPct val="115000"/>
              </a:lnSpc>
              <a:spcBef>
                <a:spcPts val="0"/>
              </a:spcBef>
              <a:spcAft>
                <a:spcPts val="0"/>
              </a:spcAft>
              <a:buSzPct val="108108"/>
              <a:buChar char="●"/>
            </a:pPr>
            <a:r>
              <a:rPr lang="en-US"/>
              <a:t>They pay fees to provider networks for receiving services. Backbones and provider networks are also called </a:t>
            </a:r>
            <a:r>
              <a:rPr lang="en-US" b="1"/>
              <a:t>Internet Service Providers </a:t>
            </a:r>
            <a:r>
              <a:rPr lang="en-US"/>
              <a:t>(ISPs). </a:t>
            </a:r>
            <a:endParaRPr/>
          </a:p>
          <a:p>
            <a:pPr marL="457200" lvl="0" indent="-342900" algn="l" rtl="0">
              <a:lnSpc>
                <a:spcPct val="115000"/>
              </a:lnSpc>
              <a:spcBef>
                <a:spcPts val="0"/>
              </a:spcBef>
              <a:spcAft>
                <a:spcPts val="0"/>
              </a:spcAft>
              <a:buSzPct val="108108"/>
              <a:buChar char="●"/>
            </a:pPr>
            <a:r>
              <a:rPr lang="en-US"/>
              <a:t>The backbones are often referred to as international ISPs; the provider networks are often referred to as national or regional ISPs.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4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Accessing the Internet</a:t>
            </a:r>
            <a:endParaRPr/>
          </a:p>
        </p:txBody>
      </p:sp>
      <p:sp>
        <p:nvSpPr>
          <p:cNvPr id="305" name="Google Shape;305;p43"/>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Internet today is an internetwork that allows any user to become part of it. </a:t>
            </a:r>
            <a:endParaRPr/>
          </a:p>
          <a:p>
            <a:pPr marL="457200" lvl="0" indent="-342900" algn="l" rtl="0">
              <a:lnSpc>
                <a:spcPct val="115000"/>
              </a:lnSpc>
              <a:spcBef>
                <a:spcPts val="0"/>
              </a:spcBef>
              <a:spcAft>
                <a:spcPts val="0"/>
              </a:spcAft>
              <a:buSzPts val="1800"/>
              <a:buChar char="●"/>
            </a:pPr>
            <a:r>
              <a:rPr lang="en-US"/>
              <a:t>The user, however, needs to be physically connected to an ISP. </a:t>
            </a:r>
            <a:endParaRPr/>
          </a:p>
          <a:p>
            <a:pPr marL="457200" lvl="0" indent="-342900" algn="l" rtl="0">
              <a:lnSpc>
                <a:spcPct val="115000"/>
              </a:lnSpc>
              <a:spcBef>
                <a:spcPts val="0"/>
              </a:spcBef>
              <a:spcAft>
                <a:spcPts val="0"/>
              </a:spcAft>
              <a:buSzPts val="1800"/>
              <a:buChar char="●"/>
            </a:pPr>
            <a:r>
              <a:rPr lang="en-US"/>
              <a:t>The physical connection is normally done through a point-to-point WAN. </a:t>
            </a:r>
            <a:endParaRPr/>
          </a:p>
          <a:p>
            <a:pPr marL="114300" lvl="0" indent="0" algn="l" rtl="0">
              <a:lnSpc>
                <a:spcPct val="115000"/>
              </a:lnSpc>
              <a:spcBef>
                <a:spcPts val="0"/>
              </a:spcBef>
              <a:spcAft>
                <a:spcPts val="0"/>
              </a:spcAft>
              <a:buSzPts val="1800"/>
              <a:buNone/>
            </a:pPr>
            <a:r>
              <a:rPr lang="en-US" b="1"/>
              <a:t>1. Using Telephone Networks: </a:t>
            </a:r>
            <a:r>
              <a:rPr lang="en-US"/>
              <a:t>Since most telephone networks have already connected themselves to the Internet, one option for residences and small businesses to connect to the Internet is to change the voice line between the residence or business and the telephone center to a point-to-point WAN.</a:t>
            </a:r>
            <a:endParaRPr/>
          </a:p>
          <a:p>
            <a:pPr marL="457200" lvl="0" indent="-342900" algn="l" rtl="0">
              <a:lnSpc>
                <a:spcPct val="115000"/>
              </a:lnSpc>
              <a:spcBef>
                <a:spcPts val="0"/>
              </a:spcBef>
              <a:spcAft>
                <a:spcPts val="0"/>
              </a:spcAft>
              <a:buSzPts val="1800"/>
              <a:buChar char="●"/>
            </a:pPr>
            <a:r>
              <a:rPr lang="en-US" b="1"/>
              <a:t>Dial-up service </a:t>
            </a:r>
            <a:r>
              <a:rPr lang="en-US"/>
              <a:t>:converts data to voice</a:t>
            </a:r>
            <a:endParaRPr/>
          </a:p>
          <a:p>
            <a:pPr marL="457200" lvl="0" indent="-342900" algn="l" rtl="0">
              <a:lnSpc>
                <a:spcPct val="115000"/>
              </a:lnSpc>
              <a:spcBef>
                <a:spcPts val="0"/>
              </a:spcBef>
              <a:spcAft>
                <a:spcPts val="0"/>
              </a:spcAft>
              <a:buSzPts val="1800"/>
              <a:buChar char="●"/>
            </a:pPr>
            <a:r>
              <a:rPr lang="en-US" b="1"/>
              <a:t>DSL Service</a:t>
            </a:r>
            <a:r>
              <a:rPr lang="en-US"/>
              <a:t>: also allows the line to be used simultaneously for voice and data communication</a:t>
            </a:r>
            <a:endParaRPr b="1"/>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4"/>
          <p:cNvSpPr txBox="1">
            <a:spLocks noGrp="1"/>
          </p:cNvSpPr>
          <p:nvPr>
            <p:ph type="body" idx="1"/>
          </p:nvPr>
        </p:nvSpPr>
        <p:spPr>
          <a:xfrm>
            <a:off x="253250" y="937647"/>
            <a:ext cx="8520600" cy="4336253"/>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b="1"/>
              <a:t>2. Using Cable Networks: </a:t>
            </a:r>
            <a:r>
              <a:rPr lang="en-US"/>
              <a:t>The cable companies have been upgrading their cable networks and connecting to the Internet. A residence or a small business can be connected to the Internet by using this service.</a:t>
            </a:r>
            <a:endParaRPr/>
          </a:p>
          <a:p>
            <a:pPr marL="114300" lvl="0" indent="0" algn="l" rtl="0">
              <a:lnSpc>
                <a:spcPct val="115000"/>
              </a:lnSpc>
              <a:spcBef>
                <a:spcPts val="0"/>
              </a:spcBef>
              <a:spcAft>
                <a:spcPts val="0"/>
              </a:spcAft>
              <a:buSzPts val="1800"/>
              <a:buNone/>
            </a:pPr>
            <a:r>
              <a:rPr lang="en-US" b="1"/>
              <a:t>3. Using Wireless Networks: </a:t>
            </a:r>
            <a:r>
              <a:rPr lang="en-US"/>
              <a:t>With the growing wireless WAN access, a household or a small business can be connected to the Internet through a wireless WAN</a:t>
            </a:r>
            <a:endParaRPr/>
          </a:p>
          <a:p>
            <a:pPr marL="114300" lvl="0" indent="0" algn="l" rtl="0">
              <a:lnSpc>
                <a:spcPct val="115000"/>
              </a:lnSpc>
              <a:spcBef>
                <a:spcPts val="0"/>
              </a:spcBef>
              <a:spcAft>
                <a:spcPts val="0"/>
              </a:spcAft>
              <a:buSzPts val="1800"/>
              <a:buNone/>
            </a:pPr>
            <a:r>
              <a:rPr lang="en-US" b="1"/>
              <a:t>4. Direct Connection to the Internet: </a:t>
            </a:r>
            <a:r>
              <a:rPr lang="en-US"/>
              <a:t>A large organization or a large corporation can itself become a local ISP and be connected to the Internet. This can be done if the organization or the corporation leases a high-speed WAN from a carrier provider and connects itself to a regional ISP. </a:t>
            </a:r>
            <a:endParaRPr/>
          </a:p>
          <a:p>
            <a:pPr marL="114300" lvl="0" indent="0" algn="l" rtl="0">
              <a:lnSpc>
                <a:spcPct val="115000"/>
              </a:lnSpc>
              <a:spcBef>
                <a:spcPts val="0"/>
              </a:spcBef>
              <a:spcAft>
                <a:spcPts val="0"/>
              </a:spcAft>
              <a:buSzPts val="1800"/>
              <a:buNone/>
            </a:pPr>
            <a:r>
              <a:rPr lang="en-US"/>
              <a:t>For example, a large university with several campuses can create an internetwork and then connect the internetwork to the Internet. </a:t>
            </a:r>
            <a:endParaRPr b="1"/>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5"/>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TCP/IP PROTOCOL SUITE</a:t>
            </a:r>
            <a:endParaRPr/>
          </a:p>
        </p:txBody>
      </p:sp>
      <p:sp>
        <p:nvSpPr>
          <p:cNvPr id="316" name="Google Shape;316;p45"/>
          <p:cNvSpPr txBox="1">
            <a:spLocks noGrp="1"/>
          </p:cNvSpPr>
          <p:nvPr>
            <p:ph type="body" idx="1"/>
          </p:nvPr>
        </p:nvSpPr>
        <p:spPr>
          <a:xfrm>
            <a:off x="230003" y="1563033"/>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TCP/IP is a protocol suite (a set of protocols organized in different layers) used in the Internet today. </a:t>
            </a:r>
            <a:endParaRPr/>
          </a:p>
          <a:p>
            <a:pPr marL="457200" lvl="0" indent="-342900" algn="l" rtl="0">
              <a:lnSpc>
                <a:spcPct val="115000"/>
              </a:lnSpc>
              <a:spcBef>
                <a:spcPts val="0"/>
              </a:spcBef>
              <a:spcAft>
                <a:spcPts val="0"/>
              </a:spcAft>
              <a:buSzPts val="1800"/>
              <a:buChar char="●"/>
            </a:pPr>
            <a:r>
              <a:rPr lang="en-US"/>
              <a:t>It is a hierarchical protocol made up of interactive modules, each of which provides a specific functionality. </a:t>
            </a:r>
            <a:endParaRPr/>
          </a:p>
          <a:p>
            <a:pPr marL="457200" lvl="0" indent="-342900" algn="l" rtl="0">
              <a:lnSpc>
                <a:spcPct val="115000"/>
              </a:lnSpc>
              <a:spcBef>
                <a:spcPts val="0"/>
              </a:spcBef>
              <a:spcAft>
                <a:spcPts val="0"/>
              </a:spcAft>
              <a:buSzPts val="1800"/>
              <a:buChar char="●"/>
            </a:pPr>
            <a:r>
              <a:rPr lang="en-US"/>
              <a:t>The term hierarchical means that each upper level protocol is supported by the services provided by one or more lower level protocols. </a:t>
            </a:r>
            <a:endParaRPr/>
          </a:p>
          <a:p>
            <a:pPr marL="457200" lvl="0" indent="-342900" algn="l" rtl="0">
              <a:lnSpc>
                <a:spcPct val="115000"/>
              </a:lnSpc>
              <a:spcBef>
                <a:spcPts val="0"/>
              </a:spcBef>
              <a:spcAft>
                <a:spcPts val="0"/>
              </a:spcAft>
              <a:buSzPts val="1800"/>
              <a:buChar char="●"/>
            </a:pPr>
            <a:r>
              <a:rPr lang="en-US"/>
              <a:t>The original TCP/IP protocol suite was defined as four software layers built upon the hardware. </a:t>
            </a:r>
            <a:endParaRPr/>
          </a:p>
          <a:p>
            <a:pPr marL="457200" lvl="0" indent="-342900" algn="l" rtl="0">
              <a:lnSpc>
                <a:spcPct val="115000"/>
              </a:lnSpc>
              <a:spcBef>
                <a:spcPts val="0"/>
              </a:spcBef>
              <a:spcAft>
                <a:spcPts val="0"/>
              </a:spcAft>
              <a:buSzPts val="1800"/>
              <a:buChar char="●"/>
            </a:pPr>
            <a:r>
              <a:rPr lang="en-US"/>
              <a:t>Today, however, TCP/IP is thought of as a five-layer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pic>
        <p:nvPicPr>
          <p:cNvPr id="77" name="Google Shape;77;p5"/>
          <p:cNvPicPr preferRelativeResize="0"/>
          <p:nvPr/>
        </p:nvPicPr>
        <p:blipFill rotWithShape="1">
          <a:blip r:embed="rId3">
            <a:alphaModFix/>
          </a:blip>
          <a:srcRect/>
          <a:stretch/>
        </p:blipFill>
        <p:spPr>
          <a:xfrm>
            <a:off x="1991532" y="906650"/>
            <a:ext cx="5860411" cy="2665709"/>
          </a:xfrm>
          <a:prstGeom prst="rect">
            <a:avLst/>
          </a:prstGeom>
          <a:noFill/>
          <a:ln>
            <a:noFill/>
          </a:ln>
        </p:spPr>
      </p:pic>
      <p:sp>
        <p:nvSpPr>
          <p:cNvPr id="78" name="Google Shape;78;p5"/>
          <p:cNvSpPr txBox="1"/>
          <p:nvPr/>
        </p:nvSpPr>
        <p:spPr>
          <a:xfrm>
            <a:off x="271220" y="3660994"/>
            <a:ext cx="8369085" cy="830956"/>
          </a:xfrm>
          <a:prstGeom prst="rect">
            <a:avLst/>
          </a:prstGeom>
          <a:noFill/>
          <a:ln>
            <a:noFill/>
          </a:ln>
        </p:spPr>
        <p:txBody>
          <a:bodyPr spcFirstLastPara="1" wrap="square" lIns="91425" tIns="45700" rIns="91425" bIns="45700" anchor="t" anchorCtr="0">
            <a:spAutoFit/>
          </a:bodyPr>
          <a:lstStyle/>
          <a:p>
            <a:pPr marL="285750" marR="0" lvl="0" indent="-285750" algn="just" rtl="0">
              <a:lnSpc>
                <a:spcPct val="100000"/>
              </a:lnSpc>
              <a:spcBef>
                <a:spcPts val="0"/>
              </a:spcBef>
              <a:spcAft>
                <a:spcPts val="0"/>
              </a:spcAft>
              <a:buClr>
                <a:srgbClr val="000000"/>
              </a:buClr>
              <a:buSzPts val="1800"/>
              <a:buFont typeface="Arial"/>
              <a:buChar char="•"/>
              <a:tabLst>
                <a:tab pos="177800" algn="l"/>
              </a:tabLst>
            </a:pPr>
            <a:r>
              <a:rPr lang="en-US" sz="1600" b="0" i="0" u="none" strike="noStrike" cap="none" dirty="0">
                <a:solidFill>
                  <a:srgbClr val="000000"/>
                </a:solidFill>
                <a:latin typeface="Arial"/>
                <a:ea typeface="Arial"/>
                <a:cs typeface="Arial"/>
                <a:sym typeface="Arial"/>
              </a:rPr>
              <a:t>Three flows of data—corresponding to the three pairs of hosts—are multiplexed onto a single physical link by switch 1 and then </a:t>
            </a:r>
            <a:r>
              <a:rPr lang="en-US" sz="1600" b="0" i="0" u="none" strike="noStrike" cap="none" dirty="0" err="1">
                <a:solidFill>
                  <a:srgbClr val="000000"/>
                </a:solidFill>
                <a:latin typeface="Arial"/>
                <a:ea typeface="Arial"/>
                <a:cs typeface="Arial"/>
                <a:sym typeface="Arial"/>
              </a:rPr>
              <a:t>demultiplexed</a:t>
            </a:r>
            <a:r>
              <a:rPr lang="en-US" sz="1600" b="0" i="0" u="none" strike="noStrike" cap="none" dirty="0">
                <a:solidFill>
                  <a:srgbClr val="000000"/>
                </a:solidFill>
                <a:latin typeface="Arial"/>
                <a:ea typeface="Arial"/>
                <a:cs typeface="Arial"/>
                <a:sym typeface="Arial"/>
              </a:rPr>
              <a:t> back into separate flows by switch 2.</a:t>
            </a:r>
            <a:endParaRPr sz="1600" b="0" i="0" u="none" strike="noStrike" cap="none" dirty="0">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6"/>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endParaRPr/>
          </a:p>
        </p:txBody>
      </p:sp>
      <p:sp>
        <p:nvSpPr>
          <p:cNvPr id="322" name="Google Shape;322;p46"/>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323" name="Google Shape;323;p46"/>
          <p:cNvPicPr preferRelativeResize="0"/>
          <p:nvPr/>
        </p:nvPicPr>
        <p:blipFill rotWithShape="1">
          <a:blip r:embed="rId3">
            <a:alphaModFix/>
          </a:blip>
          <a:srcRect/>
          <a:stretch/>
        </p:blipFill>
        <p:spPr>
          <a:xfrm>
            <a:off x="635431" y="1320735"/>
            <a:ext cx="7477931" cy="3599977"/>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7"/>
          <p:cNvSpPr txBox="1">
            <a:spLocks noGrp="1"/>
          </p:cNvSpPr>
          <p:nvPr>
            <p:ph type="title"/>
          </p:nvPr>
        </p:nvSpPr>
        <p:spPr>
          <a:xfrm>
            <a:off x="910919" y="77911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Layered Architecture</a:t>
            </a:r>
            <a:endParaRPr/>
          </a:p>
        </p:txBody>
      </p:sp>
      <p:sp>
        <p:nvSpPr>
          <p:cNvPr id="329" name="Google Shape;329;p47"/>
          <p:cNvSpPr txBox="1">
            <a:spLocks noGrp="1"/>
          </p:cNvSpPr>
          <p:nvPr>
            <p:ph type="body" idx="1"/>
          </p:nvPr>
        </p:nvSpPr>
        <p:spPr>
          <a:xfrm>
            <a:off x="223926" y="1351817"/>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To show how the layers in the TCP/IP protocol suite are involved in communication between two hosts, we assume that we want to use the suite in a small internet made up of three LANs (links), each with a link-layer switch.  We also assume that the links are connected by one router,</a:t>
            </a:r>
            <a:endParaRPr/>
          </a:p>
        </p:txBody>
      </p:sp>
      <p:pic>
        <p:nvPicPr>
          <p:cNvPr id="330" name="Google Shape;330;p47"/>
          <p:cNvPicPr preferRelativeResize="0"/>
          <p:nvPr/>
        </p:nvPicPr>
        <p:blipFill rotWithShape="1">
          <a:blip r:embed="rId3">
            <a:alphaModFix/>
          </a:blip>
          <a:srcRect/>
          <a:stretch/>
        </p:blipFill>
        <p:spPr>
          <a:xfrm>
            <a:off x="1139126" y="2727702"/>
            <a:ext cx="6655732" cy="2415798"/>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8"/>
          <p:cNvSpPr txBox="1">
            <a:spLocks noGrp="1"/>
          </p:cNvSpPr>
          <p:nvPr>
            <p:ph type="body" idx="1"/>
          </p:nvPr>
        </p:nvSpPr>
        <p:spPr>
          <a:xfrm>
            <a:off x="183508" y="1012843"/>
            <a:ext cx="8520600" cy="4047354"/>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Let us assume that computer A communicates with computer B. </a:t>
            </a:r>
            <a:endParaRPr/>
          </a:p>
          <a:p>
            <a:pPr marL="457200" lvl="0" indent="-342900" algn="l" rtl="0">
              <a:lnSpc>
                <a:spcPct val="115000"/>
              </a:lnSpc>
              <a:spcBef>
                <a:spcPts val="0"/>
              </a:spcBef>
              <a:spcAft>
                <a:spcPts val="0"/>
              </a:spcAft>
              <a:buSzPts val="1800"/>
              <a:buChar char="●"/>
            </a:pPr>
            <a:r>
              <a:rPr lang="en-US"/>
              <a:t>As the figure shows, we have five communicating devices in this communication: source host (computer A), the link-layer switch in link 1, the router, the link-layer switch in link 2, and the destination host (computer B). </a:t>
            </a:r>
            <a:endParaRPr/>
          </a:p>
          <a:p>
            <a:pPr marL="457200" lvl="0" indent="-342900" algn="l" rtl="0">
              <a:lnSpc>
                <a:spcPct val="115000"/>
              </a:lnSpc>
              <a:spcBef>
                <a:spcPts val="0"/>
              </a:spcBef>
              <a:spcAft>
                <a:spcPts val="0"/>
              </a:spcAft>
              <a:buSzPts val="1800"/>
              <a:buChar char="●"/>
            </a:pPr>
            <a:r>
              <a:rPr lang="en-US"/>
              <a:t>Each device is involved with a set of layers depending on the role of the device in the internet. </a:t>
            </a:r>
            <a:endParaRPr/>
          </a:p>
          <a:p>
            <a:pPr marL="457200" lvl="0" indent="-342900" algn="l" rtl="0">
              <a:lnSpc>
                <a:spcPct val="115000"/>
              </a:lnSpc>
              <a:spcBef>
                <a:spcPts val="0"/>
              </a:spcBef>
              <a:spcAft>
                <a:spcPts val="0"/>
              </a:spcAft>
              <a:buSzPts val="1800"/>
              <a:buChar char="●"/>
            </a:pPr>
            <a:r>
              <a:rPr lang="en-US"/>
              <a:t>The two hosts are involved in all five layers; the source host needs to create a message in the application layer and send it down the layers so that it is physically sent to the destination host. </a:t>
            </a:r>
            <a:endParaRPr/>
          </a:p>
          <a:p>
            <a:pPr marL="457200" lvl="0" indent="-342900" algn="l" rtl="0">
              <a:lnSpc>
                <a:spcPct val="115000"/>
              </a:lnSpc>
              <a:spcBef>
                <a:spcPts val="0"/>
              </a:spcBef>
              <a:spcAft>
                <a:spcPts val="0"/>
              </a:spcAft>
              <a:buSzPts val="1800"/>
              <a:buChar char="●"/>
            </a:pPr>
            <a:r>
              <a:rPr lang="en-US"/>
              <a:t>The destination host needs to receive the communication at the physical layer and then deliver it through the other layers to the application layer.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49"/>
          <p:cNvSpPr txBox="1">
            <a:spLocks noGrp="1"/>
          </p:cNvSpPr>
          <p:nvPr>
            <p:ph type="title"/>
          </p:nvPr>
        </p:nvSpPr>
        <p:spPr>
          <a:xfrm>
            <a:off x="817928" y="748121"/>
            <a:ext cx="8520600" cy="499493"/>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Layers in the TCP/IP Protocol Suite</a:t>
            </a:r>
            <a:endParaRPr/>
          </a:p>
        </p:txBody>
      </p:sp>
      <p:sp>
        <p:nvSpPr>
          <p:cNvPr id="341" name="Google Shape;341;p49"/>
          <p:cNvSpPr txBox="1">
            <a:spLocks noGrp="1"/>
          </p:cNvSpPr>
          <p:nvPr>
            <p:ph type="body" idx="1"/>
          </p:nvPr>
        </p:nvSpPr>
        <p:spPr>
          <a:xfrm>
            <a:off x="253250" y="1325106"/>
            <a:ext cx="8766764" cy="3727342"/>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We briefly discuss the functions and duties of layers in the TCP/IP protocol suite</a:t>
            </a:r>
            <a:endParaRPr/>
          </a:p>
          <a:p>
            <a:pPr marL="457200" lvl="0" indent="-342900" algn="l" rtl="0">
              <a:lnSpc>
                <a:spcPct val="115000"/>
              </a:lnSpc>
              <a:spcBef>
                <a:spcPts val="0"/>
              </a:spcBef>
              <a:spcAft>
                <a:spcPts val="0"/>
              </a:spcAft>
              <a:buSzPts val="1800"/>
              <a:buChar char="●"/>
            </a:pPr>
            <a:r>
              <a:rPr lang="en-US"/>
              <a:t>To better understand the duties of each layer, we need to think about the logical connections between layers.</a:t>
            </a:r>
            <a:endParaRPr/>
          </a:p>
        </p:txBody>
      </p:sp>
      <p:pic>
        <p:nvPicPr>
          <p:cNvPr id="342" name="Google Shape;342;p49"/>
          <p:cNvPicPr preferRelativeResize="0"/>
          <p:nvPr/>
        </p:nvPicPr>
        <p:blipFill rotWithShape="1">
          <a:blip r:embed="rId3">
            <a:alphaModFix/>
          </a:blip>
          <a:srcRect/>
          <a:stretch/>
        </p:blipFill>
        <p:spPr>
          <a:xfrm>
            <a:off x="1332854" y="2487478"/>
            <a:ext cx="6664271" cy="2564970"/>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50"/>
          <p:cNvSpPr txBox="1">
            <a:spLocks noGrp="1"/>
          </p:cNvSpPr>
          <p:nvPr>
            <p:ph type="body" idx="1"/>
          </p:nvPr>
        </p:nvSpPr>
        <p:spPr>
          <a:xfrm>
            <a:off x="253250" y="1146875"/>
            <a:ext cx="8520600" cy="412702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duty of the application, transport, and network layers is end-to-end. </a:t>
            </a:r>
            <a:endParaRPr/>
          </a:p>
          <a:p>
            <a:pPr marL="457200" lvl="0" indent="-342900" algn="l" rtl="0">
              <a:lnSpc>
                <a:spcPct val="115000"/>
              </a:lnSpc>
              <a:spcBef>
                <a:spcPts val="0"/>
              </a:spcBef>
              <a:spcAft>
                <a:spcPts val="0"/>
              </a:spcAft>
              <a:buSzPts val="1800"/>
              <a:buChar char="●"/>
            </a:pPr>
            <a:r>
              <a:rPr lang="en-US"/>
              <a:t>However, the duty of the data-link and physical layers is hop-to-hop, in which a hop is a host or router. </a:t>
            </a:r>
            <a:endParaRPr/>
          </a:p>
          <a:p>
            <a:pPr marL="457200" lvl="0" indent="-342900" algn="l" rtl="0">
              <a:lnSpc>
                <a:spcPct val="115000"/>
              </a:lnSpc>
              <a:spcBef>
                <a:spcPts val="0"/>
              </a:spcBef>
              <a:spcAft>
                <a:spcPts val="0"/>
              </a:spcAft>
              <a:buSzPts val="1800"/>
              <a:buChar char="●"/>
            </a:pPr>
            <a:r>
              <a:rPr lang="en-US"/>
              <a:t>In other words, the domain of duty of the top three layers is the internet, and the domain of duty of the two lower layers is the link. </a:t>
            </a:r>
            <a:endParaRPr/>
          </a:p>
          <a:p>
            <a:pPr marL="457200" lvl="0" indent="-342900" algn="l" rtl="0">
              <a:lnSpc>
                <a:spcPct val="115000"/>
              </a:lnSpc>
              <a:spcBef>
                <a:spcPts val="0"/>
              </a:spcBef>
              <a:spcAft>
                <a:spcPts val="0"/>
              </a:spcAft>
              <a:buSzPts val="1800"/>
              <a:buChar char="●"/>
            </a:pPr>
            <a:r>
              <a:rPr lang="en-US" b="1"/>
              <a:t>Note that</a:t>
            </a:r>
            <a:r>
              <a:rPr lang="en-US"/>
              <a:t>, although the logical connection at the network layer is between the two hosts, we can only say that identical objects exist between two hops in this case because a router may fragment the packet at the network layer and send more packets than received </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Description of Each Layer: Physical Layer</a:t>
            </a:r>
            <a:endParaRPr/>
          </a:p>
        </p:txBody>
      </p:sp>
      <p:sp>
        <p:nvSpPr>
          <p:cNvPr id="353" name="Google Shape;353;p51"/>
          <p:cNvSpPr txBox="1">
            <a:spLocks noGrp="1"/>
          </p:cNvSpPr>
          <p:nvPr>
            <p:ph type="body" idx="1"/>
          </p:nvPr>
        </p:nvSpPr>
        <p:spPr>
          <a:xfrm>
            <a:off x="253250" y="1506800"/>
            <a:ext cx="8520600" cy="333642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physical layer is responsible for carrying individual bits in a frame across the link</a:t>
            </a:r>
            <a:endParaRPr/>
          </a:p>
          <a:p>
            <a:pPr marL="457200" lvl="0" indent="-342900" algn="l" rtl="0">
              <a:lnSpc>
                <a:spcPct val="115000"/>
              </a:lnSpc>
              <a:spcBef>
                <a:spcPts val="0"/>
              </a:spcBef>
              <a:spcAft>
                <a:spcPts val="0"/>
              </a:spcAft>
              <a:buSzPts val="1800"/>
              <a:buChar char="●"/>
            </a:pPr>
            <a:r>
              <a:rPr lang="en-US"/>
              <a:t>Two devices are connected by a transmission medium (cable or air). </a:t>
            </a:r>
            <a:endParaRPr/>
          </a:p>
          <a:p>
            <a:pPr marL="457200" lvl="0" indent="-342900" algn="l" rtl="0">
              <a:lnSpc>
                <a:spcPct val="115000"/>
              </a:lnSpc>
              <a:spcBef>
                <a:spcPts val="0"/>
              </a:spcBef>
              <a:spcAft>
                <a:spcPts val="0"/>
              </a:spcAft>
              <a:buSzPts val="1800"/>
              <a:buChar char="●"/>
            </a:pPr>
            <a:r>
              <a:rPr lang="en-US"/>
              <a:t>We need to know that the transmission medium does not carry bits; it carries electrical or optical signals. </a:t>
            </a:r>
            <a:endParaRPr/>
          </a:p>
          <a:p>
            <a:pPr marL="457200" lvl="0" indent="-342900" algn="l" rtl="0">
              <a:lnSpc>
                <a:spcPct val="115000"/>
              </a:lnSpc>
              <a:spcBef>
                <a:spcPts val="0"/>
              </a:spcBef>
              <a:spcAft>
                <a:spcPts val="0"/>
              </a:spcAft>
              <a:buSzPts val="1800"/>
              <a:buChar char="●"/>
            </a:pPr>
            <a:r>
              <a:rPr lang="en-US"/>
              <a:t>So the bits received in a frame from the data-link layer are transformed and sent through the transmission media, but we can think that the logical unit between two physical layers in two devices is a bit. </a:t>
            </a:r>
            <a:endParaRPr/>
          </a:p>
          <a:p>
            <a:pPr marL="457200" lvl="0" indent="-342900" algn="l" rtl="0">
              <a:lnSpc>
                <a:spcPct val="115000"/>
              </a:lnSpc>
              <a:spcBef>
                <a:spcPts val="0"/>
              </a:spcBef>
              <a:spcAft>
                <a:spcPts val="0"/>
              </a:spcAft>
              <a:buSzPts val="1800"/>
              <a:buChar char="●"/>
            </a:pPr>
            <a:r>
              <a:rPr lang="en-US"/>
              <a:t>There are several protocols that transform a bit to a signal.</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52"/>
          <p:cNvSpPr txBox="1">
            <a:spLocks noGrp="1"/>
          </p:cNvSpPr>
          <p:nvPr>
            <p:ph type="title"/>
          </p:nvPr>
        </p:nvSpPr>
        <p:spPr>
          <a:xfrm>
            <a:off x="391725" y="794615"/>
            <a:ext cx="8520600" cy="360008"/>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Data-link Layer</a:t>
            </a:r>
            <a:endParaRPr/>
          </a:p>
        </p:txBody>
      </p:sp>
      <p:sp>
        <p:nvSpPr>
          <p:cNvPr id="359" name="Google Shape;359;p52"/>
          <p:cNvSpPr txBox="1">
            <a:spLocks noGrp="1"/>
          </p:cNvSpPr>
          <p:nvPr>
            <p:ph type="body" idx="1"/>
          </p:nvPr>
        </p:nvSpPr>
        <p:spPr>
          <a:xfrm>
            <a:off x="253250" y="1247614"/>
            <a:ext cx="8520600" cy="3719593"/>
          </a:xfrm>
          <a:prstGeom prst="rect">
            <a:avLst/>
          </a:prstGeom>
          <a:noFill/>
          <a:ln>
            <a:noFill/>
          </a:ln>
        </p:spPr>
        <p:txBody>
          <a:bodyPr spcFirstLastPara="1" wrap="square" lIns="91425" tIns="91425" rIns="91425" bIns="91425" anchor="t" anchorCtr="0">
            <a:normAutofit fontScale="92500" lnSpcReduction="20000"/>
          </a:bodyPr>
          <a:lstStyle/>
          <a:p>
            <a:pPr marL="457200" lvl="0" indent="-342900" algn="l" rtl="0">
              <a:lnSpc>
                <a:spcPct val="115000"/>
              </a:lnSpc>
              <a:spcBef>
                <a:spcPts val="0"/>
              </a:spcBef>
              <a:spcAft>
                <a:spcPts val="0"/>
              </a:spcAft>
              <a:buSzPct val="108108"/>
              <a:buChar char="●"/>
            </a:pPr>
            <a:r>
              <a:rPr lang="en-US"/>
              <a:t>There may be several overlapping sets of links that a datagram can travel from the host to the destination. </a:t>
            </a:r>
            <a:endParaRPr/>
          </a:p>
          <a:p>
            <a:pPr marL="457200" lvl="0" indent="-342900" algn="l" rtl="0">
              <a:lnSpc>
                <a:spcPct val="115000"/>
              </a:lnSpc>
              <a:spcBef>
                <a:spcPts val="0"/>
              </a:spcBef>
              <a:spcAft>
                <a:spcPts val="0"/>
              </a:spcAft>
              <a:buSzPct val="108108"/>
              <a:buChar char="●"/>
            </a:pPr>
            <a:r>
              <a:rPr lang="en-US"/>
              <a:t>The routers are responsible for choosing the best links. </a:t>
            </a:r>
            <a:endParaRPr/>
          </a:p>
          <a:p>
            <a:pPr marL="457200" lvl="0" indent="-342900" algn="l" rtl="0">
              <a:lnSpc>
                <a:spcPct val="115000"/>
              </a:lnSpc>
              <a:spcBef>
                <a:spcPts val="0"/>
              </a:spcBef>
              <a:spcAft>
                <a:spcPts val="0"/>
              </a:spcAft>
              <a:buSzPct val="108108"/>
              <a:buChar char="●"/>
            </a:pPr>
            <a:r>
              <a:rPr lang="en-US"/>
              <a:t>However, when the next link to travel is determined by the router, the data-link layer is responsible for taking the datagram and moving it across the link. </a:t>
            </a:r>
            <a:endParaRPr/>
          </a:p>
          <a:p>
            <a:pPr marL="457200" lvl="0" indent="-342900" algn="l" rtl="0">
              <a:lnSpc>
                <a:spcPct val="115000"/>
              </a:lnSpc>
              <a:spcBef>
                <a:spcPts val="0"/>
              </a:spcBef>
              <a:spcAft>
                <a:spcPts val="0"/>
              </a:spcAft>
              <a:buSzPct val="108108"/>
              <a:buChar char="●"/>
            </a:pPr>
            <a:r>
              <a:rPr lang="en-US"/>
              <a:t>The link can be a wired LAN with a link-layer switch, a wireless LAN, a wired WAN, or a wireless WAN. </a:t>
            </a:r>
            <a:endParaRPr/>
          </a:p>
          <a:p>
            <a:pPr marL="457200" lvl="0" indent="-342900" algn="l" rtl="0">
              <a:lnSpc>
                <a:spcPct val="115000"/>
              </a:lnSpc>
              <a:spcBef>
                <a:spcPts val="0"/>
              </a:spcBef>
              <a:spcAft>
                <a:spcPts val="0"/>
              </a:spcAft>
              <a:buSzPct val="108108"/>
              <a:buChar char="●"/>
            </a:pPr>
            <a:r>
              <a:rPr lang="en-US"/>
              <a:t>We can also have different protocols used with any link type. </a:t>
            </a:r>
            <a:endParaRPr/>
          </a:p>
          <a:p>
            <a:pPr marL="457200" lvl="0" indent="-342900" algn="l" rtl="0">
              <a:lnSpc>
                <a:spcPct val="115000"/>
              </a:lnSpc>
              <a:spcBef>
                <a:spcPts val="0"/>
              </a:spcBef>
              <a:spcAft>
                <a:spcPts val="0"/>
              </a:spcAft>
              <a:buSzPct val="108108"/>
              <a:buChar char="●"/>
            </a:pPr>
            <a:r>
              <a:rPr lang="en-US"/>
              <a:t>TCP/IP does not define any specific protocol for the data-link layer. It supports all the standard and proprietary protocols. </a:t>
            </a:r>
            <a:endParaRPr/>
          </a:p>
          <a:p>
            <a:pPr marL="457200" lvl="0" indent="-342900" algn="l" rtl="0">
              <a:lnSpc>
                <a:spcPct val="115000"/>
              </a:lnSpc>
              <a:spcBef>
                <a:spcPts val="0"/>
              </a:spcBef>
              <a:spcAft>
                <a:spcPts val="0"/>
              </a:spcAft>
              <a:buSzPct val="108108"/>
              <a:buChar char="●"/>
            </a:pPr>
            <a:r>
              <a:rPr lang="en-US"/>
              <a:t>The data-link layer takes a datagram and encapsulates it in a packet called a </a:t>
            </a:r>
            <a:r>
              <a:rPr lang="en-US" b="1"/>
              <a:t>frame</a:t>
            </a:r>
            <a:endParaRPr/>
          </a:p>
          <a:p>
            <a:pPr marL="457200" lvl="0" indent="-342900" algn="l" rtl="0">
              <a:lnSpc>
                <a:spcPct val="115000"/>
              </a:lnSpc>
              <a:spcBef>
                <a:spcPts val="0"/>
              </a:spcBef>
              <a:spcAft>
                <a:spcPts val="0"/>
              </a:spcAft>
              <a:buSzPct val="108108"/>
              <a:buChar char="●"/>
            </a:pPr>
            <a:r>
              <a:rPr lang="en-US"/>
              <a:t>Some link-layer protocols provide complete error detection and correction, some provide only error correction</a:t>
            </a:r>
            <a:endParaRPr b="1"/>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363"/>
        <p:cNvGrpSpPr/>
        <p:nvPr/>
      </p:nvGrpSpPr>
      <p:grpSpPr>
        <a:xfrm>
          <a:off x="0" y="0"/>
          <a:ext cx="0" cy="0"/>
          <a:chOff x="0" y="0"/>
          <a:chExt cx="0" cy="0"/>
        </a:xfrm>
      </p:grpSpPr>
      <p:sp>
        <p:nvSpPr>
          <p:cNvPr id="364" name="Google Shape;364;p5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Network Layer</a:t>
            </a:r>
            <a:endParaRPr/>
          </a:p>
        </p:txBody>
      </p:sp>
      <p:sp>
        <p:nvSpPr>
          <p:cNvPr id="365" name="Google Shape;365;p53"/>
          <p:cNvSpPr txBox="1">
            <a:spLocks noGrp="1"/>
          </p:cNvSpPr>
          <p:nvPr>
            <p:ph type="body" idx="1"/>
          </p:nvPr>
        </p:nvSpPr>
        <p:spPr>
          <a:xfrm>
            <a:off x="253250" y="1506800"/>
            <a:ext cx="8759014" cy="3767100"/>
          </a:xfrm>
          <a:prstGeom prst="rect">
            <a:avLst/>
          </a:prstGeom>
          <a:noFill/>
          <a:ln>
            <a:noFill/>
          </a:ln>
        </p:spPr>
        <p:txBody>
          <a:bodyPr spcFirstLastPara="1" wrap="square" lIns="91425" tIns="91425" rIns="91425" bIns="91425" anchor="t" anchorCtr="0">
            <a:normAutofit fontScale="92500"/>
          </a:bodyPr>
          <a:lstStyle/>
          <a:p>
            <a:pPr marL="457200" lvl="0" indent="-342900" algn="l" rtl="0">
              <a:lnSpc>
                <a:spcPct val="115000"/>
              </a:lnSpc>
              <a:spcBef>
                <a:spcPts val="0"/>
              </a:spcBef>
              <a:spcAft>
                <a:spcPts val="0"/>
              </a:spcAft>
              <a:buSzPct val="108108"/>
              <a:buChar char="●"/>
            </a:pPr>
            <a:r>
              <a:rPr lang="en-US"/>
              <a:t>The network layer is responsible for creating a connection between the source computer and the destination computer. </a:t>
            </a:r>
            <a:endParaRPr/>
          </a:p>
          <a:p>
            <a:pPr marL="457200" lvl="0" indent="-342900" algn="l" rtl="0">
              <a:lnSpc>
                <a:spcPct val="115000"/>
              </a:lnSpc>
              <a:spcBef>
                <a:spcPts val="0"/>
              </a:spcBef>
              <a:spcAft>
                <a:spcPts val="0"/>
              </a:spcAft>
              <a:buSzPct val="108108"/>
              <a:buChar char="●"/>
            </a:pPr>
            <a:r>
              <a:rPr lang="en-US"/>
              <a:t>The communication at the network layer is host-to-host. </a:t>
            </a:r>
            <a:endParaRPr/>
          </a:p>
          <a:p>
            <a:pPr marL="457200" lvl="0" indent="-342900" algn="l" rtl="0">
              <a:lnSpc>
                <a:spcPct val="115000"/>
              </a:lnSpc>
              <a:spcBef>
                <a:spcPts val="0"/>
              </a:spcBef>
              <a:spcAft>
                <a:spcPts val="0"/>
              </a:spcAft>
              <a:buSzPct val="108108"/>
              <a:buChar char="●"/>
            </a:pPr>
            <a:r>
              <a:rPr lang="en-US"/>
              <a:t>However, since there can be several routers from the source to the destination, the routers in the path are responsible for choosing the best route for each packet.</a:t>
            </a:r>
            <a:endParaRPr/>
          </a:p>
          <a:p>
            <a:pPr marL="457200" lvl="0" indent="-342900" algn="l" rtl="0">
              <a:lnSpc>
                <a:spcPct val="115000"/>
              </a:lnSpc>
              <a:spcBef>
                <a:spcPts val="0"/>
              </a:spcBef>
              <a:spcAft>
                <a:spcPts val="0"/>
              </a:spcAft>
              <a:buSzPct val="108108"/>
              <a:buChar char="●"/>
            </a:pPr>
            <a:r>
              <a:rPr lang="en-US"/>
              <a:t>The network layer in the Internet includes the main protocol, </a:t>
            </a:r>
            <a:r>
              <a:rPr lang="en-US" b="1"/>
              <a:t>Internet Protocol </a:t>
            </a:r>
            <a:r>
              <a:rPr lang="en-US"/>
              <a:t>(IP), that defines the format of the packet, called a datagram at the network layer</a:t>
            </a:r>
            <a:endParaRPr/>
          </a:p>
          <a:p>
            <a:pPr marL="457200" lvl="0" indent="-342900" algn="l" rtl="0">
              <a:lnSpc>
                <a:spcPct val="115000"/>
              </a:lnSpc>
              <a:spcBef>
                <a:spcPts val="0"/>
              </a:spcBef>
              <a:spcAft>
                <a:spcPts val="0"/>
              </a:spcAft>
              <a:buSzPct val="108108"/>
              <a:buChar char="●"/>
            </a:pPr>
            <a:r>
              <a:rPr lang="en-US"/>
              <a:t>IP is a </a:t>
            </a:r>
            <a:r>
              <a:rPr lang="en-US" b="1"/>
              <a:t>connectionless</a:t>
            </a:r>
            <a:r>
              <a:rPr lang="en-US"/>
              <a:t> </a:t>
            </a:r>
            <a:r>
              <a:rPr lang="en-US" b="1"/>
              <a:t>protocol</a:t>
            </a:r>
            <a:r>
              <a:rPr lang="en-US"/>
              <a:t> that provides no flow control, no error control, and no congestion control services. This means that if any of theses services is required for an application, the application should rely only on the transport-layer protocol.</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4"/>
          <p:cNvSpPr txBox="1">
            <a:spLocks noGrp="1"/>
          </p:cNvSpPr>
          <p:nvPr>
            <p:ph type="body" idx="1"/>
          </p:nvPr>
        </p:nvSpPr>
        <p:spPr>
          <a:xfrm>
            <a:off x="253250" y="968644"/>
            <a:ext cx="8520600" cy="430525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network layer also includes unicast (one-to-one) and multicast (one-to-many) routing protocols.</a:t>
            </a:r>
            <a:endParaRPr/>
          </a:p>
          <a:p>
            <a:pPr marL="457200" lvl="0" indent="-342900" algn="l" rtl="0">
              <a:lnSpc>
                <a:spcPct val="115000"/>
              </a:lnSpc>
              <a:spcBef>
                <a:spcPts val="0"/>
              </a:spcBef>
              <a:spcAft>
                <a:spcPts val="0"/>
              </a:spcAft>
              <a:buSzPts val="1800"/>
              <a:buChar char="●"/>
            </a:pPr>
            <a:r>
              <a:rPr lang="en-US"/>
              <a:t>The network layer also has some auxiliary protocols that help IP in its delivery and routing tasks. </a:t>
            </a:r>
            <a:endParaRPr/>
          </a:p>
          <a:p>
            <a:pPr marL="457200" lvl="0" indent="-342900" algn="l" rtl="0">
              <a:lnSpc>
                <a:spcPct val="115000"/>
              </a:lnSpc>
              <a:spcBef>
                <a:spcPts val="0"/>
              </a:spcBef>
              <a:spcAft>
                <a:spcPts val="0"/>
              </a:spcAft>
              <a:buSzPts val="1800"/>
              <a:buChar char="●"/>
            </a:pPr>
            <a:r>
              <a:rPr lang="en-US"/>
              <a:t>The Internet Control Message Protocol (ICMP) helps IP to report some problems when routing a packet. </a:t>
            </a:r>
            <a:endParaRPr/>
          </a:p>
          <a:p>
            <a:pPr marL="457200" lvl="0" indent="-342900" algn="l" rtl="0">
              <a:lnSpc>
                <a:spcPct val="115000"/>
              </a:lnSpc>
              <a:spcBef>
                <a:spcPts val="0"/>
              </a:spcBef>
              <a:spcAft>
                <a:spcPts val="0"/>
              </a:spcAft>
              <a:buSzPts val="1800"/>
              <a:buChar char="●"/>
            </a:pPr>
            <a:r>
              <a:rPr lang="en-US"/>
              <a:t>The Internet Group Management Protocol (IGMP) is another protocol that helps IP in multitasking. </a:t>
            </a:r>
            <a:endParaRPr/>
          </a:p>
          <a:p>
            <a:pPr marL="457200" lvl="0" indent="-342900" algn="l" rtl="0">
              <a:lnSpc>
                <a:spcPct val="115000"/>
              </a:lnSpc>
              <a:spcBef>
                <a:spcPts val="0"/>
              </a:spcBef>
              <a:spcAft>
                <a:spcPts val="0"/>
              </a:spcAft>
              <a:buSzPts val="1800"/>
              <a:buChar char="●"/>
            </a:pPr>
            <a:r>
              <a:rPr lang="en-US"/>
              <a:t>The Dynamic Host Configuration Protocol (DHCP) helps IP to get the network-layer address for a host. </a:t>
            </a:r>
            <a:endParaRPr/>
          </a:p>
          <a:p>
            <a:pPr marL="457200" lvl="0" indent="-342900" algn="l" rtl="0">
              <a:lnSpc>
                <a:spcPct val="115000"/>
              </a:lnSpc>
              <a:spcBef>
                <a:spcPts val="0"/>
              </a:spcBef>
              <a:spcAft>
                <a:spcPts val="0"/>
              </a:spcAft>
              <a:buSzPts val="1800"/>
              <a:buChar char="●"/>
            </a:pPr>
            <a:r>
              <a:rPr lang="en-US"/>
              <a:t>The Address Resolution Protocol (ARP) is a protocol that helps IP to find the link-layer address of a host or a router when its network-layer address is given.</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55"/>
          <p:cNvSpPr txBox="1">
            <a:spLocks noGrp="1"/>
          </p:cNvSpPr>
          <p:nvPr>
            <p:ph type="title"/>
          </p:nvPr>
        </p:nvSpPr>
        <p:spPr>
          <a:xfrm>
            <a:off x="936331" y="705971"/>
            <a:ext cx="8520600" cy="410135"/>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Transport Layer</a:t>
            </a:r>
            <a:endParaRPr/>
          </a:p>
        </p:txBody>
      </p:sp>
      <p:sp>
        <p:nvSpPr>
          <p:cNvPr id="376" name="Google Shape;376;p55"/>
          <p:cNvSpPr txBox="1">
            <a:spLocks noGrp="1"/>
          </p:cNvSpPr>
          <p:nvPr>
            <p:ph type="body" idx="1"/>
          </p:nvPr>
        </p:nvSpPr>
        <p:spPr>
          <a:xfrm>
            <a:off x="253250" y="1196789"/>
            <a:ext cx="8520600" cy="4077112"/>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The logical connection at the transport layer is also end-to-end. </a:t>
            </a:r>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The transport layer at the source host gets the message from the application layer, encapsulates it in a transport layer packet (called a segment or a user datagram in different protocols) and sends it, through the logical (imaginary) connection, to the transport layer at the destination host</a:t>
            </a:r>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The main protocol, </a:t>
            </a:r>
            <a:r>
              <a:rPr lang="en-US" b="1">
                <a:latin typeface="Times New Roman"/>
                <a:ea typeface="Times New Roman"/>
                <a:cs typeface="Times New Roman"/>
                <a:sym typeface="Times New Roman"/>
              </a:rPr>
              <a:t>Transmission Control Protocol </a:t>
            </a:r>
            <a:r>
              <a:rPr lang="en-US">
                <a:latin typeface="Times New Roman"/>
                <a:ea typeface="Times New Roman"/>
                <a:cs typeface="Times New Roman"/>
                <a:sym typeface="Times New Roman"/>
              </a:rPr>
              <a:t>(TCP), is a connection-oriented protocol that first establishes a logical connection between transport layers at two hosts before transferring data. It creates a logical pipe between two TCPs for transferring a stream of bytes. </a:t>
            </a:r>
            <a:endParaRPr/>
          </a:p>
          <a:p>
            <a:pPr marL="457200" lvl="0" indent="-342900" algn="l" rtl="0">
              <a:lnSpc>
                <a:spcPct val="115000"/>
              </a:lnSpc>
              <a:spcBef>
                <a:spcPts val="0"/>
              </a:spcBef>
              <a:spcAft>
                <a:spcPts val="0"/>
              </a:spcAft>
              <a:buSzPts val="1800"/>
              <a:buChar char="●"/>
            </a:pPr>
            <a:r>
              <a:rPr lang="en-US">
                <a:latin typeface="Times New Roman"/>
                <a:ea typeface="Times New Roman"/>
                <a:cs typeface="Times New Roman"/>
                <a:sym typeface="Times New Roman"/>
              </a:rPr>
              <a:t>TCP provides flow control, error control, and congestion control to reduce the loss of segments due to congestion in the network.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body" idx="1"/>
          </p:nvPr>
        </p:nvSpPr>
        <p:spPr>
          <a:xfrm>
            <a:off x="311700" y="705174"/>
            <a:ext cx="8718000" cy="4285280"/>
          </a:xfrm>
          <a:prstGeom prst="rect">
            <a:avLst/>
          </a:prstGeom>
          <a:noFill/>
          <a:ln>
            <a:noFill/>
          </a:ln>
        </p:spPr>
        <p:txBody>
          <a:bodyPr spcFirstLastPara="1" wrap="square" lIns="91425" tIns="91425" rIns="91425" bIns="91425" anchor="t" anchorCtr="0">
            <a:normAutofit/>
          </a:bodyPr>
          <a:lstStyle/>
          <a:p>
            <a:pPr marL="114300" indent="0" algn="just">
              <a:buSzPct val="108108"/>
              <a:buNone/>
            </a:pPr>
            <a:r>
              <a:rPr lang="en-US" sz="1600" dirty="0">
                <a:latin typeface="Times New Roman"/>
                <a:ea typeface="Times New Roman"/>
                <a:cs typeface="Times New Roman"/>
                <a:sym typeface="Times New Roman"/>
              </a:rPr>
              <a:t>There are several different methods for multiplexing multiple flows onto one physical link</a:t>
            </a:r>
            <a:endParaRPr lang="en-US" sz="1600" b="1" dirty="0" smtClean="0">
              <a:latin typeface="Times New Roman"/>
              <a:ea typeface="Times New Roman"/>
              <a:cs typeface="Times New Roman"/>
              <a:sym typeface="Times New Roman"/>
            </a:endParaRPr>
          </a:p>
          <a:p>
            <a:pPr marL="114300" indent="0" algn="just">
              <a:buSzPct val="108108"/>
              <a:buNone/>
            </a:pPr>
            <a:r>
              <a:rPr lang="en-US" sz="1600" b="1" dirty="0" smtClean="0">
                <a:latin typeface="Times New Roman"/>
                <a:ea typeface="Times New Roman"/>
                <a:cs typeface="Times New Roman"/>
                <a:sym typeface="Times New Roman"/>
              </a:rPr>
              <a:t>Synchronous</a:t>
            </a:r>
            <a:r>
              <a:rPr lang="en-US" sz="1600" dirty="0" smtClean="0">
                <a:latin typeface="Times New Roman"/>
                <a:ea typeface="Times New Roman"/>
                <a:cs typeface="Times New Roman"/>
                <a:sym typeface="Times New Roman"/>
              </a:rPr>
              <a:t> </a:t>
            </a:r>
            <a:r>
              <a:rPr lang="en-US" sz="1600" b="1" dirty="0">
                <a:latin typeface="Times New Roman"/>
                <a:ea typeface="Times New Roman"/>
                <a:cs typeface="Times New Roman"/>
                <a:sym typeface="Times New Roman"/>
              </a:rPr>
              <a:t>Time division multiplexing (STDM).</a:t>
            </a:r>
            <a:endParaRPr lang="en-US" sz="1600" dirty="0"/>
          </a:p>
          <a:p>
            <a:pPr marL="457200" lvl="0" indent="-342900" algn="just" rtl="0">
              <a:lnSpc>
                <a:spcPct val="115000"/>
              </a:lnSpc>
              <a:spcBef>
                <a:spcPts val="0"/>
              </a:spcBef>
              <a:spcAft>
                <a:spcPts val="0"/>
              </a:spcAft>
              <a:buSzPct val="108108"/>
              <a:buChar char="●"/>
            </a:pPr>
            <a:r>
              <a:rPr lang="en-US" sz="1600" dirty="0" smtClean="0">
                <a:latin typeface="Times New Roman"/>
                <a:ea typeface="Times New Roman"/>
                <a:cs typeface="Times New Roman"/>
                <a:sym typeface="Times New Roman"/>
              </a:rPr>
              <a:t>One </a:t>
            </a:r>
            <a:r>
              <a:rPr lang="en-US" sz="1600" dirty="0">
                <a:latin typeface="Times New Roman"/>
                <a:ea typeface="Times New Roman"/>
                <a:cs typeface="Times New Roman"/>
                <a:sym typeface="Times New Roman"/>
              </a:rPr>
              <a:t>common method is </a:t>
            </a:r>
            <a:r>
              <a:rPr lang="en-US" sz="1600" dirty="0" smtClean="0">
                <a:latin typeface="Times New Roman"/>
                <a:ea typeface="Times New Roman"/>
                <a:cs typeface="Times New Roman"/>
                <a:sym typeface="Times New Roman"/>
              </a:rPr>
              <a:t>The </a:t>
            </a:r>
            <a:r>
              <a:rPr lang="en-US" sz="1600" dirty="0">
                <a:latin typeface="Times New Roman"/>
                <a:ea typeface="Times New Roman"/>
                <a:cs typeface="Times New Roman"/>
                <a:sym typeface="Times New Roman"/>
              </a:rPr>
              <a:t>idea of STDM is to divide </a:t>
            </a:r>
            <a:r>
              <a:rPr lang="en-US" sz="1600" dirty="0" smtClean="0">
                <a:latin typeface="Times New Roman"/>
                <a:ea typeface="Times New Roman"/>
                <a:cs typeface="Times New Roman"/>
                <a:sym typeface="Times New Roman"/>
              </a:rPr>
              <a:t>the communication channel time slots, allocating each slot to a specific signal or data stream.</a:t>
            </a:r>
            <a:endParaRPr sz="1600" dirty="0"/>
          </a:p>
          <a:p>
            <a:pPr marL="114300" lvl="0" indent="0" algn="just" rtl="0">
              <a:lnSpc>
                <a:spcPct val="115000"/>
              </a:lnSpc>
              <a:spcBef>
                <a:spcPts val="0"/>
              </a:spcBef>
              <a:spcAft>
                <a:spcPts val="0"/>
              </a:spcAft>
              <a:buSzPct val="108108"/>
              <a:buNone/>
            </a:pPr>
            <a:r>
              <a:rPr lang="en-US" sz="1600" dirty="0" smtClean="0">
                <a:latin typeface="Times New Roman"/>
                <a:ea typeface="Times New Roman"/>
                <a:cs typeface="Times New Roman"/>
                <a:sym typeface="Times New Roman"/>
              </a:rPr>
              <a:t>F</a:t>
            </a:r>
            <a:r>
              <a:rPr lang="en-US" sz="1600" b="1" dirty="0" smtClean="0">
                <a:latin typeface="Times New Roman"/>
                <a:ea typeface="Times New Roman"/>
                <a:cs typeface="Times New Roman"/>
                <a:sym typeface="Times New Roman"/>
              </a:rPr>
              <a:t>requency-division </a:t>
            </a:r>
            <a:r>
              <a:rPr lang="en-US" sz="1600" b="1" dirty="0">
                <a:latin typeface="Times New Roman"/>
                <a:ea typeface="Times New Roman"/>
                <a:cs typeface="Times New Roman"/>
                <a:sym typeface="Times New Roman"/>
              </a:rPr>
              <a:t>multiplexing (FDM). </a:t>
            </a:r>
            <a:endParaRPr sz="1600" dirty="0"/>
          </a:p>
          <a:p>
            <a:pPr marL="457200" lvl="0" indent="-342900" algn="just" rtl="0">
              <a:lnSpc>
                <a:spcPct val="115000"/>
              </a:lnSpc>
              <a:spcBef>
                <a:spcPts val="0"/>
              </a:spcBef>
              <a:spcAft>
                <a:spcPts val="0"/>
              </a:spcAft>
              <a:buSzPct val="108108"/>
              <a:buChar char="●"/>
            </a:pPr>
            <a:r>
              <a:rPr lang="en-US" sz="1600" dirty="0">
                <a:latin typeface="Times New Roman"/>
                <a:ea typeface="Times New Roman"/>
                <a:cs typeface="Times New Roman"/>
                <a:sym typeface="Times New Roman"/>
              </a:rPr>
              <a:t>The idea of FDM is to transmit each flow over the physical link at a different frequency, much the same way that the signals for different TV stations are transmitted at a different frequency over the airwaves or on a coaxial cable TV link.</a:t>
            </a:r>
            <a:endParaRPr sz="1600" dirty="0"/>
          </a:p>
          <a:p>
            <a:pPr marL="457200" lvl="0" indent="-342900" algn="just" rtl="0">
              <a:lnSpc>
                <a:spcPct val="115000"/>
              </a:lnSpc>
              <a:spcBef>
                <a:spcPts val="0"/>
              </a:spcBef>
              <a:spcAft>
                <a:spcPts val="0"/>
              </a:spcAft>
              <a:buSzPct val="108108"/>
              <a:buChar char="●"/>
            </a:pPr>
            <a:r>
              <a:rPr lang="en-US" sz="1600" dirty="0" smtClean="0">
                <a:latin typeface="Times New Roman"/>
                <a:ea typeface="Times New Roman"/>
                <a:cs typeface="Times New Roman"/>
                <a:sym typeface="Times New Roman"/>
              </a:rPr>
              <a:t>STDM </a:t>
            </a:r>
            <a:r>
              <a:rPr lang="en-US" sz="1600" dirty="0">
                <a:latin typeface="Times New Roman"/>
                <a:ea typeface="Times New Roman"/>
                <a:cs typeface="Times New Roman"/>
                <a:sym typeface="Times New Roman"/>
              </a:rPr>
              <a:t>and FDM are limited in two ways, </a:t>
            </a:r>
            <a:r>
              <a:rPr lang="en-US" sz="1600" b="1" dirty="0">
                <a:latin typeface="Times New Roman"/>
                <a:ea typeface="Times New Roman"/>
                <a:cs typeface="Times New Roman"/>
                <a:sym typeface="Times New Roman"/>
              </a:rPr>
              <a:t>what it could be</a:t>
            </a:r>
            <a:r>
              <a:rPr lang="en-US" sz="1600" dirty="0">
                <a:latin typeface="Times New Roman"/>
                <a:ea typeface="Times New Roman"/>
                <a:cs typeface="Times New Roman"/>
                <a:sym typeface="Times New Roman"/>
              </a:rPr>
              <a:t>??</a:t>
            </a:r>
            <a:endParaRPr sz="1600" dirty="0"/>
          </a:p>
          <a:p>
            <a:pPr marL="457200" lvl="0" indent="-342900" algn="just" rtl="0">
              <a:lnSpc>
                <a:spcPct val="115000"/>
              </a:lnSpc>
              <a:spcBef>
                <a:spcPts val="0"/>
              </a:spcBef>
              <a:spcAft>
                <a:spcPts val="0"/>
              </a:spcAft>
              <a:buSzPct val="108108"/>
              <a:buAutoNum type="arabicPeriod"/>
            </a:pPr>
            <a:r>
              <a:rPr lang="en-US" sz="1600" dirty="0">
                <a:latin typeface="Times New Roman"/>
                <a:ea typeface="Times New Roman"/>
                <a:cs typeface="Times New Roman"/>
                <a:sym typeface="Times New Roman"/>
              </a:rPr>
              <a:t>if one of the flows (host pairs) does not have any data to send, remains idle, even if one of the other flows has data to transmit</a:t>
            </a:r>
            <a:endParaRPr sz="1600" dirty="0"/>
          </a:p>
          <a:p>
            <a:pPr marL="457200" lvl="0" indent="-342900" algn="just" rtl="0">
              <a:lnSpc>
                <a:spcPct val="115000"/>
              </a:lnSpc>
              <a:spcBef>
                <a:spcPts val="0"/>
              </a:spcBef>
              <a:spcAft>
                <a:spcPts val="0"/>
              </a:spcAft>
              <a:buSzPct val="108108"/>
              <a:buAutoNum type="arabicPeriod"/>
            </a:pPr>
            <a:r>
              <a:rPr lang="en-US" sz="1600" dirty="0" smtClean="0">
                <a:latin typeface="Times New Roman"/>
                <a:ea typeface="Times New Roman"/>
                <a:cs typeface="Times New Roman"/>
                <a:sym typeface="Times New Roman"/>
              </a:rPr>
              <a:t>STDM </a:t>
            </a:r>
            <a:r>
              <a:rPr lang="en-US" sz="1600" dirty="0">
                <a:latin typeface="Times New Roman"/>
                <a:ea typeface="Times New Roman"/>
                <a:cs typeface="Times New Roman"/>
                <a:sym typeface="Times New Roman"/>
              </a:rPr>
              <a:t>and FDM are limited to situations in which the maximum number of flows is fixed and known ahead of time and it is not practical to resize the quantum or to add additional quanta in the case of STDM or to add new frequencies in the case of FDM. </a:t>
            </a:r>
            <a:endParaRPr sz="1600" dirty="0">
              <a:latin typeface="Times New Roman"/>
              <a:ea typeface="Times New Roman"/>
              <a:cs typeface="Times New Roman"/>
              <a:sym typeface="Times New Roman"/>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6"/>
          <p:cNvSpPr txBox="1">
            <a:spLocks noGrp="1"/>
          </p:cNvSpPr>
          <p:nvPr>
            <p:ph type="body" idx="1"/>
          </p:nvPr>
        </p:nvSpPr>
        <p:spPr>
          <a:xfrm>
            <a:off x="253250" y="1136276"/>
            <a:ext cx="8520600" cy="4137624"/>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1800">
                <a:latin typeface="Times New Roman"/>
                <a:ea typeface="Times New Roman"/>
                <a:cs typeface="Times New Roman"/>
                <a:sym typeface="Times New Roman"/>
              </a:rPr>
              <a:t>The other common protocol, </a:t>
            </a:r>
            <a:r>
              <a:rPr lang="en-US" sz="1800" b="1">
                <a:latin typeface="Times New Roman"/>
                <a:ea typeface="Times New Roman"/>
                <a:cs typeface="Times New Roman"/>
                <a:sym typeface="Times New Roman"/>
              </a:rPr>
              <a:t>User Datagram Protocol </a:t>
            </a:r>
            <a:r>
              <a:rPr lang="en-US" sz="1800">
                <a:latin typeface="Times New Roman"/>
                <a:ea typeface="Times New Roman"/>
                <a:cs typeface="Times New Roman"/>
                <a:sym typeface="Times New Roman"/>
              </a:rPr>
              <a:t>(UDP), is a connectionless protocol that transmits user datagrams without first creating a logical connection. </a:t>
            </a:r>
            <a:endParaRPr/>
          </a:p>
          <a:p>
            <a:pPr marL="457200" lvl="0" indent="-342900" algn="l" rtl="0">
              <a:lnSpc>
                <a:spcPct val="115000"/>
              </a:lnSpc>
              <a:spcBef>
                <a:spcPts val="0"/>
              </a:spcBef>
              <a:spcAft>
                <a:spcPts val="0"/>
              </a:spcAft>
              <a:buSzPts val="1800"/>
              <a:buChar char="●"/>
            </a:pPr>
            <a:r>
              <a:rPr lang="en-US" sz="1800">
                <a:latin typeface="Times New Roman"/>
                <a:ea typeface="Times New Roman"/>
                <a:cs typeface="Times New Roman"/>
                <a:sym typeface="Times New Roman"/>
              </a:rPr>
              <a:t>In UDP, each user datagram is an independent entity without being related to the previous or the next one (the meaning of the term connectionless). </a:t>
            </a:r>
            <a:endParaRPr/>
          </a:p>
          <a:p>
            <a:pPr marL="457200" lvl="0" indent="-342900" algn="l" rtl="0">
              <a:lnSpc>
                <a:spcPct val="115000"/>
              </a:lnSpc>
              <a:spcBef>
                <a:spcPts val="0"/>
              </a:spcBef>
              <a:spcAft>
                <a:spcPts val="0"/>
              </a:spcAft>
              <a:buSzPts val="1800"/>
              <a:buChar char="●"/>
            </a:pPr>
            <a:r>
              <a:rPr lang="en-US" sz="1800">
                <a:latin typeface="Times New Roman"/>
                <a:ea typeface="Times New Roman"/>
                <a:cs typeface="Times New Roman"/>
                <a:sym typeface="Times New Roman"/>
              </a:rPr>
              <a:t>UDP is a simple protocol that does not provide flow, error, or congestion control. </a:t>
            </a:r>
            <a:endParaRPr/>
          </a:p>
          <a:p>
            <a:pPr marL="457200" lvl="0" indent="-342900" algn="l" rtl="0">
              <a:lnSpc>
                <a:spcPct val="115000"/>
              </a:lnSpc>
              <a:spcBef>
                <a:spcPts val="0"/>
              </a:spcBef>
              <a:spcAft>
                <a:spcPts val="0"/>
              </a:spcAft>
              <a:buSzPts val="1800"/>
              <a:buChar char="●"/>
            </a:pPr>
            <a:r>
              <a:rPr lang="en-US" sz="1800">
                <a:latin typeface="Times New Roman"/>
                <a:ea typeface="Times New Roman"/>
                <a:cs typeface="Times New Roman"/>
                <a:sym typeface="Times New Roman"/>
              </a:rPr>
              <a:t>Its simplicity, which means small overhead, is attractive to an application program that needs to send short messages and cannot afford the retransmission of the packets involved in TCP, when a packet is corrupted or lost. </a:t>
            </a:r>
            <a:endParaRPr/>
          </a:p>
          <a:p>
            <a:pPr marL="457200" lvl="0" indent="-342900" algn="l" rtl="0">
              <a:lnSpc>
                <a:spcPct val="115000"/>
              </a:lnSpc>
              <a:spcBef>
                <a:spcPts val="0"/>
              </a:spcBef>
              <a:spcAft>
                <a:spcPts val="0"/>
              </a:spcAft>
              <a:buSzPts val="1800"/>
              <a:buChar char="●"/>
            </a:pPr>
            <a:r>
              <a:rPr lang="en-US" sz="1800">
                <a:latin typeface="Times New Roman"/>
                <a:ea typeface="Times New Roman"/>
                <a:cs typeface="Times New Roman"/>
                <a:sym typeface="Times New Roman"/>
              </a:rPr>
              <a:t>A new protocol, </a:t>
            </a:r>
            <a:r>
              <a:rPr lang="en-US" sz="1800" b="1">
                <a:latin typeface="Times New Roman"/>
                <a:ea typeface="Times New Roman"/>
                <a:cs typeface="Times New Roman"/>
                <a:sym typeface="Times New Roman"/>
              </a:rPr>
              <a:t>Stream Control Transmission Protocol </a:t>
            </a:r>
            <a:r>
              <a:rPr lang="en-US" sz="1800">
                <a:latin typeface="Times New Roman"/>
                <a:ea typeface="Times New Roman"/>
                <a:cs typeface="Times New Roman"/>
                <a:sym typeface="Times New Roman"/>
              </a:rPr>
              <a:t>(SCTP) is designed to respond to new applications that are emerging in the multimedia</a:t>
            </a:r>
            <a:endParaRPr sz="1800">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385"/>
        <p:cNvGrpSpPr/>
        <p:nvPr/>
      </p:nvGrpSpPr>
      <p:grpSpPr>
        <a:xfrm>
          <a:off x="0" y="0"/>
          <a:ext cx="0" cy="0"/>
          <a:chOff x="0" y="0"/>
          <a:chExt cx="0" cy="0"/>
        </a:xfrm>
      </p:grpSpPr>
      <p:sp>
        <p:nvSpPr>
          <p:cNvPr id="386" name="Google Shape;386;p57"/>
          <p:cNvSpPr txBox="1">
            <a:spLocks noGrp="1"/>
          </p:cNvSpPr>
          <p:nvPr>
            <p:ph type="title"/>
          </p:nvPr>
        </p:nvSpPr>
        <p:spPr>
          <a:xfrm>
            <a:off x="391725" y="934100"/>
            <a:ext cx="8520600" cy="356818"/>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Application Layer</a:t>
            </a:r>
            <a:endParaRPr/>
          </a:p>
        </p:txBody>
      </p:sp>
      <p:sp>
        <p:nvSpPr>
          <p:cNvPr id="387" name="Google Shape;387;p57"/>
          <p:cNvSpPr txBox="1">
            <a:spLocks noGrp="1"/>
          </p:cNvSpPr>
          <p:nvPr>
            <p:ph type="body" idx="1"/>
          </p:nvPr>
        </p:nvSpPr>
        <p:spPr>
          <a:xfrm>
            <a:off x="253250" y="1546412"/>
            <a:ext cx="8520600" cy="3727488"/>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two application layers exchange messages between each other as though there were a bridge between the two layers.</a:t>
            </a:r>
            <a:endParaRPr/>
          </a:p>
          <a:p>
            <a:pPr marL="457200" lvl="0" indent="-342900" algn="l" rtl="0">
              <a:lnSpc>
                <a:spcPct val="115000"/>
              </a:lnSpc>
              <a:spcBef>
                <a:spcPts val="0"/>
              </a:spcBef>
              <a:spcAft>
                <a:spcPts val="0"/>
              </a:spcAft>
              <a:buSzPts val="1800"/>
              <a:buChar char="●"/>
            </a:pPr>
            <a:r>
              <a:rPr lang="en-US"/>
              <a:t>Communication at the application layer is between two processes</a:t>
            </a:r>
            <a:endParaRPr/>
          </a:p>
          <a:p>
            <a:pPr marL="457200" lvl="0" indent="-342900" algn="l" rtl="0">
              <a:lnSpc>
                <a:spcPct val="115000"/>
              </a:lnSpc>
              <a:spcBef>
                <a:spcPts val="0"/>
              </a:spcBef>
              <a:spcAft>
                <a:spcPts val="0"/>
              </a:spcAft>
              <a:buSzPts val="1800"/>
              <a:buChar char="●"/>
            </a:pPr>
            <a:r>
              <a:rPr lang="en-US"/>
              <a:t>To communicate, a process sends a request to the other process and receives a response. Process-to-process communication is the duty of the application layer. </a:t>
            </a:r>
            <a:endParaRPr/>
          </a:p>
          <a:p>
            <a:pPr marL="457200" lvl="0" indent="-342900" algn="l" rtl="0">
              <a:lnSpc>
                <a:spcPct val="115000"/>
              </a:lnSpc>
              <a:spcBef>
                <a:spcPts val="0"/>
              </a:spcBef>
              <a:spcAft>
                <a:spcPts val="0"/>
              </a:spcAft>
              <a:buSzPts val="1800"/>
              <a:buChar char="●"/>
            </a:pPr>
            <a:r>
              <a:rPr lang="en-US"/>
              <a:t>The application layer in the Internet includes many predefined protocols, but a user can also create a pair of processes to be run at the two hosts.</a:t>
            </a:r>
            <a:endParaRPr/>
          </a:p>
          <a:p>
            <a:pPr marL="457200" lvl="0" indent="-342900" algn="l" rtl="0">
              <a:lnSpc>
                <a:spcPct val="115000"/>
              </a:lnSpc>
              <a:spcBef>
                <a:spcPts val="0"/>
              </a:spcBef>
              <a:spcAft>
                <a:spcPts val="0"/>
              </a:spcAft>
              <a:buSzPts val="1800"/>
              <a:buChar char="●"/>
            </a:pPr>
            <a:r>
              <a:rPr lang="en-US"/>
              <a:t>HTTP, WWW,SMTP, FTP, TELNET, SSH, SNMP, DNS etc are application layer protocols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774967" y="698777"/>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Encapsulation and Decapsulation</a:t>
            </a:r>
            <a:endParaRPr/>
          </a:p>
        </p:txBody>
      </p:sp>
      <p:sp>
        <p:nvSpPr>
          <p:cNvPr id="393" name="Google Shape;393;p58"/>
          <p:cNvSpPr txBox="1">
            <a:spLocks noGrp="1"/>
          </p:cNvSpPr>
          <p:nvPr>
            <p:ph type="body" idx="1"/>
          </p:nvPr>
        </p:nvSpPr>
        <p:spPr>
          <a:xfrm>
            <a:off x="239803" y="1204242"/>
            <a:ext cx="8520600" cy="4002423"/>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1400" b="1"/>
              <a:t>Encapsulation at the Source Host: </a:t>
            </a:r>
            <a:r>
              <a:rPr lang="en-US" sz="1400"/>
              <a:t>At the source, we have only encapsulation.</a:t>
            </a:r>
            <a:r>
              <a:rPr lang="en-US" sz="1400" b="1"/>
              <a:t> </a:t>
            </a:r>
            <a:endParaRPr/>
          </a:p>
          <a:p>
            <a:pPr marL="457200" lvl="0" indent="-342900" algn="l" rtl="0">
              <a:lnSpc>
                <a:spcPct val="115000"/>
              </a:lnSpc>
              <a:spcBef>
                <a:spcPts val="0"/>
              </a:spcBef>
              <a:spcAft>
                <a:spcPts val="0"/>
              </a:spcAft>
              <a:buSzPts val="1800"/>
              <a:buFont typeface="Arial"/>
              <a:buAutoNum type="arabicPeriod"/>
            </a:pPr>
            <a:r>
              <a:rPr lang="en-US" sz="1400"/>
              <a:t>At the application layer, the data to be exchanged is referred to as a message. A message normally does not contain any header or trailer</a:t>
            </a:r>
            <a:endParaRPr/>
          </a:p>
          <a:p>
            <a:pPr marL="457200" lvl="0" indent="-342900" algn="l" rtl="0">
              <a:lnSpc>
                <a:spcPct val="115000"/>
              </a:lnSpc>
              <a:spcBef>
                <a:spcPts val="0"/>
              </a:spcBef>
              <a:spcAft>
                <a:spcPts val="0"/>
              </a:spcAft>
              <a:buSzPts val="1800"/>
              <a:buFont typeface="Arial"/>
              <a:buAutoNum type="arabicPeriod"/>
            </a:pPr>
            <a:r>
              <a:rPr lang="en-US" sz="1400"/>
              <a:t>The transport layer takes the message as the payload, the load that the transport layer should take care of. It adds the transport layer header to the payload, which contains the identifiers of the source and destination application programs that want to communicate plus some more information that is needed for the end-to-end delivery of the message, such as information needed for flow, error control, or congestion control. </a:t>
            </a:r>
            <a:endParaRPr/>
          </a:p>
          <a:p>
            <a:pPr marL="457200" lvl="0" indent="-342900" algn="l" rtl="0">
              <a:lnSpc>
                <a:spcPct val="115000"/>
              </a:lnSpc>
              <a:spcBef>
                <a:spcPts val="0"/>
              </a:spcBef>
              <a:spcAft>
                <a:spcPts val="0"/>
              </a:spcAft>
              <a:buSzPts val="1800"/>
              <a:buFont typeface="Arial"/>
              <a:buAutoNum type="arabicPeriod"/>
            </a:pPr>
            <a:r>
              <a:rPr lang="en-US" sz="1400"/>
              <a:t>The result is the transport-layer packet,</a:t>
            </a:r>
            <a:endParaRPr/>
          </a:p>
          <a:p>
            <a:pPr marL="114300" lvl="0" indent="0" algn="l" rtl="0">
              <a:lnSpc>
                <a:spcPct val="115000"/>
              </a:lnSpc>
              <a:spcBef>
                <a:spcPts val="0"/>
              </a:spcBef>
              <a:spcAft>
                <a:spcPts val="0"/>
              </a:spcAft>
              <a:buSzPts val="1800"/>
              <a:buNone/>
            </a:pPr>
            <a:r>
              <a:rPr lang="en-US" sz="1400"/>
              <a:t> which is called the segment (in TCP) and </a:t>
            </a:r>
            <a:endParaRPr/>
          </a:p>
          <a:p>
            <a:pPr marL="114300" lvl="0" indent="0" algn="l" rtl="0">
              <a:lnSpc>
                <a:spcPct val="115000"/>
              </a:lnSpc>
              <a:spcBef>
                <a:spcPts val="0"/>
              </a:spcBef>
              <a:spcAft>
                <a:spcPts val="0"/>
              </a:spcAft>
              <a:buSzPts val="1800"/>
              <a:buNone/>
            </a:pPr>
            <a:r>
              <a:rPr lang="en-US" sz="1400"/>
              <a:t>the user datagram (in UDP). </a:t>
            </a:r>
            <a:endParaRPr/>
          </a:p>
          <a:p>
            <a:pPr marL="114300" lvl="0" indent="0" algn="l" rtl="0">
              <a:lnSpc>
                <a:spcPct val="115000"/>
              </a:lnSpc>
              <a:spcBef>
                <a:spcPts val="0"/>
              </a:spcBef>
              <a:spcAft>
                <a:spcPts val="0"/>
              </a:spcAft>
              <a:buSzPts val="1800"/>
              <a:buNone/>
            </a:pPr>
            <a:r>
              <a:rPr lang="en-US" sz="1400"/>
              <a:t>The transport layer then passes the packet </a:t>
            </a:r>
            <a:endParaRPr/>
          </a:p>
          <a:p>
            <a:pPr marL="114300" lvl="0" indent="0" algn="l" rtl="0">
              <a:lnSpc>
                <a:spcPct val="115000"/>
              </a:lnSpc>
              <a:spcBef>
                <a:spcPts val="0"/>
              </a:spcBef>
              <a:spcAft>
                <a:spcPts val="0"/>
              </a:spcAft>
              <a:buSzPts val="1800"/>
              <a:buNone/>
            </a:pPr>
            <a:r>
              <a:rPr lang="en-US" sz="1400"/>
              <a:t>to the network layer.</a:t>
            </a:r>
            <a:endParaRPr sz="1400" b="1"/>
          </a:p>
        </p:txBody>
      </p:sp>
      <p:pic>
        <p:nvPicPr>
          <p:cNvPr id="394" name="Google Shape;394;p58"/>
          <p:cNvPicPr preferRelativeResize="0"/>
          <p:nvPr/>
        </p:nvPicPr>
        <p:blipFill rotWithShape="1">
          <a:blip r:embed="rId3">
            <a:alphaModFix/>
          </a:blip>
          <a:srcRect/>
          <a:stretch/>
        </p:blipFill>
        <p:spPr>
          <a:xfrm>
            <a:off x="3940731" y="3001518"/>
            <a:ext cx="5203269" cy="2141982"/>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9"/>
          <p:cNvSpPr txBox="1">
            <a:spLocks noGrp="1"/>
          </p:cNvSpPr>
          <p:nvPr>
            <p:ph type="body" idx="1"/>
          </p:nvPr>
        </p:nvSpPr>
        <p:spPr>
          <a:xfrm>
            <a:off x="253250" y="1001806"/>
            <a:ext cx="8520600" cy="4272094"/>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Font typeface="Arial"/>
              <a:buAutoNum type="arabicPeriod" startAt="3"/>
            </a:pPr>
            <a:r>
              <a:rPr lang="en-US" sz="1600"/>
              <a:t>The network layer takes the transport-layer packet as data or payload and adds its own header to the payload. The header contains the addresses of the source and destination hosts and some more information used for error checking of the header, fragmentation information, and so on. The result is the network-layer packet, called a datagram. The network layer then passes the packet to the data-link layer. </a:t>
            </a:r>
            <a:endParaRPr/>
          </a:p>
          <a:p>
            <a:pPr marL="457200" lvl="0" indent="-228600" algn="l" rtl="0">
              <a:lnSpc>
                <a:spcPct val="115000"/>
              </a:lnSpc>
              <a:spcBef>
                <a:spcPts val="0"/>
              </a:spcBef>
              <a:spcAft>
                <a:spcPts val="0"/>
              </a:spcAft>
              <a:buSzPts val="1800"/>
              <a:buFont typeface="Arial"/>
              <a:buNone/>
            </a:pPr>
            <a:endParaRPr sz="1600"/>
          </a:p>
          <a:p>
            <a:pPr marL="457200" lvl="0" indent="-342900" algn="l" rtl="0">
              <a:lnSpc>
                <a:spcPct val="115000"/>
              </a:lnSpc>
              <a:spcBef>
                <a:spcPts val="0"/>
              </a:spcBef>
              <a:spcAft>
                <a:spcPts val="0"/>
              </a:spcAft>
              <a:buSzPts val="1800"/>
              <a:buFont typeface="Arial"/>
              <a:buAutoNum type="arabicPeriod" startAt="3"/>
            </a:pPr>
            <a:r>
              <a:rPr lang="en-US" sz="1600"/>
              <a:t>The data-link layer takes the network-layer packet as data or payload and adds its own header, which contains the link-layer addresses of the host or the next hop (the router). The result is the link-layer packet, which is called a frame. The frame is passed to the physical layer for transmission.</a:t>
            </a:r>
            <a:endParaRPr sz="160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body" idx="1"/>
          </p:nvPr>
        </p:nvSpPr>
        <p:spPr>
          <a:xfrm>
            <a:off x="253250" y="1008529"/>
            <a:ext cx="8520600" cy="4265371"/>
          </a:xfrm>
          <a:prstGeom prst="rect">
            <a:avLst/>
          </a:prstGeom>
          <a:noFill/>
          <a:ln>
            <a:noFill/>
          </a:ln>
        </p:spPr>
        <p:txBody>
          <a:bodyPr spcFirstLastPara="1" wrap="square" lIns="91425" tIns="91425" rIns="91425" bIns="91425" anchor="t" anchorCtr="0">
            <a:normAutofit lnSpcReduction="10000"/>
          </a:bodyPr>
          <a:lstStyle/>
          <a:p>
            <a:pPr marL="114300" lvl="0" indent="0" algn="l" rtl="0">
              <a:lnSpc>
                <a:spcPct val="115000"/>
              </a:lnSpc>
              <a:spcBef>
                <a:spcPts val="0"/>
              </a:spcBef>
              <a:spcAft>
                <a:spcPts val="0"/>
              </a:spcAft>
              <a:buSzPts val="1800"/>
              <a:buNone/>
            </a:pPr>
            <a:r>
              <a:rPr lang="en-US" b="1"/>
              <a:t>Decapsulation and Encapsulation at the Router </a:t>
            </a:r>
            <a:endParaRPr/>
          </a:p>
          <a:p>
            <a:pPr marL="114300" lvl="0" indent="0" algn="l" rtl="0">
              <a:lnSpc>
                <a:spcPct val="115000"/>
              </a:lnSpc>
              <a:spcBef>
                <a:spcPts val="0"/>
              </a:spcBef>
              <a:spcAft>
                <a:spcPts val="0"/>
              </a:spcAft>
              <a:buSzPts val="1800"/>
              <a:buNone/>
            </a:pPr>
            <a:r>
              <a:rPr lang="en-US"/>
              <a:t>At the router, we have both </a:t>
            </a:r>
            <a:r>
              <a:rPr lang="en-US" b="1"/>
              <a:t>decapsulation and encapsulation </a:t>
            </a:r>
            <a:r>
              <a:rPr lang="en-US"/>
              <a:t>because the router is connected to two or more links. </a:t>
            </a:r>
            <a:endParaRPr/>
          </a:p>
          <a:p>
            <a:pPr marL="457200" lvl="0" indent="-342900" algn="l" rtl="0">
              <a:lnSpc>
                <a:spcPct val="115000"/>
              </a:lnSpc>
              <a:spcBef>
                <a:spcPts val="0"/>
              </a:spcBef>
              <a:spcAft>
                <a:spcPts val="0"/>
              </a:spcAft>
              <a:buSzPts val="1800"/>
              <a:buFont typeface="Arial"/>
              <a:buAutoNum type="arabicPeriod"/>
            </a:pPr>
            <a:r>
              <a:rPr lang="en-US"/>
              <a:t>After the set of bits are delivered to the data-link layer, this layer decapsulates the datagram from the frame and passes it to the network layer. </a:t>
            </a:r>
            <a:endParaRPr/>
          </a:p>
          <a:p>
            <a:pPr marL="457200" lvl="0" indent="-342900" algn="l" rtl="0">
              <a:lnSpc>
                <a:spcPct val="115000"/>
              </a:lnSpc>
              <a:spcBef>
                <a:spcPts val="0"/>
              </a:spcBef>
              <a:spcAft>
                <a:spcPts val="0"/>
              </a:spcAft>
              <a:buSzPts val="1800"/>
              <a:buFont typeface="Arial"/>
              <a:buAutoNum type="arabicPeriod"/>
            </a:pPr>
            <a:r>
              <a:rPr lang="en-US"/>
              <a:t>The network layer only inspects the source and destination addresses in the datagram header and consults its forwarding table to find the next hop to which the datagram is to be delivered. The contents of the datagram should not be changed by the network layer in the router unless there is a need to fragment the datagram if it is too big to be passed through the next link. The datagram is then passed to the data-link layer of the next link. </a:t>
            </a:r>
            <a:endParaRPr/>
          </a:p>
          <a:p>
            <a:pPr marL="457200" lvl="0" indent="-342900" algn="l" rtl="0">
              <a:lnSpc>
                <a:spcPct val="115000"/>
              </a:lnSpc>
              <a:spcBef>
                <a:spcPts val="0"/>
              </a:spcBef>
              <a:spcAft>
                <a:spcPts val="0"/>
              </a:spcAft>
              <a:buSzPts val="1800"/>
              <a:buFont typeface="Arial"/>
              <a:buAutoNum type="arabicPeriod"/>
            </a:pPr>
            <a:r>
              <a:rPr lang="en-US"/>
              <a:t>The data-link layer of the next link encapsulates the datagram in a frame and passes it to the physical layer for transmission</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61"/>
          <p:cNvSpPr txBox="1">
            <a:spLocks noGrp="1"/>
          </p:cNvSpPr>
          <p:nvPr>
            <p:ph type="body" idx="1"/>
          </p:nvPr>
        </p:nvSpPr>
        <p:spPr>
          <a:xfrm>
            <a:off x="253250" y="961465"/>
            <a:ext cx="8520600" cy="4312435"/>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b="1"/>
              <a:t>Decapsulation at the Destination Host </a:t>
            </a:r>
            <a:endParaRPr/>
          </a:p>
          <a:p>
            <a:pPr marL="114300" lvl="0" indent="0" algn="l" rtl="0">
              <a:lnSpc>
                <a:spcPct val="115000"/>
              </a:lnSpc>
              <a:spcBef>
                <a:spcPts val="0"/>
              </a:spcBef>
              <a:spcAft>
                <a:spcPts val="0"/>
              </a:spcAft>
              <a:buSzPts val="1800"/>
              <a:buNone/>
            </a:pPr>
            <a:endParaRPr b="1"/>
          </a:p>
          <a:p>
            <a:pPr marL="457200" lvl="0" indent="-342900" algn="l" rtl="0">
              <a:lnSpc>
                <a:spcPct val="115000"/>
              </a:lnSpc>
              <a:spcBef>
                <a:spcPts val="0"/>
              </a:spcBef>
              <a:spcAft>
                <a:spcPts val="0"/>
              </a:spcAft>
              <a:buSzPts val="1800"/>
              <a:buChar char="●"/>
            </a:pPr>
            <a:r>
              <a:rPr lang="en-US"/>
              <a:t>At the destination host, each layer only decapsulates the packet received, removes the payload, and delivers the payload to the next-higher layer protocol until the message reaches the application layer. </a:t>
            </a:r>
            <a:endParaRPr/>
          </a:p>
          <a:p>
            <a:pPr marL="457200" lvl="0" indent="-342900" algn="l" rtl="0">
              <a:lnSpc>
                <a:spcPct val="115000"/>
              </a:lnSpc>
              <a:spcBef>
                <a:spcPts val="0"/>
              </a:spcBef>
              <a:spcAft>
                <a:spcPts val="0"/>
              </a:spcAft>
              <a:buSzPts val="1800"/>
              <a:buChar char="●"/>
            </a:pPr>
            <a:r>
              <a:rPr lang="en-US"/>
              <a:t>It is necessary to say that decapsulation in the host involves error checking.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4" name="Google Shape;414;p62"/>
          <p:cNvSpPr txBox="1">
            <a:spLocks noGrp="1"/>
          </p:cNvSpPr>
          <p:nvPr>
            <p:ph type="title"/>
          </p:nvPr>
        </p:nvSpPr>
        <p:spPr>
          <a:xfrm>
            <a:off x="943056" y="705500"/>
            <a:ext cx="8520600" cy="41733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Addressing</a:t>
            </a:r>
            <a:endParaRPr/>
          </a:p>
        </p:txBody>
      </p:sp>
      <p:sp>
        <p:nvSpPr>
          <p:cNvPr id="415" name="Google Shape;415;p62"/>
          <p:cNvSpPr txBox="1">
            <a:spLocks noGrp="1"/>
          </p:cNvSpPr>
          <p:nvPr>
            <p:ph type="body" idx="1"/>
          </p:nvPr>
        </p:nvSpPr>
        <p:spPr>
          <a:xfrm>
            <a:off x="253250" y="1237129"/>
            <a:ext cx="8520600" cy="4036771"/>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1600"/>
              <a:t>Any communication that involves two parties needs two addresses: source address and destination address.</a:t>
            </a:r>
            <a:endParaRPr/>
          </a:p>
          <a:p>
            <a:pPr marL="457200" lvl="0" indent="-342900" algn="l" rtl="0">
              <a:lnSpc>
                <a:spcPct val="115000"/>
              </a:lnSpc>
              <a:spcBef>
                <a:spcPts val="0"/>
              </a:spcBef>
              <a:spcAft>
                <a:spcPts val="0"/>
              </a:spcAft>
              <a:buSzPts val="1800"/>
              <a:buChar char="●"/>
            </a:pPr>
            <a:r>
              <a:rPr lang="en-US" sz="1600"/>
              <a:t>Although it looks as if we need five pairs of addresses, one pair per layer, we normally have only four because the physical layer does not need addresses; as bits cannot have addresses</a:t>
            </a:r>
            <a:endParaRPr sz="1600"/>
          </a:p>
        </p:txBody>
      </p:sp>
      <p:pic>
        <p:nvPicPr>
          <p:cNvPr id="416" name="Google Shape;416;p62"/>
          <p:cNvPicPr preferRelativeResize="0"/>
          <p:nvPr/>
        </p:nvPicPr>
        <p:blipFill rotWithShape="1">
          <a:blip r:embed="rId3">
            <a:alphaModFix/>
          </a:blip>
          <a:srcRect/>
          <a:stretch/>
        </p:blipFill>
        <p:spPr>
          <a:xfrm>
            <a:off x="623401" y="2743200"/>
            <a:ext cx="8520600" cy="2229288"/>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body" idx="1"/>
          </p:nvPr>
        </p:nvSpPr>
        <p:spPr>
          <a:xfrm>
            <a:off x="253250" y="961465"/>
            <a:ext cx="8520600" cy="431243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As the figure shows, there is a relationship between the layer, the address used in that layer, and the packet name at that layer. At the application layer, we normally use names to define the site that provides services, such as someorg.com.</a:t>
            </a:r>
            <a:endParaRPr/>
          </a:p>
          <a:p>
            <a:pPr marL="457200" lvl="0" indent="-342900" algn="l" rtl="0">
              <a:lnSpc>
                <a:spcPct val="115000"/>
              </a:lnSpc>
              <a:spcBef>
                <a:spcPts val="0"/>
              </a:spcBef>
              <a:spcAft>
                <a:spcPts val="0"/>
              </a:spcAft>
              <a:buSzPts val="1800"/>
              <a:buChar char="●"/>
            </a:pPr>
            <a:r>
              <a:rPr lang="en-US"/>
              <a:t>At the transport layer, addresses are called port numbers, and these define the application-layer programs at the source and destination</a:t>
            </a:r>
            <a:endParaRPr/>
          </a:p>
          <a:p>
            <a:pPr marL="457200" lvl="0" indent="-342900" algn="l" rtl="0">
              <a:lnSpc>
                <a:spcPct val="115000"/>
              </a:lnSpc>
              <a:spcBef>
                <a:spcPts val="0"/>
              </a:spcBef>
              <a:spcAft>
                <a:spcPts val="0"/>
              </a:spcAft>
              <a:buSzPts val="1800"/>
              <a:buChar char="●"/>
            </a:pPr>
            <a:r>
              <a:rPr lang="en-US"/>
              <a:t>At the network-layer, the addresses are global, with the whole Internet as the scope. IP addresses.</a:t>
            </a:r>
            <a:endParaRPr/>
          </a:p>
          <a:p>
            <a:pPr marL="457200" lvl="0" indent="-342900" algn="l" rtl="0">
              <a:lnSpc>
                <a:spcPct val="115000"/>
              </a:lnSpc>
              <a:spcBef>
                <a:spcPts val="0"/>
              </a:spcBef>
              <a:spcAft>
                <a:spcPts val="0"/>
              </a:spcAft>
              <a:buSzPts val="1800"/>
              <a:buChar char="●"/>
            </a:pPr>
            <a:r>
              <a:rPr lang="en-US"/>
              <a:t>The link-layer addresses, sometimes called MAC addresses, are locally defined addresses, each of which defines a specific host or router in a network (LAN or WAN).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64"/>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Multiplexing and Demultiplexing: with respect to layers</a:t>
            </a:r>
            <a:endParaRPr/>
          </a:p>
        </p:txBody>
      </p:sp>
      <p:sp>
        <p:nvSpPr>
          <p:cNvPr id="427" name="Google Shape;427;p64"/>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228600" algn="l" rtl="0">
              <a:lnSpc>
                <a:spcPct val="115000"/>
              </a:lnSpc>
              <a:spcBef>
                <a:spcPts val="0"/>
              </a:spcBef>
              <a:spcAft>
                <a:spcPts val="0"/>
              </a:spcAft>
              <a:buSzPts val="1800"/>
              <a:buNone/>
            </a:pPr>
            <a:endParaRPr/>
          </a:p>
        </p:txBody>
      </p:sp>
      <p:pic>
        <p:nvPicPr>
          <p:cNvPr id="428" name="Google Shape;428;p64"/>
          <p:cNvPicPr preferRelativeResize="0"/>
          <p:nvPr/>
        </p:nvPicPr>
        <p:blipFill rotWithShape="1">
          <a:blip r:embed="rId3">
            <a:alphaModFix/>
          </a:blip>
          <a:srcRect/>
          <a:stretch/>
        </p:blipFill>
        <p:spPr>
          <a:xfrm>
            <a:off x="700368" y="1949762"/>
            <a:ext cx="7245722" cy="2400423"/>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p65"/>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THE OSI MODEL</a:t>
            </a:r>
            <a:endParaRPr/>
          </a:p>
        </p:txBody>
      </p:sp>
      <p:sp>
        <p:nvSpPr>
          <p:cNvPr id="434" name="Google Shape;434;p65"/>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1600"/>
              <a:t>An ISO standard that covers all aspects of network communications is the Open Systems Interconnection (OSI) model. </a:t>
            </a:r>
            <a:endParaRPr/>
          </a:p>
          <a:p>
            <a:pPr marL="457200" lvl="0" indent="-342900" algn="l" rtl="0">
              <a:lnSpc>
                <a:spcPct val="115000"/>
              </a:lnSpc>
              <a:spcBef>
                <a:spcPts val="0"/>
              </a:spcBef>
              <a:spcAft>
                <a:spcPts val="0"/>
              </a:spcAft>
              <a:buSzPts val="1800"/>
              <a:buChar char="●"/>
            </a:pPr>
            <a:r>
              <a:rPr lang="en-US" sz="1600"/>
              <a:t>It was first introduced in the late 1970s. </a:t>
            </a:r>
            <a:endParaRPr/>
          </a:p>
          <a:p>
            <a:pPr marL="457200" lvl="0" indent="-342900" algn="l" rtl="0">
              <a:lnSpc>
                <a:spcPct val="115000"/>
              </a:lnSpc>
              <a:spcBef>
                <a:spcPts val="0"/>
              </a:spcBef>
              <a:spcAft>
                <a:spcPts val="0"/>
              </a:spcAft>
              <a:buSzPts val="1800"/>
              <a:buChar char="●"/>
            </a:pPr>
            <a:r>
              <a:rPr lang="en-US" sz="1600"/>
              <a:t>An open system is a set of protocols that allows any two different systems to communicate regardless of their underlying architecture. </a:t>
            </a:r>
            <a:endParaRPr/>
          </a:p>
          <a:p>
            <a:pPr marL="457200" lvl="0" indent="-342900" algn="l" rtl="0">
              <a:lnSpc>
                <a:spcPct val="115000"/>
              </a:lnSpc>
              <a:spcBef>
                <a:spcPts val="0"/>
              </a:spcBef>
              <a:spcAft>
                <a:spcPts val="0"/>
              </a:spcAft>
              <a:buSzPts val="1800"/>
              <a:buChar char="●"/>
            </a:pPr>
            <a:r>
              <a:rPr lang="en-US" sz="1600"/>
              <a:t>The purpose of the OSI model is to show how to facilitate communication between different systems without requiring changes to the logic of the underlying hardware and software. </a:t>
            </a:r>
            <a:endParaRPr/>
          </a:p>
          <a:p>
            <a:pPr marL="457200" lvl="0" indent="-342900" algn="l" rtl="0">
              <a:lnSpc>
                <a:spcPct val="115000"/>
              </a:lnSpc>
              <a:spcBef>
                <a:spcPts val="0"/>
              </a:spcBef>
              <a:spcAft>
                <a:spcPts val="0"/>
              </a:spcAft>
              <a:buSzPts val="1800"/>
              <a:buChar char="●"/>
            </a:pPr>
            <a:r>
              <a:rPr lang="en-US" sz="1600"/>
              <a:t>The OSI model is not a protocol; it is a model for understanding and designing a network architecture that is flexible, robust, and interoperable. </a:t>
            </a:r>
            <a:endParaRPr/>
          </a:p>
          <a:p>
            <a:pPr marL="457200" lvl="0" indent="-342900" algn="l" rtl="0">
              <a:lnSpc>
                <a:spcPct val="115000"/>
              </a:lnSpc>
              <a:spcBef>
                <a:spcPts val="0"/>
              </a:spcBef>
              <a:spcAft>
                <a:spcPts val="0"/>
              </a:spcAft>
              <a:buSzPts val="1800"/>
              <a:buChar char="●"/>
            </a:pPr>
            <a:r>
              <a:rPr lang="en-US" sz="1600"/>
              <a:t>The OSI model was intended to be the basis for the creation of the protocols in the OSI stack. </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6"/>
          <p:cNvSpPr txBox="1">
            <a:spLocks noGrp="1"/>
          </p:cNvSpPr>
          <p:nvPr>
            <p:ph type="body" idx="1"/>
          </p:nvPr>
        </p:nvSpPr>
        <p:spPr>
          <a:xfrm>
            <a:off x="311700" y="705174"/>
            <a:ext cx="8718000" cy="4285280"/>
          </a:xfrm>
          <a:prstGeom prst="rect">
            <a:avLst/>
          </a:prstGeom>
          <a:noFill/>
          <a:ln>
            <a:noFill/>
          </a:ln>
        </p:spPr>
        <p:txBody>
          <a:bodyPr spcFirstLastPara="1" wrap="square" lIns="91425" tIns="91425" rIns="91425" bIns="91425" anchor="t" anchorCtr="0">
            <a:normAutofit/>
          </a:bodyPr>
          <a:lstStyle/>
          <a:p>
            <a:pPr marL="114300" indent="0" algn="just">
              <a:buSzPct val="108108"/>
              <a:buNone/>
            </a:pPr>
            <a:r>
              <a:rPr lang="en-US" sz="1600" b="1" dirty="0" smtClean="0">
                <a:latin typeface="Times New Roman"/>
                <a:ea typeface="Times New Roman"/>
                <a:cs typeface="Times New Roman"/>
                <a:sym typeface="Times New Roman"/>
              </a:rPr>
              <a:t>Code Division Multiplexing (CDM): </a:t>
            </a:r>
            <a:r>
              <a:rPr lang="en-US" sz="1600" dirty="0" smtClean="0">
                <a:latin typeface="Times New Roman"/>
                <a:ea typeface="Times New Roman"/>
                <a:cs typeface="Times New Roman"/>
                <a:sym typeface="Times New Roman"/>
              </a:rPr>
              <a:t>It uses unique codes to distinguish between different signals or data streams sharing the same communication channel.</a:t>
            </a:r>
          </a:p>
          <a:p>
            <a:pPr marL="114300" indent="0" algn="just">
              <a:buSzPct val="108108"/>
              <a:buNone/>
            </a:pPr>
            <a:endParaRPr lang="en-US" sz="1600" dirty="0" smtClean="0">
              <a:latin typeface="Times New Roman"/>
              <a:ea typeface="Times New Roman"/>
              <a:cs typeface="Times New Roman"/>
              <a:sym typeface="Times New Roman"/>
            </a:endParaRPr>
          </a:p>
          <a:p>
            <a:pPr marL="114300" indent="0" algn="just">
              <a:buSzPct val="108108"/>
              <a:buNone/>
            </a:pPr>
            <a:r>
              <a:rPr lang="en-US" sz="1600" b="1" dirty="0" smtClean="0">
                <a:latin typeface="Times New Roman"/>
                <a:ea typeface="Times New Roman"/>
                <a:cs typeface="Times New Roman"/>
                <a:sym typeface="Times New Roman"/>
              </a:rPr>
              <a:t>Wavelength Division Multiplexing(WDM):</a:t>
            </a:r>
            <a:r>
              <a:rPr lang="en-US" sz="1600" dirty="0" smtClean="0">
                <a:latin typeface="Times New Roman"/>
                <a:ea typeface="Times New Roman"/>
                <a:cs typeface="Times New Roman"/>
                <a:sym typeface="Times New Roman"/>
              </a:rPr>
              <a:t>Used in Optical networks where different signals or data streams are transmitted over different wavelengths of light</a:t>
            </a:r>
            <a:r>
              <a:rPr lang="en-US" sz="1600" dirty="0" smtClean="0">
                <a:latin typeface="Times New Roman"/>
                <a:ea typeface="Times New Roman"/>
                <a:cs typeface="Times New Roman"/>
                <a:sym typeface="Times New Roman"/>
              </a:rPr>
              <a:t>.</a:t>
            </a:r>
          </a:p>
          <a:p>
            <a:pPr marL="114300" indent="0" algn="just">
              <a:buSzPct val="108108"/>
              <a:buNone/>
            </a:pPr>
            <a:endParaRPr lang="en-US" sz="1600" dirty="0">
              <a:latin typeface="Times New Roman"/>
              <a:ea typeface="Times New Roman"/>
              <a:cs typeface="Times New Roman"/>
              <a:sym typeface="Times New Roman"/>
            </a:endParaRPr>
          </a:p>
          <a:p>
            <a:pPr marL="114300" indent="0" algn="just">
              <a:buSzPct val="108108"/>
              <a:buNone/>
            </a:pPr>
            <a:r>
              <a:rPr lang="en-US" sz="1600" dirty="0" smtClean="0">
                <a:latin typeface="Times New Roman"/>
                <a:ea typeface="Times New Roman"/>
                <a:cs typeface="Times New Roman"/>
                <a:sym typeface="Times New Roman"/>
              </a:rPr>
              <a:t>Examples : </a:t>
            </a:r>
          </a:p>
          <a:p>
            <a:pPr marL="114300" indent="0" algn="just">
              <a:buSzPct val="108108"/>
              <a:buNone/>
            </a:pPr>
            <a:r>
              <a:rPr lang="en-US" sz="1600" dirty="0" smtClean="0">
                <a:latin typeface="Times New Roman"/>
                <a:ea typeface="Times New Roman"/>
                <a:cs typeface="Times New Roman"/>
                <a:sym typeface="Times New Roman"/>
              </a:rPr>
              <a:t>TDM-ATM Networks, LTE (Long term Evaluation) Networks, Fiber Optic Networks, Telephone Networks, Digital Subscriber Line (DSL)</a:t>
            </a:r>
          </a:p>
          <a:p>
            <a:pPr marL="114300" indent="0" algn="just">
              <a:buSzPct val="108108"/>
              <a:buNone/>
            </a:pPr>
            <a:r>
              <a:rPr lang="en-US" sz="1600" dirty="0">
                <a:latin typeface="Times New Roman"/>
                <a:ea typeface="Times New Roman"/>
                <a:cs typeface="Times New Roman"/>
                <a:sym typeface="Times New Roman"/>
              </a:rPr>
              <a:t>FDM- Radio Broadcasting, Cable Television, Telephone Networks, Satellite Communications</a:t>
            </a:r>
          </a:p>
          <a:p>
            <a:pPr marL="114300" indent="0" algn="just">
              <a:buSzPct val="108108"/>
              <a:buNone/>
            </a:pPr>
            <a:r>
              <a:rPr lang="en-US" sz="1600" dirty="0" smtClean="0">
                <a:latin typeface="Times New Roman"/>
                <a:ea typeface="Times New Roman"/>
                <a:cs typeface="Times New Roman"/>
                <a:sym typeface="Times New Roman"/>
              </a:rPr>
              <a:t>CDM-3G and 4G Wireless networks, Wi-Fi Networks, Satellite Communications, Military Communications.</a:t>
            </a:r>
          </a:p>
          <a:p>
            <a:pPr marL="114300" indent="0" algn="just">
              <a:buSzPct val="108108"/>
              <a:buNone/>
            </a:pPr>
            <a:r>
              <a:rPr lang="en-US" sz="1600" dirty="0" smtClean="0">
                <a:latin typeface="Times New Roman"/>
                <a:ea typeface="Times New Roman"/>
                <a:cs typeface="Times New Roman"/>
                <a:sym typeface="Times New Roman"/>
              </a:rPr>
              <a:t>WDM-Optical Networks, Long-Haul Networks, Data Center Interconnects</a:t>
            </a:r>
            <a:endParaRPr lang="en-US" sz="1600" dirty="0" smtClean="0">
              <a:latin typeface="Times New Roman"/>
              <a:ea typeface="Times New Roman"/>
              <a:cs typeface="Times New Roman"/>
              <a:sym typeface="Times New Roman"/>
            </a:endParaRPr>
          </a:p>
          <a:p>
            <a:pPr marL="114300" indent="0" algn="just">
              <a:buSzPct val="108108"/>
              <a:buNone/>
            </a:pPr>
            <a:endParaRPr dirty="0">
              <a:latin typeface="Times New Roman"/>
              <a:ea typeface="Times New Roman"/>
              <a:cs typeface="Times New Roman"/>
              <a:sym typeface="Times New Roman"/>
            </a:endParaRPr>
          </a:p>
        </p:txBody>
      </p:sp>
    </p:spTree>
    <p:extLst>
      <p:ext uri="{BB962C8B-B14F-4D97-AF65-F5344CB8AC3E}">
        <p14:creationId xmlns:p14="http://schemas.microsoft.com/office/powerpoint/2010/main" val="858712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66"/>
          <p:cNvSpPr txBox="1">
            <a:spLocks noGrp="1"/>
          </p:cNvSpPr>
          <p:nvPr>
            <p:ph type="body" idx="1"/>
          </p:nvPr>
        </p:nvSpPr>
        <p:spPr>
          <a:xfrm>
            <a:off x="253250" y="981635"/>
            <a:ext cx="8520600" cy="4292265"/>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OSI consists of seven separate but related layers, each of which defines a part of the process of moving information across a network.</a:t>
            </a:r>
            <a:endParaRPr/>
          </a:p>
          <a:p>
            <a:pPr marL="457200" lvl="0" indent="-228600" algn="l" rtl="0">
              <a:lnSpc>
                <a:spcPct val="115000"/>
              </a:lnSpc>
              <a:spcBef>
                <a:spcPts val="0"/>
              </a:spcBef>
              <a:spcAft>
                <a:spcPts val="0"/>
              </a:spcAft>
              <a:buSzPts val="1800"/>
              <a:buNone/>
            </a:pPr>
            <a:endParaRPr/>
          </a:p>
        </p:txBody>
      </p:sp>
      <p:pic>
        <p:nvPicPr>
          <p:cNvPr id="440" name="Google Shape;440;p66"/>
          <p:cNvPicPr preferRelativeResize="0"/>
          <p:nvPr/>
        </p:nvPicPr>
        <p:blipFill rotWithShape="1">
          <a:blip r:embed="rId3">
            <a:alphaModFix/>
          </a:blip>
          <a:srcRect/>
          <a:stretch/>
        </p:blipFill>
        <p:spPr>
          <a:xfrm>
            <a:off x="2255925" y="2060134"/>
            <a:ext cx="3797495" cy="2609984"/>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7"/>
          <p:cNvSpPr txBox="1">
            <a:spLocks noGrp="1"/>
          </p:cNvSpPr>
          <p:nvPr>
            <p:ph type="body" idx="1"/>
          </p:nvPr>
        </p:nvSpPr>
        <p:spPr>
          <a:xfrm>
            <a:off x="253250" y="1028700"/>
            <a:ext cx="8520600" cy="42452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When we compare the two models, we find that two layers, session and presentation, are missing from the TCP/IP protocol suite. </a:t>
            </a:r>
            <a:endParaRPr/>
          </a:p>
          <a:p>
            <a:pPr marL="457200" lvl="0" indent="-342900" algn="l" rtl="0">
              <a:lnSpc>
                <a:spcPct val="115000"/>
              </a:lnSpc>
              <a:spcBef>
                <a:spcPts val="0"/>
              </a:spcBef>
              <a:spcAft>
                <a:spcPts val="0"/>
              </a:spcAft>
              <a:buSzPts val="1800"/>
              <a:buChar char="●"/>
            </a:pPr>
            <a:r>
              <a:rPr lang="en-US"/>
              <a:t>These two layers were not added to the TCP/IP protocol suite after the publication of the OSI model. </a:t>
            </a:r>
            <a:endParaRPr/>
          </a:p>
          <a:p>
            <a:pPr marL="457200" lvl="0" indent="-342900" algn="l" rtl="0">
              <a:lnSpc>
                <a:spcPct val="115000"/>
              </a:lnSpc>
              <a:spcBef>
                <a:spcPts val="0"/>
              </a:spcBef>
              <a:spcAft>
                <a:spcPts val="0"/>
              </a:spcAft>
              <a:buSzPts val="1800"/>
              <a:buChar char="●"/>
            </a:pPr>
            <a:r>
              <a:rPr lang="en-US"/>
              <a:t>The application layer in the suite is usually considered to be the combination of three layers in the OSI model,</a:t>
            </a:r>
            <a:endParaRPr/>
          </a:p>
        </p:txBody>
      </p:sp>
      <p:pic>
        <p:nvPicPr>
          <p:cNvPr id="446" name="Google Shape;446;p67"/>
          <p:cNvPicPr preferRelativeResize="0"/>
          <p:nvPr/>
        </p:nvPicPr>
        <p:blipFill rotWithShape="1">
          <a:blip r:embed="rId3">
            <a:alphaModFix/>
          </a:blip>
          <a:srcRect/>
          <a:stretch/>
        </p:blipFill>
        <p:spPr>
          <a:xfrm>
            <a:off x="2528047" y="3112994"/>
            <a:ext cx="5808157" cy="2030506"/>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8"/>
          <p:cNvSpPr txBox="1">
            <a:spLocks noGrp="1"/>
          </p:cNvSpPr>
          <p:nvPr>
            <p:ph type="title"/>
          </p:nvPr>
        </p:nvSpPr>
        <p:spPr>
          <a:xfrm>
            <a:off x="391725" y="934100"/>
            <a:ext cx="8520600" cy="383712"/>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55555"/>
              <a:buNone/>
            </a:pPr>
            <a:r>
              <a:rPr lang="en-US" sz="2000" b="1"/>
              <a:t>OSI versus TCP/IP</a:t>
            </a:r>
            <a:endParaRPr/>
          </a:p>
        </p:txBody>
      </p:sp>
      <p:sp>
        <p:nvSpPr>
          <p:cNvPr id="452" name="Google Shape;452;p68"/>
          <p:cNvSpPr txBox="1">
            <a:spLocks noGrp="1"/>
          </p:cNvSpPr>
          <p:nvPr>
            <p:ph type="body" idx="1"/>
          </p:nvPr>
        </p:nvSpPr>
        <p:spPr>
          <a:xfrm>
            <a:off x="253250" y="1317812"/>
            <a:ext cx="8520600" cy="3956088"/>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Two reasons were mentioned for this decision. First, TCP/IP has more than one transport-layer protocol. </a:t>
            </a:r>
            <a:endParaRPr/>
          </a:p>
          <a:p>
            <a:pPr marL="457200" lvl="0" indent="-342900" algn="l" rtl="0">
              <a:lnSpc>
                <a:spcPct val="115000"/>
              </a:lnSpc>
              <a:spcBef>
                <a:spcPts val="0"/>
              </a:spcBef>
              <a:spcAft>
                <a:spcPts val="0"/>
              </a:spcAft>
              <a:buSzPts val="1800"/>
              <a:buChar char="●"/>
            </a:pPr>
            <a:r>
              <a:rPr lang="en-US"/>
              <a:t>Some of the functionalities of the session layer are available in some of the transport-layer protocols. Second, the application layer is not only one piece of software. </a:t>
            </a:r>
            <a:endParaRPr/>
          </a:p>
          <a:p>
            <a:pPr marL="457200" lvl="0" indent="-342900" algn="l" rtl="0">
              <a:lnSpc>
                <a:spcPct val="115000"/>
              </a:lnSpc>
              <a:spcBef>
                <a:spcPts val="0"/>
              </a:spcBef>
              <a:spcAft>
                <a:spcPts val="0"/>
              </a:spcAft>
              <a:buSzPts val="1800"/>
              <a:buChar char="●"/>
            </a:pPr>
            <a:r>
              <a:rPr lang="en-US"/>
              <a:t>Many applications can be developed at this layer. If some of the functionalities mentioned in the session and presentation layers are needed for a particular application, they can be included in the development of that piece of software. </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p69"/>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TRANSMISSION MODES</a:t>
            </a:r>
            <a:endParaRPr/>
          </a:p>
        </p:txBody>
      </p:sp>
      <p:sp>
        <p:nvSpPr>
          <p:cNvPr id="458" name="Google Shape;458;p69"/>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transmission of binary data across a link can be accomplished in either parallel or serial mode. </a:t>
            </a:r>
            <a:endParaRPr/>
          </a:p>
          <a:p>
            <a:pPr marL="457200" lvl="0" indent="-342900" algn="l" rtl="0">
              <a:lnSpc>
                <a:spcPct val="115000"/>
              </a:lnSpc>
              <a:spcBef>
                <a:spcPts val="0"/>
              </a:spcBef>
              <a:spcAft>
                <a:spcPts val="0"/>
              </a:spcAft>
              <a:buSzPts val="1800"/>
              <a:buChar char="●"/>
            </a:pPr>
            <a:r>
              <a:rPr lang="en-US"/>
              <a:t>In parallel mode, multiple bits are sent with each clock tick. In serial mode, 1 bit is sent with each clock tick.</a:t>
            </a:r>
            <a:endParaRPr/>
          </a:p>
        </p:txBody>
      </p:sp>
      <p:pic>
        <p:nvPicPr>
          <p:cNvPr id="459" name="Google Shape;459;p69"/>
          <p:cNvPicPr preferRelativeResize="0"/>
          <p:nvPr/>
        </p:nvPicPr>
        <p:blipFill rotWithShape="1">
          <a:blip r:embed="rId3">
            <a:alphaModFix/>
          </a:blip>
          <a:srcRect/>
          <a:stretch/>
        </p:blipFill>
        <p:spPr>
          <a:xfrm>
            <a:off x="1398347" y="2962781"/>
            <a:ext cx="5715294" cy="2095608"/>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sp>
        <p:nvSpPr>
          <p:cNvPr id="464" name="Google Shape;464;p70"/>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Parallel Transmission</a:t>
            </a:r>
            <a:endParaRPr/>
          </a:p>
        </p:txBody>
      </p:sp>
      <p:sp>
        <p:nvSpPr>
          <p:cNvPr id="465" name="Google Shape;465;p70"/>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1600"/>
              <a:t>By grouping, we can send data n bits at a time instead of 1. </a:t>
            </a:r>
            <a:endParaRPr/>
          </a:p>
          <a:p>
            <a:pPr marL="457200" lvl="0" indent="-342900" algn="l" rtl="0">
              <a:lnSpc>
                <a:spcPct val="115000"/>
              </a:lnSpc>
              <a:spcBef>
                <a:spcPts val="0"/>
              </a:spcBef>
              <a:spcAft>
                <a:spcPts val="0"/>
              </a:spcAft>
              <a:buSzPts val="1800"/>
              <a:buChar char="●"/>
            </a:pPr>
            <a:r>
              <a:rPr lang="en-US" sz="1600"/>
              <a:t>This is called parallel transmission. </a:t>
            </a:r>
            <a:endParaRPr/>
          </a:p>
          <a:p>
            <a:pPr marL="457200" lvl="0" indent="-342900" algn="l" rtl="0">
              <a:lnSpc>
                <a:spcPct val="115000"/>
              </a:lnSpc>
              <a:spcBef>
                <a:spcPts val="0"/>
              </a:spcBef>
              <a:spcAft>
                <a:spcPts val="0"/>
              </a:spcAft>
              <a:buSzPts val="1800"/>
              <a:buChar char="●"/>
            </a:pPr>
            <a:r>
              <a:rPr lang="en-US" sz="1600"/>
              <a:t>The mechanism for parallel transmission is a conceptually simple one: </a:t>
            </a:r>
            <a:r>
              <a:rPr lang="en-US" sz="1600" b="1"/>
              <a:t>Use n wires to send n bits at one time. </a:t>
            </a:r>
            <a:endParaRPr/>
          </a:p>
          <a:p>
            <a:pPr marL="457200" lvl="0" indent="-342900" algn="l" rtl="0">
              <a:lnSpc>
                <a:spcPct val="115000"/>
              </a:lnSpc>
              <a:spcBef>
                <a:spcPts val="0"/>
              </a:spcBef>
              <a:spcAft>
                <a:spcPts val="0"/>
              </a:spcAft>
              <a:buSzPts val="1800"/>
              <a:buChar char="●"/>
            </a:pPr>
            <a:r>
              <a:rPr lang="en-US" sz="1600"/>
              <a:t>That way each bit has its own wire, and all n bits of one group can be transmitted with each clock tick from one device to another.</a:t>
            </a:r>
            <a:endParaRPr sz="1600"/>
          </a:p>
        </p:txBody>
      </p:sp>
      <p:pic>
        <p:nvPicPr>
          <p:cNvPr id="466" name="Google Shape;466;p70"/>
          <p:cNvPicPr preferRelativeResize="0"/>
          <p:nvPr/>
        </p:nvPicPr>
        <p:blipFill rotWithShape="1">
          <a:blip r:embed="rId3">
            <a:alphaModFix/>
          </a:blip>
          <a:srcRect/>
          <a:stretch/>
        </p:blipFill>
        <p:spPr>
          <a:xfrm>
            <a:off x="894229" y="3381935"/>
            <a:ext cx="6367183" cy="1674159"/>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71"/>
          <p:cNvSpPr txBox="1">
            <a:spLocks noGrp="1"/>
          </p:cNvSpPr>
          <p:nvPr>
            <p:ph type="body" idx="1"/>
          </p:nvPr>
        </p:nvSpPr>
        <p:spPr>
          <a:xfrm>
            <a:off x="253250" y="1069041"/>
            <a:ext cx="8520600" cy="420485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t>
            </a:r>
            <a:r>
              <a:rPr lang="en-US" b="1"/>
              <a:t>advantage</a:t>
            </a:r>
            <a:r>
              <a:rPr lang="en-US"/>
              <a:t> of parallel transmission is </a:t>
            </a:r>
            <a:r>
              <a:rPr lang="en-US" b="1"/>
              <a:t>speed</a:t>
            </a:r>
            <a:r>
              <a:rPr lang="en-US"/>
              <a:t>. </a:t>
            </a:r>
            <a:endParaRPr/>
          </a:p>
          <a:p>
            <a:pPr marL="457200" lvl="0" indent="-342900" algn="l" rtl="0">
              <a:lnSpc>
                <a:spcPct val="115000"/>
              </a:lnSpc>
              <a:spcBef>
                <a:spcPts val="0"/>
              </a:spcBef>
              <a:spcAft>
                <a:spcPts val="0"/>
              </a:spcAft>
              <a:buSzPts val="1800"/>
              <a:buChar char="●"/>
            </a:pPr>
            <a:r>
              <a:rPr lang="en-US"/>
              <a:t>All else being equal, parallel transmission can increase the transfer speed by a factor of </a:t>
            </a:r>
            <a:r>
              <a:rPr lang="en-US" i="1"/>
              <a:t>n</a:t>
            </a:r>
            <a:r>
              <a:rPr lang="en-US"/>
              <a:t> over serial transmission. </a:t>
            </a:r>
            <a:endParaRPr/>
          </a:p>
          <a:p>
            <a:pPr marL="457200" lvl="0" indent="-342900" algn="l" rtl="0">
              <a:lnSpc>
                <a:spcPct val="115000"/>
              </a:lnSpc>
              <a:spcBef>
                <a:spcPts val="0"/>
              </a:spcBef>
              <a:spcAft>
                <a:spcPts val="0"/>
              </a:spcAft>
              <a:buSzPts val="1800"/>
              <a:buChar char="●"/>
            </a:pPr>
            <a:r>
              <a:rPr lang="en-US"/>
              <a:t>But there is a significant </a:t>
            </a:r>
            <a:r>
              <a:rPr lang="en-US" b="1"/>
              <a:t>disadvantage</a:t>
            </a:r>
            <a:r>
              <a:rPr lang="en-US"/>
              <a:t>: </a:t>
            </a:r>
            <a:r>
              <a:rPr lang="en-US" b="1"/>
              <a:t>cost</a:t>
            </a:r>
            <a:r>
              <a:rPr lang="en-US"/>
              <a:t>. </a:t>
            </a:r>
            <a:endParaRPr/>
          </a:p>
          <a:p>
            <a:pPr marL="457200" lvl="0" indent="-342900" algn="l" rtl="0">
              <a:lnSpc>
                <a:spcPct val="115000"/>
              </a:lnSpc>
              <a:spcBef>
                <a:spcPts val="0"/>
              </a:spcBef>
              <a:spcAft>
                <a:spcPts val="0"/>
              </a:spcAft>
              <a:buSzPts val="1800"/>
              <a:buChar char="●"/>
            </a:pPr>
            <a:r>
              <a:rPr lang="en-US"/>
              <a:t>Parallel transmission requires </a:t>
            </a:r>
            <a:r>
              <a:rPr lang="en-US" i="1"/>
              <a:t>n</a:t>
            </a:r>
            <a:r>
              <a:rPr lang="en-US"/>
              <a:t> communication lines (wires in the example) just to transmit the data stream. </a:t>
            </a:r>
            <a:endParaRPr/>
          </a:p>
          <a:p>
            <a:pPr marL="457200" lvl="0" indent="-342900" algn="l" rtl="0">
              <a:lnSpc>
                <a:spcPct val="115000"/>
              </a:lnSpc>
              <a:spcBef>
                <a:spcPts val="0"/>
              </a:spcBef>
              <a:spcAft>
                <a:spcPts val="0"/>
              </a:spcAft>
              <a:buSzPts val="1800"/>
              <a:buChar char="●"/>
            </a:pPr>
            <a:r>
              <a:rPr lang="en-US"/>
              <a:t>Because this is expensive, parallel transmission is usually limited to short distances</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475"/>
        <p:cNvGrpSpPr/>
        <p:nvPr/>
      </p:nvGrpSpPr>
      <p:grpSpPr>
        <a:xfrm>
          <a:off x="0" y="0"/>
          <a:ext cx="0" cy="0"/>
          <a:chOff x="0" y="0"/>
          <a:chExt cx="0" cy="0"/>
        </a:xfrm>
      </p:grpSpPr>
      <p:sp>
        <p:nvSpPr>
          <p:cNvPr id="476" name="Google Shape;476;p72"/>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Serial Transmission</a:t>
            </a:r>
            <a:endParaRPr/>
          </a:p>
        </p:txBody>
      </p:sp>
      <p:sp>
        <p:nvSpPr>
          <p:cNvPr id="477" name="Google Shape;477;p72"/>
          <p:cNvSpPr txBox="1">
            <a:spLocks noGrp="1"/>
          </p:cNvSpPr>
          <p:nvPr>
            <p:ph type="body" idx="1"/>
          </p:nvPr>
        </p:nvSpPr>
        <p:spPr>
          <a:xfrm>
            <a:off x="253250" y="1506800"/>
            <a:ext cx="8520600" cy="37671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serial transmission one bit follows another, so we need only one communication channel rather than n to transmit data between two communicating devices</a:t>
            </a:r>
            <a:endParaRPr/>
          </a:p>
        </p:txBody>
      </p:sp>
      <p:pic>
        <p:nvPicPr>
          <p:cNvPr id="478" name="Google Shape;478;p72"/>
          <p:cNvPicPr preferRelativeResize="0"/>
          <p:nvPr/>
        </p:nvPicPr>
        <p:blipFill rotWithShape="1">
          <a:blip r:embed="rId3">
            <a:alphaModFix/>
          </a:blip>
          <a:srcRect/>
          <a:stretch/>
        </p:blipFill>
        <p:spPr>
          <a:xfrm>
            <a:off x="1933077" y="2659659"/>
            <a:ext cx="4807197" cy="2190863"/>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73"/>
          <p:cNvSpPr txBox="1">
            <a:spLocks noGrp="1"/>
          </p:cNvSpPr>
          <p:nvPr>
            <p:ph type="body" idx="1"/>
          </p:nvPr>
        </p:nvSpPr>
        <p:spPr>
          <a:xfrm>
            <a:off x="253250" y="1082488"/>
            <a:ext cx="8520600" cy="4191412"/>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advantage of serial over parallel transmission is that with only one communication channel, serial transmission reduces the cost of transmission over parallel by roughly a factor of </a:t>
            </a:r>
            <a:r>
              <a:rPr lang="en-US" b="1" i="1"/>
              <a:t>n</a:t>
            </a:r>
            <a:endParaRPr/>
          </a:p>
          <a:p>
            <a:pPr marL="457200" lvl="0" indent="-342900" algn="l" rtl="0">
              <a:lnSpc>
                <a:spcPct val="115000"/>
              </a:lnSpc>
              <a:spcBef>
                <a:spcPts val="0"/>
              </a:spcBef>
              <a:spcAft>
                <a:spcPts val="0"/>
              </a:spcAft>
              <a:buSzPts val="1800"/>
              <a:buChar char="●"/>
            </a:pPr>
            <a:r>
              <a:rPr lang="en-US"/>
              <a:t>Since communication within devices is parallel, conversion devices are required at the interface between the sender and the line (parallel-to-serial) and between the line and the receiver (serial-to-parallel).</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487"/>
        <p:cNvGrpSpPr/>
        <p:nvPr/>
      </p:nvGrpSpPr>
      <p:grpSpPr>
        <a:xfrm>
          <a:off x="0" y="0"/>
          <a:ext cx="0" cy="0"/>
          <a:chOff x="0" y="0"/>
          <a:chExt cx="0" cy="0"/>
        </a:xfrm>
      </p:grpSpPr>
      <p:sp>
        <p:nvSpPr>
          <p:cNvPr id="488" name="Google Shape;488;p74"/>
          <p:cNvSpPr txBox="1">
            <a:spLocks noGrp="1"/>
          </p:cNvSpPr>
          <p:nvPr>
            <p:ph type="body" idx="1"/>
          </p:nvPr>
        </p:nvSpPr>
        <p:spPr>
          <a:xfrm>
            <a:off x="0" y="766482"/>
            <a:ext cx="9049871" cy="4585447"/>
          </a:xfrm>
          <a:prstGeom prst="rect">
            <a:avLst/>
          </a:prstGeom>
          <a:noFill/>
          <a:ln>
            <a:noFill/>
          </a:ln>
        </p:spPr>
        <p:txBody>
          <a:bodyPr spcFirstLastPara="1" wrap="square" lIns="91425" tIns="91425" rIns="91425" bIns="91425" anchor="t" anchorCtr="0">
            <a:normAutofit fontScale="92500"/>
          </a:bodyPr>
          <a:lstStyle/>
          <a:p>
            <a:pPr marL="114300" lvl="0" indent="0" algn="l" rtl="0">
              <a:lnSpc>
                <a:spcPct val="115000"/>
              </a:lnSpc>
              <a:spcBef>
                <a:spcPts val="0"/>
              </a:spcBef>
              <a:spcAft>
                <a:spcPts val="0"/>
              </a:spcAft>
              <a:buSzPct val="121621"/>
              <a:buNone/>
            </a:pPr>
            <a:r>
              <a:rPr lang="en-US" sz="1600"/>
              <a:t>Serial transmission occurs in one of three ways: </a:t>
            </a:r>
            <a:r>
              <a:rPr lang="en-US" sz="1600" b="1"/>
              <a:t>asynchronous, synchronous, and isochronous.</a:t>
            </a:r>
            <a:endParaRPr/>
          </a:p>
          <a:p>
            <a:pPr marL="114300" lvl="0" indent="0" algn="l" rtl="0">
              <a:lnSpc>
                <a:spcPct val="115000"/>
              </a:lnSpc>
              <a:spcBef>
                <a:spcPts val="0"/>
              </a:spcBef>
              <a:spcAft>
                <a:spcPts val="0"/>
              </a:spcAft>
              <a:buSzPct val="121621"/>
              <a:buNone/>
            </a:pPr>
            <a:r>
              <a:rPr lang="en-US" sz="1600" b="1"/>
              <a:t>Asynchronous Transmission:</a:t>
            </a:r>
            <a:endParaRPr/>
          </a:p>
          <a:p>
            <a:pPr marL="457200" lvl="0" indent="-342900" algn="l" rtl="0">
              <a:lnSpc>
                <a:spcPct val="115000"/>
              </a:lnSpc>
              <a:spcBef>
                <a:spcPts val="0"/>
              </a:spcBef>
              <a:spcAft>
                <a:spcPts val="0"/>
              </a:spcAft>
              <a:buSzPct val="121621"/>
              <a:buChar char="●"/>
            </a:pPr>
            <a:r>
              <a:rPr lang="en-US" sz="1600"/>
              <a:t>It is so named because the </a:t>
            </a:r>
            <a:r>
              <a:rPr lang="en-US" sz="1600" b="1"/>
              <a:t>timing of a signal is unimportant</a:t>
            </a:r>
            <a:r>
              <a:rPr lang="en-US" sz="1600"/>
              <a:t>. Instead, information is received and translated by agreed upon </a:t>
            </a:r>
            <a:r>
              <a:rPr lang="en-US" sz="1600" b="1"/>
              <a:t>patterns</a:t>
            </a:r>
            <a:r>
              <a:rPr lang="en-US" sz="1600"/>
              <a:t>. </a:t>
            </a:r>
            <a:endParaRPr/>
          </a:p>
          <a:p>
            <a:pPr marL="457200" lvl="0" indent="-342900" algn="l" rtl="0">
              <a:lnSpc>
                <a:spcPct val="115000"/>
              </a:lnSpc>
              <a:spcBef>
                <a:spcPts val="0"/>
              </a:spcBef>
              <a:spcAft>
                <a:spcPts val="0"/>
              </a:spcAft>
              <a:buSzPct val="121621"/>
              <a:buChar char="●"/>
            </a:pPr>
            <a:r>
              <a:rPr lang="en-US" sz="1600" b="1"/>
              <a:t>Patterns</a:t>
            </a:r>
            <a:r>
              <a:rPr lang="en-US" sz="1600"/>
              <a:t> are based on grouping the bit stream into bytes. Each group, usually </a:t>
            </a:r>
            <a:r>
              <a:rPr lang="en-US" sz="1600" b="1"/>
              <a:t>8 bits</a:t>
            </a:r>
            <a:r>
              <a:rPr lang="en-US" sz="1600"/>
              <a:t>, is sent along the link as a unit. </a:t>
            </a:r>
            <a:endParaRPr/>
          </a:p>
          <a:p>
            <a:pPr marL="457200" lvl="0" indent="-342900" algn="l" rtl="0">
              <a:lnSpc>
                <a:spcPct val="115000"/>
              </a:lnSpc>
              <a:spcBef>
                <a:spcPts val="0"/>
              </a:spcBef>
              <a:spcAft>
                <a:spcPts val="0"/>
              </a:spcAft>
              <a:buSzPct val="121621"/>
              <a:buChar char="●"/>
            </a:pPr>
            <a:r>
              <a:rPr lang="en-US" sz="1600"/>
              <a:t>To alert the receiver to the arrival of a new group, therefore, an extra bit is added to the beginning of each byte. </a:t>
            </a:r>
            <a:endParaRPr/>
          </a:p>
          <a:p>
            <a:pPr marL="457200" lvl="0" indent="-342900" algn="l" rtl="0">
              <a:lnSpc>
                <a:spcPct val="115000"/>
              </a:lnSpc>
              <a:spcBef>
                <a:spcPts val="0"/>
              </a:spcBef>
              <a:spcAft>
                <a:spcPts val="0"/>
              </a:spcAft>
              <a:buSzPct val="121621"/>
              <a:buChar char="●"/>
            </a:pPr>
            <a:r>
              <a:rPr lang="en-US" sz="1600"/>
              <a:t>This bit, </a:t>
            </a:r>
            <a:r>
              <a:rPr lang="en-US" sz="1600" b="1"/>
              <a:t>usually a 0, is called the start bit</a:t>
            </a:r>
            <a:r>
              <a:rPr lang="en-US" sz="1600"/>
              <a:t>. </a:t>
            </a:r>
            <a:endParaRPr/>
          </a:p>
          <a:p>
            <a:pPr marL="457200" lvl="0" indent="-342900" algn="l" rtl="0">
              <a:lnSpc>
                <a:spcPct val="115000"/>
              </a:lnSpc>
              <a:spcBef>
                <a:spcPts val="0"/>
              </a:spcBef>
              <a:spcAft>
                <a:spcPts val="0"/>
              </a:spcAft>
              <a:buSzPct val="121621"/>
              <a:buChar char="●"/>
            </a:pPr>
            <a:r>
              <a:rPr lang="en-US" sz="1600"/>
              <a:t>To let the receiver know that the byte is finished, </a:t>
            </a:r>
            <a:r>
              <a:rPr lang="en-US" sz="1600" b="1"/>
              <a:t>1 or more additional bits are appended </a:t>
            </a:r>
            <a:r>
              <a:rPr lang="en-US" sz="1600"/>
              <a:t>to the end of the byte. </a:t>
            </a:r>
            <a:endParaRPr/>
          </a:p>
          <a:p>
            <a:pPr marL="457200" lvl="0" indent="-342900" algn="l" rtl="0">
              <a:lnSpc>
                <a:spcPct val="115000"/>
              </a:lnSpc>
              <a:spcBef>
                <a:spcPts val="0"/>
              </a:spcBef>
              <a:spcAft>
                <a:spcPts val="0"/>
              </a:spcAft>
              <a:buSzPct val="121621"/>
              <a:buChar char="●"/>
            </a:pPr>
            <a:r>
              <a:rPr lang="en-US" sz="1600"/>
              <a:t>These bits, usually 1s, are called </a:t>
            </a:r>
            <a:r>
              <a:rPr lang="en-US" sz="1600" b="1"/>
              <a:t>stop bits</a:t>
            </a:r>
            <a:r>
              <a:rPr lang="en-US" sz="1600"/>
              <a:t>. </a:t>
            </a:r>
            <a:endParaRPr/>
          </a:p>
          <a:p>
            <a:pPr marL="457200" lvl="0" indent="-342900" algn="l" rtl="0">
              <a:lnSpc>
                <a:spcPct val="115000"/>
              </a:lnSpc>
              <a:spcBef>
                <a:spcPts val="0"/>
              </a:spcBef>
              <a:spcAft>
                <a:spcPts val="0"/>
              </a:spcAft>
              <a:buSzPct val="121621"/>
              <a:buChar char="●"/>
            </a:pPr>
            <a:r>
              <a:rPr lang="en-US" sz="1600"/>
              <a:t>By this method, each byte is increased in size to at least 10 bits, of which 8 bits is information and 2 bits or more are signals to the receiver. </a:t>
            </a:r>
            <a:endParaRPr/>
          </a:p>
          <a:p>
            <a:pPr marL="457200" lvl="0" indent="-342900" algn="l" rtl="0">
              <a:lnSpc>
                <a:spcPct val="115000"/>
              </a:lnSpc>
              <a:spcBef>
                <a:spcPts val="0"/>
              </a:spcBef>
              <a:spcAft>
                <a:spcPts val="0"/>
              </a:spcAft>
              <a:buSzPct val="121621"/>
              <a:buChar char="●"/>
            </a:pPr>
            <a:r>
              <a:rPr lang="en-US" sz="1600"/>
              <a:t>In addition, the transmission of each byte may then be </a:t>
            </a:r>
            <a:r>
              <a:rPr lang="en-US" sz="1600" b="1"/>
              <a:t>followed by a gap of varying duration</a:t>
            </a:r>
            <a:r>
              <a:rPr lang="en-US" sz="1600"/>
              <a:t>. </a:t>
            </a:r>
            <a:endParaRPr/>
          </a:p>
          <a:p>
            <a:pPr marL="457200" lvl="0" indent="-342900" algn="l" rtl="0">
              <a:lnSpc>
                <a:spcPct val="115000"/>
              </a:lnSpc>
              <a:spcBef>
                <a:spcPts val="0"/>
              </a:spcBef>
              <a:spcAft>
                <a:spcPts val="0"/>
              </a:spcAft>
              <a:buSzPct val="121621"/>
              <a:buChar char="●"/>
            </a:pPr>
            <a:r>
              <a:rPr lang="en-US" sz="1600"/>
              <a:t>This gap can be represented either by an idle channel or by a stream of additional stop bits</a:t>
            </a:r>
            <a:endParaRPr sz="1600" b="1"/>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492"/>
        <p:cNvGrpSpPr/>
        <p:nvPr/>
      </p:nvGrpSpPr>
      <p:grpSpPr>
        <a:xfrm>
          <a:off x="0" y="0"/>
          <a:ext cx="0" cy="0"/>
          <a:chOff x="0" y="0"/>
          <a:chExt cx="0" cy="0"/>
        </a:xfrm>
      </p:grpSpPr>
      <p:sp>
        <p:nvSpPr>
          <p:cNvPr id="493" name="Google Shape;493;p75"/>
          <p:cNvSpPr txBox="1">
            <a:spLocks noGrp="1"/>
          </p:cNvSpPr>
          <p:nvPr>
            <p:ph type="body" idx="1"/>
          </p:nvPr>
        </p:nvSpPr>
        <p:spPr>
          <a:xfrm>
            <a:off x="253250" y="921125"/>
            <a:ext cx="8520600" cy="435277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Asynchronous here means “asynchronous at the byte level,” but the bits are still synchronized; their durations are the same. </a:t>
            </a:r>
            <a:endParaRPr/>
          </a:p>
          <a:p>
            <a:pPr marL="457200" lvl="0" indent="-342900" algn="l" rtl="0">
              <a:lnSpc>
                <a:spcPct val="115000"/>
              </a:lnSpc>
              <a:spcBef>
                <a:spcPts val="0"/>
              </a:spcBef>
              <a:spcAft>
                <a:spcPts val="0"/>
              </a:spcAft>
              <a:buSzPts val="1800"/>
              <a:buChar char="●"/>
            </a:pPr>
            <a:r>
              <a:rPr lang="en-US"/>
              <a:t>When the receiver detects a start bit, it sets a timer and begins counting bits as they come in. After n bits, the receiver looks for a stop bit. </a:t>
            </a:r>
            <a:endParaRPr/>
          </a:p>
          <a:p>
            <a:pPr marL="457200" lvl="0" indent="-342900" algn="l" rtl="0">
              <a:lnSpc>
                <a:spcPct val="115000"/>
              </a:lnSpc>
              <a:spcBef>
                <a:spcPts val="0"/>
              </a:spcBef>
              <a:spcAft>
                <a:spcPts val="0"/>
              </a:spcAft>
              <a:buSzPts val="1800"/>
              <a:buChar char="●"/>
            </a:pPr>
            <a:r>
              <a:rPr lang="en-US"/>
              <a:t>As soon as it detects the stop bit, it waits until it detects the next start bit</a:t>
            </a:r>
            <a:endParaRPr/>
          </a:p>
        </p:txBody>
      </p:sp>
      <p:pic>
        <p:nvPicPr>
          <p:cNvPr id="494" name="Google Shape;494;p75"/>
          <p:cNvPicPr preferRelativeResize="0"/>
          <p:nvPr/>
        </p:nvPicPr>
        <p:blipFill rotWithShape="1">
          <a:blip r:embed="rId3">
            <a:alphaModFix/>
          </a:blip>
          <a:srcRect/>
          <a:stretch/>
        </p:blipFill>
        <p:spPr>
          <a:xfrm>
            <a:off x="1136276" y="2803710"/>
            <a:ext cx="6777318" cy="225910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7"/>
          <p:cNvSpPr txBox="1">
            <a:spLocks noGrp="1"/>
          </p:cNvSpPr>
          <p:nvPr>
            <p:ph type="body" idx="1"/>
          </p:nvPr>
        </p:nvSpPr>
        <p:spPr>
          <a:xfrm>
            <a:off x="253250" y="759417"/>
            <a:ext cx="8719300" cy="4200041"/>
          </a:xfrm>
          <a:prstGeom prst="rect">
            <a:avLst/>
          </a:prstGeom>
          <a:noFill/>
          <a:ln>
            <a:noFill/>
          </a:ln>
        </p:spPr>
        <p:txBody>
          <a:bodyPr spcFirstLastPara="1" wrap="square" lIns="91425" tIns="91425" rIns="91425" bIns="91425" anchor="t" anchorCtr="0">
            <a:normAutofit lnSpcReduction="10000"/>
          </a:bodyPr>
          <a:lstStyle/>
          <a:p>
            <a:pPr marL="457200" lvl="0" indent="-342900" algn="just" rtl="0">
              <a:lnSpc>
                <a:spcPct val="115000"/>
              </a:lnSpc>
              <a:spcBef>
                <a:spcPts val="0"/>
              </a:spcBef>
              <a:spcAft>
                <a:spcPts val="0"/>
              </a:spcAft>
              <a:buSzPct val="108108"/>
              <a:buChar char="●"/>
            </a:pPr>
            <a:r>
              <a:rPr lang="en-US" sz="1700" dirty="0"/>
              <a:t>The form of multiplexing that addresses these shortcomings is called </a:t>
            </a:r>
            <a:r>
              <a:rPr lang="en-US" sz="1700" b="1" dirty="0"/>
              <a:t>statistical multiplexing.</a:t>
            </a:r>
            <a:endParaRPr sz="1700" dirty="0"/>
          </a:p>
          <a:p>
            <a:pPr marL="457200" lvl="0" indent="-342900" algn="just" rtl="0">
              <a:lnSpc>
                <a:spcPct val="115000"/>
              </a:lnSpc>
              <a:spcBef>
                <a:spcPts val="0"/>
              </a:spcBef>
              <a:spcAft>
                <a:spcPts val="0"/>
              </a:spcAft>
              <a:buSzPct val="108108"/>
              <a:buChar char="●"/>
            </a:pPr>
            <a:r>
              <a:rPr lang="en-US" sz="1700" dirty="0"/>
              <a:t>It is like STDM in that the physical link is shared over time—first data from one flow is transmitted over the physical link, then data from another flow is transmitted, and so on. </a:t>
            </a:r>
            <a:endParaRPr sz="1700" dirty="0"/>
          </a:p>
          <a:p>
            <a:pPr marL="457200" lvl="0" indent="-342900" algn="just" rtl="0">
              <a:lnSpc>
                <a:spcPct val="115000"/>
              </a:lnSpc>
              <a:spcBef>
                <a:spcPts val="0"/>
              </a:spcBef>
              <a:spcAft>
                <a:spcPts val="0"/>
              </a:spcAft>
              <a:buSzPct val="108108"/>
              <a:buChar char="●"/>
            </a:pPr>
            <a:r>
              <a:rPr lang="en-US" sz="1700" dirty="0"/>
              <a:t>Unlike STDM, however, data is transmitted from each flow on demand rather than during a predetermined time slot.</a:t>
            </a:r>
            <a:endParaRPr sz="1700" dirty="0"/>
          </a:p>
          <a:p>
            <a:pPr marL="457200" lvl="0" indent="-342900" algn="just" rtl="0">
              <a:lnSpc>
                <a:spcPct val="115000"/>
              </a:lnSpc>
              <a:spcBef>
                <a:spcPts val="0"/>
              </a:spcBef>
              <a:spcAft>
                <a:spcPts val="0"/>
              </a:spcAft>
              <a:buSzPct val="108108"/>
              <a:buChar char="●"/>
            </a:pPr>
            <a:r>
              <a:rPr lang="en-US" sz="1700" b="1" dirty="0" smtClean="0"/>
              <a:t>Statistical </a:t>
            </a:r>
            <a:r>
              <a:rPr lang="en-US" sz="1700" b="1" dirty="0"/>
              <a:t>multiplexing </a:t>
            </a:r>
            <a:r>
              <a:rPr lang="en-US" sz="1700" dirty="0"/>
              <a:t>has no mechanism to ensure that all the flows eventually get their turn to transmit over the physical link</a:t>
            </a:r>
            <a:endParaRPr sz="1700" dirty="0"/>
          </a:p>
          <a:p>
            <a:pPr marL="457200" lvl="0" indent="-342900" algn="just" rtl="0">
              <a:lnSpc>
                <a:spcPct val="115000"/>
              </a:lnSpc>
              <a:spcBef>
                <a:spcPts val="0"/>
              </a:spcBef>
              <a:spcAft>
                <a:spcPts val="0"/>
              </a:spcAft>
              <a:buSzPct val="108108"/>
              <a:buChar char="●"/>
            </a:pPr>
            <a:r>
              <a:rPr lang="en-US" sz="1700" dirty="0"/>
              <a:t>That is, once a flow begins sending data, we need some way to limit the transmission, so that the other flows can have a turn. </a:t>
            </a:r>
            <a:endParaRPr sz="1700" dirty="0"/>
          </a:p>
          <a:p>
            <a:pPr marL="457200" lvl="0" indent="-342900" algn="just" rtl="0">
              <a:lnSpc>
                <a:spcPct val="115000"/>
              </a:lnSpc>
              <a:spcBef>
                <a:spcPts val="0"/>
              </a:spcBef>
              <a:spcAft>
                <a:spcPts val="0"/>
              </a:spcAft>
              <a:buSzPct val="108108"/>
              <a:buChar char="●"/>
            </a:pPr>
            <a:r>
              <a:rPr lang="en-US" sz="1700" dirty="0"/>
              <a:t>To account for this need, statistical multiplexing defines an upper bound on the size of the block of data that each flow is permitted to transmit at a given time. </a:t>
            </a:r>
            <a:r>
              <a:rPr lang="en-US" sz="1700" b="1" dirty="0"/>
              <a:t>This limitation is called as Packet.</a:t>
            </a:r>
            <a:endParaRPr sz="1700" dirty="0"/>
          </a:p>
          <a:p>
            <a:pPr marL="457200" lvl="0" indent="-228600" algn="l" rtl="0">
              <a:lnSpc>
                <a:spcPct val="115000"/>
              </a:lnSpc>
              <a:spcBef>
                <a:spcPts val="0"/>
              </a:spcBef>
              <a:spcAft>
                <a:spcPts val="0"/>
              </a:spcAft>
              <a:buSzPct val="108108"/>
              <a:buNone/>
            </a:pPr>
            <a:endParaRPr b="1"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76"/>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ts val="2800"/>
              <a:buNone/>
            </a:pPr>
            <a:endParaRPr/>
          </a:p>
        </p:txBody>
      </p:sp>
      <p:sp>
        <p:nvSpPr>
          <p:cNvPr id="500" name="Google Shape;500;p76"/>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addition of stop and start bits and the insertion of gaps into the bit stream make asynchronous transmission slower than forms of transmission that can operate without the addition of control information.</a:t>
            </a:r>
            <a:endParaRPr/>
          </a:p>
          <a:p>
            <a:pPr marL="457200" lvl="0" indent="-342900" algn="l" rtl="0">
              <a:lnSpc>
                <a:spcPct val="115000"/>
              </a:lnSpc>
              <a:spcBef>
                <a:spcPts val="0"/>
              </a:spcBef>
              <a:spcAft>
                <a:spcPts val="0"/>
              </a:spcAft>
              <a:buSzPts val="1800"/>
              <a:buChar char="●"/>
            </a:pPr>
            <a:r>
              <a:rPr lang="en-US"/>
              <a:t>But it is cheap and effective, two advantages that make it an attractive choice for situations such as low-speed</a:t>
            </a:r>
            <a:endParaRPr/>
          </a:p>
          <a:p>
            <a:pPr marL="457200" lvl="0" indent="-342900" algn="l" rtl="0">
              <a:lnSpc>
                <a:spcPct val="115000"/>
              </a:lnSpc>
              <a:spcBef>
                <a:spcPts val="0"/>
              </a:spcBef>
              <a:spcAft>
                <a:spcPts val="0"/>
              </a:spcAft>
              <a:buSzPts val="1800"/>
              <a:buChar char="●"/>
            </a:pPr>
            <a:r>
              <a:rPr lang="en-US"/>
              <a:t>For example, the connection of a keyboard to a computer is a natural application for asynchronous transmission.</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04"/>
        <p:cNvGrpSpPr/>
        <p:nvPr/>
      </p:nvGrpSpPr>
      <p:grpSpPr>
        <a:xfrm>
          <a:off x="0" y="0"/>
          <a:ext cx="0" cy="0"/>
          <a:chOff x="0" y="0"/>
          <a:chExt cx="0" cy="0"/>
        </a:xfrm>
      </p:grpSpPr>
      <p:sp>
        <p:nvSpPr>
          <p:cNvPr id="505" name="Google Shape;505;p77"/>
          <p:cNvSpPr txBox="1">
            <a:spLocks noGrp="1"/>
          </p:cNvSpPr>
          <p:nvPr>
            <p:ph type="title"/>
          </p:nvPr>
        </p:nvSpPr>
        <p:spPr>
          <a:xfrm>
            <a:off x="418619" y="811393"/>
            <a:ext cx="8520600" cy="54676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ts val="2800"/>
              <a:buNone/>
            </a:pPr>
            <a:r>
              <a:rPr lang="en-US" sz="2000"/>
              <a:t>Synchronous Transmission</a:t>
            </a:r>
            <a:endParaRPr/>
          </a:p>
        </p:txBody>
      </p:sp>
      <p:sp>
        <p:nvSpPr>
          <p:cNvPr id="506" name="Google Shape;506;p77"/>
          <p:cNvSpPr txBox="1">
            <a:spLocks noGrp="1"/>
          </p:cNvSpPr>
          <p:nvPr>
            <p:ph type="body" idx="1"/>
          </p:nvPr>
        </p:nvSpPr>
        <p:spPr>
          <a:xfrm>
            <a:off x="253250" y="1358153"/>
            <a:ext cx="8520600" cy="3915747"/>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synchronous transmission, we send bits one after another without start or stop bits or gaps. It is the responsibility of the receiver to group the bits.</a:t>
            </a:r>
            <a:endParaRPr/>
          </a:p>
          <a:p>
            <a:pPr marL="457200" lvl="0" indent="-342900" algn="l" rtl="0">
              <a:lnSpc>
                <a:spcPct val="115000"/>
              </a:lnSpc>
              <a:spcBef>
                <a:spcPts val="0"/>
              </a:spcBef>
              <a:spcAft>
                <a:spcPts val="0"/>
              </a:spcAft>
              <a:buSzPts val="1800"/>
              <a:buChar char="●"/>
            </a:pPr>
            <a:r>
              <a:rPr lang="en-US"/>
              <a:t>If the sender wishes to send data in separate bursts, the gaps between bursts must be filled with a special sequence of 0s and 1s that means idle. </a:t>
            </a:r>
            <a:endParaRPr/>
          </a:p>
          <a:p>
            <a:pPr marL="457200" lvl="0" indent="-342900" algn="l" rtl="0">
              <a:lnSpc>
                <a:spcPct val="115000"/>
              </a:lnSpc>
              <a:spcBef>
                <a:spcPts val="0"/>
              </a:spcBef>
              <a:spcAft>
                <a:spcPts val="0"/>
              </a:spcAft>
              <a:buSzPts val="1800"/>
              <a:buChar char="●"/>
            </a:pPr>
            <a:r>
              <a:rPr lang="en-US"/>
              <a:t>The receiver counts the bits as they arrive and groups them in 8-bit units.</a:t>
            </a:r>
            <a:endParaRPr/>
          </a:p>
        </p:txBody>
      </p:sp>
      <p:pic>
        <p:nvPicPr>
          <p:cNvPr id="507" name="Google Shape;507;p77"/>
          <p:cNvPicPr preferRelativeResize="0"/>
          <p:nvPr/>
        </p:nvPicPr>
        <p:blipFill rotWithShape="1">
          <a:blip r:embed="rId3">
            <a:alphaModFix/>
          </a:blip>
          <a:srcRect/>
          <a:stretch/>
        </p:blipFill>
        <p:spPr>
          <a:xfrm>
            <a:off x="862112" y="3234018"/>
            <a:ext cx="7302875" cy="1917175"/>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11"/>
        <p:cNvGrpSpPr/>
        <p:nvPr/>
      </p:nvGrpSpPr>
      <p:grpSpPr>
        <a:xfrm>
          <a:off x="0" y="0"/>
          <a:ext cx="0" cy="0"/>
          <a:chOff x="0" y="0"/>
          <a:chExt cx="0" cy="0"/>
        </a:xfrm>
      </p:grpSpPr>
      <p:sp>
        <p:nvSpPr>
          <p:cNvPr id="512" name="Google Shape;512;p78"/>
          <p:cNvSpPr txBox="1">
            <a:spLocks noGrp="1"/>
          </p:cNvSpPr>
          <p:nvPr>
            <p:ph type="body" idx="1"/>
          </p:nvPr>
        </p:nvSpPr>
        <p:spPr>
          <a:xfrm>
            <a:off x="253250" y="1109382"/>
            <a:ext cx="8520600" cy="4164518"/>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Without gaps and start and stop bits, there is no built-in mechanism to help the receiving device adjust its bit synchronization midstream. </a:t>
            </a:r>
            <a:endParaRPr/>
          </a:p>
          <a:p>
            <a:pPr marL="457200" lvl="0" indent="-342900" algn="l" rtl="0">
              <a:lnSpc>
                <a:spcPct val="115000"/>
              </a:lnSpc>
              <a:spcBef>
                <a:spcPts val="0"/>
              </a:spcBef>
              <a:spcAft>
                <a:spcPts val="0"/>
              </a:spcAft>
              <a:buSzPts val="1800"/>
              <a:buChar char="●"/>
            </a:pPr>
            <a:r>
              <a:rPr lang="en-US"/>
              <a:t>Timing becomes very important, therefore, because the accuracy of the received information is completely dependent on the ability of the receiving device to keep an accurate count of the bits as they come in.</a:t>
            </a:r>
            <a:endParaRPr/>
          </a:p>
          <a:p>
            <a:pPr marL="457200" lvl="0" indent="-342900" algn="l" rtl="0">
              <a:lnSpc>
                <a:spcPct val="115000"/>
              </a:lnSpc>
              <a:spcBef>
                <a:spcPts val="0"/>
              </a:spcBef>
              <a:spcAft>
                <a:spcPts val="0"/>
              </a:spcAft>
              <a:buSzPts val="1800"/>
              <a:buChar char="●"/>
            </a:pPr>
            <a:r>
              <a:rPr lang="en-US"/>
              <a:t>The </a:t>
            </a:r>
            <a:r>
              <a:rPr lang="en-US" b="1"/>
              <a:t>advantage</a:t>
            </a:r>
            <a:r>
              <a:rPr lang="en-US"/>
              <a:t> of synchronous transmission is </a:t>
            </a:r>
            <a:r>
              <a:rPr lang="en-US" b="1"/>
              <a:t>speed.</a:t>
            </a:r>
            <a:endParaRPr/>
          </a:p>
          <a:p>
            <a:pPr marL="457200" lvl="0" indent="-342900" algn="l" rtl="0">
              <a:lnSpc>
                <a:spcPct val="115000"/>
              </a:lnSpc>
              <a:spcBef>
                <a:spcPts val="0"/>
              </a:spcBef>
              <a:spcAft>
                <a:spcPts val="0"/>
              </a:spcAft>
              <a:buSzPts val="1800"/>
              <a:buChar char="●"/>
            </a:pPr>
            <a:r>
              <a:rPr lang="en-US"/>
              <a:t>For this reason, it is more useful for high-speed applications such as the transmission of data from one computer to another. Byte synchronization is accomplished in the data-link layer.</a:t>
            </a:r>
            <a:endParaRPr/>
          </a:p>
          <a:p>
            <a:pPr marL="457200" lvl="0" indent="-342900" algn="l" rtl="0">
              <a:lnSpc>
                <a:spcPct val="115000"/>
              </a:lnSpc>
              <a:spcBef>
                <a:spcPts val="0"/>
              </a:spcBef>
              <a:spcAft>
                <a:spcPts val="0"/>
              </a:spcAft>
              <a:buSzPts val="1800"/>
              <a:buChar char="●"/>
            </a:pPr>
            <a:r>
              <a:rPr lang="en-US"/>
              <a:t>Although there is no gap between characters in synchronous serial transmission, there may be uneven gaps between frames.</a:t>
            </a:r>
            <a:endParaRPr b="1"/>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79"/>
          <p:cNvSpPr txBox="1">
            <a:spLocks noGrp="1"/>
          </p:cNvSpPr>
          <p:nvPr>
            <p:ph type="title"/>
          </p:nvPr>
        </p:nvSpPr>
        <p:spPr>
          <a:xfrm>
            <a:off x="391725" y="934100"/>
            <a:ext cx="8520600" cy="444224"/>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Isochronous</a:t>
            </a:r>
            <a:endParaRPr/>
          </a:p>
        </p:txBody>
      </p:sp>
      <p:sp>
        <p:nvSpPr>
          <p:cNvPr id="518" name="Google Shape;518;p79"/>
          <p:cNvSpPr txBox="1">
            <a:spLocks noGrp="1"/>
          </p:cNvSpPr>
          <p:nvPr>
            <p:ph type="body" idx="1"/>
          </p:nvPr>
        </p:nvSpPr>
        <p:spPr>
          <a:xfrm>
            <a:off x="253250" y="1506071"/>
            <a:ext cx="8520600" cy="376782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 real-time audio and video, in which uneven delays between frames are not acceptable, synchronous transmission fails. </a:t>
            </a:r>
            <a:endParaRPr/>
          </a:p>
          <a:p>
            <a:pPr marL="457200" lvl="0" indent="-342900" algn="l" rtl="0">
              <a:lnSpc>
                <a:spcPct val="115000"/>
              </a:lnSpc>
              <a:spcBef>
                <a:spcPts val="0"/>
              </a:spcBef>
              <a:spcAft>
                <a:spcPts val="0"/>
              </a:spcAft>
              <a:buSzPts val="1800"/>
              <a:buChar char="●"/>
            </a:pPr>
            <a:r>
              <a:rPr lang="en-US"/>
              <a:t>For example, TV images are broadcast at the rate of 30 images per second; they must be viewed at the same rate. </a:t>
            </a:r>
            <a:endParaRPr/>
          </a:p>
          <a:p>
            <a:pPr marL="457200" lvl="0" indent="-342900" algn="l" rtl="0">
              <a:lnSpc>
                <a:spcPct val="115000"/>
              </a:lnSpc>
              <a:spcBef>
                <a:spcPts val="0"/>
              </a:spcBef>
              <a:spcAft>
                <a:spcPts val="0"/>
              </a:spcAft>
              <a:buSzPts val="1800"/>
              <a:buChar char="●"/>
            </a:pPr>
            <a:r>
              <a:rPr lang="en-US"/>
              <a:t>If each image is sent by using one or more frames, there should be no delays between frames. </a:t>
            </a:r>
            <a:endParaRPr/>
          </a:p>
          <a:p>
            <a:pPr marL="457200" lvl="0" indent="-342900" algn="l" rtl="0">
              <a:lnSpc>
                <a:spcPct val="115000"/>
              </a:lnSpc>
              <a:spcBef>
                <a:spcPts val="0"/>
              </a:spcBef>
              <a:spcAft>
                <a:spcPts val="0"/>
              </a:spcAft>
              <a:buSzPts val="1800"/>
              <a:buChar char="●"/>
            </a:pPr>
            <a:r>
              <a:rPr lang="en-US"/>
              <a:t>For this type of application, synchronization between characters is not enough; </a:t>
            </a:r>
            <a:r>
              <a:rPr lang="en-US" b="1"/>
              <a:t>the entire stream of bits must be synchronized</a:t>
            </a:r>
            <a:r>
              <a:rPr lang="en-US"/>
              <a:t>. </a:t>
            </a:r>
            <a:endParaRPr/>
          </a:p>
          <a:p>
            <a:pPr marL="457200" lvl="0" indent="-342900" algn="l" rtl="0">
              <a:lnSpc>
                <a:spcPct val="115000"/>
              </a:lnSpc>
              <a:spcBef>
                <a:spcPts val="0"/>
              </a:spcBef>
              <a:spcAft>
                <a:spcPts val="0"/>
              </a:spcAft>
              <a:buSzPts val="1800"/>
              <a:buChar char="●"/>
            </a:pPr>
            <a:r>
              <a:rPr lang="en-US"/>
              <a:t>The isochronous transmission guarantees that the data arrive at a fixed rate.</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80"/>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00000"/>
              <a:buNone/>
            </a:pPr>
            <a:r>
              <a:rPr lang="en-US"/>
              <a:t>Link Layer  </a:t>
            </a:r>
            <a:endParaRPr/>
          </a:p>
        </p:txBody>
      </p:sp>
      <p:sp>
        <p:nvSpPr>
          <p:cNvPr id="524" name="Google Shape;524;p80"/>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p>
            <a:pPr marL="228600" lvl="0" indent="-228600" algn="just" rtl="0">
              <a:lnSpc>
                <a:spcPct val="100000"/>
              </a:lnSpc>
              <a:spcBef>
                <a:spcPts val="0"/>
              </a:spcBef>
              <a:spcAft>
                <a:spcPts val="0"/>
              </a:spcAft>
              <a:buSzPts val="1100"/>
              <a:buNone/>
            </a:pPr>
            <a:r>
              <a:rPr lang="en-US" sz="1200">
                <a:solidFill>
                  <a:schemeClr val="dk1"/>
                </a:solidFill>
                <a:latin typeface="Times New Roman"/>
                <a:ea typeface="Times New Roman"/>
                <a:cs typeface="Times New Roman"/>
                <a:sym typeface="Times New Roman"/>
              </a:rPr>
              <a:t> </a:t>
            </a:r>
            <a:r>
              <a:rPr lang="en-US" sz="2000">
                <a:solidFill>
                  <a:schemeClr val="dk1"/>
                </a:solidFill>
                <a:latin typeface="Times New Roman"/>
                <a:ea typeface="Times New Roman"/>
                <a:cs typeface="Times New Roman"/>
                <a:sym typeface="Times New Roman"/>
              </a:rPr>
              <a:t>Data Link Control(DLC): DLC Services</a:t>
            </a:r>
            <a:endParaRPr sz="200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Data Link Layer Protocols</a:t>
            </a:r>
            <a:endParaRPr sz="200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High Level Data Link Control (HDLC)</a:t>
            </a:r>
            <a:endParaRPr sz="200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Point-to- Point Protocol (PPP): Framing, Transition phases.</a:t>
            </a:r>
            <a:endParaRPr sz="200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SzPts val="1100"/>
              <a:buNone/>
            </a:pPr>
            <a:r>
              <a:rPr lang="en-US" sz="2000">
                <a:solidFill>
                  <a:schemeClr val="dk1"/>
                </a:solidFill>
                <a:latin typeface="Times New Roman"/>
                <a:ea typeface="Times New Roman"/>
                <a:cs typeface="Times New Roman"/>
                <a:sym typeface="Times New Roman"/>
              </a:rPr>
              <a:t> Media Access Control (MAC): </a:t>
            </a:r>
            <a:endParaRPr sz="2000">
              <a:solidFill>
                <a:schemeClr val="dk1"/>
              </a:solidFill>
              <a:latin typeface="Times New Roman"/>
              <a:ea typeface="Times New Roman"/>
              <a:cs typeface="Times New Roman"/>
              <a:sym typeface="Times New Roman"/>
            </a:endParaRPr>
          </a:p>
          <a:p>
            <a:pPr marL="228600" lvl="0" indent="-228600" algn="just" rtl="0">
              <a:lnSpc>
                <a:spcPct val="100000"/>
              </a:lnSpc>
              <a:spcBef>
                <a:spcPts val="0"/>
              </a:spcBef>
              <a:spcAft>
                <a:spcPts val="0"/>
              </a:spcAft>
              <a:buClr>
                <a:schemeClr val="dk1"/>
              </a:buClr>
              <a:buSzPts val="1100"/>
              <a:buFont typeface="Arial"/>
              <a:buNone/>
            </a:pPr>
            <a:r>
              <a:rPr lang="en-US" sz="2000">
                <a:solidFill>
                  <a:schemeClr val="dk1"/>
                </a:solidFill>
                <a:latin typeface="Times New Roman"/>
                <a:ea typeface="Times New Roman"/>
                <a:cs typeface="Times New Roman"/>
                <a:sym typeface="Times New Roman"/>
              </a:rPr>
              <a:t>Random Access: CSMA/CD,CSMA/CA</a:t>
            </a:r>
            <a:endParaRPr sz="2000">
              <a:solidFill>
                <a:schemeClr val="dk1"/>
              </a:solidFill>
              <a:latin typeface="Times New Roman"/>
              <a:ea typeface="Times New Roman"/>
              <a:cs typeface="Times New Roman"/>
              <a:sym typeface="Times New Roman"/>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g2df2a3119fa_0_0"/>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Introduction to Data Link Layer</a:t>
            </a:r>
            <a:endParaRPr/>
          </a:p>
        </p:txBody>
      </p:sp>
      <p:sp>
        <p:nvSpPr>
          <p:cNvPr id="530" name="Google Shape;530;g2df2a3119fa_0_0"/>
          <p:cNvSpPr txBox="1">
            <a:spLocks noGrp="1"/>
          </p:cNvSpPr>
          <p:nvPr>
            <p:ph type="body" idx="1"/>
          </p:nvPr>
        </p:nvSpPr>
        <p:spPr>
          <a:xfrm>
            <a:off x="245675" y="1630575"/>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The Internet is a combination of networks glued together by connecting devices (routers or switches)</a:t>
            </a:r>
            <a:endParaRPr/>
          </a:p>
          <a:p>
            <a:pPr marL="457200" lvl="0" indent="-342900" algn="just" rtl="0">
              <a:spcBef>
                <a:spcPts val="0"/>
              </a:spcBef>
              <a:spcAft>
                <a:spcPts val="0"/>
              </a:spcAft>
              <a:buSzPts val="1800"/>
              <a:buChar char="●"/>
            </a:pPr>
            <a:r>
              <a:rPr lang="en-US"/>
              <a:t>Communication at the data-link layer is node-to-node.</a:t>
            </a:r>
            <a:endParaRPr/>
          </a:p>
          <a:p>
            <a:pPr marL="457200" lvl="0" indent="-342900" algn="just" rtl="0">
              <a:spcBef>
                <a:spcPts val="0"/>
              </a:spcBef>
              <a:spcAft>
                <a:spcPts val="0"/>
              </a:spcAft>
              <a:buSzPts val="1800"/>
              <a:buChar char="●"/>
            </a:pPr>
            <a:r>
              <a:rPr lang="en-US"/>
              <a:t>End hosts and routers are nodes and network in between are links</a:t>
            </a:r>
            <a:endParaRPr/>
          </a:p>
          <a:p>
            <a:pPr marL="0" lvl="0" indent="0" algn="l" rtl="0">
              <a:spcBef>
                <a:spcPts val="0"/>
              </a:spcBef>
              <a:spcAft>
                <a:spcPts val="0"/>
              </a:spcAft>
              <a:buNone/>
            </a:pPr>
            <a:endParaRPr/>
          </a:p>
        </p:txBody>
      </p:sp>
      <p:pic>
        <p:nvPicPr>
          <p:cNvPr id="531" name="Google Shape;531;g2df2a3119fa_0_0"/>
          <p:cNvPicPr preferRelativeResize="0"/>
          <p:nvPr/>
        </p:nvPicPr>
        <p:blipFill>
          <a:blip r:embed="rId3">
            <a:alphaModFix/>
          </a:blip>
          <a:stretch>
            <a:fillRect/>
          </a:stretch>
        </p:blipFill>
        <p:spPr>
          <a:xfrm>
            <a:off x="1581950" y="3098925"/>
            <a:ext cx="4861900" cy="1854275"/>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g2df2a3119fa_0_5"/>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37" name="Google Shape;537;g2df2a3119fa_0_5"/>
          <p:cNvSpPr txBox="1">
            <a:spLocks noGrp="1"/>
          </p:cNvSpPr>
          <p:nvPr>
            <p:ph type="body" idx="1"/>
          </p:nvPr>
        </p:nvSpPr>
        <p:spPr>
          <a:xfrm>
            <a:off x="253250" y="1857500"/>
            <a:ext cx="43602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p:txBody>
      </p:sp>
      <p:pic>
        <p:nvPicPr>
          <p:cNvPr id="538" name="Google Shape;538;g2df2a3119fa_0_5"/>
          <p:cNvPicPr preferRelativeResize="0"/>
          <p:nvPr/>
        </p:nvPicPr>
        <p:blipFill>
          <a:blip r:embed="rId3">
            <a:alphaModFix/>
          </a:blip>
          <a:stretch>
            <a:fillRect/>
          </a:stretch>
        </p:blipFill>
        <p:spPr>
          <a:xfrm>
            <a:off x="2679950" y="767251"/>
            <a:ext cx="4066076" cy="4376249"/>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g2e02126bc50_0_5"/>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Services</a:t>
            </a:r>
            <a:endParaRPr/>
          </a:p>
        </p:txBody>
      </p:sp>
      <p:sp>
        <p:nvSpPr>
          <p:cNvPr id="544" name="Google Shape;544;g2e02126bc50_0_5"/>
          <p:cNvSpPr txBox="1">
            <a:spLocks noGrp="1"/>
          </p:cNvSpPr>
          <p:nvPr>
            <p:ph type="body" idx="1"/>
          </p:nvPr>
        </p:nvSpPr>
        <p:spPr>
          <a:xfrm>
            <a:off x="269825" y="1432900"/>
            <a:ext cx="8520600" cy="3490200"/>
          </a:xfrm>
          <a:prstGeom prst="rect">
            <a:avLst/>
          </a:prstGeom>
        </p:spPr>
        <p:txBody>
          <a:bodyPr spcFirstLastPara="1" wrap="square" lIns="91425" tIns="91425" rIns="91425" bIns="91425" anchor="t" anchorCtr="0">
            <a:normAutofit fontScale="92500"/>
          </a:bodyPr>
          <a:lstStyle/>
          <a:p>
            <a:pPr marL="457200" lvl="0" indent="-342900" algn="just" rtl="0">
              <a:spcBef>
                <a:spcPts val="0"/>
              </a:spcBef>
              <a:spcAft>
                <a:spcPts val="0"/>
              </a:spcAft>
              <a:buSzPts val="1800"/>
              <a:buChar char="●"/>
            </a:pPr>
            <a:r>
              <a:rPr lang="en-US"/>
              <a:t>The data link layer provides services to the network layer; it receives services from the physical layer.</a:t>
            </a:r>
            <a:endParaRPr/>
          </a:p>
          <a:p>
            <a:pPr marL="457200" lvl="0" indent="-342900" algn="just" rtl="0">
              <a:spcBef>
                <a:spcPts val="0"/>
              </a:spcBef>
              <a:spcAft>
                <a:spcPts val="0"/>
              </a:spcAft>
              <a:buSzPts val="1800"/>
              <a:buChar char="●"/>
            </a:pPr>
            <a:r>
              <a:rPr lang="en-US"/>
              <a:t>When a packet is travelling in the Internet, the data-link layer of a node (host or router) is responsible for delivering a datagram to the next node in the path.</a:t>
            </a:r>
            <a:endParaRPr/>
          </a:p>
          <a:p>
            <a:pPr marL="457200" lvl="0" indent="-342900" algn="just" rtl="0">
              <a:spcBef>
                <a:spcPts val="0"/>
              </a:spcBef>
              <a:spcAft>
                <a:spcPts val="0"/>
              </a:spcAft>
              <a:buSzPts val="1800"/>
              <a:buChar char="●"/>
            </a:pPr>
            <a:r>
              <a:rPr lang="en-US"/>
              <a:t>The data-link layer of the sending node needs to encapsulate the datagram received from the network in a frame, and the data-link layer of the receiving node needs to decapsulate the datagram from the frame.</a:t>
            </a:r>
            <a:endParaRPr/>
          </a:p>
          <a:p>
            <a:pPr marL="457200" lvl="0" indent="-342900" algn="just" rtl="0">
              <a:spcBef>
                <a:spcPts val="0"/>
              </a:spcBef>
              <a:spcAft>
                <a:spcPts val="0"/>
              </a:spcAft>
              <a:buSzPts val="1800"/>
              <a:buChar char="●"/>
            </a:pPr>
            <a:r>
              <a:rPr lang="en-US"/>
              <a:t>Each intermediate node needs to do both encapsulate and decapsulate.</a:t>
            </a:r>
            <a:endParaRPr/>
          </a:p>
          <a:p>
            <a:pPr marL="457200" lvl="0" indent="-342900" algn="just" rtl="0">
              <a:spcBef>
                <a:spcPts val="0"/>
              </a:spcBef>
              <a:spcAft>
                <a:spcPts val="0"/>
              </a:spcAft>
              <a:buSzPts val="1800"/>
              <a:buChar char="●"/>
            </a:pPr>
            <a:r>
              <a:rPr lang="en-US"/>
              <a:t>Why encapsulation and decapsulation?</a:t>
            </a:r>
            <a:endParaRPr/>
          </a:p>
          <a:p>
            <a:pPr marL="914400" lvl="1" indent="-317500" algn="just" rtl="0">
              <a:spcBef>
                <a:spcPts val="0"/>
              </a:spcBef>
              <a:spcAft>
                <a:spcPts val="0"/>
              </a:spcAft>
              <a:buSzPts val="1400"/>
              <a:buChar char="○"/>
            </a:pPr>
            <a:r>
              <a:rPr lang="en-US"/>
              <a:t>Different protocol with a different frame format in each link</a:t>
            </a:r>
            <a:endParaRPr/>
          </a:p>
          <a:p>
            <a:pPr marL="914400" lvl="1" indent="-317500" algn="just" rtl="0">
              <a:spcBef>
                <a:spcPts val="0"/>
              </a:spcBef>
              <a:spcAft>
                <a:spcPts val="0"/>
              </a:spcAft>
              <a:buSzPts val="1400"/>
              <a:buChar char="○"/>
            </a:pPr>
            <a:r>
              <a:rPr lang="en-US"/>
              <a:t>Link layer addresses are different.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g2e02126bc50_0_16"/>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50" name="Google Shape;550;g2e02126bc50_0_16"/>
          <p:cNvSpPr txBox="1">
            <a:spLocks noGrp="1"/>
          </p:cNvSpPr>
          <p:nvPr>
            <p:ph type="body" idx="1"/>
          </p:nvPr>
        </p:nvSpPr>
        <p:spPr>
          <a:xfrm>
            <a:off x="236675" y="1559325"/>
            <a:ext cx="3041700" cy="3416400"/>
          </a:xfrm>
          <a:prstGeom prst="rect">
            <a:avLst/>
          </a:prstGeom>
        </p:spPr>
        <p:txBody>
          <a:bodyPr spcFirstLastPara="1" wrap="square" lIns="91425" tIns="91425" rIns="91425" bIns="91425" anchor="t" anchorCtr="0">
            <a:normAutofit fontScale="85000" lnSpcReduction="20000"/>
          </a:bodyPr>
          <a:lstStyle/>
          <a:p>
            <a:pPr marL="457200" lvl="0" indent="-317182" algn="just" rtl="0">
              <a:spcBef>
                <a:spcPts val="0"/>
              </a:spcBef>
              <a:spcAft>
                <a:spcPts val="0"/>
              </a:spcAft>
              <a:buSzPct val="100000"/>
              <a:buChar char="●"/>
            </a:pPr>
            <a:r>
              <a:rPr lang="en-US"/>
              <a:t>The datagram received by the data-link layer of the source host is encapsulated in a frame. </a:t>
            </a:r>
            <a:endParaRPr/>
          </a:p>
          <a:p>
            <a:pPr marL="457200" lvl="0" indent="-317182" algn="just" rtl="0">
              <a:spcBef>
                <a:spcPts val="0"/>
              </a:spcBef>
              <a:spcAft>
                <a:spcPts val="0"/>
              </a:spcAft>
              <a:buSzPct val="100000"/>
              <a:buChar char="●"/>
            </a:pPr>
            <a:r>
              <a:rPr lang="en-US"/>
              <a:t>The frame is logically transported from the source host to the router. </a:t>
            </a:r>
            <a:endParaRPr/>
          </a:p>
          <a:p>
            <a:pPr marL="457200" lvl="0" indent="-317182" algn="just" rtl="0">
              <a:spcBef>
                <a:spcPts val="0"/>
              </a:spcBef>
              <a:spcAft>
                <a:spcPts val="0"/>
              </a:spcAft>
              <a:buSzPct val="100000"/>
              <a:buChar char="●"/>
            </a:pPr>
            <a:r>
              <a:rPr lang="en-US"/>
              <a:t>The frame is decapsulated at the data-link layer of the router and encapsulated at another frame. </a:t>
            </a:r>
            <a:endParaRPr/>
          </a:p>
          <a:p>
            <a:pPr marL="457200" lvl="0" indent="-317182" algn="just" rtl="0">
              <a:spcBef>
                <a:spcPts val="0"/>
              </a:spcBef>
              <a:spcAft>
                <a:spcPts val="0"/>
              </a:spcAft>
              <a:buSzPct val="100000"/>
              <a:buChar char="●"/>
            </a:pPr>
            <a:r>
              <a:rPr lang="en-US"/>
              <a:t>The new frame is logically transported from the router to the destination host.</a:t>
            </a:r>
            <a:endParaRPr/>
          </a:p>
          <a:p>
            <a:pPr marL="0" lvl="0" indent="0" algn="l" rtl="0">
              <a:spcBef>
                <a:spcPts val="0"/>
              </a:spcBef>
              <a:spcAft>
                <a:spcPts val="0"/>
              </a:spcAft>
              <a:buNone/>
            </a:pPr>
            <a:endParaRPr/>
          </a:p>
        </p:txBody>
      </p:sp>
      <p:pic>
        <p:nvPicPr>
          <p:cNvPr id="551" name="Google Shape;551;g2e02126bc50_0_16"/>
          <p:cNvPicPr preferRelativeResize="0"/>
          <p:nvPr/>
        </p:nvPicPr>
        <p:blipFill>
          <a:blip r:embed="rId3">
            <a:alphaModFix/>
          </a:blip>
          <a:stretch>
            <a:fillRect/>
          </a:stretch>
        </p:blipFill>
        <p:spPr>
          <a:xfrm>
            <a:off x="3402702" y="1820325"/>
            <a:ext cx="5617300" cy="2585601"/>
          </a:xfrm>
          <a:prstGeom prst="rect">
            <a:avLst/>
          </a:prstGeom>
          <a:noFill/>
          <a:ln>
            <a:noFill/>
          </a:ln>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555"/>
        <p:cNvGrpSpPr/>
        <p:nvPr/>
      </p:nvGrpSpPr>
      <p:grpSpPr>
        <a:xfrm>
          <a:off x="0" y="0"/>
          <a:ext cx="0" cy="0"/>
          <a:chOff x="0" y="0"/>
          <a:chExt cx="0" cy="0"/>
        </a:xfrm>
      </p:grpSpPr>
      <p:sp>
        <p:nvSpPr>
          <p:cNvPr id="556" name="Google Shape;556;g2e02126bc50_0_41"/>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Addressing </a:t>
            </a:r>
            <a:endParaRPr/>
          </a:p>
        </p:txBody>
      </p:sp>
      <p:sp>
        <p:nvSpPr>
          <p:cNvPr id="557" name="Google Shape;557;g2e02126bc50_0_41"/>
          <p:cNvSpPr txBox="1">
            <a:spLocks noGrp="1"/>
          </p:cNvSpPr>
          <p:nvPr>
            <p:ph type="body" idx="1"/>
          </p:nvPr>
        </p:nvSpPr>
        <p:spPr>
          <a:xfrm>
            <a:off x="244950" y="1584175"/>
            <a:ext cx="4873800" cy="3416400"/>
          </a:xfrm>
          <a:prstGeom prst="rect">
            <a:avLst/>
          </a:prstGeom>
        </p:spPr>
        <p:txBody>
          <a:bodyPr spcFirstLastPara="1" wrap="square" lIns="91425" tIns="91425" rIns="91425" bIns="91425" anchor="t" anchorCtr="0">
            <a:normAutofit fontScale="77500" lnSpcReduction="20000"/>
          </a:bodyPr>
          <a:lstStyle/>
          <a:p>
            <a:pPr marL="457200" lvl="0" indent="-317182" algn="just" rtl="0">
              <a:spcBef>
                <a:spcPts val="0"/>
              </a:spcBef>
              <a:spcAft>
                <a:spcPts val="0"/>
              </a:spcAft>
              <a:buSzPct val="100000"/>
              <a:buFont typeface="Times New Roman"/>
              <a:buChar char="●"/>
            </a:pPr>
            <a:r>
              <a:rPr lang="en-US">
                <a:latin typeface="Times New Roman"/>
                <a:ea typeface="Times New Roman"/>
                <a:cs typeface="Times New Roman"/>
                <a:sym typeface="Times New Roman"/>
              </a:rPr>
              <a:t>To better understand the functionality of and the services provided by the link layer, the data-link layer is divided into two sublayers: </a:t>
            </a:r>
            <a:r>
              <a:rPr lang="en-US" b="1">
                <a:latin typeface="Times New Roman"/>
                <a:ea typeface="Times New Roman"/>
                <a:cs typeface="Times New Roman"/>
                <a:sym typeface="Times New Roman"/>
              </a:rPr>
              <a:t>data link control (DLC) and media access control (MAC).</a:t>
            </a:r>
            <a:endParaRPr b="1">
              <a:latin typeface="Times New Roman"/>
              <a:ea typeface="Times New Roman"/>
              <a:cs typeface="Times New Roman"/>
              <a:sym typeface="Times New Roman"/>
            </a:endParaRPr>
          </a:p>
          <a:p>
            <a:pPr marL="457200" lvl="0" indent="-317182" algn="just" rtl="0">
              <a:spcBef>
                <a:spcPts val="0"/>
              </a:spcBef>
              <a:spcAft>
                <a:spcPts val="0"/>
              </a:spcAft>
              <a:buSzPct val="100000"/>
              <a:buFont typeface="Times New Roman"/>
              <a:buChar char="●"/>
            </a:pPr>
            <a:r>
              <a:rPr lang="en-US">
                <a:latin typeface="Times New Roman"/>
                <a:ea typeface="Times New Roman"/>
                <a:cs typeface="Times New Roman"/>
                <a:sym typeface="Times New Roman"/>
              </a:rPr>
              <a:t>The data link control sublayer deals with all issues common to both point-to-point and broadcast links; the media access control sublayer deals only with issues specific to broadcast links.</a:t>
            </a:r>
            <a:endParaRPr>
              <a:latin typeface="Times New Roman"/>
              <a:ea typeface="Times New Roman"/>
              <a:cs typeface="Times New Roman"/>
              <a:sym typeface="Times New Roman"/>
            </a:endParaRPr>
          </a:p>
          <a:p>
            <a:pPr marL="457200" lvl="0" indent="-317182" algn="just" rtl="0">
              <a:spcBef>
                <a:spcPts val="0"/>
              </a:spcBef>
              <a:spcAft>
                <a:spcPts val="0"/>
              </a:spcAft>
              <a:buSzPct val="100000"/>
              <a:buFont typeface="Times New Roman"/>
              <a:buChar char="●"/>
            </a:pPr>
            <a:r>
              <a:rPr lang="en-US">
                <a:latin typeface="Times New Roman"/>
                <a:ea typeface="Times New Roman"/>
                <a:cs typeface="Times New Roman"/>
                <a:sym typeface="Times New Roman"/>
              </a:rPr>
              <a:t>A link-layer address is sometimes called a link address, sometimes a physical address, and sometimes a MAC address.</a:t>
            </a:r>
            <a:endParaRPr>
              <a:latin typeface="Times New Roman"/>
              <a:ea typeface="Times New Roman"/>
              <a:cs typeface="Times New Roman"/>
              <a:sym typeface="Times New Roman"/>
            </a:endParaRPr>
          </a:p>
          <a:p>
            <a:pPr marL="457200" lvl="0" indent="-317182" algn="just" rtl="0">
              <a:spcBef>
                <a:spcPts val="0"/>
              </a:spcBef>
              <a:spcAft>
                <a:spcPts val="0"/>
              </a:spcAft>
              <a:buSzPct val="100000"/>
              <a:buChar char="●"/>
            </a:pPr>
            <a:r>
              <a:rPr lang="en-US" b="1">
                <a:latin typeface="Times New Roman"/>
                <a:ea typeface="Times New Roman"/>
                <a:cs typeface="Times New Roman"/>
                <a:sym typeface="Times New Roman"/>
              </a:rPr>
              <a:t>Address Resolution Protocol (ARP)</a:t>
            </a:r>
            <a:r>
              <a:rPr lang="en-US">
                <a:latin typeface="Times New Roman"/>
                <a:ea typeface="Times New Roman"/>
                <a:cs typeface="Times New Roman"/>
                <a:sym typeface="Times New Roman"/>
              </a:rPr>
              <a:t> is a network layer protocol that accepts an IP address from the IP protocol, maps the address to the corresponding link-layer address, and passes it to the data-link layer.</a:t>
            </a:r>
            <a:endParaRPr>
              <a:latin typeface="Times New Roman"/>
              <a:ea typeface="Times New Roman"/>
              <a:cs typeface="Times New Roman"/>
              <a:sym typeface="Times New Roman"/>
            </a:endParaRPr>
          </a:p>
          <a:p>
            <a:pPr marL="0" lvl="0" indent="0" algn="l" rtl="0">
              <a:spcBef>
                <a:spcPts val="0"/>
              </a:spcBef>
              <a:spcAft>
                <a:spcPts val="0"/>
              </a:spcAft>
              <a:buNone/>
            </a:pPr>
            <a:endParaRPr>
              <a:latin typeface="Times New Roman"/>
              <a:ea typeface="Times New Roman"/>
              <a:cs typeface="Times New Roman"/>
              <a:sym typeface="Times New Roman"/>
            </a:endParaRPr>
          </a:p>
        </p:txBody>
      </p:sp>
      <p:pic>
        <p:nvPicPr>
          <p:cNvPr id="558" name="Google Shape;558;g2e02126bc50_0_41"/>
          <p:cNvPicPr preferRelativeResize="0"/>
          <p:nvPr/>
        </p:nvPicPr>
        <p:blipFill>
          <a:blip r:embed="rId3">
            <a:alphaModFix/>
          </a:blip>
          <a:stretch>
            <a:fillRect/>
          </a:stretch>
        </p:blipFill>
        <p:spPr>
          <a:xfrm>
            <a:off x="5271150" y="1308650"/>
            <a:ext cx="3720451" cy="346212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8"/>
          <p:cNvSpPr txBox="1">
            <a:spLocks noGrp="1"/>
          </p:cNvSpPr>
          <p:nvPr>
            <p:ph type="body" idx="1"/>
          </p:nvPr>
        </p:nvSpPr>
        <p:spPr>
          <a:xfrm>
            <a:off x="144762" y="914400"/>
            <a:ext cx="8910338" cy="3530340"/>
          </a:xfrm>
          <a:prstGeom prst="rect">
            <a:avLst/>
          </a:prstGeom>
          <a:noFill/>
          <a:ln>
            <a:noFill/>
          </a:ln>
        </p:spPr>
        <p:txBody>
          <a:bodyPr spcFirstLastPara="1" wrap="square" lIns="91425" tIns="91425" rIns="91425" bIns="91425" anchor="t" anchorCtr="0">
            <a:normAutofit/>
          </a:bodyPr>
          <a:lstStyle/>
          <a:p>
            <a:pPr marL="457200" lvl="0" indent="-342900" algn="just" rtl="0">
              <a:lnSpc>
                <a:spcPct val="115000"/>
              </a:lnSpc>
              <a:spcBef>
                <a:spcPts val="0"/>
              </a:spcBef>
              <a:spcAft>
                <a:spcPts val="0"/>
              </a:spcAft>
              <a:buSzPts val="1800"/>
              <a:buChar char="●"/>
            </a:pPr>
            <a:r>
              <a:rPr lang="en-US" sz="1600" dirty="0"/>
              <a:t>The source may need to fragment the message into several packets, with the receiver reassembling the packets back into the original message.</a:t>
            </a:r>
            <a:endParaRPr sz="1600" dirty="0"/>
          </a:p>
          <a:p>
            <a:pPr marL="457200" lvl="0" indent="-342900" algn="just" rtl="0">
              <a:lnSpc>
                <a:spcPct val="115000"/>
              </a:lnSpc>
              <a:spcBef>
                <a:spcPts val="0"/>
              </a:spcBef>
              <a:spcAft>
                <a:spcPts val="0"/>
              </a:spcAft>
              <a:buSzPts val="1800"/>
              <a:buChar char="●"/>
            </a:pPr>
            <a:r>
              <a:rPr lang="en-US" sz="1600" dirty="0"/>
              <a:t>Each flow sends a sequence of packets over the physical link, with a decision made on a packet-by-packet basis as to which flow’s packet to send next. </a:t>
            </a:r>
            <a:endParaRPr sz="1600" dirty="0"/>
          </a:p>
          <a:p>
            <a:pPr marL="457200" lvl="0" indent="-342900" algn="just" rtl="0">
              <a:lnSpc>
                <a:spcPct val="115000"/>
              </a:lnSpc>
              <a:spcBef>
                <a:spcPts val="0"/>
              </a:spcBef>
              <a:spcAft>
                <a:spcPts val="0"/>
              </a:spcAft>
              <a:buSzPts val="1800"/>
              <a:buChar char="●"/>
            </a:pPr>
            <a:r>
              <a:rPr lang="en-US" sz="1600" dirty="0"/>
              <a:t>Notice that, if only one flow has data to send, then it can send a sequence of packets back-to-back; however, should more than one of the flows have data to send, then their packets are interleaved on the link.</a:t>
            </a:r>
            <a:endParaRPr sz="1600" dirty="0"/>
          </a:p>
        </p:txBody>
      </p:sp>
      <p:pic>
        <p:nvPicPr>
          <p:cNvPr id="94" name="Google Shape;94;p8"/>
          <p:cNvPicPr preferRelativeResize="0"/>
          <p:nvPr/>
        </p:nvPicPr>
        <p:blipFill rotWithShape="1">
          <a:blip r:embed="rId3">
            <a:alphaModFix/>
          </a:blip>
          <a:srcRect/>
          <a:stretch/>
        </p:blipFill>
        <p:spPr>
          <a:xfrm>
            <a:off x="4836558" y="3239146"/>
            <a:ext cx="4162680" cy="1904354"/>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562"/>
        <p:cNvGrpSpPr/>
        <p:nvPr/>
      </p:nvGrpSpPr>
      <p:grpSpPr>
        <a:xfrm>
          <a:off x="0" y="0"/>
          <a:ext cx="0" cy="0"/>
          <a:chOff x="0" y="0"/>
          <a:chExt cx="0" cy="0"/>
        </a:xfrm>
      </p:grpSpPr>
      <p:sp>
        <p:nvSpPr>
          <p:cNvPr id="563" name="Google Shape;563;g2e02126bc50_0_2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Services by Data Link Control (DLC)</a:t>
            </a:r>
            <a:endParaRPr/>
          </a:p>
        </p:txBody>
      </p:sp>
      <p:sp>
        <p:nvSpPr>
          <p:cNvPr id="564" name="Google Shape;564;g2e02126bc50_0_23"/>
          <p:cNvSpPr txBox="1">
            <a:spLocks noGrp="1"/>
          </p:cNvSpPr>
          <p:nvPr>
            <p:ph type="body" idx="1"/>
          </p:nvPr>
        </p:nvSpPr>
        <p:spPr>
          <a:xfrm>
            <a:off x="236675" y="1506800"/>
            <a:ext cx="8520600" cy="35682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Framing: </a:t>
            </a:r>
            <a:endParaRPr/>
          </a:p>
          <a:p>
            <a:pPr marL="914400" lvl="1" indent="-317500" algn="just" rtl="0">
              <a:spcBef>
                <a:spcPts val="0"/>
              </a:spcBef>
              <a:spcAft>
                <a:spcPts val="0"/>
              </a:spcAft>
              <a:buSzPts val="1400"/>
              <a:buChar char="○"/>
            </a:pPr>
            <a:r>
              <a:rPr lang="en-US"/>
              <a:t>A packet at the data-link layer is normally called a frame. </a:t>
            </a:r>
            <a:endParaRPr/>
          </a:p>
          <a:p>
            <a:pPr marL="914400" lvl="1" indent="-317500" algn="just" rtl="0">
              <a:spcBef>
                <a:spcPts val="0"/>
              </a:spcBef>
              <a:spcAft>
                <a:spcPts val="0"/>
              </a:spcAft>
              <a:buSzPts val="1400"/>
              <a:buChar char="○"/>
            </a:pPr>
            <a:r>
              <a:rPr lang="en-US"/>
              <a:t>Different data-link layers have different formats for framing.</a:t>
            </a:r>
            <a:endParaRPr/>
          </a:p>
          <a:p>
            <a:pPr marL="914400" lvl="1" indent="-317500" algn="just" rtl="0">
              <a:spcBef>
                <a:spcPts val="0"/>
              </a:spcBef>
              <a:spcAft>
                <a:spcPts val="0"/>
              </a:spcAft>
              <a:buSzPts val="1400"/>
              <a:buChar char="○"/>
            </a:pPr>
            <a:r>
              <a:rPr lang="en-US"/>
              <a:t>Framing in the data-link layer separates a message from one source to a destination by adding a sender address and a destination address</a:t>
            </a:r>
            <a:endParaRPr/>
          </a:p>
          <a:p>
            <a:pPr marL="914400" lvl="1" indent="-317500" algn="just" rtl="0">
              <a:spcBef>
                <a:spcPts val="0"/>
              </a:spcBef>
              <a:spcAft>
                <a:spcPts val="0"/>
              </a:spcAft>
              <a:buSzPts val="1400"/>
              <a:buChar char="○"/>
            </a:pPr>
            <a:r>
              <a:rPr lang="en-US"/>
              <a:t>When a message is divided into smaller frames, a single-bit error affects only that small frame.</a:t>
            </a:r>
            <a:endParaRPr/>
          </a:p>
          <a:p>
            <a:pPr marL="914400" lvl="0" indent="0" algn="just" rtl="0">
              <a:spcBef>
                <a:spcPts val="0"/>
              </a:spcBef>
              <a:spcAft>
                <a:spcPts val="0"/>
              </a:spcAft>
              <a:buNone/>
            </a:pPr>
            <a:endParaRPr/>
          </a:p>
          <a:p>
            <a:pPr marL="457200" lvl="0" indent="-342900" algn="just" rtl="0">
              <a:spcBef>
                <a:spcPts val="0"/>
              </a:spcBef>
              <a:spcAft>
                <a:spcPts val="0"/>
              </a:spcAft>
              <a:buSzPts val="1800"/>
              <a:buChar char="●"/>
            </a:pPr>
            <a:r>
              <a:rPr lang="en-US"/>
              <a:t>Frames can be of fixed or variable size</a:t>
            </a:r>
            <a:endParaRPr/>
          </a:p>
          <a:p>
            <a:pPr marL="914400" lvl="1" indent="-317500" algn="just" rtl="0">
              <a:spcBef>
                <a:spcPts val="0"/>
              </a:spcBef>
              <a:spcAft>
                <a:spcPts val="0"/>
              </a:spcAft>
              <a:buSzPts val="1400"/>
              <a:buChar char="○"/>
            </a:pPr>
            <a:r>
              <a:rPr lang="en-US"/>
              <a:t>In fixed-size framing, there is no need for defining the boundaries of the frames; the size itself can be used as a delimiter.</a:t>
            </a:r>
            <a:endParaRPr/>
          </a:p>
          <a:p>
            <a:pPr marL="914400" lvl="1" indent="-317500" algn="just" rtl="0">
              <a:spcBef>
                <a:spcPts val="0"/>
              </a:spcBef>
              <a:spcAft>
                <a:spcPts val="0"/>
              </a:spcAft>
              <a:buSzPts val="1400"/>
              <a:buChar char="○"/>
            </a:pPr>
            <a:r>
              <a:rPr lang="en-US"/>
              <a:t>In variable-size framing, we need a way to define the end of one frame and the beginning of the next. Two approaches: a character-oriented approach and a bit-oriented approach</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8"/>
        <p:cNvGrpSpPr/>
        <p:nvPr/>
      </p:nvGrpSpPr>
      <p:grpSpPr>
        <a:xfrm>
          <a:off x="0" y="0"/>
          <a:ext cx="0" cy="0"/>
          <a:chOff x="0" y="0"/>
          <a:chExt cx="0" cy="0"/>
        </a:xfrm>
      </p:grpSpPr>
      <p:sp>
        <p:nvSpPr>
          <p:cNvPr id="569" name="Google Shape;569;g2e02126bc50_0_60"/>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Framing</a:t>
            </a:r>
            <a:endParaRPr/>
          </a:p>
        </p:txBody>
      </p:sp>
      <p:sp>
        <p:nvSpPr>
          <p:cNvPr id="570" name="Google Shape;570;g2e02126bc50_0_60"/>
          <p:cNvSpPr txBox="1">
            <a:spLocks noGrp="1"/>
          </p:cNvSpPr>
          <p:nvPr>
            <p:ph type="body" idx="1"/>
          </p:nvPr>
        </p:nvSpPr>
        <p:spPr>
          <a:xfrm>
            <a:off x="311700" y="1567625"/>
            <a:ext cx="8520600" cy="3416400"/>
          </a:xfrm>
          <a:prstGeom prst="rect">
            <a:avLst/>
          </a:prstGeom>
        </p:spPr>
        <p:txBody>
          <a:bodyPr spcFirstLastPara="1" wrap="square" lIns="91425" tIns="91425" rIns="91425" bIns="91425" anchor="t" anchorCtr="0">
            <a:normAutofit/>
          </a:bodyPr>
          <a:lstStyle/>
          <a:p>
            <a:pPr marL="457200" lvl="0" indent="-330200" algn="just" rtl="0">
              <a:lnSpc>
                <a:spcPct val="105000"/>
              </a:lnSpc>
              <a:spcBef>
                <a:spcPts val="0"/>
              </a:spcBef>
              <a:spcAft>
                <a:spcPts val="0"/>
              </a:spcAft>
              <a:buSzPts val="1600"/>
              <a:buChar char="●"/>
            </a:pPr>
            <a:r>
              <a:rPr lang="en-US" sz="1600"/>
              <a:t>In </a:t>
            </a:r>
            <a:r>
              <a:rPr lang="en-US" sz="1600" b="1"/>
              <a:t>character-oriented (or byte-oriented) framing</a:t>
            </a:r>
            <a:r>
              <a:rPr lang="en-US" sz="1600"/>
              <a:t>, data to be carried are 8-bit characters from a coding system such as ASCII.</a:t>
            </a:r>
            <a:endParaRPr sz="1600"/>
          </a:p>
          <a:p>
            <a:pPr marL="457200" lvl="0" indent="-330200" algn="just" rtl="0">
              <a:lnSpc>
                <a:spcPct val="105000"/>
              </a:lnSpc>
              <a:spcBef>
                <a:spcPts val="0"/>
              </a:spcBef>
              <a:spcAft>
                <a:spcPts val="0"/>
              </a:spcAft>
              <a:buSzPts val="1600"/>
              <a:buChar char="●"/>
            </a:pPr>
            <a:r>
              <a:rPr lang="en-US" sz="1600"/>
              <a:t>To separate one frame from the next, an 8-bit (1-byte) flag is added at the beginning and the end of a frame.</a:t>
            </a:r>
            <a:endParaRPr sz="1600"/>
          </a:p>
          <a:p>
            <a:pPr marL="457200" lvl="0" indent="-330200" algn="just" rtl="0">
              <a:lnSpc>
                <a:spcPct val="105000"/>
              </a:lnSpc>
              <a:spcBef>
                <a:spcPts val="0"/>
              </a:spcBef>
              <a:spcAft>
                <a:spcPts val="0"/>
              </a:spcAft>
              <a:buSzPts val="1600"/>
              <a:buChar char="●"/>
            </a:pPr>
            <a:r>
              <a:rPr lang="en-US" sz="1600"/>
              <a:t>The flag could be selected to be any character not used for text communication.</a:t>
            </a:r>
            <a:endParaRPr sz="1600"/>
          </a:p>
          <a:p>
            <a:pPr marL="457200" lvl="0" indent="-330200" algn="just" rtl="0">
              <a:lnSpc>
                <a:spcPct val="105000"/>
              </a:lnSpc>
              <a:spcBef>
                <a:spcPts val="0"/>
              </a:spcBef>
              <a:spcAft>
                <a:spcPts val="0"/>
              </a:spcAft>
              <a:buSzPts val="1600"/>
              <a:buChar char="●"/>
            </a:pPr>
            <a:r>
              <a:rPr lang="en-US" sz="1600"/>
              <a:t>Byte stuffing (or character stuffing) is a strategy wherein a special byte is added to the data section of the frame when there is a character with the same pattern as the flag.</a:t>
            </a:r>
            <a:endParaRPr sz="1600"/>
          </a:p>
          <a:p>
            <a:pPr marL="457200" lvl="0" indent="-330200" algn="just" rtl="0">
              <a:lnSpc>
                <a:spcPct val="105000"/>
              </a:lnSpc>
              <a:spcBef>
                <a:spcPts val="0"/>
              </a:spcBef>
              <a:spcAft>
                <a:spcPts val="0"/>
              </a:spcAft>
              <a:buSzPts val="1600"/>
              <a:buChar char="●"/>
            </a:pPr>
            <a:r>
              <a:rPr lang="en-US" sz="1600"/>
              <a:t>This byte is usually called the escape character (ESC) and has a predefined bit pattern.</a:t>
            </a:r>
            <a:endParaRPr sz="1600"/>
          </a:p>
          <a:p>
            <a:pPr marL="0" lvl="0" indent="0" algn="just" rtl="0">
              <a:lnSpc>
                <a:spcPct val="105000"/>
              </a:lnSpc>
              <a:spcBef>
                <a:spcPts val="0"/>
              </a:spcBef>
              <a:spcAft>
                <a:spcPts val="0"/>
              </a:spcAft>
              <a:buNone/>
            </a:pPr>
            <a:endParaRPr sz="1600"/>
          </a:p>
          <a:p>
            <a:pPr marL="0" lvl="0" indent="0" algn="just" rtl="0">
              <a:lnSpc>
                <a:spcPct val="105000"/>
              </a:lnSpc>
              <a:spcBef>
                <a:spcPts val="0"/>
              </a:spcBef>
              <a:spcAft>
                <a:spcPts val="0"/>
              </a:spcAft>
              <a:buNone/>
            </a:pPr>
            <a:endParaRPr sz="1600"/>
          </a:p>
        </p:txBody>
      </p:sp>
      <p:pic>
        <p:nvPicPr>
          <p:cNvPr id="571" name="Google Shape;571;g2e02126bc50_0_60"/>
          <p:cNvPicPr preferRelativeResize="0"/>
          <p:nvPr/>
        </p:nvPicPr>
        <p:blipFill rotWithShape="1">
          <a:blip r:embed="rId3">
            <a:alphaModFix/>
          </a:blip>
          <a:srcRect l="5338"/>
          <a:stretch/>
        </p:blipFill>
        <p:spPr>
          <a:xfrm>
            <a:off x="1416325" y="3827550"/>
            <a:ext cx="6311351" cy="1100600"/>
          </a:xfrm>
          <a:prstGeom prst="rect">
            <a:avLst/>
          </a:prstGeom>
          <a:noFill/>
          <a:ln>
            <a:noFill/>
          </a:ln>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g2e02126bc50_0_72"/>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577" name="Google Shape;577;g2e02126bc50_0_72"/>
          <p:cNvSpPr txBox="1">
            <a:spLocks noGrp="1"/>
          </p:cNvSpPr>
          <p:nvPr>
            <p:ph type="body" idx="1"/>
          </p:nvPr>
        </p:nvSpPr>
        <p:spPr>
          <a:xfrm>
            <a:off x="253250" y="1722775"/>
            <a:ext cx="3316500" cy="31971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If the escape character is part of the text, an extra one is added to show that the second one is part of the text.</a:t>
            </a:r>
            <a:endParaRPr/>
          </a:p>
          <a:p>
            <a:pPr marL="0" lvl="0" indent="0" algn="l" rtl="0">
              <a:spcBef>
                <a:spcPts val="0"/>
              </a:spcBef>
              <a:spcAft>
                <a:spcPts val="0"/>
              </a:spcAft>
              <a:buNone/>
            </a:pPr>
            <a:endParaRPr/>
          </a:p>
        </p:txBody>
      </p:sp>
      <p:pic>
        <p:nvPicPr>
          <p:cNvPr id="578" name="Google Shape;578;g2e02126bc50_0_72"/>
          <p:cNvPicPr preferRelativeResize="0"/>
          <p:nvPr/>
        </p:nvPicPr>
        <p:blipFill>
          <a:blip r:embed="rId3">
            <a:alphaModFix/>
          </a:blip>
          <a:stretch>
            <a:fillRect/>
          </a:stretch>
        </p:blipFill>
        <p:spPr>
          <a:xfrm>
            <a:off x="4306950" y="2120375"/>
            <a:ext cx="4605376" cy="2641650"/>
          </a:xfrm>
          <a:prstGeom prst="rect">
            <a:avLst/>
          </a:prstGeom>
          <a:noFill/>
          <a:ln>
            <a:noFill/>
          </a:ln>
        </p:spPr>
      </p:pic>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582"/>
        <p:cNvGrpSpPr/>
        <p:nvPr/>
      </p:nvGrpSpPr>
      <p:grpSpPr>
        <a:xfrm>
          <a:off x="0" y="0"/>
          <a:ext cx="0" cy="0"/>
          <a:chOff x="0" y="0"/>
          <a:chExt cx="0" cy="0"/>
        </a:xfrm>
      </p:grpSpPr>
      <p:sp>
        <p:nvSpPr>
          <p:cNvPr id="583" name="Google Shape;583;g2e02126bc50_0_79"/>
          <p:cNvSpPr txBox="1">
            <a:spLocks noGrp="1"/>
          </p:cNvSpPr>
          <p:nvPr>
            <p:ph type="body" idx="1"/>
          </p:nvPr>
        </p:nvSpPr>
        <p:spPr>
          <a:xfrm>
            <a:off x="286100" y="1103675"/>
            <a:ext cx="5138700" cy="3847200"/>
          </a:xfrm>
          <a:prstGeom prst="rect">
            <a:avLst/>
          </a:prstGeom>
        </p:spPr>
        <p:txBody>
          <a:bodyPr spcFirstLastPara="1" wrap="square" lIns="91425" tIns="91425" rIns="91425" bIns="91425" anchor="t" anchorCtr="0">
            <a:normAutofit fontScale="92500" lnSpcReduction="10000"/>
          </a:bodyPr>
          <a:lstStyle/>
          <a:p>
            <a:pPr marL="457200" lvl="0" indent="-316706" algn="just" rtl="0">
              <a:spcBef>
                <a:spcPts val="0"/>
              </a:spcBef>
              <a:spcAft>
                <a:spcPts val="0"/>
              </a:spcAft>
              <a:buSzPct val="100000"/>
              <a:buChar char="●"/>
            </a:pPr>
            <a:r>
              <a:rPr lang="en-US" sz="1500"/>
              <a:t>In </a:t>
            </a:r>
            <a:r>
              <a:rPr lang="en-US" sz="1500" b="1"/>
              <a:t>bit-oriented framing</a:t>
            </a:r>
            <a:r>
              <a:rPr lang="en-US" sz="1500"/>
              <a:t>, the data section of a frame is a sequence of bits to be interpreted by the upper layer as text, graphic, audio, video, and so on.</a:t>
            </a:r>
            <a:endParaRPr sz="1500"/>
          </a:p>
          <a:p>
            <a:pPr marL="457200" lvl="0" indent="-316706" algn="just" rtl="0">
              <a:spcBef>
                <a:spcPts val="0"/>
              </a:spcBef>
              <a:spcAft>
                <a:spcPts val="0"/>
              </a:spcAft>
              <a:buSzPct val="100000"/>
              <a:buChar char="●"/>
            </a:pPr>
            <a:r>
              <a:rPr lang="en-US" sz="1500"/>
              <a:t>A special 8-bit pattern flag, 01111110, is used as the delimiter to define the beginning and the end of the frame.</a:t>
            </a:r>
            <a:endParaRPr sz="1500"/>
          </a:p>
          <a:p>
            <a:pPr marL="457200" lvl="0" indent="-316706" algn="just" rtl="0">
              <a:spcBef>
                <a:spcPts val="0"/>
              </a:spcBef>
              <a:spcAft>
                <a:spcPts val="0"/>
              </a:spcAft>
              <a:buSzPct val="100000"/>
              <a:buChar char="●"/>
            </a:pPr>
            <a:r>
              <a:rPr lang="en-US" sz="1500"/>
              <a:t>If the flag pattern appears in the data, we need to somehow inform the receiver that this is not the end of the frame: Bit Stuffing</a:t>
            </a:r>
            <a:endParaRPr sz="1500"/>
          </a:p>
          <a:p>
            <a:pPr marL="457200" lvl="0" indent="-316706" algn="just" rtl="0">
              <a:spcBef>
                <a:spcPts val="0"/>
              </a:spcBef>
              <a:spcAft>
                <a:spcPts val="0"/>
              </a:spcAft>
              <a:buSzPct val="100000"/>
              <a:buChar char="●"/>
            </a:pPr>
            <a:r>
              <a:rPr lang="en-US" sz="1500"/>
              <a:t>Bit stuffing is the process of adding one extra 0 whenever five consecutive 1s follow a 0 in the data, so that the receiver does not mistake the pattern 0111110 for a flag.</a:t>
            </a:r>
            <a:endParaRPr sz="1500"/>
          </a:p>
          <a:p>
            <a:pPr marL="457200" lvl="0" indent="-316706" algn="just" rtl="0">
              <a:spcBef>
                <a:spcPts val="0"/>
              </a:spcBef>
              <a:spcAft>
                <a:spcPts val="0"/>
              </a:spcAft>
              <a:buSzPct val="100000"/>
              <a:buChar char="●"/>
            </a:pPr>
            <a:r>
              <a:rPr lang="en-US" sz="1500"/>
              <a:t>This means that if the flag like pattern 01111110 appears in the data, it will change to 011111010 (stuffed) and is not mistaken for a flag by the receiver.</a:t>
            </a:r>
            <a:endParaRPr sz="1500"/>
          </a:p>
        </p:txBody>
      </p:sp>
      <p:pic>
        <p:nvPicPr>
          <p:cNvPr id="584" name="Google Shape;584;g2e02126bc50_0_79"/>
          <p:cNvPicPr preferRelativeResize="0"/>
          <p:nvPr/>
        </p:nvPicPr>
        <p:blipFill>
          <a:blip r:embed="rId3">
            <a:alphaModFix/>
          </a:blip>
          <a:stretch>
            <a:fillRect/>
          </a:stretch>
        </p:blipFill>
        <p:spPr>
          <a:xfrm>
            <a:off x="5773925" y="1228025"/>
            <a:ext cx="2965176" cy="1176125"/>
          </a:xfrm>
          <a:prstGeom prst="rect">
            <a:avLst/>
          </a:prstGeom>
          <a:noFill/>
          <a:ln>
            <a:noFill/>
          </a:ln>
        </p:spPr>
      </p:pic>
      <p:pic>
        <p:nvPicPr>
          <p:cNvPr id="585" name="Google Shape;585;g2e02126bc50_0_79"/>
          <p:cNvPicPr preferRelativeResize="0"/>
          <p:nvPr/>
        </p:nvPicPr>
        <p:blipFill>
          <a:blip r:embed="rId4">
            <a:alphaModFix/>
          </a:blip>
          <a:stretch>
            <a:fillRect/>
          </a:stretch>
        </p:blipFill>
        <p:spPr>
          <a:xfrm>
            <a:off x="5424788" y="2857500"/>
            <a:ext cx="3663452" cy="2093374"/>
          </a:xfrm>
          <a:prstGeom prst="rect">
            <a:avLst/>
          </a:prstGeom>
          <a:noFill/>
          <a:ln>
            <a:noFill/>
          </a:ln>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g2e02126bc50_0_91"/>
          <p:cNvSpPr txBox="1">
            <a:spLocks noGrp="1"/>
          </p:cNvSpPr>
          <p:nvPr>
            <p:ph type="title"/>
          </p:nvPr>
        </p:nvSpPr>
        <p:spPr>
          <a:xfrm>
            <a:off x="400025" y="86785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Flow Control:</a:t>
            </a:r>
            <a:endParaRPr/>
          </a:p>
        </p:txBody>
      </p:sp>
      <p:sp>
        <p:nvSpPr>
          <p:cNvPr id="591" name="Google Shape;591;g2e02126bc50_0_91"/>
          <p:cNvSpPr txBox="1">
            <a:spLocks noGrp="1"/>
          </p:cNvSpPr>
          <p:nvPr>
            <p:ph type="body" idx="1"/>
          </p:nvPr>
        </p:nvSpPr>
        <p:spPr>
          <a:xfrm>
            <a:off x="311700" y="2644350"/>
            <a:ext cx="8520600" cy="2234100"/>
          </a:xfrm>
          <a:prstGeom prst="rect">
            <a:avLst/>
          </a:prstGeom>
        </p:spPr>
        <p:txBody>
          <a:bodyPr spcFirstLastPara="1" wrap="square" lIns="91425" tIns="91425" rIns="91425" bIns="91425" anchor="t" anchorCtr="0">
            <a:noAutofit/>
          </a:bodyPr>
          <a:lstStyle/>
          <a:p>
            <a:pPr marL="457200" lvl="0" indent="-310515" algn="just" rtl="0">
              <a:lnSpc>
                <a:spcPct val="105000"/>
              </a:lnSpc>
              <a:spcBef>
                <a:spcPts val="0"/>
              </a:spcBef>
              <a:spcAft>
                <a:spcPts val="0"/>
              </a:spcAft>
              <a:buSzPts val="1290"/>
              <a:buChar char="●"/>
            </a:pPr>
            <a:r>
              <a:rPr lang="en-US" sz="1290"/>
              <a:t>The data-link layer at the sending node tries to push frames toward the data-link layer at the receiving node. If the receiving node cannot process and deliver the packet to its network at the same rate that the frames arrive, it becomes overwhelmed with frames.</a:t>
            </a:r>
            <a:endParaRPr sz="1290"/>
          </a:p>
          <a:p>
            <a:pPr marL="457200" lvl="0" indent="-310515" algn="just" rtl="0">
              <a:lnSpc>
                <a:spcPct val="105000"/>
              </a:lnSpc>
              <a:spcBef>
                <a:spcPts val="0"/>
              </a:spcBef>
              <a:spcAft>
                <a:spcPts val="0"/>
              </a:spcAft>
              <a:buSzPts val="1290"/>
              <a:buChar char="●"/>
            </a:pPr>
            <a:r>
              <a:rPr lang="en-US" sz="1290"/>
              <a:t>Flow control in this case can be feedback from the receiving node to the sending node to stop or slow down pushing frames.</a:t>
            </a:r>
            <a:endParaRPr sz="1290"/>
          </a:p>
          <a:p>
            <a:pPr marL="457200" lvl="0" indent="-310515" algn="just" rtl="0">
              <a:lnSpc>
                <a:spcPct val="105000"/>
              </a:lnSpc>
              <a:spcBef>
                <a:spcPts val="0"/>
              </a:spcBef>
              <a:spcAft>
                <a:spcPts val="0"/>
              </a:spcAft>
              <a:buSzPts val="1290"/>
              <a:buChar char="●"/>
            </a:pPr>
            <a:r>
              <a:rPr lang="en-US" sz="1290"/>
              <a:t>Use of two buffers; one at the sending data-link layer and the other at the receiving data-link layer.</a:t>
            </a:r>
            <a:endParaRPr sz="1290"/>
          </a:p>
          <a:p>
            <a:pPr marL="457200" lvl="0" indent="-310515" algn="just" rtl="0">
              <a:lnSpc>
                <a:spcPct val="105000"/>
              </a:lnSpc>
              <a:spcBef>
                <a:spcPts val="0"/>
              </a:spcBef>
              <a:spcAft>
                <a:spcPts val="0"/>
              </a:spcAft>
              <a:buSzPts val="1290"/>
              <a:buChar char="●"/>
            </a:pPr>
            <a:r>
              <a:rPr lang="en-US" sz="1290"/>
              <a:t>When the buffer of the receiving data-link layer is full, it informs the sending data-link layer to stop pushing frames.</a:t>
            </a:r>
            <a:endParaRPr sz="1290"/>
          </a:p>
          <a:p>
            <a:pPr marL="457200" lvl="0" indent="-310515" algn="just" rtl="0">
              <a:lnSpc>
                <a:spcPct val="105000"/>
              </a:lnSpc>
              <a:spcBef>
                <a:spcPts val="0"/>
              </a:spcBef>
              <a:spcAft>
                <a:spcPts val="0"/>
              </a:spcAft>
              <a:buSzPts val="1290"/>
              <a:buChar char="●"/>
            </a:pPr>
            <a:r>
              <a:rPr lang="en-US" sz="1290"/>
              <a:t>What if the Buffer size is of only one slot that can hold only one frame?</a:t>
            </a:r>
            <a:endParaRPr sz="1290"/>
          </a:p>
          <a:p>
            <a:pPr marL="914400" lvl="1" indent="-310515" algn="just" rtl="0">
              <a:lnSpc>
                <a:spcPct val="105000"/>
              </a:lnSpc>
              <a:spcBef>
                <a:spcPts val="0"/>
              </a:spcBef>
              <a:spcAft>
                <a:spcPts val="0"/>
              </a:spcAft>
              <a:buSzPts val="1290"/>
              <a:buChar char="○"/>
            </a:pPr>
            <a:r>
              <a:rPr lang="en-US" sz="1290"/>
              <a:t>When this single slot in the receiving data-link layer is empty, it sends a note to the network layer to send the next frame.</a:t>
            </a:r>
            <a:endParaRPr sz="1290"/>
          </a:p>
        </p:txBody>
      </p:sp>
      <p:pic>
        <p:nvPicPr>
          <p:cNvPr id="592" name="Google Shape;592;g2e02126bc50_0_91"/>
          <p:cNvPicPr preferRelativeResize="0"/>
          <p:nvPr/>
        </p:nvPicPr>
        <p:blipFill>
          <a:blip r:embed="rId3">
            <a:alphaModFix/>
          </a:blip>
          <a:stretch>
            <a:fillRect/>
          </a:stretch>
        </p:blipFill>
        <p:spPr>
          <a:xfrm>
            <a:off x="2322938" y="1440550"/>
            <a:ext cx="4498126" cy="1238225"/>
          </a:xfrm>
          <a:prstGeom prst="rect">
            <a:avLst/>
          </a:prstGeom>
          <a:noFill/>
          <a:ln>
            <a:noFill/>
          </a:ln>
        </p:spPr>
      </p:pic>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596"/>
        <p:cNvGrpSpPr/>
        <p:nvPr/>
      </p:nvGrpSpPr>
      <p:grpSpPr>
        <a:xfrm>
          <a:off x="0" y="0"/>
          <a:ext cx="0" cy="0"/>
          <a:chOff x="0" y="0"/>
          <a:chExt cx="0" cy="0"/>
        </a:xfrm>
      </p:grpSpPr>
      <p:sp>
        <p:nvSpPr>
          <p:cNvPr id="597" name="Google Shape;597;g2e02126bc50_0_50"/>
          <p:cNvSpPr txBox="1">
            <a:spLocks noGrp="1"/>
          </p:cNvSpPr>
          <p:nvPr>
            <p:ph type="title"/>
          </p:nvPr>
        </p:nvSpPr>
        <p:spPr>
          <a:xfrm>
            <a:off x="391725" y="7817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Error Control</a:t>
            </a:r>
            <a:endParaRPr/>
          </a:p>
        </p:txBody>
      </p:sp>
      <p:sp>
        <p:nvSpPr>
          <p:cNvPr id="598" name="Google Shape;598;g2e02126bc50_0_50"/>
          <p:cNvSpPr txBox="1">
            <a:spLocks noGrp="1"/>
          </p:cNvSpPr>
          <p:nvPr>
            <p:ph type="body" idx="1"/>
          </p:nvPr>
        </p:nvSpPr>
        <p:spPr>
          <a:xfrm>
            <a:off x="253250" y="1278200"/>
            <a:ext cx="8520600" cy="3767100"/>
          </a:xfrm>
          <a:prstGeom prst="rect">
            <a:avLst/>
          </a:prstGeom>
        </p:spPr>
        <p:txBody>
          <a:bodyPr spcFirstLastPara="1" wrap="square" lIns="91425" tIns="91425" rIns="91425" bIns="91425" anchor="t" anchorCtr="0">
            <a:normAutofit lnSpcReduction="10000"/>
          </a:bodyPr>
          <a:lstStyle/>
          <a:p>
            <a:pPr marL="457200" lvl="0" indent="-342900" algn="just" rtl="0">
              <a:spcBef>
                <a:spcPts val="0"/>
              </a:spcBef>
              <a:spcAft>
                <a:spcPts val="0"/>
              </a:spcAft>
              <a:buSzPts val="1800"/>
              <a:buChar char="●"/>
            </a:pPr>
            <a:r>
              <a:rPr lang="en-US"/>
              <a:t>Error control at the data-link layer is implemented to prevent the receiving node from delivering corrupted packets to its network layer.</a:t>
            </a:r>
            <a:endParaRPr/>
          </a:p>
          <a:p>
            <a:pPr marL="457200" lvl="0" indent="-342900" algn="just" rtl="0">
              <a:spcBef>
                <a:spcPts val="0"/>
              </a:spcBef>
              <a:spcAft>
                <a:spcPts val="0"/>
              </a:spcAft>
              <a:buSzPts val="1800"/>
              <a:buChar char="●"/>
            </a:pPr>
            <a:r>
              <a:rPr lang="en-US"/>
              <a:t>Two methods to implement error control.</a:t>
            </a:r>
            <a:endParaRPr/>
          </a:p>
          <a:p>
            <a:pPr marL="914400" lvl="1" indent="-317500" algn="just" rtl="0">
              <a:spcBef>
                <a:spcPts val="0"/>
              </a:spcBef>
              <a:spcAft>
                <a:spcPts val="0"/>
              </a:spcAft>
              <a:buSzPts val="1400"/>
              <a:buChar char="○"/>
            </a:pPr>
            <a:r>
              <a:rPr lang="en-US"/>
              <a:t>If the frame is corrupted, it is silently discarded; if it is not corrupted, the packet is delivered to the network layer. - Ethernet</a:t>
            </a:r>
            <a:endParaRPr/>
          </a:p>
          <a:p>
            <a:pPr marL="914400" lvl="1" indent="-317500" algn="just" rtl="0">
              <a:spcBef>
                <a:spcPts val="0"/>
              </a:spcBef>
              <a:spcAft>
                <a:spcPts val="0"/>
              </a:spcAft>
              <a:buSzPts val="1400"/>
              <a:buChar char="○"/>
            </a:pPr>
            <a:r>
              <a:rPr lang="en-US"/>
              <a:t>If the frame is corrupted, it is silently discarded; if it is not corrupted, an acknowledgment is sent to the sender.</a:t>
            </a:r>
            <a:endParaRPr/>
          </a:p>
          <a:p>
            <a:pPr marL="457200" lvl="0" indent="-342900" algn="just" rtl="0">
              <a:spcBef>
                <a:spcPts val="0"/>
              </a:spcBef>
              <a:spcAft>
                <a:spcPts val="0"/>
              </a:spcAft>
              <a:buSzPts val="1800"/>
              <a:buChar char="●"/>
            </a:pPr>
            <a:r>
              <a:rPr lang="en-US"/>
              <a:t>In both methods, a Cyclic Redundancy Checksum (CRC) is added to the frame header by the sender and checked by the receiver.</a:t>
            </a:r>
            <a:endParaRPr/>
          </a:p>
          <a:p>
            <a:pPr marL="457200" lvl="0" indent="-342900" algn="just" rtl="0">
              <a:spcBef>
                <a:spcPts val="0"/>
              </a:spcBef>
              <a:spcAft>
                <a:spcPts val="0"/>
              </a:spcAft>
              <a:buSzPts val="1800"/>
              <a:buChar char="●"/>
            </a:pPr>
            <a:r>
              <a:rPr lang="en-US"/>
              <a:t>Combination of Flow and error control:</a:t>
            </a:r>
            <a:endParaRPr/>
          </a:p>
          <a:p>
            <a:pPr marL="914400" lvl="1" indent="-317500" algn="just" rtl="0">
              <a:spcBef>
                <a:spcPts val="0"/>
              </a:spcBef>
              <a:spcAft>
                <a:spcPts val="0"/>
              </a:spcAft>
              <a:buSzPts val="1400"/>
              <a:buChar char="○"/>
            </a:pPr>
            <a:r>
              <a:rPr lang="en-US"/>
              <a:t>The acknowledgment that is sent for flow control can also be used for error control to tell the sender the packet has arrived uncorrupted. The lack of acknowledgment means that there is a problem in the sent frame.</a:t>
            </a:r>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602"/>
        <p:cNvGrpSpPr/>
        <p:nvPr/>
      </p:nvGrpSpPr>
      <p:grpSpPr>
        <a:xfrm>
          <a:off x="0" y="0"/>
          <a:ext cx="0" cy="0"/>
          <a:chOff x="0" y="0"/>
          <a:chExt cx="0" cy="0"/>
        </a:xfrm>
      </p:grpSpPr>
      <p:sp>
        <p:nvSpPr>
          <p:cNvPr id="603" name="Google Shape;603;g2e02126bc50_0_34"/>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DLC Protocol - Connectionless and Connection Oriented</a:t>
            </a:r>
            <a:endParaRPr/>
          </a:p>
        </p:txBody>
      </p:sp>
      <p:sp>
        <p:nvSpPr>
          <p:cNvPr id="604" name="Google Shape;604;g2e02126bc50_0_34"/>
          <p:cNvSpPr txBox="1">
            <a:spLocks noGrp="1"/>
          </p:cNvSpPr>
          <p:nvPr>
            <p:ph type="body" idx="1"/>
          </p:nvPr>
        </p:nvSpPr>
        <p:spPr>
          <a:xfrm>
            <a:off x="269800" y="1727100"/>
            <a:ext cx="85206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a:t>Connectionless: </a:t>
            </a:r>
            <a:endParaRPr/>
          </a:p>
          <a:p>
            <a:pPr marL="914400" lvl="1" indent="-317500" algn="just" rtl="0">
              <a:spcBef>
                <a:spcPts val="0"/>
              </a:spcBef>
              <a:spcAft>
                <a:spcPts val="0"/>
              </a:spcAft>
              <a:buSzPts val="1400"/>
              <a:buChar char="○"/>
            </a:pPr>
            <a:r>
              <a:rPr lang="en-US"/>
              <a:t>Frames are sent from one node to the next without any relationship between the frames; each frame is independent.</a:t>
            </a:r>
            <a:endParaRPr/>
          </a:p>
          <a:p>
            <a:pPr marL="914400" lvl="1" indent="-317500" algn="just" rtl="0">
              <a:spcBef>
                <a:spcPts val="0"/>
              </a:spcBef>
              <a:spcAft>
                <a:spcPts val="0"/>
              </a:spcAft>
              <a:buSzPts val="1400"/>
              <a:buChar char="○"/>
            </a:pPr>
            <a:r>
              <a:rPr lang="en-US"/>
              <a:t>The frames are not numbered and there is no sense of ordering.</a:t>
            </a:r>
            <a:endParaRPr/>
          </a:p>
          <a:p>
            <a:pPr marL="914400" lvl="1" indent="-317500" algn="just" rtl="0">
              <a:spcBef>
                <a:spcPts val="0"/>
              </a:spcBef>
              <a:spcAft>
                <a:spcPts val="0"/>
              </a:spcAft>
              <a:buSzPts val="1400"/>
              <a:buChar char="○"/>
            </a:pPr>
            <a:r>
              <a:rPr lang="en-US"/>
              <a:t>Eg: Data link protocols of LANs</a:t>
            </a:r>
            <a:endParaRPr/>
          </a:p>
          <a:p>
            <a:pPr marL="457200" lvl="0" indent="-342900" algn="just" rtl="0">
              <a:spcBef>
                <a:spcPts val="0"/>
              </a:spcBef>
              <a:spcAft>
                <a:spcPts val="0"/>
              </a:spcAft>
              <a:buSzPts val="1800"/>
              <a:buChar char="●"/>
            </a:pPr>
            <a:r>
              <a:rPr lang="en-US"/>
              <a:t>Connection Oriented:</a:t>
            </a:r>
            <a:endParaRPr/>
          </a:p>
          <a:p>
            <a:pPr marL="914400" lvl="1" indent="-317500" algn="just" rtl="0">
              <a:spcBef>
                <a:spcPts val="0"/>
              </a:spcBef>
              <a:spcAft>
                <a:spcPts val="0"/>
              </a:spcAft>
              <a:buSzPts val="1400"/>
              <a:buChar char="○"/>
            </a:pPr>
            <a:r>
              <a:rPr lang="en-US"/>
              <a:t>a logical connection should first be established between the two nodes (setup phase). After all frames that are somehow related to each other are transmitted (transfer phase), the logical connection is terminated (teardown phase).</a:t>
            </a:r>
            <a:endParaRPr/>
          </a:p>
          <a:p>
            <a:pPr marL="914400" lvl="1" indent="-317500" algn="just" rtl="0">
              <a:spcBef>
                <a:spcPts val="0"/>
              </a:spcBef>
              <a:spcAft>
                <a:spcPts val="0"/>
              </a:spcAft>
              <a:buSzPts val="1400"/>
              <a:buChar char="○"/>
            </a:pPr>
            <a:r>
              <a:rPr lang="en-US"/>
              <a:t>The frames are numbered and sent in order.</a:t>
            </a:r>
            <a:endParaRPr/>
          </a:p>
          <a:p>
            <a:pPr marL="914400" lvl="1" indent="-317500" algn="just" rtl="0">
              <a:spcBef>
                <a:spcPts val="0"/>
              </a:spcBef>
              <a:spcAft>
                <a:spcPts val="0"/>
              </a:spcAft>
              <a:buSzPts val="1400"/>
              <a:buChar char="○"/>
            </a:pPr>
            <a:r>
              <a:rPr lang="en-US"/>
              <a:t>Eg: Point to point protocols, some LANs and some WANs.</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g2e02126bc50_0_111"/>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Data Link Layer Protocol</a:t>
            </a:r>
            <a:endParaRPr/>
          </a:p>
        </p:txBody>
      </p:sp>
      <p:sp>
        <p:nvSpPr>
          <p:cNvPr id="610" name="Google Shape;610;g2e02126bc50_0_111"/>
          <p:cNvSpPr txBox="1">
            <a:spLocks noGrp="1"/>
          </p:cNvSpPr>
          <p:nvPr>
            <p:ph type="body" idx="1"/>
          </p:nvPr>
        </p:nvSpPr>
        <p:spPr>
          <a:xfrm>
            <a:off x="228400" y="1642150"/>
            <a:ext cx="8520600" cy="3416400"/>
          </a:xfrm>
          <a:prstGeom prst="rect">
            <a:avLst/>
          </a:prstGeom>
        </p:spPr>
        <p:txBody>
          <a:bodyPr spcFirstLastPara="1" wrap="square" lIns="91425" tIns="91425" rIns="91425" bIns="91425" anchor="t" anchorCtr="0">
            <a:normAutofit fontScale="92500" lnSpcReduction="20000"/>
          </a:bodyPr>
          <a:lstStyle/>
          <a:p>
            <a:pPr marL="457200" lvl="0" indent="-334327" algn="just" rtl="0">
              <a:spcBef>
                <a:spcPts val="0"/>
              </a:spcBef>
              <a:spcAft>
                <a:spcPts val="0"/>
              </a:spcAft>
              <a:buSzPct val="100000"/>
              <a:buChar char="●"/>
            </a:pPr>
            <a:r>
              <a:rPr lang="en-US"/>
              <a:t>Four Protocols are defined to deal with flow control and error control: </a:t>
            </a:r>
            <a:endParaRPr/>
          </a:p>
          <a:p>
            <a:pPr marL="914400" lvl="1" indent="-310832" algn="just" rtl="0">
              <a:spcBef>
                <a:spcPts val="0"/>
              </a:spcBef>
              <a:spcAft>
                <a:spcPts val="0"/>
              </a:spcAft>
              <a:buSzPct val="100000"/>
              <a:buChar char="○"/>
            </a:pPr>
            <a:r>
              <a:rPr lang="en-US" b="1"/>
              <a:t>Simple Protocol, Stop- and- wait</a:t>
            </a:r>
            <a:r>
              <a:rPr lang="en-US"/>
              <a:t>, Go- Back-N and Selective-repeat.</a:t>
            </a:r>
            <a:endParaRPr/>
          </a:p>
          <a:p>
            <a:pPr marL="457200" lvl="0" indent="-334327" algn="just" rtl="0">
              <a:spcBef>
                <a:spcPts val="0"/>
              </a:spcBef>
              <a:spcAft>
                <a:spcPts val="0"/>
              </a:spcAft>
              <a:buSzPct val="100000"/>
              <a:buChar char="●"/>
            </a:pPr>
            <a:r>
              <a:rPr lang="en-US" b="1"/>
              <a:t>Simple Protocol:</a:t>
            </a:r>
            <a:r>
              <a:rPr lang="en-US"/>
              <a:t> With neither flow control nor error control.</a:t>
            </a: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457200" lvl="0" indent="0" algn="just" rtl="0">
              <a:spcBef>
                <a:spcPts val="0"/>
              </a:spcBef>
              <a:spcAft>
                <a:spcPts val="0"/>
              </a:spcAft>
              <a:buNone/>
            </a:pPr>
            <a:endParaRPr/>
          </a:p>
          <a:p>
            <a:pPr marL="457200" lvl="0" indent="0" algn="just" rtl="0">
              <a:spcBef>
                <a:spcPts val="0"/>
              </a:spcBef>
              <a:spcAft>
                <a:spcPts val="0"/>
              </a:spcAft>
              <a:buNone/>
            </a:pPr>
            <a:endParaRPr/>
          </a:p>
          <a:p>
            <a:pPr marL="457200" lvl="0" indent="0" algn="just" rtl="0">
              <a:spcBef>
                <a:spcPts val="0"/>
              </a:spcBef>
              <a:spcAft>
                <a:spcPts val="0"/>
              </a:spcAft>
              <a:buNone/>
            </a:pPr>
            <a:endParaRPr/>
          </a:p>
          <a:p>
            <a:pPr marL="457200" lvl="0" indent="-334327" algn="just" rtl="0">
              <a:spcBef>
                <a:spcPts val="0"/>
              </a:spcBef>
              <a:spcAft>
                <a:spcPts val="0"/>
              </a:spcAft>
              <a:buSzPct val="100000"/>
              <a:buChar char="●"/>
            </a:pPr>
            <a:r>
              <a:rPr lang="en-US"/>
              <a:t>Finite State machine (FSM): </a:t>
            </a:r>
            <a:endParaRPr/>
          </a:p>
          <a:p>
            <a:pPr marL="914400" lvl="1" indent="-310832" algn="just" rtl="0">
              <a:spcBef>
                <a:spcPts val="0"/>
              </a:spcBef>
              <a:spcAft>
                <a:spcPts val="0"/>
              </a:spcAft>
              <a:buSzPct val="100000"/>
              <a:buChar char="○"/>
            </a:pPr>
            <a:r>
              <a:rPr lang="en-US"/>
              <a:t>The sender site should not send a frame until its network layer has a message to send.</a:t>
            </a:r>
            <a:endParaRPr/>
          </a:p>
          <a:p>
            <a:pPr marL="914400" lvl="1" indent="-310832" algn="just" rtl="0">
              <a:spcBef>
                <a:spcPts val="0"/>
              </a:spcBef>
              <a:spcAft>
                <a:spcPts val="0"/>
              </a:spcAft>
              <a:buSzPct val="100000"/>
              <a:buChar char="○"/>
            </a:pPr>
            <a:r>
              <a:rPr lang="en-US"/>
              <a:t>The receiver site cannot deliver a message to its network layer until a frame arrives.</a:t>
            </a:r>
            <a:endParaRPr/>
          </a:p>
          <a:p>
            <a:pPr marL="457200" lvl="0" indent="0" algn="just" rtl="0">
              <a:spcBef>
                <a:spcPts val="0"/>
              </a:spcBef>
              <a:spcAft>
                <a:spcPts val="0"/>
              </a:spcAft>
              <a:buNone/>
            </a:pPr>
            <a:endParaRPr/>
          </a:p>
        </p:txBody>
      </p:sp>
      <p:pic>
        <p:nvPicPr>
          <p:cNvPr id="611" name="Google Shape;611;g2e02126bc50_0_111"/>
          <p:cNvPicPr preferRelativeResize="0"/>
          <p:nvPr/>
        </p:nvPicPr>
        <p:blipFill>
          <a:blip r:embed="rId3">
            <a:alphaModFix/>
          </a:blip>
          <a:stretch>
            <a:fillRect/>
          </a:stretch>
        </p:blipFill>
        <p:spPr>
          <a:xfrm>
            <a:off x="1797300" y="2653458"/>
            <a:ext cx="5093798" cy="946525"/>
          </a:xfrm>
          <a:prstGeom prst="rect">
            <a:avLst/>
          </a:prstGeom>
          <a:noFill/>
          <a:ln>
            <a:noFill/>
          </a:ln>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g2e02126bc50_0_118"/>
          <p:cNvSpPr txBox="1">
            <a:spLocks noGrp="1"/>
          </p:cNvSpPr>
          <p:nvPr>
            <p:ph type="body" idx="1"/>
          </p:nvPr>
        </p:nvSpPr>
        <p:spPr>
          <a:xfrm>
            <a:off x="411075" y="971275"/>
            <a:ext cx="3733800" cy="3990000"/>
          </a:xfrm>
          <a:prstGeom prst="rect">
            <a:avLst/>
          </a:prstGeom>
        </p:spPr>
        <p:txBody>
          <a:bodyPr spcFirstLastPara="1" wrap="square" lIns="91425" tIns="91425" rIns="91425" bIns="91425" anchor="t" anchorCtr="0">
            <a:normAutofit/>
          </a:bodyPr>
          <a:lstStyle/>
          <a:p>
            <a:pPr marL="457200" lvl="0" indent="0" algn="just" rtl="0">
              <a:spcBef>
                <a:spcPts val="0"/>
              </a:spcBef>
              <a:spcAft>
                <a:spcPts val="0"/>
              </a:spcAft>
              <a:buNone/>
            </a:pPr>
            <a:endParaRPr/>
          </a:p>
          <a:p>
            <a:pPr marL="457200" lvl="0" indent="-342900" algn="just" rtl="0">
              <a:spcBef>
                <a:spcPts val="0"/>
              </a:spcBef>
              <a:spcAft>
                <a:spcPts val="0"/>
              </a:spcAft>
              <a:buSzPts val="1800"/>
              <a:buChar char="●"/>
            </a:pPr>
            <a:r>
              <a:rPr lang="en-US"/>
              <a:t>FSM has only one state i.e. Ready</a:t>
            </a: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0" lvl="0" indent="0" algn="just" rtl="0">
              <a:spcBef>
                <a:spcPts val="0"/>
              </a:spcBef>
              <a:spcAft>
                <a:spcPts val="0"/>
              </a:spcAft>
              <a:buNone/>
            </a:pPr>
            <a:endParaRPr/>
          </a:p>
          <a:p>
            <a:pPr marL="457200" lvl="0" indent="-342900" algn="just" rtl="0">
              <a:spcBef>
                <a:spcPts val="0"/>
              </a:spcBef>
              <a:spcAft>
                <a:spcPts val="0"/>
              </a:spcAft>
              <a:buSzPts val="1800"/>
              <a:buChar char="●"/>
            </a:pPr>
            <a:r>
              <a:rPr lang="en-US"/>
              <a:t>The flow diagram is simple with sender sending frames one after the other without thinking of the receiver.</a:t>
            </a:r>
            <a:endParaRPr/>
          </a:p>
        </p:txBody>
      </p:sp>
      <p:pic>
        <p:nvPicPr>
          <p:cNvPr id="617" name="Google Shape;617;g2e02126bc50_0_118"/>
          <p:cNvPicPr preferRelativeResize="0"/>
          <p:nvPr/>
        </p:nvPicPr>
        <p:blipFill>
          <a:blip r:embed="rId3">
            <a:alphaModFix/>
          </a:blip>
          <a:stretch>
            <a:fillRect/>
          </a:stretch>
        </p:blipFill>
        <p:spPr>
          <a:xfrm>
            <a:off x="4144900" y="923502"/>
            <a:ext cx="4999102" cy="1783801"/>
          </a:xfrm>
          <a:prstGeom prst="rect">
            <a:avLst/>
          </a:prstGeom>
          <a:noFill/>
          <a:ln>
            <a:noFill/>
          </a:ln>
        </p:spPr>
      </p:pic>
      <p:pic>
        <p:nvPicPr>
          <p:cNvPr id="618" name="Google Shape;618;g2e02126bc50_0_118"/>
          <p:cNvPicPr preferRelativeResize="0"/>
          <p:nvPr/>
        </p:nvPicPr>
        <p:blipFill>
          <a:blip r:embed="rId4">
            <a:alphaModFix/>
          </a:blip>
          <a:stretch>
            <a:fillRect/>
          </a:stretch>
        </p:blipFill>
        <p:spPr>
          <a:xfrm>
            <a:off x="4209475" y="2857525"/>
            <a:ext cx="4611500" cy="2224876"/>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Shape 622"/>
        <p:cNvGrpSpPr/>
        <p:nvPr/>
      </p:nvGrpSpPr>
      <p:grpSpPr>
        <a:xfrm>
          <a:off x="0" y="0"/>
          <a:ext cx="0" cy="0"/>
          <a:chOff x="0" y="0"/>
          <a:chExt cx="0" cy="0"/>
        </a:xfrm>
      </p:grpSpPr>
      <p:sp>
        <p:nvSpPr>
          <p:cNvPr id="623" name="Google Shape;623;g2e02126bc50_0_126"/>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Stop-and-Wait Protocol</a:t>
            </a:r>
            <a:endParaRPr/>
          </a:p>
        </p:txBody>
      </p:sp>
      <p:sp>
        <p:nvSpPr>
          <p:cNvPr id="624" name="Google Shape;624;g2e02126bc50_0_126"/>
          <p:cNvSpPr txBox="1">
            <a:spLocks noGrp="1"/>
          </p:cNvSpPr>
          <p:nvPr>
            <p:ph type="body" idx="1"/>
          </p:nvPr>
        </p:nvSpPr>
        <p:spPr>
          <a:xfrm>
            <a:off x="278100" y="1506800"/>
            <a:ext cx="4393200" cy="3416400"/>
          </a:xfrm>
          <a:prstGeom prst="rect">
            <a:avLst/>
          </a:prstGeom>
        </p:spPr>
        <p:txBody>
          <a:bodyPr spcFirstLastPara="1" wrap="square" lIns="91425" tIns="91425" rIns="91425" bIns="91425" anchor="t" anchorCtr="0">
            <a:normAutofit fontScale="70000" lnSpcReduction="20000"/>
          </a:bodyPr>
          <a:lstStyle/>
          <a:p>
            <a:pPr marL="457200" lvl="0" indent="-308610" algn="just" rtl="0">
              <a:spcBef>
                <a:spcPts val="0"/>
              </a:spcBef>
              <a:spcAft>
                <a:spcPts val="0"/>
              </a:spcAft>
              <a:buSzPct val="100000"/>
              <a:buChar char="●"/>
            </a:pPr>
            <a:r>
              <a:rPr lang="en-US"/>
              <a:t>It has both flow control and error control.</a:t>
            </a:r>
            <a:endParaRPr/>
          </a:p>
          <a:p>
            <a:pPr marL="457200" lvl="0" indent="-308610" algn="just" rtl="0">
              <a:spcBef>
                <a:spcPts val="0"/>
              </a:spcBef>
              <a:spcAft>
                <a:spcPts val="0"/>
              </a:spcAft>
              <a:buSzPct val="100000"/>
              <a:buChar char="●"/>
            </a:pPr>
            <a:r>
              <a:rPr lang="en-US"/>
              <a:t>The sender sends one frame at a time and waits for an acknowledgment before sending the next one. It starts the timer.</a:t>
            </a:r>
            <a:endParaRPr/>
          </a:p>
          <a:p>
            <a:pPr marL="457200" lvl="0" indent="-308610" algn="just" rtl="0">
              <a:spcBef>
                <a:spcPts val="0"/>
              </a:spcBef>
              <a:spcAft>
                <a:spcPts val="0"/>
              </a:spcAft>
              <a:buSzPct val="100000"/>
              <a:buChar char="●"/>
            </a:pPr>
            <a:r>
              <a:rPr lang="en-US"/>
              <a:t>Data frame has CRC to detect error. The receiver on receiving frame, checks CRC, if it is incorrect indicating the frame is corrupted then it will be discarded otherwise it will be sent to network layer after decapsulation and an acknowledgement will be sent to the sender node.</a:t>
            </a:r>
            <a:endParaRPr/>
          </a:p>
          <a:p>
            <a:pPr marL="457200" lvl="0" indent="-308610" algn="just" rtl="0">
              <a:spcBef>
                <a:spcPts val="0"/>
              </a:spcBef>
              <a:spcAft>
                <a:spcPts val="0"/>
              </a:spcAft>
              <a:buSzPct val="100000"/>
              <a:buChar char="●"/>
            </a:pPr>
            <a:r>
              <a:rPr lang="en-US"/>
              <a:t>The sender node on receiving acknowledgement from receiver before expiration of timer, discards the current frame and sends next frame.</a:t>
            </a:r>
            <a:endParaRPr/>
          </a:p>
          <a:p>
            <a:pPr marL="457200" lvl="0" indent="-308610" algn="just" rtl="0">
              <a:spcBef>
                <a:spcPts val="0"/>
              </a:spcBef>
              <a:spcAft>
                <a:spcPts val="0"/>
              </a:spcAft>
              <a:buSzPct val="100000"/>
              <a:buChar char="●"/>
            </a:pPr>
            <a:r>
              <a:rPr lang="en-US"/>
              <a:t>If the timer at the sender expires and there is no acknowledgement received from the receiver then, it resends the frame.</a:t>
            </a:r>
            <a:endParaRPr/>
          </a:p>
        </p:txBody>
      </p:sp>
      <p:pic>
        <p:nvPicPr>
          <p:cNvPr id="625" name="Google Shape;625;g2e02126bc50_0_126"/>
          <p:cNvPicPr preferRelativeResize="0"/>
          <p:nvPr/>
        </p:nvPicPr>
        <p:blipFill>
          <a:blip r:embed="rId3">
            <a:alphaModFix/>
          </a:blip>
          <a:stretch>
            <a:fillRect/>
          </a:stretch>
        </p:blipFill>
        <p:spPr>
          <a:xfrm>
            <a:off x="4671400" y="1913300"/>
            <a:ext cx="4323526" cy="142340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9984</Words>
  <Application>Microsoft Office PowerPoint</Application>
  <PresentationFormat>On-screen Show (16:9)</PresentationFormat>
  <Paragraphs>602</Paragraphs>
  <Slides>111</Slides>
  <Notes>111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111</vt:i4>
      </vt:variant>
    </vt:vector>
  </HeadingPairs>
  <TitlesOfParts>
    <vt:vector size="115" baseType="lpstr">
      <vt:lpstr>Times New Roman</vt:lpstr>
      <vt:lpstr>Playfair Display</vt:lpstr>
      <vt:lpstr>Arial</vt:lpstr>
      <vt:lpstr>Simple Light</vt:lpstr>
      <vt:lpstr>PowerPoint Presentation</vt:lpstr>
      <vt:lpstr>PowerPoint Presentation</vt:lpstr>
      <vt:lpstr>PERSPECTIVES</vt:lpstr>
      <vt:lpstr>Cost-Effective Resource Sharing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Application Programming Interface (Sockets)</vt:lpstr>
      <vt:lpstr>PowerPoint Presentation</vt:lpstr>
      <vt:lpstr>PowerPoint Presentation</vt:lpstr>
      <vt:lpstr>PowerPoint Presentation</vt:lpstr>
      <vt:lpstr>PowerPoint Presentation</vt:lpstr>
      <vt:lpstr>PowerPoint Presentation</vt:lpstr>
      <vt:lpstr>PowerPoint Presentation</vt:lpstr>
      <vt:lpstr>NETWORKS</vt:lpstr>
      <vt:lpstr>Network Criteria</vt:lpstr>
      <vt:lpstr>PowerPoint Presentation</vt:lpstr>
      <vt:lpstr>Physical Structures: Type of Connection: </vt:lpstr>
      <vt:lpstr>PowerPoint Presentation</vt:lpstr>
      <vt:lpstr>Network Topology</vt:lpstr>
      <vt:lpstr>Mesh Topology</vt:lpstr>
      <vt:lpstr>PowerPoint Presentation</vt:lpstr>
      <vt:lpstr>Star Topology</vt:lpstr>
      <vt:lpstr>PowerPoint Presentation</vt:lpstr>
      <vt:lpstr>Bus Topology</vt:lpstr>
      <vt:lpstr>PowerPoint Presentation</vt:lpstr>
      <vt:lpstr>Ring Topology</vt:lpstr>
      <vt:lpstr>PowerPoint Presentation</vt:lpstr>
      <vt:lpstr>NETWORK TYPES</vt:lpstr>
      <vt:lpstr>PowerPoint Presentation</vt:lpstr>
      <vt:lpstr>Wide Area Network</vt:lpstr>
      <vt:lpstr>Examples of WANs today: point-to-point WANs</vt:lpstr>
      <vt:lpstr>Examples of WANs today: Switched WANs</vt:lpstr>
      <vt:lpstr>Internetwork</vt:lpstr>
      <vt:lpstr>PowerPoint Presentation</vt:lpstr>
      <vt:lpstr>Switching</vt:lpstr>
      <vt:lpstr>Circuit-Switched Network</vt:lpstr>
      <vt:lpstr>PowerPoint Presentation</vt:lpstr>
      <vt:lpstr>Packet-Switched Network</vt:lpstr>
      <vt:lpstr>PowerPoint Presentation</vt:lpstr>
      <vt:lpstr>The Internet</vt:lpstr>
      <vt:lpstr>PowerPoint Presentation</vt:lpstr>
      <vt:lpstr>Accessing the Internet</vt:lpstr>
      <vt:lpstr>PowerPoint Presentation</vt:lpstr>
      <vt:lpstr>TCP/IP PROTOCOL SUITE</vt:lpstr>
      <vt:lpstr>PowerPoint Presentation</vt:lpstr>
      <vt:lpstr>Layered Architecture</vt:lpstr>
      <vt:lpstr>PowerPoint Presentation</vt:lpstr>
      <vt:lpstr>Layers in the TCP/IP Protocol Suite</vt:lpstr>
      <vt:lpstr>PowerPoint Presentation</vt:lpstr>
      <vt:lpstr>Description of Each Layer: Physical Layer</vt:lpstr>
      <vt:lpstr>Data-link Layer</vt:lpstr>
      <vt:lpstr>Network Layer</vt:lpstr>
      <vt:lpstr>PowerPoint Presentation</vt:lpstr>
      <vt:lpstr>Transport Layer</vt:lpstr>
      <vt:lpstr>PowerPoint Presentation</vt:lpstr>
      <vt:lpstr>Application Layer</vt:lpstr>
      <vt:lpstr>Encapsulation and Decapsulation</vt:lpstr>
      <vt:lpstr>PowerPoint Presentation</vt:lpstr>
      <vt:lpstr>PowerPoint Presentation</vt:lpstr>
      <vt:lpstr>PowerPoint Presentation</vt:lpstr>
      <vt:lpstr>Addressing</vt:lpstr>
      <vt:lpstr>PowerPoint Presentation</vt:lpstr>
      <vt:lpstr>Multiplexing and Demultiplexing: with respect to layers</vt:lpstr>
      <vt:lpstr>THE OSI MODEL</vt:lpstr>
      <vt:lpstr>PowerPoint Presentation</vt:lpstr>
      <vt:lpstr>PowerPoint Presentation</vt:lpstr>
      <vt:lpstr>OSI versus TCP/IP</vt:lpstr>
      <vt:lpstr>TRANSMISSION MODES</vt:lpstr>
      <vt:lpstr>Parallel Transmission</vt:lpstr>
      <vt:lpstr>PowerPoint Presentation</vt:lpstr>
      <vt:lpstr>Serial Transmission</vt:lpstr>
      <vt:lpstr>PowerPoint Presentation</vt:lpstr>
      <vt:lpstr>PowerPoint Presentation</vt:lpstr>
      <vt:lpstr>PowerPoint Presentation</vt:lpstr>
      <vt:lpstr>PowerPoint Presentation</vt:lpstr>
      <vt:lpstr>Synchronous Transmission</vt:lpstr>
      <vt:lpstr>PowerPoint Presentation</vt:lpstr>
      <vt:lpstr>Isochronous</vt:lpstr>
      <vt:lpstr>Link Layer  </vt:lpstr>
      <vt:lpstr>Introduction to Data Link Layer</vt:lpstr>
      <vt:lpstr>PowerPoint Presentation</vt:lpstr>
      <vt:lpstr>Services</vt:lpstr>
      <vt:lpstr>PowerPoint Presentation</vt:lpstr>
      <vt:lpstr>Addressing </vt:lpstr>
      <vt:lpstr>Services by Data Link Control (DLC)</vt:lpstr>
      <vt:lpstr>Framing</vt:lpstr>
      <vt:lpstr>PowerPoint Presentation</vt:lpstr>
      <vt:lpstr>PowerPoint Presentation</vt:lpstr>
      <vt:lpstr>Flow Control:</vt:lpstr>
      <vt:lpstr>Error Control</vt:lpstr>
      <vt:lpstr>DLC Protocol - Connectionless and Connection Oriented</vt:lpstr>
      <vt:lpstr>Data Link Layer Protocol</vt:lpstr>
      <vt:lpstr>PowerPoint Presentation</vt:lpstr>
      <vt:lpstr>Stop-and-Wait Protocol</vt:lpstr>
      <vt:lpstr>FSM of Stop-and-Wait protocol</vt:lpstr>
      <vt:lpstr>FSM of Stop-and-Wait protocol</vt:lpstr>
      <vt:lpstr>PowerPoint Presentation</vt:lpstr>
      <vt:lpstr>PowerPoint Presentation</vt:lpstr>
      <vt:lpstr>HDLC: High-Level Data Link Control </vt:lpstr>
      <vt:lpstr>HDLC - Framing</vt:lpstr>
      <vt:lpstr>PowerPoint Presentation</vt:lpstr>
      <vt:lpstr>PowerPoint Presentation</vt:lpstr>
      <vt:lpstr>PowerPoint Presentation</vt:lpstr>
      <vt:lpstr>PowerPoint Presentation</vt:lpstr>
      <vt:lpstr>Example of connection and disconnection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Microsoft account</cp:lastModifiedBy>
  <cp:revision>26</cp:revision>
  <dcterms:modified xsi:type="dcterms:W3CDTF">2025-03-05T06:54:17Z</dcterms:modified>
</cp:coreProperties>
</file>