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28"/>
  </p:notesMasterIdLst>
  <p:handoutMasterIdLst>
    <p:handoutMasterId r:id="rId29"/>
  </p:handoutMasterIdLst>
  <p:sldIdLst>
    <p:sldId id="290" r:id="rId2"/>
    <p:sldId id="308" r:id="rId3"/>
    <p:sldId id="307" r:id="rId4"/>
    <p:sldId id="292" r:id="rId5"/>
    <p:sldId id="293" r:id="rId6"/>
    <p:sldId id="294" r:id="rId7"/>
    <p:sldId id="295" r:id="rId8"/>
    <p:sldId id="296" r:id="rId9"/>
    <p:sldId id="297" r:id="rId10"/>
    <p:sldId id="298" r:id="rId11"/>
    <p:sldId id="299" r:id="rId12"/>
    <p:sldId id="304" r:id="rId13"/>
    <p:sldId id="300" r:id="rId14"/>
    <p:sldId id="301" r:id="rId15"/>
    <p:sldId id="302" r:id="rId16"/>
    <p:sldId id="303" r:id="rId17"/>
    <p:sldId id="305" r:id="rId18"/>
    <p:sldId id="306" r:id="rId19"/>
    <p:sldId id="309" r:id="rId20"/>
    <p:sldId id="310" r:id="rId21"/>
    <p:sldId id="311" r:id="rId22"/>
    <p:sldId id="312" r:id="rId23"/>
    <p:sldId id="315" r:id="rId24"/>
    <p:sldId id="316" r:id="rId25"/>
    <p:sldId id="313" r:id="rId26"/>
    <p:sldId id="314"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06" autoAdjust="0"/>
    <p:restoredTop sz="94660"/>
  </p:normalViewPr>
  <p:slideViewPr>
    <p:cSldViewPr snapToGrid="0">
      <p:cViewPr varScale="1">
        <p:scale>
          <a:sx n="105" d="100"/>
          <a:sy n="105" d="100"/>
        </p:scale>
        <p:origin x="1118" y="86"/>
      </p:cViewPr>
      <p:guideLst>
        <p:guide orient="horz" pos="1620"/>
        <p:guide pos="2880"/>
      </p:guideLst>
    </p:cSldViewPr>
  </p:slideViewPr>
  <p:notesTextViewPr>
    <p:cViewPr>
      <p:scale>
        <a:sx n="1" d="1"/>
        <a:sy n="1" d="1"/>
      </p:scale>
      <p:origin x="0" y="0"/>
    </p:cViewPr>
  </p:notesTextViewPr>
  <p:notesViewPr>
    <p:cSldViewPr snapToGrid="0">
      <p:cViewPr varScale="1">
        <p:scale>
          <a:sx n="75" d="100"/>
          <a:sy n="75" d="100"/>
        </p:scale>
        <p:origin x="3066" y="2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190C68C-FA64-8808-59DE-D20750CB28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3432E8D8-7C75-199D-4858-76BD8D21FA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FA7656-CE36-42D4-983C-4D4DD8F88F38}" type="datetimeFigureOut">
              <a:rPr lang="en-IN" smtClean="0"/>
              <a:t>31-05-2024</a:t>
            </a:fld>
            <a:endParaRPr lang="en-IN"/>
          </a:p>
        </p:txBody>
      </p:sp>
      <p:sp>
        <p:nvSpPr>
          <p:cNvPr id="4" name="Footer Placeholder 3">
            <a:extLst>
              <a:ext uri="{FF2B5EF4-FFF2-40B4-BE49-F238E27FC236}">
                <a16:creationId xmlns:a16="http://schemas.microsoft.com/office/drawing/2014/main" xmlns="" id="{1556F7F8-ABCC-1CF9-9524-CB2DCB43F7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EA8C5AE9-6173-1EE2-0EB9-92FBC6A520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7CBDB4-C371-461E-B20D-3E2505CBC0CB}" type="slidenum">
              <a:rPr lang="en-IN" smtClean="0"/>
              <a:t>‹#›</a:t>
            </a:fld>
            <a:endParaRPr lang="en-IN"/>
          </a:p>
        </p:txBody>
      </p:sp>
    </p:spTree>
    <p:extLst>
      <p:ext uri="{BB962C8B-B14F-4D97-AF65-F5344CB8AC3E}">
        <p14:creationId xmlns:p14="http://schemas.microsoft.com/office/powerpoint/2010/main" val="3289346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960111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3550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3305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4573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4299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9842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5605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34644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2720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9914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7992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0630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22935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71417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0936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11551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91138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5894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821740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43340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6548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2332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57684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3463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3557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286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63565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7" name="Google Shape;17;p3"/>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9" name="Google Shape;19;p3"/>
          <p:cNvPicPr preferRelativeResize="0"/>
          <p:nvPr/>
        </p:nvPicPr>
        <p:blipFill>
          <a:blip r:embed="rId2">
            <a:alphaModFix/>
          </a:blip>
          <a:stretch>
            <a:fillRect/>
          </a:stretch>
        </p:blipFill>
        <p:spPr>
          <a:xfrm>
            <a:off x="6983600" y="415175"/>
            <a:ext cx="1974051" cy="300175"/>
          </a:xfrm>
          <a:prstGeom prst="rect">
            <a:avLst/>
          </a:prstGeom>
          <a:noFill/>
          <a:ln>
            <a:noFill/>
          </a:ln>
        </p:spPr>
      </p:pic>
      <p:grpSp>
        <p:nvGrpSpPr>
          <p:cNvPr id="8" name="Group 7">
            <a:extLst>
              <a:ext uri="{FF2B5EF4-FFF2-40B4-BE49-F238E27FC236}">
                <a16:creationId xmlns:a16="http://schemas.microsoft.com/office/drawing/2014/main" xmlns="" id="{1A191C25-1A3C-0ABA-1BDF-1963DBAC3409}"/>
              </a:ext>
            </a:extLst>
          </p:cNvPr>
          <p:cNvGrpSpPr/>
          <p:nvPr userDrawn="1"/>
        </p:nvGrpSpPr>
        <p:grpSpPr>
          <a:xfrm>
            <a:off x="0" y="0"/>
            <a:ext cx="9144000" cy="5143500"/>
            <a:chOff x="0" y="0"/>
            <a:chExt cx="9144000" cy="5143500"/>
          </a:xfrm>
        </p:grpSpPr>
        <p:sp>
          <p:nvSpPr>
            <p:cNvPr id="7" name="Rectangle 6">
              <a:extLst>
                <a:ext uri="{FF2B5EF4-FFF2-40B4-BE49-F238E27FC236}">
                  <a16:creationId xmlns:a16="http://schemas.microsoft.com/office/drawing/2014/main" xmlns="" id="{C8D4B067-D304-59F5-C1BC-25D90471A9F8}"/>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xmlns="" id="{88F6D0E5-7268-8606-D4CC-27D4078965D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71238" y="219909"/>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2" name="Google Shape;22;p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62A04933-B448-B54B-368F-D9864F99C3A4}"/>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2A9F246C-D9AB-75C5-258E-893E4432839C}"/>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8D5432EC-B246-6FD2-286E-8AEAD1C2DE1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4A779A5B-3A79-3A99-AE59-E12991F27693}"/>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F4586A1D-9758-264A-C18A-C7281B9C77C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C6F9681E-7DB4-ECC6-58A3-5C8DA42E0C32}"/>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830C0281-BB4E-BC14-1020-F038B28DD42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30FD36F3-82E4-9820-7B3C-EEEDB9BF4D4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63E1900F-C300-4F53-0B26-090E6E9EE205}"/>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620A2E88-C0C5-F3E1-BFDE-CCAFCC8CAECD}"/>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78143065-A6F6-FC7E-E618-2984DF46D117}"/>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1603F88D-723E-D5A2-5042-938B1131CB1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4C6107CA-D479-DBD9-442B-86DAA3339DF7}"/>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DF8C45B5-43CE-0687-BBDC-28955F0D65E0}"/>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5DF10958-A5EA-E472-8211-7F522F2CB3A3}"/>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9E3FEB3E-4F61-44F2-9AAE-1A3F0BC4987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4B80D59B-9DFE-4595-F8A3-0013247AD4D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EE62799D-B28B-3CB1-D50D-DD86F6B6AF93}"/>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7463A03A-9863-B929-6FD2-F2BEBAA76FAB}"/>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EE93E7E5-1903-8F06-EB29-347874908DDD}"/>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29DD75D0-7AAD-DBAE-B237-73B7EEE84BA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61EBF5A7-032C-2FEC-A530-5DDAED5DFD38}"/>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5D710205-E448-248A-F1A8-714D3E07A8E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C3ED8E06-7678-1E49-4DD3-8274B819AD4B}"/>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8C6D8B5F-E71F-89BC-8E87-3A30BD1A4CC9}"/>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C1D23F59-17D7-E341-3EEF-E0BB0BF998D9}"/>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B515A719-DA34-2E01-979A-46397BB1138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22B0660F-D9C4-5DA1-78EE-8553930B3A5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FC28A863-5B0F-9BCA-A385-49253AD4307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D7D09F3A-36FC-0746-667D-6B93C1215C86}"/>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778F927E-55A4-6336-27F0-54CC04169F90}"/>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5E7FB4EA-C9D5-7BAD-842D-836A077342B2}"/>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7051" y="168324"/>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2">
            <a:alphaModFix/>
          </a:blip>
          <a:stretch>
            <a:fillRect/>
          </a:stretch>
        </p:blipFill>
        <p:spPr>
          <a:xfrm>
            <a:off x="216000" y="216000"/>
            <a:ext cx="1507681" cy="647999"/>
          </a:xfrm>
          <a:prstGeom prst="rect">
            <a:avLst/>
          </a:prstGeom>
          <a:noFill/>
          <a:ln>
            <a:noFill/>
          </a:ln>
        </p:spPr>
      </p:pic>
      <p:sp>
        <p:nvSpPr>
          <p:cNvPr id="5" name="Rectangle 4">
            <a:extLst>
              <a:ext uri="{FF2B5EF4-FFF2-40B4-BE49-F238E27FC236}">
                <a16:creationId xmlns:a16="http://schemas.microsoft.com/office/drawing/2014/main" xmlns="" id="{6E59EC21-A6EB-AA16-2565-465E8F414E6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           </a:t>
            </a:r>
          </a:p>
          <a:p>
            <a:pPr algn="ctr"/>
            <a:r>
              <a:rPr lang="en-IN" sz="2400" b="1" dirty="0" smtClean="0">
                <a:solidFill>
                  <a:srgbClr val="002060"/>
                </a:solidFill>
                <a:latin typeface="Times New Roman" panose="02020603050405020304" pitchFamily="18" charset="0"/>
                <a:cs typeface="Times New Roman" panose="02020603050405020304" pitchFamily="18" charset="0"/>
              </a:rPr>
              <a:t>     Data Link Layer Protocols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6" y="928915"/>
            <a:ext cx="8904513" cy="523220"/>
          </a:xfrm>
          <a:prstGeom prst="rect">
            <a:avLst/>
          </a:prstGeom>
        </p:spPr>
        <p:txBody>
          <a:bodyPr wrap="square">
            <a:spAutoFit/>
          </a:bodyPr>
          <a:lstStyle/>
          <a:p>
            <a:pPr marL="285750" indent="-285750">
              <a:buFont typeface="Arial" panose="020B0604020202020204" pitchFamily="34" charset="0"/>
              <a:buChar char="•"/>
            </a:pPr>
            <a:endParaRPr lang="en-IN" dirty="0" smtClean="0">
              <a:solidFill>
                <a:srgbClr val="C00000"/>
              </a:solidFill>
            </a:endParaRPr>
          </a:p>
          <a:p>
            <a:pPr marL="285750" indent="-285750">
              <a:buFont typeface="Arial" panose="020B0604020202020204" pitchFamily="34" charset="0"/>
              <a:buChar char="•"/>
            </a:pPr>
            <a:endParaRPr lang="en-IN" dirty="0">
              <a:solidFill>
                <a:srgbClr val="C00000"/>
              </a:solidFill>
            </a:endParaRPr>
          </a:p>
        </p:txBody>
      </p:sp>
      <p:pic>
        <p:nvPicPr>
          <p:cNvPr id="8" name="Picture 7"/>
          <p:cNvPicPr>
            <a:picLocks noChangeAspect="1"/>
          </p:cNvPicPr>
          <p:nvPr/>
        </p:nvPicPr>
        <p:blipFill>
          <a:blip r:embed="rId3"/>
          <a:stretch>
            <a:fillRect/>
          </a:stretch>
        </p:blipFill>
        <p:spPr>
          <a:xfrm>
            <a:off x="783771" y="1023257"/>
            <a:ext cx="7569200" cy="3650343"/>
          </a:xfrm>
          <a:prstGeom prst="rect">
            <a:avLst/>
          </a:prstGeom>
        </p:spPr>
      </p:pic>
    </p:spTree>
    <p:extLst>
      <p:ext uri="{BB962C8B-B14F-4D97-AF65-F5344CB8AC3E}">
        <p14:creationId xmlns:p14="http://schemas.microsoft.com/office/powerpoint/2010/main" val="1608409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074229" cy="830997"/>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  Data Link Layer Protocols</a:t>
            </a:r>
          </a:p>
          <a:p>
            <a:pPr algn="ctr"/>
            <a:r>
              <a:rPr lang="en-IN" sz="2400" b="1" dirty="0">
                <a:solidFill>
                  <a:srgbClr val="002060"/>
                </a:solidFill>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      Go-Back-N ARQ</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6" y="928915"/>
            <a:ext cx="8904513" cy="1169551"/>
          </a:xfrm>
          <a:prstGeom prst="rect">
            <a:avLst/>
          </a:prstGeom>
        </p:spPr>
        <p:txBody>
          <a:bodyPr wrap="square">
            <a:spAutoFit/>
          </a:bodyPr>
          <a:lstStyle/>
          <a:p>
            <a:pPr fontAlgn="base"/>
            <a:endParaRPr lang="en-US" dirty="0" smtClean="0"/>
          </a:p>
          <a:p>
            <a:pPr fontAlgn="base"/>
            <a:endParaRPr lang="en-US" dirty="0"/>
          </a:p>
          <a:p>
            <a:pPr fontAlgn="base"/>
            <a:endParaRPr lang="en-US" dirty="0"/>
          </a:p>
          <a:p>
            <a:pPr marL="285750" indent="-285750">
              <a:buFont typeface="Arial" panose="020B0604020202020204" pitchFamily="34" charset="0"/>
              <a:buChar char="•"/>
            </a:pPr>
            <a:endParaRPr lang="en-IN" dirty="0" smtClean="0">
              <a:solidFill>
                <a:srgbClr val="C00000"/>
              </a:solidFill>
            </a:endParaRPr>
          </a:p>
          <a:p>
            <a:pPr marL="285750" indent="-285750">
              <a:buFont typeface="Arial" panose="020B0604020202020204" pitchFamily="34" charset="0"/>
              <a:buChar char="•"/>
            </a:pPr>
            <a:endParaRPr lang="en-IN" dirty="0">
              <a:solidFill>
                <a:srgbClr val="C0000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pic>
        <p:nvPicPr>
          <p:cNvPr id="5" name="Picture 4"/>
          <p:cNvPicPr>
            <a:picLocks noChangeAspect="1"/>
          </p:cNvPicPr>
          <p:nvPr/>
        </p:nvPicPr>
        <p:blipFill>
          <a:blip r:embed="rId3"/>
          <a:stretch>
            <a:fillRect/>
          </a:stretch>
        </p:blipFill>
        <p:spPr>
          <a:xfrm>
            <a:off x="333830" y="1073732"/>
            <a:ext cx="2888342" cy="3360711"/>
          </a:xfrm>
          <a:prstGeom prst="rect">
            <a:avLst/>
          </a:prstGeom>
        </p:spPr>
      </p:pic>
      <p:pic>
        <p:nvPicPr>
          <p:cNvPr id="8" name="Picture 7"/>
          <p:cNvPicPr>
            <a:picLocks noChangeAspect="1"/>
          </p:cNvPicPr>
          <p:nvPr/>
        </p:nvPicPr>
        <p:blipFill>
          <a:blip r:embed="rId4"/>
          <a:stretch>
            <a:fillRect/>
          </a:stretch>
        </p:blipFill>
        <p:spPr>
          <a:xfrm>
            <a:off x="3955143" y="1316467"/>
            <a:ext cx="4840514" cy="3117976"/>
          </a:xfrm>
          <a:prstGeom prst="rect">
            <a:avLst/>
          </a:prstGeom>
        </p:spPr>
      </p:pic>
    </p:spTree>
    <p:extLst>
      <p:ext uri="{BB962C8B-B14F-4D97-AF65-F5344CB8AC3E}">
        <p14:creationId xmlns:p14="http://schemas.microsoft.com/office/powerpoint/2010/main" val="4129586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     </a:t>
            </a:r>
            <a:r>
              <a:rPr lang="en-IN" sz="2400" b="1" dirty="0">
                <a:solidFill>
                  <a:srgbClr val="002060"/>
                </a:solidFill>
                <a:latin typeface="Times New Roman" panose="02020603050405020304" pitchFamily="18" charset="0"/>
                <a:cs typeface="Times New Roman" panose="02020603050405020304" pitchFamily="18" charset="0"/>
              </a:rPr>
              <a:t>Data Link Layer Protocols</a:t>
            </a:r>
          </a:p>
          <a:p>
            <a:pPr algn="ctr"/>
            <a:r>
              <a:rPr lang="en-IN" sz="2400" b="1" dirty="0">
                <a:solidFill>
                  <a:srgbClr val="002060"/>
                </a:solidFill>
                <a:latin typeface="Times New Roman" panose="02020603050405020304" pitchFamily="18" charset="0"/>
                <a:cs typeface="Times New Roman" panose="02020603050405020304" pitchFamily="18" charset="0"/>
              </a:rPr>
              <a:t>       Go-Back-N ARQ</a:t>
            </a:r>
          </a:p>
        </p:txBody>
      </p:sp>
      <p:sp>
        <p:nvSpPr>
          <p:cNvPr id="3" name="Rectangle 2"/>
          <p:cNvSpPr/>
          <p:nvPr/>
        </p:nvSpPr>
        <p:spPr>
          <a:xfrm>
            <a:off x="87086" y="928915"/>
            <a:ext cx="8904513" cy="1169551"/>
          </a:xfrm>
          <a:prstGeom prst="rect">
            <a:avLst/>
          </a:prstGeom>
        </p:spPr>
        <p:txBody>
          <a:bodyPr wrap="square">
            <a:spAutoFit/>
          </a:bodyPr>
          <a:lstStyle/>
          <a:p>
            <a:pPr fontAlgn="base"/>
            <a:endParaRPr lang="en-US" dirty="0" smtClean="0"/>
          </a:p>
          <a:p>
            <a:pPr fontAlgn="base"/>
            <a:endParaRPr lang="en-US" dirty="0"/>
          </a:p>
          <a:p>
            <a:pPr fontAlgn="base"/>
            <a:endParaRPr lang="en-US" dirty="0"/>
          </a:p>
          <a:p>
            <a:pPr marL="285750" indent="-285750">
              <a:buFont typeface="Arial" panose="020B0604020202020204" pitchFamily="34" charset="0"/>
              <a:buChar char="•"/>
            </a:pPr>
            <a:endParaRPr lang="en-IN" dirty="0" smtClean="0">
              <a:solidFill>
                <a:srgbClr val="C00000"/>
              </a:solidFill>
            </a:endParaRPr>
          </a:p>
          <a:p>
            <a:pPr marL="285750" indent="-285750">
              <a:buFont typeface="Arial" panose="020B0604020202020204" pitchFamily="34" charset="0"/>
              <a:buChar char="•"/>
            </a:pPr>
            <a:endParaRPr lang="en-IN" dirty="0">
              <a:solidFill>
                <a:srgbClr val="C0000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pic>
        <p:nvPicPr>
          <p:cNvPr id="4" name="Picture 3"/>
          <p:cNvPicPr>
            <a:picLocks noChangeAspect="1"/>
          </p:cNvPicPr>
          <p:nvPr/>
        </p:nvPicPr>
        <p:blipFill>
          <a:blip r:embed="rId3"/>
          <a:stretch>
            <a:fillRect/>
          </a:stretch>
        </p:blipFill>
        <p:spPr>
          <a:xfrm>
            <a:off x="413657" y="1132412"/>
            <a:ext cx="8258629" cy="3702673"/>
          </a:xfrm>
          <a:prstGeom prst="rect">
            <a:avLst/>
          </a:prstGeom>
        </p:spPr>
      </p:pic>
    </p:spTree>
    <p:extLst>
      <p:ext uri="{BB962C8B-B14F-4D97-AF65-F5344CB8AC3E}">
        <p14:creationId xmlns:p14="http://schemas.microsoft.com/office/powerpoint/2010/main" val="3112053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     </a:t>
            </a:r>
            <a:r>
              <a:rPr lang="en-IN" sz="2400" b="1" dirty="0">
                <a:solidFill>
                  <a:srgbClr val="002060"/>
                </a:solidFill>
                <a:latin typeface="Times New Roman" panose="02020603050405020304" pitchFamily="18" charset="0"/>
                <a:cs typeface="Times New Roman" panose="02020603050405020304" pitchFamily="18" charset="0"/>
              </a:rPr>
              <a:t>Data Link Layer Protocols</a:t>
            </a:r>
          </a:p>
          <a:p>
            <a:pPr algn="ctr"/>
            <a:r>
              <a:rPr lang="en-IN" sz="2400" b="1" dirty="0">
                <a:solidFill>
                  <a:srgbClr val="002060"/>
                </a:solidFill>
                <a:latin typeface="Times New Roman" panose="02020603050405020304" pitchFamily="18" charset="0"/>
                <a:cs typeface="Times New Roman" panose="02020603050405020304" pitchFamily="18" charset="0"/>
              </a:rPr>
              <a:t>       Go-Back-N ARQ</a:t>
            </a:r>
          </a:p>
        </p:txBody>
      </p:sp>
      <p:sp>
        <p:nvSpPr>
          <p:cNvPr id="3" name="Rectangle 2"/>
          <p:cNvSpPr/>
          <p:nvPr/>
        </p:nvSpPr>
        <p:spPr>
          <a:xfrm>
            <a:off x="87086" y="928915"/>
            <a:ext cx="8904513" cy="1169551"/>
          </a:xfrm>
          <a:prstGeom prst="rect">
            <a:avLst/>
          </a:prstGeom>
        </p:spPr>
        <p:txBody>
          <a:bodyPr wrap="square">
            <a:spAutoFit/>
          </a:bodyPr>
          <a:lstStyle/>
          <a:p>
            <a:pPr fontAlgn="base"/>
            <a:endParaRPr lang="en-US" dirty="0" smtClean="0"/>
          </a:p>
          <a:p>
            <a:pPr fontAlgn="base"/>
            <a:endParaRPr lang="en-US" dirty="0"/>
          </a:p>
          <a:p>
            <a:pPr fontAlgn="base"/>
            <a:endParaRPr lang="en-US" dirty="0"/>
          </a:p>
          <a:p>
            <a:pPr marL="285750" indent="-285750">
              <a:buFont typeface="Arial" panose="020B0604020202020204" pitchFamily="34" charset="0"/>
              <a:buChar char="•"/>
            </a:pPr>
            <a:endParaRPr lang="en-IN" dirty="0" smtClean="0">
              <a:solidFill>
                <a:srgbClr val="C00000"/>
              </a:solidFill>
            </a:endParaRPr>
          </a:p>
          <a:p>
            <a:pPr marL="285750" indent="-285750">
              <a:buFont typeface="Arial" panose="020B0604020202020204" pitchFamily="34" charset="0"/>
              <a:buChar char="•"/>
            </a:pPr>
            <a:endParaRPr lang="en-IN" dirty="0">
              <a:solidFill>
                <a:srgbClr val="C0000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pic>
        <p:nvPicPr>
          <p:cNvPr id="7" name="Picture 6"/>
          <p:cNvPicPr>
            <a:picLocks noChangeAspect="1"/>
          </p:cNvPicPr>
          <p:nvPr/>
        </p:nvPicPr>
        <p:blipFill>
          <a:blip r:embed="rId3"/>
          <a:stretch>
            <a:fillRect/>
          </a:stretch>
        </p:blipFill>
        <p:spPr>
          <a:xfrm>
            <a:off x="283029" y="985209"/>
            <a:ext cx="5526291" cy="4080277"/>
          </a:xfrm>
          <a:prstGeom prst="rect">
            <a:avLst/>
          </a:prstGeom>
        </p:spPr>
      </p:pic>
      <p:pic>
        <p:nvPicPr>
          <p:cNvPr id="8" name="Picture 7"/>
          <p:cNvPicPr>
            <a:picLocks noChangeAspect="1"/>
          </p:cNvPicPr>
          <p:nvPr/>
        </p:nvPicPr>
        <p:blipFill>
          <a:blip r:embed="rId4"/>
          <a:stretch>
            <a:fillRect/>
          </a:stretch>
        </p:blipFill>
        <p:spPr>
          <a:xfrm>
            <a:off x="6005263" y="2076575"/>
            <a:ext cx="2781541" cy="1897544"/>
          </a:xfrm>
          <a:prstGeom prst="rect">
            <a:avLst/>
          </a:prstGeom>
        </p:spPr>
      </p:pic>
    </p:spTree>
    <p:extLst>
      <p:ext uri="{BB962C8B-B14F-4D97-AF65-F5344CB8AC3E}">
        <p14:creationId xmlns:p14="http://schemas.microsoft.com/office/powerpoint/2010/main" val="1621465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     </a:t>
            </a:r>
            <a:r>
              <a:rPr lang="en-IN" sz="2400" b="1" dirty="0">
                <a:solidFill>
                  <a:srgbClr val="002060"/>
                </a:solidFill>
                <a:latin typeface="Times New Roman" panose="02020603050405020304" pitchFamily="18" charset="0"/>
                <a:cs typeface="Times New Roman" panose="02020603050405020304" pitchFamily="18" charset="0"/>
              </a:rPr>
              <a:t>Data Link Layer Protocols</a:t>
            </a:r>
          </a:p>
          <a:p>
            <a:pPr algn="ctr"/>
            <a:r>
              <a:rPr lang="en-IN" sz="2400" b="1" dirty="0">
                <a:solidFill>
                  <a:srgbClr val="002060"/>
                </a:solidFill>
                <a:latin typeface="Times New Roman" panose="02020603050405020304" pitchFamily="18" charset="0"/>
                <a:cs typeface="Times New Roman" panose="02020603050405020304" pitchFamily="18" charset="0"/>
              </a:rPr>
              <a:t>       Go-Back-N ARQ</a:t>
            </a:r>
          </a:p>
        </p:txBody>
      </p:sp>
      <p:sp>
        <p:nvSpPr>
          <p:cNvPr id="3" name="Rectangle 2"/>
          <p:cNvSpPr/>
          <p:nvPr/>
        </p:nvSpPr>
        <p:spPr>
          <a:xfrm>
            <a:off x="87086" y="928915"/>
            <a:ext cx="8904513" cy="1169551"/>
          </a:xfrm>
          <a:prstGeom prst="rect">
            <a:avLst/>
          </a:prstGeom>
        </p:spPr>
        <p:txBody>
          <a:bodyPr wrap="square">
            <a:spAutoFit/>
          </a:bodyPr>
          <a:lstStyle/>
          <a:p>
            <a:pPr fontAlgn="base"/>
            <a:endParaRPr lang="en-US" dirty="0" smtClean="0"/>
          </a:p>
          <a:p>
            <a:pPr fontAlgn="base"/>
            <a:endParaRPr lang="en-US" dirty="0"/>
          </a:p>
          <a:p>
            <a:pPr fontAlgn="base"/>
            <a:endParaRPr lang="en-US" dirty="0"/>
          </a:p>
          <a:p>
            <a:pPr marL="285750" indent="-285750">
              <a:buFont typeface="Arial" panose="020B0604020202020204" pitchFamily="34" charset="0"/>
              <a:buChar char="•"/>
            </a:pPr>
            <a:endParaRPr lang="en-IN" dirty="0" smtClean="0">
              <a:solidFill>
                <a:srgbClr val="C00000"/>
              </a:solidFill>
            </a:endParaRPr>
          </a:p>
          <a:p>
            <a:pPr marL="285750" indent="-285750">
              <a:buFont typeface="Arial" panose="020B0604020202020204" pitchFamily="34" charset="0"/>
              <a:buChar char="•"/>
            </a:pPr>
            <a:endParaRPr lang="en-IN" dirty="0">
              <a:solidFill>
                <a:srgbClr val="C0000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539430"/>
          </a:xfrm>
          <a:prstGeom prst="rect">
            <a:avLst/>
          </a:prstGeom>
        </p:spPr>
        <p:txBody>
          <a:bodyPr wrap="square">
            <a:spAutoFit/>
          </a:bodyPr>
          <a:lstStyle/>
          <a:p>
            <a:r>
              <a:rPr lang="en-US" b="1" dirty="0" smtClean="0">
                <a:solidFill>
                  <a:srgbClr val="C00000"/>
                </a:solidFill>
                <a:latin typeface="Roboto"/>
              </a:rPr>
              <a:t>Advantages :</a:t>
            </a:r>
          </a:p>
          <a:p>
            <a:pPr marL="285750" indent="-285750">
              <a:buFont typeface="Arial" panose="020B0604020202020204" pitchFamily="34" charset="0"/>
              <a:buChar char="•"/>
            </a:pPr>
            <a:endParaRPr lang="en-US" dirty="0">
              <a:solidFill>
                <a:srgbClr val="C00000"/>
              </a:solidFill>
              <a:latin typeface="Roboto"/>
            </a:endParaRPr>
          </a:p>
          <a:p>
            <a:pPr marL="285750" indent="-285750">
              <a:buFont typeface="Arial" panose="020B0604020202020204" pitchFamily="34" charset="0"/>
              <a:buChar char="•"/>
            </a:pPr>
            <a:r>
              <a:rPr lang="en-US" dirty="0">
                <a:solidFill>
                  <a:srgbClr val="C00000"/>
                </a:solidFill>
                <a:latin typeface="Roboto"/>
              </a:rPr>
              <a:t>Multiple frames can be simultaneous to the receiver side</a:t>
            </a:r>
            <a:r>
              <a:rPr lang="en-US" dirty="0" smtClean="0">
                <a:solidFill>
                  <a:srgbClr val="C00000"/>
                </a:solidFill>
                <a:latin typeface="Roboto"/>
              </a:rPr>
              <a:t>.</a:t>
            </a:r>
          </a:p>
          <a:p>
            <a:pPr marL="285750" indent="-285750">
              <a:buFont typeface="Arial" panose="020B0604020202020204" pitchFamily="34" charset="0"/>
              <a:buChar char="•"/>
            </a:pPr>
            <a:endParaRPr lang="en-US" dirty="0">
              <a:solidFill>
                <a:srgbClr val="C00000"/>
              </a:solidFill>
              <a:latin typeface="Roboto"/>
            </a:endParaRPr>
          </a:p>
          <a:p>
            <a:pPr marL="285750" indent="-285750">
              <a:buFont typeface="Arial" panose="020B0604020202020204" pitchFamily="34" charset="0"/>
              <a:buChar char="•"/>
            </a:pPr>
            <a:r>
              <a:rPr lang="en-US" dirty="0">
                <a:solidFill>
                  <a:srgbClr val="C00000"/>
                </a:solidFill>
                <a:latin typeface="Roboto"/>
              </a:rPr>
              <a:t>Increase the efficiency of the data transfer and has more control over the flow of frames</a:t>
            </a:r>
            <a:r>
              <a:rPr lang="en-US" dirty="0" smtClean="0">
                <a:solidFill>
                  <a:srgbClr val="C00000"/>
                </a:solidFill>
                <a:latin typeface="Roboto"/>
              </a:rPr>
              <a:t>.</a:t>
            </a:r>
          </a:p>
          <a:p>
            <a:pPr marL="285750" indent="-285750">
              <a:buFont typeface="Arial" panose="020B0604020202020204" pitchFamily="34" charset="0"/>
              <a:buChar char="•"/>
            </a:pPr>
            <a:endParaRPr lang="en-US" dirty="0">
              <a:solidFill>
                <a:srgbClr val="C00000"/>
              </a:solidFill>
              <a:latin typeface="Roboto"/>
            </a:endParaRPr>
          </a:p>
          <a:p>
            <a:pPr marL="285750" indent="-285750">
              <a:buFont typeface="Arial" panose="020B0604020202020204" pitchFamily="34" charset="0"/>
              <a:buChar char="•"/>
            </a:pPr>
            <a:r>
              <a:rPr lang="en-US" dirty="0">
                <a:solidFill>
                  <a:srgbClr val="C00000"/>
                </a:solidFill>
                <a:latin typeface="Roboto"/>
              </a:rPr>
              <a:t>Time delay is less for sharing data frames</a:t>
            </a:r>
            <a:r>
              <a:rPr lang="en-US" dirty="0" smtClean="0">
                <a:solidFill>
                  <a:srgbClr val="C00000"/>
                </a:solidFill>
                <a:latin typeface="Roboto"/>
              </a:rPr>
              <a:t>.</a:t>
            </a:r>
          </a:p>
          <a:p>
            <a:pPr marL="285750" indent="-285750">
              <a:buFont typeface="Arial" panose="020B0604020202020204" pitchFamily="34" charset="0"/>
              <a:buChar char="•"/>
            </a:pPr>
            <a:endParaRPr lang="en-US" dirty="0">
              <a:solidFill>
                <a:srgbClr val="C00000"/>
              </a:solidFill>
              <a:latin typeface="Roboto"/>
            </a:endParaRPr>
          </a:p>
          <a:p>
            <a:r>
              <a:rPr lang="en-US" b="1" dirty="0" smtClean="0">
                <a:solidFill>
                  <a:srgbClr val="C00000"/>
                </a:solidFill>
              </a:rPr>
              <a:t>Disadvantages:</a:t>
            </a:r>
          </a:p>
          <a:p>
            <a:pPr marL="285750" indent="-285750">
              <a:buFont typeface="Arial" panose="020B0604020202020204" pitchFamily="34" charset="0"/>
              <a:buChar char="•"/>
            </a:pPr>
            <a:endParaRPr lang="en-US" dirty="0">
              <a:solidFill>
                <a:srgbClr val="C00000"/>
              </a:solidFill>
            </a:endParaRPr>
          </a:p>
          <a:p>
            <a:pPr marL="285750" indent="-285750">
              <a:buFont typeface="Arial" panose="020B0604020202020204" pitchFamily="34" charset="0"/>
              <a:buChar char="•"/>
            </a:pPr>
            <a:r>
              <a:rPr lang="en-US" dirty="0">
                <a:solidFill>
                  <a:srgbClr val="C00000"/>
                </a:solidFill>
              </a:rPr>
              <a:t>The storage of data frames at the receiver side</a:t>
            </a:r>
            <a:r>
              <a:rPr lang="en-US" dirty="0" smtClean="0">
                <a:solidFill>
                  <a:srgbClr val="C00000"/>
                </a:solidFill>
              </a:rPr>
              <a:t>.</a:t>
            </a:r>
          </a:p>
          <a:p>
            <a:pPr marL="285750" indent="-285750">
              <a:buFont typeface="Arial" panose="020B0604020202020204" pitchFamily="34" charset="0"/>
              <a:buChar char="•"/>
            </a:pPr>
            <a:endParaRPr lang="en-US" dirty="0">
              <a:solidFill>
                <a:srgbClr val="C00000"/>
              </a:solidFill>
            </a:endParaRPr>
          </a:p>
          <a:p>
            <a:pPr marL="285750" indent="-285750">
              <a:buFont typeface="Arial" panose="020B0604020202020204" pitchFamily="34" charset="0"/>
              <a:buChar char="•"/>
            </a:pPr>
            <a:r>
              <a:rPr lang="en-US" dirty="0">
                <a:solidFill>
                  <a:srgbClr val="C00000"/>
                </a:solidFill>
              </a:rPr>
              <a:t>Retransmission of frames, when the acknowledgement is not received by the sender end</a:t>
            </a:r>
            <a:r>
              <a:rPr lang="en-US" dirty="0" smtClean="0">
                <a:solidFill>
                  <a:srgbClr val="C00000"/>
                </a:solidFill>
              </a:rPr>
              <a:t>.</a:t>
            </a:r>
          </a:p>
          <a:p>
            <a:pPr marL="285750" indent="-285750">
              <a:buFont typeface="Arial" panose="020B0604020202020204" pitchFamily="34" charset="0"/>
              <a:buChar char="•"/>
            </a:pPr>
            <a:endParaRPr lang="en-US" dirty="0">
              <a:solidFill>
                <a:srgbClr val="C00000"/>
              </a:solidFill>
            </a:endParaRPr>
          </a:p>
          <a:p>
            <a:pPr marL="285750" indent="-285750">
              <a:buFont typeface="Arial" panose="020B0604020202020204" pitchFamily="34" charset="0"/>
              <a:buChar char="•"/>
            </a:pPr>
            <a:endParaRPr lang="en-US" dirty="0">
              <a:solidFill>
                <a:srgbClr val="C00000"/>
              </a:solidFill>
            </a:endParaRPr>
          </a:p>
          <a:p>
            <a:pPr marL="285750" indent="-285750">
              <a:buFont typeface="Arial" panose="020B0604020202020204" pitchFamily="34" charset="0"/>
              <a:buChar char="•"/>
            </a:pPr>
            <a:endParaRPr lang="en-US" dirty="0">
              <a:solidFill>
                <a:srgbClr val="C00000"/>
              </a:solidFill>
              <a:latin typeface="Roboto"/>
            </a:endParaRPr>
          </a:p>
        </p:txBody>
      </p:sp>
    </p:spTree>
    <p:extLst>
      <p:ext uri="{BB962C8B-B14F-4D97-AF65-F5344CB8AC3E}">
        <p14:creationId xmlns:p14="http://schemas.microsoft.com/office/powerpoint/2010/main" val="4263722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     </a:t>
            </a:r>
            <a:r>
              <a:rPr lang="en-IN" sz="2400" b="1" dirty="0">
                <a:solidFill>
                  <a:srgbClr val="002060"/>
                </a:solidFill>
                <a:latin typeface="Times New Roman" panose="02020603050405020304" pitchFamily="18" charset="0"/>
                <a:cs typeface="Times New Roman" panose="02020603050405020304" pitchFamily="18" charset="0"/>
              </a:rPr>
              <a:t>Data Link Layer Protocols</a:t>
            </a:r>
          </a:p>
          <a:p>
            <a:pPr algn="ctr"/>
            <a:r>
              <a:rPr lang="en-IN" sz="2400" b="1" dirty="0">
                <a:solidFill>
                  <a:srgbClr val="002060"/>
                </a:solidFill>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Selective Repeat Protocol</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6" y="928915"/>
            <a:ext cx="8904513" cy="1169551"/>
          </a:xfrm>
          <a:prstGeom prst="rect">
            <a:avLst/>
          </a:prstGeom>
        </p:spPr>
        <p:txBody>
          <a:bodyPr wrap="square">
            <a:spAutoFit/>
          </a:bodyPr>
          <a:lstStyle/>
          <a:p>
            <a:pPr fontAlgn="base"/>
            <a:endParaRPr lang="en-US" dirty="0" smtClean="0"/>
          </a:p>
          <a:p>
            <a:pPr fontAlgn="base"/>
            <a:endParaRPr lang="en-US" dirty="0"/>
          </a:p>
          <a:p>
            <a:pPr fontAlgn="base"/>
            <a:endParaRPr lang="en-US" dirty="0"/>
          </a:p>
          <a:p>
            <a:pPr marL="285750" indent="-285750">
              <a:buFont typeface="Arial" panose="020B0604020202020204" pitchFamily="34" charset="0"/>
              <a:buChar char="•"/>
            </a:pPr>
            <a:endParaRPr lang="en-IN" dirty="0" smtClean="0">
              <a:solidFill>
                <a:srgbClr val="C00000"/>
              </a:solidFill>
            </a:endParaRPr>
          </a:p>
          <a:p>
            <a:pPr marL="285750" indent="-285750">
              <a:buFont typeface="Arial" panose="020B0604020202020204" pitchFamily="34" charset="0"/>
              <a:buChar char="•"/>
            </a:pPr>
            <a:endParaRPr lang="en-IN" dirty="0">
              <a:solidFill>
                <a:srgbClr val="C0000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pic>
        <p:nvPicPr>
          <p:cNvPr id="4" name="Picture 3"/>
          <p:cNvPicPr>
            <a:picLocks noChangeAspect="1"/>
          </p:cNvPicPr>
          <p:nvPr/>
        </p:nvPicPr>
        <p:blipFill>
          <a:blip r:embed="rId3"/>
          <a:stretch>
            <a:fillRect/>
          </a:stretch>
        </p:blipFill>
        <p:spPr>
          <a:xfrm>
            <a:off x="2161423" y="1159501"/>
            <a:ext cx="4921548" cy="3252843"/>
          </a:xfrm>
          <a:prstGeom prst="rect">
            <a:avLst/>
          </a:prstGeom>
        </p:spPr>
      </p:pic>
    </p:spTree>
    <p:extLst>
      <p:ext uri="{BB962C8B-B14F-4D97-AF65-F5344CB8AC3E}">
        <p14:creationId xmlns:p14="http://schemas.microsoft.com/office/powerpoint/2010/main" val="3270535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     </a:t>
            </a:r>
            <a:r>
              <a:rPr lang="en-IN" sz="2400" b="1" dirty="0">
                <a:solidFill>
                  <a:srgbClr val="002060"/>
                </a:solidFill>
                <a:latin typeface="Times New Roman" panose="02020603050405020304" pitchFamily="18" charset="0"/>
                <a:cs typeface="Times New Roman" panose="02020603050405020304" pitchFamily="18" charset="0"/>
              </a:rPr>
              <a:t>Data Link Layer Protocols</a:t>
            </a:r>
          </a:p>
          <a:p>
            <a:pPr algn="ctr"/>
            <a:r>
              <a:rPr lang="en-IN" sz="2400" b="1" dirty="0">
                <a:solidFill>
                  <a:srgbClr val="002060"/>
                </a:solidFill>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Selective Repeat Protocol</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6" y="928915"/>
            <a:ext cx="8904513" cy="1169551"/>
          </a:xfrm>
          <a:prstGeom prst="rect">
            <a:avLst/>
          </a:prstGeom>
        </p:spPr>
        <p:txBody>
          <a:bodyPr wrap="square">
            <a:spAutoFit/>
          </a:bodyPr>
          <a:lstStyle/>
          <a:p>
            <a:pPr fontAlgn="base"/>
            <a:endParaRPr lang="en-US" dirty="0" smtClean="0"/>
          </a:p>
          <a:p>
            <a:pPr fontAlgn="base"/>
            <a:endParaRPr lang="en-US" dirty="0"/>
          </a:p>
          <a:p>
            <a:pPr fontAlgn="base"/>
            <a:endParaRPr lang="en-US" dirty="0"/>
          </a:p>
          <a:p>
            <a:pPr marL="285750" indent="-285750">
              <a:buFont typeface="Arial" panose="020B0604020202020204" pitchFamily="34" charset="0"/>
              <a:buChar char="•"/>
            </a:pPr>
            <a:endParaRPr lang="en-IN" dirty="0" smtClean="0">
              <a:solidFill>
                <a:srgbClr val="C00000"/>
              </a:solidFill>
            </a:endParaRPr>
          </a:p>
          <a:p>
            <a:pPr marL="285750" indent="-285750">
              <a:buFont typeface="Arial" panose="020B0604020202020204" pitchFamily="34" charset="0"/>
              <a:buChar char="•"/>
            </a:pPr>
            <a:endParaRPr lang="en-IN" dirty="0">
              <a:solidFill>
                <a:srgbClr val="C0000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4093428"/>
          </a:xfrm>
          <a:prstGeom prst="rect">
            <a:avLst/>
          </a:prstGeom>
        </p:spPr>
        <p:txBody>
          <a:bodyPr wrap="square">
            <a:spAutoFit/>
          </a:bodyPr>
          <a:lstStyle/>
          <a:p>
            <a:pPr marL="285750" indent="-285750" algn="just" fontAlgn="base">
              <a:buFont typeface="Arial" panose="020B0604020202020204" pitchFamily="34" charset="0"/>
              <a:buChar char="•"/>
            </a:pPr>
            <a:r>
              <a:rPr lang="en-US" sz="1300" b="1" dirty="0">
                <a:solidFill>
                  <a:srgbClr val="C00000"/>
                </a:solidFill>
                <a:latin typeface="Nunito"/>
              </a:rPr>
              <a:t>Selective Repeat Protocol (SRP) :</a:t>
            </a:r>
            <a:r>
              <a:rPr lang="en-US" sz="1300" dirty="0">
                <a:solidFill>
                  <a:srgbClr val="C00000"/>
                </a:solidFill>
                <a:latin typeface="Nunito"/>
              </a:rPr>
              <a:t> This protocol(SRP) is mostly identical to GBN protocol, except that buffers are used and the receiver, and the sender, </a:t>
            </a:r>
            <a:r>
              <a:rPr lang="en-US" sz="1300" b="1" dirty="0">
                <a:solidFill>
                  <a:srgbClr val="C00000"/>
                </a:solidFill>
                <a:latin typeface="Nunito"/>
              </a:rPr>
              <a:t>each maintains a window of size. </a:t>
            </a:r>
            <a:endParaRPr lang="en-US" sz="1300" b="1"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C00000"/>
              </a:solidFill>
              <a:latin typeface="Nunito"/>
            </a:endParaRPr>
          </a:p>
          <a:p>
            <a:pPr marL="285750" indent="-285750" algn="just" fontAlgn="base">
              <a:buFont typeface="Arial" panose="020B0604020202020204" pitchFamily="34" charset="0"/>
              <a:buChar char="•"/>
            </a:pPr>
            <a:r>
              <a:rPr lang="en-US" sz="1300" dirty="0" smtClean="0">
                <a:solidFill>
                  <a:srgbClr val="C00000"/>
                </a:solidFill>
                <a:latin typeface="Nunito"/>
              </a:rPr>
              <a:t>SRP </a:t>
            </a:r>
            <a:r>
              <a:rPr lang="en-US" sz="1300" dirty="0">
                <a:solidFill>
                  <a:srgbClr val="C00000"/>
                </a:solidFill>
                <a:latin typeface="Nunito"/>
              </a:rPr>
              <a:t>works better when the link is </a:t>
            </a:r>
            <a:r>
              <a:rPr lang="en-US" sz="1300" b="1" dirty="0">
                <a:solidFill>
                  <a:srgbClr val="C00000"/>
                </a:solidFill>
                <a:latin typeface="Nunito"/>
              </a:rPr>
              <a:t>very unreliable</a:t>
            </a:r>
            <a:r>
              <a:rPr lang="en-US" sz="1300" dirty="0">
                <a:solidFill>
                  <a:srgbClr val="C00000"/>
                </a:solidFill>
                <a:latin typeface="Nunito"/>
              </a:rPr>
              <a:t>. Because in this case, retransmission tends to happen more frequently, </a:t>
            </a:r>
            <a:r>
              <a:rPr lang="en-US" sz="1300" b="1" dirty="0">
                <a:solidFill>
                  <a:srgbClr val="C00000"/>
                </a:solidFill>
                <a:latin typeface="Nunito"/>
              </a:rPr>
              <a:t>selectively retransmitting frames </a:t>
            </a:r>
            <a:r>
              <a:rPr lang="en-US" sz="1300" dirty="0">
                <a:solidFill>
                  <a:srgbClr val="C00000"/>
                </a:solidFill>
                <a:latin typeface="Nunito"/>
              </a:rPr>
              <a:t>is more efficient than retransmitting all of them. </a:t>
            </a: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C00000"/>
              </a:solidFill>
              <a:latin typeface="Nunito"/>
            </a:endParaRPr>
          </a:p>
          <a:p>
            <a:pPr marL="285750" indent="-285750" algn="just" fontAlgn="base">
              <a:buFont typeface="Arial" panose="020B0604020202020204" pitchFamily="34" charset="0"/>
              <a:buChar char="•"/>
            </a:pPr>
            <a:r>
              <a:rPr lang="en-US" sz="1300" dirty="0" smtClean="0">
                <a:solidFill>
                  <a:srgbClr val="C00000"/>
                </a:solidFill>
                <a:latin typeface="Nunito"/>
              </a:rPr>
              <a:t>SRP </a:t>
            </a:r>
            <a:r>
              <a:rPr lang="en-US" sz="1300" dirty="0">
                <a:solidFill>
                  <a:srgbClr val="C00000"/>
                </a:solidFill>
                <a:latin typeface="Nunito"/>
              </a:rPr>
              <a:t>also requires </a:t>
            </a:r>
            <a:r>
              <a:rPr lang="en-US" sz="1300" b="1" dirty="0">
                <a:solidFill>
                  <a:srgbClr val="C00000"/>
                </a:solidFill>
                <a:latin typeface="Nunito"/>
              </a:rPr>
              <a:t>full-duplex link</a:t>
            </a:r>
            <a:r>
              <a:rPr lang="en-US" sz="1300" dirty="0">
                <a:solidFill>
                  <a:srgbClr val="C00000"/>
                </a:solidFill>
                <a:latin typeface="Nunito"/>
              </a:rPr>
              <a:t>. </a:t>
            </a:r>
            <a:r>
              <a:rPr lang="en-US" sz="1300" dirty="0" smtClean="0">
                <a:solidFill>
                  <a:srgbClr val="C00000"/>
                </a:solidFill>
                <a:latin typeface="Nunito"/>
              </a:rPr>
              <a:t>Backward </a:t>
            </a:r>
            <a:r>
              <a:rPr lang="en-US" sz="1300" dirty="0">
                <a:solidFill>
                  <a:srgbClr val="C00000"/>
                </a:solidFill>
                <a:latin typeface="Nunito"/>
              </a:rPr>
              <a:t>acknowledgements are also in progress</a:t>
            </a:r>
            <a:r>
              <a:rPr lang="en-US" sz="1300" dirty="0" smtClean="0">
                <a:solidFill>
                  <a:srgbClr val="C00000"/>
                </a:solidFill>
                <a:latin typeface="Nunito"/>
              </a:rPr>
              <a:t>.</a:t>
            </a:r>
          </a:p>
          <a:p>
            <a:pPr marL="285750" indent="-285750" algn="just" fontAlgn="base">
              <a:buFont typeface="Arial" panose="020B0604020202020204" pitchFamily="34" charset="0"/>
              <a:buChar char="•"/>
            </a:pPr>
            <a:endParaRPr lang="en-US" sz="1300" dirty="0">
              <a:solidFill>
                <a:srgbClr val="C00000"/>
              </a:solidFill>
              <a:latin typeface="Nunito"/>
            </a:endParaRPr>
          </a:p>
          <a:p>
            <a:pPr marL="285750" indent="-285750" algn="just" fontAlgn="base">
              <a:buFont typeface="Arial" panose="020B0604020202020204" pitchFamily="34" charset="0"/>
              <a:buChar char="•"/>
            </a:pPr>
            <a:r>
              <a:rPr lang="en-US" sz="1300" dirty="0">
                <a:solidFill>
                  <a:srgbClr val="C00000"/>
                </a:solidFill>
                <a:latin typeface="Nunito"/>
              </a:rPr>
              <a:t>Sender’s Windows ( </a:t>
            </a:r>
            <a:r>
              <a:rPr lang="en-US" sz="1300" dirty="0" err="1">
                <a:solidFill>
                  <a:srgbClr val="C00000"/>
                </a:solidFill>
                <a:latin typeface="Nunito"/>
              </a:rPr>
              <a:t>Ws</a:t>
            </a:r>
            <a:r>
              <a:rPr lang="en-US" sz="1300" dirty="0">
                <a:solidFill>
                  <a:srgbClr val="C00000"/>
                </a:solidFill>
                <a:latin typeface="Nunito"/>
              </a:rPr>
              <a:t>) = Receiver’s Windows ( </a:t>
            </a:r>
            <a:r>
              <a:rPr lang="en-US" sz="1300" dirty="0" err="1">
                <a:solidFill>
                  <a:srgbClr val="C00000"/>
                </a:solidFill>
                <a:latin typeface="Nunito"/>
              </a:rPr>
              <a:t>Wr</a:t>
            </a:r>
            <a:r>
              <a:rPr lang="en-US" sz="1300" dirty="0" smtClean="0">
                <a:solidFill>
                  <a:srgbClr val="C00000"/>
                </a:solidFill>
                <a:latin typeface="Nunito"/>
              </a:rPr>
              <a:t>).</a:t>
            </a:r>
          </a:p>
          <a:p>
            <a:pPr marL="285750" indent="-285750" algn="just" fontAlgn="base">
              <a:buFont typeface="Arial" panose="020B0604020202020204" pitchFamily="34" charset="0"/>
              <a:buChar char="•"/>
            </a:pPr>
            <a:endParaRPr lang="en-US" sz="1300" dirty="0">
              <a:solidFill>
                <a:srgbClr val="C00000"/>
              </a:solidFill>
              <a:latin typeface="Nunito"/>
            </a:endParaRPr>
          </a:p>
          <a:p>
            <a:pPr marL="285750" indent="-285750" algn="just" fontAlgn="base">
              <a:buFont typeface="Arial" panose="020B0604020202020204" pitchFamily="34" charset="0"/>
              <a:buChar char="•"/>
            </a:pPr>
            <a:r>
              <a:rPr lang="en-US" sz="1300" dirty="0">
                <a:solidFill>
                  <a:srgbClr val="002060"/>
                </a:solidFill>
                <a:latin typeface="Nunito"/>
              </a:rPr>
              <a:t>Window size should be </a:t>
            </a:r>
            <a:r>
              <a:rPr lang="en-US" sz="1300" b="1" dirty="0">
                <a:solidFill>
                  <a:srgbClr val="002060"/>
                </a:solidFill>
                <a:latin typeface="Nunito"/>
              </a:rPr>
              <a:t>less than or equal to half the sequence number in SR protocol</a:t>
            </a:r>
            <a:r>
              <a:rPr lang="en-US" sz="1300" dirty="0">
                <a:solidFill>
                  <a:srgbClr val="002060"/>
                </a:solidFill>
                <a:latin typeface="Nunito"/>
              </a:rPr>
              <a:t>. This is to avoid packets being recognized incorrectly. </a:t>
            </a:r>
            <a:endParaRPr lang="en-US" sz="1300" dirty="0" smtClean="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r>
              <a:rPr lang="en-US" sz="1300" dirty="0" smtClean="0">
                <a:solidFill>
                  <a:srgbClr val="002060"/>
                </a:solidFill>
                <a:latin typeface="Nunito"/>
              </a:rPr>
              <a:t>If </a:t>
            </a:r>
            <a:r>
              <a:rPr lang="en-US" sz="1300" dirty="0">
                <a:solidFill>
                  <a:srgbClr val="002060"/>
                </a:solidFill>
                <a:latin typeface="Nunito"/>
              </a:rPr>
              <a:t>the size of the </a:t>
            </a:r>
            <a:r>
              <a:rPr lang="en-US" sz="1300" b="1" dirty="0">
                <a:solidFill>
                  <a:srgbClr val="002060"/>
                </a:solidFill>
                <a:latin typeface="Nunito"/>
              </a:rPr>
              <a:t>window is greater than half the sequence number space, then if an ACK is lost</a:t>
            </a:r>
            <a:r>
              <a:rPr lang="en-US" sz="1300" dirty="0">
                <a:solidFill>
                  <a:srgbClr val="002060"/>
                </a:solidFill>
                <a:latin typeface="Nunito"/>
              </a:rPr>
              <a:t>, the sender may send new packets that the receiver believes are retransmissions</a:t>
            </a:r>
            <a:r>
              <a:rPr lang="en-US" sz="1300" dirty="0" smtClean="0">
                <a:solidFill>
                  <a:srgbClr val="002060"/>
                </a:solidFill>
                <a:latin typeface="Nunito"/>
              </a:rPr>
              <a:t>.</a:t>
            </a:r>
          </a:p>
          <a:p>
            <a:pPr marL="285750" indent="-285750" algn="just" fontAlgn="base">
              <a:buFont typeface="Arial" panose="020B0604020202020204" pitchFamily="34" charset="0"/>
              <a:buChar char="•"/>
            </a:pPr>
            <a:r>
              <a:rPr lang="en-US" sz="1300" dirty="0" smtClean="0">
                <a:solidFill>
                  <a:srgbClr val="002060"/>
                </a:solidFill>
                <a:latin typeface="Nunito"/>
              </a:rPr>
              <a:t>Sender </a:t>
            </a:r>
            <a:r>
              <a:rPr lang="en-US" sz="1300" dirty="0">
                <a:solidFill>
                  <a:srgbClr val="002060"/>
                </a:solidFill>
                <a:latin typeface="Nunito"/>
              </a:rPr>
              <a:t>can transmit new packets as long as their number is with </a:t>
            </a:r>
            <a:r>
              <a:rPr lang="en-US" sz="1300" b="1" dirty="0">
                <a:solidFill>
                  <a:srgbClr val="002060"/>
                </a:solidFill>
                <a:latin typeface="Nunito"/>
              </a:rPr>
              <a:t>W of all </a:t>
            </a:r>
            <a:r>
              <a:rPr lang="en-US" sz="1300" b="1" dirty="0" err="1">
                <a:solidFill>
                  <a:srgbClr val="002060"/>
                </a:solidFill>
                <a:latin typeface="Nunito"/>
              </a:rPr>
              <a:t>unACKed</a:t>
            </a:r>
            <a:r>
              <a:rPr lang="en-US" sz="1300" b="1" dirty="0">
                <a:solidFill>
                  <a:srgbClr val="002060"/>
                </a:solidFill>
                <a:latin typeface="Nunito"/>
              </a:rPr>
              <a:t> packets.</a:t>
            </a:r>
          </a:p>
          <a:p>
            <a:pPr marL="285750" indent="-285750" algn="just" fontAlgn="base">
              <a:buFont typeface="Arial" panose="020B0604020202020204" pitchFamily="34" charset="0"/>
              <a:buChar char="•"/>
            </a:pPr>
            <a:r>
              <a:rPr lang="en-US" sz="1300" dirty="0">
                <a:solidFill>
                  <a:srgbClr val="002060"/>
                </a:solidFill>
                <a:latin typeface="Nunito"/>
              </a:rPr>
              <a:t>Sender retransmit </a:t>
            </a:r>
            <a:r>
              <a:rPr lang="en-US" sz="1300" b="1" dirty="0">
                <a:solidFill>
                  <a:srgbClr val="002060"/>
                </a:solidFill>
                <a:latin typeface="Nunito"/>
              </a:rPr>
              <a:t>un-</a:t>
            </a:r>
            <a:r>
              <a:rPr lang="en-US" sz="1300" b="1" dirty="0" err="1">
                <a:solidFill>
                  <a:srgbClr val="002060"/>
                </a:solidFill>
                <a:latin typeface="Nunito"/>
              </a:rPr>
              <a:t>ACKed</a:t>
            </a:r>
            <a:r>
              <a:rPr lang="en-US" sz="1300" b="1" dirty="0">
                <a:solidFill>
                  <a:srgbClr val="002060"/>
                </a:solidFill>
                <a:latin typeface="Nunito"/>
              </a:rPr>
              <a:t> packets after a timeout </a:t>
            </a:r>
            <a:r>
              <a:rPr lang="en-US" sz="1300" dirty="0">
                <a:solidFill>
                  <a:srgbClr val="002060"/>
                </a:solidFill>
                <a:latin typeface="Nunito"/>
              </a:rPr>
              <a:t>– Or upon a NAK if NAK is </a:t>
            </a:r>
            <a:r>
              <a:rPr lang="en-US" sz="1300" dirty="0" smtClean="0">
                <a:solidFill>
                  <a:srgbClr val="002060"/>
                </a:solidFill>
                <a:latin typeface="Nunito"/>
              </a:rPr>
              <a:t>employed. </a:t>
            </a:r>
          </a:p>
          <a:p>
            <a:pPr marL="285750" indent="-285750" algn="just" fontAlgn="base">
              <a:buFont typeface="Arial" panose="020B0604020202020204" pitchFamily="34" charset="0"/>
              <a:buChar char="•"/>
            </a:pPr>
            <a:r>
              <a:rPr lang="en-US" sz="1300" dirty="0" smtClean="0">
                <a:solidFill>
                  <a:srgbClr val="002060"/>
                </a:solidFill>
                <a:latin typeface="Nunito"/>
              </a:rPr>
              <a:t>Receiver </a:t>
            </a:r>
            <a:r>
              <a:rPr lang="en-US" sz="1300" dirty="0">
                <a:solidFill>
                  <a:srgbClr val="002060"/>
                </a:solidFill>
                <a:latin typeface="Nunito"/>
              </a:rPr>
              <a:t>ACKs all correct packets.</a:t>
            </a:r>
          </a:p>
          <a:p>
            <a:pPr marL="285750" indent="-285750" algn="just" fontAlgn="base">
              <a:buFont typeface="Arial" panose="020B0604020202020204" pitchFamily="34" charset="0"/>
              <a:buChar char="•"/>
            </a:pPr>
            <a:r>
              <a:rPr lang="en-US" sz="1300" dirty="0">
                <a:solidFill>
                  <a:srgbClr val="002060"/>
                </a:solidFill>
                <a:latin typeface="Nunito"/>
              </a:rPr>
              <a:t>Receiver </a:t>
            </a:r>
            <a:r>
              <a:rPr lang="en-US" sz="1300" b="1" dirty="0">
                <a:solidFill>
                  <a:srgbClr val="002060"/>
                </a:solidFill>
                <a:latin typeface="Nunito"/>
              </a:rPr>
              <a:t>stores correct packets </a:t>
            </a:r>
            <a:r>
              <a:rPr lang="en-US" sz="1300" dirty="0">
                <a:solidFill>
                  <a:srgbClr val="002060"/>
                </a:solidFill>
                <a:latin typeface="Nunito"/>
              </a:rPr>
              <a:t>until they can be delivered in order to the higher layer.</a:t>
            </a:r>
          </a:p>
          <a:p>
            <a:pPr marL="285750" indent="-285750" algn="just" fontAlgn="base">
              <a:buFont typeface="Arial" panose="020B0604020202020204" pitchFamily="34" charset="0"/>
              <a:buChar char="•"/>
            </a:pPr>
            <a:r>
              <a:rPr lang="en-US" sz="1300" dirty="0">
                <a:solidFill>
                  <a:srgbClr val="002060"/>
                </a:solidFill>
                <a:latin typeface="Nunito"/>
              </a:rPr>
              <a:t>In Selective Repeat ARQ, the size of the </a:t>
            </a:r>
            <a:r>
              <a:rPr lang="en-US" sz="1300" b="1" dirty="0">
                <a:solidFill>
                  <a:srgbClr val="002060"/>
                </a:solidFill>
                <a:latin typeface="Nunito"/>
              </a:rPr>
              <a:t>sender and receiver window must be at most one-half of 2^m</a:t>
            </a:r>
            <a:r>
              <a:rPr lang="en-US" sz="1300" b="1" dirty="0" smtClean="0">
                <a:solidFill>
                  <a:srgbClr val="002060"/>
                </a:solidFill>
                <a:latin typeface="Nunito"/>
              </a:rPr>
              <a:t>.</a:t>
            </a:r>
            <a:endParaRPr lang="en-US" sz="1300" b="1" dirty="0">
              <a:solidFill>
                <a:srgbClr val="002060"/>
              </a:solidFill>
              <a:latin typeface="Nunito"/>
            </a:endParaRPr>
          </a:p>
        </p:txBody>
      </p:sp>
    </p:spTree>
    <p:extLst>
      <p:ext uri="{BB962C8B-B14F-4D97-AF65-F5344CB8AC3E}">
        <p14:creationId xmlns:p14="http://schemas.microsoft.com/office/powerpoint/2010/main" val="1835754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     </a:t>
            </a:r>
            <a:r>
              <a:rPr lang="en-IN" sz="2400" b="1" dirty="0">
                <a:solidFill>
                  <a:srgbClr val="002060"/>
                </a:solidFill>
                <a:latin typeface="Times New Roman" panose="02020603050405020304" pitchFamily="18" charset="0"/>
                <a:cs typeface="Times New Roman" panose="02020603050405020304" pitchFamily="18" charset="0"/>
              </a:rPr>
              <a:t>Data Link Layer Protocols</a:t>
            </a:r>
          </a:p>
          <a:p>
            <a:pPr algn="ctr"/>
            <a:r>
              <a:rPr lang="en-IN" sz="2400" b="1" dirty="0">
                <a:solidFill>
                  <a:srgbClr val="002060"/>
                </a:solidFill>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Piggybacking</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6" y="928915"/>
            <a:ext cx="8904513" cy="1384995"/>
          </a:xfrm>
          <a:prstGeom prst="rect">
            <a:avLst/>
          </a:prstGeom>
        </p:spPr>
        <p:txBody>
          <a:bodyPr wrap="square">
            <a:spAutoFit/>
          </a:bodyPr>
          <a:lstStyle/>
          <a:p>
            <a:pPr marL="285750" indent="-285750" fontAlgn="base">
              <a:buFont typeface="Arial" panose="020B0604020202020204" pitchFamily="34" charset="0"/>
              <a:buChar char="•"/>
            </a:pPr>
            <a:r>
              <a:rPr lang="en-US" dirty="0">
                <a:solidFill>
                  <a:srgbClr val="C00000"/>
                </a:solidFill>
              </a:rPr>
              <a:t>Piggybacking is a protocol </a:t>
            </a:r>
            <a:r>
              <a:rPr lang="en-US" b="1" dirty="0">
                <a:solidFill>
                  <a:srgbClr val="C00000"/>
                </a:solidFill>
              </a:rPr>
              <a:t>designed to optimize network </a:t>
            </a:r>
            <a:r>
              <a:rPr lang="en-US" dirty="0">
                <a:solidFill>
                  <a:srgbClr val="C00000"/>
                </a:solidFill>
              </a:rPr>
              <a:t>bandwidth usage. </a:t>
            </a:r>
            <a:endParaRPr lang="en-US" dirty="0" smtClean="0">
              <a:solidFill>
                <a:srgbClr val="C00000"/>
              </a:solidFill>
            </a:endParaRPr>
          </a:p>
          <a:p>
            <a:pPr marL="285750" indent="-285750" fontAlgn="base">
              <a:buFont typeface="Arial" panose="020B0604020202020204" pitchFamily="34" charset="0"/>
              <a:buChar char="•"/>
            </a:pPr>
            <a:endParaRPr lang="en-US" dirty="0">
              <a:solidFill>
                <a:srgbClr val="C00000"/>
              </a:solidFill>
            </a:endParaRPr>
          </a:p>
          <a:p>
            <a:pPr marL="285750" indent="-285750" fontAlgn="base">
              <a:buFont typeface="Arial" panose="020B0604020202020204" pitchFamily="34" charset="0"/>
              <a:buChar char="•"/>
            </a:pPr>
            <a:r>
              <a:rPr lang="en-US" dirty="0" smtClean="0">
                <a:solidFill>
                  <a:srgbClr val="C00000"/>
                </a:solidFill>
              </a:rPr>
              <a:t>It </a:t>
            </a:r>
            <a:r>
              <a:rPr lang="en-US" dirty="0">
                <a:solidFill>
                  <a:srgbClr val="C00000"/>
                </a:solidFill>
              </a:rPr>
              <a:t>involves </a:t>
            </a:r>
            <a:r>
              <a:rPr lang="en-US" b="1" dirty="0">
                <a:solidFill>
                  <a:srgbClr val="C00000"/>
                </a:solidFill>
              </a:rPr>
              <a:t>delaying acknowledgments until no data frames </a:t>
            </a:r>
            <a:r>
              <a:rPr lang="en-US" dirty="0">
                <a:solidFill>
                  <a:srgbClr val="C00000"/>
                </a:solidFill>
              </a:rPr>
              <a:t>are available for transfer. </a:t>
            </a:r>
            <a:endParaRPr lang="en-US" dirty="0" smtClean="0">
              <a:solidFill>
                <a:srgbClr val="C00000"/>
              </a:solidFill>
            </a:endParaRPr>
          </a:p>
          <a:p>
            <a:pPr marL="285750" indent="-285750" fontAlgn="base">
              <a:buFont typeface="Arial" panose="020B0604020202020204" pitchFamily="34" charset="0"/>
              <a:buChar char="•"/>
            </a:pPr>
            <a:endParaRPr lang="en-US" dirty="0">
              <a:solidFill>
                <a:srgbClr val="C00000"/>
              </a:solidFill>
            </a:endParaRPr>
          </a:p>
          <a:p>
            <a:pPr marL="285750" indent="-285750" fontAlgn="base">
              <a:buFont typeface="Arial" panose="020B0604020202020204" pitchFamily="34" charset="0"/>
              <a:buChar char="•"/>
            </a:pPr>
            <a:r>
              <a:rPr lang="en-US" dirty="0" smtClean="0">
                <a:solidFill>
                  <a:srgbClr val="C00000"/>
                </a:solidFill>
              </a:rPr>
              <a:t>This </a:t>
            </a:r>
            <a:r>
              <a:rPr lang="en-US" dirty="0">
                <a:solidFill>
                  <a:srgbClr val="C00000"/>
                </a:solidFill>
              </a:rPr>
              <a:t>approach </a:t>
            </a:r>
            <a:r>
              <a:rPr lang="en-US" b="1" dirty="0">
                <a:solidFill>
                  <a:srgbClr val="C00000"/>
                </a:solidFill>
              </a:rPr>
              <a:t>efficiently utilizes available bandwidth </a:t>
            </a:r>
            <a:r>
              <a:rPr lang="en-US" dirty="0">
                <a:solidFill>
                  <a:srgbClr val="C00000"/>
                </a:solidFill>
              </a:rPr>
              <a:t>by attaching acknowledgments to the data frames being </a:t>
            </a:r>
            <a:r>
              <a:rPr lang="en-US" dirty="0" smtClean="0">
                <a:solidFill>
                  <a:srgbClr val="C00000"/>
                </a:solidFill>
              </a:rPr>
              <a:t>transmitted.</a:t>
            </a:r>
            <a:endParaRPr lang="en-IN" dirty="0">
              <a:solidFill>
                <a:srgbClr val="C0000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p:cNvPicPr>
            <a:picLocks noChangeAspect="1"/>
          </p:cNvPicPr>
          <p:nvPr/>
        </p:nvPicPr>
        <p:blipFill>
          <a:blip r:embed="rId3"/>
          <a:stretch>
            <a:fillRect/>
          </a:stretch>
        </p:blipFill>
        <p:spPr>
          <a:xfrm>
            <a:off x="2764971" y="2257393"/>
            <a:ext cx="3376507" cy="2728264"/>
          </a:xfrm>
          <a:prstGeom prst="rect">
            <a:avLst/>
          </a:prstGeom>
        </p:spPr>
      </p:pic>
    </p:spTree>
    <p:extLst>
      <p:ext uri="{BB962C8B-B14F-4D97-AF65-F5344CB8AC3E}">
        <p14:creationId xmlns:p14="http://schemas.microsoft.com/office/powerpoint/2010/main" val="1227692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     </a:t>
            </a:r>
            <a:r>
              <a:rPr lang="en-IN" sz="2400" b="1" dirty="0">
                <a:solidFill>
                  <a:srgbClr val="002060"/>
                </a:solidFill>
                <a:latin typeface="Times New Roman" panose="02020603050405020304" pitchFamily="18" charset="0"/>
                <a:cs typeface="Times New Roman" panose="02020603050405020304" pitchFamily="18" charset="0"/>
              </a:rPr>
              <a:t>Data Link Layer Protocols</a:t>
            </a:r>
          </a:p>
          <a:p>
            <a:pPr algn="ctr"/>
            <a:r>
              <a:rPr lang="en-IN" sz="2400" b="1" dirty="0">
                <a:solidFill>
                  <a:srgbClr val="002060"/>
                </a:solidFill>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Piggybacking</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03795" cy="2893100"/>
          </a:xfrm>
          <a:prstGeom prst="rect">
            <a:avLst/>
          </a:prstGeom>
        </p:spPr>
        <p:txBody>
          <a:bodyPr wrap="square">
            <a:spAutoFit/>
          </a:bodyPr>
          <a:lstStyle/>
          <a:p>
            <a:pPr fontAlgn="base"/>
            <a:r>
              <a:rPr lang="en-US" b="1" dirty="0">
                <a:solidFill>
                  <a:srgbClr val="C00000"/>
                </a:solidFill>
                <a:latin typeface="Noto Sans"/>
              </a:rPr>
              <a:t>Benefits </a:t>
            </a:r>
            <a:r>
              <a:rPr lang="en-US" b="1" dirty="0">
                <a:solidFill>
                  <a:srgbClr val="C00000"/>
                </a:solidFill>
                <a:latin typeface="Noto Sans"/>
              </a:rPr>
              <a:t>o</a:t>
            </a:r>
            <a:r>
              <a:rPr lang="en-US" b="1" dirty="0" smtClean="0">
                <a:solidFill>
                  <a:srgbClr val="C00000"/>
                </a:solidFill>
                <a:latin typeface="Noto Sans"/>
              </a:rPr>
              <a:t>r </a:t>
            </a:r>
            <a:r>
              <a:rPr lang="en-US" b="1" dirty="0">
                <a:solidFill>
                  <a:srgbClr val="C00000"/>
                </a:solidFill>
                <a:latin typeface="Noto Sans"/>
              </a:rPr>
              <a:t>Advantages </a:t>
            </a:r>
            <a:r>
              <a:rPr lang="en-US" b="1" dirty="0" smtClean="0">
                <a:solidFill>
                  <a:srgbClr val="C00000"/>
                </a:solidFill>
                <a:latin typeface="Noto Sans"/>
              </a:rPr>
              <a:t>of </a:t>
            </a:r>
            <a:r>
              <a:rPr lang="en-US" b="1" dirty="0" smtClean="0">
                <a:solidFill>
                  <a:srgbClr val="C00000"/>
                </a:solidFill>
                <a:latin typeface="Noto Sans"/>
              </a:rPr>
              <a:t>Piggybacking :</a:t>
            </a:r>
          </a:p>
          <a:p>
            <a:pPr marL="285750" indent="-285750" fontAlgn="base">
              <a:buFont typeface="Arial" panose="020B0604020202020204" pitchFamily="34" charset="0"/>
              <a:buChar char="•"/>
            </a:pPr>
            <a:endParaRPr lang="en-US" b="1" dirty="0">
              <a:solidFill>
                <a:srgbClr val="C00000"/>
              </a:solidFill>
              <a:latin typeface="Noto Sans"/>
            </a:endParaRPr>
          </a:p>
          <a:p>
            <a:pPr marL="285750" indent="-285750" algn="just" fontAlgn="base">
              <a:buFont typeface="Arial" panose="020B0604020202020204" pitchFamily="34" charset="0"/>
              <a:buChar char="•"/>
            </a:pPr>
            <a:r>
              <a:rPr lang="en-US" dirty="0" smtClean="0">
                <a:solidFill>
                  <a:srgbClr val="C00000"/>
                </a:solidFill>
                <a:latin typeface="Noto Sans"/>
              </a:rPr>
              <a:t>It </a:t>
            </a:r>
            <a:r>
              <a:rPr lang="en-US" dirty="0">
                <a:solidFill>
                  <a:srgbClr val="C00000"/>
                </a:solidFill>
                <a:latin typeface="Noto Sans"/>
              </a:rPr>
              <a:t>increases </a:t>
            </a:r>
            <a:r>
              <a:rPr lang="en-US" b="1" dirty="0">
                <a:solidFill>
                  <a:srgbClr val="C00000"/>
                </a:solidFill>
                <a:latin typeface="Noto Sans"/>
              </a:rPr>
              <a:t>network efficiency by combining multiple types of data </a:t>
            </a:r>
            <a:r>
              <a:rPr lang="en-US" dirty="0">
                <a:solidFill>
                  <a:srgbClr val="C00000"/>
                </a:solidFill>
                <a:latin typeface="Noto Sans"/>
              </a:rPr>
              <a:t>or control information into a single packet. </a:t>
            </a:r>
            <a:endParaRPr lang="en-US" dirty="0" smtClean="0">
              <a:solidFill>
                <a:srgbClr val="C00000"/>
              </a:solidFill>
              <a:latin typeface="Noto Sans"/>
            </a:endParaRPr>
          </a:p>
          <a:p>
            <a:pPr algn="just" fontAlgn="base"/>
            <a:endParaRPr lang="en-US" dirty="0">
              <a:solidFill>
                <a:srgbClr val="C00000"/>
              </a:solidFill>
              <a:latin typeface="Noto Sans"/>
            </a:endParaRPr>
          </a:p>
          <a:p>
            <a:pPr marL="285750" indent="-285750" algn="just" fontAlgn="base">
              <a:buFont typeface="Arial" panose="020B0604020202020204" pitchFamily="34" charset="0"/>
              <a:buChar char="•"/>
            </a:pPr>
            <a:r>
              <a:rPr lang="en-US" dirty="0" smtClean="0">
                <a:solidFill>
                  <a:srgbClr val="C00000"/>
                </a:solidFill>
                <a:latin typeface="Noto Sans"/>
              </a:rPr>
              <a:t>This </a:t>
            </a:r>
            <a:r>
              <a:rPr lang="en-US" dirty="0">
                <a:solidFill>
                  <a:srgbClr val="C00000"/>
                </a:solidFill>
                <a:latin typeface="Noto Sans"/>
              </a:rPr>
              <a:t>reduces number of packets on the network which </a:t>
            </a:r>
            <a:r>
              <a:rPr lang="en-US" b="1" dirty="0">
                <a:solidFill>
                  <a:srgbClr val="C00000"/>
                </a:solidFill>
                <a:latin typeface="Noto Sans"/>
              </a:rPr>
              <a:t>saves bandwidth and reduces overload load </a:t>
            </a:r>
            <a:r>
              <a:rPr lang="en-US" dirty="0">
                <a:solidFill>
                  <a:srgbClr val="C00000"/>
                </a:solidFill>
                <a:latin typeface="Noto Sans"/>
              </a:rPr>
              <a:t>on the network</a:t>
            </a:r>
            <a:r>
              <a:rPr lang="en-US" dirty="0" smtClean="0">
                <a:solidFill>
                  <a:srgbClr val="C00000"/>
                </a:solidFill>
                <a:latin typeface="Noto Sans"/>
              </a:rPr>
              <a:t>.</a:t>
            </a:r>
          </a:p>
          <a:p>
            <a:pPr marL="285750" indent="-285750" algn="just" fontAlgn="base">
              <a:buFont typeface="Arial" panose="020B0604020202020204" pitchFamily="34" charset="0"/>
              <a:buChar char="•"/>
            </a:pPr>
            <a:endParaRPr lang="en-US" dirty="0" smtClean="0">
              <a:solidFill>
                <a:srgbClr val="C00000"/>
              </a:solidFill>
              <a:latin typeface="Noto Sans"/>
            </a:endParaRPr>
          </a:p>
          <a:p>
            <a:pPr marL="285750" indent="-285750" algn="just" fontAlgn="base">
              <a:buFont typeface="Arial" panose="020B0604020202020204" pitchFamily="34" charset="0"/>
              <a:buChar char="•"/>
            </a:pPr>
            <a:r>
              <a:rPr lang="en-US" dirty="0" smtClean="0">
                <a:solidFill>
                  <a:srgbClr val="002060"/>
                </a:solidFill>
                <a:latin typeface="Noto Sans"/>
              </a:rPr>
              <a:t>It </a:t>
            </a:r>
            <a:r>
              <a:rPr lang="en-US" b="1" dirty="0">
                <a:solidFill>
                  <a:srgbClr val="002060"/>
                </a:solidFill>
                <a:latin typeface="Noto Sans"/>
              </a:rPr>
              <a:t>reduces latency in delivering data and acknowledgments</a:t>
            </a:r>
            <a:r>
              <a:rPr lang="en-US" dirty="0">
                <a:solidFill>
                  <a:srgbClr val="002060"/>
                </a:solidFill>
                <a:latin typeface="Noto Sans"/>
              </a:rPr>
              <a:t>. The low latency is essential in real time and interactive </a:t>
            </a:r>
            <a:r>
              <a:rPr lang="en-US" dirty="0" smtClean="0">
                <a:solidFill>
                  <a:srgbClr val="002060"/>
                </a:solidFill>
                <a:latin typeface="Noto Sans"/>
              </a:rPr>
              <a:t>applications.</a:t>
            </a:r>
          </a:p>
          <a:p>
            <a:pPr marL="285750" indent="-285750" algn="just" fontAlgn="base">
              <a:buFont typeface="Arial" panose="020B0604020202020204" pitchFamily="34" charset="0"/>
              <a:buChar char="•"/>
            </a:pPr>
            <a:endParaRPr lang="en-US" dirty="0">
              <a:solidFill>
                <a:srgbClr val="002060"/>
              </a:solidFill>
              <a:latin typeface="Noto Sans"/>
            </a:endParaRPr>
          </a:p>
          <a:p>
            <a:pPr marL="285750" indent="-285750" algn="just" fontAlgn="base">
              <a:buFont typeface="Arial" panose="020B0604020202020204" pitchFamily="34" charset="0"/>
              <a:buChar char="•"/>
            </a:pPr>
            <a:r>
              <a:rPr lang="en-US" dirty="0" smtClean="0">
                <a:solidFill>
                  <a:srgbClr val="002060"/>
                </a:solidFill>
                <a:latin typeface="Noto Sans"/>
              </a:rPr>
              <a:t>It </a:t>
            </a:r>
            <a:r>
              <a:rPr lang="en-US" dirty="0">
                <a:solidFill>
                  <a:srgbClr val="002060"/>
                </a:solidFill>
                <a:latin typeface="Noto Sans"/>
              </a:rPr>
              <a:t>can help in </a:t>
            </a:r>
            <a:r>
              <a:rPr lang="en-US" b="1" dirty="0">
                <a:solidFill>
                  <a:srgbClr val="002060"/>
                </a:solidFill>
                <a:latin typeface="Noto Sans"/>
              </a:rPr>
              <a:t>conserving network resources such as bandwidth and processing power</a:t>
            </a:r>
            <a:r>
              <a:rPr lang="en-US" dirty="0">
                <a:solidFill>
                  <a:srgbClr val="002060"/>
                </a:solidFill>
                <a:latin typeface="Noto Sans"/>
              </a:rPr>
              <a:t>. This is important in resource constrained environments</a:t>
            </a:r>
            <a:r>
              <a:rPr lang="en-US" dirty="0" smtClean="0">
                <a:solidFill>
                  <a:srgbClr val="002060"/>
                </a:solidFill>
                <a:latin typeface="Noto Sans"/>
              </a:rPr>
              <a:t>.</a:t>
            </a:r>
          </a:p>
        </p:txBody>
      </p:sp>
    </p:spTree>
    <p:extLst>
      <p:ext uri="{BB962C8B-B14F-4D97-AF65-F5344CB8AC3E}">
        <p14:creationId xmlns:p14="http://schemas.microsoft.com/office/powerpoint/2010/main" val="2038188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     </a:t>
            </a:r>
            <a:r>
              <a:rPr lang="en-IN" sz="2400" b="1" dirty="0">
                <a:solidFill>
                  <a:srgbClr val="002060"/>
                </a:solidFill>
                <a:latin typeface="Times New Roman" panose="02020603050405020304" pitchFamily="18" charset="0"/>
                <a:cs typeface="Times New Roman" panose="02020603050405020304" pitchFamily="18" charset="0"/>
              </a:rPr>
              <a:t>Data Link Layer Protocols</a:t>
            </a:r>
          </a:p>
          <a:p>
            <a:pPr algn="ctr"/>
            <a:r>
              <a:rPr lang="en-IN" sz="2400" b="1" dirty="0">
                <a:solidFill>
                  <a:srgbClr val="002060"/>
                </a:solidFill>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Piggybacking</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323987"/>
          </a:xfrm>
          <a:prstGeom prst="rect">
            <a:avLst/>
          </a:prstGeom>
        </p:spPr>
        <p:txBody>
          <a:bodyPr wrap="square">
            <a:spAutoFit/>
          </a:bodyPr>
          <a:lstStyle/>
          <a:p>
            <a:pPr algn="just" fontAlgn="base"/>
            <a:r>
              <a:rPr lang="en-US" b="1" dirty="0" smtClean="0">
                <a:solidFill>
                  <a:srgbClr val="C00000"/>
                </a:solidFill>
              </a:rPr>
              <a:t>Disadvantages </a:t>
            </a:r>
            <a:r>
              <a:rPr lang="en-US" b="1" dirty="0">
                <a:solidFill>
                  <a:srgbClr val="C00000"/>
                </a:solidFill>
              </a:rPr>
              <a:t>of Piggybacking</a:t>
            </a:r>
            <a:r>
              <a:rPr lang="en-US" dirty="0" smtClean="0">
                <a:solidFill>
                  <a:srgbClr val="C00000"/>
                </a:solidFill>
              </a:rPr>
              <a:t>:</a:t>
            </a:r>
          </a:p>
          <a:p>
            <a:pPr marL="285750" indent="-285750" algn="just" fontAlgn="base">
              <a:buFont typeface="Arial" panose="020B0604020202020204" pitchFamily="34" charset="0"/>
              <a:buChar char="•"/>
            </a:pPr>
            <a:endParaRPr lang="en-US" dirty="0" smtClean="0">
              <a:solidFill>
                <a:srgbClr val="C00000"/>
              </a:solidFill>
            </a:endParaRPr>
          </a:p>
          <a:p>
            <a:pPr marL="285750" indent="-285750" algn="just" fontAlgn="base">
              <a:buFont typeface="Arial" panose="020B0604020202020204" pitchFamily="34" charset="0"/>
              <a:buChar char="•"/>
            </a:pPr>
            <a:r>
              <a:rPr lang="en-US" dirty="0" smtClean="0">
                <a:solidFill>
                  <a:srgbClr val="C00000"/>
                </a:solidFill>
              </a:rPr>
              <a:t>Piggybacking </a:t>
            </a:r>
            <a:r>
              <a:rPr lang="en-US" dirty="0">
                <a:solidFill>
                  <a:srgbClr val="C00000"/>
                </a:solidFill>
              </a:rPr>
              <a:t>implementation </a:t>
            </a:r>
            <a:r>
              <a:rPr lang="en-US" b="1" dirty="0">
                <a:solidFill>
                  <a:srgbClr val="C00000"/>
                </a:solidFill>
              </a:rPr>
              <a:t>adds complexity to network protocols and systems</a:t>
            </a:r>
            <a:r>
              <a:rPr lang="en-US" dirty="0" smtClean="0">
                <a:solidFill>
                  <a:srgbClr val="C00000"/>
                </a:solidFill>
              </a:rPr>
              <a:t>.</a:t>
            </a:r>
          </a:p>
          <a:p>
            <a:pPr marL="285750" indent="-285750" algn="just" fontAlgn="base">
              <a:buFont typeface="Arial" panose="020B0604020202020204" pitchFamily="34" charset="0"/>
              <a:buChar char="•"/>
            </a:pPr>
            <a:endParaRPr lang="en-US" dirty="0" smtClean="0">
              <a:solidFill>
                <a:srgbClr val="C00000"/>
              </a:solidFill>
            </a:endParaRPr>
          </a:p>
          <a:p>
            <a:pPr marL="285750" indent="-285750" algn="just" fontAlgn="base">
              <a:buFont typeface="Arial" panose="020B0604020202020204" pitchFamily="34" charset="0"/>
              <a:buChar char="•"/>
            </a:pPr>
            <a:r>
              <a:rPr lang="en-US" dirty="0" smtClean="0">
                <a:solidFill>
                  <a:srgbClr val="C00000"/>
                </a:solidFill>
              </a:rPr>
              <a:t>While </a:t>
            </a:r>
            <a:r>
              <a:rPr lang="en-US" dirty="0">
                <a:solidFill>
                  <a:srgbClr val="C00000"/>
                </a:solidFill>
              </a:rPr>
              <a:t>it can reduce latency in some cases, it can introduce delays if control information is held back to be piggybacked on later packet. This will be </a:t>
            </a:r>
            <a:r>
              <a:rPr lang="en-US" b="1" dirty="0">
                <a:solidFill>
                  <a:srgbClr val="C00000"/>
                </a:solidFill>
              </a:rPr>
              <a:t>troublesome if control information is time sensitive</a:t>
            </a:r>
            <a:r>
              <a:rPr lang="en-US" b="1" dirty="0" smtClean="0">
                <a:solidFill>
                  <a:srgbClr val="C00000"/>
                </a:solidFill>
              </a:rPr>
              <a:t>.</a:t>
            </a:r>
          </a:p>
          <a:p>
            <a:pPr marL="285750" indent="-285750" algn="just" fontAlgn="base">
              <a:buFont typeface="Arial" panose="020B0604020202020204" pitchFamily="34" charset="0"/>
              <a:buChar char="•"/>
            </a:pPr>
            <a:endParaRPr lang="en-US" b="1" dirty="0" smtClean="0">
              <a:solidFill>
                <a:srgbClr val="C00000"/>
              </a:solidFill>
            </a:endParaRPr>
          </a:p>
          <a:p>
            <a:pPr marL="285750" indent="-285750" algn="just" fontAlgn="base">
              <a:buFont typeface="Arial" panose="020B0604020202020204" pitchFamily="34" charset="0"/>
              <a:buChar char="•"/>
            </a:pPr>
            <a:r>
              <a:rPr lang="en-US" dirty="0" smtClean="0">
                <a:solidFill>
                  <a:srgbClr val="C00000"/>
                </a:solidFill>
              </a:rPr>
              <a:t> </a:t>
            </a:r>
            <a:r>
              <a:rPr lang="en-US" dirty="0">
                <a:solidFill>
                  <a:srgbClr val="C00000"/>
                </a:solidFill>
              </a:rPr>
              <a:t>When </a:t>
            </a:r>
            <a:r>
              <a:rPr lang="en-US" b="1" dirty="0">
                <a:solidFill>
                  <a:srgbClr val="C00000"/>
                </a:solidFill>
              </a:rPr>
              <a:t>multiple types of information are combined in a single packet</a:t>
            </a:r>
            <a:r>
              <a:rPr lang="en-US" dirty="0">
                <a:solidFill>
                  <a:srgbClr val="C00000"/>
                </a:solidFill>
              </a:rPr>
              <a:t>, error handling becomes more complex. If an error occurs in part of packet, it affects entire packet including unrelated data</a:t>
            </a:r>
            <a:r>
              <a:rPr lang="en-US" dirty="0" smtClean="0">
                <a:solidFill>
                  <a:srgbClr val="C00000"/>
                </a:solidFill>
              </a:rPr>
              <a:t>.</a:t>
            </a:r>
          </a:p>
          <a:p>
            <a:pPr marL="285750" indent="-285750" algn="just" fontAlgn="base">
              <a:buFont typeface="Arial" panose="020B0604020202020204" pitchFamily="34" charset="0"/>
              <a:buChar char="•"/>
            </a:pPr>
            <a:endParaRPr lang="en-US" dirty="0" smtClean="0">
              <a:solidFill>
                <a:srgbClr val="C00000"/>
              </a:solidFill>
            </a:endParaRPr>
          </a:p>
          <a:p>
            <a:pPr marL="285750" indent="-285750" algn="just" fontAlgn="base">
              <a:buFont typeface="Arial" panose="020B0604020202020204" pitchFamily="34" charset="0"/>
              <a:buChar char="•"/>
            </a:pPr>
            <a:r>
              <a:rPr lang="en-US" dirty="0" smtClean="0">
                <a:solidFill>
                  <a:srgbClr val="002060"/>
                </a:solidFill>
              </a:rPr>
              <a:t>It </a:t>
            </a:r>
            <a:r>
              <a:rPr lang="en-US" dirty="0">
                <a:solidFill>
                  <a:srgbClr val="002060"/>
                </a:solidFill>
              </a:rPr>
              <a:t>may not be supported or handled correctly by all network devices and protocols which may lead to </a:t>
            </a:r>
            <a:r>
              <a:rPr lang="en-US" b="1" dirty="0">
                <a:solidFill>
                  <a:srgbClr val="002060"/>
                </a:solidFill>
              </a:rPr>
              <a:t>compatibility issues</a:t>
            </a:r>
            <a:r>
              <a:rPr lang="en-US" b="1" dirty="0" smtClean="0">
                <a:solidFill>
                  <a:srgbClr val="002060"/>
                </a:solidFill>
              </a:rPr>
              <a:t>.</a:t>
            </a:r>
          </a:p>
          <a:p>
            <a:pPr marL="285750" indent="-285750" algn="just" fontAlgn="base">
              <a:buFont typeface="Arial" panose="020B0604020202020204" pitchFamily="34" charset="0"/>
              <a:buChar char="•"/>
            </a:pPr>
            <a:endParaRPr lang="en-US" dirty="0" smtClean="0">
              <a:solidFill>
                <a:srgbClr val="002060"/>
              </a:solidFill>
            </a:endParaRPr>
          </a:p>
          <a:p>
            <a:pPr marL="285750" indent="-285750" algn="just" fontAlgn="base">
              <a:buFont typeface="Arial" panose="020B0604020202020204" pitchFamily="34" charset="0"/>
              <a:buChar char="•"/>
            </a:pPr>
            <a:r>
              <a:rPr lang="en-US" dirty="0" smtClean="0">
                <a:solidFill>
                  <a:srgbClr val="002060"/>
                </a:solidFill>
              </a:rPr>
              <a:t>Though </a:t>
            </a:r>
            <a:r>
              <a:rPr lang="en-US" dirty="0">
                <a:solidFill>
                  <a:srgbClr val="002060"/>
                </a:solidFill>
              </a:rPr>
              <a:t>it can reduce overhead in many situations, in some cases, it might actually </a:t>
            </a:r>
            <a:r>
              <a:rPr lang="en-US" b="1" dirty="0">
                <a:solidFill>
                  <a:srgbClr val="002060"/>
                </a:solidFill>
              </a:rPr>
              <a:t>increase overhead if control information is extensive or if it results in larger packets that require fragmentation.</a:t>
            </a:r>
            <a:endParaRPr lang="en-US" b="1" dirty="0">
              <a:solidFill>
                <a:srgbClr val="002060"/>
              </a:solidFill>
              <a:latin typeface="Noto Sans"/>
            </a:endParaRPr>
          </a:p>
        </p:txBody>
      </p:sp>
    </p:spTree>
    <p:extLst>
      <p:ext uri="{BB962C8B-B14F-4D97-AF65-F5344CB8AC3E}">
        <p14:creationId xmlns:p14="http://schemas.microsoft.com/office/powerpoint/2010/main" val="3602195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     </a:t>
            </a:r>
            <a:r>
              <a:rPr lang="en-IN" sz="2400" b="1" dirty="0">
                <a:solidFill>
                  <a:srgbClr val="002060"/>
                </a:solidFill>
                <a:latin typeface="Times New Roman" panose="02020603050405020304" pitchFamily="18" charset="0"/>
                <a:cs typeface="Times New Roman" panose="02020603050405020304" pitchFamily="18" charset="0"/>
              </a:rPr>
              <a:t>Data Link Layer Protocols</a:t>
            </a:r>
          </a:p>
          <a:p>
            <a:pPr algn="ctr"/>
            <a:r>
              <a:rPr lang="en-IN" sz="2400" b="1" dirty="0">
                <a:solidFill>
                  <a:srgbClr val="002060"/>
                </a:solidFill>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Stop and Wait </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pic>
        <p:nvPicPr>
          <p:cNvPr id="3" name="Picture 2"/>
          <p:cNvPicPr>
            <a:picLocks noChangeAspect="1"/>
          </p:cNvPicPr>
          <p:nvPr/>
        </p:nvPicPr>
        <p:blipFill>
          <a:blip r:embed="rId3"/>
          <a:stretch>
            <a:fillRect/>
          </a:stretch>
        </p:blipFill>
        <p:spPr>
          <a:xfrm>
            <a:off x="155575" y="997187"/>
            <a:ext cx="5069568" cy="3703641"/>
          </a:xfrm>
          <a:prstGeom prst="rect">
            <a:avLst/>
          </a:prstGeom>
        </p:spPr>
      </p:pic>
      <p:pic>
        <p:nvPicPr>
          <p:cNvPr id="9" name="Picture 8"/>
          <p:cNvPicPr>
            <a:picLocks noChangeAspect="1"/>
          </p:cNvPicPr>
          <p:nvPr/>
        </p:nvPicPr>
        <p:blipFill>
          <a:blip r:embed="rId4"/>
          <a:stretch>
            <a:fillRect/>
          </a:stretch>
        </p:blipFill>
        <p:spPr>
          <a:xfrm>
            <a:off x="5225143" y="1017479"/>
            <a:ext cx="3766457" cy="2651990"/>
          </a:xfrm>
          <a:prstGeom prst="rect">
            <a:avLst/>
          </a:prstGeom>
        </p:spPr>
      </p:pic>
    </p:spTree>
    <p:extLst>
      <p:ext uri="{BB962C8B-B14F-4D97-AF65-F5344CB8AC3E}">
        <p14:creationId xmlns:p14="http://schemas.microsoft.com/office/powerpoint/2010/main" val="3441178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4513"/>
            <a:ext cx="5558971" cy="830997"/>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           </a:t>
            </a:r>
          </a:p>
          <a:p>
            <a:pPr algn="ctr"/>
            <a:r>
              <a:rPr lang="en-IN" sz="2400" b="1" dirty="0" smtClean="0">
                <a:solidFill>
                  <a:srgbClr val="002060"/>
                </a:solidFill>
                <a:latin typeface="Times New Roman" panose="02020603050405020304" pitchFamily="18" charset="0"/>
                <a:cs typeface="Times New Roman" panose="02020603050405020304" pitchFamily="18" charset="0"/>
              </a:rPr>
              <a:t>           Data Link Layer Protocols-Simple</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6" y="928915"/>
            <a:ext cx="8904513" cy="523220"/>
          </a:xfrm>
          <a:prstGeom prst="rect">
            <a:avLst/>
          </a:prstGeom>
        </p:spPr>
        <p:txBody>
          <a:bodyPr wrap="square">
            <a:spAutoFit/>
          </a:bodyPr>
          <a:lstStyle/>
          <a:p>
            <a:pPr marL="285750" indent="-285750">
              <a:buFont typeface="Arial" panose="020B0604020202020204" pitchFamily="34" charset="0"/>
              <a:buChar char="•"/>
            </a:pPr>
            <a:endParaRPr lang="en-IN" dirty="0" smtClean="0">
              <a:solidFill>
                <a:srgbClr val="C00000"/>
              </a:solidFill>
            </a:endParaRPr>
          </a:p>
          <a:p>
            <a:pPr marL="285750" indent="-285750">
              <a:buFont typeface="Arial" panose="020B0604020202020204" pitchFamily="34" charset="0"/>
              <a:buChar char="•"/>
            </a:pPr>
            <a:endParaRPr lang="en-IN" dirty="0">
              <a:solidFill>
                <a:srgbClr val="C00000"/>
              </a:solidFill>
            </a:endParaRPr>
          </a:p>
        </p:txBody>
      </p:sp>
      <p:sp>
        <p:nvSpPr>
          <p:cNvPr id="5" name="TextBox 4"/>
          <p:cNvSpPr txBox="1"/>
          <p:nvPr/>
        </p:nvSpPr>
        <p:spPr>
          <a:xfrm>
            <a:off x="3882572" y="994936"/>
            <a:ext cx="5109028" cy="307777"/>
          </a:xfrm>
          <a:prstGeom prst="rect">
            <a:avLst/>
          </a:prstGeom>
          <a:noFill/>
        </p:spPr>
        <p:txBody>
          <a:bodyPr wrap="square" rtlCol="0">
            <a:spAutoFit/>
          </a:bodyPr>
          <a:lstStyle/>
          <a:p>
            <a:r>
              <a:rPr lang="en-US" b="1" dirty="0" smtClean="0">
                <a:solidFill>
                  <a:srgbClr val="C00000"/>
                </a:solidFill>
              </a:rPr>
              <a:t> </a:t>
            </a:r>
            <a:endParaRPr lang="en-IN" b="1" dirty="0">
              <a:solidFill>
                <a:srgbClr val="C00000"/>
              </a:solidFill>
            </a:endParaRPr>
          </a:p>
        </p:txBody>
      </p:sp>
      <p:pic>
        <p:nvPicPr>
          <p:cNvPr id="8" name="Picture 7"/>
          <p:cNvPicPr>
            <a:picLocks noChangeAspect="1"/>
          </p:cNvPicPr>
          <p:nvPr/>
        </p:nvPicPr>
        <p:blipFill>
          <a:blip r:embed="rId3"/>
          <a:stretch>
            <a:fillRect/>
          </a:stretch>
        </p:blipFill>
        <p:spPr>
          <a:xfrm>
            <a:off x="2892761" y="1190525"/>
            <a:ext cx="3957982" cy="3211230"/>
          </a:xfrm>
          <a:prstGeom prst="rect">
            <a:avLst/>
          </a:prstGeom>
        </p:spPr>
      </p:pic>
    </p:spTree>
    <p:extLst>
      <p:ext uri="{BB962C8B-B14F-4D97-AF65-F5344CB8AC3E}">
        <p14:creationId xmlns:p14="http://schemas.microsoft.com/office/powerpoint/2010/main" val="3951871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     </a:t>
            </a:r>
            <a:r>
              <a:rPr lang="en-IN" sz="2400" b="1" dirty="0">
                <a:solidFill>
                  <a:srgbClr val="002060"/>
                </a:solidFill>
                <a:latin typeface="Times New Roman" panose="02020603050405020304" pitchFamily="18" charset="0"/>
                <a:cs typeface="Times New Roman" panose="02020603050405020304" pitchFamily="18" charset="0"/>
              </a:rPr>
              <a:t>Data Link Layer Protocols</a:t>
            </a:r>
          </a:p>
          <a:p>
            <a:pPr algn="ctr"/>
            <a:r>
              <a:rPr lang="en-IN" sz="2400" b="1" dirty="0">
                <a:solidFill>
                  <a:srgbClr val="002060"/>
                </a:solidFill>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Stop and Wait </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pic>
        <p:nvPicPr>
          <p:cNvPr id="11" name="Picture 10"/>
          <p:cNvPicPr>
            <a:picLocks noChangeAspect="1"/>
          </p:cNvPicPr>
          <p:nvPr/>
        </p:nvPicPr>
        <p:blipFill>
          <a:blip r:embed="rId3"/>
          <a:stretch>
            <a:fillRect/>
          </a:stretch>
        </p:blipFill>
        <p:spPr>
          <a:xfrm>
            <a:off x="137885" y="928915"/>
            <a:ext cx="5226139" cy="4143304"/>
          </a:xfrm>
          <a:prstGeom prst="rect">
            <a:avLst/>
          </a:prstGeom>
        </p:spPr>
      </p:pic>
      <p:pic>
        <p:nvPicPr>
          <p:cNvPr id="12" name="Picture 11"/>
          <p:cNvPicPr>
            <a:picLocks noChangeAspect="1"/>
          </p:cNvPicPr>
          <p:nvPr/>
        </p:nvPicPr>
        <p:blipFill>
          <a:blip r:embed="rId4"/>
          <a:stretch>
            <a:fillRect/>
          </a:stretch>
        </p:blipFill>
        <p:spPr>
          <a:xfrm>
            <a:off x="5246285" y="928915"/>
            <a:ext cx="3863054" cy="3025402"/>
          </a:xfrm>
          <a:prstGeom prst="rect">
            <a:avLst/>
          </a:prstGeom>
        </p:spPr>
      </p:pic>
    </p:spTree>
    <p:extLst>
      <p:ext uri="{BB962C8B-B14F-4D97-AF65-F5344CB8AC3E}">
        <p14:creationId xmlns:p14="http://schemas.microsoft.com/office/powerpoint/2010/main" val="1301014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     </a:t>
            </a:r>
            <a:r>
              <a:rPr lang="en-IN" sz="2400" b="1" dirty="0">
                <a:solidFill>
                  <a:srgbClr val="002060"/>
                </a:solidFill>
                <a:latin typeface="Times New Roman" panose="02020603050405020304" pitchFamily="18" charset="0"/>
                <a:cs typeface="Times New Roman" panose="02020603050405020304" pitchFamily="18" charset="0"/>
              </a:rPr>
              <a:t>Data Link Layer Protocols</a:t>
            </a:r>
          </a:p>
          <a:p>
            <a:pPr algn="ctr"/>
            <a:r>
              <a:rPr lang="en-IN" sz="2400" b="1" dirty="0">
                <a:solidFill>
                  <a:srgbClr val="002060"/>
                </a:solidFill>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Stop and Wait </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2893100"/>
          </a:xfrm>
          <a:prstGeom prst="rect">
            <a:avLst/>
          </a:prstGeom>
        </p:spPr>
        <p:txBody>
          <a:bodyPr wrap="square">
            <a:spAutoFit/>
          </a:bodyPr>
          <a:lstStyle/>
          <a:p>
            <a:pPr algn="just"/>
            <a:r>
              <a:rPr lang="en-US" b="1" dirty="0" smtClean="0">
                <a:solidFill>
                  <a:srgbClr val="C00000"/>
                </a:solidFill>
                <a:latin typeface="-apple-system"/>
              </a:rPr>
              <a:t>Quiz2. </a:t>
            </a:r>
            <a:r>
              <a:rPr lang="en-US" dirty="0" smtClean="0">
                <a:solidFill>
                  <a:srgbClr val="C00000"/>
                </a:solidFill>
                <a:latin typeface="-apple-system"/>
              </a:rPr>
              <a:t>A </a:t>
            </a:r>
            <a:r>
              <a:rPr lang="en-US" dirty="0">
                <a:solidFill>
                  <a:srgbClr val="C00000"/>
                </a:solidFill>
                <a:latin typeface="-apple-system"/>
              </a:rPr>
              <a:t>sender uses the Stop-and-Wait ARQ protocol for reliable transmission of frames. Frames are of size 1000 bytes and the transmission rate at the sender is 80 Kbps (1Kbps = 1000 bits/second). Size of an acknowledgement is 100 bytes and the transmission rate at the receiver is 8 Kbps. The one-way propagation delay is 100 milliseconds. Assuming no frame is lost, the sender throughput is __________ bytes/second</a:t>
            </a:r>
            <a:r>
              <a:rPr lang="en-US" dirty="0" smtClean="0">
                <a:solidFill>
                  <a:srgbClr val="C00000"/>
                </a:solidFill>
                <a:latin typeface="-apple-system"/>
              </a:rPr>
              <a:t>.</a:t>
            </a:r>
          </a:p>
          <a:p>
            <a:endParaRPr lang="en-US" dirty="0">
              <a:solidFill>
                <a:srgbClr val="C00000"/>
              </a:solidFill>
              <a:latin typeface="-apple-system"/>
            </a:endParaRPr>
          </a:p>
          <a:p>
            <a:r>
              <a:rPr lang="en-US" b="1" dirty="0">
                <a:solidFill>
                  <a:srgbClr val="C00000"/>
                </a:solidFill>
                <a:latin typeface="var(--font-primary)"/>
              </a:rPr>
              <a:t>(</a:t>
            </a:r>
            <a:r>
              <a:rPr lang="en-US" b="1" dirty="0" smtClean="0">
                <a:solidFill>
                  <a:srgbClr val="C00000"/>
                </a:solidFill>
                <a:latin typeface="var(--font-primary)"/>
              </a:rPr>
              <a:t>A)</a:t>
            </a:r>
            <a:r>
              <a:rPr lang="en-US" dirty="0" smtClean="0">
                <a:solidFill>
                  <a:srgbClr val="C00000"/>
                </a:solidFill>
                <a:latin typeface="var(--font-primary)"/>
              </a:rPr>
              <a:t> </a:t>
            </a:r>
            <a:r>
              <a:rPr lang="en-US" dirty="0" smtClean="0">
                <a:solidFill>
                  <a:srgbClr val="C00000"/>
                </a:solidFill>
                <a:latin typeface="-apple-system"/>
              </a:rPr>
              <a:t>2500</a:t>
            </a:r>
            <a:endParaRPr lang="en-US" dirty="0">
              <a:solidFill>
                <a:srgbClr val="C00000"/>
              </a:solidFill>
              <a:latin typeface="-apple-system"/>
            </a:endParaRPr>
          </a:p>
          <a:p>
            <a:r>
              <a:rPr lang="en-US" b="1" dirty="0">
                <a:solidFill>
                  <a:srgbClr val="C00000"/>
                </a:solidFill>
                <a:latin typeface="var(--font-primary)"/>
              </a:rPr>
              <a:t>(</a:t>
            </a:r>
            <a:r>
              <a:rPr lang="en-US" b="1" dirty="0" smtClean="0">
                <a:solidFill>
                  <a:srgbClr val="C00000"/>
                </a:solidFill>
                <a:latin typeface="var(--font-primary)"/>
              </a:rPr>
              <a:t>B)</a:t>
            </a:r>
            <a:r>
              <a:rPr lang="en-US" dirty="0" smtClean="0">
                <a:solidFill>
                  <a:srgbClr val="C00000"/>
                </a:solidFill>
                <a:latin typeface="var(--font-primary)"/>
              </a:rPr>
              <a:t> </a:t>
            </a:r>
            <a:r>
              <a:rPr lang="en-US" dirty="0" smtClean="0">
                <a:solidFill>
                  <a:srgbClr val="C00000"/>
                </a:solidFill>
                <a:latin typeface="-apple-system"/>
              </a:rPr>
              <a:t>2000</a:t>
            </a:r>
            <a:endParaRPr lang="en-US" dirty="0">
              <a:solidFill>
                <a:srgbClr val="C00000"/>
              </a:solidFill>
              <a:latin typeface="-apple-system"/>
            </a:endParaRPr>
          </a:p>
          <a:p>
            <a:r>
              <a:rPr lang="en-US" b="1" dirty="0">
                <a:solidFill>
                  <a:srgbClr val="C00000"/>
                </a:solidFill>
                <a:latin typeface="var(--font-primary)"/>
              </a:rPr>
              <a:t>(</a:t>
            </a:r>
            <a:r>
              <a:rPr lang="en-US" b="1" dirty="0" smtClean="0">
                <a:solidFill>
                  <a:srgbClr val="C00000"/>
                </a:solidFill>
                <a:latin typeface="var(--font-primary)"/>
              </a:rPr>
              <a:t>C)</a:t>
            </a:r>
            <a:r>
              <a:rPr lang="en-US" dirty="0" smtClean="0">
                <a:solidFill>
                  <a:srgbClr val="C00000"/>
                </a:solidFill>
                <a:latin typeface="-apple-system"/>
              </a:rPr>
              <a:t>1500</a:t>
            </a:r>
            <a:endParaRPr lang="en-US" dirty="0">
              <a:solidFill>
                <a:srgbClr val="C00000"/>
              </a:solidFill>
              <a:latin typeface="-apple-system"/>
            </a:endParaRPr>
          </a:p>
          <a:p>
            <a:r>
              <a:rPr lang="en-US" b="1" dirty="0">
                <a:solidFill>
                  <a:srgbClr val="C00000"/>
                </a:solidFill>
                <a:latin typeface="var(--font-primary)"/>
              </a:rPr>
              <a:t>(D</a:t>
            </a:r>
            <a:r>
              <a:rPr lang="en-US" b="1" dirty="0" smtClean="0">
                <a:solidFill>
                  <a:srgbClr val="C00000"/>
                </a:solidFill>
                <a:latin typeface="var(--font-primary)"/>
              </a:rPr>
              <a:t>) 500</a:t>
            </a:r>
          </a:p>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pic>
        <p:nvPicPr>
          <p:cNvPr id="9" name="Picture 8"/>
          <p:cNvPicPr>
            <a:picLocks noChangeAspect="1"/>
          </p:cNvPicPr>
          <p:nvPr/>
        </p:nvPicPr>
        <p:blipFill>
          <a:blip r:embed="rId3"/>
          <a:stretch>
            <a:fillRect/>
          </a:stretch>
        </p:blipFill>
        <p:spPr>
          <a:xfrm>
            <a:off x="1876824" y="2223683"/>
            <a:ext cx="6643062" cy="2399117"/>
          </a:xfrm>
          <a:prstGeom prst="rect">
            <a:avLst/>
          </a:prstGeom>
        </p:spPr>
      </p:pic>
    </p:spTree>
    <p:extLst>
      <p:ext uri="{BB962C8B-B14F-4D97-AF65-F5344CB8AC3E}">
        <p14:creationId xmlns:p14="http://schemas.microsoft.com/office/powerpoint/2010/main" val="1855886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     </a:t>
            </a:r>
          </a:p>
          <a:p>
            <a:r>
              <a:rPr lang="en-IN" sz="2400" b="1" dirty="0" smtClean="0">
                <a:solidFill>
                  <a:srgbClr val="002060"/>
                </a:solidFill>
                <a:latin typeface="Times New Roman" panose="02020603050405020304" pitchFamily="18" charset="0"/>
                <a:cs typeface="Times New Roman" panose="02020603050405020304" pitchFamily="18" charset="0"/>
              </a:rPr>
              <a:t>  </a:t>
            </a:r>
            <a:r>
              <a:rPr lang="en-US" sz="2400" b="1" dirty="0" smtClean="0">
                <a:solidFill>
                  <a:srgbClr val="002060"/>
                </a:solidFill>
              </a:rPr>
              <a:t>HDLC</a:t>
            </a:r>
            <a:r>
              <a:rPr lang="en-US" sz="2400" b="1" dirty="0">
                <a:solidFill>
                  <a:srgbClr val="002060"/>
                </a:solidFill>
              </a:rPr>
              <a:t>: </a:t>
            </a:r>
            <a:r>
              <a:rPr lang="en-US" sz="2400" b="1" dirty="0" smtClean="0">
                <a:solidFill>
                  <a:srgbClr val="002060"/>
                </a:solidFill>
              </a:rPr>
              <a:t>High Level </a:t>
            </a:r>
            <a:r>
              <a:rPr lang="en-US" sz="2400" b="1" dirty="0">
                <a:solidFill>
                  <a:srgbClr val="002060"/>
                </a:solidFill>
              </a:rPr>
              <a:t>Data Link Control</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6" y="1017478"/>
            <a:ext cx="6720114" cy="3970318"/>
          </a:xfrm>
          <a:prstGeom prst="rect">
            <a:avLst/>
          </a:prstGeom>
        </p:spPr>
        <p:txBody>
          <a:bodyPr wrap="square">
            <a:spAutoFit/>
          </a:bodyPr>
          <a:lstStyle/>
          <a:p>
            <a:pPr marL="302895" lvl="0" indent="-171450" algn="just">
              <a:buSzPct val="100000"/>
              <a:buFont typeface="Arial" panose="020B0604020202020204" pitchFamily="34" charset="0"/>
              <a:buChar char="•"/>
            </a:pPr>
            <a:r>
              <a:rPr lang="en-US" sz="1200" b="1" dirty="0">
                <a:solidFill>
                  <a:srgbClr val="C00000"/>
                </a:solidFill>
              </a:rPr>
              <a:t>High-level Data Link Control (HDLC)</a:t>
            </a:r>
            <a:r>
              <a:rPr lang="en-US" sz="1200" dirty="0">
                <a:solidFill>
                  <a:srgbClr val="C00000"/>
                </a:solidFill>
              </a:rPr>
              <a:t> is a bit-oriented protocol for communication over </a:t>
            </a:r>
            <a:r>
              <a:rPr lang="en-US" sz="1200" b="1" dirty="0">
                <a:solidFill>
                  <a:srgbClr val="C00000"/>
                </a:solidFill>
              </a:rPr>
              <a:t>point-to-point and multipoint links</a:t>
            </a:r>
            <a:r>
              <a:rPr lang="en-US" sz="1200" b="1" dirty="0" smtClean="0">
                <a:solidFill>
                  <a:srgbClr val="C00000"/>
                </a:solidFill>
              </a:rPr>
              <a:t>.</a:t>
            </a:r>
          </a:p>
          <a:p>
            <a:pPr marL="131445" lvl="0" algn="just">
              <a:buSzPct val="100000"/>
            </a:pPr>
            <a:endParaRPr lang="en-US" sz="1200" dirty="0">
              <a:solidFill>
                <a:srgbClr val="C00000"/>
              </a:solidFill>
            </a:endParaRPr>
          </a:p>
          <a:p>
            <a:pPr marL="302895" indent="-171450" algn="just">
              <a:buSzPct val="100000"/>
              <a:buFont typeface="Arial" panose="020B0604020202020204" pitchFamily="34" charset="0"/>
              <a:buChar char="•"/>
            </a:pPr>
            <a:r>
              <a:rPr lang="en-US" sz="1200" dirty="0">
                <a:solidFill>
                  <a:srgbClr val="C00000"/>
                </a:solidFill>
              </a:rPr>
              <a:t>High-Level Data Link Control (HDLC) is a communication protocol used for transmitting data between devices in </a:t>
            </a:r>
            <a:r>
              <a:rPr lang="en-US" sz="1200" b="1" dirty="0">
                <a:solidFill>
                  <a:srgbClr val="C00000"/>
                </a:solidFill>
              </a:rPr>
              <a:t>telecommunication and networking.</a:t>
            </a:r>
          </a:p>
          <a:p>
            <a:pPr marL="302895" indent="-171450" algn="just">
              <a:buSzPct val="100000"/>
              <a:buFont typeface="Arial" panose="020B0604020202020204" pitchFamily="34" charset="0"/>
              <a:buChar char="•"/>
            </a:pPr>
            <a:endParaRPr lang="en-US" sz="1200" dirty="0">
              <a:solidFill>
                <a:srgbClr val="C00000"/>
              </a:solidFill>
            </a:endParaRPr>
          </a:p>
          <a:p>
            <a:pPr marL="302895" indent="-171450" algn="just">
              <a:buSzPct val="100000"/>
              <a:buFont typeface="Arial" panose="020B0604020202020204" pitchFamily="34" charset="0"/>
              <a:buChar char="•"/>
            </a:pPr>
            <a:r>
              <a:rPr lang="en-US" sz="1200" dirty="0">
                <a:solidFill>
                  <a:srgbClr val="C00000"/>
                </a:solidFill>
              </a:rPr>
              <a:t> Developed by the International </a:t>
            </a:r>
            <a:r>
              <a:rPr lang="en-US" sz="1200" b="1" dirty="0">
                <a:solidFill>
                  <a:srgbClr val="C00000"/>
                </a:solidFill>
              </a:rPr>
              <a:t>Organization for Standardization (ISO), </a:t>
            </a:r>
            <a:r>
              <a:rPr lang="en-US" sz="1200" dirty="0">
                <a:solidFill>
                  <a:srgbClr val="C00000"/>
                </a:solidFill>
              </a:rPr>
              <a:t>it is defined in the standard ISO / IEC </a:t>
            </a:r>
            <a:r>
              <a:rPr lang="en-US" sz="1200" b="1" dirty="0">
                <a:solidFill>
                  <a:srgbClr val="C00000"/>
                </a:solidFill>
              </a:rPr>
              <a:t>(</a:t>
            </a:r>
            <a:r>
              <a:rPr lang="en-IN" sz="1200" b="1" dirty="0">
                <a:solidFill>
                  <a:srgbClr val="C00000"/>
                </a:solidFill>
              </a:rPr>
              <a:t>International </a:t>
            </a:r>
            <a:r>
              <a:rPr lang="en-IN" sz="1200" b="1" dirty="0" err="1">
                <a:solidFill>
                  <a:srgbClr val="C00000"/>
                </a:solidFill>
              </a:rPr>
              <a:t>Electrotechnical</a:t>
            </a:r>
            <a:r>
              <a:rPr lang="en-IN" sz="1200" b="1" dirty="0">
                <a:solidFill>
                  <a:srgbClr val="C00000"/>
                </a:solidFill>
              </a:rPr>
              <a:t> Commission)</a:t>
            </a:r>
            <a:r>
              <a:rPr lang="en-US" sz="1200" b="1" dirty="0">
                <a:solidFill>
                  <a:srgbClr val="C00000"/>
                </a:solidFill>
              </a:rPr>
              <a:t> 13239:2002.</a:t>
            </a:r>
          </a:p>
          <a:p>
            <a:pPr marL="302895" indent="-171450" algn="just">
              <a:buSzPct val="100000"/>
              <a:buFont typeface="Arial" panose="020B0604020202020204" pitchFamily="34" charset="0"/>
              <a:buChar char="•"/>
            </a:pPr>
            <a:endParaRPr lang="en-US" sz="1200" dirty="0">
              <a:solidFill>
                <a:srgbClr val="C00000"/>
              </a:solidFill>
            </a:endParaRPr>
          </a:p>
          <a:p>
            <a:pPr marL="302895" lvl="0" indent="-171450" algn="just">
              <a:buSzPct val="100000"/>
              <a:buFont typeface="Arial" panose="020B0604020202020204" pitchFamily="34" charset="0"/>
              <a:buChar char="•"/>
            </a:pPr>
            <a:r>
              <a:rPr lang="en-US" sz="1200" dirty="0" smtClean="0">
                <a:solidFill>
                  <a:srgbClr val="C00000"/>
                </a:solidFill>
              </a:rPr>
              <a:t>It </a:t>
            </a:r>
            <a:r>
              <a:rPr lang="en-US" sz="1200" dirty="0">
                <a:solidFill>
                  <a:srgbClr val="C00000"/>
                </a:solidFill>
              </a:rPr>
              <a:t>uses Stop-and-wait protocol</a:t>
            </a:r>
            <a:r>
              <a:rPr lang="en-US" sz="1200" dirty="0" smtClean="0">
                <a:solidFill>
                  <a:srgbClr val="C00000"/>
                </a:solidFill>
              </a:rPr>
              <a:t>.</a:t>
            </a:r>
          </a:p>
          <a:p>
            <a:pPr marL="302895" lvl="0" indent="-171450" algn="just">
              <a:buSzPct val="100000"/>
              <a:buFont typeface="Arial" panose="020B0604020202020204" pitchFamily="34" charset="0"/>
              <a:buChar char="•"/>
            </a:pPr>
            <a:endParaRPr lang="en-US" sz="1200" dirty="0">
              <a:solidFill>
                <a:srgbClr val="C00000"/>
              </a:solidFill>
            </a:endParaRPr>
          </a:p>
          <a:p>
            <a:pPr marL="302895" lvl="0" indent="-171450" algn="just">
              <a:buSzPct val="100000"/>
              <a:buFont typeface="Arial" panose="020B0604020202020204" pitchFamily="34" charset="0"/>
              <a:buChar char="•"/>
            </a:pPr>
            <a:r>
              <a:rPr lang="en-US" sz="1200" dirty="0">
                <a:solidFill>
                  <a:srgbClr val="C00000"/>
                </a:solidFill>
              </a:rPr>
              <a:t>Configuration and Transfer modes: Two transfer modes that can be used in different configurations</a:t>
            </a:r>
            <a:r>
              <a:rPr lang="en-US" sz="1200" dirty="0" smtClean="0">
                <a:solidFill>
                  <a:srgbClr val="C00000"/>
                </a:solidFill>
              </a:rPr>
              <a:t>.</a:t>
            </a:r>
          </a:p>
          <a:p>
            <a:pPr marL="302895" lvl="0" indent="-171450" algn="just">
              <a:buSzPct val="100000"/>
              <a:buFont typeface="Arial" panose="020B0604020202020204" pitchFamily="34" charset="0"/>
              <a:buChar char="•"/>
            </a:pPr>
            <a:endParaRPr lang="en-US" sz="1200" dirty="0">
              <a:solidFill>
                <a:srgbClr val="C00000"/>
              </a:solidFill>
            </a:endParaRPr>
          </a:p>
          <a:p>
            <a:pPr marL="302895" indent="-171450" algn="just">
              <a:buSzPct val="100000"/>
              <a:buFont typeface="Arial" panose="020B0604020202020204" pitchFamily="34" charset="0"/>
              <a:buChar char="•"/>
            </a:pPr>
            <a:r>
              <a:rPr lang="en-US" sz="1200" b="1" dirty="0">
                <a:solidFill>
                  <a:srgbClr val="002060"/>
                </a:solidFill>
              </a:rPr>
              <a:t>Normal Response Mode (NRM): </a:t>
            </a:r>
            <a:r>
              <a:rPr lang="en-US" sz="1200" dirty="0">
                <a:solidFill>
                  <a:srgbClr val="002060"/>
                </a:solidFill>
              </a:rPr>
              <a:t>The station configuration is unbalanced. We have one primary station and multiple secondary stations. A primary station can send commands; a secondary station can only respond. </a:t>
            </a:r>
            <a:r>
              <a:rPr lang="en-US" sz="1200" b="1" dirty="0">
                <a:solidFill>
                  <a:srgbClr val="002060"/>
                </a:solidFill>
              </a:rPr>
              <a:t>The NRM is used for both point-to-point and multipoint </a:t>
            </a:r>
            <a:r>
              <a:rPr lang="en-US" sz="1200" b="1" dirty="0" smtClean="0">
                <a:solidFill>
                  <a:srgbClr val="002060"/>
                </a:solidFill>
              </a:rPr>
              <a:t>links</a:t>
            </a:r>
          </a:p>
          <a:p>
            <a:pPr marL="302895" indent="-171450" algn="just">
              <a:buSzPct val="100000"/>
              <a:buFont typeface="Arial" panose="020B0604020202020204" pitchFamily="34" charset="0"/>
              <a:buChar char="•"/>
            </a:pPr>
            <a:endParaRPr lang="en-US" sz="1200" dirty="0">
              <a:solidFill>
                <a:srgbClr val="002060"/>
              </a:solidFill>
            </a:endParaRPr>
          </a:p>
          <a:p>
            <a:pPr marL="302895" indent="-171450" algn="just">
              <a:buSzPct val="100000"/>
              <a:buFont typeface="Arial" panose="020B0604020202020204" pitchFamily="34" charset="0"/>
              <a:buChar char="•"/>
            </a:pPr>
            <a:r>
              <a:rPr lang="en-US" sz="1200" b="1" dirty="0">
                <a:solidFill>
                  <a:srgbClr val="002060"/>
                </a:solidFill>
              </a:rPr>
              <a:t>Asynchronous Balanced mode (ABM): </a:t>
            </a:r>
            <a:r>
              <a:rPr lang="en-US" sz="1200" dirty="0">
                <a:solidFill>
                  <a:srgbClr val="002060"/>
                </a:solidFill>
              </a:rPr>
              <a:t>The configuration is balanced. The link is point-to-point, and each station can function as a primary and a secondary (acting as peers).</a:t>
            </a:r>
          </a:p>
        </p:txBody>
      </p:sp>
      <p:pic>
        <p:nvPicPr>
          <p:cNvPr id="12" name="Google Shape;659;g2e02126bc50_0_164"/>
          <p:cNvPicPr preferRelativeResize="0"/>
          <p:nvPr/>
        </p:nvPicPr>
        <p:blipFill>
          <a:blip r:embed="rId3">
            <a:alphaModFix/>
          </a:blip>
          <a:stretch>
            <a:fillRect/>
          </a:stretch>
        </p:blipFill>
        <p:spPr>
          <a:xfrm>
            <a:off x="6870148" y="1132114"/>
            <a:ext cx="2172250" cy="2061029"/>
          </a:xfrm>
          <a:prstGeom prst="rect">
            <a:avLst/>
          </a:prstGeom>
          <a:noFill/>
          <a:ln>
            <a:noFill/>
          </a:ln>
        </p:spPr>
      </p:pic>
      <p:pic>
        <p:nvPicPr>
          <p:cNvPr id="13" name="Google Shape;660;g2e02126bc50_0_164"/>
          <p:cNvPicPr preferRelativeResize="0"/>
          <p:nvPr/>
        </p:nvPicPr>
        <p:blipFill>
          <a:blip r:embed="rId4">
            <a:alphaModFix/>
          </a:blip>
          <a:stretch>
            <a:fillRect/>
          </a:stretch>
        </p:blipFill>
        <p:spPr>
          <a:xfrm>
            <a:off x="6966857" y="3517008"/>
            <a:ext cx="2024743" cy="1039900"/>
          </a:xfrm>
          <a:prstGeom prst="rect">
            <a:avLst/>
          </a:prstGeom>
          <a:noFill/>
          <a:ln>
            <a:noFill/>
          </a:ln>
        </p:spPr>
      </p:pic>
    </p:spTree>
    <p:extLst>
      <p:ext uri="{BB962C8B-B14F-4D97-AF65-F5344CB8AC3E}">
        <p14:creationId xmlns:p14="http://schemas.microsoft.com/office/powerpoint/2010/main" val="3279784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     </a:t>
            </a:r>
          </a:p>
          <a:p>
            <a:pPr algn="ctr"/>
            <a:r>
              <a:rPr lang="en-IN" sz="2400" b="1" dirty="0" smtClean="0">
                <a:solidFill>
                  <a:srgbClr val="002060"/>
                </a:solidFill>
                <a:latin typeface="Times New Roman" panose="02020603050405020304" pitchFamily="18" charset="0"/>
                <a:cs typeface="Times New Roman" panose="02020603050405020304" pitchFamily="18" charset="0"/>
              </a:rPr>
              <a:t>  </a:t>
            </a:r>
            <a:r>
              <a:rPr lang="en-US" sz="2400" b="1" dirty="0" smtClean="0">
                <a:solidFill>
                  <a:srgbClr val="002060"/>
                </a:solidFill>
              </a:rPr>
              <a:t>HDLC- Framing</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457200" indent="-342900" algn="just">
              <a:buSzPts val="1800"/>
              <a:buFont typeface="Arial"/>
              <a:buChar char="●"/>
            </a:pPr>
            <a:endParaRPr lang="en-US" dirty="0">
              <a:solidFill>
                <a:srgbClr val="C00000"/>
              </a:solidFill>
            </a:endParaRPr>
          </a:p>
          <a:p>
            <a:pPr marL="457200" indent="-342900" algn="just">
              <a:buSzPts val="1800"/>
              <a:buFont typeface="Arial"/>
              <a:buChar char="●"/>
            </a:pPr>
            <a:endParaRPr lang="en-US" dirty="0">
              <a:solidFill>
                <a:srgbClr val="C00000"/>
              </a:solidFill>
            </a:endParaRPr>
          </a:p>
        </p:txBody>
      </p:sp>
      <p:sp>
        <p:nvSpPr>
          <p:cNvPr id="12" name="Rectangle 11"/>
          <p:cNvSpPr/>
          <p:nvPr/>
        </p:nvSpPr>
        <p:spPr>
          <a:xfrm>
            <a:off x="58055" y="983398"/>
            <a:ext cx="8788402" cy="2246769"/>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Verdana" panose="020B0604030504040204" pitchFamily="34" charset="0"/>
              </a:rPr>
              <a:t>High-level Data Link Control (HDLC) is a group of communication protocols of the </a:t>
            </a:r>
            <a:r>
              <a:rPr lang="en-US" b="1" dirty="0">
                <a:solidFill>
                  <a:srgbClr val="C00000"/>
                </a:solidFill>
                <a:latin typeface="Verdana" panose="020B0604030504040204" pitchFamily="34" charset="0"/>
              </a:rPr>
              <a:t>data link layer</a:t>
            </a:r>
            <a:r>
              <a:rPr lang="en-US" dirty="0">
                <a:solidFill>
                  <a:srgbClr val="C00000"/>
                </a:solidFill>
                <a:latin typeface="Verdana" panose="020B0604030504040204" pitchFamily="34" charset="0"/>
              </a:rPr>
              <a:t> for transmitting data between network points or nodes. </a:t>
            </a:r>
            <a:endParaRPr lang="en-US" dirty="0" smtClean="0">
              <a:solidFill>
                <a:srgbClr val="C00000"/>
              </a:solidFill>
              <a:latin typeface="Verdana" panose="020B0604030504040204" pitchFamily="34" charset="0"/>
            </a:endParaRPr>
          </a:p>
          <a:p>
            <a:pPr marL="285750" indent="-285750" algn="just">
              <a:buFont typeface="Arial" panose="020B0604020202020204" pitchFamily="34" charset="0"/>
              <a:buChar char="•"/>
            </a:pPr>
            <a:endParaRPr lang="en-US" dirty="0">
              <a:solidFill>
                <a:srgbClr val="C00000"/>
              </a:solidFill>
              <a:latin typeface="Verdana" panose="020B0604030504040204" pitchFamily="34" charset="0"/>
            </a:endParaRPr>
          </a:p>
          <a:p>
            <a:pPr marL="285750" indent="-285750" algn="just">
              <a:buFont typeface="Arial" panose="020B0604020202020204" pitchFamily="34" charset="0"/>
              <a:buChar char="•"/>
            </a:pPr>
            <a:r>
              <a:rPr lang="en-US" dirty="0" smtClean="0">
                <a:solidFill>
                  <a:srgbClr val="C00000"/>
                </a:solidFill>
                <a:latin typeface="Verdana" panose="020B0604030504040204" pitchFamily="34" charset="0"/>
              </a:rPr>
              <a:t>Since </a:t>
            </a:r>
            <a:r>
              <a:rPr lang="en-US" dirty="0">
                <a:solidFill>
                  <a:srgbClr val="C00000"/>
                </a:solidFill>
                <a:latin typeface="Verdana" panose="020B0604030504040204" pitchFamily="34" charset="0"/>
              </a:rPr>
              <a:t>it is a </a:t>
            </a:r>
            <a:r>
              <a:rPr lang="en-US" b="1" dirty="0">
                <a:solidFill>
                  <a:srgbClr val="C00000"/>
                </a:solidFill>
                <a:latin typeface="Verdana" panose="020B0604030504040204" pitchFamily="34" charset="0"/>
              </a:rPr>
              <a:t>data link </a:t>
            </a:r>
            <a:r>
              <a:rPr lang="en-US" b="1" dirty="0" smtClean="0">
                <a:solidFill>
                  <a:srgbClr val="C00000"/>
                </a:solidFill>
                <a:latin typeface="Verdana" panose="020B0604030504040204" pitchFamily="34" charset="0"/>
              </a:rPr>
              <a:t>protocol</a:t>
            </a:r>
            <a:r>
              <a:rPr lang="en-US" dirty="0" smtClean="0">
                <a:solidFill>
                  <a:srgbClr val="C00000"/>
                </a:solidFill>
                <a:latin typeface="Verdana" panose="020B0604030504040204" pitchFamily="34" charset="0"/>
              </a:rPr>
              <a:t> </a:t>
            </a:r>
            <a:r>
              <a:rPr lang="en-US" dirty="0">
                <a:solidFill>
                  <a:srgbClr val="C00000"/>
                </a:solidFill>
                <a:latin typeface="Verdana" panose="020B0604030504040204" pitchFamily="34" charset="0"/>
              </a:rPr>
              <a:t>data is organized into frames. </a:t>
            </a:r>
            <a:endParaRPr lang="en-US" dirty="0" smtClean="0">
              <a:solidFill>
                <a:srgbClr val="C00000"/>
              </a:solidFill>
              <a:latin typeface="Verdana" panose="020B0604030504040204" pitchFamily="34" charset="0"/>
            </a:endParaRPr>
          </a:p>
          <a:p>
            <a:pPr marL="285750" indent="-285750" algn="just">
              <a:buFont typeface="Arial" panose="020B0604020202020204" pitchFamily="34" charset="0"/>
              <a:buChar char="•"/>
            </a:pPr>
            <a:endParaRPr lang="en-US" dirty="0">
              <a:solidFill>
                <a:srgbClr val="C00000"/>
              </a:solidFill>
              <a:latin typeface="Verdana" panose="020B0604030504040204" pitchFamily="34" charset="0"/>
            </a:endParaRPr>
          </a:p>
          <a:p>
            <a:pPr marL="285750" indent="-285750" algn="just">
              <a:buFont typeface="Arial" panose="020B0604020202020204" pitchFamily="34" charset="0"/>
              <a:buChar char="•"/>
            </a:pPr>
            <a:r>
              <a:rPr lang="en-US" dirty="0" smtClean="0">
                <a:solidFill>
                  <a:srgbClr val="C00000"/>
                </a:solidFill>
                <a:latin typeface="Verdana" panose="020B0604030504040204" pitchFamily="34" charset="0"/>
              </a:rPr>
              <a:t>A </a:t>
            </a:r>
            <a:r>
              <a:rPr lang="en-US" dirty="0">
                <a:solidFill>
                  <a:srgbClr val="C00000"/>
                </a:solidFill>
                <a:latin typeface="Verdana" panose="020B0604030504040204" pitchFamily="34" charset="0"/>
              </a:rPr>
              <a:t>frame is transmitted via the network to the destination that verifies its successful arrival</a:t>
            </a:r>
            <a:r>
              <a:rPr lang="en-US" dirty="0" smtClean="0">
                <a:solidFill>
                  <a:srgbClr val="C00000"/>
                </a:solidFill>
                <a:latin typeface="Verdana" panose="020B0604030504040204" pitchFamily="34" charset="0"/>
              </a:rPr>
              <a:t>.</a:t>
            </a:r>
          </a:p>
          <a:p>
            <a:pPr marL="285750" indent="-285750" algn="just">
              <a:buFont typeface="Arial" panose="020B0604020202020204" pitchFamily="34" charset="0"/>
              <a:buChar char="•"/>
            </a:pPr>
            <a:endParaRPr lang="en-US" dirty="0">
              <a:solidFill>
                <a:srgbClr val="C00000"/>
              </a:solidFill>
              <a:latin typeface="Verdana" panose="020B0604030504040204" pitchFamily="34" charset="0"/>
            </a:endParaRPr>
          </a:p>
          <a:p>
            <a:pPr marL="285750" indent="-285750" algn="just">
              <a:buFont typeface="Arial" panose="020B0604020202020204" pitchFamily="34" charset="0"/>
              <a:buChar char="•"/>
            </a:pPr>
            <a:r>
              <a:rPr lang="en-US" dirty="0" smtClean="0">
                <a:solidFill>
                  <a:srgbClr val="C00000"/>
                </a:solidFill>
                <a:latin typeface="Verdana" panose="020B0604030504040204" pitchFamily="34" charset="0"/>
              </a:rPr>
              <a:t> </a:t>
            </a:r>
            <a:r>
              <a:rPr lang="en-US" dirty="0">
                <a:solidFill>
                  <a:srgbClr val="C00000"/>
                </a:solidFill>
                <a:latin typeface="Verdana" panose="020B0604030504040204" pitchFamily="34" charset="0"/>
              </a:rPr>
              <a:t>It is a bit - oriented protocol that is applicable for both </a:t>
            </a:r>
            <a:r>
              <a:rPr lang="en-US" b="1" dirty="0">
                <a:solidFill>
                  <a:srgbClr val="C00000"/>
                </a:solidFill>
                <a:latin typeface="Verdana" panose="020B0604030504040204" pitchFamily="34" charset="0"/>
              </a:rPr>
              <a:t>point - to - point and multipoint communications</a:t>
            </a:r>
            <a:r>
              <a:rPr lang="en-US" b="1" dirty="0" smtClean="0">
                <a:solidFill>
                  <a:srgbClr val="C00000"/>
                </a:solidFill>
                <a:latin typeface="Verdana" panose="020B0604030504040204" pitchFamily="34" charset="0"/>
              </a:rPr>
              <a:t>.</a:t>
            </a:r>
          </a:p>
          <a:p>
            <a:pPr marL="285750" indent="-285750" algn="just">
              <a:buFont typeface="Arial" panose="020B0604020202020204" pitchFamily="34" charset="0"/>
              <a:buChar char="•"/>
            </a:pPr>
            <a:endParaRPr lang="en-IN" b="1" dirty="0">
              <a:solidFill>
                <a:srgbClr val="C00000"/>
              </a:solidFill>
            </a:endParaRPr>
          </a:p>
        </p:txBody>
      </p:sp>
    </p:spTree>
    <p:extLst>
      <p:ext uri="{BB962C8B-B14F-4D97-AF65-F5344CB8AC3E}">
        <p14:creationId xmlns:p14="http://schemas.microsoft.com/office/powerpoint/2010/main" val="296370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     </a:t>
            </a:r>
          </a:p>
          <a:p>
            <a:pPr algn="ctr"/>
            <a:r>
              <a:rPr lang="en-IN" sz="2400" b="1" dirty="0" smtClean="0">
                <a:solidFill>
                  <a:srgbClr val="002060"/>
                </a:solidFill>
                <a:latin typeface="Times New Roman" panose="02020603050405020304" pitchFamily="18" charset="0"/>
                <a:cs typeface="Times New Roman" panose="02020603050405020304" pitchFamily="18" charset="0"/>
              </a:rPr>
              <a:t>  </a:t>
            </a:r>
            <a:r>
              <a:rPr lang="en-US" sz="2400" b="1" dirty="0" smtClean="0">
                <a:solidFill>
                  <a:srgbClr val="002060"/>
                </a:solidFill>
              </a:rPr>
              <a:t>HDLC- Framing</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457200" indent="-342900" algn="just">
              <a:buSzPts val="1800"/>
              <a:buFont typeface="Arial"/>
              <a:buChar char="●"/>
            </a:pPr>
            <a:endParaRPr lang="en-US" dirty="0">
              <a:solidFill>
                <a:srgbClr val="C00000"/>
              </a:solidFill>
            </a:endParaRPr>
          </a:p>
          <a:p>
            <a:pPr marL="457200" indent="-342900" algn="just">
              <a:buSzPts val="1800"/>
              <a:buFont typeface="Arial"/>
              <a:buChar char="●"/>
            </a:pPr>
            <a:endParaRPr lang="en-US" dirty="0">
              <a:solidFill>
                <a:srgbClr val="C00000"/>
              </a:solidFill>
            </a:endParaRPr>
          </a:p>
        </p:txBody>
      </p:sp>
      <p:pic>
        <p:nvPicPr>
          <p:cNvPr id="9" name="Picture 8"/>
          <p:cNvPicPr>
            <a:picLocks noChangeAspect="1"/>
          </p:cNvPicPr>
          <p:nvPr/>
        </p:nvPicPr>
        <p:blipFill>
          <a:blip r:embed="rId3"/>
          <a:stretch>
            <a:fillRect/>
          </a:stretch>
        </p:blipFill>
        <p:spPr>
          <a:xfrm>
            <a:off x="460375" y="928915"/>
            <a:ext cx="8211911" cy="3819099"/>
          </a:xfrm>
          <a:prstGeom prst="rect">
            <a:avLst/>
          </a:prstGeom>
        </p:spPr>
      </p:pic>
    </p:spTree>
    <p:extLst>
      <p:ext uri="{BB962C8B-B14F-4D97-AF65-F5344CB8AC3E}">
        <p14:creationId xmlns:p14="http://schemas.microsoft.com/office/powerpoint/2010/main" val="1460951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     </a:t>
            </a:r>
          </a:p>
          <a:p>
            <a:pPr algn="ctr"/>
            <a:r>
              <a:rPr lang="en-IN" sz="2400" b="1" dirty="0" smtClean="0">
                <a:solidFill>
                  <a:srgbClr val="002060"/>
                </a:solidFill>
                <a:latin typeface="Times New Roman" panose="02020603050405020304" pitchFamily="18" charset="0"/>
                <a:cs typeface="Times New Roman" panose="02020603050405020304" pitchFamily="18" charset="0"/>
              </a:rPr>
              <a:t>  </a:t>
            </a:r>
            <a:r>
              <a:rPr lang="en-US" sz="2400" b="1" dirty="0" smtClean="0">
                <a:solidFill>
                  <a:srgbClr val="002060"/>
                </a:solidFill>
              </a:rPr>
              <a:t>HDLC- Framing</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708571" cy="3970318"/>
          </a:xfrm>
          <a:prstGeom prst="rect">
            <a:avLst/>
          </a:prstGeom>
        </p:spPr>
        <p:txBody>
          <a:bodyPr wrap="square">
            <a:spAutoFit/>
          </a:bodyPr>
          <a:lstStyle/>
          <a:p>
            <a:pPr marL="114300" lvl="0" algn="just">
              <a:buSzPts val="1800"/>
            </a:pPr>
            <a:r>
              <a:rPr lang="en-US" b="1" dirty="0">
                <a:solidFill>
                  <a:srgbClr val="C00000"/>
                </a:solidFill>
              </a:rPr>
              <a:t>Three types of frames: </a:t>
            </a:r>
            <a:endParaRPr lang="en-US" b="1" dirty="0" smtClean="0">
              <a:solidFill>
                <a:srgbClr val="C00000"/>
              </a:solidFill>
            </a:endParaRPr>
          </a:p>
          <a:p>
            <a:pPr marL="457200" lvl="0" indent="-342900" algn="just">
              <a:buSzPts val="1800"/>
              <a:buChar char="●"/>
            </a:pPr>
            <a:endParaRPr lang="en-US" dirty="0">
              <a:solidFill>
                <a:srgbClr val="C00000"/>
              </a:solidFill>
            </a:endParaRPr>
          </a:p>
          <a:p>
            <a:pPr marL="400050" indent="-285750" algn="just">
              <a:buSzPts val="1800"/>
              <a:buFont typeface="Arial" panose="020B0604020202020204" pitchFamily="34" charset="0"/>
              <a:buChar char="•"/>
            </a:pPr>
            <a:r>
              <a:rPr lang="en-US" b="1" dirty="0">
                <a:solidFill>
                  <a:srgbClr val="C00000"/>
                </a:solidFill>
              </a:rPr>
              <a:t>Information frames (I-frames): </a:t>
            </a:r>
            <a:r>
              <a:rPr lang="en-US" dirty="0">
                <a:solidFill>
                  <a:srgbClr val="C00000"/>
                </a:solidFill>
              </a:rPr>
              <a:t>Data-link </a:t>
            </a:r>
            <a:r>
              <a:rPr lang="en-US" b="1" dirty="0">
                <a:solidFill>
                  <a:srgbClr val="C00000"/>
                </a:solidFill>
              </a:rPr>
              <a:t>user data and control information </a:t>
            </a:r>
            <a:r>
              <a:rPr lang="en-US" dirty="0">
                <a:solidFill>
                  <a:srgbClr val="C00000"/>
                </a:solidFill>
              </a:rPr>
              <a:t>relating to user data (piggybacking</a:t>
            </a:r>
            <a:r>
              <a:rPr lang="en-US" dirty="0" smtClean="0">
                <a:solidFill>
                  <a:srgbClr val="C00000"/>
                </a:solidFill>
              </a:rPr>
              <a:t>).</a:t>
            </a:r>
            <a:r>
              <a:rPr lang="en-US" dirty="0">
                <a:solidFill>
                  <a:srgbClr val="C00000"/>
                </a:solidFill>
              </a:rPr>
              <a:t> The first bit of control field of I-frame is 0.</a:t>
            </a:r>
          </a:p>
          <a:p>
            <a:pPr marL="400050" indent="-285750" algn="just">
              <a:buSzPts val="1800"/>
              <a:buFont typeface="Arial" panose="020B0604020202020204" pitchFamily="34" charset="0"/>
              <a:buChar char="•"/>
            </a:pPr>
            <a:endParaRPr lang="en-US" dirty="0">
              <a:solidFill>
                <a:srgbClr val="C00000"/>
              </a:solidFill>
            </a:endParaRPr>
          </a:p>
          <a:p>
            <a:pPr marL="400050" indent="-285750" algn="just">
              <a:buSzPts val="1800"/>
              <a:buFont typeface="Arial" panose="020B0604020202020204" pitchFamily="34" charset="0"/>
              <a:buChar char="•"/>
            </a:pPr>
            <a:r>
              <a:rPr lang="en-US" dirty="0">
                <a:solidFill>
                  <a:srgbClr val="C00000"/>
                </a:solidFill>
              </a:rPr>
              <a:t>Supervisory frames (S-frames): They are used for flow and error control when piggybacking is not required</a:t>
            </a:r>
            <a:r>
              <a:rPr lang="en-US" dirty="0" smtClean="0">
                <a:solidFill>
                  <a:srgbClr val="C00000"/>
                </a:solidFill>
              </a:rPr>
              <a:t>. Used </a:t>
            </a:r>
            <a:r>
              <a:rPr lang="en-US" dirty="0">
                <a:solidFill>
                  <a:srgbClr val="C00000"/>
                </a:solidFill>
              </a:rPr>
              <a:t>only to </a:t>
            </a:r>
            <a:r>
              <a:rPr lang="en-US" b="1" dirty="0">
                <a:solidFill>
                  <a:srgbClr val="C00000"/>
                </a:solidFill>
              </a:rPr>
              <a:t>transport control information</a:t>
            </a:r>
            <a:r>
              <a:rPr lang="en-US" dirty="0" smtClean="0">
                <a:solidFill>
                  <a:srgbClr val="C00000"/>
                </a:solidFill>
              </a:rPr>
              <a:t>. </a:t>
            </a:r>
            <a:r>
              <a:rPr lang="en-US" dirty="0">
                <a:solidFill>
                  <a:srgbClr val="C00000"/>
                </a:solidFill>
              </a:rPr>
              <a:t>The first two bits of control field of S-frame is 10.</a:t>
            </a:r>
          </a:p>
          <a:p>
            <a:pPr marL="400050" indent="-285750" algn="just">
              <a:buSzPts val="1800"/>
              <a:buFont typeface="Arial" panose="020B0604020202020204" pitchFamily="34" charset="0"/>
              <a:buChar char="•"/>
            </a:pPr>
            <a:endParaRPr lang="en-US" dirty="0">
              <a:solidFill>
                <a:srgbClr val="C00000"/>
              </a:solidFill>
            </a:endParaRPr>
          </a:p>
          <a:p>
            <a:pPr marL="400050" indent="-285750" algn="just">
              <a:buSzPts val="1800"/>
              <a:buFont typeface="Arial" panose="020B0604020202020204" pitchFamily="34" charset="0"/>
              <a:buChar char="•"/>
            </a:pPr>
            <a:r>
              <a:rPr lang="en-US" dirty="0">
                <a:solidFill>
                  <a:srgbClr val="002060"/>
                </a:solidFill>
              </a:rPr>
              <a:t>Unnumbered frames (U-frames): Un-numbered frames are used for myriad miscellaneous functions, like link management. It may contain an information field, if required. The first two bits of control field of U-frame is 11.</a:t>
            </a:r>
            <a:endParaRPr lang="en-US" dirty="0" smtClean="0">
              <a:solidFill>
                <a:srgbClr val="002060"/>
              </a:solidFill>
            </a:endParaRPr>
          </a:p>
          <a:p>
            <a:pPr marL="400050" indent="-285750" algn="just">
              <a:buSzPts val="1800"/>
              <a:buFont typeface="Arial" panose="020B0604020202020204" pitchFamily="34" charset="0"/>
              <a:buChar char="•"/>
            </a:pPr>
            <a:endParaRPr lang="en-US" dirty="0">
              <a:solidFill>
                <a:srgbClr val="C00000"/>
              </a:solidFill>
            </a:endParaRPr>
          </a:p>
          <a:p>
            <a:pPr marL="400050" indent="-285750" algn="just">
              <a:buSzPts val="1800"/>
              <a:buFont typeface="Arial" panose="020B0604020202020204" pitchFamily="34" charset="0"/>
              <a:buChar char="•"/>
            </a:pPr>
            <a:endParaRPr lang="en-US" dirty="0" smtClean="0">
              <a:solidFill>
                <a:srgbClr val="C00000"/>
              </a:solidFill>
            </a:endParaRPr>
          </a:p>
          <a:p>
            <a:pPr marL="400050" indent="-285750" algn="just">
              <a:buSzPts val="1800"/>
              <a:buFont typeface="Arial" panose="020B0604020202020204" pitchFamily="34" charset="0"/>
              <a:buChar char="•"/>
            </a:pPr>
            <a:endParaRPr lang="en-US" dirty="0">
              <a:solidFill>
                <a:srgbClr val="C00000"/>
              </a:solidFill>
            </a:endParaRPr>
          </a:p>
          <a:p>
            <a:pPr marL="400050" indent="-285750" algn="just">
              <a:buSzPts val="1800"/>
              <a:buFont typeface="Arial" panose="020B0604020202020204" pitchFamily="34" charset="0"/>
              <a:buChar char="•"/>
            </a:pPr>
            <a:endParaRPr lang="en-US" dirty="0" smtClean="0">
              <a:solidFill>
                <a:srgbClr val="C00000"/>
              </a:solidFill>
            </a:endParaRPr>
          </a:p>
          <a:p>
            <a:pPr marL="457200" indent="-342900" algn="just">
              <a:buSzPts val="1800"/>
              <a:buFont typeface="Arial"/>
              <a:buChar char="●"/>
            </a:pPr>
            <a:endParaRPr lang="en-US" dirty="0">
              <a:solidFill>
                <a:srgbClr val="C00000"/>
              </a:solidFill>
            </a:endParaRPr>
          </a:p>
          <a:p>
            <a:pPr marL="457200" indent="-342900" algn="just">
              <a:buSzPts val="1800"/>
              <a:buFont typeface="Arial"/>
              <a:buChar char="●"/>
            </a:pPr>
            <a:endParaRPr lang="en-US" dirty="0">
              <a:solidFill>
                <a:srgbClr val="C00000"/>
              </a:solidFill>
            </a:endParaRPr>
          </a:p>
          <a:p>
            <a:pPr marL="457200" indent="-342900" algn="just">
              <a:buSzPts val="1800"/>
              <a:buFont typeface="Arial"/>
              <a:buChar char="●"/>
            </a:pPr>
            <a:endParaRPr lang="en-US" dirty="0">
              <a:solidFill>
                <a:srgbClr val="C00000"/>
              </a:solidFill>
            </a:endParaRPr>
          </a:p>
        </p:txBody>
      </p:sp>
      <p:pic>
        <p:nvPicPr>
          <p:cNvPr id="14" name="Google Shape;669;g2e02126bc50_0_176"/>
          <p:cNvPicPr preferRelativeResize="0"/>
          <p:nvPr/>
        </p:nvPicPr>
        <p:blipFill>
          <a:blip r:embed="rId3">
            <a:alphaModFix/>
          </a:blip>
          <a:stretch>
            <a:fillRect/>
          </a:stretch>
        </p:blipFill>
        <p:spPr>
          <a:xfrm>
            <a:off x="1713357" y="3265714"/>
            <a:ext cx="5557626" cy="1877786"/>
          </a:xfrm>
          <a:prstGeom prst="rect">
            <a:avLst/>
          </a:prstGeom>
          <a:noFill/>
          <a:ln>
            <a:noFill/>
          </a:ln>
        </p:spPr>
      </p:pic>
    </p:spTree>
    <p:extLst>
      <p:ext uri="{BB962C8B-B14F-4D97-AF65-F5344CB8AC3E}">
        <p14:creationId xmlns:p14="http://schemas.microsoft.com/office/powerpoint/2010/main" val="3529563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     </a:t>
            </a:r>
          </a:p>
          <a:p>
            <a:pPr algn="ctr"/>
            <a:r>
              <a:rPr lang="en-IN" sz="2400" b="1" dirty="0" smtClean="0">
                <a:solidFill>
                  <a:srgbClr val="002060"/>
                </a:solidFill>
                <a:latin typeface="Times New Roman" panose="02020603050405020304" pitchFamily="18" charset="0"/>
                <a:cs typeface="Times New Roman" panose="02020603050405020304" pitchFamily="18" charset="0"/>
              </a:rPr>
              <a:t>  </a:t>
            </a:r>
            <a:r>
              <a:rPr lang="en-US" sz="2400" b="1" dirty="0" smtClean="0">
                <a:solidFill>
                  <a:srgbClr val="002060"/>
                </a:solidFill>
              </a:rPr>
              <a:t>HDLC- Framing</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4401205"/>
          </a:xfrm>
          <a:prstGeom prst="rect">
            <a:avLst/>
          </a:prstGeom>
        </p:spPr>
        <p:txBody>
          <a:bodyPr wrap="square">
            <a:spAutoFit/>
          </a:bodyPr>
          <a:lstStyle/>
          <a:p>
            <a:pPr marL="408623" lvl="0" indent="-285750" algn="just">
              <a:buSzPct val="100000"/>
              <a:buFont typeface="Arial" panose="020B0604020202020204" pitchFamily="34" charset="0"/>
              <a:buChar char="•"/>
            </a:pPr>
            <a:r>
              <a:rPr lang="en-US" b="1" dirty="0">
                <a:solidFill>
                  <a:srgbClr val="C00000"/>
                </a:solidFill>
              </a:rPr>
              <a:t>Flag field:</a:t>
            </a:r>
            <a:r>
              <a:rPr lang="en-US" dirty="0">
                <a:solidFill>
                  <a:srgbClr val="C00000"/>
                </a:solidFill>
              </a:rPr>
              <a:t> Has synchronization pattern 01111110, which identifies both the beginning and the end of a frame</a:t>
            </a:r>
            <a:r>
              <a:rPr lang="en-US" dirty="0" smtClean="0">
                <a:solidFill>
                  <a:srgbClr val="C00000"/>
                </a:solidFill>
              </a:rPr>
              <a:t>.</a:t>
            </a:r>
          </a:p>
          <a:p>
            <a:pPr marL="408623" lvl="0" indent="-285750" algn="just">
              <a:buSzPct val="100000"/>
              <a:buFont typeface="Arial" panose="020B0604020202020204" pitchFamily="34" charset="0"/>
              <a:buChar char="•"/>
            </a:pPr>
            <a:endParaRPr lang="en-US" dirty="0">
              <a:solidFill>
                <a:srgbClr val="C00000"/>
              </a:solidFill>
            </a:endParaRPr>
          </a:p>
          <a:p>
            <a:pPr marL="408623" lvl="0" indent="-285750" algn="just">
              <a:buSzPct val="100000"/>
              <a:buFont typeface="Arial" panose="020B0604020202020204" pitchFamily="34" charset="0"/>
              <a:buChar char="•"/>
            </a:pPr>
            <a:r>
              <a:rPr lang="en-US" b="1" dirty="0">
                <a:solidFill>
                  <a:srgbClr val="C00000"/>
                </a:solidFill>
              </a:rPr>
              <a:t>Address field:</a:t>
            </a:r>
            <a:r>
              <a:rPr lang="en-US" dirty="0">
                <a:solidFill>
                  <a:srgbClr val="C00000"/>
                </a:solidFill>
              </a:rPr>
              <a:t> This field contains the </a:t>
            </a:r>
            <a:r>
              <a:rPr lang="en-US" b="1" dirty="0">
                <a:solidFill>
                  <a:srgbClr val="C00000"/>
                </a:solidFill>
              </a:rPr>
              <a:t>address of the secondary </a:t>
            </a:r>
            <a:r>
              <a:rPr lang="en-US" dirty="0">
                <a:solidFill>
                  <a:srgbClr val="C00000"/>
                </a:solidFill>
              </a:rPr>
              <a:t>station. If a primary station created the frame, it contains a ‘to’ address. If a </a:t>
            </a:r>
            <a:r>
              <a:rPr lang="en-US" b="1" dirty="0">
                <a:solidFill>
                  <a:srgbClr val="C00000"/>
                </a:solidFill>
              </a:rPr>
              <a:t>secondary station creates the frame, it contains a ‘from’ address</a:t>
            </a:r>
            <a:r>
              <a:rPr lang="en-US" b="1" dirty="0" smtClean="0">
                <a:solidFill>
                  <a:srgbClr val="C00000"/>
                </a:solidFill>
              </a:rPr>
              <a:t>.</a:t>
            </a:r>
          </a:p>
          <a:p>
            <a:pPr marL="408623" lvl="0" indent="-285750" algn="just">
              <a:buSzPct val="100000"/>
              <a:buFont typeface="Arial" panose="020B0604020202020204" pitchFamily="34" charset="0"/>
              <a:buChar char="•"/>
            </a:pPr>
            <a:endParaRPr lang="en-US" b="1" dirty="0">
              <a:solidFill>
                <a:srgbClr val="C00000"/>
              </a:solidFill>
            </a:endParaRPr>
          </a:p>
          <a:p>
            <a:pPr marL="408623" lvl="0" indent="-285750" algn="just">
              <a:buSzPct val="100000"/>
              <a:buFont typeface="Arial" panose="020B0604020202020204" pitchFamily="34" charset="0"/>
              <a:buChar char="•"/>
            </a:pPr>
            <a:r>
              <a:rPr lang="en-US" b="1" dirty="0">
                <a:solidFill>
                  <a:srgbClr val="C00000"/>
                </a:solidFill>
              </a:rPr>
              <a:t>Control field:</a:t>
            </a:r>
            <a:r>
              <a:rPr lang="en-US" dirty="0">
                <a:solidFill>
                  <a:srgbClr val="C00000"/>
                </a:solidFill>
              </a:rPr>
              <a:t> The control field is one or two bytes used for </a:t>
            </a:r>
            <a:r>
              <a:rPr lang="en-US" b="1" dirty="0">
                <a:solidFill>
                  <a:srgbClr val="C00000"/>
                </a:solidFill>
              </a:rPr>
              <a:t>flow and error control.</a:t>
            </a:r>
            <a:r>
              <a:rPr lang="en-US" dirty="0">
                <a:solidFill>
                  <a:srgbClr val="C00000"/>
                </a:solidFill>
              </a:rPr>
              <a:t> It determines the type of the frame</a:t>
            </a:r>
            <a:r>
              <a:rPr lang="en-US" dirty="0" smtClean="0">
                <a:solidFill>
                  <a:srgbClr val="C00000"/>
                </a:solidFill>
              </a:rPr>
              <a:t>.</a:t>
            </a:r>
          </a:p>
          <a:p>
            <a:pPr marL="408623" lvl="0" indent="-285750" algn="just">
              <a:buSzPct val="100000"/>
              <a:buFont typeface="Arial" panose="020B0604020202020204" pitchFamily="34" charset="0"/>
              <a:buChar char="•"/>
            </a:pPr>
            <a:endParaRPr lang="en-US" dirty="0">
              <a:solidFill>
                <a:srgbClr val="002060"/>
              </a:solidFill>
            </a:endParaRPr>
          </a:p>
          <a:p>
            <a:pPr marL="408623" lvl="0" indent="-285750" algn="just">
              <a:buSzPct val="100000"/>
              <a:buFont typeface="Arial" panose="020B0604020202020204" pitchFamily="34" charset="0"/>
              <a:buChar char="•"/>
            </a:pPr>
            <a:r>
              <a:rPr lang="en-US" b="1" dirty="0">
                <a:solidFill>
                  <a:srgbClr val="002060"/>
                </a:solidFill>
              </a:rPr>
              <a:t>Information field:</a:t>
            </a:r>
            <a:r>
              <a:rPr lang="en-US" dirty="0">
                <a:solidFill>
                  <a:srgbClr val="002060"/>
                </a:solidFill>
              </a:rPr>
              <a:t> It contains the user’s data from the network layer or management information. Its length can vary from one network to another</a:t>
            </a:r>
            <a:r>
              <a:rPr lang="en-US" dirty="0" smtClean="0">
                <a:solidFill>
                  <a:srgbClr val="002060"/>
                </a:solidFill>
              </a:rPr>
              <a:t>.</a:t>
            </a:r>
          </a:p>
          <a:p>
            <a:pPr marL="408623" lvl="0" indent="-285750" algn="just">
              <a:buSzPct val="100000"/>
              <a:buFont typeface="Arial" panose="020B0604020202020204" pitchFamily="34" charset="0"/>
              <a:buChar char="•"/>
            </a:pPr>
            <a:endParaRPr lang="en-US" dirty="0">
              <a:solidFill>
                <a:srgbClr val="002060"/>
              </a:solidFill>
            </a:endParaRPr>
          </a:p>
          <a:p>
            <a:pPr marL="408623" lvl="0" indent="-285750" algn="just">
              <a:buSzPct val="100000"/>
              <a:buFont typeface="Arial" panose="020B0604020202020204" pitchFamily="34" charset="0"/>
              <a:buChar char="•"/>
            </a:pPr>
            <a:r>
              <a:rPr lang="en-US" b="1" dirty="0">
                <a:solidFill>
                  <a:srgbClr val="002060"/>
                </a:solidFill>
              </a:rPr>
              <a:t>FCS field:</a:t>
            </a:r>
            <a:r>
              <a:rPr lang="en-US" dirty="0">
                <a:solidFill>
                  <a:srgbClr val="002060"/>
                </a:solidFill>
              </a:rPr>
              <a:t> The frame check sequence (FCS) is the HDLC error detection field. It can contain either </a:t>
            </a:r>
            <a:r>
              <a:rPr lang="en-US" b="1" dirty="0">
                <a:solidFill>
                  <a:srgbClr val="002060"/>
                </a:solidFill>
              </a:rPr>
              <a:t>a 2- or 4-byte CRC.</a:t>
            </a:r>
          </a:p>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457200" indent="-342900" algn="just">
              <a:buSzPts val="1800"/>
              <a:buFont typeface="Arial"/>
              <a:buChar char="●"/>
            </a:pPr>
            <a:endParaRPr lang="en-US" dirty="0">
              <a:solidFill>
                <a:srgbClr val="C00000"/>
              </a:solidFill>
            </a:endParaRPr>
          </a:p>
          <a:p>
            <a:pPr marL="457200" indent="-342900" algn="just">
              <a:buSzPts val="1800"/>
              <a:buFont typeface="Arial"/>
              <a:buChar char="●"/>
            </a:pPr>
            <a:endParaRPr lang="en-US" dirty="0">
              <a:solidFill>
                <a:srgbClr val="C00000"/>
              </a:solidFill>
            </a:endParaRPr>
          </a:p>
        </p:txBody>
      </p:sp>
    </p:spTree>
    <p:extLst>
      <p:ext uri="{BB962C8B-B14F-4D97-AF65-F5344CB8AC3E}">
        <p14:creationId xmlns:p14="http://schemas.microsoft.com/office/powerpoint/2010/main" val="2476675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         Data Link Layer Protocols</a:t>
            </a:r>
          </a:p>
          <a:p>
            <a:r>
              <a:rPr lang="en-IN" sz="2400" b="1" dirty="0">
                <a:solidFill>
                  <a:srgbClr val="002060"/>
                </a:solidFill>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                           Stop and Wait              </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6" y="928915"/>
            <a:ext cx="8904513" cy="523220"/>
          </a:xfrm>
          <a:prstGeom prst="rect">
            <a:avLst/>
          </a:prstGeom>
        </p:spPr>
        <p:txBody>
          <a:bodyPr wrap="square">
            <a:spAutoFit/>
          </a:bodyPr>
          <a:lstStyle/>
          <a:p>
            <a:pPr marL="285750" indent="-285750">
              <a:buFont typeface="Arial" panose="020B0604020202020204" pitchFamily="34" charset="0"/>
              <a:buChar char="•"/>
            </a:pPr>
            <a:endParaRPr lang="en-IN" dirty="0" smtClean="0">
              <a:solidFill>
                <a:srgbClr val="C00000"/>
              </a:solidFill>
            </a:endParaRPr>
          </a:p>
          <a:p>
            <a:pPr marL="285750" indent="-285750">
              <a:buFont typeface="Arial" panose="020B0604020202020204" pitchFamily="34" charset="0"/>
              <a:buChar char="•"/>
            </a:pPr>
            <a:endParaRPr lang="en-IN" dirty="0">
              <a:solidFill>
                <a:srgbClr val="C00000"/>
              </a:solidFill>
            </a:endParaRPr>
          </a:p>
        </p:txBody>
      </p:sp>
      <p:pic>
        <p:nvPicPr>
          <p:cNvPr id="4" name="Picture 3"/>
          <p:cNvPicPr>
            <a:picLocks noChangeAspect="1"/>
          </p:cNvPicPr>
          <p:nvPr/>
        </p:nvPicPr>
        <p:blipFill>
          <a:blip r:embed="rId3"/>
          <a:stretch>
            <a:fillRect/>
          </a:stretch>
        </p:blipFill>
        <p:spPr>
          <a:xfrm>
            <a:off x="152401" y="960752"/>
            <a:ext cx="3301999" cy="3323137"/>
          </a:xfrm>
          <a:prstGeom prst="rect">
            <a:avLst/>
          </a:prstGeom>
        </p:spPr>
      </p:pic>
      <p:pic>
        <p:nvPicPr>
          <p:cNvPr id="6" name="Picture 5"/>
          <p:cNvPicPr>
            <a:picLocks noChangeAspect="1"/>
          </p:cNvPicPr>
          <p:nvPr/>
        </p:nvPicPr>
        <p:blipFill>
          <a:blip r:embed="rId4"/>
          <a:stretch>
            <a:fillRect/>
          </a:stretch>
        </p:blipFill>
        <p:spPr>
          <a:xfrm>
            <a:off x="3229430" y="1463330"/>
            <a:ext cx="2885175" cy="2012499"/>
          </a:xfrm>
          <a:prstGeom prst="rect">
            <a:avLst/>
          </a:prstGeom>
        </p:spPr>
      </p:pic>
      <p:pic>
        <p:nvPicPr>
          <p:cNvPr id="7" name="Picture 6"/>
          <p:cNvPicPr>
            <a:picLocks noChangeAspect="1"/>
          </p:cNvPicPr>
          <p:nvPr/>
        </p:nvPicPr>
        <p:blipFill>
          <a:blip r:embed="rId5"/>
          <a:stretch>
            <a:fillRect/>
          </a:stretch>
        </p:blipFill>
        <p:spPr>
          <a:xfrm>
            <a:off x="6458243" y="1368734"/>
            <a:ext cx="2598671" cy="2296500"/>
          </a:xfrm>
          <a:prstGeom prst="rect">
            <a:avLst/>
          </a:prstGeom>
        </p:spPr>
      </p:pic>
    </p:spTree>
    <p:extLst>
      <p:ext uri="{BB962C8B-B14F-4D97-AF65-F5344CB8AC3E}">
        <p14:creationId xmlns:p14="http://schemas.microsoft.com/office/powerpoint/2010/main" val="919728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Data Link Layer Protocols</a:t>
            </a:r>
          </a:p>
          <a:p>
            <a:r>
              <a:rPr lang="en-IN" sz="2000" b="1" dirty="0">
                <a:solidFill>
                  <a:srgbClr val="002060"/>
                </a:solidFill>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Stop and Wait </a:t>
            </a:r>
            <a:r>
              <a:rPr lang="en-IN" sz="2000" b="1" dirty="0">
                <a:solidFill>
                  <a:srgbClr val="002060"/>
                </a:solidFill>
              </a:rPr>
              <a:t>Automatic </a:t>
            </a:r>
            <a:r>
              <a:rPr lang="en-IN" sz="2000" b="1" dirty="0" smtClean="0">
                <a:solidFill>
                  <a:srgbClr val="002060"/>
                </a:solidFill>
              </a:rPr>
              <a:t>Repeat Request </a:t>
            </a:r>
            <a:endParaRPr lang="en-IN" sz="20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6" y="928915"/>
            <a:ext cx="8904513" cy="523220"/>
          </a:xfrm>
          <a:prstGeom prst="rect">
            <a:avLst/>
          </a:prstGeom>
        </p:spPr>
        <p:txBody>
          <a:bodyPr wrap="square">
            <a:spAutoFit/>
          </a:bodyPr>
          <a:lstStyle/>
          <a:p>
            <a:pPr marL="285750" indent="-285750">
              <a:buFont typeface="Arial" panose="020B0604020202020204" pitchFamily="34" charset="0"/>
              <a:buChar char="•"/>
            </a:pPr>
            <a:endParaRPr lang="en-IN" dirty="0" smtClean="0">
              <a:solidFill>
                <a:srgbClr val="C00000"/>
              </a:solidFill>
            </a:endParaRPr>
          </a:p>
          <a:p>
            <a:pPr marL="285750" indent="-285750">
              <a:buFont typeface="Arial" panose="020B0604020202020204" pitchFamily="34" charset="0"/>
              <a:buChar char="•"/>
            </a:pPr>
            <a:endParaRPr lang="en-IN" dirty="0">
              <a:solidFill>
                <a:srgbClr val="C00000"/>
              </a:solidFill>
            </a:endParaRPr>
          </a:p>
        </p:txBody>
      </p:sp>
      <p:pic>
        <p:nvPicPr>
          <p:cNvPr id="8" name="Picture 7"/>
          <p:cNvPicPr>
            <a:picLocks noChangeAspect="1"/>
          </p:cNvPicPr>
          <p:nvPr/>
        </p:nvPicPr>
        <p:blipFill>
          <a:blip r:embed="rId3"/>
          <a:stretch>
            <a:fillRect/>
          </a:stretch>
        </p:blipFill>
        <p:spPr>
          <a:xfrm>
            <a:off x="87085" y="1302713"/>
            <a:ext cx="2972503" cy="3354067"/>
          </a:xfrm>
          <a:prstGeom prst="rect">
            <a:avLst/>
          </a:prstGeom>
        </p:spPr>
      </p:pic>
      <p:pic>
        <p:nvPicPr>
          <p:cNvPr id="9" name="Picture 8"/>
          <p:cNvPicPr>
            <a:picLocks noChangeAspect="1"/>
          </p:cNvPicPr>
          <p:nvPr/>
        </p:nvPicPr>
        <p:blipFill>
          <a:blip r:embed="rId4"/>
          <a:stretch>
            <a:fillRect/>
          </a:stretch>
        </p:blipFill>
        <p:spPr>
          <a:xfrm>
            <a:off x="4151086" y="1368734"/>
            <a:ext cx="4455884" cy="3138663"/>
          </a:xfrm>
          <a:prstGeom prst="rect">
            <a:avLst/>
          </a:prstGeom>
        </p:spPr>
      </p:pic>
    </p:spTree>
    <p:extLst>
      <p:ext uri="{BB962C8B-B14F-4D97-AF65-F5344CB8AC3E}">
        <p14:creationId xmlns:p14="http://schemas.microsoft.com/office/powerpoint/2010/main" val="3893802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     Data Link Layer Protocols</a:t>
            </a:r>
          </a:p>
          <a:p>
            <a:r>
              <a:rPr lang="en-US" sz="2400" b="1" dirty="0">
                <a:solidFill>
                  <a:srgbClr val="002060"/>
                </a:solidFill>
                <a:latin typeface="Times New Roman" panose="02020603050405020304" pitchFamily="18" charset="0"/>
                <a:cs typeface="Times New Roman" panose="02020603050405020304" pitchFamily="18" charset="0"/>
              </a:rPr>
              <a:t> </a:t>
            </a:r>
            <a:r>
              <a:rPr lang="en-US" sz="2400" b="1" dirty="0" smtClean="0">
                <a:solidFill>
                  <a:srgbClr val="002060"/>
                </a:solidFill>
                <a:latin typeface="Times New Roman" panose="02020603050405020304" pitchFamily="18" charset="0"/>
                <a:cs typeface="Times New Roman" panose="02020603050405020304" pitchFamily="18" charset="0"/>
              </a:rPr>
              <a:t>                       Stop and Wait ARQ</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6" y="928915"/>
            <a:ext cx="8904513" cy="523220"/>
          </a:xfrm>
          <a:prstGeom prst="rect">
            <a:avLst/>
          </a:prstGeom>
        </p:spPr>
        <p:txBody>
          <a:bodyPr wrap="square">
            <a:spAutoFit/>
          </a:bodyPr>
          <a:lstStyle/>
          <a:p>
            <a:pPr marL="285750" indent="-285750">
              <a:buFont typeface="Arial" panose="020B0604020202020204" pitchFamily="34" charset="0"/>
              <a:buChar char="•"/>
            </a:pPr>
            <a:endParaRPr lang="en-IN" dirty="0" smtClean="0">
              <a:solidFill>
                <a:srgbClr val="C00000"/>
              </a:solidFill>
            </a:endParaRPr>
          </a:p>
          <a:p>
            <a:pPr marL="285750" indent="-285750">
              <a:buFont typeface="Arial" panose="020B0604020202020204" pitchFamily="34" charset="0"/>
              <a:buChar char="•"/>
            </a:pPr>
            <a:endParaRPr lang="en-IN" dirty="0">
              <a:solidFill>
                <a:srgbClr val="C00000"/>
              </a:solidFill>
            </a:endParaRPr>
          </a:p>
        </p:txBody>
      </p:sp>
      <p:pic>
        <p:nvPicPr>
          <p:cNvPr id="4" name="Picture 3"/>
          <p:cNvPicPr>
            <a:picLocks noChangeAspect="1"/>
          </p:cNvPicPr>
          <p:nvPr/>
        </p:nvPicPr>
        <p:blipFill>
          <a:blip r:embed="rId3"/>
          <a:stretch>
            <a:fillRect/>
          </a:stretch>
        </p:blipFill>
        <p:spPr>
          <a:xfrm>
            <a:off x="1320800" y="1452135"/>
            <a:ext cx="6894286" cy="3468208"/>
          </a:xfrm>
          <a:prstGeom prst="rect">
            <a:avLst/>
          </a:prstGeom>
        </p:spPr>
      </p:pic>
    </p:spTree>
    <p:extLst>
      <p:ext uri="{BB962C8B-B14F-4D97-AF65-F5344CB8AC3E}">
        <p14:creationId xmlns:p14="http://schemas.microsoft.com/office/powerpoint/2010/main" val="3066319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           </a:t>
            </a:r>
          </a:p>
          <a:p>
            <a:pPr algn="ctr"/>
            <a:r>
              <a:rPr lang="en-IN" sz="2400" b="1" dirty="0" smtClean="0">
                <a:solidFill>
                  <a:srgbClr val="002060"/>
                </a:solidFill>
                <a:latin typeface="Times New Roman" panose="02020603050405020304" pitchFamily="18" charset="0"/>
                <a:cs typeface="Times New Roman" panose="02020603050405020304" pitchFamily="18" charset="0"/>
              </a:rPr>
              <a:t>     Data Link Layer Protocols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6" y="928915"/>
            <a:ext cx="8904513" cy="523220"/>
          </a:xfrm>
          <a:prstGeom prst="rect">
            <a:avLst/>
          </a:prstGeom>
        </p:spPr>
        <p:txBody>
          <a:bodyPr wrap="square">
            <a:spAutoFit/>
          </a:bodyPr>
          <a:lstStyle/>
          <a:p>
            <a:pPr marL="285750" indent="-285750">
              <a:buFont typeface="Arial" panose="020B0604020202020204" pitchFamily="34" charset="0"/>
              <a:buChar char="•"/>
            </a:pPr>
            <a:endParaRPr lang="en-IN" dirty="0" smtClean="0">
              <a:solidFill>
                <a:srgbClr val="C00000"/>
              </a:solidFill>
            </a:endParaRPr>
          </a:p>
          <a:p>
            <a:pPr marL="285750" indent="-285750">
              <a:buFont typeface="Arial" panose="020B0604020202020204" pitchFamily="34" charset="0"/>
              <a:buChar char="•"/>
            </a:pPr>
            <a:endParaRPr lang="en-IN" dirty="0">
              <a:solidFill>
                <a:srgbClr val="C00000"/>
              </a:solidFill>
            </a:endParaRPr>
          </a:p>
        </p:txBody>
      </p:sp>
      <p:sp>
        <p:nvSpPr>
          <p:cNvPr id="6" name="Rectangle 5"/>
          <p:cNvSpPr/>
          <p:nvPr/>
        </p:nvSpPr>
        <p:spPr>
          <a:xfrm>
            <a:off x="87085" y="1008743"/>
            <a:ext cx="8904514" cy="3539430"/>
          </a:xfrm>
          <a:prstGeom prst="rect">
            <a:avLst/>
          </a:prstGeom>
        </p:spPr>
        <p:txBody>
          <a:bodyPr wrap="square">
            <a:spAutoFit/>
          </a:bodyPr>
          <a:lstStyle/>
          <a:p>
            <a:pPr fontAlgn="base"/>
            <a:r>
              <a:rPr lang="en-US" b="1" dirty="0">
                <a:solidFill>
                  <a:srgbClr val="C00000"/>
                </a:solidFill>
                <a:latin typeface="Nunito"/>
              </a:rPr>
              <a:t>Characteristics of Stop and Wait </a:t>
            </a:r>
            <a:r>
              <a:rPr lang="en-US" b="1" dirty="0" smtClean="0">
                <a:solidFill>
                  <a:srgbClr val="C00000"/>
                </a:solidFill>
                <a:latin typeface="Nunito"/>
              </a:rPr>
              <a:t>ARQ</a:t>
            </a:r>
          </a:p>
          <a:p>
            <a:pPr fontAlgn="base"/>
            <a:endParaRPr lang="en-US" b="1" dirty="0">
              <a:solidFill>
                <a:srgbClr val="C00000"/>
              </a:solidFill>
              <a:latin typeface="Nunito"/>
            </a:endParaRPr>
          </a:p>
          <a:p>
            <a:pPr fontAlgn="base">
              <a:buFont typeface="Arial" panose="020B0604020202020204" pitchFamily="34" charset="0"/>
              <a:buChar char="•"/>
            </a:pPr>
            <a:r>
              <a:rPr lang="en-US" dirty="0">
                <a:solidFill>
                  <a:srgbClr val="C00000"/>
                </a:solidFill>
                <a:latin typeface="+mj-lt"/>
                <a:cs typeface="Times New Roman" panose="02020603050405020304" pitchFamily="18" charset="0"/>
              </a:rPr>
              <a:t>It uses a link between sender and receiver as a half-duplex </a:t>
            </a:r>
            <a:r>
              <a:rPr lang="en-US" dirty="0" smtClean="0">
                <a:solidFill>
                  <a:srgbClr val="C00000"/>
                </a:solidFill>
                <a:latin typeface="+mj-lt"/>
                <a:cs typeface="Times New Roman" panose="02020603050405020304" pitchFamily="18" charset="0"/>
              </a:rPr>
              <a:t>link.</a:t>
            </a:r>
          </a:p>
          <a:p>
            <a:pPr fontAlgn="base">
              <a:buFont typeface="Arial" panose="020B0604020202020204" pitchFamily="34" charset="0"/>
              <a:buChar char="•"/>
            </a:pPr>
            <a:endParaRPr lang="en-US" dirty="0" smtClean="0">
              <a:solidFill>
                <a:srgbClr val="C00000"/>
              </a:solidFill>
              <a:latin typeface="+mj-lt"/>
              <a:cs typeface="Times New Roman" panose="02020603050405020304" pitchFamily="18" charset="0"/>
            </a:endParaRPr>
          </a:p>
          <a:p>
            <a:pPr fontAlgn="base">
              <a:buFont typeface="Arial" panose="020B0604020202020204" pitchFamily="34" charset="0"/>
              <a:buChar char="•"/>
            </a:pPr>
            <a:r>
              <a:rPr lang="en-US" dirty="0" smtClean="0">
                <a:solidFill>
                  <a:srgbClr val="C00000"/>
                </a:solidFill>
                <a:latin typeface="+mj-lt"/>
                <a:cs typeface="Times New Roman" panose="02020603050405020304" pitchFamily="18" charset="0"/>
              </a:rPr>
              <a:t>Throughput </a:t>
            </a:r>
            <a:r>
              <a:rPr lang="en-US" dirty="0">
                <a:solidFill>
                  <a:srgbClr val="C00000"/>
                </a:solidFill>
                <a:latin typeface="+mj-lt"/>
                <a:cs typeface="Times New Roman" panose="02020603050405020304" pitchFamily="18" charset="0"/>
              </a:rPr>
              <a:t>= 1 Data packet/frame per  </a:t>
            </a:r>
            <a:r>
              <a:rPr lang="en-US" dirty="0" smtClean="0">
                <a:solidFill>
                  <a:srgbClr val="C00000"/>
                </a:solidFill>
                <a:latin typeface="+mj-lt"/>
                <a:cs typeface="Times New Roman" panose="02020603050405020304" pitchFamily="18" charset="0"/>
              </a:rPr>
              <a:t>RTT</a:t>
            </a:r>
          </a:p>
          <a:p>
            <a:pPr fontAlgn="base">
              <a:buFont typeface="Arial" panose="020B0604020202020204" pitchFamily="34" charset="0"/>
              <a:buChar char="•"/>
            </a:pPr>
            <a:endParaRPr lang="en-US" dirty="0">
              <a:solidFill>
                <a:srgbClr val="C00000"/>
              </a:solidFill>
              <a:latin typeface="+mj-lt"/>
              <a:cs typeface="Times New Roman" panose="02020603050405020304" pitchFamily="18" charset="0"/>
            </a:endParaRPr>
          </a:p>
          <a:p>
            <a:pPr fontAlgn="base">
              <a:buFont typeface="Arial" panose="020B0604020202020204" pitchFamily="34" charset="0"/>
              <a:buChar char="•"/>
            </a:pPr>
            <a:r>
              <a:rPr lang="en-US" dirty="0">
                <a:solidFill>
                  <a:srgbClr val="C00000"/>
                </a:solidFill>
                <a:latin typeface="+mj-lt"/>
                <a:cs typeface="Times New Roman" panose="02020603050405020304" pitchFamily="18" charset="0"/>
              </a:rPr>
              <a:t>If the Bandwidth*Delay product is very high, then they stop and wait for protocol if it is not so useful. </a:t>
            </a:r>
            <a:endParaRPr lang="en-US" dirty="0" smtClean="0">
              <a:solidFill>
                <a:srgbClr val="C00000"/>
              </a:solidFill>
              <a:latin typeface="+mj-lt"/>
              <a:cs typeface="Times New Roman" panose="02020603050405020304" pitchFamily="18" charset="0"/>
            </a:endParaRPr>
          </a:p>
          <a:p>
            <a:pPr fontAlgn="base">
              <a:buFont typeface="Arial" panose="020B0604020202020204" pitchFamily="34" charset="0"/>
              <a:buChar char="•"/>
            </a:pPr>
            <a:endParaRPr lang="en-US" dirty="0">
              <a:solidFill>
                <a:srgbClr val="C00000"/>
              </a:solidFill>
              <a:latin typeface="+mj-lt"/>
              <a:cs typeface="Times New Roman" panose="02020603050405020304" pitchFamily="18" charset="0"/>
            </a:endParaRPr>
          </a:p>
          <a:p>
            <a:pPr fontAlgn="base">
              <a:buFont typeface="Arial" panose="020B0604020202020204" pitchFamily="34" charset="0"/>
              <a:buChar char="•"/>
            </a:pPr>
            <a:r>
              <a:rPr lang="en-US" dirty="0" smtClean="0">
                <a:solidFill>
                  <a:srgbClr val="C00000"/>
                </a:solidFill>
                <a:latin typeface="+mj-lt"/>
                <a:cs typeface="Times New Roman" panose="02020603050405020304" pitchFamily="18" charset="0"/>
              </a:rPr>
              <a:t>The </a:t>
            </a:r>
            <a:r>
              <a:rPr lang="en-US" dirty="0">
                <a:solidFill>
                  <a:srgbClr val="C00000"/>
                </a:solidFill>
                <a:latin typeface="+mj-lt"/>
                <a:cs typeface="Times New Roman" panose="02020603050405020304" pitchFamily="18" charset="0"/>
              </a:rPr>
              <a:t>sender has to keep waiting for acknowledgements before sending the processed next packet</a:t>
            </a:r>
            <a:r>
              <a:rPr lang="en-US" dirty="0" smtClean="0">
                <a:solidFill>
                  <a:srgbClr val="C00000"/>
                </a:solidFill>
                <a:latin typeface="+mj-lt"/>
                <a:cs typeface="Times New Roman" panose="02020603050405020304" pitchFamily="18" charset="0"/>
              </a:rPr>
              <a:t>.</a:t>
            </a:r>
          </a:p>
          <a:p>
            <a:pPr fontAlgn="base">
              <a:buFont typeface="Arial" panose="020B0604020202020204" pitchFamily="34" charset="0"/>
              <a:buChar char="•"/>
            </a:pPr>
            <a:endParaRPr lang="en-US" dirty="0">
              <a:solidFill>
                <a:srgbClr val="C00000"/>
              </a:solidFill>
              <a:latin typeface="+mj-lt"/>
              <a:cs typeface="Times New Roman" panose="02020603050405020304" pitchFamily="18" charset="0"/>
            </a:endParaRPr>
          </a:p>
          <a:p>
            <a:pPr fontAlgn="base">
              <a:buFont typeface="Arial" panose="020B0604020202020204" pitchFamily="34" charset="0"/>
              <a:buChar char="•"/>
            </a:pPr>
            <a:r>
              <a:rPr lang="en-US" dirty="0">
                <a:solidFill>
                  <a:srgbClr val="C00000"/>
                </a:solidFill>
                <a:latin typeface="+mj-lt"/>
                <a:cs typeface="Times New Roman" panose="02020603050405020304" pitchFamily="18" charset="0"/>
              </a:rPr>
              <a:t>It is an example of “</a:t>
            </a:r>
            <a:r>
              <a:rPr lang="en-US" b="1" dirty="0">
                <a:solidFill>
                  <a:srgbClr val="C00000"/>
                </a:solidFill>
                <a:latin typeface="+mj-lt"/>
                <a:cs typeface="Times New Roman" panose="02020603050405020304" pitchFamily="18" charset="0"/>
              </a:rPr>
              <a:t>Closed Loop OR connection-oriented </a:t>
            </a:r>
            <a:r>
              <a:rPr lang="en-US" dirty="0">
                <a:solidFill>
                  <a:srgbClr val="C00000"/>
                </a:solidFill>
                <a:latin typeface="+mj-lt"/>
                <a:cs typeface="Times New Roman" panose="02020603050405020304" pitchFamily="18" charset="0"/>
              </a:rPr>
              <a:t>“ </a:t>
            </a:r>
            <a:r>
              <a:rPr lang="en-US" dirty="0" smtClean="0">
                <a:solidFill>
                  <a:srgbClr val="C00000"/>
                </a:solidFill>
                <a:latin typeface="+mj-lt"/>
                <a:cs typeface="Times New Roman" panose="02020603050405020304" pitchFamily="18" charset="0"/>
              </a:rPr>
              <a:t>protocols</a:t>
            </a:r>
          </a:p>
          <a:p>
            <a:pPr fontAlgn="base">
              <a:buFont typeface="Arial" panose="020B0604020202020204" pitchFamily="34" charset="0"/>
              <a:buChar char="•"/>
            </a:pPr>
            <a:endParaRPr lang="en-US" dirty="0">
              <a:solidFill>
                <a:srgbClr val="C00000"/>
              </a:solidFill>
              <a:latin typeface="+mj-lt"/>
              <a:cs typeface="Times New Roman" panose="02020603050405020304" pitchFamily="18" charset="0"/>
            </a:endParaRPr>
          </a:p>
          <a:p>
            <a:pPr fontAlgn="base">
              <a:buFont typeface="Arial" panose="020B0604020202020204" pitchFamily="34" charset="0"/>
              <a:buChar char="•"/>
            </a:pPr>
            <a:r>
              <a:rPr lang="en-US" dirty="0">
                <a:solidFill>
                  <a:srgbClr val="C00000"/>
                </a:solidFill>
                <a:latin typeface="+mj-lt"/>
                <a:cs typeface="Times New Roman" panose="02020603050405020304" pitchFamily="18" charset="0"/>
              </a:rPr>
              <a:t>It is a special category of SWP where its window size is </a:t>
            </a:r>
            <a:r>
              <a:rPr lang="en-US" dirty="0" smtClean="0">
                <a:solidFill>
                  <a:srgbClr val="C00000"/>
                </a:solidFill>
                <a:latin typeface="+mj-lt"/>
                <a:cs typeface="Times New Roman" panose="02020603050405020304" pitchFamily="18" charset="0"/>
              </a:rPr>
              <a:t>1</a:t>
            </a:r>
          </a:p>
          <a:p>
            <a:pPr fontAlgn="base">
              <a:buFont typeface="Arial" panose="020B0604020202020204" pitchFamily="34" charset="0"/>
              <a:buChar char="•"/>
            </a:pPr>
            <a:endParaRPr lang="en-US" dirty="0">
              <a:solidFill>
                <a:srgbClr val="C00000"/>
              </a:solidFill>
              <a:latin typeface="+mj-lt"/>
              <a:cs typeface="Times New Roman" panose="02020603050405020304" pitchFamily="18" charset="0"/>
            </a:endParaRPr>
          </a:p>
          <a:p>
            <a:pPr fontAlgn="base">
              <a:buFont typeface="Arial" panose="020B0604020202020204" pitchFamily="34" charset="0"/>
              <a:buChar char="•"/>
            </a:pPr>
            <a:r>
              <a:rPr lang="en-US" dirty="0">
                <a:solidFill>
                  <a:srgbClr val="C00000"/>
                </a:solidFill>
                <a:latin typeface="+mj-lt"/>
                <a:cs typeface="Times New Roman" panose="02020603050405020304" pitchFamily="18" charset="0"/>
              </a:rPr>
              <a:t>Irrespective of the number of packets sender is having stop and wait for protocol  requires only  2 sequence numbers 0 and 1</a:t>
            </a:r>
          </a:p>
        </p:txBody>
      </p:sp>
    </p:spTree>
    <p:extLst>
      <p:ext uri="{BB962C8B-B14F-4D97-AF65-F5344CB8AC3E}">
        <p14:creationId xmlns:p14="http://schemas.microsoft.com/office/powerpoint/2010/main" val="3754610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           </a:t>
            </a:r>
          </a:p>
          <a:p>
            <a:pPr algn="ctr"/>
            <a:r>
              <a:rPr lang="en-IN" sz="2400" b="1" dirty="0" smtClean="0">
                <a:solidFill>
                  <a:srgbClr val="002060"/>
                </a:solidFill>
                <a:latin typeface="Times New Roman" panose="02020603050405020304" pitchFamily="18" charset="0"/>
                <a:cs typeface="Times New Roman" panose="02020603050405020304" pitchFamily="18" charset="0"/>
              </a:rPr>
              <a:t>     Data Link Layer Protocols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6" y="928915"/>
            <a:ext cx="8904513" cy="523220"/>
          </a:xfrm>
          <a:prstGeom prst="rect">
            <a:avLst/>
          </a:prstGeom>
        </p:spPr>
        <p:txBody>
          <a:bodyPr wrap="square">
            <a:spAutoFit/>
          </a:bodyPr>
          <a:lstStyle/>
          <a:p>
            <a:pPr marL="285750" indent="-285750">
              <a:buFont typeface="Arial" panose="020B0604020202020204" pitchFamily="34" charset="0"/>
              <a:buChar char="•"/>
            </a:pPr>
            <a:endParaRPr lang="en-IN" dirty="0" smtClean="0">
              <a:solidFill>
                <a:srgbClr val="C00000"/>
              </a:solidFill>
            </a:endParaRPr>
          </a:p>
          <a:p>
            <a:pPr marL="285750" indent="-285750">
              <a:buFont typeface="Arial" panose="020B0604020202020204" pitchFamily="34" charset="0"/>
              <a:buChar char="•"/>
            </a:pPr>
            <a:endParaRPr lang="en-IN" dirty="0">
              <a:solidFill>
                <a:srgbClr val="C00000"/>
              </a:solidFill>
            </a:endParaRPr>
          </a:p>
        </p:txBody>
      </p:sp>
      <p:sp>
        <p:nvSpPr>
          <p:cNvPr id="6" name="Rectangle 5"/>
          <p:cNvSpPr/>
          <p:nvPr/>
        </p:nvSpPr>
        <p:spPr>
          <a:xfrm>
            <a:off x="87086" y="919844"/>
            <a:ext cx="8904514" cy="4185761"/>
          </a:xfrm>
          <a:prstGeom prst="rect">
            <a:avLst/>
          </a:prstGeom>
        </p:spPr>
        <p:txBody>
          <a:bodyPr wrap="square">
            <a:spAutoFit/>
          </a:bodyPr>
          <a:lstStyle/>
          <a:p>
            <a:pPr algn="just" fontAlgn="base"/>
            <a:r>
              <a:rPr lang="en-US" b="1" dirty="0">
                <a:solidFill>
                  <a:srgbClr val="C00000"/>
                </a:solidFill>
              </a:rPr>
              <a:t>Advantages of Stop and Wait </a:t>
            </a:r>
            <a:r>
              <a:rPr lang="en-US" b="1" dirty="0" smtClean="0">
                <a:solidFill>
                  <a:srgbClr val="C00000"/>
                </a:solidFill>
              </a:rPr>
              <a:t>ARQ:</a:t>
            </a:r>
          </a:p>
          <a:p>
            <a:pPr algn="just" fontAlgn="base"/>
            <a:endParaRPr lang="en-US" b="1" dirty="0">
              <a:solidFill>
                <a:srgbClr val="C00000"/>
              </a:solidFill>
            </a:endParaRPr>
          </a:p>
          <a:p>
            <a:pPr algn="just" fontAlgn="base"/>
            <a:r>
              <a:rPr lang="en-US" b="1" dirty="0">
                <a:solidFill>
                  <a:srgbClr val="C00000"/>
                </a:solidFill>
              </a:rPr>
              <a:t>Simple Implementation:</a:t>
            </a:r>
            <a:r>
              <a:rPr lang="en-US" dirty="0">
                <a:solidFill>
                  <a:srgbClr val="C00000"/>
                </a:solidFill>
              </a:rPr>
              <a:t> Stop and Wait ARQ is a simple protocol that is easy to implement in both hardware and software. It does not require complex algorithms or hardware components, making it an inexpensive and efficient option</a:t>
            </a:r>
            <a:r>
              <a:rPr lang="en-US" dirty="0" smtClean="0">
                <a:solidFill>
                  <a:srgbClr val="C00000"/>
                </a:solidFill>
              </a:rPr>
              <a:t>.</a:t>
            </a:r>
          </a:p>
          <a:p>
            <a:pPr algn="just" fontAlgn="base"/>
            <a:endParaRPr lang="en-US" dirty="0">
              <a:solidFill>
                <a:srgbClr val="C00000"/>
              </a:solidFill>
            </a:endParaRPr>
          </a:p>
          <a:p>
            <a:pPr algn="just" fontAlgn="base"/>
            <a:r>
              <a:rPr lang="en-US" b="1" dirty="0">
                <a:solidFill>
                  <a:srgbClr val="C00000"/>
                </a:solidFill>
              </a:rPr>
              <a:t>Error Detection:</a:t>
            </a:r>
            <a:r>
              <a:rPr lang="en-US" dirty="0">
                <a:solidFill>
                  <a:srgbClr val="C00000"/>
                </a:solidFill>
              </a:rPr>
              <a:t> Stop and Wait ARQ detects errors in the transmitted data by using checksums or </a:t>
            </a:r>
            <a:r>
              <a:rPr lang="en-US" u="sng" dirty="0">
                <a:solidFill>
                  <a:srgbClr val="C00000"/>
                </a:solidFill>
              </a:rPr>
              <a:t>cyclic redundancy checks (</a:t>
            </a:r>
            <a:r>
              <a:rPr lang="en-US" u="sng" dirty="0" smtClean="0">
                <a:solidFill>
                  <a:srgbClr val="C00000"/>
                </a:solidFill>
              </a:rPr>
              <a:t>CRC)</a:t>
            </a:r>
            <a:r>
              <a:rPr lang="en-US" dirty="0">
                <a:solidFill>
                  <a:srgbClr val="C00000"/>
                </a:solidFill>
              </a:rPr>
              <a:t>.</a:t>
            </a:r>
            <a:r>
              <a:rPr lang="en-US" dirty="0" smtClean="0">
                <a:solidFill>
                  <a:srgbClr val="C00000"/>
                </a:solidFill>
              </a:rPr>
              <a:t> If </a:t>
            </a:r>
            <a:r>
              <a:rPr lang="en-US" dirty="0">
                <a:solidFill>
                  <a:srgbClr val="C00000"/>
                </a:solidFill>
              </a:rPr>
              <a:t>an error is detected, the receiver sends a negative acknowledgment (NAK) to the sender, indicating that the data needs to be retransmitted</a:t>
            </a:r>
            <a:r>
              <a:rPr lang="en-US" dirty="0" smtClean="0">
                <a:solidFill>
                  <a:srgbClr val="C00000"/>
                </a:solidFill>
              </a:rPr>
              <a:t>.</a:t>
            </a:r>
          </a:p>
          <a:p>
            <a:pPr algn="just" fontAlgn="base"/>
            <a:endParaRPr lang="en-US" dirty="0">
              <a:solidFill>
                <a:srgbClr val="C00000"/>
              </a:solidFill>
            </a:endParaRPr>
          </a:p>
          <a:p>
            <a:pPr algn="just" fontAlgn="base"/>
            <a:r>
              <a:rPr lang="en-US" b="1" dirty="0">
                <a:solidFill>
                  <a:srgbClr val="002060"/>
                </a:solidFill>
              </a:rPr>
              <a:t>Reliable: </a:t>
            </a:r>
            <a:r>
              <a:rPr lang="en-US" dirty="0">
                <a:solidFill>
                  <a:srgbClr val="002060"/>
                </a:solidFill>
              </a:rPr>
              <a:t>Stop and Wait ARQ ensures that the data is transmitted reliably and in order. The receiver cannot move on to the next data packet until it receives the current one. This ensures that the data is received in the correct order and eliminates the possibility of data corruption</a:t>
            </a:r>
            <a:r>
              <a:rPr lang="en-US" dirty="0" smtClean="0">
                <a:solidFill>
                  <a:srgbClr val="002060"/>
                </a:solidFill>
              </a:rPr>
              <a:t>.</a:t>
            </a:r>
          </a:p>
          <a:p>
            <a:pPr algn="just" fontAlgn="base"/>
            <a:endParaRPr lang="en-US" dirty="0">
              <a:solidFill>
                <a:srgbClr val="002060"/>
              </a:solidFill>
            </a:endParaRPr>
          </a:p>
          <a:p>
            <a:pPr algn="just" fontAlgn="base"/>
            <a:r>
              <a:rPr lang="en-US" b="1" dirty="0">
                <a:solidFill>
                  <a:srgbClr val="002060"/>
                </a:solidFill>
              </a:rPr>
              <a:t>Flow Control:</a:t>
            </a:r>
            <a:r>
              <a:rPr lang="en-US" dirty="0">
                <a:solidFill>
                  <a:srgbClr val="002060"/>
                </a:solidFill>
              </a:rPr>
              <a:t> Stop and Wait ARQ can be used for flow control, where the receiver can control the rate at which the sender transmits data. This is useful in situations where the receiver has limited buffer space or processing power.</a:t>
            </a:r>
          </a:p>
          <a:p>
            <a:pPr algn="just" fontAlgn="base"/>
            <a:r>
              <a:rPr lang="en-US" b="1" dirty="0">
                <a:solidFill>
                  <a:srgbClr val="002060"/>
                </a:solidFill>
              </a:rPr>
              <a:t>Backward Compatibility:</a:t>
            </a:r>
            <a:r>
              <a:rPr lang="en-US" dirty="0">
                <a:solidFill>
                  <a:srgbClr val="002060"/>
                </a:solidFill>
              </a:rPr>
              <a:t> Stop and Wait ARQ is compatible with many existing systems and protocols, making it a popular choice for communication over unreliable channels</a:t>
            </a:r>
            <a:r>
              <a:rPr lang="en-US" dirty="0" smtClean="0">
                <a:solidFill>
                  <a:srgbClr val="002060"/>
                </a:solidFill>
              </a:rPr>
              <a:t>.</a:t>
            </a:r>
            <a:endParaRPr lang="en-US" dirty="0">
              <a:solidFill>
                <a:srgbClr val="002060"/>
              </a:solidFill>
            </a:endParaRPr>
          </a:p>
        </p:txBody>
      </p:sp>
    </p:spTree>
    <p:extLst>
      <p:ext uri="{BB962C8B-B14F-4D97-AF65-F5344CB8AC3E}">
        <p14:creationId xmlns:p14="http://schemas.microsoft.com/office/powerpoint/2010/main" val="3812862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           </a:t>
            </a:r>
          </a:p>
          <a:p>
            <a:pPr algn="ctr"/>
            <a:r>
              <a:rPr lang="en-IN" sz="2400" b="1" dirty="0" smtClean="0">
                <a:solidFill>
                  <a:srgbClr val="002060"/>
                </a:solidFill>
                <a:latin typeface="Times New Roman" panose="02020603050405020304" pitchFamily="18" charset="0"/>
                <a:cs typeface="Times New Roman" panose="02020603050405020304" pitchFamily="18" charset="0"/>
              </a:rPr>
              <a:t>     Data Link Layer Protocols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6" y="928915"/>
            <a:ext cx="8904513" cy="523220"/>
          </a:xfrm>
          <a:prstGeom prst="rect">
            <a:avLst/>
          </a:prstGeom>
        </p:spPr>
        <p:txBody>
          <a:bodyPr wrap="square">
            <a:spAutoFit/>
          </a:bodyPr>
          <a:lstStyle/>
          <a:p>
            <a:pPr marL="285750" indent="-285750">
              <a:buFont typeface="Arial" panose="020B0604020202020204" pitchFamily="34" charset="0"/>
              <a:buChar char="•"/>
            </a:pPr>
            <a:endParaRPr lang="en-IN" dirty="0" smtClean="0">
              <a:solidFill>
                <a:srgbClr val="C00000"/>
              </a:solidFill>
            </a:endParaRPr>
          </a:p>
          <a:p>
            <a:pPr marL="285750" indent="-285750">
              <a:buFont typeface="Arial" panose="020B0604020202020204" pitchFamily="34" charset="0"/>
              <a:buChar char="•"/>
            </a:pPr>
            <a:endParaRPr lang="en-IN" dirty="0">
              <a:solidFill>
                <a:srgbClr val="C00000"/>
              </a:solidFill>
            </a:endParaRPr>
          </a:p>
        </p:txBody>
      </p:sp>
      <p:sp>
        <p:nvSpPr>
          <p:cNvPr id="6" name="Rectangle 5"/>
          <p:cNvSpPr/>
          <p:nvPr/>
        </p:nvSpPr>
        <p:spPr>
          <a:xfrm>
            <a:off x="87086" y="919844"/>
            <a:ext cx="8904514" cy="4324261"/>
          </a:xfrm>
          <a:prstGeom prst="rect">
            <a:avLst/>
          </a:prstGeom>
        </p:spPr>
        <p:txBody>
          <a:bodyPr wrap="square">
            <a:spAutoFit/>
          </a:bodyPr>
          <a:lstStyle/>
          <a:p>
            <a:pPr algn="just" fontAlgn="base"/>
            <a:r>
              <a:rPr lang="en-US" sz="1300" b="1" dirty="0">
                <a:solidFill>
                  <a:srgbClr val="C00000"/>
                </a:solidFill>
              </a:rPr>
              <a:t>Disadvantages of Stop and Wait </a:t>
            </a:r>
            <a:r>
              <a:rPr lang="en-US" sz="1300" b="1" dirty="0" smtClean="0">
                <a:solidFill>
                  <a:srgbClr val="C00000"/>
                </a:solidFill>
              </a:rPr>
              <a:t>ARQ :</a:t>
            </a:r>
          </a:p>
          <a:p>
            <a:pPr algn="just" fontAlgn="base"/>
            <a:endParaRPr lang="en-US" sz="1300" b="1" dirty="0">
              <a:solidFill>
                <a:srgbClr val="C00000"/>
              </a:solidFill>
            </a:endParaRPr>
          </a:p>
          <a:p>
            <a:pPr algn="just" fontAlgn="base"/>
            <a:r>
              <a:rPr lang="en-US" sz="1300" b="1" dirty="0">
                <a:solidFill>
                  <a:srgbClr val="C00000"/>
                </a:solidFill>
              </a:rPr>
              <a:t>Low Efficiency: </a:t>
            </a:r>
            <a:r>
              <a:rPr lang="en-US" sz="1300" dirty="0">
                <a:solidFill>
                  <a:srgbClr val="C00000"/>
                </a:solidFill>
              </a:rPr>
              <a:t>Stop and Wait ARQ has low efficiency as it requires the sender to wait for an acknowledgment from the receiver before sending the next data packet. This results in a low </a:t>
            </a:r>
            <a:r>
              <a:rPr lang="en-US" sz="1300" u="sng" dirty="0">
                <a:solidFill>
                  <a:srgbClr val="C00000"/>
                </a:solidFill>
              </a:rPr>
              <a:t>data transmission </a:t>
            </a:r>
            <a:r>
              <a:rPr lang="en-US" sz="1300" u="sng" dirty="0" smtClean="0">
                <a:solidFill>
                  <a:srgbClr val="C00000"/>
                </a:solidFill>
              </a:rPr>
              <a:t>rate</a:t>
            </a:r>
            <a:r>
              <a:rPr lang="en-US" sz="1300" dirty="0" smtClean="0">
                <a:solidFill>
                  <a:srgbClr val="C00000"/>
                </a:solidFill>
              </a:rPr>
              <a:t> </a:t>
            </a:r>
            <a:r>
              <a:rPr lang="en-US" sz="1300" dirty="0">
                <a:solidFill>
                  <a:srgbClr val="C00000"/>
                </a:solidFill>
              </a:rPr>
              <a:t>especially for large data sets</a:t>
            </a:r>
            <a:r>
              <a:rPr lang="en-US" sz="1300" dirty="0" smtClean="0">
                <a:solidFill>
                  <a:srgbClr val="C00000"/>
                </a:solidFill>
              </a:rPr>
              <a:t>.</a:t>
            </a:r>
          </a:p>
          <a:p>
            <a:pPr algn="just" fontAlgn="base"/>
            <a:endParaRPr lang="en-US" sz="1300" dirty="0">
              <a:solidFill>
                <a:srgbClr val="C00000"/>
              </a:solidFill>
            </a:endParaRPr>
          </a:p>
          <a:p>
            <a:pPr algn="just" fontAlgn="base"/>
            <a:r>
              <a:rPr lang="en-US" sz="1300" b="1" dirty="0">
                <a:solidFill>
                  <a:srgbClr val="C00000"/>
                </a:solidFill>
              </a:rPr>
              <a:t>High Latency:</a:t>
            </a:r>
            <a:r>
              <a:rPr lang="en-US" sz="1300" dirty="0">
                <a:solidFill>
                  <a:srgbClr val="C00000"/>
                </a:solidFill>
              </a:rPr>
              <a:t> Stop and Wait ARQ introduces additional latency in the transmission of data, as the sender must wait for an acknowledgment before sending the next packet. This can be a problem for real-time applications such as video streaming or online gaming</a:t>
            </a:r>
            <a:r>
              <a:rPr lang="en-US" sz="1300" dirty="0" smtClean="0">
                <a:solidFill>
                  <a:srgbClr val="C00000"/>
                </a:solidFill>
              </a:rPr>
              <a:t>.</a:t>
            </a:r>
          </a:p>
          <a:p>
            <a:pPr algn="just" fontAlgn="base"/>
            <a:endParaRPr lang="en-US" sz="1300" dirty="0">
              <a:solidFill>
                <a:srgbClr val="C00000"/>
              </a:solidFill>
            </a:endParaRPr>
          </a:p>
          <a:p>
            <a:pPr algn="just" fontAlgn="base"/>
            <a:r>
              <a:rPr lang="en-US" sz="1300" b="1" dirty="0">
                <a:solidFill>
                  <a:srgbClr val="002060"/>
                </a:solidFill>
              </a:rPr>
              <a:t>Limited Bandwidth Utilization: </a:t>
            </a:r>
            <a:r>
              <a:rPr lang="en-US" sz="1300" dirty="0">
                <a:solidFill>
                  <a:srgbClr val="002060"/>
                </a:solidFill>
              </a:rPr>
              <a:t>Stop and Wait ARQ does not utilize the available bandwidth efficiently, as the sender can transmit only one data packet at a time. This results in underutilization of the channel, which can be a problem in situations where the available bandwidth is limited</a:t>
            </a:r>
            <a:r>
              <a:rPr lang="en-US" sz="1300" dirty="0" smtClean="0">
                <a:solidFill>
                  <a:srgbClr val="002060"/>
                </a:solidFill>
              </a:rPr>
              <a:t>.</a:t>
            </a:r>
          </a:p>
          <a:p>
            <a:pPr algn="just" fontAlgn="base"/>
            <a:endParaRPr lang="en-US" sz="1300" dirty="0">
              <a:solidFill>
                <a:srgbClr val="002060"/>
              </a:solidFill>
            </a:endParaRPr>
          </a:p>
          <a:p>
            <a:pPr algn="just" fontAlgn="base"/>
            <a:r>
              <a:rPr lang="en-US" sz="1300" b="1" dirty="0">
                <a:solidFill>
                  <a:srgbClr val="002060"/>
                </a:solidFill>
              </a:rPr>
              <a:t>Limited Error Recovery:</a:t>
            </a:r>
            <a:r>
              <a:rPr lang="en-US" sz="1300" dirty="0">
                <a:solidFill>
                  <a:srgbClr val="002060"/>
                </a:solidFill>
              </a:rPr>
              <a:t> Stop and Wait ARQ has limited error recovery capabilities. If a data packet is lost or corrupted, the sender must retransmit the entire packet, which can be time-consuming and can result in further delays</a:t>
            </a:r>
            <a:r>
              <a:rPr lang="en-US" sz="1300" dirty="0" smtClean="0">
                <a:solidFill>
                  <a:srgbClr val="002060"/>
                </a:solidFill>
              </a:rPr>
              <a:t>.</a:t>
            </a:r>
          </a:p>
          <a:p>
            <a:pPr algn="just" fontAlgn="base"/>
            <a:endParaRPr lang="en-US" sz="1300" dirty="0">
              <a:solidFill>
                <a:srgbClr val="002060"/>
              </a:solidFill>
            </a:endParaRPr>
          </a:p>
          <a:p>
            <a:pPr algn="just" fontAlgn="base"/>
            <a:r>
              <a:rPr lang="en-US" sz="1300" b="1" dirty="0">
                <a:solidFill>
                  <a:srgbClr val="002060"/>
                </a:solidFill>
              </a:rPr>
              <a:t>Vulnerable to Channel Noise:</a:t>
            </a:r>
            <a:r>
              <a:rPr lang="en-US" sz="1300" dirty="0">
                <a:solidFill>
                  <a:srgbClr val="002060"/>
                </a:solidFill>
              </a:rPr>
              <a:t> Stop and Wait ARQ is vulnerable to channel noise, which can cause errors in the transmitted data. This can result in frequent retransmissions and can impact the overall efficiency of the protocol</a:t>
            </a:r>
            <a:r>
              <a:rPr lang="en-US" sz="1300" dirty="0" smtClean="0">
                <a:solidFill>
                  <a:srgbClr val="002060"/>
                </a:solidFill>
              </a:rPr>
              <a:t>.</a:t>
            </a:r>
          </a:p>
          <a:p>
            <a:pPr algn="just" fontAlgn="base"/>
            <a:endParaRPr lang="en-US" dirty="0">
              <a:solidFill>
                <a:srgbClr val="002060"/>
              </a:solidFill>
            </a:endParaRPr>
          </a:p>
          <a:p>
            <a:pPr algn="just" fontAlgn="base"/>
            <a:endParaRPr lang="en-US" dirty="0">
              <a:solidFill>
                <a:srgbClr val="002060"/>
              </a:solidFill>
            </a:endParaRPr>
          </a:p>
        </p:txBody>
      </p:sp>
    </p:spTree>
    <p:extLst>
      <p:ext uri="{BB962C8B-B14F-4D97-AF65-F5344CB8AC3E}">
        <p14:creationId xmlns:p14="http://schemas.microsoft.com/office/powerpoint/2010/main" val="219179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           </a:t>
            </a:r>
          </a:p>
          <a:p>
            <a:pPr algn="ctr"/>
            <a:r>
              <a:rPr lang="en-IN" sz="2400" b="1" dirty="0" smtClean="0">
                <a:solidFill>
                  <a:srgbClr val="002060"/>
                </a:solidFill>
                <a:latin typeface="Times New Roman" panose="02020603050405020304" pitchFamily="18" charset="0"/>
                <a:cs typeface="Times New Roman" panose="02020603050405020304" pitchFamily="18" charset="0"/>
              </a:rPr>
              <a:t>     Data Link Layer Protocols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87086" y="928915"/>
            <a:ext cx="8904513" cy="4401205"/>
          </a:xfrm>
          <a:prstGeom prst="rect">
            <a:avLst/>
          </a:prstGeom>
        </p:spPr>
        <p:txBody>
          <a:bodyPr wrap="square">
            <a:spAutoFit/>
          </a:bodyPr>
          <a:lstStyle/>
          <a:p>
            <a:pPr fontAlgn="base"/>
            <a:r>
              <a:rPr lang="en-US" b="1" dirty="0" smtClean="0">
                <a:solidFill>
                  <a:srgbClr val="C00000"/>
                </a:solidFill>
              </a:rPr>
              <a:t>Quiz:</a:t>
            </a:r>
            <a:r>
              <a:rPr lang="en-US" b="1" dirty="0">
                <a:solidFill>
                  <a:srgbClr val="C00000"/>
                </a:solidFill>
              </a:rPr>
              <a:t> </a:t>
            </a:r>
            <a:r>
              <a:rPr lang="en-US" dirty="0">
                <a:solidFill>
                  <a:srgbClr val="C00000"/>
                </a:solidFill>
              </a:rPr>
              <a:t>Suppose two hosts are connected by a point-to-point link and they are configured to use Stop and Wait protocol for reliable data transfer. Identify in which one of the following scenarios, the utilization of the link is the lowest. </a:t>
            </a:r>
            <a:endParaRPr lang="en-US" dirty="0" smtClean="0">
              <a:solidFill>
                <a:srgbClr val="C00000"/>
              </a:solidFill>
            </a:endParaRPr>
          </a:p>
          <a:p>
            <a:pPr fontAlgn="base"/>
            <a:endParaRPr lang="en-US" b="1" dirty="0">
              <a:solidFill>
                <a:srgbClr val="C00000"/>
              </a:solidFill>
            </a:endParaRPr>
          </a:p>
          <a:p>
            <a:pPr fontAlgn="base"/>
            <a:r>
              <a:rPr lang="en-US" b="1" dirty="0">
                <a:solidFill>
                  <a:srgbClr val="C00000"/>
                </a:solidFill>
              </a:rPr>
              <a:t> </a:t>
            </a:r>
            <a:r>
              <a:rPr lang="en-US" dirty="0" smtClean="0">
                <a:solidFill>
                  <a:srgbClr val="002060"/>
                </a:solidFill>
              </a:rPr>
              <a:t>(</a:t>
            </a:r>
            <a:r>
              <a:rPr lang="en-US" dirty="0">
                <a:solidFill>
                  <a:srgbClr val="002060"/>
                </a:solidFill>
              </a:rPr>
              <a:t>A) Longer link length and lower transmission rate</a:t>
            </a:r>
          </a:p>
          <a:p>
            <a:pPr fontAlgn="base"/>
            <a:r>
              <a:rPr lang="en-US" dirty="0">
                <a:solidFill>
                  <a:srgbClr val="002060"/>
                </a:solidFill>
              </a:rPr>
              <a:t>(B) Longer link length and higher transmission rate</a:t>
            </a:r>
          </a:p>
          <a:p>
            <a:pPr fontAlgn="base"/>
            <a:r>
              <a:rPr lang="en-US" dirty="0">
                <a:solidFill>
                  <a:srgbClr val="002060"/>
                </a:solidFill>
              </a:rPr>
              <a:t>(C) Shorter link length and lower transmission rate</a:t>
            </a:r>
          </a:p>
          <a:p>
            <a:pPr fontAlgn="base"/>
            <a:r>
              <a:rPr lang="en-US" dirty="0">
                <a:solidFill>
                  <a:srgbClr val="002060"/>
                </a:solidFill>
              </a:rPr>
              <a:t>(D) Shorter link length and higher transmission </a:t>
            </a:r>
            <a:r>
              <a:rPr lang="en-US" dirty="0" smtClean="0">
                <a:solidFill>
                  <a:srgbClr val="002060"/>
                </a:solidFill>
              </a:rPr>
              <a:t>rate</a:t>
            </a:r>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a:p>
          <a:p>
            <a:pPr marL="285750" indent="-285750">
              <a:buFont typeface="Arial" panose="020B0604020202020204" pitchFamily="34" charset="0"/>
              <a:buChar char="•"/>
            </a:pPr>
            <a:endParaRPr lang="en-IN" dirty="0" smtClean="0">
              <a:solidFill>
                <a:srgbClr val="C00000"/>
              </a:solidFill>
            </a:endParaRPr>
          </a:p>
          <a:p>
            <a:pPr marL="285750" indent="-285750">
              <a:buFont typeface="Arial" panose="020B0604020202020204" pitchFamily="34" charset="0"/>
              <a:buChar char="•"/>
            </a:pPr>
            <a:endParaRPr lang="en-IN" dirty="0">
              <a:solidFill>
                <a:srgbClr val="C0000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pic>
        <p:nvPicPr>
          <p:cNvPr id="4" name="Picture 3"/>
          <p:cNvPicPr>
            <a:picLocks noChangeAspect="1"/>
          </p:cNvPicPr>
          <p:nvPr/>
        </p:nvPicPr>
        <p:blipFill>
          <a:blip r:embed="rId3"/>
          <a:stretch>
            <a:fillRect/>
          </a:stretch>
        </p:blipFill>
        <p:spPr>
          <a:xfrm>
            <a:off x="2445658" y="3070663"/>
            <a:ext cx="4325256" cy="935280"/>
          </a:xfrm>
          <a:prstGeom prst="rect">
            <a:avLst/>
          </a:prstGeom>
        </p:spPr>
      </p:pic>
    </p:spTree>
    <p:extLst>
      <p:ext uri="{BB962C8B-B14F-4D97-AF65-F5344CB8AC3E}">
        <p14:creationId xmlns:p14="http://schemas.microsoft.com/office/powerpoint/2010/main" val="319204616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879</TotalTime>
  <Words>937</Words>
  <Application>Microsoft Office PowerPoint</Application>
  <PresentationFormat>On-screen Show (16:9)</PresentationFormat>
  <Paragraphs>258</Paragraphs>
  <Slides>26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-apple-system</vt:lpstr>
      <vt:lpstr>Arial</vt:lpstr>
      <vt:lpstr>Noto Sans</vt:lpstr>
      <vt:lpstr>Nunito</vt:lpstr>
      <vt:lpstr>Roboto</vt:lpstr>
      <vt:lpstr>Times New Roman</vt:lpstr>
      <vt:lpstr>var(--font-primary)</vt:lpstr>
      <vt:lpstr>Verdana</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Nagaraja GS</dc:creator>
  <cp:lastModifiedBy>Microsoft account</cp:lastModifiedBy>
  <cp:revision>166</cp:revision>
  <dcterms:modified xsi:type="dcterms:W3CDTF">2024-05-31T04:56:08Z</dcterms:modified>
</cp:coreProperties>
</file>