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32"/>
  </p:notesMasterIdLst>
  <p:handoutMasterIdLst>
    <p:handoutMasterId r:id="rId33"/>
  </p:handoutMasterIdLst>
  <p:sldIdLst>
    <p:sldId id="320" r:id="rId2"/>
    <p:sldId id="321" r:id="rId3"/>
    <p:sldId id="322" r:id="rId4"/>
    <p:sldId id="323" r:id="rId5"/>
    <p:sldId id="324" r:id="rId6"/>
    <p:sldId id="325" r:id="rId7"/>
    <p:sldId id="326" r:id="rId8"/>
    <p:sldId id="327" r:id="rId9"/>
    <p:sldId id="328" r:id="rId10"/>
    <p:sldId id="332" r:id="rId11"/>
    <p:sldId id="329" r:id="rId12"/>
    <p:sldId id="330" r:id="rId13"/>
    <p:sldId id="333" r:id="rId14"/>
    <p:sldId id="331" r:id="rId15"/>
    <p:sldId id="334" r:id="rId16"/>
    <p:sldId id="335" r:id="rId17"/>
    <p:sldId id="336" r:id="rId18"/>
    <p:sldId id="338" r:id="rId19"/>
    <p:sldId id="337" r:id="rId20"/>
    <p:sldId id="339" r:id="rId21"/>
    <p:sldId id="340" r:id="rId22"/>
    <p:sldId id="341" r:id="rId23"/>
    <p:sldId id="342" r:id="rId24"/>
    <p:sldId id="343" r:id="rId25"/>
    <p:sldId id="344" r:id="rId26"/>
    <p:sldId id="345" r:id="rId27"/>
    <p:sldId id="346" r:id="rId28"/>
    <p:sldId id="347" r:id="rId29"/>
    <p:sldId id="348" r:id="rId30"/>
    <p:sldId id="349"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06" autoAdjust="0"/>
    <p:restoredTop sz="94660"/>
  </p:normalViewPr>
  <p:slideViewPr>
    <p:cSldViewPr snapToGrid="0">
      <p:cViewPr varScale="1">
        <p:scale>
          <a:sx n="105" d="100"/>
          <a:sy n="105" d="100"/>
        </p:scale>
        <p:origin x="437" y="86"/>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03-06-2024</a:t>
            </a:fld>
            <a:endParaRPr lang="en-IN"/>
          </a:p>
        </p:txBody>
      </p:sp>
      <p:sp>
        <p:nvSpPr>
          <p:cNvPr id="4" name="Footer Placeholder 3">
            <a:extLst>
              <a:ext uri="{FF2B5EF4-FFF2-40B4-BE49-F238E27FC236}">
                <a16:creationId xmlns:a16="http://schemas.microsoft.com/office/drawing/2014/main" xmlns=""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743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8600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0000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808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0126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282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2632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1504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8779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1094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0270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8350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7974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5918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9132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9281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3730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7297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7309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2685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673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843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5277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0549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1737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356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4805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488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1935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181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xmlns=""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xmlns=""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xmlns=""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xmlns=""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Media Access Control </a:t>
            </a:r>
            <a:r>
              <a:rPr lang="en-IN" sz="2400" b="1" dirty="0">
                <a:solidFill>
                  <a:srgbClr val="002060"/>
                </a:solidFill>
                <a:latin typeface="Times New Roman" panose="02020603050405020304" pitchFamily="18" charset="0"/>
                <a:cs typeface="Times New Roman" panose="02020603050405020304" pitchFamily="18" charset="0"/>
              </a:rPr>
              <a:t>(MAC)</a:t>
            </a: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970318"/>
          </a:xfrm>
          <a:prstGeom prst="rect">
            <a:avLst/>
          </a:prstGeom>
        </p:spPr>
        <p:txBody>
          <a:bodyPr wrap="square">
            <a:spAutoFit/>
          </a:bodyPr>
          <a:lstStyle/>
          <a:p>
            <a:pPr marL="285750" indent="-285750" algn="just" fontAlgn="base">
              <a:buFont typeface="Arial" panose="020B0604020202020204" pitchFamily="34" charset="0"/>
              <a:buChar char="•"/>
            </a:pPr>
            <a:r>
              <a:rPr lang="en-IN" dirty="0" smtClean="0">
                <a:solidFill>
                  <a:srgbClr val="C00000"/>
                </a:solidFill>
              </a:rPr>
              <a:t>The </a:t>
            </a:r>
            <a:r>
              <a:rPr lang="en-IN" dirty="0">
                <a:solidFill>
                  <a:srgbClr val="C00000"/>
                </a:solidFill>
              </a:rPr>
              <a:t>data link layer (Layer 2) of the OSI model actually consists of two sublayers: </a:t>
            </a:r>
            <a:r>
              <a:rPr lang="en-IN" b="1" dirty="0">
                <a:solidFill>
                  <a:srgbClr val="C00000"/>
                </a:solidFill>
              </a:rPr>
              <a:t>the Media Access Control (MAC) sublayer and the Logical Link Control (LLC) sublayer. </a:t>
            </a:r>
            <a:endParaRPr lang="en-IN" b="1" dirty="0" smtClean="0">
              <a:solidFill>
                <a:srgbClr val="C00000"/>
              </a:solidFill>
            </a:endParaRPr>
          </a:p>
          <a:p>
            <a:pPr marL="285750" indent="-285750" algn="just" fontAlgn="base">
              <a:buFont typeface="Arial" panose="020B0604020202020204" pitchFamily="34" charset="0"/>
              <a:buChar char="•"/>
            </a:pPr>
            <a:endParaRPr lang="en-IN" dirty="0">
              <a:solidFill>
                <a:srgbClr val="C00000"/>
              </a:solidFill>
            </a:endParaRPr>
          </a:p>
          <a:p>
            <a:pPr marL="285750" indent="-285750" algn="just" fontAlgn="base">
              <a:buFont typeface="Arial" panose="020B0604020202020204" pitchFamily="34" charset="0"/>
              <a:buChar char="•"/>
            </a:pPr>
            <a:r>
              <a:rPr lang="en-IN" dirty="0" smtClean="0">
                <a:solidFill>
                  <a:srgbClr val="C00000"/>
                </a:solidFill>
              </a:rPr>
              <a:t>The </a:t>
            </a:r>
            <a:r>
              <a:rPr lang="en-IN" dirty="0">
                <a:solidFill>
                  <a:srgbClr val="C00000"/>
                </a:solidFill>
              </a:rPr>
              <a:t>MAC sublayer </a:t>
            </a:r>
            <a:r>
              <a:rPr lang="en-IN" b="1" dirty="0">
                <a:solidFill>
                  <a:srgbClr val="C00000"/>
                </a:solidFill>
              </a:rPr>
              <a:t>controls device interaction</a:t>
            </a:r>
            <a:r>
              <a:rPr lang="en-IN" dirty="0">
                <a:solidFill>
                  <a:srgbClr val="C00000"/>
                </a:solidFill>
              </a:rPr>
              <a:t>. </a:t>
            </a:r>
            <a:endParaRPr lang="en-IN" dirty="0" smtClean="0">
              <a:solidFill>
                <a:srgbClr val="C00000"/>
              </a:solidFill>
            </a:endParaRPr>
          </a:p>
          <a:p>
            <a:pPr marL="285750" indent="-285750" algn="just" fontAlgn="base">
              <a:buFont typeface="Arial" panose="020B0604020202020204" pitchFamily="34" charset="0"/>
              <a:buChar char="•"/>
            </a:pPr>
            <a:endParaRPr lang="en-IN" dirty="0">
              <a:solidFill>
                <a:srgbClr val="C00000"/>
              </a:solidFill>
            </a:endParaRPr>
          </a:p>
          <a:p>
            <a:pPr marL="285750" indent="-285750" algn="just" fontAlgn="base">
              <a:buFont typeface="Arial" panose="020B0604020202020204" pitchFamily="34" charset="0"/>
              <a:buChar char="•"/>
            </a:pPr>
            <a:r>
              <a:rPr lang="en-IN" dirty="0" smtClean="0">
                <a:solidFill>
                  <a:srgbClr val="C00000"/>
                </a:solidFill>
              </a:rPr>
              <a:t>The </a:t>
            </a:r>
            <a:r>
              <a:rPr lang="en-IN" dirty="0">
                <a:solidFill>
                  <a:srgbClr val="C00000"/>
                </a:solidFill>
              </a:rPr>
              <a:t>LLC sublayer deals with </a:t>
            </a:r>
            <a:r>
              <a:rPr lang="en-IN" b="1" dirty="0">
                <a:solidFill>
                  <a:srgbClr val="C00000"/>
                </a:solidFill>
              </a:rPr>
              <a:t>addressing and multiplexing</a:t>
            </a:r>
            <a:r>
              <a:rPr lang="en-IN" dirty="0" smtClean="0">
                <a:solidFill>
                  <a:srgbClr val="C00000"/>
                </a:solidFill>
              </a:rPr>
              <a:t>.</a:t>
            </a:r>
          </a:p>
          <a:p>
            <a:pPr marL="285750" indent="-285750" algn="just" fontAlgn="base">
              <a:buFont typeface="Arial" panose="020B0604020202020204" pitchFamily="34" charset="0"/>
              <a:buChar char="•"/>
            </a:pPr>
            <a:endParaRPr lang="en-US" dirty="0" smtClean="0">
              <a:solidFill>
                <a:srgbClr val="C00000"/>
              </a:solidFill>
              <a:latin typeface="Noto Sans"/>
            </a:endParaRPr>
          </a:p>
          <a:p>
            <a:pPr marL="285750" indent="-285750" algn="just" fontAlgn="base">
              <a:buFont typeface="Arial" panose="020B0604020202020204" pitchFamily="34" charset="0"/>
              <a:buChar char="•"/>
            </a:pPr>
            <a:r>
              <a:rPr lang="en-US" dirty="0" smtClean="0">
                <a:solidFill>
                  <a:srgbClr val="C00000"/>
                </a:solidFill>
                <a:latin typeface="Noto Sans"/>
              </a:rPr>
              <a:t>Many protocols </a:t>
            </a:r>
            <a:r>
              <a:rPr lang="en-US" dirty="0">
                <a:solidFill>
                  <a:srgbClr val="C00000"/>
                </a:solidFill>
                <a:latin typeface="Noto Sans"/>
              </a:rPr>
              <a:t>have been devised to handle access to a </a:t>
            </a:r>
            <a:r>
              <a:rPr lang="en-US" dirty="0" smtClean="0">
                <a:solidFill>
                  <a:srgbClr val="C00000"/>
                </a:solidFill>
                <a:latin typeface="Noto Sans"/>
              </a:rPr>
              <a:t>shared link</a:t>
            </a:r>
            <a:r>
              <a:rPr lang="en-US" dirty="0">
                <a:solidFill>
                  <a:srgbClr val="C00000"/>
                </a:solidFill>
                <a:latin typeface="Noto Sans"/>
              </a:rPr>
              <a:t>. All of these protocols belong to a sublayer in the data-link layer called </a:t>
            </a:r>
            <a:r>
              <a:rPr lang="en-US" b="1" dirty="0">
                <a:solidFill>
                  <a:srgbClr val="C00000"/>
                </a:solidFill>
                <a:latin typeface="Noto Sans"/>
              </a:rPr>
              <a:t>media </a:t>
            </a:r>
            <a:r>
              <a:rPr lang="en-US" b="1" dirty="0" smtClean="0">
                <a:solidFill>
                  <a:srgbClr val="C00000"/>
                </a:solidFill>
                <a:latin typeface="Noto Sans"/>
              </a:rPr>
              <a:t>access control </a:t>
            </a:r>
            <a:r>
              <a:rPr lang="en-US" b="1" dirty="0">
                <a:solidFill>
                  <a:srgbClr val="C00000"/>
                </a:solidFill>
                <a:latin typeface="Noto Sans"/>
              </a:rPr>
              <a:t>(MAC</a:t>
            </a:r>
            <a:r>
              <a:rPr lang="en-US" b="1" dirty="0" smtClean="0">
                <a:solidFill>
                  <a:srgbClr val="C00000"/>
                </a:solidFill>
                <a:latin typeface="Noto Sans"/>
              </a:rPr>
              <a:t>).</a:t>
            </a:r>
          </a:p>
          <a:p>
            <a:pPr marL="285750" indent="-285750" algn="just" fontAlgn="base">
              <a:buFont typeface="Arial" panose="020B0604020202020204" pitchFamily="34" charset="0"/>
              <a:buChar char="•"/>
            </a:pPr>
            <a:endParaRPr lang="en-US" dirty="0">
              <a:solidFill>
                <a:srgbClr val="C00000"/>
              </a:solidFill>
              <a:latin typeface="Noto Sans"/>
            </a:endParaRPr>
          </a:p>
          <a:p>
            <a:pPr marL="285750" indent="-285750" algn="just" fontAlgn="base">
              <a:buFont typeface="Arial" panose="020B0604020202020204" pitchFamily="34" charset="0"/>
              <a:buChar char="•"/>
            </a:pPr>
            <a:r>
              <a:rPr lang="en-US" dirty="0">
                <a:solidFill>
                  <a:srgbClr val="002060"/>
                </a:solidFill>
              </a:rPr>
              <a:t>Media access control </a:t>
            </a:r>
            <a:r>
              <a:rPr lang="en-US" b="1" dirty="0">
                <a:solidFill>
                  <a:srgbClr val="002060"/>
                </a:solidFill>
              </a:rPr>
              <a:t>regulates how a network </a:t>
            </a:r>
            <a:r>
              <a:rPr lang="en-US" dirty="0">
                <a:solidFill>
                  <a:srgbClr val="002060"/>
                </a:solidFill>
              </a:rPr>
              <a:t>is accessed by computer terminals and transmits from one terminal to the other without collision. This is achieved through </a:t>
            </a:r>
            <a:r>
              <a:rPr lang="en-US" b="1" dirty="0">
                <a:solidFill>
                  <a:srgbClr val="002060"/>
                </a:solidFill>
              </a:rPr>
              <a:t>CSMA/CD, CSMA/CA, demand priority, or Token passing</a:t>
            </a:r>
            <a:r>
              <a:rPr lang="en-US" b="1" dirty="0" smtClean="0">
                <a:solidFill>
                  <a:srgbClr val="002060"/>
                </a:solidFill>
              </a:rPr>
              <a:t>.</a:t>
            </a:r>
          </a:p>
          <a:p>
            <a:pPr marL="285750" indent="-285750" algn="just" fontAlgn="base">
              <a:buFont typeface="Arial" panose="020B0604020202020204" pitchFamily="34" charset="0"/>
              <a:buChar char="•"/>
            </a:pPr>
            <a:endParaRPr lang="en-US" dirty="0">
              <a:solidFill>
                <a:srgbClr val="002060"/>
              </a:solidFill>
              <a:latin typeface="Noto Sans"/>
            </a:endParaRPr>
          </a:p>
          <a:p>
            <a:pPr marL="285750" indent="-285750" algn="just" fontAlgn="base">
              <a:buFont typeface="Arial" panose="020B0604020202020204" pitchFamily="34" charset="0"/>
              <a:buChar char="•"/>
            </a:pPr>
            <a:r>
              <a:rPr lang="en-US" dirty="0">
                <a:solidFill>
                  <a:srgbClr val="002060"/>
                </a:solidFill>
              </a:rPr>
              <a:t>A Media Access Control (MAC) address, sometimes referred to as a </a:t>
            </a:r>
            <a:r>
              <a:rPr lang="en-US" b="1" dirty="0">
                <a:solidFill>
                  <a:srgbClr val="002060"/>
                </a:solidFill>
              </a:rPr>
              <a:t>hardware</a:t>
            </a:r>
            <a:r>
              <a:rPr lang="en-US" dirty="0">
                <a:solidFill>
                  <a:srgbClr val="002060"/>
                </a:solidFill>
              </a:rPr>
              <a:t> or</a:t>
            </a:r>
            <a:r>
              <a:rPr lang="en-US" b="1" dirty="0">
                <a:solidFill>
                  <a:srgbClr val="002060"/>
                </a:solidFill>
              </a:rPr>
              <a:t> physical </a:t>
            </a:r>
            <a:r>
              <a:rPr lang="en-US" dirty="0">
                <a:solidFill>
                  <a:srgbClr val="002060"/>
                </a:solidFill>
              </a:rPr>
              <a:t>address, is a unique, </a:t>
            </a:r>
            <a:r>
              <a:rPr lang="en-US" b="1" dirty="0">
                <a:solidFill>
                  <a:srgbClr val="002060"/>
                </a:solidFill>
              </a:rPr>
              <a:t>12-character alphanumeric attribute </a:t>
            </a:r>
            <a:r>
              <a:rPr lang="en-US" dirty="0">
                <a:solidFill>
                  <a:srgbClr val="002060"/>
                </a:solidFill>
              </a:rPr>
              <a:t>that is used to identify individual electronic devices on a network. </a:t>
            </a:r>
            <a:endParaRPr lang="en-US" dirty="0" smtClean="0">
              <a:solidFill>
                <a:srgbClr val="002060"/>
              </a:solidFill>
            </a:endParaRPr>
          </a:p>
          <a:p>
            <a:pPr marL="285750" indent="-285750" algn="just" fontAlgn="base">
              <a:buFont typeface="Arial" panose="020B0604020202020204" pitchFamily="34" charset="0"/>
              <a:buChar char="•"/>
            </a:pPr>
            <a:r>
              <a:rPr lang="en-US" dirty="0" smtClean="0">
                <a:solidFill>
                  <a:srgbClr val="002060"/>
                </a:solidFill>
              </a:rPr>
              <a:t>An </a:t>
            </a:r>
            <a:r>
              <a:rPr lang="en-US" dirty="0">
                <a:solidFill>
                  <a:srgbClr val="002060"/>
                </a:solidFill>
              </a:rPr>
              <a:t>example of a MAC address is: </a:t>
            </a:r>
            <a:r>
              <a:rPr lang="en-US" b="1" dirty="0">
                <a:solidFill>
                  <a:srgbClr val="002060"/>
                </a:solidFill>
              </a:rPr>
              <a:t>00-B0-D0-63-C2-26</a:t>
            </a:r>
            <a:r>
              <a:rPr lang="en-US" b="1" dirty="0" smtClean="0">
                <a:solidFill>
                  <a:srgbClr val="002060"/>
                </a:solidFill>
              </a:rPr>
              <a:t>.</a:t>
            </a: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523220"/>
          </a:xfrm>
          <a:prstGeom prst="rect">
            <a:avLst/>
          </a:prstGeom>
        </p:spPr>
        <p:txBody>
          <a:bodyPr wrap="square">
            <a:spAutoFit/>
          </a:bodyPr>
          <a:lstStyle/>
          <a:p>
            <a:pPr marL="133350" lvl="0" algn="just">
              <a:buSzPts val="1500"/>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Tree>
    <p:extLst>
      <p:ext uri="{BB962C8B-B14F-4D97-AF65-F5344CB8AC3E}">
        <p14:creationId xmlns:p14="http://schemas.microsoft.com/office/powerpoint/2010/main" val="28100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1200329"/>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IN" sz="2400" b="1" dirty="0">
                <a:solidFill>
                  <a:srgbClr val="002060"/>
                </a:solidFill>
              </a:rPr>
              <a:t>CSMA (Carrier Sense Multiple Access)</a:t>
            </a:r>
          </a:p>
          <a:p>
            <a:pPr algn="ct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523220"/>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2060"/>
              </a:solidFill>
            </a:endParaRPr>
          </a:p>
          <a:p>
            <a:pPr marL="419100" lvl="0" indent="-285750" algn="just">
              <a:buSzPts val="1500"/>
              <a:buFont typeface="Arial" panose="020B0604020202020204" pitchFamily="34" charset="0"/>
              <a:buChar char="•"/>
            </a:pPr>
            <a:endParaRPr lang="en-US" dirty="0">
              <a:solidFill>
                <a:srgbClr val="C0000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95410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C00000"/>
              </a:solidFill>
              <a:latin typeface="+mj-lt"/>
            </a:endParaRPr>
          </a:p>
          <a:p>
            <a:endParaRPr lang="en-US" dirty="0"/>
          </a:p>
          <a:p>
            <a:endParaRPr lang="en-US" dirty="0" smtClean="0">
              <a:solidFill>
                <a:srgbClr val="333333"/>
              </a:solidFill>
              <a:latin typeface="inter-regular"/>
            </a:endParaRPr>
          </a:p>
          <a:p>
            <a:endParaRPr lang="en-IN" dirty="0"/>
          </a:p>
        </p:txBody>
      </p:sp>
      <p:sp>
        <p:nvSpPr>
          <p:cNvPr id="9" name="Rectangle 8"/>
          <p:cNvSpPr/>
          <p:nvPr/>
        </p:nvSpPr>
        <p:spPr>
          <a:xfrm>
            <a:off x="87084" y="1008743"/>
            <a:ext cx="8904516" cy="3970318"/>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__Source_Sans_Pro_fa6df0"/>
              </a:rPr>
              <a:t>CSMA</a:t>
            </a:r>
            <a:r>
              <a:rPr lang="en-US" dirty="0">
                <a:solidFill>
                  <a:srgbClr val="C00000"/>
                </a:solidFill>
                <a:latin typeface="__Source_Sans_Pro_fa6df0"/>
              </a:rPr>
              <a:t> stands for Carrier Sense Multiple Access (CSMA). CSMA is one of the network protocols which works on the principle of </a:t>
            </a:r>
            <a:r>
              <a:rPr lang="en-US" b="1" dirty="0">
                <a:solidFill>
                  <a:srgbClr val="C00000"/>
                </a:solidFill>
                <a:latin typeface="__Source_Sans_Pro_fa6df0"/>
              </a:rPr>
              <a:t>‘carrier sense’. </a:t>
            </a:r>
            <a:endParaRPr lang="en-US" b="1" dirty="0" smtClean="0">
              <a:solidFill>
                <a:srgbClr val="C00000"/>
              </a:solidFill>
              <a:latin typeface="__Source_Sans_Pro_fa6df0"/>
            </a:endParaRPr>
          </a:p>
          <a:p>
            <a:pPr marL="285750" indent="-285750" algn="just">
              <a:buFont typeface="Arial" panose="020B0604020202020204" pitchFamily="34" charset="0"/>
              <a:buChar char="•"/>
            </a:pPr>
            <a:endParaRPr lang="en-US" dirty="0">
              <a:solidFill>
                <a:srgbClr val="C00000"/>
              </a:solidFill>
              <a:latin typeface="__Source_Sans_Pro_fa6df0"/>
            </a:endParaRPr>
          </a:p>
          <a:p>
            <a:pPr marL="285750" indent="-285750" algn="just">
              <a:buFont typeface="Arial" panose="020B0604020202020204" pitchFamily="34" charset="0"/>
              <a:buChar char="•"/>
            </a:pPr>
            <a:r>
              <a:rPr lang="en-US" dirty="0" smtClean="0">
                <a:solidFill>
                  <a:srgbClr val="C00000"/>
                </a:solidFill>
                <a:latin typeface="__Source_Sans_Pro_fa6df0"/>
              </a:rPr>
              <a:t>CSMA </a:t>
            </a:r>
            <a:r>
              <a:rPr lang="en-US" dirty="0">
                <a:solidFill>
                  <a:srgbClr val="C00000"/>
                </a:solidFill>
                <a:latin typeface="__Source_Sans_Pro_fa6df0"/>
              </a:rPr>
              <a:t>is a protocol developed to </a:t>
            </a:r>
            <a:r>
              <a:rPr lang="en-US" b="1" dirty="0">
                <a:solidFill>
                  <a:srgbClr val="C00000"/>
                </a:solidFill>
                <a:latin typeface="__Source_Sans_Pro_fa6df0"/>
              </a:rPr>
              <a:t>increase the performance </a:t>
            </a:r>
            <a:r>
              <a:rPr lang="en-US" dirty="0">
                <a:solidFill>
                  <a:srgbClr val="C00000"/>
                </a:solidFill>
                <a:latin typeface="__Source_Sans_Pro_fa6df0"/>
              </a:rPr>
              <a:t>of the network and </a:t>
            </a:r>
            <a:r>
              <a:rPr lang="en-US" b="1" dirty="0">
                <a:solidFill>
                  <a:srgbClr val="C00000"/>
                </a:solidFill>
                <a:latin typeface="__Source_Sans_Pro_fa6df0"/>
              </a:rPr>
              <a:t>reduce the chance of collision in the network</a:t>
            </a:r>
            <a:r>
              <a:rPr lang="en-US" b="1" dirty="0" smtClean="0">
                <a:solidFill>
                  <a:srgbClr val="C00000"/>
                </a:solidFill>
                <a:latin typeface="__Source_Sans_Pro_fa6df0"/>
              </a:rPr>
              <a:t>.</a:t>
            </a:r>
          </a:p>
          <a:p>
            <a:pPr marL="285750" indent="-285750" algn="just">
              <a:buFont typeface="Arial" panose="020B0604020202020204" pitchFamily="34" charset="0"/>
              <a:buChar char="•"/>
            </a:pPr>
            <a:endParaRPr lang="en-US" dirty="0">
              <a:solidFill>
                <a:srgbClr val="C00000"/>
              </a:solidFill>
              <a:latin typeface="__Source_Sans_Pro_fa6df0"/>
            </a:endParaRPr>
          </a:p>
          <a:p>
            <a:pPr marL="285750" indent="-285750" algn="just">
              <a:buFont typeface="Arial" panose="020B0604020202020204" pitchFamily="34" charset="0"/>
              <a:buChar char="•"/>
            </a:pPr>
            <a:r>
              <a:rPr lang="en-US" dirty="0">
                <a:solidFill>
                  <a:srgbClr val="C00000"/>
                </a:solidFill>
                <a:latin typeface="__Source_Sans_Pro_fa6df0"/>
              </a:rPr>
              <a:t>If any device wants to send data then the device </a:t>
            </a:r>
            <a:r>
              <a:rPr lang="en-US" b="1" dirty="0">
                <a:solidFill>
                  <a:srgbClr val="C00000"/>
                </a:solidFill>
                <a:latin typeface="__Source_Sans_Pro_fa6df0"/>
              </a:rPr>
              <a:t>first senses or listens to the network medium </a:t>
            </a:r>
            <a:r>
              <a:rPr lang="en-US" dirty="0">
                <a:solidFill>
                  <a:srgbClr val="C00000"/>
                </a:solidFill>
                <a:latin typeface="__Source_Sans_Pro_fa6df0"/>
              </a:rPr>
              <a:t>to check whether the shared network is free or not. If the channel is found idle then the device will transmit its data</a:t>
            </a:r>
            <a:r>
              <a:rPr lang="en-US" dirty="0" smtClean="0">
                <a:solidFill>
                  <a:srgbClr val="C00000"/>
                </a:solidFill>
                <a:latin typeface="__Source_Sans_Pro_fa6df0"/>
              </a:rPr>
              <a:t>.</a:t>
            </a:r>
          </a:p>
          <a:p>
            <a:pPr marL="285750" indent="-285750" algn="just">
              <a:buFont typeface="Arial" panose="020B0604020202020204" pitchFamily="34" charset="0"/>
              <a:buChar char="•"/>
            </a:pPr>
            <a:endParaRPr lang="en-US" dirty="0">
              <a:solidFill>
                <a:srgbClr val="C00000"/>
              </a:solidFill>
              <a:latin typeface="__Source_Sans_Pro_fa6df0"/>
            </a:endParaRPr>
          </a:p>
          <a:p>
            <a:pPr marL="285750" indent="-285750" algn="just">
              <a:buFont typeface="Arial" panose="020B0604020202020204" pitchFamily="34" charset="0"/>
              <a:buChar char="•"/>
            </a:pPr>
            <a:r>
              <a:rPr lang="en-US" dirty="0">
                <a:solidFill>
                  <a:srgbClr val="002060"/>
                </a:solidFill>
                <a:latin typeface="__Source_Sans_Pro_fa6df0"/>
              </a:rPr>
              <a:t>This </a:t>
            </a:r>
            <a:r>
              <a:rPr lang="en-US" b="1" dirty="0">
                <a:solidFill>
                  <a:srgbClr val="002060"/>
                </a:solidFill>
                <a:latin typeface="__Source_Sans_Pro_fa6df0"/>
              </a:rPr>
              <a:t>sense reduces the chance of collision </a:t>
            </a:r>
            <a:r>
              <a:rPr lang="en-US" dirty="0">
                <a:solidFill>
                  <a:srgbClr val="002060"/>
                </a:solidFill>
                <a:latin typeface="__Source_Sans_Pro_fa6df0"/>
              </a:rPr>
              <a:t>in the network but this method is not able to eliminate the collision</a:t>
            </a:r>
            <a:r>
              <a:rPr lang="en-US" dirty="0" smtClean="0">
                <a:solidFill>
                  <a:srgbClr val="002060"/>
                </a:solidFill>
                <a:latin typeface="__Source_Sans_Pro_fa6df0"/>
              </a:rPr>
              <a:t>.</a:t>
            </a:r>
          </a:p>
          <a:p>
            <a:pPr marL="285750" indent="-285750" algn="just">
              <a:buFont typeface="Arial" panose="020B0604020202020204" pitchFamily="34" charset="0"/>
              <a:buChar char="•"/>
            </a:pPr>
            <a:endParaRPr lang="en-US" dirty="0">
              <a:solidFill>
                <a:srgbClr val="002060"/>
              </a:solidFill>
              <a:latin typeface="__Source_Sans_Pro_fa6df0"/>
            </a:endParaRPr>
          </a:p>
          <a:p>
            <a:pPr marL="285750" indent="-285750" algn="just">
              <a:buFont typeface="Arial" panose="020B0604020202020204" pitchFamily="34" charset="0"/>
              <a:buChar char="•"/>
            </a:pPr>
            <a:r>
              <a:rPr lang="en-US" b="1" dirty="0">
                <a:solidFill>
                  <a:srgbClr val="002060"/>
                </a:solidFill>
                <a:latin typeface="__Source_Sans_Pro_fa6df0"/>
              </a:rPr>
              <a:t>Carrier Sense Multiple Access (CSMA)</a:t>
            </a:r>
            <a:r>
              <a:rPr lang="en-US" dirty="0">
                <a:solidFill>
                  <a:srgbClr val="002060"/>
                </a:solidFill>
                <a:latin typeface="__Source_Sans_Pro_fa6df0"/>
              </a:rPr>
              <a:t> is a protocol that senses or listens to the medium before any transmission of data in the medium</a:t>
            </a:r>
            <a:r>
              <a:rPr lang="en-US" dirty="0" smtClean="0">
                <a:solidFill>
                  <a:srgbClr val="002060"/>
                </a:solidFill>
                <a:latin typeface="__Source_Sans_Pro_fa6df0"/>
              </a:rPr>
              <a:t>.</a:t>
            </a:r>
          </a:p>
          <a:p>
            <a:pPr marL="285750" indent="-285750" algn="just">
              <a:buFont typeface="Arial" panose="020B0604020202020204" pitchFamily="34" charset="0"/>
              <a:buChar char="•"/>
            </a:pPr>
            <a:endParaRPr lang="en-US" dirty="0">
              <a:solidFill>
                <a:srgbClr val="002060"/>
              </a:solidFill>
              <a:latin typeface="__Source_Sans_Pro_fa6df0"/>
            </a:endParaRPr>
          </a:p>
          <a:p>
            <a:pPr marL="285750" indent="-285750" algn="just">
              <a:buFont typeface="Arial" panose="020B0604020202020204" pitchFamily="34" charset="0"/>
              <a:buChar char="•"/>
            </a:pPr>
            <a:r>
              <a:rPr lang="en-US" dirty="0">
                <a:solidFill>
                  <a:srgbClr val="002060"/>
                </a:solidFill>
                <a:latin typeface="__Source_Sans_Pro_fa6df0"/>
              </a:rPr>
              <a:t>CSMA is used in </a:t>
            </a:r>
            <a:r>
              <a:rPr lang="en-US" b="1" dirty="0">
                <a:solidFill>
                  <a:srgbClr val="002060"/>
                </a:solidFill>
                <a:latin typeface="__Source_Sans_Pro_fa6df0"/>
              </a:rPr>
              <a:t>Ethernet networks </a:t>
            </a:r>
            <a:r>
              <a:rPr lang="en-US" dirty="0">
                <a:solidFill>
                  <a:srgbClr val="002060"/>
                </a:solidFill>
                <a:latin typeface="__Source_Sans_Pro_fa6df0"/>
              </a:rPr>
              <a:t>where two or more network devices are connected</a:t>
            </a:r>
            <a:r>
              <a:rPr lang="en-US" dirty="0" smtClean="0">
                <a:solidFill>
                  <a:srgbClr val="002060"/>
                </a:solidFill>
                <a:latin typeface="__Source_Sans_Pro_fa6df0"/>
              </a:rPr>
              <a:t>.</a:t>
            </a:r>
          </a:p>
          <a:p>
            <a:pPr marL="285750" indent="-285750" algn="just">
              <a:buFont typeface="Arial" panose="020B0604020202020204" pitchFamily="34" charset="0"/>
              <a:buChar char="•"/>
            </a:pPr>
            <a:endParaRPr lang="en-US" dirty="0">
              <a:solidFill>
                <a:srgbClr val="002060"/>
              </a:solidFill>
              <a:latin typeface="__Source_Sans_Pro_fa6df0"/>
            </a:endParaRPr>
          </a:p>
          <a:p>
            <a:pPr marL="285750" indent="-285750" algn="just">
              <a:buFont typeface="Arial" panose="020B0604020202020204" pitchFamily="34" charset="0"/>
              <a:buChar char="•"/>
            </a:pPr>
            <a:endParaRPr lang="en-US" dirty="0">
              <a:solidFill>
                <a:srgbClr val="002060"/>
              </a:solidFill>
              <a:latin typeface="__Source_Sans_Pro_fa6df0"/>
            </a:endParaRPr>
          </a:p>
        </p:txBody>
      </p:sp>
    </p:spTree>
    <p:extLst>
      <p:ext uri="{BB962C8B-B14F-4D97-AF65-F5344CB8AC3E}">
        <p14:creationId xmlns:p14="http://schemas.microsoft.com/office/powerpoint/2010/main" val="159321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1200329"/>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IN" sz="2400" b="1" dirty="0">
                <a:solidFill>
                  <a:srgbClr val="002060"/>
                </a:solidFill>
              </a:rPr>
              <a:t>CSMA (Carrier Sense Multiple Access)</a:t>
            </a:r>
          </a:p>
          <a:p>
            <a:pPr algn="ct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523220"/>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2060"/>
              </a:solidFill>
            </a:endParaRPr>
          </a:p>
          <a:p>
            <a:pPr marL="419100" lvl="0" indent="-285750" algn="just">
              <a:buSzPts val="1500"/>
              <a:buFont typeface="Arial" panose="020B0604020202020204" pitchFamily="34" charset="0"/>
              <a:buChar char="•"/>
            </a:pPr>
            <a:endParaRPr lang="en-US" dirty="0">
              <a:solidFill>
                <a:srgbClr val="C0000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3539430"/>
          </a:xfrm>
          <a:prstGeom prst="rect">
            <a:avLst/>
          </a:prstGeom>
        </p:spPr>
        <p:txBody>
          <a:bodyPr wrap="square">
            <a:spAutoFit/>
          </a:bodyPr>
          <a:lstStyle/>
          <a:p>
            <a:pPr marL="171450" indent="-171450" algn="just">
              <a:buFont typeface="Arial" panose="020B0604020202020204" pitchFamily="34" charset="0"/>
              <a:buChar char="•"/>
            </a:pPr>
            <a:r>
              <a:rPr lang="en-US" dirty="0" smtClean="0">
                <a:solidFill>
                  <a:srgbClr val="C00000"/>
                </a:solidFill>
                <a:latin typeface="+mj-lt"/>
                <a:cs typeface="Times New Roman" panose="02020603050405020304" pitchFamily="18" charset="0"/>
              </a:rPr>
              <a:t>It  </a:t>
            </a:r>
            <a:r>
              <a:rPr lang="en-US" dirty="0">
                <a:solidFill>
                  <a:srgbClr val="C00000"/>
                </a:solidFill>
                <a:latin typeface="+mj-lt"/>
                <a:cs typeface="Times New Roman" panose="02020603050405020304" pitchFamily="18" charset="0"/>
              </a:rPr>
              <a:t>is a </a:t>
            </a:r>
            <a:r>
              <a:rPr lang="en-US" b="1" dirty="0">
                <a:solidFill>
                  <a:srgbClr val="C00000"/>
                </a:solidFill>
                <a:latin typeface="+mj-lt"/>
                <a:cs typeface="Times New Roman" panose="02020603050405020304" pitchFamily="18" charset="0"/>
              </a:rPr>
              <a:t>carrier sense multiple access</a:t>
            </a:r>
            <a:r>
              <a:rPr lang="en-US" dirty="0">
                <a:solidFill>
                  <a:srgbClr val="C00000"/>
                </a:solidFill>
                <a:latin typeface="+mj-lt"/>
                <a:cs typeface="Times New Roman" panose="02020603050405020304" pitchFamily="18" charset="0"/>
              </a:rPr>
              <a:t> based on media access protocol to sense the traffic on a channel (idle or busy) before transmitting the data</a:t>
            </a:r>
            <a:r>
              <a:rPr lang="en-US" dirty="0" smtClean="0">
                <a:solidFill>
                  <a:srgbClr val="C00000"/>
                </a:solidFill>
                <a:latin typeface="+mj-lt"/>
                <a:cs typeface="Times New Roman" panose="02020603050405020304" pitchFamily="18" charset="0"/>
              </a:rPr>
              <a:t>.</a:t>
            </a:r>
          </a:p>
          <a:p>
            <a:pPr marL="171450" indent="-171450" algn="just">
              <a:buFont typeface="Arial" panose="020B0604020202020204" pitchFamily="34" charset="0"/>
              <a:buChar char="•"/>
            </a:pPr>
            <a:endParaRPr lang="en-US" dirty="0">
              <a:solidFill>
                <a:srgbClr val="C00000"/>
              </a:solidFill>
              <a:latin typeface="+mj-lt"/>
              <a:cs typeface="Times New Roman" panose="02020603050405020304" pitchFamily="18" charset="0"/>
            </a:endParaRPr>
          </a:p>
          <a:p>
            <a:pPr marL="171450" indent="-171450" algn="just">
              <a:buFont typeface="Arial" panose="020B0604020202020204" pitchFamily="34" charset="0"/>
              <a:buChar char="•"/>
            </a:pPr>
            <a:r>
              <a:rPr lang="en-US" dirty="0" smtClean="0">
                <a:solidFill>
                  <a:srgbClr val="C00000"/>
                </a:solidFill>
                <a:latin typeface="+mj-lt"/>
                <a:cs typeface="Times New Roman" panose="02020603050405020304" pitchFamily="18" charset="0"/>
              </a:rPr>
              <a:t>It </a:t>
            </a:r>
            <a:r>
              <a:rPr lang="en-US" dirty="0">
                <a:solidFill>
                  <a:srgbClr val="C00000"/>
                </a:solidFill>
                <a:latin typeface="+mj-lt"/>
                <a:cs typeface="Times New Roman" panose="02020603050405020304" pitchFamily="18" charset="0"/>
              </a:rPr>
              <a:t>means that </a:t>
            </a:r>
            <a:r>
              <a:rPr lang="en-US" b="1" dirty="0">
                <a:solidFill>
                  <a:srgbClr val="C00000"/>
                </a:solidFill>
                <a:latin typeface="+mj-lt"/>
                <a:cs typeface="Times New Roman" panose="02020603050405020304" pitchFamily="18" charset="0"/>
              </a:rPr>
              <a:t>if the channel is idle</a:t>
            </a:r>
            <a:r>
              <a:rPr lang="en-US" dirty="0">
                <a:solidFill>
                  <a:srgbClr val="C00000"/>
                </a:solidFill>
                <a:latin typeface="+mj-lt"/>
                <a:cs typeface="Times New Roman" panose="02020603050405020304" pitchFamily="18" charset="0"/>
              </a:rPr>
              <a:t>, the station can send data to the channel. Otherwise, it must wait until the channel becomes idle. Hence, it reduces the chances of a collision on a transmission medium</a:t>
            </a:r>
            <a:r>
              <a:rPr lang="en-US" dirty="0" smtClean="0">
                <a:solidFill>
                  <a:srgbClr val="C00000"/>
                </a:solidFill>
                <a:latin typeface="+mj-lt"/>
                <a:cs typeface="Times New Roman" panose="02020603050405020304" pitchFamily="18" charset="0"/>
              </a:rPr>
              <a:t>.</a:t>
            </a:r>
          </a:p>
          <a:p>
            <a:pPr marL="171450" indent="-171450" algn="just">
              <a:buFont typeface="Arial" panose="020B0604020202020204" pitchFamily="34" charset="0"/>
              <a:buChar char="•"/>
            </a:pPr>
            <a:endParaRPr lang="en-US" dirty="0">
              <a:solidFill>
                <a:srgbClr val="C00000"/>
              </a:solidFill>
              <a:latin typeface="+mj-lt"/>
              <a:cs typeface="Times New Roman" panose="02020603050405020304" pitchFamily="18" charset="0"/>
            </a:endParaRPr>
          </a:p>
          <a:p>
            <a:pPr algn="just"/>
            <a:r>
              <a:rPr lang="en-US" b="1" dirty="0" smtClean="0">
                <a:solidFill>
                  <a:srgbClr val="002060"/>
                </a:solidFill>
                <a:latin typeface="+mj-lt"/>
                <a:cs typeface="Times New Roman" panose="02020603050405020304" pitchFamily="18" charset="0"/>
              </a:rPr>
              <a:t>CSMA </a:t>
            </a:r>
            <a:r>
              <a:rPr lang="en-US" b="1" dirty="0">
                <a:solidFill>
                  <a:srgbClr val="002060"/>
                </a:solidFill>
                <a:latin typeface="+mj-lt"/>
                <a:cs typeface="Times New Roman" panose="02020603050405020304" pitchFamily="18" charset="0"/>
              </a:rPr>
              <a:t>Access </a:t>
            </a:r>
            <a:r>
              <a:rPr lang="en-US" b="1" dirty="0" smtClean="0">
                <a:solidFill>
                  <a:srgbClr val="002060"/>
                </a:solidFill>
                <a:latin typeface="+mj-lt"/>
                <a:cs typeface="Times New Roman" panose="02020603050405020304" pitchFamily="18" charset="0"/>
              </a:rPr>
              <a:t>Modes</a:t>
            </a:r>
          </a:p>
          <a:p>
            <a:pPr marL="171450" indent="-171450" algn="just">
              <a:buFont typeface="Arial" panose="020B0604020202020204" pitchFamily="34" charset="0"/>
              <a:buChar char="•"/>
            </a:pPr>
            <a:endParaRPr lang="en-US" dirty="0">
              <a:solidFill>
                <a:srgbClr val="002060"/>
              </a:solidFill>
              <a:latin typeface="+mj-lt"/>
              <a:cs typeface="Times New Roman" panose="02020603050405020304" pitchFamily="18" charset="0"/>
            </a:endParaRPr>
          </a:p>
          <a:p>
            <a:pPr marL="171450" indent="-171450" algn="just">
              <a:buFont typeface="Arial" panose="020B0604020202020204" pitchFamily="34" charset="0"/>
              <a:buChar char="•"/>
            </a:pPr>
            <a:r>
              <a:rPr lang="en-US" b="1" dirty="0">
                <a:solidFill>
                  <a:srgbClr val="002060"/>
                </a:solidFill>
                <a:latin typeface="+mj-lt"/>
                <a:cs typeface="Times New Roman" panose="02020603050405020304" pitchFamily="18" charset="0"/>
              </a:rPr>
              <a:t>1-Persistent:</a:t>
            </a:r>
            <a:r>
              <a:rPr lang="en-US" dirty="0">
                <a:solidFill>
                  <a:srgbClr val="002060"/>
                </a:solidFill>
                <a:latin typeface="+mj-lt"/>
                <a:cs typeface="Times New Roman" panose="02020603050405020304" pitchFamily="18" charset="0"/>
              </a:rPr>
              <a:t> In the 1-Persistent mode of CSMA that defines each node, first sense the shared channel and if the channel is idle, it immediately sends the data. </a:t>
            </a:r>
            <a:endParaRPr lang="en-US" dirty="0" smtClean="0">
              <a:solidFill>
                <a:srgbClr val="002060"/>
              </a:solidFill>
              <a:latin typeface="+mj-lt"/>
              <a:cs typeface="Times New Roman" panose="02020603050405020304" pitchFamily="18" charset="0"/>
            </a:endParaRPr>
          </a:p>
          <a:p>
            <a:pPr marL="171450" indent="-171450" algn="just">
              <a:buFont typeface="Arial" panose="020B0604020202020204" pitchFamily="34" charset="0"/>
              <a:buChar char="•"/>
            </a:pPr>
            <a:endParaRPr lang="en-US" dirty="0">
              <a:solidFill>
                <a:srgbClr val="002060"/>
              </a:solidFill>
              <a:latin typeface="+mj-lt"/>
              <a:cs typeface="Times New Roman" panose="02020603050405020304" pitchFamily="18" charset="0"/>
            </a:endParaRPr>
          </a:p>
          <a:p>
            <a:pPr marL="171450" indent="-171450" algn="just">
              <a:buFont typeface="Arial" panose="020B0604020202020204" pitchFamily="34" charset="0"/>
              <a:buChar char="•"/>
            </a:pPr>
            <a:r>
              <a:rPr lang="en-US" dirty="0" smtClean="0">
                <a:solidFill>
                  <a:srgbClr val="002060"/>
                </a:solidFill>
                <a:latin typeface="+mj-lt"/>
                <a:cs typeface="Times New Roman" panose="02020603050405020304" pitchFamily="18" charset="0"/>
              </a:rPr>
              <a:t>Else </a:t>
            </a:r>
            <a:r>
              <a:rPr lang="en-US" dirty="0">
                <a:solidFill>
                  <a:srgbClr val="002060"/>
                </a:solidFill>
                <a:latin typeface="+mj-lt"/>
                <a:cs typeface="Times New Roman" panose="02020603050405020304" pitchFamily="18" charset="0"/>
              </a:rPr>
              <a:t>it must wait and keep track of the status of the channel to be idle and broadcast the frame unconditionally as soon as the channel is idle</a:t>
            </a:r>
            <a:r>
              <a:rPr lang="en-US" dirty="0" smtClean="0">
                <a:solidFill>
                  <a:srgbClr val="002060"/>
                </a:solidFill>
                <a:latin typeface="+mj-lt"/>
                <a:cs typeface="Times New Roman" panose="02020603050405020304" pitchFamily="18" charset="0"/>
              </a:rPr>
              <a:t>.</a:t>
            </a:r>
          </a:p>
          <a:p>
            <a:pPr marL="171450" indent="-171450" algn="just">
              <a:buFont typeface="Arial" panose="020B0604020202020204" pitchFamily="34" charset="0"/>
              <a:buChar char="•"/>
            </a:pPr>
            <a:endParaRPr lang="en-US" dirty="0" smtClean="0">
              <a:solidFill>
                <a:srgbClr val="002060"/>
              </a:solidFill>
              <a:latin typeface="+mj-lt"/>
              <a:cs typeface="Times New Roman" panose="02020603050405020304" pitchFamily="18" charset="0"/>
            </a:endParaRPr>
          </a:p>
          <a:p>
            <a:endParaRPr lang="en-US" dirty="0" smtClean="0">
              <a:solidFill>
                <a:srgbClr val="333333"/>
              </a:solidFill>
              <a:latin typeface="inter-regular"/>
            </a:endParaRPr>
          </a:p>
          <a:p>
            <a:endParaRPr lang="en-IN" dirty="0"/>
          </a:p>
        </p:txBody>
      </p:sp>
      <p:pic>
        <p:nvPicPr>
          <p:cNvPr id="16" name="Picture 15"/>
          <p:cNvPicPr>
            <a:picLocks noChangeAspect="1"/>
          </p:cNvPicPr>
          <p:nvPr/>
        </p:nvPicPr>
        <p:blipFill>
          <a:blip r:embed="rId3"/>
          <a:stretch>
            <a:fillRect/>
          </a:stretch>
        </p:blipFill>
        <p:spPr>
          <a:xfrm>
            <a:off x="1741714" y="3882668"/>
            <a:ext cx="5769429" cy="1188823"/>
          </a:xfrm>
          <a:prstGeom prst="rect">
            <a:avLst/>
          </a:prstGeom>
        </p:spPr>
      </p:pic>
    </p:spTree>
    <p:extLst>
      <p:ext uri="{BB962C8B-B14F-4D97-AF65-F5344CB8AC3E}">
        <p14:creationId xmlns:p14="http://schemas.microsoft.com/office/powerpoint/2010/main" val="1962781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1200329"/>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IN" sz="2400" b="1" dirty="0">
                <a:solidFill>
                  <a:srgbClr val="002060"/>
                </a:solidFill>
              </a:rPr>
              <a:t>CSMA (Carrier Sense Multiple Access)</a:t>
            </a:r>
          </a:p>
          <a:p>
            <a:pPr algn="ct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523220"/>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2060"/>
              </a:solidFill>
            </a:endParaRPr>
          </a:p>
          <a:p>
            <a:pPr marL="419100" lvl="0" indent="-285750" algn="just">
              <a:buSzPts val="1500"/>
              <a:buFont typeface="Arial" panose="020B0604020202020204" pitchFamily="34" charset="0"/>
              <a:buChar char="•"/>
            </a:pPr>
            <a:endParaRPr lang="en-US" dirty="0">
              <a:solidFill>
                <a:srgbClr val="C0000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2677656"/>
          </a:xfrm>
          <a:prstGeom prst="rect">
            <a:avLst/>
          </a:prstGeom>
        </p:spPr>
        <p:txBody>
          <a:bodyPr wrap="square">
            <a:spAutoFit/>
          </a:bodyPr>
          <a:lstStyle/>
          <a:p>
            <a:pPr marL="171450" indent="-171450" algn="just">
              <a:buFont typeface="Arial" panose="020B0604020202020204" pitchFamily="34" charset="0"/>
              <a:buChar char="•"/>
            </a:pPr>
            <a:r>
              <a:rPr lang="en-US" b="1" dirty="0">
                <a:solidFill>
                  <a:srgbClr val="C00000"/>
                </a:solidFill>
                <a:cs typeface="Times New Roman" panose="02020603050405020304" pitchFamily="18" charset="0"/>
              </a:rPr>
              <a:t>Non-Persistent:</a:t>
            </a:r>
            <a:r>
              <a:rPr lang="en-US" dirty="0">
                <a:solidFill>
                  <a:srgbClr val="C00000"/>
                </a:solidFill>
                <a:cs typeface="Times New Roman" panose="02020603050405020304" pitchFamily="18" charset="0"/>
              </a:rPr>
              <a:t> It is the access mode of CSMA that defines before transmitting the data, </a:t>
            </a:r>
            <a:r>
              <a:rPr lang="en-US" b="1" dirty="0">
                <a:solidFill>
                  <a:srgbClr val="C00000"/>
                </a:solidFill>
                <a:cs typeface="Times New Roman" panose="02020603050405020304" pitchFamily="18" charset="0"/>
              </a:rPr>
              <a:t>each node must sense the channel, and if the channel is inactive</a:t>
            </a:r>
            <a:r>
              <a:rPr lang="en-US" dirty="0">
                <a:solidFill>
                  <a:srgbClr val="C00000"/>
                </a:solidFill>
                <a:cs typeface="Times New Roman" panose="02020603050405020304" pitchFamily="18" charset="0"/>
              </a:rPr>
              <a:t>, it immediately sends the data. </a:t>
            </a:r>
          </a:p>
          <a:p>
            <a:pPr marL="171450" indent="-171450" algn="just">
              <a:buFont typeface="Arial" panose="020B0604020202020204" pitchFamily="34" charset="0"/>
              <a:buChar char="•"/>
            </a:pPr>
            <a:endParaRPr lang="en-US" dirty="0">
              <a:solidFill>
                <a:srgbClr val="C00000"/>
              </a:solidFill>
              <a:cs typeface="Times New Roman" panose="02020603050405020304" pitchFamily="18" charset="0"/>
            </a:endParaRPr>
          </a:p>
          <a:p>
            <a:pPr marL="171450" indent="-171450" algn="just">
              <a:buFont typeface="Arial" panose="020B0604020202020204" pitchFamily="34" charset="0"/>
              <a:buChar char="•"/>
            </a:pPr>
            <a:r>
              <a:rPr lang="en-US" dirty="0">
                <a:solidFill>
                  <a:srgbClr val="C00000"/>
                </a:solidFill>
                <a:cs typeface="Times New Roman" panose="02020603050405020304" pitchFamily="18" charset="0"/>
              </a:rPr>
              <a:t>Otherwise, the </a:t>
            </a:r>
            <a:r>
              <a:rPr lang="en-US" b="1" dirty="0">
                <a:solidFill>
                  <a:srgbClr val="C00000"/>
                </a:solidFill>
                <a:cs typeface="Times New Roman" panose="02020603050405020304" pitchFamily="18" charset="0"/>
              </a:rPr>
              <a:t>station must wait for a random time </a:t>
            </a:r>
            <a:r>
              <a:rPr lang="en-US" dirty="0">
                <a:solidFill>
                  <a:srgbClr val="C00000"/>
                </a:solidFill>
                <a:cs typeface="Times New Roman" panose="02020603050405020304" pitchFamily="18" charset="0"/>
              </a:rPr>
              <a:t>(not continuously), and when the channel is found to be idle, it transmits the frames.</a:t>
            </a:r>
          </a:p>
          <a:p>
            <a:pPr marL="171450" indent="-171450" algn="just">
              <a:buFont typeface="Arial" panose="020B0604020202020204" pitchFamily="34" charset="0"/>
              <a:buChar char="•"/>
            </a:pPr>
            <a:endParaRPr lang="en-US" b="1" dirty="0" smtClean="0">
              <a:solidFill>
                <a:srgbClr val="C00000"/>
              </a:solidFill>
              <a:latin typeface="+mj-lt"/>
              <a:cs typeface="Times New Roman" panose="02020603050405020304" pitchFamily="18" charset="0"/>
            </a:endParaRPr>
          </a:p>
          <a:p>
            <a:pPr marL="171450" indent="-171450" algn="just">
              <a:buFont typeface="Arial" panose="020B0604020202020204" pitchFamily="34" charset="0"/>
              <a:buChar char="•"/>
            </a:pPr>
            <a:endParaRPr lang="en-US" b="1" dirty="0" smtClean="0">
              <a:solidFill>
                <a:srgbClr val="C00000"/>
              </a:solidFill>
              <a:latin typeface="+mj-lt"/>
              <a:cs typeface="Times New Roman" panose="02020603050405020304" pitchFamily="18" charset="0"/>
            </a:endParaRPr>
          </a:p>
          <a:p>
            <a:pPr marL="171450" indent="-171450" algn="just">
              <a:buFont typeface="Arial" panose="020B0604020202020204" pitchFamily="34" charset="0"/>
              <a:buChar char="•"/>
            </a:pPr>
            <a:endParaRPr lang="en-US" b="1" dirty="0">
              <a:solidFill>
                <a:srgbClr val="C00000"/>
              </a:solidFill>
              <a:latin typeface="+mj-lt"/>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mj-lt"/>
            </a:endParaRPr>
          </a:p>
          <a:p>
            <a:endParaRPr lang="en-US" dirty="0"/>
          </a:p>
          <a:p>
            <a:endParaRPr lang="en-US" dirty="0" smtClean="0">
              <a:solidFill>
                <a:srgbClr val="333333"/>
              </a:solidFill>
              <a:latin typeface="inter-regular"/>
            </a:endParaRPr>
          </a:p>
          <a:p>
            <a:endParaRPr lang="en-IN" dirty="0"/>
          </a:p>
        </p:txBody>
      </p:sp>
      <p:pic>
        <p:nvPicPr>
          <p:cNvPr id="15" name="Picture 14"/>
          <p:cNvPicPr>
            <a:picLocks noChangeAspect="1"/>
          </p:cNvPicPr>
          <p:nvPr/>
        </p:nvPicPr>
        <p:blipFill>
          <a:blip r:embed="rId3"/>
          <a:stretch>
            <a:fillRect/>
          </a:stretch>
        </p:blipFill>
        <p:spPr>
          <a:xfrm>
            <a:off x="1342571" y="2677544"/>
            <a:ext cx="6233886" cy="1219306"/>
          </a:xfrm>
          <a:prstGeom prst="rect">
            <a:avLst/>
          </a:prstGeom>
        </p:spPr>
      </p:pic>
    </p:spTree>
    <p:extLst>
      <p:ext uri="{BB962C8B-B14F-4D97-AF65-F5344CB8AC3E}">
        <p14:creationId xmlns:p14="http://schemas.microsoft.com/office/powerpoint/2010/main" val="95042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1200329"/>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IN" sz="2400" b="1" dirty="0">
                <a:solidFill>
                  <a:srgbClr val="002060"/>
                </a:solidFill>
              </a:rPr>
              <a:t>CSMA (Carrier Sense Multiple Access)</a:t>
            </a:r>
          </a:p>
          <a:p>
            <a:pPr algn="ct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523220"/>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2060"/>
              </a:solidFill>
            </a:endParaRPr>
          </a:p>
          <a:p>
            <a:pPr marL="419100" lvl="0" indent="-285750" algn="just">
              <a:buSzPts val="1500"/>
              <a:buFont typeface="Arial" panose="020B0604020202020204" pitchFamily="34" charset="0"/>
              <a:buChar char="•"/>
            </a:pPr>
            <a:endParaRPr lang="en-US" dirty="0">
              <a:solidFill>
                <a:srgbClr val="C0000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3539430"/>
          </a:xfrm>
          <a:prstGeom prst="rect">
            <a:avLst/>
          </a:prstGeom>
        </p:spPr>
        <p:txBody>
          <a:bodyPr wrap="square">
            <a:spAutoFit/>
          </a:bodyPr>
          <a:lstStyle/>
          <a:p>
            <a:pPr marL="171450" indent="-171450" algn="just">
              <a:buFont typeface="Arial" panose="020B0604020202020204" pitchFamily="34" charset="0"/>
              <a:buChar char="•"/>
            </a:pPr>
            <a:r>
              <a:rPr lang="en-US" b="1" dirty="0" smtClean="0">
                <a:solidFill>
                  <a:srgbClr val="C00000"/>
                </a:solidFill>
                <a:latin typeface="+mj-lt"/>
                <a:cs typeface="Times New Roman" panose="02020603050405020304" pitchFamily="18" charset="0"/>
              </a:rPr>
              <a:t>P-Persistent</a:t>
            </a:r>
            <a:r>
              <a:rPr lang="en-US" b="1" dirty="0">
                <a:solidFill>
                  <a:srgbClr val="C00000"/>
                </a:solidFill>
                <a:latin typeface="+mj-lt"/>
                <a:cs typeface="Times New Roman" panose="02020603050405020304" pitchFamily="18" charset="0"/>
              </a:rPr>
              <a:t>:</a:t>
            </a:r>
            <a:r>
              <a:rPr lang="en-US" dirty="0">
                <a:solidFill>
                  <a:srgbClr val="C00000"/>
                </a:solidFill>
                <a:latin typeface="+mj-lt"/>
                <a:cs typeface="Times New Roman" panose="02020603050405020304" pitchFamily="18" charset="0"/>
              </a:rPr>
              <a:t> It is the combination of </a:t>
            </a:r>
            <a:r>
              <a:rPr lang="en-US" b="1" dirty="0">
                <a:solidFill>
                  <a:srgbClr val="C00000"/>
                </a:solidFill>
                <a:latin typeface="+mj-lt"/>
                <a:cs typeface="Times New Roman" panose="02020603050405020304" pitchFamily="18" charset="0"/>
              </a:rPr>
              <a:t>1-Persistent and Non-persistent modes. </a:t>
            </a:r>
            <a:r>
              <a:rPr lang="en-US" dirty="0">
                <a:solidFill>
                  <a:srgbClr val="C00000"/>
                </a:solidFill>
                <a:latin typeface="+mj-lt"/>
                <a:cs typeface="Times New Roman" panose="02020603050405020304" pitchFamily="18" charset="0"/>
              </a:rPr>
              <a:t>The P-Persistent mode defines that each node senses the channel, and if the channel is inactive, it sends a frame with a </a:t>
            </a:r>
            <a:r>
              <a:rPr lang="en-US" b="1" dirty="0">
                <a:solidFill>
                  <a:srgbClr val="C00000"/>
                </a:solidFill>
                <a:latin typeface="+mj-lt"/>
                <a:cs typeface="Times New Roman" panose="02020603050405020304" pitchFamily="18" charset="0"/>
              </a:rPr>
              <a:t>P</a:t>
            </a:r>
            <a:r>
              <a:rPr lang="en-US" dirty="0">
                <a:solidFill>
                  <a:srgbClr val="C00000"/>
                </a:solidFill>
                <a:latin typeface="+mj-lt"/>
                <a:cs typeface="Times New Roman" panose="02020603050405020304" pitchFamily="18" charset="0"/>
              </a:rPr>
              <a:t> </a:t>
            </a:r>
            <a:r>
              <a:rPr lang="en-US" dirty="0" smtClean="0">
                <a:solidFill>
                  <a:srgbClr val="C00000"/>
                </a:solidFill>
                <a:latin typeface="+mj-lt"/>
                <a:cs typeface="Times New Roman" panose="02020603050405020304" pitchFamily="18" charset="0"/>
              </a:rPr>
              <a:t>probability.</a:t>
            </a:r>
            <a:endParaRPr lang="en-US" dirty="0">
              <a:solidFill>
                <a:srgbClr val="C00000"/>
              </a:solidFill>
              <a:latin typeface="+mj-lt"/>
              <a:cs typeface="Times New Roman" panose="02020603050405020304" pitchFamily="18" charset="0"/>
            </a:endParaRPr>
          </a:p>
          <a:p>
            <a:pPr marL="171450" indent="-171450" algn="just">
              <a:buFont typeface="Arial" panose="020B0604020202020204" pitchFamily="34" charset="0"/>
              <a:buChar char="•"/>
            </a:pPr>
            <a:r>
              <a:rPr lang="en-US" dirty="0" smtClean="0">
                <a:solidFill>
                  <a:srgbClr val="C00000"/>
                </a:solidFill>
                <a:latin typeface="+mj-lt"/>
                <a:cs typeface="Times New Roman" panose="02020603050405020304" pitchFamily="18" charset="0"/>
              </a:rPr>
              <a:t> </a:t>
            </a:r>
            <a:r>
              <a:rPr lang="en-US" dirty="0">
                <a:solidFill>
                  <a:srgbClr val="C00000"/>
                </a:solidFill>
                <a:latin typeface="+mj-lt"/>
                <a:cs typeface="Times New Roman" panose="02020603050405020304" pitchFamily="18" charset="0"/>
              </a:rPr>
              <a:t>If the data is not transmitted, </a:t>
            </a:r>
            <a:r>
              <a:rPr lang="en-US" b="1" dirty="0">
                <a:solidFill>
                  <a:srgbClr val="C00000"/>
                </a:solidFill>
                <a:latin typeface="+mj-lt"/>
                <a:cs typeface="Times New Roman" panose="02020603050405020304" pitchFamily="18" charset="0"/>
              </a:rPr>
              <a:t>it waits for a (q = 1-p probability) random time </a:t>
            </a:r>
            <a:r>
              <a:rPr lang="en-US" dirty="0">
                <a:solidFill>
                  <a:srgbClr val="C00000"/>
                </a:solidFill>
                <a:latin typeface="+mj-lt"/>
                <a:cs typeface="Times New Roman" panose="02020603050405020304" pitchFamily="18" charset="0"/>
              </a:rPr>
              <a:t>and resumes the frame with the next time slot</a:t>
            </a:r>
            <a:r>
              <a:rPr lang="en-US" dirty="0" smtClean="0">
                <a:solidFill>
                  <a:srgbClr val="C00000"/>
                </a:solidFill>
                <a:latin typeface="+mj-lt"/>
                <a:cs typeface="Times New Roman" panose="02020603050405020304" pitchFamily="18" charset="0"/>
              </a:rPr>
              <a:t>.</a:t>
            </a:r>
          </a:p>
          <a:p>
            <a:pPr marL="171450" indent="-171450" algn="just">
              <a:buFont typeface="Arial" panose="020B0604020202020204" pitchFamily="34" charset="0"/>
              <a:buChar char="•"/>
            </a:pPr>
            <a:endParaRPr lang="en-US" dirty="0">
              <a:solidFill>
                <a:srgbClr val="C00000"/>
              </a:solidFill>
              <a:latin typeface="+mj-lt"/>
              <a:cs typeface="Times New Roman" panose="02020603050405020304" pitchFamily="18" charset="0"/>
            </a:endParaRPr>
          </a:p>
          <a:p>
            <a:pPr marL="171450" indent="-171450" algn="just">
              <a:buFont typeface="Arial" panose="020B0604020202020204" pitchFamily="34" charset="0"/>
              <a:buChar char="•"/>
            </a:pPr>
            <a:r>
              <a:rPr lang="en-US" b="1" dirty="0">
                <a:solidFill>
                  <a:srgbClr val="002060"/>
                </a:solidFill>
                <a:latin typeface="+mj-lt"/>
                <a:cs typeface="Times New Roman" panose="02020603050405020304" pitchFamily="18" charset="0"/>
              </a:rPr>
              <a:t>O- Persistent:</a:t>
            </a:r>
            <a:r>
              <a:rPr lang="en-US" dirty="0">
                <a:solidFill>
                  <a:srgbClr val="002060"/>
                </a:solidFill>
                <a:latin typeface="+mj-lt"/>
                <a:cs typeface="Times New Roman" panose="02020603050405020304" pitchFamily="18" charset="0"/>
              </a:rPr>
              <a:t> It is an O-persistent method that </a:t>
            </a:r>
            <a:r>
              <a:rPr lang="en-US" b="1" dirty="0">
                <a:solidFill>
                  <a:srgbClr val="002060"/>
                </a:solidFill>
                <a:latin typeface="+mj-lt"/>
                <a:cs typeface="Times New Roman" panose="02020603050405020304" pitchFamily="18" charset="0"/>
              </a:rPr>
              <a:t>defines the superiority of the station </a:t>
            </a:r>
            <a:r>
              <a:rPr lang="en-US" dirty="0">
                <a:solidFill>
                  <a:srgbClr val="002060"/>
                </a:solidFill>
                <a:latin typeface="+mj-lt"/>
                <a:cs typeface="Times New Roman" panose="02020603050405020304" pitchFamily="18" charset="0"/>
              </a:rPr>
              <a:t>before the transmission of the frame on the shared channel</a:t>
            </a:r>
            <a:r>
              <a:rPr lang="en-US" dirty="0" smtClean="0">
                <a:solidFill>
                  <a:srgbClr val="002060"/>
                </a:solidFill>
                <a:latin typeface="+mj-lt"/>
                <a:cs typeface="Times New Roman" panose="02020603050405020304" pitchFamily="18" charset="0"/>
              </a:rPr>
              <a:t>.</a:t>
            </a:r>
          </a:p>
          <a:p>
            <a:pPr marL="171450" indent="-171450" algn="just">
              <a:buFont typeface="Arial" panose="020B0604020202020204" pitchFamily="34" charset="0"/>
              <a:buChar char="•"/>
            </a:pPr>
            <a:endParaRPr lang="en-US" dirty="0">
              <a:solidFill>
                <a:srgbClr val="002060"/>
              </a:solidFill>
              <a:latin typeface="+mj-lt"/>
              <a:cs typeface="Times New Roman" panose="02020603050405020304" pitchFamily="18" charset="0"/>
            </a:endParaRPr>
          </a:p>
          <a:p>
            <a:pPr marL="171450" indent="-171450" algn="just">
              <a:buFont typeface="Arial" panose="020B0604020202020204" pitchFamily="34" charset="0"/>
              <a:buChar char="•"/>
            </a:pPr>
            <a:r>
              <a:rPr lang="en-US" dirty="0" smtClean="0">
                <a:solidFill>
                  <a:srgbClr val="002060"/>
                </a:solidFill>
                <a:latin typeface="+mj-lt"/>
                <a:cs typeface="Times New Roman" panose="02020603050405020304" pitchFamily="18" charset="0"/>
              </a:rPr>
              <a:t> </a:t>
            </a:r>
            <a:r>
              <a:rPr lang="en-US" dirty="0">
                <a:solidFill>
                  <a:srgbClr val="002060"/>
                </a:solidFill>
                <a:latin typeface="+mj-lt"/>
                <a:cs typeface="Times New Roman" panose="02020603050405020304" pitchFamily="18" charset="0"/>
              </a:rPr>
              <a:t>If it is found that the channel is inactive, each station waits for its turn to retransmit the data</a:t>
            </a:r>
            <a:r>
              <a:rPr lang="en-US" dirty="0" smtClean="0">
                <a:solidFill>
                  <a:srgbClr val="002060"/>
                </a:solidFill>
                <a:latin typeface="+mj-lt"/>
                <a:cs typeface="Times New Roman" panose="02020603050405020304" pitchFamily="18" charset="0"/>
              </a:rPr>
              <a:t>.</a:t>
            </a:r>
          </a:p>
          <a:p>
            <a:pPr marL="171450" indent="-171450" algn="just">
              <a:buFont typeface="Arial" panose="020B0604020202020204" pitchFamily="34" charset="0"/>
              <a:buChar char="•"/>
            </a:pPr>
            <a:endParaRPr lang="en-US" dirty="0">
              <a:solidFill>
                <a:srgbClr val="002060"/>
              </a:solidFill>
              <a:latin typeface="+mj-lt"/>
              <a:cs typeface="Times New Roman" panose="02020603050405020304" pitchFamily="18" charset="0"/>
            </a:endParaRPr>
          </a:p>
          <a:p>
            <a:pPr marL="171450" indent="-171450" algn="just">
              <a:buFont typeface="Arial" panose="020B0604020202020204" pitchFamily="34" charset="0"/>
              <a:buChar char="•"/>
            </a:pPr>
            <a:endParaRPr lang="en-US" dirty="0">
              <a:solidFill>
                <a:srgbClr val="002060"/>
              </a:solidFill>
              <a:latin typeface="+mj-lt"/>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mj-lt"/>
            </a:endParaRPr>
          </a:p>
          <a:p>
            <a:endParaRPr lang="en-US" dirty="0"/>
          </a:p>
          <a:p>
            <a:endParaRPr lang="en-US" dirty="0" smtClean="0">
              <a:solidFill>
                <a:srgbClr val="333333"/>
              </a:solidFill>
              <a:latin typeface="inter-regular"/>
            </a:endParaRPr>
          </a:p>
          <a:p>
            <a:endParaRPr lang="en-IN" dirty="0"/>
          </a:p>
        </p:txBody>
      </p:sp>
      <p:pic>
        <p:nvPicPr>
          <p:cNvPr id="15" name="Picture 14"/>
          <p:cNvPicPr>
            <a:picLocks noChangeAspect="1"/>
          </p:cNvPicPr>
          <p:nvPr/>
        </p:nvPicPr>
        <p:blipFill>
          <a:blip r:embed="rId3"/>
          <a:stretch>
            <a:fillRect/>
          </a:stretch>
        </p:blipFill>
        <p:spPr>
          <a:xfrm>
            <a:off x="1792515" y="3434377"/>
            <a:ext cx="5856514" cy="1181202"/>
          </a:xfrm>
          <a:prstGeom prst="rect">
            <a:avLst/>
          </a:prstGeom>
        </p:spPr>
      </p:pic>
    </p:spTree>
    <p:extLst>
      <p:ext uri="{BB962C8B-B14F-4D97-AF65-F5344CB8AC3E}">
        <p14:creationId xmlns:p14="http://schemas.microsoft.com/office/powerpoint/2010/main" val="77900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7258"/>
            <a:ext cx="5558971" cy="1200329"/>
          </a:xfrm>
          <a:prstGeom prst="rect">
            <a:avLst/>
          </a:prstGeom>
          <a:noFill/>
        </p:spPr>
        <p:txBody>
          <a:bodyPr wrap="square" rtlCol="0">
            <a:spAutoFit/>
          </a:bodyPr>
          <a:lstStyle/>
          <a:p>
            <a:pPr algn="ctr"/>
            <a:endParaRPr lang="en-IN" sz="2400" b="1" dirty="0" smtClean="0">
              <a:latin typeface="Times New Roman" panose="02020603050405020304" pitchFamily="18" charset="0"/>
              <a:cs typeface="Times New Roman" panose="02020603050405020304" pitchFamily="18" charset="0"/>
            </a:endParaRPr>
          </a:p>
          <a:p>
            <a:pPr algn="ctr"/>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rPr>
              <a:t>Pure ALOHA Numerical</a:t>
            </a:r>
            <a:endParaRPr lang="en-IN" sz="2400" b="1" dirty="0">
              <a:solidFill>
                <a:srgbClr val="002060"/>
              </a:solidFill>
            </a:endParaRPr>
          </a:p>
          <a:p>
            <a:pPr algn="ct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523220"/>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2060"/>
              </a:solidFill>
            </a:endParaRPr>
          </a:p>
          <a:p>
            <a:pPr marL="419100" lvl="0" indent="-285750" algn="just">
              <a:buSzPts val="1500"/>
              <a:buFont typeface="Arial" panose="020B0604020202020204" pitchFamily="34" charset="0"/>
              <a:buChar char="•"/>
            </a:pPr>
            <a:endParaRPr lang="en-US" dirty="0">
              <a:solidFill>
                <a:srgbClr val="C0000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523220"/>
          </a:xfrm>
          <a:prstGeom prst="rect">
            <a:avLst/>
          </a:prstGeom>
        </p:spPr>
        <p:txBody>
          <a:bodyPr wrap="square">
            <a:spAutoFit/>
          </a:bodyPr>
          <a:lstStyle/>
          <a:p>
            <a:endParaRPr lang="en-US" dirty="0" smtClean="0">
              <a:solidFill>
                <a:srgbClr val="333333"/>
              </a:solidFill>
              <a:latin typeface="inter-regular"/>
            </a:endParaRPr>
          </a:p>
          <a:p>
            <a:endParaRPr lang="en-IN" dirty="0"/>
          </a:p>
        </p:txBody>
      </p:sp>
      <p:sp>
        <p:nvSpPr>
          <p:cNvPr id="9" name="Rectangle 8"/>
          <p:cNvSpPr/>
          <p:nvPr/>
        </p:nvSpPr>
        <p:spPr>
          <a:xfrm>
            <a:off x="137884" y="910774"/>
            <a:ext cx="8853716" cy="4832092"/>
          </a:xfrm>
          <a:prstGeom prst="rect">
            <a:avLst/>
          </a:prstGeom>
        </p:spPr>
        <p:txBody>
          <a:bodyPr wrap="square">
            <a:spAutoFit/>
          </a:bodyPr>
          <a:lstStyle/>
          <a:p>
            <a:r>
              <a:rPr lang="en-IN" dirty="0" smtClean="0">
                <a:solidFill>
                  <a:srgbClr val="C00000"/>
                </a:solidFill>
              </a:rPr>
              <a:t>Q1. A </a:t>
            </a:r>
            <a:r>
              <a:rPr lang="en-IN" dirty="0">
                <a:solidFill>
                  <a:srgbClr val="C00000"/>
                </a:solidFill>
              </a:rPr>
              <a:t>pure ALOHA network transmits 200-bit frames on a shared channel of 200 kbps. What is </a:t>
            </a:r>
            <a:r>
              <a:rPr lang="en-IN" dirty="0" smtClean="0">
                <a:solidFill>
                  <a:srgbClr val="C00000"/>
                </a:solidFill>
              </a:rPr>
              <a:t>the requirement </a:t>
            </a:r>
            <a:r>
              <a:rPr lang="en-IN" dirty="0">
                <a:solidFill>
                  <a:srgbClr val="C00000"/>
                </a:solidFill>
              </a:rPr>
              <a:t>to make this frame collision-free</a:t>
            </a:r>
            <a:r>
              <a:rPr lang="en-IN" dirty="0" smtClean="0">
                <a:solidFill>
                  <a:srgbClr val="C00000"/>
                </a:solidFill>
              </a:rPr>
              <a:t>?</a:t>
            </a:r>
          </a:p>
          <a:p>
            <a:pPr marL="285750" indent="-285750">
              <a:buFont typeface="Arial" panose="020B0604020202020204" pitchFamily="34" charset="0"/>
              <a:buChar char="•"/>
            </a:pPr>
            <a:endParaRPr lang="en-IN" dirty="0">
              <a:solidFill>
                <a:srgbClr val="C00000"/>
              </a:solidFill>
            </a:endParaRPr>
          </a:p>
          <a:p>
            <a:r>
              <a:rPr lang="en-IN" b="1" dirty="0" smtClean="0">
                <a:solidFill>
                  <a:srgbClr val="C00000"/>
                </a:solidFill>
              </a:rPr>
              <a:t>Solution:</a:t>
            </a:r>
          </a:p>
          <a:p>
            <a:pPr marL="285750" indent="-285750">
              <a:buFont typeface="Arial" panose="020B0604020202020204" pitchFamily="34" charset="0"/>
              <a:buChar char="•"/>
            </a:pPr>
            <a:r>
              <a:rPr lang="en-IN" dirty="0" smtClean="0">
                <a:solidFill>
                  <a:srgbClr val="C00000"/>
                </a:solidFill>
              </a:rPr>
              <a:t>Average </a:t>
            </a:r>
            <a:r>
              <a:rPr lang="en-IN" dirty="0">
                <a:solidFill>
                  <a:srgbClr val="C00000"/>
                </a:solidFill>
              </a:rPr>
              <a:t>frame transmission time </a:t>
            </a:r>
            <a:r>
              <a:rPr lang="en-IN" dirty="0" err="1">
                <a:solidFill>
                  <a:srgbClr val="C00000"/>
                </a:solidFill>
              </a:rPr>
              <a:t>Tfr</a:t>
            </a:r>
            <a:r>
              <a:rPr lang="en-IN" dirty="0">
                <a:solidFill>
                  <a:srgbClr val="C00000"/>
                </a:solidFill>
              </a:rPr>
              <a:t> is </a:t>
            </a:r>
            <a:r>
              <a:rPr lang="en-IN" b="1" dirty="0">
                <a:solidFill>
                  <a:srgbClr val="C00000"/>
                </a:solidFill>
              </a:rPr>
              <a:t>200 bits/200 kbps or 1 </a:t>
            </a:r>
            <a:r>
              <a:rPr lang="en-IN" b="1" dirty="0" err="1">
                <a:solidFill>
                  <a:srgbClr val="C00000"/>
                </a:solidFill>
              </a:rPr>
              <a:t>ms</a:t>
            </a:r>
            <a:r>
              <a:rPr lang="en-IN" b="1" dirty="0">
                <a:solidFill>
                  <a:srgbClr val="C00000"/>
                </a:solidFill>
              </a:rPr>
              <a:t>. </a:t>
            </a:r>
            <a:endParaRPr lang="en-IN" b="1"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a:p>
            <a:pPr marL="285750" indent="-285750">
              <a:buFont typeface="Arial" panose="020B0604020202020204" pitchFamily="34" charset="0"/>
              <a:buChar char="•"/>
            </a:pPr>
            <a:r>
              <a:rPr lang="en-IN" dirty="0" smtClean="0">
                <a:solidFill>
                  <a:srgbClr val="C00000"/>
                </a:solidFill>
              </a:rPr>
              <a:t>The </a:t>
            </a:r>
            <a:r>
              <a:rPr lang="en-IN" dirty="0">
                <a:solidFill>
                  <a:srgbClr val="C00000"/>
                </a:solidFill>
              </a:rPr>
              <a:t>vulnerable time is 2 × 1 </a:t>
            </a:r>
            <a:r>
              <a:rPr lang="en-IN" dirty="0" err="1">
                <a:solidFill>
                  <a:srgbClr val="C00000"/>
                </a:solidFill>
              </a:rPr>
              <a:t>ms</a:t>
            </a:r>
            <a:r>
              <a:rPr lang="en-IN" dirty="0">
                <a:solidFill>
                  <a:srgbClr val="C00000"/>
                </a:solidFill>
              </a:rPr>
              <a:t> </a:t>
            </a:r>
            <a:r>
              <a:rPr lang="en-IN" dirty="0" smtClean="0">
                <a:solidFill>
                  <a:srgbClr val="C00000"/>
                </a:solidFill>
              </a:rPr>
              <a:t>=2 </a:t>
            </a:r>
            <a:r>
              <a:rPr lang="en-IN" dirty="0" err="1">
                <a:solidFill>
                  <a:srgbClr val="C00000"/>
                </a:solidFill>
              </a:rPr>
              <a:t>ms</a:t>
            </a:r>
            <a:r>
              <a:rPr lang="en-IN" dirty="0">
                <a:solidFill>
                  <a:srgbClr val="C00000"/>
                </a:solidFill>
              </a:rPr>
              <a:t>. </a:t>
            </a: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a:p>
            <a:pPr marL="285750" indent="-285750">
              <a:buFont typeface="Arial" panose="020B0604020202020204" pitchFamily="34" charset="0"/>
              <a:buChar char="•"/>
            </a:pPr>
            <a:r>
              <a:rPr lang="en-IN" dirty="0" smtClean="0">
                <a:solidFill>
                  <a:srgbClr val="C00000"/>
                </a:solidFill>
              </a:rPr>
              <a:t>This </a:t>
            </a:r>
            <a:r>
              <a:rPr lang="en-IN" dirty="0">
                <a:solidFill>
                  <a:srgbClr val="C00000"/>
                </a:solidFill>
              </a:rPr>
              <a:t>means no station should send later than 1 </a:t>
            </a:r>
            <a:r>
              <a:rPr lang="en-IN" dirty="0" err="1">
                <a:solidFill>
                  <a:srgbClr val="C00000"/>
                </a:solidFill>
              </a:rPr>
              <a:t>ms</a:t>
            </a:r>
            <a:r>
              <a:rPr lang="en-IN" dirty="0">
                <a:solidFill>
                  <a:srgbClr val="C00000"/>
                </a:solidFill>
              </a:rPr>
              <a:t> before this station starts transmission </a:t>
            </a:r>
            <a:r>
              <a:rPr lang="en-IN" dirty="0" smtClean="0">
                <a:solidFill>
                  <a:srgbClr val="C00000"/>
                </a:solidFill>
              </a:rPr>
              <a:t>and no </a:t>
            </a:r>
            <a:r>
              <a:rPr lang="en-IN" dirty="0">
                <a:solidFill>
                  <a:srgbClr val="C00000"/>
                </a:solidFill>
              </a:rPr>
              <a:t>station should start sending during the period (1 </a:t>
            </a:r>
            <a:r>
              <a:rPr lang="en-IN" dirty="0" err="1">
                <a:solidFill>
                  <a:srgbClr val="C00000"/>
                </a:solidFill>
              </a:rPr>
              <a:t>ms</a:t>
            </a:r>
            <a:r>
              <a:rPr lang="en-IN" dirty="0">
                <a:solidFill>
                  <a:srgbClr val="C00000"/>
                </a:solidFill>
              </a:rPr>
              <a:t>) that this station is sending</a:t>
            </a:r>
            <a:r>
              <a:rPr lang="en-IN" dirty="0" smtClean="0">
                <a:solidFill>
                  <a:srgbClr val="C00000"/>
                </a:solidFill>
              </a:rPr>
              <a:t>.</a:t>
            </a:r>
          </a:p>
          <a:p>
            <a:endParaRPr lang="en-US" dirty="0" smtClean="0">
              <a:solidFill>
                <a:srgbClr val="C00000"/>
              </a:solidFill>
            </a:endParaRPr>
          </a:p>
          <a:p>
            <a:pPr algn="just"/>
            <a:r>
              <a:rPr lang="en-US" dirty="0" smtClean="0">
                <a:solidFill>
                  <a:srgbClr val="002060"/>
                </a:solidFill>
              </a:rPr>
              <a:t>Q2. A </a:t>
            </a:r>
            <a:r>
              <a:rPr lang="en-US" dirty="0">
                <a:solidFill>
                  <a:srgbClr val="002060"/>
                </a:solidFill>
              </a:rPr>
              <a:t>pure ALOHA network transmits 200-bit frames on a shared channel of 200 kbps. What is </a:t>
            </a:r>
            <a:r>
              <a:rPr lang="en-US" dirty="0" smtClean="0">
                <a:solidFill>
                  <a:srgbClr val="002060"/>
                </a:solidFill>
              </a:rPr>
              <a:t>the throughput </a:t>
            </a:r>
            <a:r>
              <a:rPr lang="en-US" dirty="0">
                <a:solidFill>
                  <a:srgbClr val="002060"/>
                </a:solidFill>
              </a:rPr>
              <a:t>if the system (all stations together) </a:t>
            </a:r>
            <a:r>
              <a:rPr lang="en-US" dirty="0" smtClean="0">
                <a:solidFill>
                  <a:srgbClr val="002060"/>
                </a:solidFill>
              </a:rPr>
              <a:t>produces 1000 </a:t>
            </a:r>
            <a:r>
              <a:rPr lang="en-US" dirty="0">
                <a:solidFill>
                  <a:srgbClr val="002060"/>
                </a:solidFill>
              </a:rPr>
              <a:t>frames per second</a:t>
            </a:r>
            <a:r>
              <a:rPr lang="en-US" dirty="0" smtClean="0">
                <a:solidFill>
                  <a:srgbClr val="002060"/>
                </a:solidFill>
              </a:rPr>
              <a:t>?</a:t>
            </a:r>
          </a:p>
          <a:p>
            <a:pPr algn="just"/>
            <a:r>
              <a:rPr lang="en-US" b="1" dirty="0" smtClean="0">
                <a:solidFill>
                  <a:srgbClr val="002060"/>
                </a:solidFill>
              </a:rPr>
              <a:t>Solution:</a:t>
            </a:r>
          </a:p>
          <a:p>
            <a:pPr marL="285750" indent="-285750" algn="just">
              <a:buFont typeface="Arial" panose="020B0604020202020204" pitchFamily="34" charset="0"/>
              <a:buChar char="•"/>
            </a:pPr>
            <a:r>
              <a:rPr lang="en-US" dirty="0">
                <a:solidFill>
                  <a:srgbClr val="002060"/>
                </a:solidFill>
              </a:rPr>
              <a:t>The frame transmission time is 200/200 kbps or 1 </a:t>
            </a:r>
            <a:r>
              <a:rPr lang="en-US" dirty="0" err="1">
                <a:solidFill>
                  <a:srgbClr val="002060"/>
                </a:solidFill>
              </a:rPr>
              <a:t>ms.</a:t>
            </a: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 </a:t>
            </a:r>
            <a:r>
              <a:rPr lang="en-US" dirty="0">
                <a:solidFill>
                  <a:srgbClr val="002060"/>
                </a:solidFill>
              </a:rPr>
              <a:t>If the system creates 1000 frames per second, or 1 frame per millisecond, then G = 1. </a:t>
            </a:r>
            <a:endParaRPr lang="en-US" dirty="0" smtClean="0">
              <a:solidFill>
                <a:srgbClr val="002060"/>
              </a:solidFill>
            </a:endParaRPr>
          </a:p>
          <a:p>
            <a:pPr marL="285750" indent="-285750" algn="just">
              <a:buFont typeface="Arial" panose="020B0604020202020204" pitchFamily="34" charset="0"/>
              <a:buChar char="•"/>
            </a:pPr>
            <a:r>
              <a:rPr lang="en-US" dirty="0" smtClean="0">
                <a:solidFill>
                  <a:srgbClr val="002060"/>
                </a:solidFill>
              </a:rPr>
              <a:t>In this </a:t>
            </a:r>
            <a:r>
              <a:rPr lang="en-US" dirty="0">
                <a:solidFill>
                  <a:srgbClr val="002060"/>
                </a:solidFill>
              </a:rPr>
              <a:t>case S = G × e−2G = 0.135 (13.5 percent). </a:t>
            </a:r>
            <a:endParaRPr lang="en-US" dirty="0" smtClean="0">
              <a:solidFill>
                <a:srgbClr val="002060"/>
              </a:solidFill>
            </a:endParaRPr>
          </a:p>
          <a:p>
            <a:pPr marL="285750" indent="-285750" algn="just">
              <a:buFont typeface="Arial" panose="020B0604020202020204" pitchFamily="34" charset="0"/>
              <a:buChar char="•"/>
            </a:pPr>
            <a:r>
              <a:rPr lang="en-US" dirty="0" smtClean="0">
                <a:solidFill>
                  <a:srgbClr val="002060"/>
                </a:solidFill>
              </a:rPr>
              <a:t>This </a:t>
            </a:r>
            <a:r>
              <a:rPr lang="en-US" dirty="0">
                <a:solidFill>
                  <a:srgbClr val="002060"/>
                </a:solidFill>
              </a:rPr>
              <a:t>means that the throughput is 1000 </a:t>
            </a:r>
            <a:r>
              <a:rPr lang="en-US" dirty="0" smtClean="0">
                <a:solidFill>
                  <a:srgbClr val="002060"/>
                </a:solidFill>
              </a:rPr>
              <a:t>× 0.135 </a:t>
            </a:r>
            <a:r>
              <a:rPr lang="en-US" dirty="0">
                <a:solidFill>
                  <a:srgbClr val="002060"/>
                </a:solidFill>
              </a:rPr>
              <a:t>= 135 frames. Only 135 frames out of 1000 will probably survive.</a:t>
            </a:r>
            <a:endParaRPr lang="en-US" dirty="0" smtClean="0">
              <a:solidFill>
                <a:srgbClr val="002060"/>
              </a:solidFill>
            </a:endParaRPr>
          </a:p>
          <a:p>
            <a:pPr marL="285750" indent="-285750">
              <a:buFont typeface="Arial" panose="020B0604020202020204" pitchFamily="34" charset="0"/>
              <a:buChar char="•"/>
            </a:pPr>
            <a:endParaRPr lang="en-US" dirty="0">
              <a:solidFill>
                <a:srgbClr val="C00000"/>
              </a:solidFill>
            </a:endParaRPr>
          </a:p>
          <a:p>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spTree>
    <p:extLst>
      <p:ext uri="{BB962C8B-B14F-4D97-AF65-F5344CB8AC3E}">
        <p14:creationId xmlns:p14="http://schemas.microsoft.com/office/powerpoint/2010/main" val="3509905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1200329"/>
          </a:xfrm>
          <a:prstGeom prst="rect">
            <a:avLst/>
          </a:prstGeom>
          <a:noFill/>
        </p:spPr>
        <p:txBody>
          <a:bodyPr wrap="square" rtlCol="0">
            <a:spAutoFit/>
          </a:bodyPr>
          <a:lstStyle/>
          <a:p>
            <a:pPr algn="ctr"/>
            <a:endParaRPr lang="en-IN" sz="2400" b="1" dirty="0" smtClean="0">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rPr>
              <a:t>Slotted ALOHA Numericals</a:t>
            </a:r>
            <a:endParaRPr lang="en-IN" sz="2400" b="1" dirty="0">
              <a:solidFill>
                <a:srgbClr val="002060"/>
              </a:solidFill>
            </a:endParaRPr>
          </a:p>
          <a:p>
            <a:pPr algn="ct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523220"/>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2060"/>
              </a:solidFill>
            </a:endParaRPr>
          </a:p>
          <a:p>
            <a:pPr marL="419100" lvl="0" indent="-285750" algn="just">
              <a:buSzPts val="1500"/>
              <a:buFont typeface="Arial" panose="020B0604020202020204" pitchFamily="34" charset="0"/>
              <a:buChar char="•"/>
            </a:pPr>
            <a:endParaRPr lang="en-US" dirty="0">
              <a:solidFill>
                <a:srgbClr val="C0000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523220"/>
          </a:xfrm>
          <a:prstGeom prst="rect">
            <a:avLst/>
          </a:prstGeom>
        </p:spPr>
        <p:txBody>
          <a:bodyPr wrap="square">
            <a:spAutoFit/>
          </a:bodyPr>
          <a:lstStyle/>
          <a:p>
            <a:endParaRPr lang="en-US" dirty="0" smtClean="0">
              <a:solidFill>
                <a:srgbClr val="333333"/>
              </a:solidFill>
              <a:latin typeface="inter-regular"/>
            </a:endParaRPr>
          </a:p>
          <a:p>
            <a:endParaRPr lang="en-IN" dirty="0"/>
          </a:p>
        </p:txBody>
      </p:sp>
      <p:sp>
        <p:nvSpPr>
          <p:cNvPr id="9" name="Rectangle 8"/>
          <p:cNvSpPr/>
          <p:nvPr/>
        </p:nvSpPr>
        <p:spPr>
          <a:xfrm>
            <a:off x="137883" y="910774"/>
            <a:ext cx="8904513" cy="4616648"/>
          </a:xfrm>
          <a:prstGeom prst="rect">
            <a:avLst/>
          </a:prstGeom>
        </p:spPr>
        <p:txBody>
          <a:bodyPr wrap="square">
            <a:spAutoFit/>
          </a:bodyPr>
          <a:lstStyle/>
          <a:p>
            <a:pPr algn="just"/>
            <a:r>
              <a:rPr lang="en-US" dirty="0" smtClean="0">
                <a:solidFill>
                  <a:srgbClr val="C00000"/>
                </a:solidFill>
              </a:rPr>
              <a:t>Q3. A </a:t>
            </a:r>
            <a:r>
              <a:rPr lang="en-US" dirty="0">
                <a:solidFill>
                  <a:srgbClr val="C00000"/>
                </a:solidFill>
              </a:rPr>
              <a:t>slotted ALOHA network transmits 200-bit frames using a shared channel with a 200-kbps</a:t>
            </a:r>
          </a:p>
          <a:p>
            <a:pPr algn="just"/>
            <a:r>
              <a:rPr lang="en-US" dirty="0">
                <a:solidFill>
                  <a:srgbClr val="C00000"/>
                </a:solidFill>
              </a:rPr>
              <a:t>bandwidth. Find the throughput if the system (all stations together) produces</a:t>
            </a:r>
          </a:p>
          <a:p>
            <a:pPr algn="just"/>
            <a:r>
              <a:rPr lang="en-US" dirty="0">
                <a:solidFill>
                  <a:srgbClr val="C00000"/>
                </a:solidFill>
              </a:rPr>
              <a:t>a. 1000 frames per second.</a:t>
            </a:r>
          </a:p>
          <a:p>
            <a:pPr algn="just"/>
            <a:r>
              <a:rPr lang="en-US" dirty="0">
                <a:solidFill>
                  <a:srgbClr val="C00000"/>
                </a:solidFill>
              </a:rPr>
              <a:t>b. 500 frames per second.</a:t>
            </a:r>
          </a:p>
          <a:p>
            <a:pPr algn="just"/>
            <a:r>
              <a:rPr lang="en-US" dirty="0">
                <a:solidFill>
                  <a:srgbClr val="C00000"/>
                </a:solidFill>
              </a:rPr>
              <a:t>c. 250 frames per second</a:t>
            </a:r>
            <a:r>
              <a:rPr lang="en-US" dirty="0" smtClean="0">
                <a:solidFill>
                  <a:srgbClr val="C00000"/>
                </a:solidFill>
              </a:rPr>
              <a:t>.</a:t>
            </a:r>
          </a:p>
          <a:p>
            <a:pPr algn="just"/>
            <a:r>
              <a:rPr lang="en-US" b="1" dirty="0" smtClean="0">
                <a:solidFill>
                  <a:srgbClr val="C00000"/>
                </a:solidFill>
              </a:rPr>
              <a:t>Solution :</a:t>
            </a:r>
          </a:p>
          <a:p>
            <a:pPr marL="285750" indent="-285750" algn="just">
              <a:buFont typeface="Arial" panose="020B0604020202020204" pitchFamily="34" charset="0"/>
              <a:buChar char="•"/>
            </a:pPr>
            <a:r>
              <a:rPr lang="en-US" dirty="0" smtClean="0">
                <a:solidFill>
                  <a:srgbClr val="002060"/>
                </a:solidFill>
              </a:rPr>
              <a:t>This </a:t>
            </a:r>
            <a:r>
              <a:rPr lang="en-US" dirty="0">
                <a:solidFill>
                  <a:srgbClr val="002060"/>
                </a:solidFill>
              </a:rPr>
              <a:t>situation is similar to the previous exercise except that the network is using slotted </a:t>
            </a:r>
            <a:r>
              <a:rPr lang="en-US" dirty="0" smtClean="0">
                <a:solidFill>
                  <a:srgbClr val="002060"/>
                </a:solidFill>
              </a:rPr>
              <a:t>ALOHA instead </a:t>
            </a:r>
            <a:r>
              <a:rPr lang="en-US" dirty="0">
                <a:solidFill>
                  <a:srgbClr val="002060"/>
                </a:solidFill>
              </a:rPr>
              <a:t>of pure ALOHA</a:t>
            </a:r>
            <a:r>
              <a:rPr lang="en-US" dirty="0" smtClean="0">
                <a:solidFill>
                  <a:srgbClr val="002060"/>
                </a:solidFill>
              </a:rPr>
              <a:t>.</a:t>
            </a:r>
          </a:p>
          <a:p>
            <a:pPr marL="285750" indent="-285750" algn="just">
              <a:buFont typeface="Arial" panose="020B0604020202020204" pitchFamily="34" charset="0"/>
              <a:buChar char="•"/>
            </a:pPr>
            <a:r>
              <a:rPr lang="en-US" dirty="0" smtClean="0">
                <a:solidFill>
                  <a:srgbClr val="002060"/>
                </a:solidFill>
              </a:rPr>
              <a:t> </a:t>
            </a:r>
            <a:r>
              <a:rPr lang="en-US" dirty="0">
                <a:solidFill>
                  <a:srgbClr val="002060"/>
                </a:solidFill>
              </a:rPr>
              <a:t>The frame transmission time is 200/200 kbps or 1 </a:t>
            </a:r>
            <a:r>
              <a:rPr lang="en-US" dirty="0" err="1">
                <a:solidFill>
                  <a:srgbClr val="002060"/>
                </a:solidFill>
              </a:rPr>
              <a:t>ms.</a:t>
            </a: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a. In this case G is 1. So S = G × e−G = 0.368 (36.8 percent). </a:t>
            </a:r>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a:p>
            <a:pPr marL="285750" indent="-285750" algn="just">
              <a:buFont typeface="Arial" panose="020B0604020202020204" pitchFamily="34" charset="0"/>
              <a:buChar char="•"/>
            </a:pPr>
            <a:r>
              <a:rPr lang="en-US" dirty="0" smtClean="0">
                <a:solidFill>
                  <a:srgbClr val="002060"/>
                </a:solidFill>
              </a:rPr>
              <a:t>This </a:t>
            </a:r>
            <a:r>
              <a:rPr lang="en-US" dirty="0">
                <a:solidFill>
                  <a:srgbClr val="002060"/>
                </a:solidFill>
              </a:rPr>
              <a:t>means that the </a:t>
            </a:r>
            <a:r>
              <a:rPr lang="en-US" dirty="0" smtClean="0">
                <a:solidFill>
                  <a:srgbClr val="002060"/>
                </a:solidFill>
              </a:rPr>
              <a:t>throughput is </a:t>
            </a:r>
            <a:r>
              <a:rPr lang="en-US" dirty="0">
                <a:solidFill>
                  <a:srgbClr val="002060"/>
                </a:solidFill>
              </a:rPr>
              <a:t>1000 × 0.0368 = 368 frames. Only 368 out of 1000 frames will probably survive. </a:t>
            </a:r>
            <a:r>
              <a:rPr lang="en-US" dirty="0" smtClean="0">
                <a:solidFill>
                  <a:srgbClr val="002060"/>
                </a:solidFill>
              </a:rPr>
              <a:t>Note that </a:t>
            </a:r>
            <a:r>
              <a:rPr lang="en-US" dirty="0">
                <a:solidFill>
                  <a:srgbClr val="002060"/>
                </a:solidFill>
              </a:rPr>
              <a:t>this is the maximum throughput case, percentagewise</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b. Here G is 1/2. In this case S = G × e−G = 0.303 (30.3 percent). This means that </a:t>
            </a:r>
            <a:r>
              <a:rPr lang="en-US" dirty="0" smtClean="0">
                <a:solidFill>
                  <a:srgbClr val="002060"/>
                </a:solidFill>
              </a:rPr>
              <a:t>the throughput </a:t>
            </a:r>
            <a:r>
              <a:rPr lang="en-US" dirty="0">
                <a:solidFill>
                  <a:srgbClr val="002060"/>
                </a:solidFill>
              </a:rPr>
              <a:t>is 500 × 0.0303 = 151. Only 151 frames out of 500 will probably survive</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c. Now G is 1/4. In this case S = G × e−G = 0.195 (19.5 percent). This means that </a:t>
            </a:r>
            <a:r>
              <a:rPr lang="en-US" dirty="0" smtClean="0">
                <a:solidFill>
                  <a:srgbClr val="002060"/>
                </a:solidFill>
              </a:rPr>
              <a:t>the throughput </a:t>
            </a:r>
            <a:r>
              <a:rPr lang="en-US" dirty="0">
                <a:solidFill>
                  <a:srgbClr val="002060"/>
                </a:solidFill>
              </a:rPr>
              <a:t>is 250 × 0.195 = 49. Only 49 frames out of 250 will probably survive.</a:t>
            </a:r>
          </a:p>
          <a:p>
            <a:pPr algn="just"/>
            <a:endParaRPr lang="en-IN" dirty="0" smtClean="0">
              <a:solidFill>
                <a:srgbClr val="002060"/>
              </a:solidFill>
            </a:endParaRPr>
          </a:p>
          <a:p>
            <a:pPr marL="285750" indent="-285750">
              <a:buFont typeface="Arial" panose="020B0604020202020204" pitchFamily="34" charset="0"/>
              <a:buChar char="•"/>
            </a:pPr>
            <a:endParaRPr lang="en-IN" dirty="0">
              <a:solidFill>
                <a:srgbClr val="C00000"/>
              </a:solidFill>
            </a:endParaRPr>
          </a:p>
        </p:txBody>
      </p:sp>
    </p:spTree>
    <p:extLst>
      <p:ext uri="{BB962C8B-B14F-4D97-AF65-F5344CB8AC3E}">
        <p14:creationId xmlns:p14="http://schemas.microsoft.com/office/powerpoint/2010/main" val="296240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1200329"/>
          </a:xfrm>
          <a:prstGeom prst="rect">
            <a:avLst/>
          </a:prstGeom>
          <a:noFill/>
        </p:spPr>
        <p:txBody>
          <a:bodyPr wrap="square" rtlCol="0">
            <a:spAutoFit/>
          </a:bodyPr>
          <a:lstStyle/>
          <a:p>
            <a:pPr algn="ctr"/>
            <a:r>
              <a:rPr lang="en-IN" sz="2400" b="1" smtClean="0">
                <a:latin typeface="Times New Roman" panose="02020603050405020304" pitchFamily="18" charset="0"/>
                <a:cs typeface="Times New Roman" panose="02020603050405020304" pitchFamily="18" charset="0"/>
              </a:rPr>
              <a:t> </a:t>
            </a:r>
            <a:r>
              <a:rPr lang="en-IN" sz="2400" b="1" smtClean="0">
                <a:solidFill>
                  <a:srgbClr val="002060"/>
                </a:solidFill>
              </a:rPr>
              <a:t>CSMA / CD(Carrier Sense Multiple Access / Collision Detection)</a:t>
            </a:r>
          </a:p>
          <a:p>
            <a:pPr algn="ct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3108543"/>
          </a:xfrm>
          <a:prstGeom prst="rect">
            <a:avLst/>
          </a:prstGeom>
        </p:spPr>
        <p:txBody>
          <a:bodyPr wrap="square">
            <a:spAutoFit/>
          </a:bodyPr>
          <a:lstStyle/>
          <a:p>
            <a:pPr marL="285750" indent="-285750" algn="just">
              <a:buFont typeface="Arial" panose="020B0604020202020204" pitchFamily="34" charset="0"/>
              <a:buChar char="•"/>
            </a:pPr>
            <a:r>
              <a:rPr lang="en-US" b="1" dirty="0" smtClean="0">
                <a:solidFill>
                  <a:srgbClr val="C00000"/>
                </a:solidFill>
              </a:rPr>
              <a:t>Carrier </a:t>
            </a:r>
            <a:r>
              <a:rPr lang="en-US" b="1" dirty="0">
                <a:solidFill>
                  <a:srgbClr val="C00000"/>
                </a:solidFill>
              </a:rPr>
              <a:t>sense multiple </a:t>
            </a:r>
            <a:r>
              <a:rPr lang="en-US" b="1" dirty="0" smtClean="0">
                <a:solidFill>
                  <a:srgbClr val="C00000"/>
                </a:solidFill>
              </a:rPr>
              <a:t>access / </a:t>
            </a:r>
            <a:r>
              <a:rPr lang="en-US" b="1" dirty="0">
                <a:solidFill>
                  <a:srgbClr val="C00000"/>
                </a:solidFill>
              </a:rPr>
              <a:t>collision detection </a:t>
            </a:r>
            <a:r>
              <a:rPr lang="en-US" dirty="0">
                <a:solidFill>
                  <a:srgbClr val="C00000"/>
                </a:solidFill>
              </a:rPr>
              <a:t>is one of the network protocols for transmission. CSMA/CD protocol works with the </a:t>
            </a:r>
            <a:r>
              <a:rPr lang="en-US" b="1" dirty="0">
                <a:solidFill>
                  <a:srgbClr val="C00000"/>
                </a:solidFill>
              </a:rPr>
              <a:t>medium access control layer of the network. </a:t>
            </a:r>
            <a:endParaRPr lang="en-US" b="1" dirty="0" smtClean="0">
              <a:solidFill>
                <a:srgbClr val="C00000"/>
              </a:solidFill>
            </a:endParaRPr>
          </a:p>
          <a:p>
            <a:pPr marL="285750" indent="-285750" algn="just">
              <a:buFont typeface="Arial" panose="020B0604020202020204" pitchFamily="34" charset="0"/>
              <a:buChar char="•"/>
            </a:pPr>
            <a:endParaRPr lang="en-US" b="1" dirty="0">
              <a:solidFill>
                <a:srgbClr val="C00000"/>
              </a:solidFill>
            </a:endParaRPr>
          </a:p>
          <a:p>
            <a:pPr marL="285750" indent="-285750" algn="just">
              <a:buFont typeface="Arial" panose="020B0604020202020204" pitchFamily="34" charset="0"/>
              <a:buChar char="•"/>
            </a:pPr>
            <a:r>
              <a:rPr lang="en-US" dirty="0" smtClean="0">
                <a:solidFill>
                  <a:srgbClr val="C00000"/>
                </a:solidFill>
              </a:rPr>
              <a:t>That’s </a:t>
            </a:r>
            <a:r>
              <a:rPr lang="en-US" dirty="0">
                <a:solidFill>
                  <a:srgbClr val="C00000"/>
                </a:solidFill>
              </a:rPr>
              <a:t>why the station senses the channel before transmission of data and if the station finds the channel idle then the </a:t>
            </a:r>
            <a:r>
              <a:rPr lang="en-US" b="1" dirty="0">
                <a:solidFill>
                  <a:srgbClr val="C00000"/>
                </a:solidFill>
              </a:rPr>
              <a:t>station transmits its data frames </a:t>
            </a:r>
            <a:r>
              <a:rPr lang="en-US" dirty="0">
                <a:solidFill>
                  <a:srgbClr val="C00000"/>
                </a:solidFill>
              </a:rPr>
              <a:t>to check whether data transmission is successful in the network or not.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002060"/>
                </a:solidFill>
              </a:rPr>
              <a:t>If </a:t>
            </a:r>
            <a:r>
              <a:rPr lang="en-US" dirty="0">
                <a:solidFill>
                  <a:srgbClr val="002060"/>
                </a:solidFill>
              </a:rPr>
              <a:t>the station </a:t>
            </a:r>
            <a:r>
              <a:rPr lang="en-US" b="1" dirty="0">
                <a:solidFill>
                  <a:srgbClr val="002060"/>
                </a:solidFill>
              </a:rPr>
              <a:t>successfully the data frame sent then it will again send the next frame</a:t>
            </a:r>
            <a:r>
              <a:rPr lang="en-US" dirty="0">
                <a:solidFill>
                  <a:srgbClr val="002060"/>
                </a:solidFill>
              </a:rPr>
              <a:t>. If the station detects a collision in the network, then in </a:t>
            </a:r>
            <a:r>
              <a:rPr lang="en-US" b="1" dirty="0">
                <a:solidFill>
                  <a:srgbClr val="002060"/>
                </a:solidFill>
              </a:rPr>
              <a:t>CSMA/CD the station will send the stop/jam signal </a:t>
            </a:r>
            <a:r>
              <a:rPr lang="en-US" dirty="0">
                <a:solidFill>
                  <a:srgbClr val="002060"/>
                </a:solidFill>
              </a:rPr>
              <a:t>to all the stations connected in the network to terminate their transmission of data. </a:t>
            </a:r>
            <a:endParaRPr lang="en-US" dirty="0" smtClean="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Then </a:t>
            </a:r>
            <a:r>
              <a:rPr lang="en-US" dirty="0">
                <a:solidFill>
                  <a:srgbClr val="002060"/>
                </a:solidFill>
              </a:rPr>
              <a:t>the station waits for </a:t>
            </a:r>
            <a:r>
              <a:rPr lang="en-US" b="1" dirty="0">
                <a:solidFill>
                  <a:srgbClr val="002060"/>
                </a:solidFill>
              </a:rPr>
              <a:t>a random amount of time for the transmission of data</a:t>
            </a:r>
            <a:r>
              <a:rPr lang="en-US" b="1"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endParaRPr lang="en-US" dirty="0">
              <a:solidFill>
                <a:srgbClr val="C0000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95410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C00000"/>
              </a:solidFill>
              <a:latin typeface="+mj-lt"/>
            </a:endParaRPr>
          </a:p>
          <a:p>
            <a:endParaRPr lang="en-US" dirty="0"/>
          </a:p>
          <a:p>
            <a:endParaRPr lang="en-US" dirty="0" smtClean="0">
              <a:solidFill>
                <a:srgbClr val="333333"/>
              </a:solidFill>
              <a:latin typeface="inter-regular"/>
            </a:endParaRPr>
          </a:p>
          <a:p>
            <a:endParaRPr lang="en-IN" dirty="0"/>
          </a:p>
        </p:txBody>
      </p:sp>
    </p:spTree>
    <p:extLst>
      <p:ext uri="{BB962C8B-B14F-4D97-AF65-F5344CB8AC3E}">
        <p14:creationId xmlns:p14="http://schemas.microsoft.com/office/powerpoint/2010/main" val="8848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1200329"/>
          </a:xfrm>
          <a:prstGeom prst="rect">
            <a:avLst/>
          </a:prstGeom>
          <a:noFill/>
        </p:spPr>
        <p:txBody>
          <a:bodyPr wrap="square" rtlCol="0">
            <a:spAutoFit/>
          </a:bodyPr>
          <a:lstStyle/>
          <a:p>
            <a:pPr algn="ctr"/>
            <a:r>
              <a:rPr lang="en-IN" sz="2400" b="1" smtClean="0">
                <a:latin typeface="Times New Roman" panose="02020603050405020304" pitchFamily="18" charset="0"/>
                <a:cs typeface="Times New Roman" panose="02020603050405020304" pitchFamily="18" charset="0"/>
              </a:rPr>
              <a:t> </a:t>
            </a:r>
            <a:r>
              <a:rPr lang="en-IN" sz="2400" b="1" smtClean="0">
                <a:solidFill>
                  <a:srgbClr val="002060"/>
                </a:solidFill>
              </a:rPr>
              <a:t>CSMA / CD(Carrier Sense Multiple Access / Collision Detection)</a:t>
            </a:r>
          </a:p>
          <a:p>
            <a:pPr algn="ct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55575" y="3304832"/>
            <a:ext cx="8836025" cy="1569660"/>
          </a:xfrm>
          <a:prstGeom prst="rect">
            <a:avLst/>
          </a:prstGeom>
        </p:spPr>
        <p:txBody>
          <a:bodyPr wrap="square">
            <a:spAutoFit/>
          </a:bodyPr>
          <a:lstStyle/>
          <a:p>
            <a:pPr marL="285750" indent="-285750" algn="just">
              <a:buFont typeface="Arial" panose="020B0604020202020204" pitchFamily="34" charset="0"/>
              <a:buChar char="•"/>
            </a:pPr>
            <a:r>
              <a:rPr lang="en-US" sz="1200" dirty="0">
                <a:solidFill>
                  <a:srgbClr val="C00000"/>
                </a:solidFill>
                <a:latin typeface="-apple-system"/>
              </a:rPr>
              <a:t>At time </a:t>
            </a:r>
            <a:r>
              <a:rPr lang="en-US" sz="1200" dirty="0" smtClean="0">
                <a:solidFill>
                  <a:srgbClr val="C00000"/>
                </a:solidFill>
                <a:latin typeface="-apple-system"/>
              </a:rPr>
              <a:t>t1, </a:t>
            </a:r>
            <a:r>
              <a:rPr lang="en-US" sz="1200" dirty="0">
                <a:solidFill>
                  <a:srgbClr val="C00000"/>
                </a:solidFill>
                <a:latin typeface="-apple-system"/>
              </a:rPr>
              <a:t>station A has executed its persistence procedure and starts </a:t>
            </a:r>
            <a:r>
              <a:rPr lang="en-US" sz="1200" dirty="0" smtClean="0">
                <a:solidFill>
                  <a:srgbClr val="C00000"/>
                </a:solidFill>
                <a:latin typeface="-apple-system"/>
              </a:rPr>
              <a:t>sending the </a:t>
            </a:r>
            <a:r>
              <a:rPr lang="en-US" sz="1200" dirty="0">
                <a:solidFill>
                  <a:srgbClr val="C00000"/>
                </a:solidFill>
                <a:latin typeface="-apple-system"/>
              </a:rPr>
              <a:t>bits of its frame. At time t2 , station C has not yet sensed the first bit sent </a:t>
            </a:r>
            <a:r>
              <a:rPr lang="en-US" sz="1200" dirty="0" smtClean="0">
                <a:solidFill>
                  <a:srgbClr val="C00000"/>
                </a:solidFill>
                <a:latin typeface="-apple-system"/>
              </a:rPr>
              <a:t>by A</a:t>
            </a:r>
            <a:r>
              <a:rPr lang="en-US" sz="1200" dirty="0">
                <a:solidFill>
                  <a:srgbClr val="C00000"/>
                </a:solidFill>
                <a:latin typeface="-apple-system"/>
              </a:rPr>
              <a:t>. </a:t>
            </a:r>
            <a:endParaRPr lang="en-US" sz="1200" dirty="0" smtClean="0">
              <a:solidFill>
                <a:srgbClr val="C00000"/>
              </a:solidFill>
              <a:latin typeface="-apple-system"/>
            </a:endParaRPr>
          </a:p>
          <a:p>
            <a:pPr marL="285750" indent="-285750" algn="just">
              <a:buFont typeface="Arial" panose="020B0604020202020204" pitchFamily="34" charset="0"/>
              <a:buChar char="•"/>
            </a:pPr>
            <a:r>
              <a:rPr lang="en-US" sz="1200" dirty="0" smtClean="0">
                <a:solidFill>
                  <a:srgbClr val="C00000"/>
                </a:solidFill>
                <a:latin typeface="-apple-system"/>
              </a:rPr>
              <a:t>Station </a:t>
            </a:r>
            <a:r>
              <a:rPr lang="en-US" sz="1200" dirty="0">
                <a:solidFill>
                  <a:srgbClr val="C00000"/>
                </a:solidFill>
                <a:latin typeface="-apple-system"/>
              </a:rPr>
              <a:t>C executes its persistence procedure and starts sending the bits in </a:t>
            </a:r>
            <a:r>
              <a:rPr lang="en-US" sz="1200" dirty="0" smtClean="0">
                <a:solidFill>
                  <a:srgbClr val="C00000"/>
                </a:solidFill>
                <a:latin typeface="-apple-system"/>
              </a:rPr>
              <a:t>its frame</a:t>
            </a:r>
            <a:r>
              <a:rPr lang="en-US" sz="1200" dirty="0">
                <a:solidFill>
                  <a:srgbClr val="C00000"/>
                </a:solidFill>
                <a:latin typeface="-apple-system"/>
              </a:rPr>
              <a:t>, which propagate both to the left and to the right. The collision occurs </a:t>
            </a:r>
            <a:r>
              <a:rPr lang="en-US" sz="1200" dirty="0" smtClean="0">
                <a:solidFill>
                  <a:srgbClr val="C00000"/>
                </a:solidFill>
                <a:latin typeface="-apple-system"/>
              </a:rPr>
              <a:t>some time </a:t>
            </a:r>
            <a:r>
              <a:rPr lang="en-US" sz="1200" dirty="0">
                <a:solidFill>
                  <a:srgbClr val="C00000"/>
                </a:solidFill>
                <a:latin typeface="-apple-system"/>
              </a:rPr>
              <a:t>after time t2 . </a:t>
            </a:r>
            <a:endParaRPr lang="en-US" sz="1200" dirty="0" smtClean="0">
              <a:solidFill>
                <a:srgbClr val="C00000"/>
              </a:solidFill>
              <a:latin typeface="-apple-system"/>
            </a:endParaRPr>
          </a:p>
          <a:p>
            <a:pPr marL="285750" indent="-285750" algn="just">
              <a:buFont typeface="Arial" panose="020B0604020202020204" pitchFamily="34" charset="0"/>
              <a:buChar char="•"/>
            </a:pPr>
            <a:r>
              <a:rPr lang="en-US" sz="1200" dirty="0" smtClean="0">
                <a:solidFill>
                  <a:srgbClr val="002060"/>
                </a:solidFill>
                <a:latin typeface="-apple-system"/>
              </a:rPr>
              <a:t>Station </a:t>
            </a:r>
            <a:r>
              <a:rPr lang="en-US" sz="1200" dirty="0">
                <a:solidFill>
                  <a:srgbClr val="002060"/>
                </a:solidFill>
                <a:latin typeface="-apple-system"/>
              </a:rPr>
              <a:t>C detects a collision at time t3 when it receives the </a:t>
            </a:r>
            <a:r>
              <a:rPr lang="en-US" sz="1200" dirty="0" smtClean="0">
                <a:solidFill>
                  <a:srgbClr val="002060"/>
                </a:solidFill>
                <a:latin typeface="-apple-system"/>
              </a:rPr>
              <a:t>first bit </a:t>
            </a:r>
            <a:r>
              <a:rPr lang="en-US" sz="1200" dirty="0">
                <a:solidFill>
                  <a:srgbClr val="002060"/>
                </a:solidFill>
                <a:latin typeface="-apple-system"/>
              </a:rPr>
              <a:t>of A’s frame. Station C immediately (or after a short time, but we assume </a:t>
            </a:r>
            <a:r>
              <a:rPr lang="en-US" sz="1200" dirty="0" smtClean="0">
                <a:solidFill>
                  <a:srgbClr val="002060"/>
                </a:solidFill>
                <a:latin typeface="-apple-system"/>
              </a:rPr>
              <a:t>immediately</a:t>
            </a:r>
            <a:r>
              <a:rPr lang="en-US" sz="1200" dirty="0">
                <a:solidFill>
                  <a:srgbClr val="002060"/>
                </a:solidFill>
                <a:latin typeface="-apple-system"/>
              </a:rPr>
              <a:t>) aborts transmission. </a:t>
            </a:r>
            <a:endParaRPr lang="en-US" sz="1200" dirty="0" smtClean="0">
              <a:solidFill>
                <a:srgbClr val="002060"/>
              </a:solidFill>
              <a:latin typeface="-apple-system"/>
            </a:endParaRPr>
          </a:p>
          <a:p>
            <a:pPr marL="285750" indent="-285750" algn="just">
              <a:buFont typeface="Arial" panose="020B0604020202020204" pitchFamily="34" charset="0"/>
              <a:buChar char="•"/>
            </a:pPr>
            <a:r>
              <a:rPr lang="en-US" sz="1200" dirty="0" smtClean="0">
                <a:solidFill>
                  <a:srgbClr val="002060"/>
                </a:solidFill>
                <a:latin typeface="-apple-system"/>
              </a:rPr>
              <a:t>Station </a:t>
            </a:r>
            <a:r>
              <a:rPr lang="en-US" sz="1200" dirty="0">
                <a:solidFill>
                  <a:srgbClr val="002060"/>
                </a:solidFill>
                <a:latin typeface="-apple-system"/>
              </a:rPr>
              <a:t>A detects collision at time t4 when it </a:t>
            </a:r>
            <a:r>
              <a:rPr lang="en-US" sz="1200" dirty="0" smtClean="0">
                <a:solidFill>
                  <a:srgbClr val="002060"/>
                </a:solidFill>
                <a:latin typeface="-apple-system"/>
              </a:rPr>
              <a:t>receives the </a:t>
            </a:r>
            <a:r>
              <a:rPr lang="en-US" sz="1200" dirty="0">
                <a:solidFill>
                  <a:srgbClr val="002060"/>
                </a:solidFill>
                <a:latin typeface="-apple-system"/>
              </a:rPr>
              <a:t>first bit of C’s frame; it also immediately aborts transmission. Looking at </a:t>
            </a:r>
            <a:r>
              <a:rPr lang="en-US" sz="1200" dirty="0" smtClean="0">
                <a:solidFill>
                  <a:srgbClr val="002060"/>
                </a:solidFill>
                <a:latin typeface="-apple-system"/>
              </a:rPr>
              <a:t>the figure</a:t>
            </a:r>
            <a:r>
              <a:rPr lang="en-US" sz="1200" dirty="0">
                <a:solidFill>
                  <a:srgbClr val="002060"/>
                </a:solidFill>
                <a:latin typeface="-apple-system"/>
              </a:rPr>
              <a:t>, we see that A transmits for the duration t4 − t1 ; C transmits for the </a:t>
            </a:r>
            <a:r>
              <a:rPr lang="en-US" sz="1200" dirty="0" smtClean="0">
                <a:solidFill>
                  <a:srgbClr val="002060"/>
                </a:solidFill>
                <a:latin typeface="-apple-system"/>
              </a:rPr>
              <a:t>duration t3 </a:t>
            </a:r>
            <a:r>
              <a:rPr lang="en-US" sz="1200" dirty="0">
                <a:solidFill>
                  <a:srgbClr val="002060"/>
                </a:solidFill>
                <a:latin typeface="-apple-system"/>
              </a:rPr>
              <a:t>− t2 .</a:t>
            </a: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95410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C00000"/>
              </a:solidFill>
              <a:latin typeface="+mj-lt"/>
            </a:endParaRPr>
          </a:p>
          <a:p>
            <a:endParaRPr lang="en-US" dirty="0"/>
          </a:p>
          <a:p>
            <a:endParaRPr lang="en-US" dirty="0" smtClean="0">
              <a:solidFill>
                <a:srgbClr val="333333"/>
              </a:solidFill>
              <a:latin typeface="inter-regular"/>
            </a:endParaRPr>
          </a:p>
          <a:p>
            <a:endParaRPr lang="en-IN" dirty="0"/>
          </a:p>
        </p:txBody>
      </p:sp>
      <p:pic>
        <p:nvPicPr>
          <p:cNvPr id="9" name="Picture 8"/>
          <p:cNvPicPr>
            <a:picLocks noChangeAspect="1"/>
          </p:cNvPicPr>
          <p:nvPr/>
        </p:nvPicPr>
        <p:blipFill>
          <a:blip r:embed="rId3"/>
          <a:stretch>
            <a:fillRect/>
          </a:stretch>
        </p:blipFill>
        <p:spPr>
          <a:xfrm>
            <a:off x="88297" y="1200331"/>
            <a:ext cx="8823473" cy="1921648"/>
          </a:xfrm>
          <a:prstGeom prst="rect">
            <a:avLst/>
          </a:prstGeom>
        </p:spPr>
      </p:pic>
    </p:spTree>
    <p:extLst>
      <p:ext uri="{BB962C8B-B14F-4D97-AF65-F5344CB8AC3E}">
        <p14:creationId xmlns:p14="http://schemas.microsoft.com/office/powerpoint/2010/main" val="1585599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endParaRPr lang="en-IN" sz="2400" b="1" dirty="0" smtClean="0">
              <a:latin typeface="Times New Roman" panose="02020603050405020304" pitchFamily="18" charset="0"/>
              <a:cs typeface="Times New Roman" panose="02020603050405020304" pitchFamily="18" charset="0"/>
            </a:endParaRP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Flow diagram of </a:t>
            </a:r>
            <a:r>
              <a:rPr lang="en-IN" sz="2400" b="1" dirty="0" smtClean="0">
                <a:solidFill>
                  <a:srgbClr val="002060"/>
                </a:solidFill>
              </a:rPr>
              <a:t>CSMA / CD</a:t>
            </a: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738664"/>
          </a:xfrm>
          <a:prstGeom prst="rect">
            <a:avLst/>
          </a:prstGeom>
        </p:spPr>
        <p:txBody>
          <a:bodyPr wrap="square">
            <a:spAutoFit/>
          </a:bodyPr>
          <a:lstStyle/>
          <a:p>
            <a:endParaRPr lang="en-US" dirty="0"/>
          </a:p>
          <a:p>
            <a:endParaRPr lang="en-US" dirty="0" smtClean="0">
              <a:solidFill>
                <a:srgbClr val="333333"/>
              </a:solidFill>
              <a:latin typeface="inter-regular"/>
            </a:endParaRPr>
          </a:p>
          <a:p>
            <a:endParaRPr lang="en-IN" dirty="0"/>
          </a:p>
        </p:txBody>
      </p:sp>
      <p:pic>
        <p:nvPicPr>
          <p:cNvPr id="3" name="Picture 2"/>
          <p:cNvPicPr>
            <a:picLocks noChangeAspect="1"/>
          </p:cNvPicPr>
          <p:nvPr/>
        </p:nvPicPr>
        <p:blipFill>
          <a:blip r:embed="rId3"/>
          <a:stretch>
            <a:fillRect/>
          </a:stretch>
        </p:blipFill>
        <p:spPr>
          <a:xfrm>
            <a:off x="400504" y="1082803"/>
            <a:ext cx="8329839" cy="3780971"/>
          </a:xfrm>
          <a:prstGeom prst="rect">
            <a:avLst/>
          </a:prstGeom>
        </p:spPr>
      </p:pic>
    </p:spTree>
    <p:extLst>
      <p:ext uri="{BB962C8B-B14F-4D97-AF65-F5344CB8AC3E}">
        <p14:creationId xmlns:p14="http://schemas.microsoft.com/office/powerpoint/2010/main" val="3185583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1200329"/>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rPr>
              <a:t>CSMA / CD(Carrier Sense Multiple Access / Collision Detection)</a:t>
            </a:r>
          </a:p>
          <a:p>
            <a:pPr algn="ct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37885" y="1058007"/>
            <a:ext cx="8904514" cy="2677656"/>
          </a:xfrm>
          <a:prstGeom prst="rect">
            <a:avLst/>
          </a:prstGeom>
        </p:spPr>
        <p:txBody>
          <a:bodyPr wrap="square">
            <a:spAutoFit/>
          </a:bodyPr>
          <a:lstStyle/>
          <a:p>
            <a:pPr algn="just" fontAlgn="base"/>
            <a:r>
              <a:rPr lang="en-US" dirty="0" smtClean="0">
                <a:solidFill>
                  <a:srgbClr val="C00000"/>
                </a:solidFill>
              </a:rPr>
              <a:t>Q4. A network </a:t>
            </a:r>
            <a:r>
              <a:rPr lang="en-US" dirty="0">
                <a:solidFill>
                  <a:srgbClr val="C00000"/>
                </a:solidFill>
              </a:rPr>
              <a:t>using CSMA/CD has a bandwidth of 10 Mbps. If the maximum propagation </a:t>
            </a:r>
            <a:r>
              <a:rPr lang="en-US" dirty="0" smtClean="0">
                <a:solidFill>
                  <a:srgbClr val="C00000"/>
                </a:solidFill>
              </a:rPr>
              <a:t>time (including </a:t>
            </a:r>
            <a:r>
              <a:rPr lang="en-US" dirty="0">
                <a:solidFill>
                  <a:srgbClr val="C00000"/>
                </a:solidFill>
              </a:rPr>
              <a:t>the delays in the devices and ignoring the time needed to send a jamming signal, </a:t>
            </a:r>
            <a:r>
              <a:rPr lang="en-US" dirty="0" smtClean="0">
                <a:solidFill>
                  <a:srgbClr val="C00000"/>
                </a:solidFill>
              </a:rPr>
              <a:t>is </a:t>
            </a:r>
            <a:r>
              <a:rPr lang="en-US" dirty="0">
                <a:solidFill>
                  <a:srgbClr val="C00000"/>
                </a:solidFill>
              </a:rPr>
              <a:t>25.6 </a:t>
            </a:r>
            <a:r>
              <a:rPr lang="en-US" dirty="0" err="1">
                <a:solidFill>
                  <a:srgbClr val="C00000"/>
                </a:solidFill>
              </a:rPr>
              <a:t>μs</a:t>
            </a:r>
            <a:r>
              <a:rPr lang="en-US" dirty="0">
                <a:solidFill>
                  <a:srgbClr val="C00000"/>
                </a:solidFill>
              </a:rPr>
              <a:t>, what is the minimum size of the frame</a:t>
            </a:r>
            <a:r>
              <a:rPr lang="en-US" dirty="0" smtClean="0">
                <a:solidFill>
                  <a:srgbClr val="C00000"/>
                </a:solidFill>
              </a:rPr>
              <a:t>?</a:t>
            </a:r>
          </a:p>
          <a:p>
            <a:pPr algn="just" fontAlgn="base"/>
            <a:endParaRPr lang="en-US" dirty="0">
              <a:solidFill>
                <a:srgbClr val="C00000"/>
              </a:solidFill>
            </a:endParaRPr>
          </a:p>
          <a:p>
            <a:pPr algn="just" fontAlgn="base"/>
            <a:r>
              <a:rPr lang="en-US" b="1" dirty="0" smtClean="0">
                <a:solidFill>
                  <a:srgbClr val="C00000"/>
                </a:solidFill>
              </a:rPr>
              <a:t>Solution:</a:t>
            </a:r>
          </a:p>
          <a:p>
            <a:pPr algn="just" fontAlgn="base"/>
            <a:endParaRPr lang="en-US" dirty="0">
              <a:solidFill>
                <a:srgbClr val="C00000"/>
              </a:solidFill>
            </a:endParaRPr>
          </a:p>
          <a:p>
            <a:pPr marL="285750" indent="-285750" algn="just" fontAlgn="base">
              <a:buFont typeface="Arial" panose="020B0604020202020204" pitchFamily="34" charset="0"/>
              <a:buChar char="•"/>
            </a:pPr>
            <a:r>
              <a:rPr lang="en-US" dirty="0">
                <a:solidFill>
                  <a:srgbClr val="002060"/>
                </a:solidFill>
              </a:rPr>
              <a:t>The minimum frame transmission time is </a:t>
            </a:r>
            <a:r>
              <a:rPr lang="en-US" dirty="0" err="1">
                <a:solidFill>
                  <a:srgbClr val="002060"/>
                </a:solidFill>
              </a:rPr>
              <a:t>Tfr</a:t>
            </a:r>
            <a:r>
              <a:rPr lang="en-US" dirty="0">
                <a:solidFill>
                  <a:srgbClr val="002060"/>
                </a:solidFill>
              </a:rPr>
              <a:t> = 2 × </a:t>
            </a:r>
            <a:r>
              <a:rPr lang="en-US" dirty="0" err="1" smtClean="0">
                <a:solidFill>
                  <a:srgbClr val="002060"/>
                </a:solidFill>
              </a:rPr>
              <a:t>Tp</a:t>
            </a:r>
            <a:r>
              <a:rPr lang="en-US" dirty="0" smtClean="0">
                <a:solidFill>
                  <a:srgbClr val="002060"/>
                </a:solidFill>
              </a:rPr>
              <a:t> </a:t>
            </a:r>
            <a:r>
              <a:rPr lang="en-US" dirty="0">
                <a:solidFill>
                  <a:srgbClr val="002060"/>
                </a:solidFill>
              </a:rPr>
              <a:t>= 51.2 </a:t>
            </a:r>
            <a:r>
              <a:rPr lang="en-US" dirty="0" err="1">
                <a:solidFill>
                  <a:srgbClr val="002060"/>
                </a:solidFill>
              </a:rPr>
              <a:t>μs</a:t>
            </a:r>
            <a:r>
              <a:rPr lang="en-US" dirty="0">
                <a:solidFill>
                  <a:srgbClr val="002060"/>
                </a:solidFill>
              </a:rPr>
              <a:t>. </a:t>
            </a:r>
            <a:endParaRPr lang="en-US" dirty="0" smtClean="0">
              <a:solidFill>
                <a:srgbClr val="002060"/>
              </a:solidFill>
            </a:endParaRPr>
          </a:p>
          <a:p>
            <a:pPr marL="285750" indent="-285750" algn="just" fontAlgn="base">
              <a:buFont typeface="Arial" panose="020B0604020202020204" pitchFamily="34" charset="0"/>
              <a:buChar char="•"/>
            </a:pPr>
            <a:endParaRPr lang="en-US" dirty="0">
              <a:solidFill>
                <a:srgbClr val="002060"/>
              </a:solidFill>
            </a:endParaRPr>
          </a:p>
          <a:p>
            <a:pPr marL="285750" indent="-285750" algn="just" fontAlgn="base">
              <a:buFont typeface="Arial" panose="020B0604020202020204" pitchFamily="34" charset="0"/>
              <a:buChar char="•"/>
            </a:pPr>
            <a:r>
              <a:rPr lang="en-US" dirty="0" smtClean="0">
                <a:solidFill>
                  <a:srgbClr val="002060"/>
                </a:solidFill>
              </a:rPr>
              <a:t>This </a:t>
            </a:r>
            <a:r>
              <a:rPr lang="en-US" dirty="0">
                <a:solidFill>
                  <a:srgbClr val="002060"/>
                </a:solidFill>
              </a:rPr>
              <a:t>means, in the worst case, </a:t>
            </a:r>
            <a:r>
              <a:rPr lang="en-US" dirty="0" smtClean="0">
                <a:solidFill>
                  <a:srgbClr val="002060"/>
                </a:solidFill>
              </a:rPr>
              <a:t>a station </a:t>
            </a:r>
            <a:r>
              <a:rPr lang="en-US" dirty="0">
                <a:solidFill>
                  <a:srgbClr val="002060"/>
                </a:solidFill>
              </a:rPr>
              <a:t>needs to transmit for a period of 51.2 </a:t>
            </a:r>
            <a:r>
              <a:rPr lang="en-US" dirty="0" err="1">
                <a:solidFill>
                  <a:srgbClr val="002060"/>
                </a:solidFill>
              </a:rPr>
              <a:t>μs</a:t>
            </a:r>
            <a:r>
              <a:rPr lang="en-US" dirty="0">
                <a:solidFill>
                  <a:srgbClr val="002060"/>
                </a:solidFill>
              </a:rPr>
              <a:t> to detect the collision</a:t>
            </a:r>
            <a:r>
              <a:rPr lang="en-US" dirty="0" smtClean="0">
                <a:solidFill>
                  <a:srgbClr val="002060"/>
                </a:solidFill>
              </a:rPr>
              <a:t>.</a:t>
            </a:r>
          </a:p>
          <a:p>
            <a:pPr marL="285750" indent="-285750" algn="just" fontAlgn="base">
              <a:buFont typeface="Arial" panose="020B0604020202020204" pitchFamily="34" charset="0"/>
              <a:buChar char="•"/>
            </a:pPr>
            <a:endParaRPr lang="en-US" dirty="0">
              <a:solidFill>
                <a:srgbClr val="002060"/>
              </a:solidFill>
            </a:endParaRPr>
          </a:p>
          <a:p>
            <a:pPr marL="285750" indent="-285750" algn="just" fontAlgn="base">
              <a:buFont typeface="Arial" panose="020B0604020202020204" pitchFamily="34" charset="0"/>
              <a:buChar char="•"/>
            </a:pPr>
            <a:r>
              <a:rPr lang="en-US" dirty="0" smtClean="0">
                <a:solidFill>
                  <a:srgbClr val="002060"/>
                </a:solidFill>
              </a:rPr>
              <a:t>The </a:t>
            </a:r>
            <a:r>
              <a:rPr lang="en-US" dirty="0">
                <a:solidFill>
                  <a:srgbClr val="002060"/>
                </a:solidFill>
              </a:rPr>
              <a:t>minimum size of </a:t>
            </a:r>
            <a:r>
              <a:rPr lang="en-US" dirty="0" smtClean="0">
                <a:solidFill>
                  <a:srgbClr val="002060"/>
                </a:solidFill>
              </a:rPr>
              <a:t>the frame </a:t>
            </a:r>
            <a:r>
              <a:rPr lang="en-US" dirty="0">
                <a:solidFill>
                  <a:srgbClr val="002060"/>
                </a:solidFill>
              </a:rPr>
              <a:t>is 10 Mbps × 51.2 </a:t>
            </a:r>
            <a:r>
              <a:rPr lang="en-US" dirty="0" err="1">
                <a:solidFill>
                  <a:srgbClr val="002060"/>
                </a:solidFill>
              </a:rPr>
              <a:t>μs</a:t>
            </a:r>
            <a:r>
              <a:rPr lang="en-US" dirty="0">
                <a:solidFill>
                  <a:srgbClr val="002060"/>
                </a:solidFill>
              </a:rPr>
              <a:t> = 512 bits or 64 bytes. </a:t>
            </a:r>
            <a:endParaRPr lang="en-US" dirty="0" smtClean="0">
              <a:solidFill>
                <a:srgbClr val="002060"/>
              </a:solidFill>
            </a:endParaRPr>
          </a:p>
          <a:p>
            <a:pPr marL="285750" indent="-285750" algn="just"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738664"/>
          </a:xfrm>
          <a:prstGeom prst="rect">
            <a:avLst/>
          </a:prstGeom>
        </p:spPr>
        <p:txBody>
          <a:bodyPr wrap="square">
            <a:spAutoFit/>
          </a:bodyPr>
          <a:lstStyle/>
          <a:p>
            <a:endParaRPr lang="en-US" dirty="0"/>
          </a:p>
          <a:p>
            <a:endParaRPr lang="en-US" dirty="0" smtClean="0">
              <a:solidFill>
                <a:srgbClr val="333333"/>
              </a:solidFill>
              <a:latin typeface="inter-regular"/>
            </a:endParaRPr>
          </a:p>
          <a:p>
            <a:endParaRPr lang="en-IN" dirty="0"/>
          </a:p>
        </p:txBody>
      </p:sp>
    </p:spTree>
    <p:extLst>
      <p:ext uri="{BB962C8B-B14F-4D97-AF65-F5344CB8AC3E}">
        <p14:creationId xmlns:p14="http://schemas.microsoft.com/office/powerpoint/2010/main" val="104347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Taxonomy of Multiple Access Protocol</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523220"/>
          </a:xfrm>
          <a:prstGeom prst="rect">
            <a:avLst/>
          </a:prstGeom>
        </p:spPr>
        <p:txBody>
          <a:bodyPr wrap="square">
            <a:spAutoFit/>
          </a:bodyPr>
          <a:lstStyle/>
          <a:p>
            <a:pPr marL="133350" lvl="0" algn="just">
              <a:buSzPts val="1500"/>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677862" y="1188801"/>
            <a:ext cx="7791450" cy="3371314"/>
          </a:xfrm>
          <a:prstGeom prst="rect">
            <a:avLst/>
          </a:prstGeom>
        </p:spPr>
      </p:pic>
    </p:spTree>
    <p:extLst>
      <p:ext uri="{BB962C8B-B14F-4D97-AF65-F5344CB8AC3E}">
        <p14:creationId xmlns:p14="http://schemas.microsoft.com/office/powerpoint/2010/main" val="38888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rPr>
              <a:t>CSMA </a:t>
            </a:r>
            <a:r>
              <a:rPr lang="en-IN" sz="2400" b="1" dirty="0">
                <a:solidFill>
                  <a:srgbClr val="002060"/>
                </a:solidFill>
              </a:rPr>
              <a:t>/ </a:t>
            </a:r>
            <a:r>
              <a:rPr lang="en-IN" sz="2400" b="1" dirty="0" smtClean="0">
                <a:solidFill>
                  <a:srgbClr val="002060"/>
                </a:solidFill>
              </a:rPr>
              <a:t>CA (Carrier </a:t>
            </a:r>
            <a:r>
              <a:rPr lang="en-IN" sz="2400" b="1" dirty="0">
                <a:solidFill>
                  <a:srgbClr val="002060"/>
                </a:solidFill>
              </a:rPr>
              <a:t>Sense Multiple Access / Collision </a:t>
            </a:r>
            <a:r>
              <a:rPr lang="en-IN" sz="2400" b="1" dirty="0" smtClean="0">
                <a:solidFill>
                  <a:srgbClr val="002060"/>
                </a:solidFill>
              </a:rPr>
              <a:t>Avoidance)</a:t>
            </a: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857829" y="974213"/>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738664"/>
          </a:xfrm>
          <a:prstGeom prst="rect">
            <a:avLst/>
          </a:prstGeom>
        </p:spPr>
        <p:txBody>
          <a:bodyPr wrap="square">
            <a:spAutoFit/>
          </a:bodyPr>
          <a:lstStyle/>
          <a:p>
            <a:endParaRPr lang="en-US" dirty="0"/>
          </a:p>
          <a:p>
            <a:endParaRPr lang="en-US" dirty="0" smtClean="0">
              <a:solidFill>
                <a:srgbClr val="333333"/>
              </a:solidFill>
              <a:latin typeface="inter-regular"/>
            </a:endParaRPr>
          </a:p>
          <a:p>
            <a:endParaRPr lang="en-IN" dirty="0"/>
          </a:p>
        </p:txBody>
      </p:sp>
      <p:sp>
        <p:nvSpPr>
          <p:cNvPr id="6" name="Rectangle 5"/>
          <p:cNvSpPr/>
          <p:nvPr/>
        </p:nvSpPr>
        <p:spPr>
          <a:xfrm>
            <a:off x="155574" y="1063173"/>
            <a:ext cx="8836026" cy="3970318"/>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__Source_Sans_Pro_fa6df0"/>
              </a:rPr>
              <a:t>Carrier sense multiple access/collision avoidance </a:t>
            </a:r>
            <a:r>
              <a:rPr lang="en-US" dirty="0">
                <a:solidFill>
                  <a:srgbClr val="C00000"/>
                </a:solidFill>
                <a:latin typeface="__Source_Sans_Pro_fa6df0"/>
              </a:rPr>
              <a:t>is one of the network protocols for data frame transmission. </a:t>
            </a:r>
            <a:endParaRPr lang="en-US" dirty="0" smtClean="0">
              <a:solidFill>
                <a:srgbClr val="C00000"/>
              </a:solidFill>
              <a:latin typeface="__Source_Sans_Pro_fa6df0"/>
            </a:endParaRPr>
          </a:p>
          <a:p>
            <a:pPr marL="285750" indent="-285750" algn="just">
              <a:buFont typeface="Arial" panose="020B0604020202020204" pitchFamily="34" charset="0"/>
              <a:buChar char="•"/>
            </a:pPr>
            <a:endParaRPr lang="en-US" dirty="0">
              <a:solidFill>
                <a:srgbClr val="C00000"/>
              </a:solidFill>
              <a:latin typeface="__Source_Sans_Pro_fa6df0"/>
            </a:endParaRPr>
          </a:p>
          <a:p>
            <a:pPr marL="285750" indent="-285750" algn="just">
              <a:buFont typeface="Arial" panose="020B0604020202020204" pitchFamily="34" charset="0"/>
              <a:buChar char="•"/>
            </a:pPr>
            <a:r>
              <a:rPr lang="en-US" dirty="0" smtClean="0">
                <a:solidFill>
                  <a:srgbClr val="C00000"/>
                </a:solidFill>
                <a:latin typeface="__Source_Sans_Pro_fa6df0"/>
              </a:rPr>
              <a:t>When </a:t>
            </a:r>
            <a:r>
              <a:rPr lang="en-US" dirty="0">
                <a:solidFill>
                  <a:srgbClr val="C00000"/>
                </a:solidFill>
                <a:latin typeface="__Source_Sans_Pro_fa6df0"/>
              </a:rPr>
              <a:t>the </a:t>
            </a:r>
            <a:r>
              <a:rPr lang="en-US" b="1" dirty="0">
                <a:solidFill>
                  <a:srgbClr val="C00000"/>
                </a:solidFill>
                <a:latin typeface="__Source_Sans_Pro_fa6df0"/>
              </a:rPr>
              <a:t>station sends the data frame on the channel it receives the acknowledgment </a:t>
            </a:r>
            <a:r>
              <a:rPr lang="en-US" dirty="0">
                <a:solidFill>
                  <a:srgbClr val="C00000"/>
                </a:solidFill>
                <a:latin typeface="__Source_Sans_Pro_fa6df0"/>
              </a:rPr>
              <a:t>in response to the sent data frame to test whether the channel is idle or not</a:t>
            </a:r>
            <a:r>
              <a:rPr lang="en-US" dirty="0" smtClean="0">
                <a:solidFill>
                  <a:srgbClr val="C00000"/>
                </a:solidFill>
                <a:latin typeface="__Source_Sans_Pro_fa6df0"/>
              </a:rPr>
              <a:t>.</a:t>
            </a:r>
          </a:p>
          <a:p>
            <a:pPr marL="285750" indent="-285750" algn="just">
              <a:buFont typeface="Arial" panose="020B0604020202020204" pitchFamily="34" charset="0"/>
              <a:buChar char="•"/>
            </a:pPr>
            <a:endParaRPr lang="en-US" dirty="0">
              <a:solidFill>
                <a:srgbClr val="C00000"/>
              </a:solidFill>
              <a:latin typeface="__Source_Sans_Pro_fa6df0"/>
            </a:endParaRPr>
          </a:p>
          <a:p>
            <a:pPr marL="285750" indent="-285750" algn="just">
              <a:buFont typeface="Arial" panose="020B0604020202020204" pitchFamily="34" charset="0"/>
              <a:buChar char="•"/>
            </a:pPr>
            <a:r>
              <a:rPr lang="en-US" dirty="0" smtClean="0">
                <a:solidFill>
                  <a:srgbClr val="C00000"/>
                </a:solidFill>
                <a:latin typeface="__Source_Sans_Pro_fa6df0"/>
              </a:rPr>
              <a:t>When </a:t>
            </a:r>
            <a:r>
              <a:rPr lang="en-US" dirty="0">
                <a:solidFill>
                  <a:srgbClr val="C00000"/>
                </a:solidFill>
                <a:latin typeface="__Source_Sans_Pro_fa6df0"/>
              </a:rPr>
              <a:t>the </a:t>
            </a:r>
            <a:r>
              <a:rPr lang="en-US" b="1" dirty="0">
                <a:solidFill>
                  <a:srgbClr val="C00000"/>
                </a:solidFill>
                <a:latin typeface="__Source_Sans_Pro_fa6df0"/>
              </a:rPr>
              <a:t>station receives a single signal </a:t>
            </a:r>
            <a:r>
              <a:rPr lang="en-US" dirty="0">
                <a:solidFill>
                  <a:srgbClr val="C00000"/>
                </a:solidFill>
                <a:latin typeface="__Source_Sans_Pro_fa6df0"/>
              </a:rPr>
              <a:t>i.e. its signal this means that there is no collision and data has been successfully received by the receiver</a:t>
            </a:r>
            <a:r>
              <a:rPr lang="en-US" dirty="0" smtClean="0">
                <a:solidFill>
                  <a:srgbClr val="C00000"/>
                </a:solidFill>
                <a:latin typeface="__Source_Sans_Pro_fa6df0"/>
              </a:rPr>
              <a:t>.</a:t>
            </a:r>
          </a:p>
          <a:p>
            <a:pPr marL="285750" indent="-285750" algn="just">
              <a:buFont typeface="Arial" panose="020B0604020202020204" pitchFamily="34" charset="0"/>
              <a:buChar char="•"/>
            </a:pPr>
            <a:endParaRPr lang="en-US" dirty="0">
              <a:solidFill>
                <a:srgbClr val="C00000"/>
              </a:solidFill>
              <a:latin typeface="__Source_Sans_Pro_fa6df0"/>
            </a:endParaRPr>
          </a:p>
          <a:p>
            <a:pPr marL="285750" indent="-285750" algn="just">
              <a:buFont typeface="Arial" panose="020B0604020202020204" pitchFamily="34" charset="0"/>
              <a:buChar char="•"/>
            </a:pPr>
            <a:r>
              <a:rPr lang="en-US" b="1" dirty="0" smtClean="0">
                <a:solidFill>
                  <a:srgbClr val="002060"/>
                </a:solidFill>
                <a:latin typeface="__Source_Sans_Pro_fa6df0"/>
              </a:rPr>
              <a:t>But </a:t>
            </a:r>
            <a:r>
              <a:rPr lang="en-US" b="1" dirty="0">
                <a:solidFill>
                  <a:srgbClr val="002060"/>
                </a:solidFill>
                <a:latin typeface="__Source_Sans_Pro_fa6df0"/>
              </a:rPr>
              <a:t>in case of collision, </a:t>
            </a:r>
            <a:r>
              <a:rPr lang="en-US" dirty="0">
                <a:solidFill>
                  <a:srgbClr val="002060"/>
                </a:solidFill>
                <a:latin typeface="__Source_Sans_Pro_fa6df0"/>
              </a:rPr>
              <a:t>the station receives two signals: </a:t>
            </a:r>
            <a:r>
              <a:rPr lang="en-US" b="1" dirty="0">
                <a:solidFill>
                  <a:srgbClr val="002060"/>
                </a:solidFill>
                <a:latin typeface="__Source_Sans_Pro_fa6df0"/>
              </a:rPr>
              <a:t>its signal and the second signal sent by the other station. </a:t>
            </a:r>
            <a:endParaRPr lang="en-US" b="1" dirty="0" smtClean="0">
              <a:solidFill>
                <a:srgbClr val="002060"/>
              </a:solidFill>
              <a:latin typeface="__Source_Sans_Pro_fa6df0"/>
            </a:endParaRPr>
          </a:p>
          <a:p>
            <a:pPr marL="285750" indent="-285750" algn="just">
              <a:buFont typeface="Arial" panose="020B0604020202020204" pitchFamily="34" charset="0"/>
              <a:buChar char="•"/>
            </a:pPr>
            <a:endParaRPr lang="en-US" dirty="0">
              <a:solidFill>
                <a:srgbClr val="002060"/>
              </a:solidFill>
              <a:latin typeface="__Source_Sans_Pro_fa6df0"/>
            </a:endParaRPr>
          </a:p>
          <a:p>
            <a:pPr marL="285750" indent="-285750" algn="just">
              <a:buFont typeface="Arial" panose="020B0604020202020204" pitchFamily="34" charset="0"/>
              <a:buChar char="•"/>
            </a:pPr>
            <a:r>
              <a:rPr lang="en-US" dirty="0" smtClean="0">
                <a:solidFill>
                  <a:srgbClr val="002060"/>
                </a:solidFill>
                <a:latin typeface="__Source_Sans_Pro_fa6df0"/>
              </a:rPr>
              <a:t>In</a:t>
            </a:r>
            <a:r>
              <a:rPr lang="en-US" dirty="0">
                <a:solidFill>
                  <a:srgbClr val="002060"/>
                </a:solidFill>
                <a:latin typeface="__Source_Sans_Pro_fa6df0"/>
              </a:rPr>
              <a:t> CSMA/CA collision is avoided by using the following three </a:t>
            </a:r>
            <a:r>
              <a:rPr lang="en-US" dirty="0" smtClean="0">
                <a:solidFill>
                  <a:srgbClr val="002060"/>
                </a:solidFill>
                <a:latin typeface="__Source_Sans_Pro_fa6df0"/>
              </a:rPr>
              <a:t>strategies</a:t>
            </a:r>
            <a:r>
              <a:rPr lang="en-US" dirty="0">
                <a:solidFill>
                  <a:srgbClr val="002060"/>
                </a:solidFill>
                <a:latin typeface="__Source_Sans_Pro_fa6df0"/>
              </a:rPr>
              <a:t>:</a:t>
            </a:r>
            <a:endParaRPr lang="en-US" dirty="0" smtClean="0">
              <a:solidFill>
                <a:srgbClr val="002060"/>
              </a:solidFill>
              <a:latin typeface="__Source_Sans_Pro_fa6df0"/>
            </a:endParaRPr>
          </a:p>
          <a:p>
            <a:pPr marL="285750" indent="-285750" algn="just">
              <a:buFont typeface="Arial" panose="020B0604020202020204" pitchFamily="34" charset="0"/>
              <a:buChar char="•"/>
            </a:pPr>
            <a:endParaRPr lang="en-US" dirty="0">
              <a:solidFill>
                <a:srgbClr val="002060"/>
              </a:solidFill>
              <a:latin typeface="__Source_Sans_Pro_fa6df0"/>
            </a:endParaRPr>
          </a:p>
          <a:p>
            <a:pPr marL="285750" indent="-285750">
              <a:buFont typeface="Arial" panose="020B0604020202020204" pitchFamily="34" charset="0"/>
              <a:buChar char="•"/>
            </a:pPr>
            <a:r>
              <a:rPr lang="en-US" dirty="0" smtClean="0">
                <a:solidFill>
                  <a:srgbClr val="002060"/>
                </a:solidFill>
              </a:rPr>
              <a:t>     </a:t>
            </a:r>
            <a:r>
              <a:rPr lang="en-US" dirty="0" err="1" smtClean="0">
                <a:solidFill>
                  <a:srgbClr val="002060"/>
                </a:solidFill>
              </a:rPr>
              <a:t>Interframe</a:t>
            </a:r>
            <a:r>
              <a:rPr lang="en-US" dirty="0" smtClean="0">
                <a:solidFill>
                  <a:srgbClr val="002060"/>
                </a:solidFill>
              </a:rPr>
              <a:t> </a:t>
            </a:r>
            <a:r>
              <a:rPr lang="en-US" dirty="0">
                <a:solidFill>
                  <a:srgbClr val="002060"/>
                </a:solidFill>
              </a:rPr>
              <a:t>space</a:t>
            </a:r>
          </a:p>
          <a:p>
            <a:pPr marL="285750" indent="-285750">
              <a:buFont typeface="Arial" panose="020B0604020202020204" pitchFamily="34" charset="0"/>
              <a:buChar char="•"/>
            </a:pPr>
            <a:r>
              <a:rPr lang="en-US" dirty="0" smtClean="0">
                <a:solidFill>
                  <a:srgbClr val="002060"/>
                </a:solidFill>
              </a:rPr>
              <a:t>     Contention </a:t>
            </a:r>
            <a:r>
              <a:rPr lang="en-US" dirty="0">
                <a:solidFill>
                  <a:srgbClr val="002060"/>
                </a:solidFill>
              </a:rPr>
              <a:t>window</a:t>
            </a:r>
          </a:p>
          <a:p>
            <a:pPr marL="285750" indent="-285750">
              <a:buFont typeface="Arial" panose="020B0604020202020204" pitchFamily="34" charset="0"/>
              <a:buChar char="•"/>
            </a:pPr>
            <a:r>
              <a:rPr lang="en-US" dirty="0" smtClean="0">
                <a:solidFill>
                  <a:srgbClr val="002060"/>
                </a:solidFill>
              </a:rPr>
              <a:t>     Acknowledgement</a:t>
            </a:r>
            <a:endParaRPr lang="en-US" dirty="0">
              <a:solidFill>
                <a:srgbClr val="002060"/>
              </a:solidFill>
            </a:endParaRPr>
          </a:p>
          <a:p>
            <a:pPr marL="285750" indent="-285750" algn="just">
              <a:buFont typeface="Arial" panose="020B0604020202020204" pitchFamily="34" charset="0"/>
              <a:buChar char="•"/>
            </a:pPr>
            <a:endParaRPr lang="en-IN" dirty="0">
              <a:solidFill>
                <a:srgbClr val="C00000"/>
              </a:solidFill>
            </a:endParaRPr>
          </a:p>
        </p:txBody>
      </p:sp>
    </p:spTree>
    <p:extLst>
      <p:ext uri="{BB962C8B-B14F-4D97-AF65-F5344CB8AC3E}">
        <p14:creationId xmlns:p14="http://schemas.microsoft.com/office/powerpoint/2010/main" val="4034414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1200329"/>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rPr>
              <a:t>CSMA </a:t>
            </a:r>
            <a:r>
              <a:rPr lang="en-IN" sz="2400" b="1" dirty="0">
                <a:solidFill>
                  <a:srgbClr val="002060"/>
                </a:solidFill>
              </a:rPr>
              <a:t>/ CA </a:t>
            </a:r>
            <a:r>
              <a:rPr lang="en-IN" sz="2400" b="1" dirty="0" smtClean="0">
                <a:solidFill>
                  <a:srgbClr val="002060"/>
                </a:solidFill>
              </a:rPr>
              <a:t>(Carrier </a:t>
            </a:r>
            <a:r>
              <a:rPr lang="en-IN" sz="2400" b="1" dirty="0">
                <a:solidFill>
                  <a:srgbClr val="002060"/>
                </a:solidFill>
              </a:rPr>
              <a:t>Sense Multiple Access / Collision Avoidance)</a:t>
            </a:r>
            <a:endParaRPr lang="en-IN" sz="2400" b="1" dirty="0">
              <a:solidFill>
                <a:srgbClr val="002060"/>
              </a:solidFill>
              <a:latin typeface="Times New Roman" panose="02020603050405020304" pitchFamily="18" charset="0"/>
              <a:cs typeface="Times New Roman" panose="02020603050405020304" pitchFamily="18" charset="0"/>
            </a:endParaRPr>
          </a:p>
          <a:p>
            <a:pPr algn="ct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857829" y="974213"/>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738664"/>
          </a:xfrm>
          <a:prstGeom prst="rect">
            <a:avLst/>
          </a:prstGeom>
        </p:spPr>
        <p:txBody>
          <a:bodyPr wrap="square">
            <a:spAutoFit/>
          </a:bodyPr>
          <a:lstStyle/>
          <a:p>
            <a:endParaRPr lang="en-US" dirty="0"/>
          </a:p>
          <a:p>
            <a:endParaRPr lang="en-US" dirty="0" smtClean="0">
              <a:solidFill>
                <a:srgbClr val="333333"/>
              </a:solidFill>
              <a:latin typeface="inter-regular"/>
            </a:endParaRPr>
          </a:p>
          <a:p>
            <a:endParaRPr lang="en-IN" dirty="0"/>
          </a:p>
        </p:txBody>
      </p:sp>
      <p:sp>
        <p:nvSpPr>
          <p:cNvPr id="6" name="Rectangle 5"/>
          <p:cNvSpPr/>
          <p:nvPr/>
        </p:nvSpPr>
        <p:spPr>
          <a:xfrm>
            <a:off x="137884" y="1063173"/>
            <a:ext cx="8853716" cy="3754874"/>
          </a:xfrm>
          <a:prstGeom prst="rect">
            <a:avLst/>
          </a:prstGeom>
        </p:spPr>
        <p:txBody>
          <a:bodyPr wrap="square">
            <a:spAutoFit/>
          </a:bodyPr>
          <a:lstStyle/>
          <a:p>
            <a:pPr algn="just"/>
            <a:r>
              <a:rPr lang="en-US" b="1" dirty="0" err="1" smtClean="0">
                <a:solidFill>
                  <a:srgbClr val="C00000"/>
                </a:solidFill>
              </a:rPr>
              <a:t>Interframe</a:t>
            </a:r>
            <a:r>
              <a:rPr lang="en-US" b="1" dirty="0" smtClean="0">
                <a:solidFill>
                  <a:srgbClr val="C00000"/>
                </a:solidFill>
              </a:rPr>
              <a:t> </a:t>
            </a:r>
            <a:r>
              <a:rPr lang="en-US" b="1" dirty="0">
                <a:solidFill>
                  <a:srgbClr val="C00000"/>
                </a:solidFill>
              </a:rPr>
              <a:t>Space or IFS:</a:t>
            </a:r>
            <a:r>
              <a:rPr lang="en-US" dirty="0">
                <a:solidFill>
                  <a:srgbClr val="C00000"/>
                </a:solidFill>
              </a:rPr>
              <a:t> If the station wants to transmit the data then it waits until the channel becomes idle and when the </a:t>
            </a:r>
            <a:r>
              <a:rPr lang="en-US" b="1" dirty="0">
                <a:solidFill>
                  <a:srgbClr val="C00000"/>
                </a:solidFill>
              </a:rPr>
              <a:t>channel becomes idle station does not immediately send the data but waits for some time. </a:t>
            </a:r>
            <a:endParaRPr lang="en-US" b="1" dirty="0" smtClean="0">
              <a:solidFill>
                <a:srgbClr val="C00000"/>
              </a:solidFill>
            </a:endParaRPr>
          </a:p>
          <a:p>
            <a:pPr algn="just"/>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This </a:t>
            </a:r>
            <a:r>
              <a:rPr lang="en-US" dirty="0">
                <a:solidFill>
                  <a:srgbClr val="C00000"/>
                </a:solidFill>
              </a:rPr>
              <a:t>period is known as the </a:t>
            </a:r>
            <a:r>
              <a:rPr lang="en-US" b="1" dirty="0" err="1">
                <a:solidFill>
                  <a:srgbClr val="C00000"/>
                </a:solidFill>
              </a:rPr>
              <a:t>Interframe</a:t>
            </a:r>
            <a:r>
              <a:rPr lang="en-US" b="1" dirty="0">
                <a:solidFill>
                  <a:srgbClr val="C00000"/>
                </a:solidFill>
              </a:rPr>
              <a:t> Space or IFS.</a:t>
            </a:r>
            <a:r>
              <a:rPr lang="en-US" dirty="0">
                <a:solidFill>
                  <a:srgbClr val="C00000"/>
                </a:solidFill>
              </a:rPr>
              <a:t> IFS can also define the priority of the frame or station</a:t>
            </a:r>
            <a:r>
              <a:rPr lang="en-US" dirty="0" smtClean="0">
                <a:solidFill>
                  <a:srgbClr val="C00000"/>
                </a:solidFill>
              </a:rPr>
              <a:t>.</a:t>
            </a:r>
          </a:p>
          <a:p>
            <a:pPr algn="just"/>
            <a:endParaRPr lang="en-US" dirty="0">
              <a:solidFill>
                <a:srgbClr val="C00000"/>
              </a:solidFill>
            </a:endParaRPr>
          </a:p>
          <a:p>
            <a:pPr algn="just"/>
            <a:r>
              <a:rPr lang="en-US" b="1" dirty="0">
                <a:solidFill>
                  <a:srgbClr val="C00000"/>
                </a:solidFill>
              </a:rPr>
              <a:t>Contention window:</a:t>
            </a:r>
            <a:r>
              <a:rPr lang="en-US" dirty="0">
                <a:solidFill>
                  <a:srgbClr val="C00000"/>
                </a:solidFill>
              </a:rPr>
              <a:t> The contention window is a time that is divided into time slots. When the station is ready for data transmission after waiting for IFS then it </a:t>
            </a:r>
            <a:r>
              <a:rPr lang="en-US" b="1" dirty="0">
                <a:solidFill>
                  <a:srgbClr val="C00000"/>
                </a:solidFill>
              </a:rPr>
              <a:t>chooses the random amount of slots for waiting</a:t>
            </a:r>
            <a:r>
              <a:rPr lang="en-US" b="1" dirty="0" smtClean="0">
                <a:solidFill>
                  <a:srgbClr val="C00000"/>
                </a:solidFill>
              </a:rPr>
              <a:t>.</a:t>
            </a:r>
          </a:p>
          <a:p>
            <a:pPr algn="just"/>
            <a:endParaRPr lang="en-US" dirty="0"/>
          </a:p>
          <a:p>
            <a:pPr marL="285750" indent="-285750" algn="just">
              <a:buFont typeface="Arial" panose="020B0604020202020204" pitchFamily="34" charset="0"/>
              <a:buChar char="•"/>
            </a:pPr>
            <a:r>
              <a:rPr lang="en-US" dirty="0" smtClean="0"/>
              <a:t> </a:t>
            </a:r>
            <a:r>
              <a:rPr lang="en-US" dirty="0">
                <a:solidFill>
                  <a:srgbClr val="002060"/>
                </a:solidFill>
              </a:rPr>
              <a:t>After waiting for the random number of slots if the channel is still busy then the station does not initiate the whole process again, </a:t>
            </a:r>
            <a:r>
              <a:rPr lang="en-US" b="1" dirty="0">
                <a:solidFill>
                  <a:srgbClr val="002060"/>
                </a:solidFill>
              </a:rPr>
              <a:t>the station stops its timer and restarts again when the channel is sensed idle</a:t>
            </a:r>
            <a:r>
              <a:rPr lang="en-US" b="1" dirty="0" smtClean="0">
                <a:solidFill>
                  <a:srgbClr val="002060"/>
                </a:solidFill>
              </a:rPr>
              <a:t>.</a:t>
            </a:r>
          </a:p>
          <a:p>
            <a:pPr algn="just"/>
            <a:endParaRPr lang="en-US" dirty="0">
              <a:solidFill>
                <a:srgbClr val="002060"/>
              </a:solidFill>
            </a:endParaRPr>
          </a:p>
          <a:p>
            <a:pPr algn="just"/>
            <a:r>
              <a:rPr lang="en-US" b="1" dirty="0">
                <a:solidFill>
                  <a:srgbClr val="002060"/>
                </a:solidFill>
              </a:rPr>
              <a:t>Acknowledgement:</a:t>
            </a:r>
            <a:r>
              <a:rPr lang="en-US" dirty="0">
                <a:solidFill>
                  <a:srgbClr val="002060"/>
                </a:solidFill>
              </a:rPr>
              <a:t> There may be a chance of collision or data may be corrupted during the transmission. </a:t>
            </a:r>
            <a:r>
              <a:rPr lang="en-US" b="1" dirty="0">
                <a:solidFill>
                  <a:srgbClr val="002060"/>
                </a:solidFill>
              </a:rPr>
              <a:t>Positive acknowledgment and time-out are used </a:t>
            </a:r>
            <a:r>
              <a:rPr lang="en-US" dirty="0">
                <a:solidFill>
                  <a:srgbClr val="002060"/>
                </a:solidFill>
              </a:rPr>
              <a:t>in addition to ensuring that the receiver has successfully received the data.</a:t>
            </a:r>
          </a:p>
          <a:p>
            <a:pPr marL="285750" indent="-285750" algn="just">
              <a:buFont typeface="Arial" panose="020B0604020202020204" pitchFamily="34" charset="0"/>
              <a:buChar char="•"/>
            </a:pPr>
            <a:endParaRPr lang="en-IN" dirty="0">
              <a:solidFill>
                <a:srgbClr val="C00000"/>
              </a:solidFill>
            </a:endParaRPr>
          </a:p>
        </p:txBody>
      </p:sp>
    </p:spTree>
    <p:extLst>
      <p:ext uri="{BB962C8B-B14F-4D97-AF65-F5344CB8AC3E}">
        <p14:creationId xmlns:p14="http://schemas.microsoft.com/office/powerpoint/2010/main" val="875075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endParaRPr lang="en-IN" sz="2400" b="1" dirty="0" smtClean="0">
              <a:latin typeface="Times New Roman" panose="02020603050405020304" pitchFamily="18" charset="0"/>
              <a:cs typeface="Times New Roman" panose="02020603050405020304" pitchFamily="18" charset="0"/>
            </a:endParaRP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Flow diagram of </a:t>
            </a:r>
            <a:r>
              <a:rPr lang="en-IN" sz="2400" b="1" dirty="0" smtClean="0">
                <a:solidFill>
                  <a:srgbClr val="002060"/>
                </a:solidFill>
              </a:rPr>
              <a:t>CSMA / CA</a:t>
            </a: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857829" y="974213"/>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738664"/>
          </a:xfrm>
          <a:prstGeom prst="rect">
            <a:avLst/>
          </a:prstGeom>
        </p:spPr>
        <p:txBody>
          <a:bodyPr wrap="square">
            <a:spAutoFit/>
          </a:bodyPr>
          <a:lstStyle/>
          <a:p>
            <a:endParaRPr lang="en-US" dirty="0"/>
          </a:p>
          <a:p>
            <a:endParaRPr lang="en-US" dirty="0" smtClean="0">
              <a:solidFill>
                <a:srgbClr val="333333"/>
              </a:solidFill>
              <a:latin typeface="inter-regular"/>
            </a:endParaRPr>
          </a:p>
          <a:p>
            <a:endParaRPr lang="en-IN" dirty="0"/>
          </a:p>
        </p:txBody>
      </p:sp>
      <p:sp>
        <p:nvSpPr>
          <p:cNvPr id="6" name="Rectangle 5"/>
          <p:cNvSpPr/>
          <p:nvPr/>
        </p:nvSpPr>
        <p:spPr>
          <a:xfrm>
            <a:off x="137884" y="1063173"/>
            <a:ext cx="885371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endParaRPr>
          </a:p>
        </p:txBody>
      </p:sp>
      <p:pic>
        <p:nvPicPr>
          <p:cNvPr id="3" name="Picture 2"/>
          <p:cNvPicPr>
            <a:picLocks noChangeAspect="1"/>
          </p:cNvPicPr>
          <p:nvPr/>
        </p:nvPicPr>
        <p:blipFill>
          <a:blip r:embed="rId3"/>
          <a:stretch>
            <a:fillRect/>
          </a:stretch>
        </p:blipFill>
        <p:spPr>
          <a:xfrm>
            <a:off x="307974" y="974213"/>
            <a:ext cx="8393339" cy="3931896"/>
          </a:xfrm>
          <a:prstGeom prst="rect">
            <a:avLst/>
          </a:prstGeom>
        </p:spPr>
      </p:pic>
    </p:spTree>
    <p:extLst>
      <p:ext uri="{BB962C8B-B14F-4D97-AF65-F5344CB8AC3E}">
        <p14:creationId xmlns:p14="http://schemas.microsoft.com/office/powerpoint/2010/main" val="3239893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endParaRPr lang="en-IN" sz="2400" b="1" dirty="0" smtClean="0">
              <a:latin typeface="Times New Roman" panose="02020603050405020304" pitchFamily="18" charset="0"/>
              <a:cs typeface="Times New Roman" panose="02020603050405020304" pitchFamily="18" charset="0"/>
            </a:endParaRP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Timing in  </a:t>
            </a:r>
            <a:r>
              <a:rPr lang="en-IN" sz="2400" b="1" dirty="0" smtClean="0">
                <a:solidFill>
                  <a:srgbClr val="002060"/>
                </a:solidFill>
              </a:rPr>
              <a:t>CSMA / CA</a:t>
            </a: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857829" y="974213"/>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738664"/>
          </a:xfrm>
          <a:prstGeom prst="rect">
            <a:avLst/>
          </a:prstGeom>
        </p:spPr>
        <p:txBody>
          <a:bodyPr wrap="square">
            <a:spAutoFit/>
          </a:bodyPr>
          <a:lstStyle/>
          <a:p>
            <a:endParaRPr lang="en-US" dirty="0"/>
          </a:p>
          <a:p>
            <a:endParaRPr lang="en-US" dirty="0" smtClean="0">
              <a:solidFill>
                <a:srgbClr val="333333"/>
              </a:solidFill>
              <a:latin typeface="inter-regular"/>
            </a:endParaRPr>
          </a:p>
          <a:p>
            <a:endParaRPr lang="en-IN" dirty="0"/>
          </a:p>
        </p:txBody>
      </p:sp>
      <p:sp>
        <p:nvSpPr>
          <p:cNvPr id="6" name="Rectangle 5"/>
          <p:cNvSpPr/>
          <p:nvPr/>
        </p:nvSpPr>
        <p:spPr>
          <a:xfrm>
            <a:off x="137884" y="1063173"/>
            <a:ext cx="885371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endParaRPr>
          </a:p>
        </p:txBody>
      </p:sp>
      <p:sp>
        <p:nvSpPr>
          <p:cNvPr id="9" name="AutoShape 2" descr="behaviour-csma-c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behaviour-csma-c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15"/>
          <p:cNvPicPr>
            <a:picLocks noChangeAspect="1"/>
          </p:cNvPicPr>
          <p:nvPr/>
        </p:nvPicPr>
        <p:blipFill>
          <a:blip r:embed="rId3"/>
          <a:stretch>
            <a:fillRect/>
          </a:stretch>
        </p:blipFill>
        <p:spPr>
          <a:xfrm>
            <a:off x="612774" y="1221303"/>
            <a:ext cx="7790997" cy="2835440"/>
          </a:xfrm>
          <a:prstGeom prst="rect">
            <a:avLst/>
          </a:prstGeom>
        </p:spPr>
      </p:pic>
    </p:spTree>
    <p:extLst>
      <p:ext uri="{BB962C8B-B14F-4D97-AF65-F5344CB8AC3E}">
        <p14:creationId xmlns:p14="http://schemas.microsoft.com/office/powerpoint/2010/main" val="2798312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endParaRPr lang="en-IN" sz="2400" b="1" dirty="0" smtClean="0">
              <a:latin typeface="Times New Roman" panose="02020603050405020304" pitchFamily="18" charset="0"/>
              <a:cs typeface="Times New Roman" panose="02020603050405020304" pitchFamily="18" charset="0"/>
            </a:endParaRP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Frame Exchange Time Line</a:t>
            </a:r>
          </a:p>
        </p:txBody>
      </p:sp>
      <p:sp>
        <p:nvSpPr>
          <p:cNvPr id="5" name="Rectangle 4"/>
          <p:cNvSpPr/>
          <p:nvPr/>
        </p:nvSpPr>
        <p:spPr>
          <a:xfrm>
            <a:off x="-1857829" y="974213"/>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738664"/>
          </a:xfrm>
          <a:prstGeom prst="rect">
            <a:avLst/>
          </a:prstGeom>
        </p:spPr>
        <p:txBody>
          <a:bodyPr wrap="square">
            <a:spAutoFit/>
          </a:bodyPr>
          <a:lstStyle/>
          <a:p>
            <a:endParaRPr lang="en-US" dirty="0"/>
          </a:p>
          <a:p>
            <a:endParaRPr lang="en-US" dirty="0" smtClean="0">
              <a:solidFill>
                <a:srgbClr val="333333"/>
              </a:solidFill>
              <a:latin typeface="inter-regular"/>
            </a:endParaRPr>
          </a:p>
          <a:p>
            <a:endParaRPr lang="en-IN" dirty="0"/>
          </a:p>
        </p:txBody>
      </p:sp>
      <p:sp>
        <p:nvSpPr>
          <p:cNvPr id="6" name="Rectangle 5"/>
          <p:cNvSpPr/>
          <p:nvPr/>
        </p:nvSpPr>
        <p:spPr>
          <a:xfrm>
            <a:off x="137884" y="1063173"/>
            <a:ext cx="885371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endParaRPr>
          </a:p>
        </p:txBody>
      </p:sp>
      <p:sp>
        <p:nvSpPr>
          <p:cNvPr id="9" name="AutoShape 2" descr="behaviour-csma-c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behaviour-csma-c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3"/>
          <a:stretch>
            <a:fillRect/>
          </a:stretch>
        </p:blipFill>
        <p:spPr>
          <a:xfrm>
            <a:off x="917575" y="1217496"/>
            <a:ext cx="7515225" cy="3629025"/>
          </a:xfrm>
          <a:prstGeom prst="rect">
            <a:avLst/>
          </a:prstGeom>
        </p:spPr>
      </p:pic>
    </p:spTree>
    <p:extLst>
      <p:ext uri="{BB962C8B-B14F-4D97-AF65-F5344CB8AC3E}">
        <p14:creationId xmlns:p14="http://schemas.microsoft.com/office/powerpoint/2010/main" val="1980861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endParaRPr lang="en-IN" sz="2400" b="1" dirty="0" smtClean="0">
              <a:latin typeface="Times New Roman" panose="02020603050405020304" pitchFamily="18" charset="0"/>
              <a:cs typeface="Times New Roman" panose="02020603050405020304" pitchFamily="18" charset="0"/>
            </a:endParaRP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Frame Exchange Time Line</a:t>
            </a:r>
          </a:p>
        </p:txBody>
      </p:sp>
      <p:sp>
        <p:nvSpPr>
          <p:cNvPr id="5" name="Rectangle 4"/>
          <p:cNvSpPr/>
          <p:nvPr/>
        </p:nvSpPr>
        <p:spPr>
          <a:xfrm>
            <a:off x="137883" y="983399"/>
            <a:ext cx="8766631" cy="4093428"/>
          </a:xfrm>
          <a:prstGeom prst="rect">
            <a:avLst/>
          </a:prstGeom>
        </p:spPr>
        <p:txBody>
          <a:bodyPr wrap="square">
            <a:spAutoFit/>
          </a:bodyPr>
          <a:lstStyle/>
          <a:p>
            <a:pPr marL="342900" indent="-342900" algn="just">
              <a:buAutoNum type="arabicPeriod"/>
            </a:pPr>
            <a:r>
              <a:rPr lang="en-US" sz="1300" dirty="0" smtClean="0">
                <a:solidFill>
                  <a:srgbClr val="C00000"/>
                </a:solidFill>
                <a:latin typeface="+mj-lt"/>
              </a:rPr>
              <a:t>Before sending a frame, the source station senses the medium by checking the energy level at the carrier frequency.</a:t>
            </a:r>
          </a:p>
          <a:p>
            <a:pPr marL="342900" indent="-342900" algn="just">
              <a:buAutoNum type="arabicPeriod"/>
            </a:pPr>
            <a:endParaRPr lang="en-US" sz="1300" dirty="0" smtClean="0">
              <a:solidFill>
                <a:srgbClr val="C00000"/>
              </a:solidFill>
              <a:latin typeface="+mj-lt"/>
            </a:endParaRPr>
          </a:p>
          <a:p>
            <a:pPr marL="342900" indent="-342900" algn="just">
              <a:buAutoNum type="alphaLcPeriod"/>
            </a:pPr>
            <a:r>
              <a:rPr lang="en-US" sz="1300" dirty="0" smtClean="0">
                <a:solidFill>
                  <a:srgbClr val="C00000"/>
                </a:solidFill>
                <a:latin typeface="+mj-lt"/>
              </a:rPr>
              <a:t>The channel uses a persistence strategy with </a:t>
            </a:r>
            <a:r>
              <a:rPr lang="en-US" sz="1300" b="1" dirty="0" err="1" smtClean="0">
                <a:solidFill>
                  <a:srgbClr val="C00000"/>
                </a:solidFill>
                <a:latin typeface="+mj-lt"/>
              </a:rPr>
              <a:t>backoff</a:t>
            </a:r>
            <a:r>
              <a:rPr lang="en-US" sz="1300" b="1" dirty="0" smtClean="0">
                <a:solidFill>
                  <a:srgbClr val="C00000"/>
                </a:solidFill>
                <a:latin typeface="+mj-lt"/>
              </a:rPr>
              <a:t> until the channel is idle.</a:t>
            </a:r>
          </a:p>
          <a:p>
            <a:pPr marL="342900" indent="-342900" algn="just">
              <a:buAutoNum type="alphaLcPeriod"/>
            </a:pPr>
            <a:endParaRPr lang="en-US" sz="1300" dirty="0" smtClean="0">
              <a:solidFill>
                <a:srgbClr val="C00000"/>
              </a:solidFill>
              <a:latin typeface="+mj-lt"/>
            </a:endParaRPr>
          </a:p>
          <a:p>
            <a:pPr marL="342900" indent="-342900" algn="just">
              <a:buAutoNum type="alphaLcPeriod"/>
            </a:pPr>
            <a:r>
              <a:rPr lang="en-US" sz="1300" dirty="0" smtClean="0">
                <a:solidFill>
                  <a:srgbClr val="C00000"/>
                </a:solidFill>
                <a:latin typeface="+mj-lt"/>
              </a:rPr>
              <a:t>After the station is found to be idle, the station waits for a period of time called the </a:t>
            </a:r>
            <a:r>
              <a:rPr lang="en-US" sz="1300" b="1" dirty="0" smtClean="0">
                <a:solidFill>
                  <a:srgbClr val="C00000"/>
                </a:solidFill>
                <a:latin typeface="+mj-lt"/>
              </a:rPr>
              <a:t>DCF </a:t>
            </a:r>
            <a:r>
              <a:rPr lang="en-US" sz="1300" b="1" dirty="0" err="1" smtClean="0">
                <a:solidFill>
                  <a:srgbClr val="C00000"/>
                </a:solidFill>
                <a:latin typeface="+mj-lt"/>
              </a:rPr>
              <a:t>interframe</a:t>
            </a:r>
            <a:r>
              <a:rPr lang="en-US" sz="1300" b="1" dirty="0" smtClean="0">
                <a:solidFill>
                  <a:srgbClr val="C00000"/>
                </a:solidFill>
                <a:latin typeface="+mj-lt"/>
              </a:rPr>
              <a:t> space (DIFS); </a:t>
            </a:r>
            <a:r>
              <a:rPr lang="en-US" sz="1300" dirty="0" smtClean="0">
                <a:solidFill>
                  <a:srgbClr val="C00000"/>
                </a:solidFill>
                <a:latin typeface="+mj-lt"/>
              </a:rPr>
              <a:t>then the station sends a control frame called the </a:t>
            </a:r>
            <a:r>
              <a:rPr lang="en-US" sz="1300" b="1" dirty="0" smtClean="0">
                <a:solidFill>
                  <a:srgbClr val="C00000"/>
                </a:solidFill>
                <a:latin typeface="+mj-lt"/>
              </a:rPr>
              <a:t>request to send (RTS).</a:t>
            </a:r>
          </a:p>
          <a:p>
            <a:pPr marL="342900" indent="-342900" algn="just">
              <a:buAutoNum type="alphaLcPeriod"/>
            </a:pPr>
            <a:endParaRPr lang="en-US" sz="1300" dirty="0" smtClean="0">
              <a:solidFill>
                <a:srgbClr val="C00000"/>
              </a:solidFill>
              <a:latin typeface="+mj-lt"/>
            </a:endParaRPr>
          </a:p>
          <a:p>
            <a:pPr algn="just"/>
            <a:r>
              <a:rPr lang="en-US" sz="1300" dirty="0" smtClean="0">
                <a:solidFill>
                  <a:srgbClr val="002060"/>
                </a:solidFill>
                <a:latin typeface="+mj-lt"/>
              </a:rPr>
              <a:t>2. After receiving the RTS and waiting a period of time called the short </a:t>
            </a:r>
            <a:r>
              <a:rPr lang="en-US" sz="1300" dirty="0" err="1" smtClean="0">
                <a:solidFill>
                  <a:srgbClr val="002060"/>
                </a:solidFill>
                <a:latin typeface="+mj-lt"/>
              </a:rPr>
              <a:t>interframe</a:t>
            </a:r>
            <a:r>
              <a:rPr lang="en-US" sz="1300" dirty="0" smtClean="0">
                <a:solidFill>
                  <a:srgbClr val="002060"/>
                </a:solidFill>
                <a:latin typeface="+mj-lt"/>
              </a:rPr>
              <a:t> space (SIFS), the destination station sends a control frame, called the </a:t>
            </a:r>
            <a:r>
              <a:rPr lang="en-US" sz="1300" b="1" dirty="0" smtClean="0">
                <a:solidFill>
                  <a:srgbClr val="002060"/>
                </a:solidFill>
                <a:latin typeface="+mj-lt"/>
              </a:rPr>
              <a:t>clear to send (CTS)</a:t>
            </a:r>
            <a:r>
              <a:rPr lang="en-US" sz="1300" dirty="0" smtClean="0">
                <a:solidFill>
                  <a:srgbClr val="002060"/>
                </a:solidFill>
                <a:latin typeface="+mj-lt"/>
              </a:rPr>
              <a:t>, to the source station. </a:t>
            </a:r>
          </a:p>
          <a:p>
            <a:pPr algn="just"/>
            <a:endParaRPr lang="en-US" sz="1300" dirty="0" smtClean="0">
              <a:solidFill>
                <a:srgbClr val="002060"/>
              </a:solidFill>
              <a:latin typeface="+mj-lt"/>
            </a:endParaRPr>
          </a:p>
          <a:p>
            <a:pPr marL="285750" indent="-285750" algn="just">
              <a:buFont typeface="Arial" panose="020B0604020202020204" pitchFamily="34" charset="0"/>
              <a:buChar char="•"/>
            </a:pPr>
            <a:r>
              <a:rPr lang="en-US" sz="1300" dirty="0" smtClean="0">
                <a:solidFill>
                  <a:srgbClr val="002060"/>
                </a:solidFill>
                <a:latin typeface="+mj-lt"/>
              </a:rPr>
              <a:t>This control frame indicates that the destination station is ready to receive data.</a:t>
            </a:r>
          </a:p>
          <a:p>
            <a:pPr algn="just"/>
            <a:endParaRPr lang="en-US" sz="1300" dirty="0" smtClean="0">
              <a:solidFill>
                <a:srgbClr val="002060"/>
              </a:solidFill>
              <a:latin typeface="+mj-lt"/>
            </a:endParaRPr>
          </a:p>
          <a:p>
            <a:pPr algn="just"/>
            <a:r>
              <a:rPr lang="en-US" sz="1300" dirty="0" smtClean="0">
                <a:solidFill>
                  <a:srgbClr val="002060"/>
                </a:solidFill>
                <a:latin typeface="+mj-lt"/>
              </a:rPr>
              <a:t>3. The source station sends data after </a:t>
            </a:r>
            <a:r>
              <a:rPr lang="en-US" sz="1300" b="1" dirty="0" smtClean="0">
                <a:solidFill>
                  <a:srgbClr val="002060"/>
                </a:solidFill>
                <a:latin typeface="+mj-lt"/>
              </a:rPr>
              <a:t>waiting an amount of time equal to SIFS.</a:t>
            </a:r>
          </a:p>
          <a:p>
            <a:pPr algn="just"/>
            <a:endParaRPr lang="en-US" sz="1300" dirty="0" smtClean="0">
              <a:solidFill>
                <a:srgbClr val="002060"/>
              </a:solidFill>
              <a:latin typeface="+mj-lt"/>
            </a:endParaRPr>
          </a:p>
          <a:p>
            <a:pPr algn="just"/>
            <a:r>
              <a:rPr lang="en-US" sz="1300" dirty="0" smtClean="0">
                <a:solidFill>
                  <a:srgbClr val="002060"/>
                </a:solidFill>
                <a:latin typeface="+mj-lt"/>
              </a:rPr>
              <a:t>4. The destination station, after waiting an amount of time equal to SIFS, </a:t>
            </a:r>
            <a:r>
              <a:rPr lang="en-US" sz="1300" b="1" dirty="0" smtClean="0">
                <a:solidFill>
                  <a:srgbClr val="002060"/>
                </a:solidFill>
                <a:latin typeface="+mj-lt"/>
              </a:rPr>
              <a:t>sends an acknowledgment to show that the frame has been received. </a:t>
            </a:r>
          </a:p>
          <a:p>
            <a:pPr marL="285750" indent="-285750" algn="just">
              <a:buFont typeface="Arial" panose="020B0604020202020204" pitchFamily="34" charset="0"/>
              <a:buChar char="•"/>
            </a:pPr>
            <a:r>
              <a:rPr lang="en-US" sz="1300" dirty="0" smtClean="0">
                <a:solidFill>
                  <a:srgbClr val="002060"/>
                </a:solidFill>
                <a:latin typeface="+mj-lt"/>
              </a:rPr>
              <a:t>Acknowledgment is needed in this protocol because the station does not have any means to check for the successful arrival of its data at the destination. On the other hand, the lack of collision in CSMA/CD is a kind of indication to the source that data have arrived.</a:t>
            </a:r>
            <a:endParaRPr lang="en-US" sz="1300" dirty="0">
              <a:solidFill>
                <a:srgbClr val="002060"/>
              </a:solidFill>
              <a:latin typeface="+mj-lt"/>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738664"/>
          </a:xfrm>
          <a:prstGeom prst="rect">
            <a:avLst/>
          </a:prstGeom>
        </p:spPr>
        <p:txBody>
          <a:bodyPr wrap="square">
            <a:spAutoFit/>
          </a:bodyPr>
          <a:lstStyle/>
          <a:p>
            <a:endParaRPr lang="en-US" dirty="0"/>
          </a:p>
          <a:p>
            <a:endParaRPr lang="en-US" dirty="0" smtClean="0">
              <a:solidFill>
                <a:srgbClr val="333333"/>
              </a:solidFill>
              <a:latin typeface="inter-regular"/>
            </a:endParaRPr>
          </a:p>
          <a:p>
            <a:endParaRPr lang="en-IN" dirty="0"/>
          </a:p>
        </p:txBody>
      </p:sp>
      <p:sp>
        <p:nvSpPr>
          <p:cNvPr id="6" name="Rectangle 5"/>
          <p:cNvSpPr/>
          <p:nvPr/>
        </p:nvSpPr>
        <p:spPr>
          <a:xfrm>
            <a:off x="137884" y="1063173"/>
            <a:ext cx="885371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endParaRPr>
          </a:p>
        </p:txBody>
      </p:sp>
      <p:sp>
        <p:nvSpPr>
          <p:cNvPr id="9" name="AutoShape 2" descr="behaviour-csma-c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behaviour-csma-c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08250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endParaRPr lang="en-IN" sz="2400" b="1" dirty="0" smtClean="0">
              <a:latin typeface="Times New Roman" panose="02020603050405020304" pitchFamily="18" charset="0"/>
              <a:cs typeface="Times New Roman" panose="02020603050405020304" pitchFamily="18" charset="0"/>
            </a:endParaRP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CSMA/CD Vs CSMA/CA</a:t>
            </a:r>
          </a:p>
        </p:txBody>
      </p:sp>
      <p:sp>
        <p:nvSpPr>
          <p:cNvPr id="5" name="Rectangle 4"/>
          <p:cNvSpPr/>
          <p:nvPr/>
        </p:nvSpPr>
        <p:spPr>
          <a:xfrm>
            <a:off x="137883" y="983399"/>
            <a:ext cx="8766631" cy="292388"/>
          </a:xfrm>
          <a:prstGeom prst="rect">
            <a:avLst/>
          </a:prstGeom>
        </p:spPr>
        <p:txBody>
          <a:bodyPr wrap="square">
            <a:spAutoFit/>
          </a:bodyPr>
          <a:lstStyle/>
          <a:p>
            <a:pPr algn="just"/>
            <a:endParaRPr lang="en-US" sz="1300" dirty="0">
              <a:solidFill>
                <a:srgbClr val="002060"/>
              </a:solidFill>
              <a:latin typeface="+mj-lt"/>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738664"/>
          </a:xfrm>
          <a:prstGeom prst="rect">
            <a:avLst/>
          </a:prstGeom>
        </p:spPr>
        <p:txBody>
          <a:bodyPr wrap="square">
            <a:spAutoFit/>
          </a:bodyPr>
          <a:lstStyle/>
          <a:p>
            <a:endParaRPr lang="en-US" dirty="0"/>
          </a:p>
          <a:p>
            <a:endParaRPr lang="en-US" dirty="0" smtClean="0">
              <a:solidFill>
                <a:srgbClr val="333333"/>
              </a:solidFill>
              <a:latin typeface="inter-regular"/>
            </a:endParaRPr>
          </a:p>
          <a:p>
            <a:endParaRPr lang="en-IN" dirty="0"/>
          </a:p>
        </p:txBody>
      </p:sp>
      <p:sp>
        <p:nvSpPr>
          <p:cNvPr id="6" name="Rectangle 5"/>
          <p:cNvSpPr/>
          <p:nvPr/>
        </p:nvSpPr>
        <p:spPr>
          <a:xfrm>
            <a:off x="137884" y="1063173"/>
            <a:ext cx="885371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endParaRPr>
          </a:p>
        </p:txBody>
      </p:sp>
      <p:sp>
        <p:nvSpPr>
          <p:cNvPr id="9" name="AutoShape 2" descr="behaviour-csma-c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behaviour-csma-c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3" name="Table 2"/>
          <p:cNvGraphicFramePr>
            <a:graphicFrameLocks noGrp="1"/>
          </p:cNvGraphicFramePr>
          <p:nvPr>
            <p:extLst>
              <p:ext uri="{D42A27DB-BD31-4B8C-83A1-F6EECF244321}">
                <p14:modId xmlns:p14="http://schemas.microsoft.com/office/powerpoint/2010/main" val="1957011273"/>
              </p:ext>
            </p:extLst>
          </p:nvPr>
        </p:nvGraphicFramePr>
        <p:xfrm>
          <a:off x="137882" y="910673"/>
          <a:ext cx="8766632" cy="4056112"/>
        </p:xfrm>
        <a:graphic>
          <a:graphicData uri="http://schemas.openxmlformats.org/drawingml/2006/table">
            <a:tbl>
              <a:tblPr/>
              <a:tblGrid>
                <a:gridCol w="664511"/>
                <a:gridCol w="4807231"/>
                <a:gridCol w="3294890"/>
              </a:tblGrid>
              <a:tr h="255994">
                <a:tc>
                  <a:txBody>
                    <a:bodyPr/>
                    <a:lstStyle/>
                    <a:p>
                      <a:pPr algn="ctr" rtl="0" fontAlgn="base"/>
                      <a:r>
                        <a:rPr lang="en-IN" sz="1100" b="1" dirty="0">
                          <a:solidFill>
                            <a:srgbClr val="FF0000"/>
                          </a:solidFill>
                          <a:effectLst/>
                        </a:rPr>
                        <a:t>S.NO</a:t>
                      </a:r>
                    </a:p>
                  </a:txBody>
                  <a:tcPr marL="24507" marR="24507" marT="49014" marB="4901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IN" sz="1100" b="1" dirty="0">
                          <a:solidFill>
                            <a:srgbClr val="FF0000"/>
                          </a:solidFill>
                          <a:effectLst/>
                        </a:rPr>
                        <a:t>CSMA/CD</a:t>
                      </a:r>
                    </a:p>
                  </a:txBody>
                  <a:tcPr marL="49014" marR="49014" marT="49014" marB="4901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IN" sz="1100" b="1" dirty="0">
                          <a:solidFill>
                            <a:srgbClr val="FF0000"/>
                          </a:solidFill>
                          <a:effectLst/>
                        </a:rPr>
                        <a:t>CSMA/CA</a:t>
                      </a:r>
                    </a:p>
                  </a:txBody>
                  <a:tcPr marL="49014" marR="49014" marT="49014" marB="4901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455314">
                <a:tc>
                  <a:txBody>
                    <a:bodyPr/>
                    <a:lstStyle/>
                    <a:p>
                      <a:pPr algn="ctr" fontAlgn="base"/>
                      <a:r>
                        <a:rPr lang="en-IN" sz="1100" b="0" dirty="0">
                          <a:solidFill>
                            <a:srgbClr val="FF0000"/>
                          </a:solidFill>
                          <a:effectLst/>
                        </a:rPr>
                        <a:t>1.</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00B0F0"/>
                          </a:solidFill>
                          <a:effectLst/>
                        </a:rPr>
                        <a:t>CSMA / CD is effective after a collision.</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FFC000"/>
                          </a:solidFill>
                          <a:effectLst/>
                        </a:rPr>
                        <a:t>Whereas CSMA / CA is effective before a collision.</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455314">
                <a:tc>
                  <a:txBody>
                    <a:bodyPr/>
                    <a:lstStyle/>
                    <a:p>
                      <a:pPr algn="ctr" fontAlgn="base"/>
                      <a:r>
                        <a:rPr lang="en-IN" sz="1100" b="0" dirty="0">
                          <a:solidFill>
                            <a:srgbClr val="FF0000"/>
                          </a:solidFill>
                          <a:effectLst/>
                        </a:rPr>
                        <a:t>2.</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00B0F0"/>
                          </a:solidFill>
                          <a:effectLst/>
                        </a:rPr>
                        <a:t>CSMA / CD is used in wired networks.</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FFC000"/>
                          </a:solidFill>
                          <a:effectLst/>
                        </a:rPr>
                        <a:t>Whereas CSMA / CA is commonly used in wireless networks.</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455314">
                <a:tc>
                  <a:txBody>
                    <a:bodyPr/>
                    <a:lstStyle/>
                    <a:p>
                      <a:pPr algn="ctr" fontAlgn="base"/>
                      <a:r>
                        <a:rPr lang="en-IN" sz="1100" b="0" dirty="0">
                          <a:solidFill>
                            <a:srgbClr val="FF0000"/>
                          </a:solidFill>
                          <a:effectLst/>
                        </a:rPr>
                        <a:t>3.</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00B0F0"/>
                          </a:solidFill>
                          <a:effectLst/>
                        </a:rPr>
                        <a:t>It only reduces the recovery time.</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FFC000"/>
                          </a:solidFill>
                          <a:effectLst/>
                        </a:rPr>
                        <a:t>Whereas CSMA/ CA minimizes the possibility of collision.</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570085">
                <a:tc>
                  <a:txBody>
                    <a:bodyPr/>
                    <a:lstStyle/>
                    <a:p>
                      <a:pPr algn="ctr" fontAlgn="base"/>
                      <a:r>
                        <a:rPr lang="en-IN" sz="1100" b="0" dirty="0">
                          <a:solidFill>
                            <a:srgbClr val="FF0000"/>
                          </a:solidFill>
                          <a:effectLst/>
                        </a:rPr>
                        <a:t>4.</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00B0F0"/>
                          </a:solidFill>
                          <a:effectLst/>
                        </a:rPr>
                        <a:t>CSMA / CD resends the data frame whenever a conflict occurs.</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FFC000"/>
                          </a:solidFill>
                          <a:effectLst/>
                        </a:rPr>
                        <a:t>Whereas CSMA / CA will first transmit the intent to send for data transmission.</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455314">
                <a:tc>
                  <a:txBody>
                    <a:bodyPr/>
                    <a:lstStyle/>
                    <a:p>
                      <a:pPr algn="ctr" fontAlgn="base"/>
                      <a:r>
                        <a:rPr lang="en-IN" sz="1100" b="0" dirty="0">
                          <a:solidFill>
                            <a:srgbClr val="FF0000"/>
                          </a:solidFill>
                          <a:effectLst/>
                        </a:rPr>
                        <a:t>5.</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00B0F0"/>
                          </a:solidFill>
                          <a:effectLst/>
                        </a:rPr>
                        <a:t>CSMA / CD is used in 802.3 standard.</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FFC000"/>
                          </a:solidFill>
                          <a:effectLst/>
                        </a:rPr>
                        <a:t>While CSMA / CA is used in 802.11 standard.</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570085">
                <a:tc>
                  <a:txBody>
                    <a:bodyPr/>
                    <a:lstStyle/>
                    <a:p>
                      <a:pPr algn="ctr" fontAlgn="base"/>
                      <a:r>
                        <a:rPr lang="en-IN" sz="1100" b="0">
                          <a:solidFill>
                            <a:srgbClr val="FF0000"/>
                          </a:solidFill>
                          <a:effectLst/>
                        </a:rPr>
                        <a:t>6.</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00B0F0"/>
                          </a:solidFill>
                          <a:effectLst/>
                        </a:rPr>
                        <a:t>It is more efficient than simple CSMA(Carrier Sense Multiple Access).</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FFC000"/>
                          </a:solidFill>
                          <a:effectLst/>
                        </a:rPr>
                        <a:t>While it is similar to simple CSMA(Carrier Sense Multiple Access).</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455314">
                <a:tc>
                  <a:txBody>
                    <a:bodyPr/>
                    <a:lstStyle/>
                    <a:p>
                      <a:pPr algn="ctr" fontAlgn="base"/>
                      <a:r>
                        <a:rPr lang="en-IN" sz="1100" b="0">
                          <a:solidFill>
                            <a:srgbClr val="FF0000"/>
                          </a:solidFill>
                          <a:effectLst/>
                        </a:rPr>
                        <a:t>7</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00B0F0"/>
                          </a:solidFill>
                          <a:effectLst/>
                        </a:rPr>
                        <a:t>It is the type of CSMA to detect the collision on a shared channel.</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rtl="0" fontAlgn="base">
                        <a:buFont typeface="Arial" panose="020B0604020202020204" pitchFamily="34" charset="0"/>
                        <a:buChar char="•"/>
                      </a:pPr>
                      <a:r>
                        <a:rPr lang="en-US" sz="1100" b="0" dirty="0">
                          <a:solidFill>
                            <a:srgbClr val="FFC000"/>
                          </a:solidFill>
                          <a:effectLst/>
                        </a:rPr>
                        <a:t>It is the type of CSMA to avoid collision on a shared channel.</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293778">
                <a:tc>
                  <a:txBody>
                    <a:bodyPr/>
                    <a:lstStyle/>
                    <a:p>
                      <a:pPr algn="ctr" fontAlgn="ctr"/>
                      <a:r>
                        <a:rPr lang="en-IN" sz="1100" b="0">
                          <a:solidFill>
                            <a:srgbClr val="FF0000"/>
                          </a:solidFill>
                          <a:effectLst/>
                        </a:rPr>
                        <a:t>8.</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fontAlgn="ctr">
                        <a:buFont typeface="Arial" panose="020B0604020202020204" pitchFamily="34" charset="0"/>
                        <a:buChar char="•"/>
                      </a:pPr>
                      <a:r>
                        <a:rPr lang="en-US" sz="1100" b="0" dirty="0">
                          <a:solidFill>
                            <a:srgbClr val="00B0F0"/>
                          </a:solidFill>
                          <a:effectLst/>
                        </a:rPr>
                        <a:t>It is work in MAC layer.</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l" fontAlgn="ctr">
                        <a:buFont typeface="Arial" panose="020B0604020202020204" pitchFamily="34" charset="0"/>
                        <a:buChar char="•"/>
                      </a:pPr>
                      <a:r>
                        <a:rPr lang="en-US" sz="1100" b="0" dirty="0">
                          <a:solidFill>
                            <a:srgbClr val="FFC000"/>
                          </a:solidFill>
                          <a:effectLst/>
                        </a:rPr>
                        <a:t>It is also work in MAC layer.</a:t>
                      </a:r>
                    </a:p>
                  </a:txBody>
                  <a:tcPr marL="49014" marR="49014" marT="68620" marB="6862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bl>
          </a:graphicData>
        </a:graphic>
      </p:graphicFrame>
    </p:spTree>
    <p:extLst>
      <p:ext uri="{BB962C8B-B14F-4D97-AF65-F5344CB8AC3E}">
        <p14:creationId xmlns:p14="http://schemas.microsoft.com/office/powerpoint/2010/main" val="140581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461665"/>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CSMA / CD and CSMA/ CA </a:t>
            </a:r>
          </a:p>
        </p:txBody>
      </p:sp>
      <p:sp>
        <p:nvSpPr>
          <p:cNvPr id="5" name="Rectangle 4"/>
          <p:cNvSpPr/>
          <p:nvPr/>
        </p:nvSpPr>
        <p:spPr>
          <a:xfrm>
            <a:off x="137883" y="983399"/>
            <a:ext cx="8766631" cy="292388"/>
          </a:xfrm>
          <a:prstGeom prst="rect">
            <a:avLst/>
          </a:prstGeom>
        </p:spPr>
        <p:txBody>
          <a:bodyPr wrap="square">
            <a:spAutoFit/>
          </a:bodyPr>
          <a:lstStyle/>
          <a:p>
            <a:pPr marL="342900" indent="-342900" algn="just">
              <a:buAutoNum type="arabicPeriod"/>
            </a:pPr>
            <a:endParaRPr lang="en-US" sz="1300" dirty="0">
              <a:solidFill>
                <a:srgbClr val="002060"/>
              </a:solidFill>
              <a:latin typeface="+mj-lt"/>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87085" y="928915"/>
            <a:ext cx="8904515" cy="738664"/>
          </a:xfrm>
          <a:prstGeom prst="rect">
            <a:avLst/>
          </a:prstGeom>
        </p:spPr>
        <p:txBody>
          <a:bodyPr wrap="square">
            <a:spAutoFit/>
          </a:bodyPr>
          <a:lstStyle/>
          <a:p>
            <a:endParaRPr lang="en-US" dirty="0"/>
          </a:p>
          <a:p>
            <a:endParaRPr lang="en-US" dirty="0" smtClean="0">
              <a:solidFill>
                <a:srgbClr val="333333"/>
              </a:solidFill>
              <a:latin typeface="inter-regular"/>
            </a:endParaRPr>
          </a:p>
          <a:p>
            <a:endParaRPr lang="en-IN" dirty="0"/>
          </a:p>
        </p:txBody>
      </p:sp>
      <p:sp>
        <p:nvSpPr>
          <p:cNvPr id="6" name="Rectangle 5"/>
          <p:cNvSpPr/>
          <p:nvPr/>
        </p:nvSpPr>
        <p:spPr>
          <a:xfrm>
            <a:off x="137884" y="1063173"/>
            <a:ext cx="8715830" cy="3754874"/>
          </a:xfrm>
          <a:prstGeom prst="rect">
            <a:avLst/>
          </a:prstGeom>
        </p:spPr>
        <p:txBody>
          <a:bodyPr wrap="square">
            <a:spAutoFit/>
          </a:bodyPr>
          <a:lstStyle/>
          <a:p>
            <a:r>
              <a:rPr lang="en-US" dirty="0" smtClean="0">
                <a:solidFill>
                  <a:srgbClr val="C00000"/>
                </a:solidFill>
              </a:rPr>
              <a:t>Q5. Consider </a:t>
            </a:r>
            <a:r>
              <a:rPr lang="en-US" dirty="0">
                <a:solidFill>
                  <a:srgbClr val="C00000"/>
                </a:solidFill>
              </a:rPr>
              <a:t>a CSMA/CD network that transmits data at a rate of 100 Mbps (10</a:t>
            </a:r>
            <a:r>
              <a:rPr lang="en-US" baseline="30000" dirty="0">
                <a:solidFill>
                  <a:srgbClr val="C00000"/>
                </a:solidFill>
              </a:rPr>
              <a:t>8</a:t>
            </a:r>
            <a:r>
              <a:rPr lang="en-US" dirty="0">
                <a:solidFill>
                  <a:srgbClr val="C00000"/>
                </a:solidFill>
              </a:rPr>
              <a:t> bits per second) over a 1 km (</a:t>
            </a:r>
            <a:r>
              <a:rPr lang="en-US" dirty="0" err="1">
                <a:solidFill>
                  <a:srgbClr val="C00000"/>
                </a:solidFill>
              </a:rPr>
              <a:t>kilometre</a:t>
            </a:r>
            <a:r>
              <a:rPr lang="en-US" dirty="0">
                <a:solidFill>
                  <a:srgbClr val="C00000"/>
                </a:solidFill>
              </a:rPr>
              <a:t>) cable with no repeaters. If the minimum frame size required for this network is 1250 bytes, what is the signal speed (km/sec) in the cable?</a:t>
            </a:r>
          </a:p>
          <a:p>
            <a:r>
              <a:rPr lang="en-US" b="1" dirty="0">
                <a:solidFill>
                  <a:srgbClr val="C00000"/>
                </a:solidFill>
              </a:rPr>
              <a:t>(</a:t>
            </a:r>
            <a:r>
              <a:rPr lang="en-US" b="1" dirty="0" smtClean="0">
                <a:solidFill>
                  <a:srgbClr val="C00000"/>
                </a:solidFill>
              </a:rPr>
              <a:t>A)</a:t>
            </a:r>
            <a:r>
              <a:rPr lang="en-US" dirty="0">
                <a:solidFill>
                  <a:srgbClr val="C00000"/>
                </a:solidFill>
              </a:rPr>
              <a:t> </a:t>
            </a:r>
            <a:r>
              <a:rPr lang="en-US" dirty="0" smtClean="0">
                <a:solidFill>
                  <a:srgbClr val="C00000"/>
                </a:solidFill>
              </a:rPr>
              <a:t>8000</a:t>
            </a:r>
            <a:endParaRPr lang="en-US" dirty="0">
              <a:solidFill>
                <a:srgbClr val="C00000"/>
              </a:solidFill>
            </a:endParaRPr>
          </a:p>
          <a:p>
            <a:r>
              <a:rPr lang="en-US" b="1" dirty="0">
                <a:solidFill>
                  <a:srgbClr val="C00000"/>
                </a:solidFill>
              </a:rPr>
              <a:t>(</a:t>
            </a:r>
            <a:r>
              <a:rPr lang="en-US" b="1" dirty="0" smtClean="0">
                <a:solidFill>
                  <a:srgbClr val="C00000"/>
                </a:solidFill>
              </a:rPr>
              <a:t>B)</a:t>
            </a:r>
            <a:r>
              <a:rPr lang="en-US" dirty="0" smtClean="0">
                <a:solidFill>
                  <a:srgbClr val="C00000"/>
                </a:solidFill>
              </a:rPr>
              <a:t>10000</a:t>
            </a:r>
            <a:endParaRPr lang="en-US" dirty="0">
              <a:solidFill>
                <a:srgbClr val="C00000"/>
              </a:solidFill>
            </a:endParaRPr>
          </a:p>
          <a:p>
            <a:r>
              <a:rPr lang="en-US" b="1" dirty="0">
                <a:solidFill>
                  <a:srgbClr val="C00000"/>
                </a:solidFill>
              </a:rPr>
              <a:t>(</a:t>
            </a:r>
            <a:r>
              <a:rPr lang="en-US" b="1" dirty="0" smtClean="0">
                <a:solidFill>
                  <a:srgbClr val="C00000"/>
                </a:solidFill>
              </a:rPr>
              <a:t>C)</a:t>
            </a:r>
            <a:r>
              <a:rPr lang="en-US" dirty="0" smtClean="0">
                <a:solidFill>
                  <a:srgbClr val="C00000"/>
                </a:solidFill>
              </a:rPr>
              <a:t>16000</a:t>
            </a:r>
            <a:endParaRPr lang="en-US" dirty="0">
              <a:solidFill>
                <a:srgbClr val="C00000"/>
              </a:solidFill>
            </a:endParaRPr>
          </a:p>
          <a:p>
            <a:r>
              <a:rPr lang="en-US" b="1" dirty="0">
                <a:solidFill>
                  <a:srgbClr val="C00000"/>
                </a:solidFill>
              </a:rPr>
              <a:t>(</a:t>
            </a:r>
            <a:r>
              <a:rPr lang="en-US" b="1" dirty="0" smtClean="0">
                <a:solidFill>
                  <a:srgbClr val="C00000"/>
                </a:solidFill>
              </a:rPr>
              <a:t>D) </a:t>
            </a:r>
            <a:r>
              <a:rPr lang="en-US" dirty="0" smtClean="0">
                <a:solidFill>
                  <a:srgbClr val="C00000"/>
                </a:solidFill>
              </a:rPr>
              <a:t>20000</a:t>
            </a:r>
          </a:p>
          <a:p>
            <a:endParaRPr lang="en-US" dirty="0"/>
          </a:p>
          <a:p>
            <a:r>
              <a:rPr lang="en-US" dirty="0" smtClean="0">
                <a:solidFill>
                  <a:srgbClr val="C00000"/>
                </a:solidFill>
              </a:rPr>
              <a:t>Q6. </a:t>
            </a:r>
            <a:r>
              <a:rPr lang="en-US" dirty="0">
                <a:solidFill>
                  <a:srgbClr val="C00000"/>
                </a:solidFill>
              </a:rPr>
              <a:t>A network with CSMA/CD protocol in the MAC layer is running at 1 </a:t>
            </a:r>
            <a:r>
              <a:rPr lang="en-US" dirty="0" err="1">
                <a:solidFill>
                  <a:srgbClr val="C00000"/>
                </a:solidFill>
              </a:rPr>
              <a:t>Gbps</a:t>
            </a:r>
            <a:r>
              <a:rPr lang="en-US" dirty="0">
                <a:solidFill>
                  <a:srgbClr val="C00000"/>
                </a:solidFill>
              </a:rPr>
              <a:t> over a 1 km cable with no repeaters. The signal speed in the cable is 2 x 10</a:t>
            </a:r>
            <a:r>
              <a:rPr lang="en-US" baseline="30000" dirty="0">
                <a:solidFill>
                  <a:srgbClr val="C00000"/>
                </a:solidFill>
              </a:rPr>
              <a:t>8</a:t>
            </a:r>
            <a:r>
              <a:rPr lang="en-US" dirty="0">
                <a:solidFill>
                  <a:srgbClr val="C00000"/>
                </a:solidFill>
              </a:rPr>
              <a:t> m/sec. The minimum frame size for this network should </a:t>
            </a:r>
            <a:r>
              <a:rPr lang="en-US" dirty="0" smtClean="0">
                <a:solidFill>
                  <a:srgbClr val="C00000"/>
                </a:solidFill>
              </a:rPr>
              <a:t>be</a:t>
            </a:r>
          </a:p>
          <a:p>
            <a:endParaRPr lang="en-US" dirty="0"/>
          </a:p>
          <a:p>
            <a:r>
              <a:rPr lang="en-US" dirty="0"/>
              <a:t> </a:t>
            </a:r>
            <a:r>
              <a:rPr lang="en-US" b="1" dirty="0" smtClean="0"/>
              <a:t>(A)</a:t>
            </a:r>
            <a:r>
              <a:rPr lang="en-US" dirty="0" smtClean="0"/>
              <a:t>10000 bits</a:t>
            </a:r>
            <a:r>
              <a:rPr lang="en-US" dirty="0"/>
              <a:t> </a:t>
            </a:r>
            <a:r>
              <a:rPr lang="en-US" b="1" dirty="0" smtClean="0"/>
              <a:t>(B)</a:t>
            </a:r>
            <a:r>
              <a:rPr lang="en-US" dirty="0"/>
              <a:t> </a:t>
            </a:r>
            <a:r>
              <a:rPr lang="en-US" dirty="0" smtClean="0"/>
              <a:t>10000 bytes</a:t>
            </a:r>
            <a:r>
              <a:rPr lang="en-US" dirty="0"/>
              <a:t> </a:t>
            </a:r>
            <a:r>
              <a:rPr lang="en-US" b="1" dirty="0" smtClean="0"/>
              <a:t>(C)</a:t>
            </a:r>
            <a:r>
              <a:rPr lang="en-US" dirty="0"/>
              <a:t> </a:t>
            </a:r>
            <a:r>
              <a:rPr lang="en-US" dirty="0" smtClean="0"/>
              <a:t>5000 bits</a:t>
            </a:r>
            <a:r>
              <a:rPr lang="en-US" dirty="0"/>
              <a:t> </a:t>
            </a:r>
            <a:r>
              <a:rPr lang="en-US" b="1" dirty="0" smtClean="0"/>
              <a:t>(D)</a:t>
            </a:r>
            <a:r>
              <a:rPr lang="en-US" dirty="0"/>
              <a:t> </a:t>
            </a:r>
            <a:r>
              <a:rPr lang="en-US" dirty="0" smtClean="0"/>
              <a:t>5000 </a:t>
            </a:r>
            <a:r>
              <a:rPr lang="en-US" dirty="0"/>
              <a:t>bytes</a:t>
            </a:r>
          </a:p>
          <a:p>
            <a:r>
              <a:rPr lang="en-US" dirty="0"/>
              <a:t> </a:t>
            </a:r>
            <a:endParaRPr lang="en-US" dirty="0" smtClean="0"/>
          </a:p>
          <a:p>
            <a:endParaRPr lang="en-US" dirty="0"/>
          </a:p>
          <a:p>
            <a:endParaRPr lang="en-US" dirty="0" smtClean="0"/>
          </a:p>
          <a:p>
            <a:endParaRPr lang="en-US" dirty="0"/>
          </a:p>
        </p:txBody>
      </p:sp>
      <p:sp>
        <p:nvSpPr>
          <p:cNvPr id="9" name="AutoShape 2" descr="behaviour-csma-c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behaviour-csma-c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Rectangle 3"/>
          <p:cNvSpPr>
            <a:spLocks noChangeArrowheads="1"/>
          </p:cNvSpPr>
          <p:nvPr/>
        </p:nvSpPr>
        <p:spPr bwMode="auto">
          <a:xfrm>
            <a:off x="1727200" y="1860390"/>
            <a:ext cx="5543030" cy="832905"/>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2060"/>
                </a:solidFill>
                <a:effectLst/>
                <a:latin typeface="var(--font-primary)"/>
              </a:rPr>
              <a:t>Data should be transmitted at the rate of 100 Mbps.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2060"/>
                </a:solidFill>
                <a:effectLst/>
                <a:latin typeface="var(--font-primary)"/>
              </a:rPr>
              <a:t>Transmission Time &gt;= 2*Propagation Time =&gt; 1250*8 / (100 * 10</a:t>
            </a:r>
            <a:r>
              <a:rPr kumimoji="0" lang="en-US" altLang="en-US" sz="1200" b="0" i="0" u="none" strike="noStrike" cap="none" normalizeH="0" baseline="30000" dirty="0" smtClean="0">
                <a:ln>
                  <a:noFill/>
                </a:ln>
                <a:solidFill>
                  <a:srgbClr val="002060"/>
                </a:solidFill>
                <a:effectLst/>
                <a:latin typeface="var(--font-primary)"/>
              </a:rPr>
              <a:t>6</a:t>
            </a:r>
            <a:r>
              <a:rPr kumimoji="0" lang="en-US" altLang="en-US" sz="1200" b="0" i="0" u="none" strike="noStrike" cap="none" normalizeH="0" baseline="0" dirty="0" smtClean="0">
                <a:ln>
                  <a:noFill/>
                </a:ln>
                <a:solidFill>
                  <a:srgbClr val="002060"/>
                </a:solidFill>
                <a:effectLst/>
                <a:latin typeface="var(--font-primary)"/>
              </a:rPr>
              <a:t>) &lt;=2*length/</a:t>
            </a:r>
            <a:r>
              <a:rPr kumimoji="0" lang="en-US" altLang="en-US" sz="1200" b="0" i="0" u="none" strike="noStrike" cap="none" normalizeH="0" baseline="0" dirty="0" err="1" smtClean="0">
                <a:ln>
                  <a:noFill/>
                </a:ln>
                <a:solidFill>
                  <a:srgbClr val="002060"/>
                </a:solidFill>
                <a:effectLst/>
                <a:latin typeface="var(--font-primary)"/>
              </a:rPr>
              <a:t>signal_speed</a:t>
            </a:r>
            <a:r>
              <a:rPr kumimoji="0" lang="en-US" altLang="en-US" sz="1200" b="0" i="0" u="none" strike="noStrike" cap="none" normalizeH="0" baseline="0" dirty="0" smtClean="0">
                <a:ln>
                  <a:noFill/>
                </a:ln>
                <a:solidFill>
                  <a:srgbClr val="002060"/>
                </a:solidFill>
                <a:effectLst/>
                <a:latin typeface="var(--font-primary)"/>
              </a:rPr>
              <a:t> =&gt; </a:t>
            </a:r>
            <a:r>
              <a:rPr kumimoji="0" lang="en-US" altLang="en-US" sz="1200" b="0" i="0" u="none" strike="noStrike" cap="none" normalizeH="0" baseline="0" dirty="0" err="1" smtClean="0">
                <a:ln>
                  <a:noFill/>
                </a:ln>
                <a:solidFill>
                  <a:srgbClr val="002060"/>
                </a:solidFill>
                <a:effectLst/>
                <a:latin typeface="var(--font-primary)"/>
              </a:rPr>
              <a:t>signal_speed</a:t>
            </a:r>
            <a:r>
              <a:rPr kumimoji="0" lang="en-US" altLang="en-US" sz="1200" b="0" i="0" u="none" strike="noStrike" cap="none" normalizeH="0" baseline="0" dirty="0" smtClean="0">
                <a:ln>
                  <a:noFill/>
                </a:ln>
                <a:solidFill>
                  <a:srgbClr val="002060"/>
                </a:solidFill>
                <a:effectLst/>
                <a:latin typeface="var(--font-primary)"/>
              </a:rPr>
              <a:t> &lt;= (2 * 10</a:t>
            </a:r>
            <a:r>
              <a:rPr kumimoji="0" lang="en-US" altLang="en-US" sz="1200" b="0" i="0" u="none" strike="noStrike" cap="none" normalizeH="0" baseline="30000" dirty="0" smtClean="0">
                <a:ln>
                  <a:noFill/>
                </a:ln>
                <a:solidFill>
                  <a:srgbClr val="002060"/>
                </a:solidFill>
                <a:effectLst/>
                <a:latin typeface="var(--font-primary)"/>
              </a:rPr>
              <a:t>3</a:t>
            </a:r>
            <a:r>
              <a:rPr kumimoji="0" lang="en-US" altLang="en-US" sz="1200" b="0" i="0" u="none" strike="noStrike" cap="none" normalizeH="0" baseline="0" dirty="0" smtClean="0">
                <a:ln>
                  <a:noFill/>
                </a:ln>
                <a:solidFill>
                  <a:srgbClr val="002060"/>
                </a:solidFill>
                <a:effectLst/>
                <a:latin typeface="var(--font-primary)"/>
              </a:rPr>
              <a:t> * 100 * 10</a:t>
            </a:r>
            <a:r>
              <a:rPr kumimoji="0" lang="en-US" altLang="en-US" sz="1200" b="0" i="0" u="none" strike="noStrike" cap="none" normalizeH="0" baseline="30000" dirty="0" smtClean="0">
                <a:ln>
                  <a:noFill/>
                </a:ln>
                <a:solidFill>
                  <a:srgbClr val="002060"/>
                </a:solidFill>
                <a:effectLst/>
                <a:latin typeface="var(--font-primary)"/>
              </a:rPr>
              <a:t>6</a:t>
            </a:r>
            <a:r>
              <a:rPr kumimoji="0" lang="en-US" altLang="en-US" sz="1200" b="0" i="0" u="none" strike="noStrike" cap="none" normalizeH="0" baseline="0" dirty="0" smtClean="0">
                <a:ln>
                  <a:noFill/>
                </a:ln>
                <a:solidFill>
                  <a:srgbClr val="002060"/>
                </a:solidFill>
                <a:effectLst/>
                <a:latin typeface="var(--font-primary)"/>
              </a:rPr>
              <a:t>) / (1250 * 8) &lt;= 2 * 10 * (10</a:t>
            </a:r>
            <a:r>
              <a:rPr kumimoji="0" lang="en-US" altLang="en-US" sz="1200" b="0" i="0" u="none" strike="noStrike" cap="none" normalizeH="0" baseline="30000" dirty="0" smtClean="0">
                <a:ln>
                  <a:noFill/>
                </a:ln>
                <a:solidFill>
                  <a:srgbClr val="002060"/>
                </a:solidFill>
                <a:effectLst/>
                <a:latin typeface="var(--font-primary)"/>
              </a:rPr>
              <a:t>3</a:t>
            </a:r>
            <a:r>
              <a:rPr kumimoji="0" lang="en-US" altLang="en-US" sz="1200" b="0" i="0" u="none" strike="noStrike" cap="none" normalizeH="0" baseline="0" dirty="0" smtClean="0">
                <a:ln>
                  <a:noFill/>
                </a:ln>
                <a:solidFill>
                  <a:srgbClr val="002060"/>
                </a:solidFill>
                <a:effectLst/>
                <a:latin typeface="var(--font-primary)"/>
              </a:rPr>
              <a:t>) km/sec &lt;= 20000</a:t>
            </a:r>
            <a:r>
              <a:rPr kumimoji="0" lang="en-US" altLang="en-US" sz="600" b="0" i="0" u="none" strike="noStrike" cap="none" normalizeH="0" baseline="0" dirty="0" smtClean="0">
                <a:ln>
                  <a:noFill/>
                </a:ln>
                <a:solidFill>
                  <a:srgbClr val="002060"/>
                </a:solidFill>
                <a:effectLst/>
              </a:rPr>
              <a:t> </a:t>
            </a:r>
            <a:endParaRPr kumimoji="0" lang="en-US" altLang="en-US" sz="1800" b="0" i="0" u="none" strike="noStrike" cap="none" normalizeH="0" baseline="0" dirty="0" smtClean="0">
              <a:ln>
                <a:noFill/>
              </a:ln>
              <a:solidFill>
                <a:srgbClr val="002060"/>
              </a:solidFill>
              <a:effectLst/>
              <a:latin typeface="Arial" panose="020B0604020202020204" pitchFamily="34" charset="0"/>
            </a:endParaRPr>
          </a:p>
        </p:txBody>
      </p:sp>
      <p:sp>
        <p:nvSpPr>
          <p:cNvPr id="17" name="Rectangle 4"/>
          <p:cNvSpPr>
            <a:spLocks noChangeArrowheads="1"/>
          </p:cNvSpPr>
          <p:nvPr/>
        </p:nvSpPr>
        <p:spPr bwMode="auto">
          <a:xfrm>
            <a:off x="1640115" y="3986281"/>
            <a:ext cx="5630116" cy="6482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2060"/>
                </a:solidFill>
                <a:effectLst/>
                <a:latin typeface="var(--font-primary)"/>
              </a:rPr>
              <a:t>Frame Size S &gt;= 2BL/P Where, Cable Length L = 1KM = 1000M Propagation Speed P = 2 x 10^8 m/sec Bandwidth = 1 </a:t>
            </a:r>
            <a:r>
              <a:rPr kumimoji="0" lang="en-US" altLang="en-US" sz="1200" b="0" i="0" u="none" strike="noStrike" cap="none" normalizeH="0" baseline="0" dirty="0" err="1" smtClean="0">
                <a:ln>
                  <a:noFill/>
                </a:ln>
                <a:solidFill>
                  <a:srgbClr val="002060"/>
                </a:solidFill>
                <a:effectLst/>
                <a:latin typeface="var(--font-primary)"/>
              </a:rPr>
              <a:t>Gbps</a:t>
            </a:r>
            <a:r>
              <a:rPr kumimoji="0" lang="en-US" altLang="en-US" sz="1200" b="0" i="0" u="none" strike="noStrike" cap="none" normalizeH="0" baseline="0" dirty="0" smtClean="0">
                <a:ln>
                  <a:noFill/>
                </a:ln>
                <a:solidFill>
                  <a:srgbClr val="002060"/>
                </a:solidFill>
                <a:effectLst/>
                <a:latin typeface="var(--font-primary)"/>
              </a:rPr>
              <a:t> = 10^9 bps. S &gt;= (2 * 10^9 * 1000) / (2 x 10^8) &gt;= 10000 bits</a:t>
            </a:r>
            <a:r>
              <a:rPr kumimoji="0" lang="en-US" altLang="en-US" sz="600" b="0" i="0" u="none" strike="noStrike" cap="none" normalizeH="0" baseline="0" dirty="0" smtClean="0">
                <a:ln>
                  <a:noFill/>
                </a:ln>
                <a:solidFill>
                  <a:srgbClr val="002060"/>
                </a:solidFill>
                <a:effectLst/>
              </a:rPr>
              <a:t> </a:t>
            </a:r>
            <a:endParaRPr kumimoji="0" lang="en-US" altLang="en-US" sz="1800" b="0" i="0" u="none" strike="noStrike" cap="none" normalizeH="0" baseline="0" dirty="0" smtClean="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4206107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901371" y="1"/>
            <a:ext cx="5181600" cy="830997"/>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a:t>
            </a: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Frequency Division Multiple Access </a:t>
            </a:r>
          </a:p>
        </p:txBody>
      </p:sp>
      <p:sp>
        <p:nvSpPr>
          <p:cNvPr id="5" name="Rectangle 4"/>
          <p:cNvSpPr/>
          <p:nvPr/>
        </p:nvSpPr>
        <p:spPr>
          <a:xfrm>
            <a:off x="137883" y="983399"/>
            <a:ext cx="8766631" cy="292388"/>
          </a:xfrm>
          <a:prstGeom prst="rect">
            <a:avLst/>
          </a:prstGeom>
        </p:spPr>
        <p:txBody>
          <a:bodyPr wrap="square">
            <a:spAutoFit/>
          </a:bodyPr>
          <a:lstStyle/>
          <a:p>
            <a:pPr marL="342900" indent="-342900" algn="just">
              <a:buAutoNum type="arabicPeriod"/>
            </a:pPr>
            <a:endParaRPr lang="en-US" sz="1300" dirty="0">
              <a:solidFill>
                <a:srgbClr val="002060"/>
              </a:solidFill>
              <a:latin typeface="+mj-lt"/>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6" name="Rectangle 5"/>
          <p:cNvSpPr/>
          <p:nvPr/>
        </p:nvSpPr>
        <p:spPr>
          <a:xfrm>
            <a:off x="137884" y="1063173"/>
            <a:ext cx="8715830" cy="954107"/>
          </a:xfrm>
          <a:prstGeom prst="rect">
            <a:avLst/>
          </a:prstGeom>
        </p:spPr>
        <p:txBody>
          <a:bodyPr wrap="square">
            <a:spAutoFit/>
          </a:bodyPr>
          <a:lstStyle/>
          <a:p>
            <a:endParaRPr lang="en-US" dirty="0"/>
          </a:p>
          <a:p>
            <a:r>
              <a:rPr lang="en-US" dirty="0"/>
              <a:t> </a:t>
            </a:r>
          </a:p>
          <a:p>
            <a:endParaRPr lang="en-US" dirty="0" smtClean="0"/>
          </a:p>
          <a:p>
            <a:endParaRPr lang="en-US" dirty="0"/>
          </a:p>
        </p:txBody>
      </p:sp>
      <p:sp>
        <p:nvSpPr>
          <p:cNvPr id="9" name="AutoShape 2" descr="behaviour-csma-c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behaviour-csma-c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3"/>
          <a:stretch>
            <a:fillRect/>
          </a:stretch>
        </p:blipFill>
        <p:spPr>
          <a:xfrm>
            <a:off x="1161143" y="1063174"/>
            <a:ext cx="7187519" cy="2021112"/>
          </a:xfrm>
          <a:prstGeom prst="rect">
            <a:avLst/>
          </a:prstGeom>
        </p:spPr>
      </p:pic>
      <p:sp>
        <p:nvSpPr>
          <p:cNvPr id="15" name="Rectangle 14"/>
          <p:cNvSpPr/>
          <p:nvPr/>
        </p:nvSpPr>
        <p:spPr>
          <a:xfrm>
            <a:off x="137883" y="3185886"/>
            <a:ext cx="8904514" cy="1384995"/>
          </a:xfrm>
          <a:prstGeom prst="rect">
            <a:avLst/>
          </a:prstGeom>
        </p:spPr>
        <p:txBody>
          <a:bodyPr wrap="square">
            <a:spAutoFit/>
          </a:bodyPr>
          <a:lstStyle/>
          <a:p>
            <a:pPr marL="285750" indent="-285750" algn="just">
              <a:buFont typeface="Arial" panose="020B0604020202020204" pitchFamily="34" charset="0"/>
              <a:buChar char="•"/>
            </a:pPr>
            <a:r>
              <a:rPr lang="en-IN" dirty="0" smtClean="0">
                <a:solidFill>
                  <a:srgbClr val="C00000"/>
                </a:solidFill>
              </a:rPr>
              <a:t>In </a:t>
            </a:r>
            <a:r>
              <a:rPr lang="en-IN" b="1" dirty="0">
                <a:solidFill>
                  <a:srgbClr val="C00000"/>
                </a:solidFill>
              </a:rPr>
              <a:t>frequency-division multiple access (FDMA</a:t>
            </a:r>
            <a:r>
              <a:rPr lang="en-IN" dirty="0">
                <a:solidFill>
                  <a:srgbClr val="C00000"/>
                </a:solidFill>
              </a:rPr>
              <a:t>), the available </a:t>
            </a:r>
            <a:r>
              <a:rPr lang="en-IN" b="1" dirty="0">
                <a:solidFill>
                  <a:srgbClr val="C00000"/>
                </a:solidFill>
              </a:rPr>
              <a:t>bandwidth is </a:t>
            </a:r>
            <a:r>
              <a:rPr lang="en-IN" b="1" dirty="0" smtClean="0">
                <a:solidFill>
                  <a:srgbClr val="C00000"/>
                </a:solidFill>
              </a:rPr>
              <a:t>divide into </a:t>
            </a:r>
            <a:r>
              <a:rPr lang="en-IN" b="1" dirty="0">
                <a:solidFill>
                  <a:srgbClr val="C00000"/>
                </a:solidFill>
              </a:rPr>
              <a:t>frequency bands. </a:t>
            </a:r>
            <a:r>
              <a:rPr lang="en-IN" dirty="0">
                <a:solidFill>
                  <a:srgbClr val="C00000"/>
                </a:solidFill>
              </a:rPr>
              <a:t>Each station is allocated a band to send its data</a:t>
            </a:r>
            <a:r>
              <a:rPr lang="en-IN" dirty="0" smtClean="0">
                <a:solidFill>
                  <a:srgbClr val="C00000"/>
                </a:solidFill>
              </a:rPr>
              <a:t>.</a:t>
            </a:r>
          </a:p>
          <a:p>
            <a:pPr marL="285750" indent="-285750" algn="just">
              <a:buFont typeface="Arial" panose="020B0604020202020204" pitchFamily="34" charset="0"/>
              <a:buChar char="•"/>
            </a:pPr>
            <a:endParaRPr lang="en-IN" dirty="0">
              <a:solidFill>
                <a:srgbClr val="C00000"/>
              </a:solidFill>
            </a:endParaRPr>
          </a:p>
          <a:p>
            <a:pPr marL="285750" indent="-285750" algn="just">
              <a:buFont typeface="Arial" panose="020B0604020202020204" pitchFamily="34" charset="0"/>
              <a:buChar char="•"/>
            </a:pPr>
            <a:r>
              <a:rPr lang="en-IN" dirty="0" smtClean="0">
                <a:solidFill>
                  <a:srgbClr val="C00000"/>
                </a:solidFill>
              </a:rPr>
              <a:t> </a:t>
            </a:r>
            <a:r>
              <a:rPr lang="en-IN" dirty="0">
                <a:solidFill>
                  <a:srgbClr val="C00000"/>
                </a:solidFill>
              </a:rPr>
              <a:t>In other </a:t>
            </a:r>
            <a:r>
              <a:rPr lang="en-IN" dirty="0" smtClean="0">
                <a:solidFill>
                  <a:srgbClr val="C00000"/>
                </a:solidFill>
              </a:rPr>
              <a:t>words, each </a:t>
            </a:r>
            <a:r>
              <a:rPr lang="en-IN" dirty="0">
                <a:solidFill>
                  <a:srgbClr val="C00000"/>
                </a:solidFill>
              </a:rPr>
              <a:t>band is reserved for a specific station, and it belongs to the station all the </a:t>
            </a:r>
            <a:r>
              <a:rPr lang="en-IN" dirty="0" smtClean="0">
                <a:solidFill>
                  <a:srgbClr val="C00000"/>
                </a:solidFill>
              </a:rPr>
              <a:t>time.</a:t>
            </a:r>
          </a:p>
          <a:p>
            <a:pPr marL="285750" indent="-285750" algn="just">
              <a:buFont typeface="Arial" panose="020B0604020202020204" pitchFamily="34" charset="0"/>
              <a:buChar char="•"/>
            </a:pPr>
            <a:endParaRPr lang="en-IN" dirty="0">
              <a:solidFill>
                <a:srgbClr val="C00000"/>
              </a:solidFill>
            </a:endParaRPr>
          </a:p>
          <a:p>
            <a:pPr marL="285750" indent="-285750" algn="just">
              <a:buFont typeface="Arial" panose="020B0604020202020204" pitchFamily="34" charset="0"/>
              <a:buChar char="•"/>
            </a:pPr>
            <a:r>
              <a:rPr lang="en-IN" dirty="0" smtClean="0">
                <a:solidFill>
                  <a:srgbClr val="C00000"/>
                </a:solidFill>
              </a:rPr>
              <a:t>Each </a:t>
            </a:r>
            <a:r>
              <a:rPr lang="en-IN" dirty="0">
                <a:solidFill>
                  <a:srgbClr val="C00000"/>
                </a:solidFill>
              </a:rPr>
              <a:t>station also uses </a:t>
            </a:r>
            <a:r>
              <a:rPr lang="en-IN" b="1" dirty="0">
                <a:solidFill>
                  <a:srgbClr val="C00000"/>
                </a:solidFill>
              </a:rPr>
              <a:t>a bandpass filter to confine the transmitter frequencies. </a:t>
            </a:r>
          </a:p>
        </p:txBody>
      </p:sp>
    </p:spTree>
    <p:extLst>
      <p:ext uri="{BB962C8B-B14F-4D97-AF65-F5344CB8AC3E}">
        <p14:creationId xmlns:p14="http://schemas.microsoft.com/office/powerpoint/2010/main" val="113804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901371" y="1"/>
            <a:ext cx="5181600" cy="830997"/>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a:t>
            </a: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Time Division Multiple Access </a:t>
            </a:r>
          </a:p>
        </p:txBody>
      </p:sp>
      <p:sp>
        <p:nvSpPr>
          <p:cNvPr id="5" name="Rectangle 4"/>
          <p:cNvSpPr/>
          <p:nvPr/>
        </p:nvSpPr>
        <p:spPr>
          <a:xfrm>
            <a:off x="137883" y="983399"/>
            <a:ext cx="8766631" cy="292388"/>
          </a:xfrm>
          <a:prstGeom prst="rect">
            <a:avLst/>
          </a:prstGeom>
        </p:spPr>
        <p:txBody>
          <a:bodyPr wrap="square">
            <a:spAutoFit/>
          </a:bodyPr>
          <a:lstStyle/>
          <a:p>
            <a:pPr marL="342900" indent="-342900" algn="just">
              <a:buAutoNum type="arabicPeriod"/>
            </a:pPr>
            <a:endParaRPr lang="en-US" sz="1300" dirty="0">
              <a:solidFill>
                <a:srgbClr val="002060"/>
              </a:solidFill>
              <a:latin typeface="+mj-lt"/>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6" name="Rectangle 5"/>
          <p:cNvSpPr/>
          <p:nvPr/>
        </p:nvSpPr>
        <p:spPr>
          <a:xfrm>
            <a:off x="137884" y="1063173"/>
            <a:ext cx="8715830" cy="954107"/>
          </a:xfrm>
          <a:prstGeom prst="rect">
            <a:avLst/>
          </a:prstGeom>
        </p:spPr>
        <p:txBody>
          <a:bodyPr wrap="square">
            <a:spAutoFit/>
          </a:bodyPr>
          <a:lstStyle/>
          <a:p>
            <a:endParaRPr lang="en-US" dirty="0"/>
          </a:p>
          <a:p>
            <a:r>
              <a:rPr lang="en-US" dirty="0"/>
              <a:t> </a:t>
            </a:r>
          </a:p>
          <a:p>
            <a:endParaRPr lang="en-US" dirty="0" smtClean="0"/>
          </a:p>
          <a:p>
            <a:endParaRPr lang="en-US" dirty="0"/>
          </a:p>
        </p:txBody>
      </p:sp>
      <p:sp>
        <p:nvSpPr>
          <p:cNvPr id="9" name="AutoShape 2" descr="behaviour-csma-c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behaviour-csma-c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p:cNvPicPr>
            <a:picLocks noChangeAspect="1"/>
          </p:cNvPicPr>
          <p:nvPr/>
        </p:nvPicPr>
        <p:blipFill>
          <a:blip r:embed="rId3"/>
          <a:stretch>
            <a:fillRect/>
          </a:stretch>
        </p:blipFill>
        <p:spPr>
          <a:xfrm>
            <a:off x="834571" y="1282936"/>
            <a:ext cx="6595836" cy="2343045"/>
          </a:xfrm>
          <a:prstGeom prst="rect">
            <a:avLst/>
          </a:prstGeom>
        </p:spPr>
      </p:pic>
      <p:sp>
        <p:nvSpPr>
          <p:cNvPr id="16" name="Rectangle 15"/>
          <p:cNvSpPr/>
          <p:nvPr/>
        </p:nvSpPr>
        <p:spPr>
          <a:xfrm>
            <a:off x="307975" y="3625982"/>
            <a:ext cx="8255454" cy="1384995"/>
          </a:xfrm>
          <a:prstGeom prst="rect">
            <a:avLst/>
          </a:prstGeom>
        </p:spPr>
        <p:txBody>
          <a:bodyPr wrap="square">
            <a:spAutoFit/>
          </a:bodyPr>
          <a:lstStyle/>
          <a:p>
            <a:endParaRPr lang="en-IN" dirty="0" smtClean="0"/>
          </a:p>
          <a:p>
            <a:pPr marL="285750" indent="-285750" algn="just">
              <a:buFont typeface="Arial" panose="020B0604020202020204" pitchFamily="34" charset="0"/>
              <a:buChar char="•"/>
            </a:pPr>
            <a:r>
              <a:rPr lang="en-IN" b="1" dirty="0" smtClean="0">
                <a:solidFill>
                  <a:srgbClr val="C00000"/>
                </a:solidFill>
              </a:rPr>
              <a:t>In </a:t>
            </a:r>
            <a:r>
              <a:rPr lang="en-IN" b="1" dirty="0">
                <a:solidFill>
                  <a:srgbClr val="C00000"/>
                </a:solidFill>
              </a:rPr>
              <a:t>time-division multiple access (TDMA)</a:t>
            </a:r>
            <a:r>
              <a:rPr lang="en-IN" dirty="0">
                <a:solidFill>
                  <a:srgbClr val="C00000"/>
                </a:solidFill>
              </a:rPr>
              <a:t>, the stations share the bandwidth of </a:t>
            </a:r>
            <a:r>
              <a:rPr lang="en-IN" dirty="0" smtClean="0">
                <a:solidFill>
                  <a:srgbClr val="C00000"/>
                </a:solidFill>
              </a:rPr>
              <a:t>the </a:t>
            </a:r>
            <a:r>
              <a:rPr lang="en-IN" b="1" dirty="0" smtClean="0">
                <a:solidFill>
                  <a:srgbClr val="C00000"/>
                </a:solidFill>
              </a:rPr>
              <a:t>channel </a:t>
            </a:r>
            <a:r>
              <a:rPr lang="en-IN" b="1" dirty="0">
                <a:solidFill>
                  <a:srgbClr val="C00000"/>
                </a:solidFill>
              </a:rPr>
              <a:t>in time. </a:t>
            </a:r>
            <a:endParaRPr lang="en-IN" b="1" dirty="0" smtClean="0">
              <a:solidFill>
                <a:srgbClr val="C00000"/>
              </a:solidFill>
            </a:endParaRPr>
          </a:p>
          <a:p>
            <a:pPr marL="285750" indent="-285750" algn="just">
              <a:buFont typeface="Arial" panose="020B0604020202020204" pitchFamily="34" charset="0"/>
              <a:buChar char="•"/>
            </a:pPr>
            <a:r>
              <a:rPr lang="en-IN" dirty="0" smtClean="0">
                <a:solidFill>
                  <a:srgbClr val="C00000"/>
                </a:solidFill>
              </a:rPr>
              <a:t>Each </a:t>
            </a:r>
            <a:r>
              <a:rPr lang="en-IN" dirty="0">
                <a:solidFill>
                  <a:srgbClr val="C00000"/>
                </a:solidFill>
              </a:rPr>
              <a:t>station is allocated </a:t>
            </a:r>
            <a:r>
              <a:rPr lang="en-IN" b="1" dirty="0">
                <a:solidFill>
                  <a:srgbClr val="C00000"/>
                </a:solidFill>
              </a:rPr>
              <a:t>a time slot during which it can send data</a:t>
            </a:r>
            <a:r>
              <a:rPr lang="en-IN" b="1" dirty="0" smtClean="0">
                <a:solidFill>
                  <a:srgbClr val="C00000"/>
                </a:solidFill>
              </a:rPr>
              <a:t>.</a:t>
            </a:r>
          </a:p>
          <a:p>
            <a:pPr marL="285750" indent="-285750" algn="just">
              <a:buFont typeface="Arial" panose="020B0604020202020204" pitchFamily="34" charset="0"/>
              <a:buChar char="•"/>
            </a:pPr>
            <a:endParaRPr lang="en-IN" b="1" dirty="0">
              <a:solidFill>
                <a:srgbClr val="C00000"/>
              </a:solidFill>
            </a:endParaRPr>
          </a:p>
          <a:p>
            <a:pPr marL="285750" indent="-285750" algn="just">
              <a:buFont typeface="Arial" panose="020B0604020202020204" pitchFamily="34" charset="0"/>
              <a:buChar char="•"/>
            </a:pPr>
            <a:r>
              <a:rPr lang="en-IN" dirty="0">
                <a:solidFill>
                  <a:srgbClr val="C00000"/>
                </a:solidFill>
              </a:rPr>
              <a:t>Each station </a:t>
            </a:r>
            <a:r>
              <a:rPr lang="en-IN" b="1" dirty="0">
                <a:solidFill>
                  <a:srgbClr val="C00000"/>
                </a:solidFill>
              </a:rPr>
              <a:t>transmits its data in its assigned time slot.</a:t>
            </a:r>
          </a:p>
        </p:txBody>
      </p:sp>
    </p:spTree>
    <p:extLst>
      <p:ext uri="{BB962C8B-B14F-4D97-AF65-F5344CB8AC3E}">
        <p14:creationId xmlns:p14="http://schemas.microsoft.com/office/powerpoint/2010/main" val="258527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Random Access Protocols </a:t>
            </a: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2677656"/>
          </a:xfrm>
          <a:prstGeom prst="rect">
            <a:avLst/>
          </a:prstGeom>
        </p:spPr>
        <p:txBody>
          <a:bodyPr wrap="square">
            <a:spAutoFit/>
          </a:bodyPr>
          <a:lstStyle/>
          <a:p>
            <a:pPr marL="419100" lvl="0" indent="-285750" algn="just">
              <a:buSzPts val="1500"/>
              <a:buFont typeface="Arial" panose="020B0604020202020204" pitchFamily="34" charset="0"/>
              <a:buChar char="•"/>
            </a:pPr>
            <a:r>
              <a:rPr lang="en-US" dirty="0">
                <a:solidFill>
                  <a:srgbClr val="C00000"/>
                </a:solidFill>
              </a:rPr>
              <a:t>When a sender and receiver have a </a:t>
            </a:r>
            <a:r>
              <a:rPr lang="en-US" b="1" dirty="0">
                <a:solidFill>
                  <a:srgbClr val="C00000"/>
                </a:solidFill>
              </a:rPr>
              <a:t>dedicated link to transmit data packets</a:t>
            </a:r>
            <a:r>
              <a:rPr lang="en-US" dirty="0">
                <a:solidFill>
                  <a:srgbClr val="C00000"/>
                </a:solidFill>
              </a:rPr>
              <a:t>, the data link control is enough to handle the channel. </a:t>
            </a:r>
            <a:endParaRPr lang="en-US" dirty="0" smtClean="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r>
              <a:rPr lang="en-US" dirty="0" smtClean="0">
                <a:solidFill>
                  <a:srgbClr val="C00000"/>
                </a:solidFill>
              </a:rPr>
              <a:t>Suppose </a:t>
            </a:r>
            <a:r>
              <a:rPr lang="en-US" dirty="0">
                <a:solidFill>
                  <a:srgbClr val="C00000"/>
                </a:solidFill>
              </a:rPr>
              <a:t>there is </a:t>
            </a:r>
            <a:r>
              <a:rPr lang="en-US" b="1" dirty="0">
                <a:solidFill>
                  <a:srgbClr val="C00000"/>
                </a:solidFill>
              </a:rPr>
              <a:t>no dedicated path to communicate or transfer the data between two devices. </a:t>
            </a:r>
            <a:endParaRPr lang="en-US" b="1" dirty="0" smtClean="0">
              <a:solidFill>
                <a:srgbClr val="C00000"/>
              </a:solidFill>
            </a:endParaRPr>
          </a:p>
          <a:p>
            <a:pPr marL="419100" lvl="0" indent="-285750" algn="just">
              <a:buSzPts val="1500"/>
              <a:buFont typeface="Arial" panose="020B0604020202020204" pitchFamily="34" charset="0"/>
              <a:buChar char="•"/>
            </a:pPr>
            <a:endParaRPr lang="en-US" b="1" dirty="0">
              <a:solidFill>
                <a:srgbClr val="C00000"/>
              </a:solidFill>
            </a:endParaRPr>
          </a:p>
          <a:p>
            <a:pPr marL="419100" lvl="0" indent="-285750" algn="just">
              <a:buSzPts val="1500"/>
              <a:buFont typeface="Arial" panose="020B0604020202020204" pitchFamily="34" charset="0"/>
              <a:buChar char="•"/>
            </a:pPr>
            <a:r>
              <a:rPr lang="en-US" dirty="0" smtClean="0">
                <a:solidFill>
                  <a:srgbClr val="C00000"/>
                </a:solidFill>
              </a:rPr>
              <a:t>In </a:t>
            </a:r>
            <a:r>
              <a:rPr lang="en-US" dirty="0">
                <a:solidFill>
                  <a:srgbClr val="C00000"/>
                </a:solidFill>
              </a:rPr>
              <a:t>that case, multiple stations access the channel and simultaneously transmits the data over the channel. </a:t>
            </a:r>
            <a:r>
              <a:rPr lang="en-US" dirty="0" smtClean="0">
                <a:solidFill>
                  <a:srgbClr val="C00000"/>
                </a:solidFill>
              </a:rPr>
              <a:t>It </a:t>
            </a:r>
            <a:r>
              <a:rPr lang="en-US" dirty="0">
                <a:solidFill>
                  <a:srgbClr val="C00000"/>
                </a:solidFill>
              </a:rPr>
              <a:t>may create </a:t>
            </a:r>
            <a:r>
              <a:rPr lang="en-US" b="1" dirty="0">
                <a:solidFill>
                  <a:srgbClr val="C00000"/>
                </a:solidFill>
              </a:rPr>
              <a:t>collision and cross talk</a:t>
            </a:r>
            <a:r>
              <a:rPr lang="en-US" b="1" dirty="0" smtClean="0">
                <a:solidFill>
                  <a:srgbClr val="C00000"/>
                </a:solidFill>
              </a:rPr>
              <a:t>.</a:t>
            </a:r>
          </a:p>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r>
              <a:rPr lang="en-US" dirty="0" smtClean="0">
                <a:solidFill>
                  <a:srgbClr val="C00000"/>
                </a:solidFill>
              </a:rPr>
              <a:t>Hence</a:t>
            </a:r>
            <a:r>
              <a:rPr lang="en-US" dirty="0">
                <a:solidFill>
                  <a:srgbClr val="C00000"/>
                </a:solidFill>
              </a:rPr>
              <a:t>, the </a:t>
            </a:r>
            <a:r>
              <a:rPr lang="en-US" b="1" dirty="0">
                <a:solidFill>
                  <a:srgbClr val="C00000"/>
                </a:solidFill>
              </a:rPr>
              <a:t>multiple access protocol is required to reduce the collision and avoid crosstalk between the channels</a:t>
            </a:r>
            <a:r>
              <a:rPr lang="en-US" b="1" dirty="0" smtClean="0">
                <a:solidFill>
                  <a:srgbClr val="C00000"/>
                </a:solidFill>
              </a:rPr>
              <a:t>.</a:t>
            </a:r>
          </a:p>
          <a:p>
            <a:pPr marL="419100" lvl="0" indent="-285750" algn="just">
              <a:buSzPts val="1500"/>
              <a:buFont typeface="Arial" panose="020B0604020202020204" pitchFamily="34" charset="0"/>
              <a:buChar char="•"/>
            </a:pPr>
            <a:endParaRPr lang="en-US" dirty="0"/>
          </a:p>
          <a:p>
            <a:pPr marL="419100" lvl="0" indent="-285750" algn="just">
              <a:buSzPts val="1500"/>
              <a:buFont typeface="Arial" panose="020B0604020202020204" pitchFamily="34" charset="0"/>
              <a:buChar char="•"/>
            </a:pPr>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Tree>
    <p:extLst>
      <p:ext uri="{BB962C8B-B14F-4D97-AF65-F5344CB8AC3E}">
        <p14:creationId xmlns:p14="http://schemas.microsoft.com/office/powerpoint/2010/main" val="2971950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901371" y="1"/>
            <a:ext cx="5181600" cy="830997"/>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a:t>
            </a: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Code Division Multiple Access </a:t>
            </a:r>
          </a:p>
        </p:txBody>
      </p:sp>
      <p:sp>
        <p:nvSpPr>
          <p:cNvPr id="5" name="Rectangle 4"/>
          <p:cNvSpPr/>
          <p:nvPr/>
        </p:nvSpPr>
        <p:spPr>
          <a:xfrm>
            <a:off x="137883" y="983399"/>
            <a:ext cx="8766631" cy="292388"/>
          </a:xfrm>
          <a:prstGeom prst="rect">
            <a:avLst/>
          </a:prstGeom>
        </p:spPr>
        <p:txBody>
          <a:bodyPr wrap="square">
            <a:spAutoFit/>
          </a:bodyPr>
          <a:lstStyle/>
          <a:p>
            <a:pPr marL="342900" indent="-342900" algn="just">
              <a:buAutoNum type="arabicPeriod"/>
            </a:pPr>
            <a:endParaRPr lang="en-US" sz="1300" dirty="0">
              <a:solidFill>
                <a:srgbClr val="002060"/>
              </a:solidFill>
              <a:latin typeface="+mj-lt"/>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6" name="Rectangle 5"/>
          <p:cNvSpPr/>
          <p:nvPr/>
        </p:nvSpPr>
        <p:spPr>
          <a:xfrm>
            <a:off x="137884" y="1063173"/>
            <a:ext cx="8715830" cy="954107"/>
          </a:xfrm>
          <a:prstGeom prst="rect">
            <a:avLst/>
          </a:prstGeom>
        </p:spPr>
        <p:txBody>
          <a:bodyPr wrap="square">
            <a:spAutoFit/>
          </a:bodyPr>
          <a:lstStyle/>
          <a:p>
            <a:endParaRPr lang="en-US" dirty="0"/>
          </a:p>
          <a:p>
            <a:r>
              <a:rPr lang="en-US" dirty="0"/>
              <a:t> </a:t>
            </a:r>
          </a:p>
          <a:p>
            <a:endParaRPr lang="en-US" dirty="0" smtClean="0"/>
          </a:p>
          <a:p>
            <a:endParaRPr lang="en-US" dirty="0"/>
          </a:p>
        </p:txBody>
      </p:sp>
      <p:sp>
        <p:nvSpPr>
          <p:cNvPr id="9" name="AutoShape 2" descr="behaviour-csma-c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behaviour-csma-c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3"/>
          <a:stretch>
            <a:fillRect/>
          </a:stretch>
        </p:blipFill>
        <p:spPr>
          <a:xfrm>
            <a:off x="307976" y="1097969"/>
            <a:ext cx="6876595" cy="3336146"/>
          </a:xfrm>
          <a:prstGeom prst="rect">
            <a:avLst/>
          </a:prstGeom>
        </p:spPr>
      </p:pic>
      <p:sp>
        <p:nvSpPr>
          <p:cNvPr id="15" name="Rectangle 14"/>
          <p:cNvSpPr/>
          <p:nvPr/>
        </p:nvSpPr>
        <p:spPr>
          <a:xfrm flipH="1">
            <a:off x="7082969" y="1124233"/>
            <a:ext cx="1959427" cy="3323987"/>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rPr>
              <a:t>CDMA differs from FDMA in that only one channel occupies the entire bandwidth </a:t>
            </a:r>
            <a:r>
              <a:rPr lang="en-IN" dirty="0" smtClean="0">
                <a:solidFill>
                  <a:srgbClr val="C00000"/>
                </a:solidFill>
              </a:rPr>
              <a:t>of the </a:t>
            </a:r>
            <a:r>
              <a:rPr lang="en-IN" dirty="0">
                <a:solidFill>
                  <a:srgbClr val="C00000"/>
                </a:solidFill>
              </a:rPr>
              <a:t>link</a:t>
            </a:r>
            <a:r>
              <a:rPr lang="en-IN" dirty="0" smtClean="0">
                <a:solidFill>
                  <a:srgbClr val="C00000"/>
                </a:solidFill>
              </a:rPr>
              <a:t>.</a:t>
            </a:r>
          </a:p>
          <a:p>
            <a:pPr marL="285750" indent="-285750" algn="just">
              <a:buFont typeface="Arial" panose="020B0604020202020204" pitchFamily="34" charset="0"/>
              <a:buChar char="•"/>
            </a:pPr>
            <a:endParaRPr lang="en-IN" dirty="0" smtClean="0">
              <a:solidFill>
                <a:srgbClr val="C00000"/>
              </a:solidFill>
            </a:endParaRPr>
          </a:p>
          <a:p>
            <a:pPr marL="285750" indent="-285750" algn="just">
              <a:buFont typeface="Arial" panose="020B0604020202020204" pitchFamily="34" charset="0"/>
              <a:buChar char="•"/>
            </a:pPr>
            <a:r>
              <a:rPr lang="en-IN" dirty="0" smtClean="0">
                <a:solidFill>
                  <a:srgbClr val="C00000"/>
                </a:solidFill>
              </a:rPr>
              <a:t> </a:t>
            </a:r>
            <a:r>
              <a:rPr lang="en-IN" dirty="0" smtClean="0">
                <a:solidFill>
                  <a:srgbClr val="002060"/>
                </a:solidFill>
              </a:rPr>
              <a:t>It differs </a:t>
            </a:r>
            <a:r>
              <a:rPr lang="en-IN" dirty="0">
                <a:solidFill>
                  <a:srgbClr val="002060"/>
                </a:solidFill>
              </a:rPr>
              <a:t>from TDMA in that all stations can send </a:t>
            </a:r>
            <a:r>
              <a:rPr lang="en-IN" dirty="0" smtClean="0">
                <a:solidFill>
                  <a:srgbClr val="002060"/>
                </a:solidFill>
              </a:rPr>
              <a:t>data simultaneously</a:t>
            </a:r>
            <a:r>
              <a:rPr lang="en-IN" dirty="0">
                <a:solidFill>
                  <a:srgbClr val="002060"/>
                </a:solidFill>
              </a:rPr>
              <a:t>; </a:t>
            </a:r>
            <a:endParaRPr lang="en-IN" dirty="0" smtClean="0">
              <a:solidFill>
                <a:srgbClr val="002060"/>
              </a:solidFill>
            </a:endParaRPr>
          </a:p>
          <a:p>
            <a:pPr marL="285750" indent="-285750" algn="just">
              <a:buFont typeface="Arial" panose="020B0604020202020204" pitchFamily="34" charset="0"/>
              <a:buChar char="•"/>
            </a:pPr>
            <a:endParaRPr lang="en-IN" dirty="0">
              <a:solidFill>
                <a:srgbClr val="002060"/>
              </a:solidFill>
            </a:endParaRPr>
          </a:p>
          <a:p>
            <a:pPr marL="285750" indent="-285750" algn="just">
              <a:buFont typeface="Arial" panose="020B0604020202020204" pitchFamily="34" charset="0"/>
              <a:buChar char="•"/>
            </a:pPr>
            <a:r>
              <a:rPr lang="en-IN" dirty="0" smtClean="0">
                <a:solidFill>
                  <a:srgbClr val="002060"/>
                </a:solidFill>
              </a:rPr>
              <a:t>There is no </a:t>
            </a:r>
            <a:r>
              <a:rPr lang="en-IN" dirty="0">
                <a:solidFill>
                  <a:srgbClr val="002060"/>
                </a:solidFill>
              </a:rPr>
              <a:t>timesharing.</a:t>
            </a:r>
          </a:p>
        </p:txBody>
      </p:sp>
    </p:spTree>
    <p:extLst>
      <p:ext uri="{BB962C8B-B14F-4D97-AF65-F5344CB8AC3E}">
        <p14:creationId xmlns:p14="http://schemas.microsoft.com/office/powerpoint/2010/main" val="369066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Random Access Protocols </a:t>
            </a: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4401205"/>
          </a:xfrm>
          <a:prstGeom prst="rect">
            <a:avLst/>
          </a:prstGeom>
        </p:spPr>
        <p:txBody>
          <a:bodyPr wrap="square">
            <a:spAutoFit/>
          </a:bodyPr>
          <a:lstStyle/>
          <a:p>
            <a:pPr marL="285750" indent="-285750">
              <a:buFont typeface="Arial" panose="020B0604020202020204" pitchFamily="34" charset="0"/>
              <a:buChar char="•"/>
            </a:pPr>
            <a:r>
              <a:rPr lang="en-US" dirty="0">
                <a:solidFill>
                  <a:srgbClr val="C00000"/>
                </a:solidFill>
              </a:rPr>
              <a:t>In this protocol, </a:t>
            </a:r>
            <a:r>
              <a:rPr lang="en-US" b="1" dirty="0">
                <a:solidFill>
                  <a:srgbClr val="C00000"/>
                </a:solidFill>
              </a:rPr>
              <a:t>all the station has the equal priority to send the data over a channel. </a:t>
            </a:r>
            <a:endParaRPr lang="en-US" b="1" dirty="0" smtClean="0">
              <a:solidFill>
                <a:srgbClr val="C00000"/>
              </a:solidFill>
            </a:endParaRPr>
          </a:p>
          <a:p>
            <a:pPr marL="285750" indent="-285750">
              <a:buFont typeface="Arial" panose="020B0604020202020204" pitchFamily="34" charset="0"/>
              <a:buChar char="•"/>
            </a:pPr>
            <a:endParaRPr lang="en-US" b="1" dirty="0">
              <a:solidFill>
                <a:srgbClr val="C00000"/>
              </a:solidFill>
            </a:endParaRPr>
          </a:p>
          <a:p>
            <a:pPr marL="285750" indent="-285750">
              <a:buFont typeface="Arial" panose="020B0604020202020204" pitchFamily="34" charset="0"/>
              <a:buChar char="•"/>
            </a:pPr>
            <a:r>
              <a:rPr lang="en-US" dirty="0" smtClean="0">
                <a:solidFill>
                  <a:srgbClr val="C00000"/>
                </a:solidFill>
              </a:rPr>
              <a:t>In </a:t>
            </a:r>
            <a:r>
              <a:rPr lang="en-US" dirty="0">
                <a:solidFill>
                  <a:srgbClr val="C00000"/>
                </a:solidFill>
              </a:rPr>
              <a:t>random access protocol, </a:t>
            </a:r>
            <a:r>
              <a:rPr lang="en-US" b="1" dirty="0">
                <a:solidFill>
                  <a:srgbClr val="C00000"/>
                </a:solidFill>
              </a:rPr>
              <a:t>one or more stations cannot depend on another station</a:t>
            </a:r>
            <a:r>
              <a:rPr lang="en-US" dirty="0">
                <a:solidFill>
                  <a:srgbClr val="C00000"/>
                </a:solidFill>
              </a:rPr>
              <a:t> nor any station control another station. </a:t>
            </a:r>
            <a:endParaRPr lang="en-US" dirty="0" smtClean="0">
              <a:solidFill>
                <a:srgbClr val="C00000"/>
              </a:solidFill>
            </a:endParaRPr>
          </a:p>
          <a:p>
            <a:pPr marL="285750" indent="-285750">
              <a:buFont typeface="Arial" panose="020B0604020202020204" pitchFamily="34" charset="0"/>
              <a:buChar char="•"/>
            </a:pPr>
            <a:endParaRPr lang="en-US" dirty="0">
              <a:solidFill>
                <a:srgbClr val="C00000"/>
              </a:solidFill>
            </a:endParaRPr>
          </a:p>
          <a:p>
            <a:pPr marL="285750" indent="-285750">
              <a:buFont typeface="Arial" panose="020B0604020202020204" pitchFamily="34" charset="0"/>
              <a:buChar char="•"/>
            </a:pPr>
            <a:r>
              <a:rPr lang="en-US" dirty="0" smtClean="0">
                <a:solidFill>
                  <a:srgbClr val="C00000"/>
                </a:solidFill>
              </a:rPr>
              <a:t>Depending </a:t>
            </a:r>
            <a:r>
              <a:rPr lang="en-US" dirty="0">
                <a:solidFill>
                  <a:srgbClr val="C00000"/>
                </a:solidFill>
              </a:rPr>
              <a:t>on the channel's state </a:t>
            </a:r>
            <a:r>
              <a:rPr lang="en-US" b="1" dirty="0">
                <a:solidFill>
                  <a:srgbClr val="C00000"/>
                </a:solidFill>
              </a:rPr>
              <a:t>(idle or busy),</a:t>
            </a:r>
            <a:r>
              <a:rPr lang="en-US" dirty="0">
                <a:solidFill>
                  <a:srgbClr val="C00000"/>
                </a:solidFill>
              </a:rPr>
              <a:t> each station transmits the data frame. </a:t>
            </a:r>
            <a:endParaRPr lang="en-US" dirty="0" smtClean="0">
              <a:solidFill>
                <a:srgbClr val="C00000"/>
              </a:solidFill>
            </a:endParaRPr>
          </a:p>
          <a:p>
            <a:pPr marL="285750" indent="-285750">
              <a:buFont typeface="Arial" panose="020B0604020202020204" pitchFamily="34" charset="0"/>
              <a:buChar char="•"/>
            </a:pPr>
            <a:endParaRPr lang="en-US" dirty="0">
              <a:solidFill>
                <a:srgbClr val="C00000"/>
              </a:solidFill>
            </a:endParaRPr>
          </a:p>
          <a:p>
            <a:pPr marL="285750" indent="-285750">
              <a:buFont typeface="Arial" panose="020B0604020202020204" pitchFamily="34" charset="0"/>
              <a:buChar char="•"/>
            </a:pPr>
            <a:r>
              <a:rPr lang="en-US" dirty="0" smtClean="0">
                <a:solidFill>
                  <a:srgbClr val="C00000"/>
                </a:solidFill>
              </a:rPr>
              <a:t>However</a:t>
            </a:r>
            <a:r>
              <a:rPr lang="en-US" dirty="0">
                <a:solidFill>
                  <a:srgbClr val="C00000"/>
                </a:solidFill>
              </a:rPr>
              <a:t>, if more than one station sends the data over a channel, there may be </a:t>
            </a:r>
            <a:r>
              <a:rPr lang="en-US" b="1" dirty="0">
                <a:solidFill>
                  <a:srgbClr val="C00000"/>
                </a:solidFill>
              </a:rPr>
              <a:t>a collision or data conflict. </a:t>
            </a:r>
            <a:r>
              <a:rPr lang="en-US" dirty="0">
                <a:solidFill>
                  <a:srgbClr val="C00000"/>
                </a:solidFill>
              </a:rPr>
              <a:t>Due to the collision, the </a:t>
            </a:r>
            <a:r>
              <a:rPr lang="en-US" b="1" dirty="0">
                <a:solidFill>
                  <a:srgbClr val="C00000"/>
                </a:solidFill>
              </a:rPr>
              <a:t>data frame packets may be lost or changed. </a:t>
            </a:r>
          </a:p>
          <a:p>
            <a:pPr marL="285750" indent="-285750">
              <a:buFont typeface="Arial" panose="020B0604020202020204" pitchFamily="34" charset="0"/>
              <a:buChar char="•"/>
            </a:pPr>
            <a:endParaRPr lang="en-US" b="1" dirty="0" smtClean="0">
              <a:solidFill>
                <a:srgbClr val="C00000"/>
              </a:solidFill>
            </a:endParaRPr>
          </a:p>
          <a:p>
            <a:pPr marL="285750" indent="-285750">
              <a:buFont typeface="Arial" panose="020B0604020202020204" pitchFamily="34" charset="0"/>
              <a:buChar char="•"/>
            </a:pPr>
            <a:r>
              <a:rPr lang="en-US" dirty="0" smtClean="0">
                <a:solidFill>
                  <a:srgbClr val="002060"/>
                </a:solidFill>
              </a:rPr>
              <a:t>Hence</a:t>
            </a:r>
            <a:r>
              <a:rPr lang="en-US" dirty="0">
                <a:solidFill>
                  <a:srgbClr val="002060"/>
                </a:solidFill>
              </a:rPr>
              <a:t>, it does not receive by the receiver end</a:t>
            </a:r>
            <a:r>
              <a:rPr lang="en-US" dirty="0" smtClean="0">
                <a:solidFill>
                  <a:srgbClr val="002060"/>
                </a:solidFill>
              </a:rPr>
              <a:t>.</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Following are the different methods of random-access protocols for broadcasting frames on the channel</a:t>
            </a:r>
            <a:r>
              <a:rPr lang="en-US" dirty="0" smtClean="0">
                <a:solidFill>
                  <a:srgbClr val="002060"/>
                </a:solidFill>
              </a:rPr>
              <a:t>.</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IN" dirty="0">
                <a:solidFill>
                  <a:srgbClr val="002060"/>
                </a:solidFill>
              </a:rPr>
              <a:t>Aloha</a:t>
            </a:r>
          </a:p>
          <a:p>
            <a:pPr marL="285750" indent="-285750">
              <a:buFont typeface="Arial" panose="020B0604020202020204" pitchFamily="34" charset="0"/>
              <a:buChar char="•"/>
            </a:pPr>
            <a:r>
              <a:rPr lang="en-IN" dirty="0">
                <a:solidFill>
                  <a:srgbClr val="002060"/>
                </a:solidFill>
              </a:rPr>
              <a:t>CSMA</a:t>
            </a:r>
          </a:p>
          <a:p>
            <a:pPr marL="285750" indent="-285750">
              <a:buFont typeface="Arial" panose="020B0604020202020204" pitchFamily="34" charset="0"/>
              <a:buChar char="•"/>
            </a:pPr>
            <a:r>
              <a:rPr lang="en-IN" dirty="0">
                <a:solidFill>
                  <a:srgbClr val="002060"/>
                </a:solidFill>
              </a:rPr>
              <a:t>CSMA/CD</a:t>
            </a:r>
          </a:p>
          <a:p>
            <a:pPr marL="285750" indent="-285750">
              <a:buFont typeface="Arial" panose="020B0604020202020204" pitchFamily="34" charset="0"/>
              <a:buChar char="•"/>
            </a:pPr>
            <a:r>
              <a:rPr lang="en-IN" dirty="0">
                <a:solidFill>
                  <a:srgbClr val="002060"/>
                </a:solidFill>
              </a:rPr>
              <a:t>CSMA/CA</a:t>
            </a:r>
          </a:p>
          <a:p>
            <a:pPr marL="285750" indent="-28575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Tree>
    <p:extLst>
      <p:ext uri="{BB962C8B-B14F-4D97-AF65-F5344CB8AC3E}">
        <p14:creationId xmlns:p14="http://schemas.microsoft.com/office/powerpoint/2010/main" val="100088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ALOHA</a:t>
            </a: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4185761"/>
          </a:xfrm>
          <a:prstGeom prst="rect">
            <a:avLst/>
          </a:prstGeom>
        </p:spPr>
        <p:txBody>
          <a:bodyPr wrap="square">
            <a:spAutoFit/>
          </a:bodyPr>
          <a:lstStyle/>
          <a:p>
            <a:pPr marL="285750" indent="-285750">
              <a:buFont typeface="Arial" panose="020B0604020202020204" pitchFamily="34" charset="0"/>
              <a:buChar char="•"/>
            </a:pPr>
            <a:r>
              <a:rPr lang="en-US" dirty="0">
                <a:solidFill>
                  <a:srgbClr val="C00000"/>
                </a:solidFill>
              </a:rPr>
              <a:t>It is designed for </a:t>
            </a:r>
            <a:r>
              <a:rPr lang="en-US" b="1" dirty="0">
                <a:solidFill>
                  <a:srgbClr val="C00000"/>
                </a:solidFill>
              </a:rPr>
              <a:t>wireless LAN (Local Area Network) </a:t>
            </a:r>
            <a:r>
              <a:rPr lang="en-US" dirty="0">
                <a:solidFill>
                  <a:srgbClr val="C00000"/>
                </a:solidFill>
              </a:rPr>
              <a:t>but can also be used in a shared medium to transmit data</a:t>
            </a:r>
            <a:r>
              <a:rPr lang="en-US" dirty="0" smtClean="0">
                <a:solidFill>
                  <a:srgbClr val="C00000"/>
                </a:solidFill>
              </a:rPr>
              <a:t>.</a:t>
            </a:r>
          </a:p>
          <a:p>
            <a:pPr marL="285750" indent="-285750">
              <a:buFont typeface="Arial" panose="020B0604020202020204" pitchFamily="34" charset="0"/>
              <a:buChar char="•"/>
            </a:pPr>
            <a:endParaRPr lang="en-US" dirty="0">
              <a:solidFill>
                <a:srgbClr val="C00000"/>
              </a:solidFill>
            </a:endParaRPr>
          </a:p>
          <a:p>
            <a:pPr marL="285750" indent="-285750">
              <a:buFont typeface="Arial" panose="020B0604020202020204" pitchFamily="34" charset="0"/>
              <a:buChar char="•"/>
            </a:pPr>
            <a:r>
              <a:rPr lang="en-US" dirty="0" smtClean="0">
                <a:solidFill>
                  <a:srgbClr val="C00000"/>
                </a:solidFill>
              </a:rPr>
              <a:t>Using </a:t>
            </a:r>
            <a:r>
              <a:rPr lang="en-US" dirty="0">
                <a:solidFill>
                  <a:srgbClr val="C00000"/>
                </a:solidFill>
              </a:rPr>
              <a:t>this method, any station can transmit data across a network simultaneously when a data frameset is available for transmission</a:t>
            </a:r>
            <a:r>
              <a:rPr lang="en-US" dirty="0" smtClean="0">
                <a:solidFill>
                  <a:srgbClr val="C00000"/>
                </a:solidFill>
              </a:rPr>
              <a:t>.</a:t>
            </a:r>
          </a:p>
          <a:p>
            <a:pPr marL="285750" indent="-285750">
              <a:buFont typeface="Arial" panose="020B0604020202020204" pitchFamily="34" charset="0"/>
              <a:buChar char="•"/>
            </a:pPr>
            <a:endParaRPr lang="en-US" dirty="0">
              <a:solidFill>
                <a:srgbClr val="C00000"/>
              </a:solidFill>
            </a:endParaRPr>
          </a:p>
          <a:p>
            <a:r>
              <a:rPr lang="en-US" b="1" dirty="0">
                <a:solidFill>
                  <a:srgbClr val="002060"/>
                </a:solidFill>
              </a:rPr>
              <a:t>Aloha </a:t>
            </a:r>
            <a:r>
              <a:rPr lang="en-US" b="1" dirty="0" smtClean="0">
                <a:solidFill>
                  <a:srgbClr val="002060"/>
                </a:solidFill>
              </a:rPr>
              <a:t>Rules</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Any station can transmit data to a channel at any time</a:t>
            </a:r>
            <a:r>
              <a:rPr lang="en-US" dirty="0" smtClean="0">
                <a:solidFill>
                  <a:srgbClr val="002060"/>
                </a:solidFill>
              </a:rPr>
              <a:t>.</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It does not require any carrier sensing</a:t>
            </a:r>
            <a:r>
              <a:rPr lang="en-US" dirty="0" smtClean="0">
                <a:solidFill>
                  <a:srgbClr val="002060"/>
                </a:solidFill>
              </a:rPr>
              <a:t>.</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Collision and data frames may be lost during the transmission of data through multiple stations</a:t>
            </a:r>
            <a:r>
              <a:rPr lang="en-US" dirty="0" smtClean="0">
                <a:solidFill>
                  <a:srgbClr val="002060"/>
                </a:solidFill>
              </a:rPr>
              <a:t>.</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Acknowledgment of the frames exists in Aloha. Hence, there is no collision detection</a:t>
            </a:r>
            <a:r>
              <a:rPr lang="en-US" dirty="0" smtClean="0">
                <a:solidFill>
                  <a:srgbClr val="002060"/>
                </a:solidFill>
              </a:rPr>
              <a:t>.</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It requires retransmission of data after some random amount of time.</a:t>
            </a:r>
          </a:p>
          <a:p>
            <a:pPr marL="285750" indent="-285750">
              <a:buFont typeface="Arial" panose="020B0604020202020204" pitchFamily="34" charset="0"/>
              <a:buChar char="•"/>
            </a:pPr>
            <a:endParaRPr lang="en-US" dirty="0">
              <a:solidFill>
                <a:srgbClr val="002060"/>
              </a:solidFill>
            </a:endParaRPr>
          </a:p>
          <a:p>
            <a:pPr marL="419100" lvl="0" indent="-285750" algn="just">
              <a:buSzPts val="1500"/>
              <a:buFont typeface="Arial" panose="020B0604020202020204" pitchFamily="34" charset="0"/>
              <a:buChar char="•"/>
            </a:pPr>
            <a:endParaRPr lang="en-US" dirty="0">
              <a:solidFill>
                <a:srgbClr val="C0000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4950102" y="1886568"/>
            <a:ext cx="4092295" cy="1356478"/>
          </a:xfrm>
          <a:prstGeom prst="rect">
            <a:avLst/>
          </a:prstGeom>
        </p:spPr>
      </p:pic>
    </p:spTree>
    <p:extLst>
      <p:ext uri="{BB962C8B-B14F-4D97-AF65-F5344CB8AC3E}">
        <p14:creationId xmlns:p14="http://schemas.microsoft.com/office/powerpoint/2010/main" val="28415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Pure ALOHA</a:t>
            </a: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523220"/>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2060"/>
              </a:solidFill>
            </a:endParaRPr>
          </a:p>
          <a:p>
            <a:pPr marL="419100" lvl="0" indent="-285750" algn="just">
              <a:buSzPts val="1500"/>
              <a:buFont typeface="Arial" panose="020B0604020202020204" pitchFamily="34" charset="0"/>
              <a:buChar char="•"/>
            </a:pPr>
            <a:endParaRPr lang="en-US" dirty="0">
              <a:solidFill>
                <a:srgbClr val="C0000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9" name="Rectangle 8"/>
          <p:cNvSpPr/>
          <p:nvPr/>
        </p:nvSpPr>
        <p:spPr>
          <a:xfrm>
            <a:off x="87085" y="1008745"/>
            <a:ext cx="8904516" cy="4185761"/>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mj-lt"/>
              </a:rPr>
              <a:t>Whenever data is available for sending over a channel at stations, we use </a:t>
            </a:r>
            <a:r>
              <a:rPr lang="en-US" b="1" dirty="0">
                <a:solidFill>
                  <a:srgbClr val="C00000"/>
                </a:solidFill>
                <a:latin typeface="+mj-lt"/>
              </a:rPr>
              <a:t>Pure Aloha. </a:t>
            </a:r>
            <a:endParaRPr lang="en-US" b="1" dirty="0" smtClean="0">
              <a:solidFill>
                <a:srgbClr val="C00000"/>
              </a:solidFill>
              <a:latin typeface="+mj-lt"/>
            </a:endParaRPr>
          </a:p>
          <a:p>
            <a:pPr marL="285750" indent="-285750" algn="just">
              <a:buFont typeface="Arial" panose="020B0604020202020204" pitchFamily="34" charset="0"/>
              <a:buChar char="•"/>
            </a:pPr>
            <a:endParaRPr lang="en-US" dirty="0">
              <a:solidFill>
                <a:srgbClr val="C00000"/>
              </a:solidFill>
              <a:latin typeface="+mj-lt"/>
            </a:endParaRPr>
          </a:p>
          <a:p>
            <a:pPr marL="285750" indent="-285750" algn="just">
              <a:buFont typeface="Arial" panose="020B0604020202020204" pitchFamily="34" charset="0"/>
              <a:buChar char="•"/>
            </a:pPr>
            <a:r>
              <a:rPr lang="en-US" dirty="0" smtClean="0">
                <a:solidFill>
                  <a:srgbClr val="C00000"/>
                </a:solidFill>
                <a:latin typeface="+mj-lt"/>
              </a:rPr>
              <a:t>In </a:t>
            </a:r>
            <a:r>
              <a:rPr lang="en-US" dirty="0">
                <a:solidFill>
                  <a:srgbClr val="C00000"/>
                </a:solidFill>
                <a:latin typeface="+mj-lt"/>
              </a:rPr>
              <a:t>pure Aloha, when each station transmits data to a channel without checking whether the </a:t>
            </a:r>
            <a:r>
              <a:rPr lang="en-US" b="1" dirty="0">
                <a:solidFill>
                  <a:srgbClr val="C00000"/>
                </a:solidFill>
                <a:latin typeface="+mj-lt"/>
              </a:rPr>
              <a:t>channel is idle or not, </a:t>
            </a:r>
            <a:r>
              <a:rPr lang="en-US" dirty="0">
                <a:solidFill>
                  <a:srgbClr val="C00000"/>
                </a:solidFill>
                <a:latin typeface="+mj-lt"/>
              </a:rPr>
              <a:t>the chances of collision may occur, and the data frame can be lost. </a:t>
            </a:r>
            <a:endParaRPr lang="en-US" dirty="0" smtClean="0">
              <a:solidFill>
                <a:srgbClr val="C00000"/>
              </a:solidFill>
              <a:latin typeface="+mj-lt"/>
            </a:endParaRPr>
          </a:p>
          <a:p>
            <a:pPr marL="285750" indent="-285750" algn="just">
              <a:buFont typeface="Arial" panose="020B0604020202020204" pitchFamily="34" charset="0"/>
              <a:buChar char="•"/>
            </a:pPr>
            <a:endParaRPr lang="en-US" dirty="0">
              <a:solidFill>
                <a:srgbClr val="C00000"/>
              </a:solidFill>
              <a:latin typeface="+mj-lt"/>
            </a:endParaRPr>
          </a:p>
          <a:p>
            <a:pPr marL="285750" indent="-285750" algn="just">
              <a:buFont typeface="Arial" panose="020B0604020202020204" pitchFamily="34" charset="0"/>
              <a:buChar char="•"/>
            </a:pPr>
            <a:r>
              <a:rPr lang="en-US" dirty="0" smtClean="0">
                <a:solidFill>
                  <a:srgbClr val="C00000"/>
                </a:solidFill>
                <a:latin typeface="+mj-lt"/>
              </a:rPr>
              <a:t>When </a:t>
            </a:r>
            <a:r>
              <a:rPr lang="en-US" dirty="0">
                <a:solidFill>
                  <a:srgbClr val="C00000"/>
                </a:solidFill>
                <a:latin typeface="+mj-lt"/>
              </a:rPr>
              <a:t>any station transmits the data frame to a channel, the </a:t>
            </a:r>
            <a:r>
              <a:rPr lang="en-US" b="1" dirty="0">
                <a:solidFill>
                  <a:srgbClr val="C00000"/>
                </a:solidFill>
                <a:latin typeface="+mj-lt"/>
              </a:rPr>
              <a:t>pure Aloha waits for the receiver's acknowledgment</a:t>
            </a:r>
            <a:r>
              <a:rPr lang="en-US" b="1" dirty="0" smtClean="0">
                <a:solidFill>
                  <a:srgbClr val="C00000"/>
                </a:solidFill>
                <a:latin typeface="+mj-lt"/>
              </a:rPr>
              <a:t>.</a:t>
            </a:r>
          </a:p>
          <a:p>
            <a:pPr marL="285750" indent="-285750" algn="just">
              <a:buFont typeface="Arial" panose="020B0604020202020204" pitchFamily="34" charset="0"/>
              <a:buChar char="•"/>
            </a:pPr>
            <a:endParaRPr lang="en-US" dirty="0">
              <a:solidFill>
                <a:srgbClr val="C00000"/>
              </a:solidFill>
              <a:latin typeface="+mj-lt"/>
            </a:endParaRPr>
          </a:p>
          <a:p>
            <a:pPr marL="285750" indent="-285750" algn="just">
              <a:buFont typeface="Arial" panose="020B0604020202020204" pitchFamily="34" charset="0"/>
              <a:buChar char="•"/>
            </a:pPr>
            <a:r>
              <a:rPr lang="en-US" dirty="0" smtClean="0">
                <a:solidFill>
                  <a:srgbClr val="C00000"/>
                </a:solidFill>
                <a:latin typeface="+mj-lt"/>
              </a:rPr>
              <a:t> </a:t>
            </a:r>
            <a:r>
              <a:rPr lang="en-US" dirty="0">
                <a:solidFill>
                  <a:srgbClr val="C00000"/>
                </a:solidFill>
                <a:latin typeface="+mj-lt"/>
              </a:rPr>
              <a:t>If it does not acknowledge the receiver end within the specified time, the station waits for a random amount of time, called the </a:t>
            </a:r>
            <a:r>
              <a:rPr lang="en-US" dirty="0" err="1">
                <a:solidFill>
                  <a:srgbClr val="C00000"/>
                </a:solidFill>
                <a:latin typeface="+mj-lt"/>
              </a:rPr>
              <a:t>backoff</a:t>
            </a:r>
            <a:r>
              <a:rPr lang="en-US" dirty="0">
                <a:solidFill>
                  <a:srgbClr val="C00000"/>
                </a:solidFill>
                <a:latin typeface="+mj-lt"/>
              </a:rPr>
              <a:t> time (Tb</a:t>
            </a:r>
            <a:r>
              <a:rPr lang="en-US" dirty="0" smtClean="0">
                <a:solidFill>
                  <a:srgbClr val="C00000"/>
                </a:solidFill>
                <a:latin typeface="+mj-lt"/>
              </a:rPr>
              <a:t>).</a:t>
            </a:r>
          </a:p>
          <a:p>
            <a:pPr marL="285750" indent="-285750" algn="just">
              <a:buFont typeface="Arial" panose="020B0604020202020204" pitchFamily="34" charset="0"/>
              <a:buChar char="•"/>
            </a:pPr>
            <a:endParaRPr lang="en-US" dirty="0" smtClean="0">
              <a:solidFill>
                <a:srgbClr val="C00000"/>
              </a:solidFill>
              <a:latin typeface="+mj-lt"/>
            </a:endParaRPr>
          </a:p>
          <a:p>
            <a:pPr marL="285750" indent="-285750" algn="just">
              <a:buFont typeface="Arial" panose="020B0604020202020204" pitchFamily="34" charset="0"/>
              <a:buChar char="•"/>
            </a:pPr>
            <a:r>
              <a:rPr lang="en-US" dirty="0" smtClean="0">
                <a:solidFill>
                  <a:srgbClr val="002060"/>
                </a:solidFill>
                <a:latin typeface="+mj-lt"/>
              </a:rPr>
              <a:t>The </a:t>
            </a:r>
            <a:r>
              <a:rPr lang="en-US" dirty="0">
                <a:solidFill>
                  <a:srgbClr val="002060"/>
                </a:solidFill>
                <a:latin typeface="+mj-lt"/>
              </a:rPr>
              <a:t>station may assume the frame has been lost or destroyed. Therefore, it retransmits the frame until all the data are successfully transmitted to the receiver</a:t>
            </a:r>
            <a:r>
              <a:rPr lang="en-US" dirty="0" smtClean="0">
                <a:solidFill>
                  <a:srgbClr val="002060"/>
                </a:solidFill>
                <a:latin typeface="+mj-lt"/>
              </a:rPr>
              <a:t>.</a:t>
            </a:r>
          </a:p>
          <a:p>
            <a:pPr marL="285750" indent="-285750" algn="just">
              <a:buFont typeface="Arial" panose="020B0604020202020204" pitchFamily="34" charset="0"/>
              <a:buChar char="•"/>
            </a:pPr>
            <a:endParaRPr lang="en-US" dirty="0">
              <a:solidFill>
                <a:srgbClr val="002060"/>
              </a:solidFill>
              <a:latin typeface="+mj-lt"/>
            </a:endParaRPr>
          </a:p>
          <a:p>
            <a:pPr marL="285750" indent="-285750" algn="just">
              <a:buFont typeface="Arial" panose="020B0604020202020204" pitchFamily="34" charset="0"/>
              <a:buChar char="•"/>
            </a:pPr>
            <a:r>
              <a:rPr lang="en-US" dirty="0">
                <a:solidFill>
                  <a:srgbClr val="002060"/>
                </a:solidFill>
                <a:latin typeface="+mj-lt"/>
              </a:rPr>
              <a:t>The total vulnerable time of pure Aloha is 2 * Tfr</a:t>
            </a:r>
            <a:r>
              <a:rPr lang="en-US" dirty="0" smtClean="0">
                <a:solidFill>
                  <a:srgbClr val="002060"/>
                </a:solidFill>
                <a:latin typeface="+mj-lt"/>
              </a:rPr>
              <a:t>.</a:t>
            </a:r>
          </a:p>
          <a:p>
            <a:pPr marL="285750" indent="-285750" algn="just">
              <a:buFont typeface="Arial" panose="020B0604020202020204" pitchFamily="34" charset="0"/>
              <a:buChar char="•"/>
            </a:pPr>
            <a:endParaRPr lang="en-US" dirty="0">
              <a:solidFill>
                <a:srgbClr val="002060"/>
              </a:solidFill>
              <a:latin typeface="+mj-lt"/>
            </a:endParaRPr>
          </a:p>
          <a:p>
            <a:pPr marL="285750" indent="-285750" algn="just">
              <a:buFont typeface="Arial" panose="020B0604020202020204" pitchFamily="34" charset="0"/>
              <a:buChar char="•"/>
            </a:pPr>
            <a:r>
              <a:rPr lang="en-US" dirty="0">
                <a:solidFill>
                  <a:srgbClr val="002060"/>
                </a:solidFill>
                <a:latin typeface="+mj-lt"/>
              </a:rPr>
              <a:t>Maximum throughput occurs when G = 1/ 2 that is 18.4</a:t>
            </a:r>
            <a:r>
              <a:rPr lang="en-US" dirty="0" smtClean="0">
                <a:solidFill>
                  <a:srgbClr val="002060"/>
                </a:solidFill>
                <a:latin typeface="+mj-lt"/>
              </a:rPr>
              <a:t>%.</a:t>
            </a:r>
          </a:p>
          <a:p>
            <a:pPr marL="285750" indent="-285750" algn="just">
              <a:buFont typeface="Arial" panose="020B0604020202020204" pitchFamily="34" charset="0"/>
              <a:buChar char="•"/>
            </a:pPr>
            <a:endParaRPr lang="en-US" dirty="0">
              <a:solidFill>
                <a:srgbClr val="002060"/>
              </a:solidFill>
              <a:latin typeface="+mj-lt"/>
            </a:endParaRPr>
          </a:p>
          <a:p>
            <a:pPr marL="285750" indent="-285750" algn="just">
              <a:buFont typeface="Arial" panose="020B0604020202020204" pitchFamily="34" charset="0"/>
              <a:buChar char="•"/>
            </a:pPr>
            <a:r>
              <a:rPr lang="en-US" dirty="0">
                <a:solidFill>
                  <a:srgbClr val="002060"/>
                </a:solidFill>
                <a:latin typeface="+mj-lt"/>
              </a:rPr>
              <a:t>Successful transmission of data frame is S = G * e ^ - 2 G</a:t>
            </a:r>
            <a:r>
              <a:rPr lang="en-US" dirty="0" smtClean="0">
                <a:solidFill>
                  <a:srgbClr val="002060"/>
                </a:solidFill>
                <a:latin typeface="+mj-lt"/>
              </a:rPr>
              <a:t>.</a:t>
            </a:r>
          </a:p>
        </p:txBody>
      </p:sp>
    </p:spTree>
    <p:extLst>
      <p:ext uri="{BB962C8B-B14F-4D97-AF65-F5344CB8AC3E}">
        <p14:creationId xmlns:p14="http://schemas.microsoft.com/office/powerpoint/2010/main" val="166544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Frames in Pure ALOHA</a:t>
            </a: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4" y="81886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523220"/>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2060"/>
              </a:solidFill>
            </a:endParaRPr>
          </a:p>
          <a:p>
            <a:pPr marL="419100" lvl="0" indent="-285750" algn="just">
              <a:buSzPts val="1500"/>
              <a:buFont typeface="Arial" panose="020B0604020202020204" pitchFamily="34" charset="0"/>
              <a:buChar char="•"/>
            </a:pPr>
            <a:endParaRPr lang="en-US" dirty="0">
              <a:solidFill>
                <a:srgbClr val="C0000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pic>
        <p:nvPicPr>
          <p:cNvPr id="2050" name="Picture 2" descr="Multiple access protocol- ALOHA, CSMA, CSMA/CA and CSMA/C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1" y="1221303"/>
            <a:ext cx="4818743" cy="36048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5109029" y="1058007"/>
            <a:ext cx="3868056" cy="3970318"/>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inter-regular"/>
              </a:rPr>
              <a:t>There </a:t>
            </a:r>
            <a:r>
              <a:rPr lang="en-US" dirty="0">
                <a:solidFill>
                  <a:srgbClr val="C00000"/>
                </a:solidFill>
                <a:latin typeface="inter-regular"/>
              </a:rPr>
              <a:t>are four stations for accessing a shared channel and transmitting data frames</a:t>
            </a:r>
            <a:r>
              <a:rPr lang="en-US" dirty="0" smtClean="0">
                <a:solidFill>
                  <a:srgbClr val="C00000"/>
                </a:solidFill>
                <a:latin typeface="inter-regular"/>
              </a:rPr>
              <a:t>.</a:t>
            </a:r>
          </a:p>
          <a:p>
            <a:pPr marL="285750" indent="-285750" algn="just">
              <a:buFont typeface="Arial" panose="020B0604020202020204" pitchFamily="34" charset="0"/>
              <a:buChar char="•"/>
            </a:pPr>
            <a:r>
              <a:rPr lang="en-US" dirty="0" smtClean="0">
                <a:solidFill>
                  <a:srgbClr val="C00000"/>
                </a:solidFill>
                <a:latin typeface="inter-regular"/>
              </a:rPr>
              <a:t>Some </a:t>
            </a:r>
            <a:r>
              <a:rPr lang="en-US" dirty="0">
                <a:solidFill>
                  <a:srgbClr val="C00000"/>
                </a:solidFill>
                <a:latin typeface="inter-regular"/>
              </a:rPr>
              <a:t>frames collide because most stations send their frames at the same time. Only two frames, frame 1.1 and frame 2.2, are successfully transmitted to the receiver end</a:t>
            </a:r>
            <a:r>
              <a:rPr lang="en-US" dirty="0" smtClean="0">
                <a:solidFill>
                  <a:srgbClr val="C00000"/>
                </a:solidFill>
                <a:latin typeface="inter-regular"/>
              </a:rPr>
              <a:t>.</a:t>
            </a:r>
          </a:p>
          <a:p>
            <a:pPr marL="285750" indent="-285750" algn="just">
              <a:buFont typeface="Arial" panose="020B0604020202020204" pitchFamily="34" charset="0"/>
              <a:buChar char="•"/>
            </a:pPr>
            <a:r>
              <a:rPr lang="en-US" dirty="0" smtClean="0">
                <a:solidFill>
                  <a:srgbClr val="C00000"/>
                </a:solidFill>
                <a:latin typeface="inter-regular"/>
              </a:rPr>
              <a:t> </a:t>
            </a:r>
            <a:r>
              <a:rPr lang="en-US" dirty="0">
                <a:solidFill>
                  <a:srgbClr val="002060"/>
                </a:solidFill>
                <a:latin typeface="inter-regular"/>
              </a:rPr>
              <a:t>At the same time, other frames are lost or destroyed. Whenever two frames fall on a shared channel simultaneously, collisions can occur, and both will suffer damage</a:t>
            </a:r>
            <a:r>
              <a:rPr lang="en-US" dirty="0" smtClean="0">
                <a:solidFill>
                  <a:srgbClr val="002060"/>
                </a:solidFill>
                <a:latin typeface="inter-regular"/>
              </a:rPr>
              <a:t>.</a:t>
            </a:r>
          </a:p>
          <a:p>
            <a:pPr marL="285750" indent="-285750" algn="just">
              <a:buFont typeface="Arial" panose="020B0604020202020204" pitchFamily="34" charset="0"/>
              <a:buChar char="•"/>
            </a:pPr>
            <a:r>
              <a:rPr lang="en-US" dirty="0" smtClean="0">
                <a:solidFill>
                  <a:srgbClr val="002060"/>
                </a:solidFill>
                <a:latin typeface="inter-regular"/>
              </a:rPr>
              <a:t> </a:t>
            </a:r>
            <a:r>
              <a:rPr lang="en-US" dirty="0">
                <a:solidFill>
                  <a:srgbClr val="002060"/>
                </a:solidFill>
                <a:latin typeface="inter-regular"/>
              </a:rPr>
              <a:t>If the new frame's first bit enters the channel before finishing the last bit of the second frame. </a:t>
            </a:r>
            <a:endParaRPr lang="en-US" dirty="0" smtClean="0">
              <a:solidFill>
                <a:srgbClr val="002060"/>
              </a:solidFill>
              <a:latin typeface="inter-regular"/>
            </a:endParaRPr>
          </a:p>
          <a:p>
            <a:pPr marL="285750" indent="-285750" algn="just">
              <a:buFont typeface="Arial" panose="020B0604020202020204" pitchFamily="34" charset="0"/>
              <a:buChar char="•"/>
            </a:pPr>
            <a:r>
              <a:rPr lang="en-US" dirty="0" smtClean="0">
                <a:solidFill>
                  <a:srgbClr val="002060"/>
                </a:solidFill>
                <a:latin typeface="inter-regular"/>
              </a:rPr>
              <a:t>Both </a:t>
            </a:r>
            <a:r>
              <a:rPr lang="en-US" dirty="0">
                <a:solidFill>
                  <a:srgbClr val="002060"/>
                </a:solidFill>
                <a:latin typeface="inter-regular"/>
              </a:rPr>
              <a:t>frames are completely finished, and both stations must retransmit the data frame.</a:t>
            </a:r>
            <a:endParaRPr lang="en-IN" dirty="0">
              <a:solidFill>
                <a:srgbClr val="002060"/>
              </a:solidFill>
            </a:endParaRPr>
          </a:p>
        </p:txBody>
      </p:sp>
    </p:spTree>
    <p:extLst>
      <p:ext uri="{BB962C8B-B14F-4D97-AF65-F5344CB8AC3E}">
        <p14:creationId xmlns:p14="http://schemas.microsoft.com/office/powerpoint/2010/main" val="130772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Slotted ALOHA</a:t>
            </a: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523220"/>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2060"/>
              </a:solidFill>
            </a:endParaRPr>
          </a:p>
          <a:p>
            <a:pPr marL="419100" lvl="0" indent="-285750" algn="just">
              <a:buSzPts val="1500"/>
              <a:buFont typeface="Arial" panose="020B0604020202020204" pitchFamily="34" charset="0"/>
              <a:buChar char="•"/>
            </a:pPr>
            <a:endParaRPr lang="en-US" dirty="0">
              <a:solidFill>
                <a:srgbClr val="C0000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
        <p:nvSpPr>
          <p:cNvPr id="13" name="Rectangle 12"/>
          <p:cNvSpPr/>
          <p:nvPr/>
        </p:nvSpPr>
        <p:spPr>
          <a:xfrm>
            <a:off x="232229" y="1058007"/>
            <a:ext cx="8773885"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inter-regular"/>
              </a:rPr>
              <a:t>The slotted Aloha is designed to overcome the </a:t>
            </a:r>
            <a:r>
              <a:rPr lang="en-US" b="1" dirty="0">
                <a:solidFill>
                  <a:srgbClr val="C00000"/>
                </a:solidFill>
                <a:latin typeface="inter-regular"/>
              </a:rPr>
              <a:t>pure Aloha's efficiency </a:t>
            </a:r>
            <a:r>
              <a:rPr lang="en-US" dirty="0">
                <a:solidFill>
                  <a:srgbClr val="C00000"/>
                </a:solidFill>
                <a:latin typeface="inter-regular"/>
              </a:rPr>
              <a:t>because pure Aloha has a very high possibility of frame hitting. </a:t>
            </a:r>
            <a:endParaRPr lang="en-US" dirty="0" smtClean="0">
              <a:solidFill>
                <a:srgbClr val="C00000"/>
              </a:solidFill>
              <a:latin typeface="inter-regular"/>
            </a:endParaRPr>
          </a:p>
          <a:p>
            <a:pPr marL="285750" indent="-285750" algn="just">
              <a:buFont typeface="Arial" panose="020B0604020202020204" pitchFamily="34" charset="0"/>
              <a:buChar char="•"/>
            </a:pPr>
            <a:endParaRPr lang="en-US" dirty="0">
              <a:solidFill>
                <a:srgbClr val="C00000"/>
              </a:solidFill>
              <a:latin typeface="inter-regular"/>
            </a:endParaRPr>
          </a:p>
          <a:p>
            <a:pPr marL="285750" indent="-285750" algn="just">
              <a:buFont typeface="Arial" panose="020B0604020202020204" pitchFamily="34" charset="0"/>
              <a:buChar char="•"/>
            </a:pPr>
            <a:r>
              <a:rPr lang="en-US" dirty="0" smtClean="0">
                <a:solidFill>
                  <a:srgbClr val="C00000"/>
                </a:solidFill>
                <a:latin typeface="inter-regular"/>
              </a:rPr>
              <a:t>In </a:t>
            </a:r>
            <a:r>
              <a:rPr lang="en-US" dirty="0">
                <a:solidFill>
                  <a:srgbClr val="C00000"/>
                </a:solidFill>
                <a:latin typeface="inter-regular"/>
              </a:rPr>
              <a:t>slotted Aloha, the shared channel is divided into a fixed time interval called </a:t>
            </a:r>
            <a:r>
              <a:rPr lang="en-US" b="1" dirty="0">
                <a:solidFill>
                  <a:srgbClr val="C00000"/>
                </a:solidFill>
                <a:latin typeface="inter-bold"/>
              </a:rPr>
              <a:t>slots</a:t>
            </a:r>
            <a:r>
              <a:rPr lang="en-US" dirty="0">
                <a:solidFill>
                  <a:srgbClr val="C00000"/>
                </a:solidFill>
                <a:latin typeface="inter-regular"/>
              </a:rPr>
              <a:t>. So that, if a station wants to send a frame to a shared channel, the frame can only be sent at the beginning of the slot, and only one frame is allowed to be sent to each slot. </a:t>
            </a:r>
            <a:endParaRPr lang="en-US" dirty="0" smtClean="0">
              <a:solidFill>
                <a:srgbClr val="C00000"/>
              </a:solidFill>
              <a:latin typeface="inter-regular"/>
            </a:endParaRPr>
          </a:p>
          <a:p>
            <a:pPr marL="285750" indent="-285750" algn="just">
              <a:buFont typeface="Arial" panose="020B0604020202020204" pitchFamily="34" charset="0"/>
              <a:buChar char="•"/>
            </a:pPr>
            <a:endParaRPr lang="en-US" dirty="0">
              <a:solidFill>
                <a:srgbClr val="C00000"/>
              </a:solidFill>
              <a:latin typeface="inter-regular"/>
            </a:endParaRPr>
          </a:p>
          <a:p>
            <a:pPr marL="285750" indent="-285750" algn="just">
              <a:buFont typeface="Arial" panose="020B0604020202020204" pitchFamily="34" charset="0"/>
              <a:buChar char="•"/>
            </a:pPr>
            <a:r>
              <a:rPr lang="en-US" dirty="0" smtClean="0">
                <a:solidFill>
                  <a:srgbClr val="C00000"/>
                </a:solidFill>
                <a:latin typeface="inter-regular"/>
              </a:rPr>
              <a:t>If </a:t>
            </a:r>
            <a:r>
              <a:rPr lang="en-US" dirty="0">
                <a:solidFill>
                  <a:srgbClr val="C00000"/>
                </a:solidFill>
                <a:latin typeface="inter-regular"/>
              </a:rPr>
              <a:t>the stations are unable to send data to the beginning of the slot, the station will have to wait until the beginning of the slot for the next time. </a:t>
            </a:r>
            <a:endParaRPr lang="en-US" dirty="0" smtClean="0">
              <a:solidFill>
                <a:srgbClr val="C00000"/>
              </a:solidFill>
              <a:latin typeface="inter-regular"/>
            </a:endParaRPr>
          </a:p>
          <a:p>
            <a:pPr marL="285750" indent="-285750" algn="just">
              <a:buFont typeface="Arial" panose="020B0604020202020204" pitchFamily="34" charset="0"/>
              <a:buChar char="•"/>
            </a:pPr>
            <a:endParaRPr lang="en-US" dirty="0">
              <a:solidFill>
                <a:srgbClr val="C00000"/>
              </a:solidFill>
              <a:latin typeface="inter-regular"/>
            </a:endParaRPr>
          </a:p>
          <a:p>
            <a:pPr marL="285750" indent="-285750" algn="just">
              <a:buFont typeface="Arial" panose="020B0604020202020204" pitchFamily="34" charset="0"/>
              <a:buChar char="•"/>
            </a:pPr>
            <a:r>
              <a:rPr lang="en-US" dirty="0" smtClean="0">
                <a:solidFill>
                  <a:srgbClr val="002060"/>
                </a:solidFill>
                <a:latin typeface="inter-regular"/>
              </a:rPr>
              <a:t>However</a:t>
            </a:r>
            <a:r>
              <a:rPr lang="en-US" dirty="0">
                <a:solidFill>
                  <a:srgbClr val="002060"/>
                </a:solidFill>
                <a:latin typeface="inter-regular"/>
              </a:rPr>
              <a:t>, the possibility of a collision remains when trying to send a frame at the beginning of two or more station time slot</a:t>
            </a:r>
            <a:r>
              <a:rPr lang="en-US" dirty="0" smtClean="0">
                <a:solidFill>
                  <a:srgbClr val="002060"/>
                </a:solidFill>
                <a:latin typeface="inter-regular"/>
              </a:rPr>
              <a:t>.</a:t>
            </a:r>
          </a:p>
          <a:p>
            <a:pPr marL="285750" indent="-285750" algn="just">
              <a:buFont typeface="Arial" panose="020B0604020202020204" pitchFamily="34" charset="0"/>
              <a:buChar char="•"/>
            </a:pPr>
            <a:endParaRPr lang="en-US" dirty="0">
              <a:solidFill>
                <a:srgbClr val="002060"/>
              </a:solidFill>
              <a:latin typeface="inter-regular"/>
            </a:endParaRPr>
          </a:p>
          <a:p>
            <a:pPr marL="285750" indent="-285750" algn="just">
              <a:buFont typeface="Arial" panose="020B0604020202020204" pitchFamily="34" charset="0"/>
              <a:buChar char="•"/>
            </a:pPr>
            <a:r>
              <a:rPr lang="en-US" dirty="0">
                <a:solidFill>
                  <a:srgbClr val="002060"/>
                </a:solidFill>
                <a:latin typeface="inter-regular"/>
              </a:rPr>
              <a:t>Maximum throughput occurs in the slotted Aloha when G = 1 that is 37</a:t>
            </a:r>
            <a:r>
              <a:rPr lang="en-US" dirty="0" smtClean="0">
                <a:solidFill>
                  <a:srgbClr val="002060"/>
                </a:solidFill>
                <a:latin typeface="inter-regular"/>
              </a:rPr>
              <a:t>%.</a:t>
            </a:r>
          </a:p>
          <a:p>
            <a:pPr marL="285750" indent="-285750" algn="just">
              <a:buFont typeface="Arial" panose="020B0604020202020204" pitchFamily="34" charset="0"/>
              <a:buChar char="•"/>
            </a:pPr>
            <a:endParaRPr lang="en-US" dirty="0">
              <a:solidFill>
                <a:srgbClr val="002060"/>
              </a:solidFill>
              <a:latin typeface="inter-regular"/>
            </a:endParaRPr>
          </a:p>
          <a:p>
            <a:pPr marL="285750" indent="-285750" algn="just">
              <a:buFont typeface="Arial" panose="020B0604020202020204" pitchFamily="34" charset="0"/>
              <a:buChar char="•"/>
            </a:pPr>
            <a:r>
              <a:rPr lang="en-US" dirty="0">
                <a:solidFill>
                  <a:srgbClr val="002060"/>
                </a:solidFill>
                <a:latin typeface="inter-regular"/>
              </a:rPr>
              <a:t>The probability of successfully transmitting the data frame in the slotted Aloha is S = G * e ^ - 2 G</a:t>
            </a:r>
            <a:r>
              <a:rPr lang="en-US" dirty="0" smtClean="0">
                <a:solidFill>
                  <a:srgbClr val="002060"/>
                </a:solidFill>
                <a:latin typeface="inter-regular"/>
              </a:rPr>
              <a:t>.</a:t>
            </a:r>
          </a:p>
          <a:p>
            <a:pPr marL="285750" indent="-285750" algn="just">
              <a:buFont typeface="Arial" panose="020B0604020202020204" pitchFamily="34" charset="0"/>
              <a:buChar char="•"/>
            </a:pPr>
            <a:endParaRPr lang="en-US" dirty="0">
              <a:solidFill>
                <a:srgbClr val="002060"/>
              </a:solidFill>
              <a:latin typeface="inter-regular"/>
            </a:endParaRPr>
          </a:p>
          <a:p>
            <a:pPr marL="285750" indent="-285750" algn="just">
              <a:buFont typeface="Arial" panose="020B0604020202020204" pitchFamily="34" charset="0"/>
              <a:buChar char="•"/>
            </a:pPr>
            <a:r>
              <a:rPr lang="en-US" dirty="0">
                <a:solidFill>
                  <a:srgbClr val="002060"/>
                </a:solidFill>
                <a:latin typeface="inter-regular"/>
              </a:rPr>
              <a:t>The total vulnerable time required in slotted Aloha is Tfr.</a:t>
            </a:r>
          </a:p>
        </p:txBody>
      </p:sp>
    </p:spTree>
    <p:extLst>
      <p:ext uri="{BB962C8B-B14F-4D97-AF65-F5344CB8AC3E}">
        <p14:creationId xmlns:p14="http://schemas.microsoft.com/office/powerpoint/2010/main" val="314858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Frames in Slotted ALOHA</a:t>
            </a:r>
          </a:p>
        </p:txBody>
      </p:sp>
      <p:sp>
        <p:nvSpPr>
          <p:cNvPr id="6" name="Rectangle 5"/>
          <p:cNvSpPr/>
          <p:nvPr/>
        </p:nvSpPr>
        <p:spPr>
          <a:xfrm>
            <a:off x="137885" y="1058007"/>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6" y="1017479"/>
            <a:ext cx="8955311" cy="307777"/>
          </a:xfrm>
          <a:prstGeom prst="rect">
            <a:avLst/>
          </a:prstGeom>
        </p:spPr>
        <p:txBody>
          <a:bodyPr wrap="square">
            <a:spAutoFit/>
          </a:bodyPr>
          <a:lstStyle/>
          <a:p>
            <a:pPr marL="285750" indent="-285750" algn="just" fontAlgn="base">
              <a:buFont typeface="Arial" panose="020B0604020202020204" pitchFamily="34" charset="0"/>
              <a:buChar char="•"/>
            </a:pPr>
            <a:endParaRPr lang="en-US" b="1" dirty="0" smtClean="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523220"/>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2060"/>
              </a:solidFill>
            </a:endParaRPr>
          </a:p>
          <a:p>
            <a:pPr marL="419100" lvl="0" indent="-285750" algn="just">
              <a:buSzPts val="1500"/>
              <a:buFont typeface="Arial" panose="020B0604020202020204" pitchFamily="34" charset="0"/>
              <a:buChar char="•"/>
            </a:pPr>
            <a:endParaRPr lang="en-US" dirty="0">
              <a:solidFill>
                <a:srgbClr val="C0000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1342571" y="1017477"/>
            <a:ext cx="6675698" cy="3977985"/>
          </a:xfrm>
          <a:prstGeom prst="rect">
            <a:avLst/>
          </a:prstGeom>
        </p:spPr>
      </p:pic>
    </p:spTree>
    <p:extLst>
      <p:ext uri="{BB962C8B-B14F-4D97-AF65-F5344CB8AC3E}">
        <p14:creationId xmlns:p14="http://schemas.microsoft.com/office/powerpoint/2010/main" val="36446691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2561</Words>
  <Application>Microsoft Office PowerPoint</Application>
  <PresentationFormat>On-screen Show (16:9)</PresentationFormat>
  <Paragraphs>337</Paragraphs>
  <Slides>30</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__Source_Sans_Pro_fa6df0</vt:lpstr>
      <vt:lpstr>-apple-system</vt:lpstr>
      <vt:lpstr>Arial</vt:lpstr>
      <vt:lpstr>inter-bold</vt:lpstr>
      <vt:lpstr>inter-regular</vt:lpstr>
      <vt:lpstr>Noto Sans</vt:lpstr>
      <vt:lpstr>Nunito</vt:lpstr>
      <vt:lpstr>Roboto</vt:lpstr>
      <vt:lpstr>Times New Roman</vt:lpstr>
      <vt:lpstr>var(--font-primary)</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260</cp:revision>
  <dcterms:modified xsi:type="dcterms:W3CDTF">2024-06-03T17:11:50Z</dcterms:modified>
</cp:coreProperties>
</file>