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1"/>
  </p:notesMasterIdLst>
  <p:handoutMasterIdLst>
    <p:handoutMasterId r:id="rId22"/>
  </p:handoutMasterIdLst>
  <p:sldIdLst>
    <p:sldId id="331" r:id="rId2"/>
    <p:sldId id="320" r:id="rId3"/>
    <p:sldId id="332" r:id="rId4"/>
    <p:sldId id="330" r:id="rId5"/>
    <p:sldId id="314" r:id="rId6"/>
    <p:sldId id="315" r:id="rId7"/>
    <p:sldId id="316" r:id="rId8"/>
    <p:sldId id="317" r:id="rId9"/>
    <p:sldId id="318" r:id="rId10"/>
    <p:sldId id="319" r:id="rId11"/>
    <p:sldId id="321" r:id="rId12"/>
    <p:sldId id="322" r:id="rId13"/>
    <p:sldId id="324" r:id="rId14"/>
    <p:sldId id="323" r:id="rId15"/>
    <p:sldId id="326" r:id="rId16"/>
    <p:sldId id="327" r:id="rId17"/>
    <p:sldId id="325" r:id="rId18"/>
    <p:sldId id="328" r:id="rId19"/>
    <p:sldId id="329"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6" autoAdjust="0"/>
    <p:restoredTop sz="94660"/>
  </p:normalViewPr>
  <p:slideViewPr>
    <p:cSldViewPr snapToGrid="0">
      <p:cViewPr varScale="1">
        <p:scale>
          <a:sx n="105" d="100"/>
          <a:sy n="105" d="100"/>
        </p:scale>
        <p:origin x="437" y="86"/>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03-06-2024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0274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07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731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508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1247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5586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881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4684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34325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5283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1574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743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26322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4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340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17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16318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482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4219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High level Data Link Control- </a:t>
            </a:r>
            <a:r>
              <a:rPr lang="en-US" sz="2400" b="1" dirty="0" smtClean="0">
                <a:solidFill>
                  <a:srgbClr val="002060"/>
                </a:solidFill>
              </a:rPr>
              <a:t>HDLC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701591"/>
          </a:xfrm>
          <a:prstGeom prst="rect">
            <a:avLst/>
          </a:prstGeom>
        </p:spPr>
        <p:txBody>
          <a:bodyPr wrap="square">
            <a:spAutoFit/>
          </a:bodyPr>
          <a:lstStyle/>
          <a:p>
            <a:pPr marL="457200" lvl="0" indent="-325755" algn="just">
              <a:buSzPct val="100000"/>
              <a:buChar char="●"/>
            </a:pPr>
            <a:r>
              <a:rPr lang="en-US" dirty="0">
                <a:solidFill>
                  <a:srgbClr val="C00000"/>
                </a:solidFill>
              </a:rPr>
              <a:t>High-level Data Link Control (HDLC) is a bit-oriented protocol for communication over point-to-point and multipoint links</a:t>
            </a:r>
            <a:r>
              <a:rPr lang="en-US" dirty="0" smtClean="0">
                <a:solidFill>
                  <a:srgbClr val="C00000"/>
                </a:solidFill>
              </a:rPr>
              <a:t>.</a:t>
            </a:r>
          </a:p>
          <a:p>
            <a:pPr marL="457200" lvl="0" indent="-325755" algn="just">
              <a:buSzPct val="100000"/>
              <a:buChar char="●"/>
            </a:pPr>
            <a:endParaRPr lang="en-US" dirty="0">
              <a:solidFill>
                <a:srgbClr val="C00000"/>
              </a:solidFill>
            </a:endParaRPr>
          </a:p>
          <a:p>
            <a:pPr marL="457200" lvl="0" indent="-325755" algn="just">
              <a:buSzPct val="100000"/>
              <a:buChar char="●"/>
            </a:pPr>
            <a:r>
              <a:rPr lang="en-US" dirty="0">
                <a:solidFill>
                  <a:srgbClr val="C00000"/>
                </a:solidFill>
              </a:rPr>
              <a:t>It uses Stop-and-wait protocol</a:t>
            </a:r>
            <a:r>
              <a:rPr lang="en-US" dirty="0" smtClean="0">
                <a:solidFill>
                  <a:srgbClr val="C00000"/>
                </a:solidFill>
              </a:rPr>
              <a:t>.</a:t>
            </a:r>
          </a:p>
          <a:p>
            <a:pPr marL="457200" lvl="0" indent="-325755" algn="just">
              <a:buSzPct val="100000"/>
              <a:buChar char="●"/>
            </a:pPr>
            <a:endParaRPr lang="en-US" dirty="0">
              <a:solidFill>
                <a:srgbClr val="C00000"/>
              </a:solidFill>
            </a:endParaRPr>
          </a:p>
          <a:p>
            <a:pPr marL="457200" lvl="0" indent="-325755" algn="just">
              <a:buSzPct val="100000"/>
              <a:buChar char="●"/>
            </a:pPr>
            <a:r>
              <a:rPr lang="en-US" dirty="0">
                <a:solidFill>
                  <a:srgbClr val="C00000"/>
                </a:solidFill>
              </a:rPr>
              <a:t>Configuration and Transfer modes: Two transfer modes that can be used in different configurations</a:t>
            </a:r>
            <a:r>
              <a:rPr lang="en-US" dirty="0" smtClean="0">
                <a:solidFill>
                  <a:srgbClr val="C00000"/>
                </a:solidFill>
              </a:rPr>
              <a:t>.</a:t>
            </a:r>
          </a:p>
          <a:p>
            <a:pPr marL="457200" lvl="0" indent="-325755" algn="just">
              <a:buSzPct val="100000"/>
              <a:buChar char="●"/>
            </a:pPr>
            <a:endParaRPr lang="en-US" dirty="0">
              <a:solidFill>
                <a:srgbClr val="C00000"/>
              </a:solidFill>
            </a:endParaRPr>
          </a:p>
          <a:p>
            <a:pPr marL="914400" lvl="1" indent="-310515" algn="just">
              <a:buSzPct val="100000"/>
              <a:buChar char="○"/>
            </a:pPr>
            <a:r>
              <a:rPr lang="en-US" sz="1517" b="1" dirty="0">
                <a:solidFill>
                  <a:srgbClr val="002060"/>
                </a:solidFill>
              </a:rPr>
              <a:t>Normal Response Mode (NRM): </a:t>
            </a:r>
            <a:r>
              <a:rPr lang="en-US" sz="1517" dirty="0">
                <a:solidFill>
                  <a:srgbClr val="002060"/>
                </a:solidFill>
              </a:rPr>
              <a:t>The station configuration is </a:t>
            </a:r>
            <a:r>
              <a:rPr lang="en-US" sz="1517" b="1" dirty="0">
                <a:solidFill>
                  <a:srgbClr val="002060"/>
                </a:solidFill>
              </a:rPr>
              <a:t>unbalanced.</a:t>
            </a:r>
            <a:r>
              <a:rPr lang="en-US" sz="1517" dirty="0">
                <a:solidFill>
                  <a:srgbClr val="002060"/>
                </a:solidFill>
              </a:rPr>
              <a:t> We have one </a:t>
            </a:r>
            <a:r>
              <a:rPr lang="en-US" sz="1517" b="1" dirty="0">
                <a:solidFill>
                  <a:srgbClr val="002060"/>
                </a:solidFill>
              </a:rPr>
              <a:t>primary station and multiple secondary stations</a:t>
            </a:r>
            <a:r>
              <a:rPr lang="en-US" sz="1517" b="1" dirty="0" smtClean="0">
                <a:solidFill>
                  <a:srgbClr val="002060"/>
                </a:solidFill>
              </a:rPr>
              <a:t>.</a:t>
            </a:r>
          </a:p>
          <a:p>
            <a:pPr marL="914400" lvl="1" indent="-310515" algn="just">
              <a:buSzPct val="100000"/>
              <a:buChar char="○"/>
            </a:pPr>
            <a:endParaRPr lang="en-US" sz="1517" b="1" dirty="0">
              <a:solidFill>
                <a:srgbClr val="002060"/>
              </a:solidFill>
            </a:endParaRPr>
          </a:p>
          <a:p>
            <a:pPr marL="914400" lvl="1" indent="-310515" algn="just">
              <a:buSzPct val="100000"/>
              <a:buChar char="○"/>
            </a:pPr>
            <a:r>
              <a:rPr lang="en-US" sz="1517" dirty="0" smtClean="0">
                <a:solidFill>
                  <a:srgbClr val="002060"/>
                </a:solidFill>
              </a:rPr>
              <a:t> </a:t>
            </a:r>
            <a:r>
              <a:rPr lang="en-US" sz="1517" dirty="0">
                <a:solidFill>
                  <a:srgbClr val="002060"/>
                </a:solidFill>
              </a:rPr>
              <a:t>A primary station can </a:t>
            </a:r>
            <a:r>
              <a:rPr lang="en-US" sz="1517" b="1" dirty="0">
                <a:solidFill>
                  <a:srgbClr val="002060"/>
                </a:solidFill>
              </a:rPr>
              <a:t>send commands; a secondary station can only respond</a:t>
            </a:r>
            <a:r>
              <a:rPr lang="en-US" sz="1517" dirty="0">
                <a:solidFill>
                  <a:srgbClr val="002060"/>
                </a:solidFill>
              </a:rPr>
              <a:t>. The NRM is used for both </a:t>
            </a:r>
            <a:r>
              <a:rPr lang="en-US" sz="1517" b="1" dirty="0">
                <a:solidFill>
                  <a:srgbClr val="002060"/>
                </a:solidFill>
              </a:rPr>
              <a:t>point-to-point and multipoint </a:t>
            </a:r>
            <a:r>
              <a:rPr lang="en-US" sz="1517" b="1" dirty="0" smtClean="0">
                <a:solidFill>
                  <a:srgbClr val="002060"/>
                </a:solidFill>
              </a:rPr>
              <a:t>links</a:t>
            </a:r>
          </a:p>
          <a:p>
            <a:pPr marL="914400" lvl="1" indent="-310515" algn="just">
              <a:buSzPct val="100000"/>
              <a:buChar char="○"/>
            </a:pPr>
            <a:endParaRPr lang="en-US" sz="1517" dirty="0">
              <a:solidFill>
                <a:srgbClr val="002060"/>
              </a:solidFill>
            </a:endParaRPr>
          </a:p>
          <a:p>
            <a:pPr marL="914400" lvl="1" indent="-310515" algn="just">
              <a:buSzPct val="100000"/>
              <a:buChar char="○"/>
            </a:pPr>
            <a:r>
              <a:rPr lang="en-US" sz="1517" b="1" dirty="0">
                <a:solidFill>
                  <a:srgbClr val="002060"/>
                </a:solidFill>
              </a:rPr>
              <a:t>Asynchronous Balanced mode (ABM)</a:t>
            </a:r>
            <a:r>
              <a:rPr lang="en-US" sz="1517" dirty="0">
                <a:solidFill>
                  <a:srgbClr val="002060"/>
                </a:solidFill>
              </a:rPr>
              <a:t>: The configuration is </a:t>
            </a:r>
            <a:r>
              <a:rPr lang="en-US" sz="1517" b="1" dirty="0">
                <a:solidFill>
                  <a:srgbClr val="002060"/>
                </a:solidFill>
              </a:rPr>
              <a:t>balanced</a:t>
            </a:r>
            <a:r>
              <a:rPr lang="en-US" sz="1517" dirty="0">
                <a:solidFill>
                  <a:srgbClr val="002060"/>
                </a:solidFill>
              </a:rPr>
              <a:t>. The link is point-to-point, and each station can function </a:t>
            </a:r>
            <a:r>
              <a:rPr lang="en-US" sz="1517" b="1" dirty="0">
                <a:solidFill>
                  <a:srgbClr val="002060"/>
                </a:solidFill>
              </a:rPr>
              <a:t>as a primary and a secondary</a:t>
            </a:r>
            <a:r>
              <a:rPr lang="en-US" sz="1517" dirty="0">
                <a:solidFill>
                  <a:srgbClr val="002060"/>
                </a:solidFill>
              </a:rPr>
              <a:t> (acting as peers).</a:t>
            </a:r>
            <a:endParaRPr lang="en-US" sz="1517" dirty="0">
              <a:solidFill>
                <a:srgbClr val="002060"/>
              </a:solidFill>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spTree>
    <p:extLst>
      <p:ext uri="{BB962C8B-B14F-4D97-AF65-F5344CB8AC3E}">
        <p14:creationId xmlns:p14="http://schemas.microsoft.com/office/powerpoint/2010/main" val="2537466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5" name="Rectangle 14"/>
          <p:cNvSpPr/>
          <p:nvPr/>
        </p:nvSpPr>
        <p:spPr>
          <a:xfrm>
            <a:off x="123371" y="910773"/>
            <a:ext cx="8868229" cy="2862322"/>
          </a:xfrm>
          <a:prstGeom prst="rect">
            <a:avLst/>
          </a:prstGeom>
        </p:spPr>
        <p:txBody>
          <a:bodyPr wrap="square">
            <a:spAutoFit/>
          </a:bodyPr>
          <a:lstStyle/>
          <a:p>
            <a:pPr marL="285750" indent="-285750" algn="just">
              <a:buFont typeface="Arial" panose="020B0604020202020204" pitchFamily="34" charset="0"/>
              <a:buChar char="•"/>
            </a:pPr>
            <a:r>
              <a:rPr lang="en-IN" sz="1200" dirty="0">
                <a:solidFill>
                  <a:srgbClr val="C00000"/>
                </a:solidFill>
              </a:rPr>
              <a:t>One of the most common protocols for point-to-point access is the </a:t>
            </a:r>
            <a:r>
              <a:rPr lang="en-IN" sz="1200" b="1" dirty="0" smtClean="0">
                <a:solidFill>
                  <a:srgbClr val="C00000"/>
                </a:solidFill>
              </a:rPr>
              <a:t>Point-to-Point Protocol </a:t>
            </a:r>
            <a:r>
              <a:rPr lang="en-IN" sz="1200" b="1" dirty="0">
                <a:solidFill>
                  <a:srgbClr val="C00000"/>
                </a:solidFill>
              </a:rPr>
              <a:t>(PPP). </a:t>
            </a:r>
            <a:endParaRPr lang="en-IN" sz="1200" b="1" dirty="0" smtClean="0">
              <a:solidFill>
                <a:srgbClr val="C00000"/>
              </a:solidFill>
            </a:endParaRPr>
          </a:p>
          <a:p>
            <a:pPr marL="285750" indent="-285750" algn="just">
              <a:buFont typeface="Arial" panose="020B0604020202020204" pitchFamily="34" charset="0"/>
              <a:buChar char="•"/>
            </a:pPr>
            <a:endParaRPr lang="en-IN" sz="1200" dirty="0" smtClean="0">
              <a:solidFill>
                <a:srgbClr val="C00000"/>
              </a:solidFill>
            </a:endParaRPr>
          </a:p>
          <a:p>
            <a:pPr marL="285750" indent="-285750" algn="just">
              <a:buFont typeface="Arial" panose="020B0604020202020204" pitchFamily="34" charset="0"/>
              <a:buChar char="•"/>
            </a:pPr>
            <a:r>
              <a:rPr lang="en-IN" sz="1200" dirty="0" smtClean="0">
                <a:solidFill>
                  <a:srgbClr val="C00000"/>
                </a:solidFill>
              </a:rPr>
              <a:t>Today</a:t>
            </a:r>
            <a:r>
              <a:rPr lang="en-IN" sz="1200" dirty="0">
                <a:solidFill>
                  <a:srgbClr val="C00000"/>
                </a:solidFill>
              </a:rPr>
              <a:t>, millions of Internet users who need to connect their </a:t>
            </a:r>
            <a:r>
              <a:rPr lang="en-IN" sz="1200" b="1" dirty="0" smtClean="0">
                <a:solidFill>
                  <a:srgbClr val="C00000"/>
                </a:solidFill>
              </a:rPr>
              <a:t>home computers </a:t>
            </a:r>
            <a:r>
              <a:rPr lang="en-IN" sz="1200" b="1" dirty="0">
                <a:solidFill>
                  <a:srgbClr val="C00000"/>
                </a:solidFill>
              </a:rPr>
              <a:t>to the server </a:t>
            </a:r>
            <a:r>
              <a:rPr lang="en-IN" sz="1200" dirty="0">
                <a:solidFill>
                  <a:srgbClr val="C00000"/>
                </a:solidFill>
              </a:rPr>
              <a:t>of an Internet service provider use PPP. </a:t>
            </a:r>
            <a:endParaRPr lang="en-IN" sz="1200" dirty="0" smtClean="0">
              <a:solidFill>
                <a:srgbClr val="C00000"/>
              </a:solidFill>
            </a:endParaRPr>
          </a:p>
          <a:p>
            <a:pPr marL="285750" indent="-285750" algn="just">
              <a:buFont typeface="Arial" panose="020B0604020202020204" pitchFamily="34" charset="0"/>
              <a:buChar char="•"/>
            </a:pPr>
            <a:endParaRPr lang="en-IN" sz="1200" dirty="0">
              <a:solidFill>
                <a:srgbClr val="C00000"/>
              </a:solidFill>
            </a:endParaRPr>
          </a:p>
          <a:p>
            <a:pPr marL="285750" indent="-285750" algn="just">
              <a:buFont typeface="Arial" panose="020B0604020202020204" pitchFamily="34" charset="0"/>
              <a:buChar char="•"/>
            </a:pPr>
            <a:r>
              <a:rPr lang="en-IN" sz="1200" dirty="0" smtClean="0">
                <a:solidFill>
                  <a:srgbClr val="C00000"/>
                </a:solidFill>
              </a:rPr>
              <a:t>The </a:t>
            </a:r>
            <a:r>
              <a:rPr lang="en-IN" sz="1200" dirty="0">
                <a:solidFill>
                  <a:srgbClr val="C00000"/>
                </a:solidFill>
              </a:rPr>
              <a:t>majority of </a:t>
            </a:r>
            <a:r>
              <a:rPr lang="en-IN" sz="1200" dirty="0" smtClean="0">
                <a:solidFill>
                  <a:srgbClr val="C00000"/>
                </a:solidFill>
              </a:rPr>
              <a:t>these users </a:t>
            </a:r>
            <a:r>
              <a:rPr lang="en-IN" sz="1200" dirty="0">
                <a:solidFill>
                  <a:srgbClr val="C00000"/>
                </a:solidFill>
              </a:rPr>
              <a:t>have a traditional modem; </a:t>
            </a:r>
            <a:r>
              <a:rPr lang="en-IN" sz="1200" b="1" dirty="0">
                <a:solidFill>
                  <a:srgbClr val="C00000"/>
                </a:solidFill>
              </a:rPr>
              <a:t>they are connected to the Internet through </a:t>
            </a:r>
            <a:r>
              <a:rPr lang="en-IN" sz="1200" b="1" dirty="0" smtClean="0">
                <a:solidFill>
                  <a:srgbClr val="C00000"/>
                </a:solidFill>
              </a:rPr>
              <a:t>a telephone line</a:t>
            </a:r>
            <a:r>
              <a:rPr lang="en-IN" sz="1200" dirty="0">
                <a:solidFill>
                  <a:srgbClr val="C00000"/>
                </a:solidFill>
              </a:rPr>
              <a:t>, which provides the services of the physical layer. </a:t>
            </a:r>
            <a:endParaRPr lang="en-IN" sz="1200" dirty="0" smtClean="0">
              <a:solidFill>
                <a:srgbClr val="C00000"/>
              </a:solidFill>
            </a:endParaRPr>
          </a:p>
          <a:p>
            <a:pPr marL="285750" indent="-285750" algn="just">
              <a:buFont typeface="Arial" panose="020B0604020202020204" pitchFamily="34" charset="0"/>
              <a:buChar char="•"/>
            </a:pPr>
            <a:endParaRPr lang="en-IN" sz="1200" dirty="0">
              <a:solidFill>
                <a:srgbClr val="C00000"/>
              </a:solidFill>
            </a:endParaRPr>
          </a:p>
          <a:p>
            <a:pPr marL="285750" indent="-285750" algn="just">
              <a:buFont typeface="Arial" panose="020B0604020202020204" pitchFamily="34" charset="0"/>
              <a:buChar char="•"/>
            </a:pPr>
            <a:r>
              <a:rPr lang="en-IN" sz="1200" dirty="0" smtClean="0">
                <a:solidFill>
                  <a:srgbClr val="C00000"/>
                </a:solidFill>
              </a:rPr>
              <a:t>But </a:t>
            </a:r>
            <a:r>
              <a:rPr lang="en-IN" sz="1200" dirty="0">
                <a:solidFill>
                  <a:srgbClr val="C00000"/>
                </a:solidFill>
              </a:rPr>
              <a:t>to </a:t>
            </a:r>
            <a:r>
              <a:rPr lang="en-IN" sz="1200" b="1" dirty="0">
                <a:solidFill>
                  <a:srgbClr val="C00000"/>
                </a:solidFill>
              </a:rPr>
              <a:t>control and </a:t>
            </a:r>
            <a:r>
              <a:rPr lang="en-IN" sz="1200" b="1" dirty="0" smtClean="0">
                <a:solidFill>
                  <a:srgbClr val="C00000"/>
                </a:solidFill>
              </a:rPr>
              <a:t>manage </a:t>
            </a:r>
            <a:r>
              <a:rPr lang="en-IN" sz="1200" dirty="0" smtClean="0">
                <a:solidFill>
                  <a:srgbClr val="C00000"/>
                </a:solidFill>
              </a:rPr>
              <a:t>the </a:t>
            </a:r>
            <a:r>
              <a:rPr lang="en-IN" sz="1200" dirty="0">
                <a:solidFill>
                  <a:srgbClr val="C00000"/>
                </a:solidFill>
              </a:rPr>
              <a:t>transfer of data, there is a need for a point-to-point protocol at the data-link layer</a:t>
            </a:r>
            <a:r>
              <a:rPr lang="en-IN" sz="1200" dirty="0" smtClean="0">
                <a:solidFill>
                  <a:srgbClr val="C00000"/>
                </a:solidFill>
              </a:rPr>
              <a:t>.</a:t>
            </a:r>
          </a:p>
          <a:p>
            <a:pPr marL="285750" indent="-285750" algn="just">
              <a:buFont typeface="Arial" panose="020B0604020202020204" pitchFamily="34" charset="0"/>
              <a:buChar char="•"/>
            </a:pPr>
            <a:endParaRPr lang="en-IN" sz="1200" dirty="0" smtClean="0">
              <a:solidFill>
                <a:srgbClr val="C00000"/>
              </a:solidFill>
            </a:endParaRPr>
          </a:p>
          <a:p>
            <a:pPr marL="285750" indent="-285750" algn="just">
              <a:buFont typeface="Arial" panose="020B0604020202020204" pitchFamily="34" charset="0"/>
              <a:buChar char="•"/>
            </a:pPr>
            <a:r>
              <a:rPr lang="en-US" sz="1200" dirty="0" smtClean="0">
                <a:solidFill>
                  <a:srgbClr val="002060"/>
                </a:solidFill>
              </a:rPr>
              <a:t>Point-to-Point </a:t>
            </a:r>
            <a:r>
              <a:rPr lang="en-US" sz="1200" dirty="0">
                <a:solidFill>
                  <a:srgbClr val="002060"/>
                </a:solidFill>
              </a:rPr>
              <a:t>Protocol is a data link layer communication protocol between two routers directly without any host or any other networking in between. </a:t>
            </a:r>
            <a:endParaRPr lang="en-US" sz="1200" dirty="0" smtClean="0">
              <a:solidFill>
                <a:srgbClr val="002060"/>
              </a:solidFill>
            </a:endParaRPr>
          </a:p>
          <a:p>
            <a:pPr marL="285750" indent="-285750" algn="just">
              <a:buFont typeface="Arial" panose="020B0604020202020204" pitchFamily="34" charset="0"/>
              <a:buChar char="•"/>
            </a:pPr>
            <a:endParaRPr lang="en-US" sz="1200" dirty="0">
              <a:solidFill>
                <a:srgbClr val="002060"/>
              </a:solidFill>
            </a:endParaRPr>
          </a:p>
          <a:p>
            <a:pPr marL="285750" indent="-285750" algn="just">
              <a:buFont typeface="Arial" panose="020B0604020202020204" pitchFamily="34" charset="0"/>
              <a:buChar char="•"/>
            </a:pPr>
            <a:r>
              <a:rPr lang="en-US" sz="1200" dirty="0" smtClean="0">
                <a:solidFill>
                  <a:srgbClr val="002060"/>
                </a:solidFill>
              </a:rPr>
              <a:t>It </a:t>
            </a:r>
            <a:r>
              <a:rPr lang="en-US" sz="1200" dirty="0">
                <a:solidFill>
                  <a:srgbClr val="002060"/>
                </a:solidFill>
              </a:rPr>
              <a:t>can provide loop detection, authentication, transmission encryption, and data compression.</a:t>
            </a:r>
            <a:endParaRPr lang="en-IN" sz="1200" dirty="0" smtClean="0">
              <a:solidFill>
                <a:srgbClr val="002060"/>
              </a:solidFill>
            </a:endParaRPr>
          </a:p>
          <a:p>
            <a:endParaRPr lang="en-IN" sz="1200" dirty="0"/>
          </a:p>
        </p:txBody>
      </p:sp>
    </p:spTree>
    <p:extLst>
      <p:ext uri="{BB962C8B-B14F-4D97-AF65-F5344CB8AC3E}">
        <p14:creationId xmlns:p14="http://schemas.microsoft.com/office/powerpoint/2010/main" val="258252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5" name="Rectangle 14"/>
          <p:cNvSpPr/>
          <p:nvPr/>
        </p:nvSpPr>
        <p:spPr>
          <a:xfrm>
            <a:off x="123371" y="910773"/>
            <a:ext cx="8868229" cy="4708981"/>
          </a:xfrm>
          <a:prstGeom prst="rect">
            <a:avLst/>
          </a:prstGeom>
        </p:spPr>
        <p:txBody>
          <a:bodyPr wrap="square">
            <a:spAutoFit/>
          </a:bodyPr>
          <a:lstStyle/>
          <a:p>
            <a:pPr algn="just"/>
            <a:r>
              <a:rPr lang="en-US" sz="1200" b="1" dirty="0">
                <a:solidFill>
                  <a:srgbClr val="C00000"/>
                </a:solidFill>
              </a:rPr>
              <a:t>Services of PPP:</a:t>
            </a:r>
          </a:p>
          <a:p>
            <a:pPr marL="285750" indent="-285750" algn="just">
              <a:buFont typeface="Arial" panose="020B0604020202020204" pitchFamily="34" charset="0"/>
              <a:buChar char="•"/>
            </a:pPr>
            <a:r>
              <a:rPr lang="en-US" sz="1200" dirty="0">
                <a:solidFill>
                  <a:srgbClr val="C00000"/>
                </a:solidFill>
              </a:rPr>
              <a:t>PPP defines the format of the frame to be </a:t>
            </a:r>
            <a:r>
              <a:rPr lang="en-US" sz="1200" b="1" dirty="0">
                <a:solidFill>
                  <a:srgbClr val="C00000"/>
                </a:solidFill>
              </a:rPr>
              <a:t>exchanged between devices</a:t>
            </a:r>
            <a:r>
              <a:rPr lang="en-US" sz="1200" dirty="0">
                <a:solidFill>
                  <a:srgbClr val="C00000"/>
                </a:solidFill>
              </a:rPr>
              <a:t>. It also defines how two devices can negotiate the establishment of the link and the exchange of data. </a:t>
            </a:r>
          </a:p>
          <a:p>
            <a:pPr marL="285750" indent="-285750" algn="just">
              <a:buFont typeface="Arial" panose="020B0604020202020204" pitchFamily="34" charset="0"/>
              <a:buChar char="•"/>
            </a:pPr>
            <a:endParaRPr lang="en-US" sz="1200" dirty="0">
              <a:solidFill>
                <a:srgbClr val="C00000"/>
              </a:solidFill>
            </a:endParaRPr>
          </a:p>
          <a:p>
            <a:pPr marL="285750" indent="-285750" algn="just">
              <a:buFont typeface="Arial" panose="020B0604020202020204" pitchFamily="34" charset="0"/>
              <a:buChar char="•"/>
            </a:pPr>
            <a:r>
              <a:rPr lang="en-US" sz="1200" dirty="0">
                <a:solidFill>
                  <a:srgbClr val="C00000"/>
                </a:solidFill>
              </a:rPr>
              <a:t>PPP is designed to </a:t>
            </a:r>
            <a:r>
              <a:rPr lang="en-US" sz="1200" b="1" dirty="0">
                <a:solidFill>
                  <a:srgbClr val="C00000"/>
                </a:solidFill>
              </a:rPr>
              <a:t>accept payloads from several network layers</a:t>
            </a:r>
            <a:r>
              <a:rPr lang="en-US" sz="1200" dirty="0">
                <a:solidFill>
                  <a:srgbClr val="C00000"/>
                </a:solidFill>
              </a:rPr>
              <a:t> (not only IP). Authentication is also provided in the protocol, but it is optional. </a:t>
            </a:r>
          </a:p>
          <a:p>
            <a:pPr marL="285750" indent="-285750" algn="just">
              <a:buFont typeface="Arial" panose="020B0604020202020204" pitchFamily="34" charset="0"/>
              <a:buChar char="•"/>
            </a:pPr>
            <a:endParaRPr lang="en-US" sz="1200" dirty="0">
              <a:solidFill>
                <a:srgbClr val="C00000"/>
              </a:solidFill>
            </a:endParaRPr>
          </a:p>
          <a:p>
            <a:pPr marL="285750" indent="-285750" algn="just">
              <a:buFont typeface="Arial" panose="020B0604020202020204" pitchFamily="34" charset="0"/>
              <a:buChar char="•"/>
            </a:pPr>
            <a:r>
              <a:rPr lang="en-US" sz="1200" dirty="0">
                <a:solidFill>
                  <a:srgbClr val="C00000"/>
                </a:solidFill>
              </a:rPr>
              <a:t>The new version of PPP, </a:t>
            </a:r>
            <a:r>
              <a:rPr lang="en-US" sz="1200" b="1" dirty="0">
                <a:solidFill>
                  <a:srgbClr val="C00000"/>
                </a:solidFill>
              </a:rPr>
              <a:t>called Multilink PPP, </a:t>
            </a:r>
            <a:r>
              <a:rPr lang="en-US" sz="1200" dirty="0">
                <a:solidFill>
                  <a:srgbClr val="C00000"/>
                </a:solidFill>
              </a:rPr>
              <a:t>provides connections over multiple links. One interesting feature of PPP is that it provides network address configuration. </a:t>
            </a:r>
          </a:p>
          <a:p>
            <a:pPr marL="285750" indent="-285750" algn="just">
              <a:buFont typeface="Arial" panose="020B0604020202020204" pitchFamily="34" charset="0"/>
              <a:buChar char="•"/>
            </a:pPr>
            <a:endParaRPr lang="en-US" sz="1200" dirty="0">
              <a:solidFill>
                <a:srgbClr val="C00000"/>
              </a:solidFill>
            </a:endParaRPr>
          </a:p>
          <a:p>
            <a:pPr marL="285750" indent="-285750" algn="just">
              <a:buFont typeface="Arial" panose="020B0604020202020204" pitchFamily="34" charset="0"/>
              <a:buChar char="•"/>
            </a:pPr>
            <a:r>
              <a:rPr lang="en-US" sz="1200" dirty="0">
                <a:solidFill>
                  <a:srgbClr val="C00000"/>
                </a:solidFill>
              </a:rPr>
              <a:t>This is particularly useful when a home user needs a </a:t>
            </a:r>
            <a:r>
              <a:rPr lang="en-US" sz="1200" b="1" dirty="0">
                <a:solidFill>
                  <a:srgbClr val="C00000"/>
                </a:solidFill>
              </a:rPr>
              <a:t>temporary network address to connect to the Internet</a:t>
            </a:r>
            <a:r>
              <a:rPr lang="en-US" sz="1200" dirty="0" smtClean="0">
                <a:solidFill>
                  <a:srgbClr val="C00000"/>
                </a:solidFill>
              </a:rPr>
              <a:t>.</a:t>
            </a:r>
          </a:p>
          <a:p>
            <a:pPr algn="just"/>
            <a:endParaRPr lang="en-US" sz="1200" b="1" dirty="0" smtClean="0">
              <a:solidFill>
                <a:srgbClr val="C00000"/>
              </a:solidFill>
            </a:endParaRPr>
          </a:p>
          <a:p>
            <a:r>
              <a:rPr lang="en-US" sz="1200" b="1" dirty="0" smtClean="0">
                <a:solidFill>
                  <a:srgbClr val="002060"/>
                </a:solidFill>
              </a:rPr>
              <a:t>Services not provided by PPP:</a:t>
            </a:r>
          </a:p>
          <a:p>
            <a:endParaRPr lang="en-US" sz="1200" dirty="0" smtClean="0">
              <a:solidFill>
                <a:srgbClr val="002060"/>
              </a:solidFill>
            </a:endParaRPr>
          </a:p>
          <a:p>
            <a:pPr marL="171450" indent="-171450" algn="just">
              <a:buFont typeface="Arial" panose="020B0604020202020204" pitchFamily="34" charset="0"/>
              <a:buChar char="•"/>
            </a:pPr>
            <a:r>
              <a:rPr lang="en-US" sz="1200" dirty="0" smtClean="0">
                <a:solidFill>
                  <a:srgbClr val="002060"/>
                </a:solidFill>
              </a:rPr>
              <a:t>PPP </a:t>
            </a:r>
            <a:r>
              <a:rPr lang="en-US" sz="1200" dirty="0">
                <a:solidFill>
                  <a:srgbClr val="002060"/>
                </a:solidFill>
              </a:rPr>
              <a:t>does not provide </a:t>
            </a:r>
            <a:r>
              <a:rPr lang="en-US" sz="1200" b="1" dirty="0">
                <a:solidFill>
                  <a:srgbClr val="002060"/>
                </a:solidFill>
              </a:rPr>
              <a:t>flow control</a:t>
            </a:r>
            <a:r>
              <a:rPr lang="en-US" sz="1200" dirty="0">
                <a:solidFill>
                  <a:srgbClr val="002060"/>
                </a:solidFill>
              </a:rPr>
              <a:t>. A sender can send several frames one after </a:t>
            </a:r>
            <a:r>
              <a:rPr lang="en-US" sz="1200" dirty="0" smtClean="0">
                <a:solidFill>
                  <a:srgbClr val="002060"/>
                </a:solidFill>
              </a:rPr>
              <a:t>another with </a:t>
            </a:r>
            <a:r>
              <a:rPr lang="en-US" sz="1200" dirty="0">
                <a:solidFill>
                  <a:srgbClr val="002060"/>
                </a:solidFill>
              </a:rPr>
              <a:t>no concern about overwhelming the receiver. </a:t>
            </a:r>
            <a:endParaRPr lang="en-US" sz="1200" dirty="0" smtClean="0">
              <a:solidFill>
                <a:srgbClr val="002060"/>
              </a:solidFill>
            </a:endParaRPr>
          </a:p>
          <a:p>
            <a:pPr marL="171450" indent="-171450" algn="just">
              <a:buFont typeface="Arial" panose="020B0604020202020204" pitchFamily="34" charset="0"/>
              <a:buChar char="•"/>
            </a:pPr>
            <a:endParaRPr lang="en-US" sz="1200" dirty="0">
              <a:solidFill>
                <a:srgbClr val="002060"/>
              </a:solidFill>
            </a:endParaRPr>
          </a:p>
          <a:p>
            <a:pPr marL="171450" indent="-171450" algn="just">
              <a:buFont typeface="Arial" panose="020B0604020202020204" pitchFamily="34" charset="0"/>
              <a:buChar char="•"/>
            </a:pPr>
            <a:r>
              <a:rPr lang="en-US" sz="1200" dirty="0" smtClean="0">
                <a:solidFill>
                  <a:srgbClr val="002060"/>
                </a:solidFill>
              </a:rPr>
              <a:t>PPP </a:t>
            </a:r>
            <a:r>
              <a:rPr lang="en-US" sz="1200" dirty="0">
                <a:solidFill>
                  <a:srgbClr val="002060"/>
                </a:solidFill>
              </a:rPr>
              <a:t>has a very simple </a:t>
            </a:r>
            <a:r>
              <a:rPr lang="en-US" sz="1200" dirty="0" smtClean="0">
                <a:solidFill>
                  <a:srgbClr val="002060"/>
                </a:solidFill>
              </a:rPr>
              <a:t>mechanism for </a:t>
            </a:r>
            <a:r>
              <a:rPr lang="en-US" sz="1200" dirty="0">
                <a:solidFill>
                  <a:srgbClr val="002060"/>
                </a:solidFill>
              </a:rPr>
              <a:t>error control. A CRC field is used to detect errors. If the frame is corrupted, </a:t>
            </a:r>
            <a:r>
              <a:rPr lang="en-US" sz="1200" b="1" dirty="0">
                <a:solidFill>
                  <a:srgbClr val="002060"/>
                </a:solidFill>
              </a:rPr>
              <a:t>it </a:t>
            </a:r>
            <a:r>
              <a:rPr lang="en-US" sz="1200" b="1" dirty="0" smtClean="0">
                <a:solidFill>
                  <a:srgbClr val="002060"/>
                </a:solidFill>
              </a:rPr>
              <a:t>is silently </a:t>
            </a:r>
            <a:r>
              <a:rPr lang="en-US" sz="1200" b="1" dirty="0">
                <a:solidFill>
                  <a:srgbClr val="002060"/>
                </a:solidFill>
              </a:rPr>
              <a:t>discarded; </a:t>
            </a:r>
            <a:r>
              <a:rPr lang="en-US" sz="1200" dirty="0">
                <a:solidFill>
                  <a:srgbClr val="002060"/>
                </a:solidFill>
              </a:rPr>
              <a:t>the upper-layer protocol needs to take care of the problem</a:t>
            </a:r>
            <a:r>
              <a:rPr lang="en-US" sz="1200" dirty="0" smtClean="0">
                <a:solidFill>
                  <a:srgbClr val="002060"/>
                </a:solidFill>
              </a:rPr>
              <a:t>.</a:t>
            </a:r>
          </a:p>
          <a:p>
            <a:pPr marL="171450" indent="-171450" algn="just">
              <a:buFont typeface="Arial" panose="020B0604020202020204" pitchFamily="34" charset="0"/>
              <a:buChar char="•"/>
            </a:pPr>
            <a:endParaRPr lang="en-US" sz="1200" dirty="0">
              <a:solidFill>
                <a:srgbClr val="002060"/>
              </a:solidFill>
            </a:endParaRPr>
          </a:p>
          <a:p>
            <a:pPr marL="171450" indent="-171450" algn="just">
              <a:buFont typeface="Arial" panose="020B0604020202020204" pitchFamily="34" charset="0"/>
              <a:buChar char="•"/>
            </a:pPr>
            <a:r>
              <a:rPr lang="en-US" sz="1200" dirty="0" smtClean="0">
                <a:solidFill>
                  <a:srgbClr val="002060"/>
                </a:solidFill>
              </a:rPr>
              <a:t> </a:t>
            </a:r>
            <a:r>
              <a:rPr lang="en-US" sz="1200" dirty="0">
                <a:solidFill>
                  <a:srgbClr val="002060"/>
                </a:solidFill>
              </a:rPr>
              <a:t>Lack </a:t>
            </a:r>
            <a:r>
              <a:rPr lang="en-US" sz="1200" dirty="0" smtClean="0">
                <a:solidFill>
                  <a:srgbClr val="002060"/>
                </a:solidFill>
              </a:rPr>
              <a:t>of </a:t>
            </a:r>
            <a:r>
              <a:rPr lang="en-US" sz="1200" b="1" dirty="0" smtClean="0">
                <a:solidFill>
                  <a:srgbClr val="002060"/>
                </a:solidFill>
              </a:rPr>
              <a:t>error </a:t>
            </a:r>
            <a:r>
              <a:rPr lang="en-US" sz="1200" b="1" dirty="0">
                <a:solidFill>
                  <a:srgbClr val="002060"/>
                </a:solidFill>
              </a:rPr>
              <a:t>control and sequence numbering </a:t>
            </a:r>
            <a:r>
              <a:rPr lang="en-US" sz="1200" dirty="0">
                <a:solidFill>
                  <a:srgbClr val="002060"/>
                </a:solidFill>
              </a:rPr>
              <a:t>may cause a packet to be received out of order</a:t>
            </a:r>
            <a:r>
              <a:rPr lang="en-US" sz="1200" dirty="0" smtClean="0">
                <a:solidFill>
                  <a:srgbClr val="002060"/>
                </a:solidFill>
              </a:rPr>
              <a:t>.</a:t>
            </a:r>
          </a:p>
          <a:p>
            <a:pPr marL="171450" indent="-171450" algn="just">
              <a:buFont typeface="Arial" panose="020B0604020202020204" pitchFamily="34" charset="0"/>
              <a:buChar char="•"/>
            </a:pPr>
            <a:endParaRPr lang="en-US" sz="1200" dirty="0">
              <a:solidFill>
                <a:srgbClr val="002060"/>
              </a:solidFill>
            </a:endParaRPr>
          </a:p>
          <a:p>
            <a:pPr marL="171450" indent="-171450" algn="just">
              <a:buFont typeface="Arial" panose="020B0604020202020204" pitchFamily="34" charset="0"/>
              <a:buChar char="•"/>
            </a:pPr>
            <a:r>
              <a:rPr lang="en-US" sz="1200" dirty="0">
                <a:solidFill>
                  <a:srgbClr val="002060"/>
                </a:solidFill>
              </a:rPr>
              <a:t>PPP does not provide a sophisticated addressing mechanism to </a:t>
            </a:r>
            <a:r>
              <a:rPr lang="en-US" sz="1200" b="1" dirty="0">
                <a:solidFill>
                  <a:srgbClr val="002060"/>
                </a:solidFill>
              </a:rPr>
              <a:t>handle frames in a </a:t>
            </a:r>
            <a:r>
              <a:rPr lang="en-US" sz="1200" b="1" dirty="0" smtClean="0">
                <a:solidFill>
                  <a:srgbClr val="002060"/>
                </a:solidFill>
              </a:rPr>
              <a:t>multipoint </a:t>
            </a:r>
            <a:r>
              <a:rPr lang="en-US" sz="1200" b="1" dirty="0">
                <a:solidFill>
                  <a:srgbClr val="002060"/>
                </a:solidFill>
              </a:rPr>
              <a:t>configuration</a:t>
            </a:r>
            <a:r>
              <a:rPr lang="en-US" sz="1200" b="1" dirty="0" smtClean="0">
                <a:solidFill>
                  <a:srgbClr val="002060"/>
                </a:solidFill>
              </a:rPr>
              <a:t>.</a:t>
            </a:r>
          </a:p>
          <a:p>
            <a:pPr marL="171450" indent="-171450" algn="just">
              <a:buFont typeface="Arial" panose="020B0604020202020204" pitchFamily="34" charset="0"/>
              <a:buChar char="•"/>
            </a:pPr>
            <a:endParaRPr lang="en-US" sz="1200" b="1" dirty="0">
              <a:solidFill>
                <a:srgbClr val="C00000"/>
              </a:solidFill>
            </a:endParaRPr>
          </a:p>
          <a:p>
            <a:pPr marL="171450" indent="-171450" algn="just">
              <a:buFont typeface="Arial" panose="020B0604020202020204" pitchFamily="34" charset="0"/>
              <a:buChar char="•"/>
            </a:pPr>
            <a:endParaRPr lang="en-IN" sz="1200" dirty="0">
              <a:solidFill>
                <a:srgbClr val="C00000"/>
              </a:solidFill>
            </a:endParaRPr>
          </a:p>
        </p:txBody>
      </p:sp>
    </p:spTree>
    <p:extLst>
      <p:ext uri="{BB962C8B-B14F-4D97-AF65-F5344CB8AC3E}">
        <p14:creationId xmlns:p14="http://schemas.microsoft.com/office/powerpoint/2010/main" val="399236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 Frame Format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pic>
        <p:nvPicPr>
          <p:cNvPr id="3" name="Picture 2"/>
          <p:cNvPicPr>
            <a:picLocks noChangeAspect="1"/>
          </p:cNvPicPr>
          <p:nvPr/>
        </p:nvPicPr>
        <p:blipFill>
          <a:blip r:embed="rId3"/>
          <a:stretch>
            <a:fillRect/>
          </a:stretch>
        </p:blipFill>
        <p:spPr>
          <a:xfrm>
            <a:off x="1458005" y="1009157"/>
            <a:ext cx="6162675" cy="1099113"/>
          </a:xfrm>
          <a:prstGeom prst="rect">
            <a:avLst/>
          </a:prstGeom>
        </p:spPr>
      </p:pic>
      <p:sp>
        <p:nvSpPr>
          <p:cNvPr id="9" name="Rectangle 8"/>
          <p:cNvSpPr/>
          <p:nvPr/>
        </p:nvSpPr>
        <p:spPr>
          <a:xfrm>
            <a:off x="155575" y="2029968"/>
            <a:ext cx="8886823" cy="3134025"/>
          </a:xfrm>
          <a:prstGeom prst="rect">
            <a:avLst/>
          </a:prstGeom>
        </p:spPr>
        <p:txBody>
          <a:bodyPr wrap="square">
            <a:spAutoFit/>
          </a:bodyPr>
          <a:lstStyle/>
          <a:p>
            <a:pPr marL="285750" indent="-285750" algn="just">
              <a:buFont typeface="Arial" panose="020B0604020202020204" pitchFamily="34" charset="0"/>
              <a:buChar char="•"/>
            </a:pPr>
            <a:r>
              <a:rPr lang="en-US" sz="1200" b="1" dirty="0" smtClean="0">
                <a:solidFill>
                  <a:srgbClr val="C00000"/>
                </a:solidFill>
              </a:rPr>
              <a:t>Flag- </a:t>
            </a:r>
            <a:r>
              <a:rPr lang="en-US" sz="1200" dirty="0" smtClean="0">
                <a:solidFill>
                  <a:srgbClr val="C00000"/>
                </a:solidFill>
              </a:rPr>
              <a:t>A </a:t>
            </a:r>
            <a:r>
              <a:rPr lang="en-US" sz="1200" dirty="0">
                <a:solidFill>
                  <a:srgbClr val="C00000"/>
                </a:solidFill>
              </a:rPr>
              <a:t>PPP frame starts and ends with a </a:t>
            </a:r>
            <a:r>
              <a:rPr lang="en-US" sz="1200" b="1" dirty="0">
                <a:solidFill>
                  <a:srgbClr val="C00000"/>
                </a:solidFill>
              </a:rPr>
              <a:t>1-byte flag </a:t>
            </a:r>
            <a:r>
              <a:rPr lang="en-US" sz="1200" dirty="0">
                <a:solidFill>
                  <a:srgbClr val="C00000"/>
                </a:solidFill>
              </a:rPr>
              <a:t>with the bit pattern </a:t>
            </a:r>
            <a:r>
              <a:rPr lang="en-US" sz="1200" b="1" dirty="0" smtClean="0">
                <a:solidFill>
                  <a:srgbClr val="C00000"/>
                </a:solidFill>
              </a:rPr>
              <a:t>01111110.</a:t>
            </a:r>
          </a:p>
          <a:p>
            <a:pPr marL="285750" indent="-285750" algn="just">
              <a:buFont typeface="Arial" panose="020B0604020202020204" pitchFamily="34" charset="0"/>
              <a:buChar char="•"/>
            </a:pPr>
            <a:endParaRPr lang="en-US" sz="1200" b="1" dirty="0" smtClean="0">
              <a:solidFill>
                <a:srgbClr val="C00000"/>
              </a:solidFill>
            </a:endParaRPr>
          </a:p>
          <a:p>
            <a:pPr marL="285750" indent="-285750" algn="just">
              <a:buFont typeface="Arial" panose="020B0604020202020204" pitchFamily="34" charset="0"/>
              <a:buChar char="•"/>
            </a:pPr>
            <a:r>
              <a:rPr lang="en-IN" sz="1200" b="1" dirty="0" smtClean="0">
                <a:solidFill>
                  <a:srgbClr val="C00000"/>
                </a:solidFill>
              </a:rPr>
              <a:t>Address</a:t>
            </a:r>
            <a:r>
              <a:rPr lang="en-IN" sz="1200" dirty="0" smtClean="0">
                <a:solidFill>
                  <a:srgbClr val="C00000"/>
                </a:solidFill>
              </a:rPr>
              <a:t>-The </a:t>
            </a:r>
            <a:r>
              <a:rPr lang="en-IN" sz="1200" dirty="0">
                <a:solidFill>
                  <a:srgbClr val="C00000"/>
                </a:solidFill>
              </a:rPr>
              <a:t>address field in this protocol is a constant value and set to </a:t>
            </a:r>
            <a:r>
              <a:rPr lang="en-IN" sz="1200" dirty="0" smtClean="0">
                <a:solidFill>
                  <a:srgbClr val="C00000"/>
                </a:solidFill>
              </a:rPr>
              <a:t>11111111 (broadcast </a:t>
            </a:r>
            <a:r>
              <a:rPr lang="en-IN" sz="1200" dirty="0">
                <a:solidFill>
                  <a:srgbClr val="C00000"/>
                </a:solidFill>
              </a:rPr>
              <a:t>address</a:t>
            </a:r>
            <a:r>
              <a:rPr lang="en-IN" sz="1200" dirty="0" smtClean="0">
                <a:solidFill>
                  <a:srgbClr val="C00000"/>
                </a:solidFill>
              </a:rPr>
              <a:t>).</a:t>
            </a:r>
          </a:p>
          <a:p>
            <a:pPr algn="just"/>
            <a:endParaRPr lang="en-IN" sz="1200" dirty="0" smtClean="0">
              <a:solidFill>
                <a:srgbClr val="C00000"/>
              </a:solidFill>
            </a:endParaRPr>
          </a:p>
          <a:p>
            <a:pPr marL="285750" indent="-285750" algn="just">
              <a:buFont typeface="Arial" panose="020B0604020202020204" pitchFamily="34" charset="0"/>
              <a:buChar char="•"/>
            </a:pPr>
            <a:r>
              <a:rPr lang="en-IN" sz="1200" b="1" dirty="0" smtClean="0">
                <a:solidFill>
                  <a:srgbClr val="C00000"/>
                </a:solidFill>
              </a:rPr>
              <a:t>Control</a:t>
            </a:r>
            <a:r>
              <a:rPr lang="en-IN" sz="1200" dirty="0" smtClean="0">
                <a:solidFill>
                  <a:srgbClr val="C00000"/>
                </a:solidFill>
              </a:rPr>
              <a:t>-This </a:t>
            </a:r>
            <a:r>
              <a:rPr lang="en-IN" sz="1200" dirty="0">
                <a:solidFill>
                  <a:srgbClr val="C00000"/>
                </a:solidFill>
              </a:rPr>
              <a:t>field is set to the </a:t>
            </a:r>
            <a:r>
              <a:rPr lang="en-IN" sz="1200" b="1" dirty="0">
                <a:solidFill>
                  <a:srgbClr val="C00000"/>
                </a:solidFill>
              </a:rPr>
              <a:t>constant value 00000011 </a:t>
            </a:r>
            <a:r>
              <a:rPr lang="en-IN" sz="1200" dirty="0">
                <a:solidFill>
                  <a:srgbClr val="C00000"/>
                </a:solidFill>
              </a:rPr>
              <a:t>(imitating </a:t>
            </a:r>
            <a:r>
              <a:rPr lang="en-IN" sz="1200" dirty="0" smtClean="0">
                <a:solidFill>
                  <a:srgbClr val="C00000"/>
                </a:solidFill>
              </a:rPr>
              <a:t>unnumbered frames </a:t>
            </a:r>
            <a:r>
              <a:rPr lang="en-IN" sz="1200" dirty="0">
                <a:solidFill>
                  <a:srgbClr val="C00000"/>
                </a:solidFill>
              </a:rPr>
              <a:t>in HDLC). </a:t>
            </a:r>
            <a:endParaRPr lang="en-IN" sz="1200" dirty="0" smtClean="0">
              <a:solidFill>
                <a:srgbClr val="C00000"/>
              </a:solidFill>
            </a:endParaRPr>
          </a:p>
          <a:p>
            <a:pPr marL="285750" indent="-285750" algn="just">
              <a:buFont typeface="Arial" panose="020B0604020202020204" pitchFamily="34" charset="0"/>
              <a:buChar char="•"/>
            </a:pPr>
            <a:endParaRPr lang="en-IN" sz="1200" dirty="0" smtClean="0">
              <a:solidFill>
                <a:srgbClr val="C00000"/>
              </a:solidFill>
            </a:endParaRPr>
          </a:p>
          <a:p>
            <a:pPr marL="285750" indent="-285750" algn="just">
              <a:buFont typeface="Arial" panose="020B0604020202020204" pitchFamily="34" charset="0"/>
              <a:buChar char="•"/>
            </a:pPr>
            <a:r>
              <a:rPr lang="en-IN" sz="1200" b="1" dirty="0" smtClean="0">
                <a:solidFill>
                  <a:srgbClr val="C00000"/>
                </a:solidFill>
              </a:rPr>
              <a:t>Protocol- </a:t>
            </a:r>
            <a:r>
              <a:rPr lang="en-IN" sz="1200" dirty="0">
                <a:solidFill>
                  <a:srgbClr val="C00000"/>
                </a:solidFill>
              </a:rPr>
              <a:t>The protocol field defines what is being carried in the data field: </a:t>
            </a:r>
            <a:r>
              <a:rPr lang="en-IN" sz="1200" dirty="0" smtClean="0">
                <a:solidFill>
                  <a:srgbClr val="C00000"/>
                </a:solidFill>
              </a:rPr>
              <a:t>either user </a:t>
            </a:r>
            <a:r>
              <a:rPr lang="en-IN" sz="1200" dirty="0">
                <a:solidFill>
                  <a:srgbClr val="C00000"/>
                </a:solidFill>
              </a:rPr>
              <a:t>data or other information. This field is by default </a:t>
            </a:r>
            <a:r>
              <a:rPr lang="en-IN" sz="1200" b="1" dirty="0">
                <a:solidFill>
                  <a:srgbClr val="C00000"/>
                </a:solidFill>
              </a:rPr>
              <a:t>2 bytes long</a:t>
            </a:r>
            <a:r>
              <a:rPr lang="en-IN" sz="1200" dirty="0">
                <a:solidFill>
                  <a:srgbClr val="C00000"/>
                </a:solidFill>
              </a:rPr>
              <a:t>, but the </a:t>
            </a:r>
            <a:r>
              <a:rPr lang="en-IN" sz="1200" dirty="0" smtClean="0">
                <a:solidFill>
                  <a:srgbClr val="C00000"/>
                </a:solidFill>
              </a:rPr>
              <a:t>two parties </a:t>
            </a:r>
            <a:r>
              <a:rPr lang="en-IN" sz="1200" dirty="0">
                <a:solidFill>
                  <a:srgbClr val="C00000"/>
                </a:solidFill>
              </a:rPr>
              <a:t>can agree to </a:t>
            </a:r>
            <a:r>
              <a:rPr lang="en-IN" sz="1200" b="1" dirty="0">
                <a:solidFill>
                  <a:srgbClr val="C00000"/>
                </a:solidFill>
              </a:rPr>
              <a:t>use only 1 byte</a:t>
            </a:r>
            <a:r>
              <a:rPr lang="en-IN" sz="1200" b="1" dirty="0" smtClean="0">
                <a:solidFill>
                  <a:srgbClr val="C00000"/>
                </a:solidFill>
              </a:rPr>
              <a:t>.</a:t>
            </a:r>
          </a:p>
          <a:p>
            <a:pPr marL="285750" indent="-285750" algn="just">
              <a:buFont typeface="Arial" panose="020B0604020202020204" pitchFamily="34" charset="0"/>
              <a:buChar char="•"/>
            </a:pPr>
            <a:endParaRPr lang="en-IN" sz="1200" dirty="0">
              <a:solidFill>
                <a:srgbClr val="C00000"/>
              </a:solidFill>
            </a:endParaRPr>
          </a:p>
          <a:p>
            <a:pPr marL="285750" indent="-285750" algn="just">
              <a:buFont typeface="Arial" panose="020B0604020202020204" pitchFamily="34" charset="0"/>
              <a:buChar char="•"/>
            </a:pPr>
            <a:r>
              <a:rPr lang="en-IN" sz="1200" b="1" dirty="0" smtClean="0">
                <a:solidFill>
                  <a:srgbClr val="002060"/>
                </a:solidFill>
              </a:rPr>
              <a:t>Payload field </a:t>
            </a:r>
            <a:r>
              <a:rPr lang="en-IN" sz="1200" dirty="0" smtClean="0">
                <a:solidFill>
                  <a:srgbClr val="002060"/>
                </a:solidFill>
              </a:rPr>
              <a:t>-This </a:t>
            </a:r>
            <a:r>
              <a:rPr lang="en-IN" sz="1200" dirty="0">
                <a:solidFill>
                  <a:srgbClr val="002060"/>
                </a:solidFill>
              </a:rPr>
              <a:t>field carries either the user data or other </a:t>
            </a:r>
            <a:r>
              <a:rPr lang="en-IN" sz="1200" dirty="0" smtClean="0">
                <a:solidFill>
                  <a:srgbClr val="002060"/>
                </a:solidFill>
              </a:rPr>
              <a:t>information. The </a:t>
            </a:r>
            <a:r>
              <a:rPr lang="en-IN" sz="1200" dirty="0">
                <a:solidFill>
                  <a:srgbClr val="002060"/>
                </a:solidFill>
              </a:rPr>
              <a:t>data field is a sequence of bytes with the default of </a:t>
            </a:r>
            <a:r>
              <a:rPr lang="en-IN" sz="1200" dirty="0" smtClean="0">
                <a:solidFill>
                  <a:srgbClr val="002060"/>
                </a:solidFill>
              </a:rPr>
              <a:t>a </a:t>
            </a:r>
            <a:r>
              <a:rPr lang="en-IN" sz="1200" b="1" dirty="0" smtClean="0">
                <a:solidFill>
                  <a:srgbClr val="002060"/>
                </a:solidFill>
              </a:rPr>
              <a:t>maximum </a:t>
            </a:r>
            <a:r>
              <a:rPr lang="en-IN" sz="1200" b="1" dirty="0">
                <a:solidFill>
                  <a:srgbClr val="002060"/>
                </a:solidFill>
              </a:rPr>
              <a:t>of 1500 bytes</a:t>
            </a:r>
            <a:r>
              <a:rPr lang="en-IN" sz="1200" dirty="0">
                <a:solidFill>
                  <a:srgbClr val="002060"/>
                </a:solidFill>
              </a:rPr>
              <a:t>; but this can be changed during negotiation. </a:t>
            </a:r>
            <a:endParaRPr lang="en-IN" sz="1200" dirty="0" smtClean="0">
              <a:solidFill>
                <a:srgbClr val="002060"/>
              </a:solidFill>
            </a:endParaRPr>
          </a:p>
          <a:p>
            <a:pPr marL="285750" indent="-285750" algn="just">
              <a:buFont typeface="Arial" panose="020B0604020202020204" pitchFamily="34" charset="0"/>
              <a:buChar char="•"/>
            </a:pPr>
            <a:endParaRPr lang="en-IN" sz="1200" dirty="0" smtClean="0">
              <a:solidFill>
                <a:srgbClr val="002060"/>
              </a:solidFill>
            </a:endParaRPr>
          </a:p>
          <a:p>
            <a:pPr marL="285750" indent="-285750" algn="just">
              <a:buFont typeface="Arial" panose="020B0604020202020204" pitchFamily="34" charset="0"/>
              <a:buChar char="•"/>
            </a:pPr>
            <a:r>
              <a:rPr lang="en-IN" sz="1200" dirty="0" smtClean="0">
                <a:solidFill>
                  <a:srgbClr val="002060"/>
                </a:solidFill>
              </a:rPr>
              <a:t>The </a:t>
            </a:r>
            <a:r>
              <a:rPr lang="en-IN" sz="1200" dirty="0">
                <a:solidFill>
                  <a:srgbClr val="002060"/>
                </a:solidFill>
              </a:rPr>
              <a:t>data </a:t>
            </a:r>
            <a:r>
              <a:rPr lang="en-IN" sz="1200" dirty="0" smtClean="0">
                <a:solidFill>
                  <a:srgbClr val="002060"/>
                </a:solidFill>
              </a:rPr>
              <a:t>field is </a:t>
            </a:r>
            <a:r>
              <a:rPr lang="en-IN" sz="1200" b="1" dirty="0">
                <a:solidFill>
                  <a:srgbClr val="002060"/>
                </a:solidFill>
              </a:rPr>
              <a:t>byte-stuffed</a:t>
            </a:r>
            <a:r>
              <a:rPr lang="en-IN" sz="1200" dirty="0">
                <a:solidFill>
                  <a:srgbClr val="002060"/>
                </a:solidFill>
              </a:rPr>
              <a:t> if the flag byte pattern appears in this field. Because there is no </a:t>
            </a:r>
            <a:r>
              <a:rPr lang="en-IN" sz="1200" dirty="0" smtClean="0">
                <a:solidFill>
                  <a:srgbClr val="002060"/>
                </a:solidFill>
              </a:rPr>
              <a:t>field defining </a:t>
            </a:r>
            <a:r>
              <a:rPr lang="en-IN" sz="1200" dirty="0">
                <a:solidFill>
                  <a:srgbClr val="002060"/>
                </a:solidFill>
              </a:rPr>
              <a:t>the size of the data field, padding is needed if the size is less than the </a:t>
            </a:r>
            <a:r>
              <a:rPr lang="en-IN" sz="1200" dirty="0" smtClean="0">
                <a:solidFill>
                  <a:srgbClr val="002060"/>
                </a:solidFill>
              </a:rPr>
              <a:t>maximum </a:t>
            </a:r>
            <a:r>
              <a:rPr lang="en-IN" sz="1200" dirty="0">
                <a:solidFill>
                  <a:srgbClr val="002060"/>
                </a:solidFill>
              </a:rPr>
              <a:t>default value or the maximum negotiated value</a:t>
            </a:r>
            <a:r>
              <a:rPr lang="en-IN" sz="1200" dirty="0" smtClean="0">
                <a:solidFill>
                  <a:srgbClr val="002060"/>
                </a:solidFill>
              </a:rPr>
              <a:t>.</a:t>
            </a:r>
          </a:p>
          <a:p>
            <a:pPr marL="285750" indent="-285750" algn="just">
              <a:buFont typeface="Arial" panose="020B0604020202020204" pitchFamily="34" charset="0"/>
              <a:buChar char="•"/>
            </a:pPr>
            <a:endParaRPr lang="en-IN" sz="1200" dirty="0" smtClean="0">
              <a:solidFill>
                <a:srgbClr val="002060"/>
              </a:solidFill>
            </a:endParaRPr>
          </a:p>
          <a:p>
            <a:pPr marL="285750" indent="-285750" algn="just">
              <a:buFont typeface="Arial" panose="020B0604020202020204" pitchFamily="34" charset="0"/>
              <a:buChar char="•"/>
            </a:pPr>
            <a:r>
              <a:rPr lang="en-IN" sz="1200" b="1" dirty="0" smtClean="0">
                <a:solidFill>
                  <a:srgbClr val="002060"/>
                </a:solidFill>
              </a:rPr>
              <a:t>FCS</a:t>
            </a:r>
            <a:r>
              <a:rPr lang="en-IN" sz="1200" dirty="0" smtClean="0">
                <a:solidFill>
                  <a:srgbClr val="002060"/>
                </a:solidFill>
              </a:rPr>
              <a:t>-The </a:t>
            </a:r>
            <a:r>
              <a:rPr lang="en-IN" sz="1200" dirty="0">
                <a:solidFill>
                  <a:srgbClr val="002060"/>
                </a:solidFill>
              </a:rPr>
              <a:t>frame check sequence (FCS) is simply a </a:t>
            </a:r>
            <a:r>
              <a:rPr lang="en-IN" sz="1200" b="1" dirty="0">
                <a:solidFill>
                  <a:srgbClr val="002060"/>
                </a:solidFill>
              </a:rPr>
              <a:t>2-byte or 4-byte standard CRC.</a:t>
            </a:r>
          </a:p>
        </p:txBody>
      </p:sp>
    </p:spTree>
    <p:extLst>
      <p:ext uri="{BB962C8B-B14F-4D97-AF65-F5344CB8AC3E}">
        <p14:creationId xmlns:p14="http://schemas.microsoft.com/office/powerpoint/2010/main" val="1273675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Protocol(PPP)-Transition Phases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pic>
        <p:nvPicPr>
          <p:cNvPr id="3" name="Picture 2"/>
          <p:cNvPicPr>
            <a:picLocks noChangeAspect="1"/>
          </p:cNvPicPr>
          <p:nvPr/>
        </p:nvPicPr>
        <p:blipFill>
          <a:blip r:embed="rId3"/>
          <a:stretch>
            <a:fillRect/>
          </a:stretch>
        </p:blipFill>
        <p:spPr>
          <a:xfrm>
            <a:off x="1319664" y="1282936"/>
            <a:ext cx="6410325" cy="3343275"/>
          </a:xfrm>
          <a:prstGeom prst="rect">
            <a:avLst/>
          </a:prstGeom>
        </p:spPr>
      </p:pic>
    </p:spTree>
    <p:extLst>
      <p:ext uri="{BB962C8B-B14F-4D97-AF65-F5344CB8AC3E}">
        <p14:creationId xmlns:p14="http://schemas.microsoft.com/office/powerpoint/2010/main" val="178583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Protocol(PPP)-Transition Phases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3" name="Rectangle 12"/>
          <p:cNvSpPr/>
          <p:nvPr/>
        </p:nvSpPr>
        <p:spPr>
          <a:xfrm>
            <a:off x="87086" y="928915"/>
            <a:ext cx="8824684" cy="3754874"/>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rPr>
              <a:t>The </a:t>
            </a:r>
            <a:r>
              <a:rPr lang="en-IN" dirty="0">
                <a:solidFill>
                  <a:srgbClr val="C00000"/>
                </a:solidFill>
              </a:rPr>
              <a:t>transition diagram, which is an FSM, starts with the dead state. </a:t>
            </a:r>
            <a:r>
              <a:rPr lang="en-IN" dirty="0" smtClean="0">
                <a:solidFill>
                  <a:srgbClr val="C00000"/>
                </a:solidFill>
              </a:rPr>
              <a:t>In this </a:t>
            </a:r>
            <a:r>
              <a:rPr lang="en-IN" dirty="0">
                <a:solidFill>
                  <a:srgbClr val="C00000"/>
                </a:solidFill>
              </a:rPr>
              <a:t>state, there is no active carrier (at the physical layer) and the line is quiet. </a:t>
            </a:r>
            <a:endParaRPr lang="en-IN" dirty="0" smtClean="0">
              <a:solidFill>
                <a:srgbClr val="C00000"/>
              </a:solidFill>
            </a:endParaRPr>
          </a:p>
          <a:p>
            <a:pPr marL="285750" indent="-285750" algn="just">
              <a:buFont typeface="Arial" panose="020B0604020202020204" pitchFamily="34" charset="0"/>
              <a:buChar char="•"/>
            </a:pPr>
            <a:endParaRPr lang="en-IN" dirty="0" smtClean="0">
              <a:solidFill>
                <a:srgbClr val="C00000"/>
              </a:solidFill>
            </a:endParaRPr>
          </a:p>
          <a:p>
            <a:pPr marL="285750" indent="-285750" algn="just">
              <a:buFont typeface="Arial" panose="020B0604020202020204" pitchFamily="34" charset="0"/>
              <a:buChar char="•"/>
            </a:pPr>
            <a:r>
              <a:rPr lang="en-IN" dirty="0" smtClean="0">
                <a:solidFill>
                  <a:srgbClr val="C00000"/>
                </a:solidFill>
              </a:rPr>
              <a:t>When one of </a:t>
            </a:r>
            <a:r>
              <a:rPr lang="en-IN" dirty="0">
                <a:solidFill>
                  <a:srgbClr val="C00000"/>
                </a:solidFill>
              </a:rPr>
              <a:t>the two nodes starts the communication, the connection goes into the establish state. </a:t>
            </a:r>
            <a:r>
              <a:rPr lang="en-IN" dirty="0" smtClean="0">
                <a:solidFill>
                  <a:srgbClr val="C00000"/>
                </a:solidFill>
              </a:rPr>
              <a:t>In this </a:t>
            </a:r>
            <a:r>
              <a:rPr lang="en-IN" dirty="0">
                <a:solidFill>
                  <a:srgbClr val="C00000"/>
                </a:solidFill>
              </a:rPr>
              <a:t>state, options are negotiated between the two parties. </a:t>
            </a:r>
            <a:endParaRPr lang="en-IN" dirty="0" smtClean="0">
              <a:solidFill>
                <a:srgbClr val="C00000"/>
              </a:solidFill>
            </a:endParaRPr>
          </a:p>
          <a:p>
            <a:pPr marL="285750" indent="-285750" algn="just">
              <a:buFont typeface="Arial" panose="020B0604020202020204" pitchFamily="34" charset="0"/>
              <a:buChar char="•"/>
            </a:pPr>
            <a:endParaRPr lang="en-IN" dirty="0" smtClean="0">
              <a:solidFill>
                <a:srgbClr val="C00000"/>
              </a:solidFill>
            </a:endParaRPr>
          </a:p>
          <a:p>
            <a:pPr marL="285750" indent="-285750" algn="just">
              <a:buFont typeface="Arial" panose="020B0604020202020204" pitchFamily="34" charset="0"/>
              <a:buChar char="•"/>
            </a:pPr>
            <a:r>
              <a:rPr lang="en-IN" dirty="0" smtClean="0">
                <a:solidFill>
                  <a:srgbClr val="C00000"/>
                </a:solidFill>
              </a:rPr>
              <a:t>If </a:t>
            </a:r>
            <a:r>
              <a:rPr lang="en-IN" dirty="0">
                <a:solidFill>
                  <a:srgbClr val="C00000"/>
                </a:solidFill>
              </a:rPr>
              <a:t>the two parties agree that </a:t>
            </a:r>
            <a:r>
              <a:rPr lang="en-IN" dirty="0" smtClean="0">
                <a:solidFill>
                  <a:srgbClr val="C00000"/>
                </a:solidFill>
              </a:rPr>
              <a:t>they need </a:t>
            </a:r>
            <a:r>
              <a:rPr lang="en-IN" dirty="0">
                <a:solidFill>
                  <a:srgbClr val="C00000"/>
                </a:solidFill>
              </a:rPr>
              <a:t>authentication </a:t>
            </a:r>
            <a:r>
              <a:rPr lang="en-IN" dirty="0" smtClean="0">
                <a:solidFill>
                  <a:srgbClr val="C00000"/>
                </a:solidFill>
              </a:rPr>
              <a:t>then </a:t>
            </a:r>
            <a:r>
              <a:rPr lang="en-IN" dirty="0">
                <a:solidFill>
                  <a:srgbClr val="C00000"/>
                </a:solidFill>
              </a:rPr>
              <a:t>the system </a:t>
            </a:r>
            <a:r>
              <a:rPr lang="en-IN" dirty="0" smtClean="0">
                <a:solidFill>
                  <a:srgbClr val="C00000"/>
                </a:solidFill>
              </a:rPr>
              <a:t>needs to </a:t>
            </a:r>
            <a:r>
              <a:rPr lang="en-IN" dirty="0">
                <a:solidFill>
                  <a:srgbClr val="C00000"/>
                </a:solidFill>
              </a:rPr>
              <a:t>do authentication </a:t>
            </a:r>
            <a:r>
              <a:rPr lang="en-IN" dirty="0" smtClean="0">
                <a:solidFill>
                  <a:srgbClr val="C00000"/>
                </a:solidFill>
              </a:rPr>
              <a:t>otherwise</a:t>
            </a:r>
            <a:r>
              <a:rPr lang="en-IN" dirty="0">
                <a:solidFill>
                  <a:srgbClr val="C00000"/>
                </a:solidFill>
              </a:rPr>
              <a:t>, the parties can simply start </a:t>
            </a:r>
            <a:r>
              <a:rPr lang="en-IN" dirty="0" smtClean="0">
                <a:solidFill>
                  <a:srgbClr val="C00000"/>
                </a:solidFill>
              </a:rPr>
              <a:t>communication</a:t>
            </a:r>
            <a:r>
              <a:rPr lang="en-IN" dirty="0">
                <a:solidFill>
                  <a:srgbClr val="C00000"/>
                </a:solidFill>
              </a:rPr>
              <a:t>. </a:t>
            </a:r>
            <a:endParaRPr lang="en-IN" dirty="0" smtClean="0">
              <a:solidFill>
                <a:srgbClr val="C00000"/>
              </a:solidFill>
            </a:endParaRPr>
          </a:p>
          <a:p>
            <a:pPr marL="285750" indent="-285750" algn="just">
              <a:buFont typeface="Arial" panose="020B0604020202020204" pitchFamily="34" charset="0"/>
              <a:buChar char="•"/>
            </a:pPr>
            <a:endParaRPr lang="en-IN" dirty="0" smtClean="0">
              <a:solidFill>
                <a:srgbClr val="C00000"/>
              </a:solidFill>
            </a:endParaRPr>
          </a:p>
          <a:p>
            <a:pPr marL="285750" indent="-285750" algn="just">
              <a:buFont typeface="Arial" panose="020B0604020202020204" pitchFamily="34" charset="0"/>
              <a:buChar char="•"/>
            </a:pPr>
            <a:r>
              <a:rPr lang="en-IN" dirty="0" smtClean="0">
                <a:solidFill>
                  <a:srgbClr val="002060"/>
                </a:solidFill>
              </a:rPr>
              <a:t>The link-control protocol packets, are used for  exchanging of data. Data </a:t>
            </a:r>
            <a:r>
              <a:rPr lang="en-IN" dirty="0">
                <a:solidFill>
                  <a:srgbClr val="002060"/>
                </a:solidFill>
              </a:rPr>
              <a:t>transfer takes place in the open state. </a:t>
            </a:r>
            <a:endParaRPr lang="en-IN" dirty="0" smtClean="0">
              <a:solidFill>
                <a:srgbClr val="002060"/>
              </a:solidFill>
            </a:endParaRPr>
          </a:p>
          <a:p>
            <a:pPr marL="285750" indent="-285750" algn="just">
              <a:buFont typeface="Arial" panose="020B0604020202020204" pitchFamily="34" charset="0"/>
              <a:buChar char="•"/>
            </a:pPr>
            <a:endParaRPr lang="en-IN" dirty="0" smtClean="0">
              <a:solidFill>
                <a:srgbClr val="002060"/>
              </a:solidFill>
            </a:endParaRPr>
          </a:p>
          <a:p>
            <a:pPr marL="285750" indent="-285750" algn="just">
              <a:buFont typeface="Arial" panose="020B0604020202020204" pitchFamily="34" charset="0"/>
              <a:buChar char="•"/>
            </a:pPr>
            <a:r>
              <a:rPr lang="en-IN" dirty="0" smtClean="0">
                <a:solidFill>
                  <a:srgbClr val="002060"/>
                </a:solidFill>
              </a:rPr>
              <a:t>When a connection </a:t>
            </a:r>
            <a:r>
              <a:rPr lang="en-IN" dirty="0">
                <a:solidFill>
                  <a:srgbClr val="002060"/>
                </a:solidFill>
              </a:rPr>
              <a:t>reaches this state, the exchange of data packets can be started. The </a:t>
            </a:r>
            <a:r>
              <a:rPr lang="en-IN" dirty="0" smtClean="0">
                <a:solidFill>
                  <a:srgbClr val="002060"/>
                </a:solidFill>
              </a:rPr>
              <a:t>connection remains </a:t>
            </a:r>
            <a:r>
              <a:rPr lang="en-IN" dirty="0">
                <a:solidFill>
                  <a:srgbClr val="002060"/>
                </a:solidFill>
              </a:rPr>
              <a:t>in this state until one of the endpoints wants to terminate the connection</a:t>
            </a:r>
            <a:r>
              <a:rPr lang="en-IN" dirty="0" smtClean="0">
                <a:solidFill>
                  <a:srgbClr val="002060"/>
                </a:solidFill>
              </a:rPr>
              <a:t>.</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 </a:t>
            </a:r>
            <a:r>
              <a:rPr lang="en-IN" dirty="0">
                <a:solidFill>
                  <a:srgbClr val="002060"/>
                </a:solidFill>
              </a:rPr>
              <a:t>In </a:t>
            </a:r>
            <a:r>
              <a:rPr lang="en-IN" dirty="0" smtClean="0">
                <a:solidFill>
                  <a:srgbClr val="002060"/>
                </a:solidFill>
              </a:rPr>
              <a:t>this case</a:t>
            </a:r>
            <a:r>
              <a:rPr lang="en-IN" dirty="0">
                <a:solidFill>
                  <a:srgbClr val="002060"/>
                </a:solidFill>
              </a:rPr>
              <a:t>, the system goes to the terminate state. The system remains in this state until the </a:t>
            </a:r>
            <a:r>
              <a:rPr lang="en-IN" dirty="0" smtClean="0">
                <a:solidFill>
                  <a:srgbClr val="002060"/>
                </a:solidFill>
              </a:rPr>
              <a:t>carrier </a:t>
            </a:r>
            <a:r>
              <a:rPr lang="en-IN" dirty="0">
                <a:solidFill>
                  <a:srgbClr val="002060"/>
                </a:solidFill>
              </a:rPr>
              <a:t>(physical-layer signal) is dropped, which moves the system to the dead state again</a:t>
            </a:r>
            <a:r>
              <a:rPr lang="en-IN" dirty="0" smtClean="0">
                <a:solidFill>
                  <a:srgbClr val="002060"/>
                </a:solidFill>
              </a:rPr>
              <a:t>.</a:t>
            </a:r>
            <a:endParaRPr lang="en-IN" dirty="0">
              <a:solidFill>
                <a:srgbClr val="002060"/>
              </a:solidFill>
            </a:endParaRPr>
          </a:p>
        </p:txBody>
      </p:sp>
    </p:spTree>
    <p:extLst>
      <p:ext uri="{BB962C8B-B14F-4D97-AF65-F5344CB8AC3E}">
        <p14:creationId xmlns:p14="http://schemas.microsoft.com/office/powerpoint/2010/main" val="2732184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Protocol(PPP)-Transition Phases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3" name="Rectangle 12"/>
          <p:cNvSpPr/>
          <p:nvPr/>
        </p:nvSpPr>
        <p:spPr>
          <a:xfrm>
            <a:off x="2342606" y="3614855"/>
            <a:ext cx="8824684" cy="738664"/>
          </a:xfrm>
          <a:prstGeom prst="rect">
            <a:avLst/>
          </a:prstGeom>
        </p:spPr>
        <p:txBody>
          <a:bodyPr wrap="square">
            <a:spAutoFit/>
          </a:bodyPr>
          <a:lstStyle/>
          <a:p>
            <a:pPr algn="just"/>
            <a:r>
              <a:rPr lang="en-US" dirty="0" smtClean="0">
                <a:solidFill>
                  <a:srgbClr val="C0000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IN" dirty="0">
              <a:solidFill>
                <a:srgbClr val="002060"/>
              </a:solidFill>
            </a:endParaRPr>
          </a:p>
        </p:txBody>
      </p:sp>
      <p:pic>
        <p:nvPicPr>
          <p:cNvPr id="2050" name="Picture 2" descr="PPP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095" y="1017477"/>
            <a:ext cx="5048250" cy="3476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9309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Protocol(PPP)-Transition Phases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3" name="Rectangle 12"/>
          <p:cNvSpPr/>
          <p:nvPr/>
        </p:nvSpPr>
        <p:spPr>
          <a:xfrm>
            <a:off x="2342606" y="3614855"/>
            <a:ext cx="8824684" cy="738664"/>
          </a:xfrm>
          <a:prstGeom prst="rect">
            <a:avLst/>
          </a:prstGeom>
        </p:spPr>
        <p:txBody>
          <a:bodyPr wrap="square">
            <a:spAutoFit/>
          </a:bodyPr>
          <a:lstStyle/>
          <a:p>
            <a:pPr algn="just"/>
            <a:r>
              <a:rPr lang="en-US" dirty="0" smtClean="0">
                <a:solidFill>
                  <a:srgbClr val="C0000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IN" dirty="0">
              <a:solidFill>
                <a:srgbClr val="002060"/>
              </a:solidFill>
            </a:endParaRPr>
          </a:p>
        </p:txBody>
      </p:sp>
      <p:sp>
        <p:nvSpPr>
          <p:cNvPr id="3" name="Rectangle 2"/>
          <p:cNvSpPr/>
          <p:nvPr/>
        </p:nvSpPr>
        <p:spPr>
          <a:xfrm>
            <a:off x="87086" y="910773"/>
            <a:ext cx="8955312" cy="4185761"/>
          </a:xfrm>
          <a:prstGeom prst="rect">
            <a:avLst/>
          </a:prstGeom>
        </p:spPr>
        <p:txBody>
          <a:bodyPr wrap="square">
            <a:spAutoFit/>
          </a:bodyPr>
          <a:lstStyle/>
          <a:p>
            <a:pPr algn="just">
              <a:buFont typeface="Arial" panose="020B0604020202020204" pitchFamily="34" charset="0"/>
              <a:buChar char="•"/>
            </a:pPr>
            <a:r>
              <a:rPr lang="en-US" b="1" dirty="0">
                <a:solidFill>
                  <a:srgbClr val="C00000"/>
                </a:solidFill>
                <a:latin typeface="inter-bold"/>
              </a:rPr>
              <a:t>Dead:</a:t>
            </a:r>
            <a:r>
              <a:rPr lang="en-US" dirty="0">
                <a:solidFill>
                  <a:srgbClr val="C00000"/>
                </a:solidFill>
                <a:latin typeface="inter-regular"/>
              </a:rPr>
              <a:t> Dead is a transition phase which means that the link is not used or there is no active carrier at the physical layer</a:t>
            </a:r>
            <a:r>
              <a:rPr lang="en-US" dirty="0" smtClean="0">
                <a:solidFill>
                  <a:srgbClr val="C00000"/>
                </a:solidFill>
                <a:latin typeface="inter-regular"/>
              </a:rPr>
              <a:t>.</a:t>
            </a:r>
          </a:p>
          <a:p>
            <a:pPr algn="just">
              <a:buFont typeface="Arial" panose="020B0604020202020204" pitchFamily="34" charset="0"/>
              <a:buChar char="•"/>
            </a:pPr>
            <a:endParaRPr lang="en-US" dirty="0">
              <a:solidFill>
                <a:srgbClr val="C00000"/>
              </a:solidFill>
              <a:latin typeface="inter-regular"/>
            </a:endParaRPr>
          </a:p>
          <a:p>
            <a:pPr algn="just">
              <a:buFont typeface="Arial" panose="020B0604020202020204" pitchFamily="34" charset="0"/>
              <a:buChar char="•"/>
            </a:pPr>
            <a:r>
              <a:rPr lang="en-US" b="1" dirty="0">
                <a:solidFill>
                  <a:srgbClr val="C00000"/>
                </a:solidFill>
                <a:latin typeface="inter-bold"/>
              </a:rPr>
              <a:t>Establish:</a:t>
            </a:r>
            <a:r>
              <a:rPr lang="en-US" dirty="0">
                <a:solidFill>
                  <a:srgbClr val="C00000"/>
                </a:solidFill>
                <a:latin typeface="inter-regular"/>
              </a:rPr>
              <a:t> If one of the nodes starts working then the phase goes to the establish phase. In short, we can say that when the node starts communication or carrier is detected then it moves from the dead to the establish phase</a:t>
            </a:r>
            <a:r>
              <a:rPr lang="en-US" dirty="0" smtClean="0">
                <a:solidFill>
                  <a:srgbClr val="C00000"/>
                </a:solidFill>
                <a:latin typeface="inter-regular"/>
              </a:rPr>
              <a:t>.</a:t>
            </a:r>
          </a:p>
          <a:p>
            <a:pPr algn="just">
              <a:buFont typeface="Arial" panose="020B0604020202020204" pitchFamily="34" charset="0"/>
              <a:buChar char="•"/>
            </a:pPr>
            <a:endParaRPr lang="en-US" dirty="0">
              <a:solidFill>
                <a:srgbClr val="C00000"/>
              </a:solidFill>
              <a:latin typeface="inter-regular"/>
            </a:endParaRPr>
          </a:p>
          <a:p>
            <a:pPr algn="just">
              <a:buFont typeface="Arial" panose="020B0604020202020204" pitchFamily="34" charset="0"/>
              <a:buChar char="•"/>
            </a:pPr>
            <a:r>
              <a:rPr lang="en-US" b="1" dirty="0">
                <a:solidFill>
                  <a:srgbClr val="C00000"/>
                </a:solidFill>
                <a:latin typeface="inter-bold"/>
              </a:rPr>
              <a:t>Authenticate:</a:t>
            </a:r>
            <a:r>
              <a:rPr lang="en-US" dirty="0">
                <a:solidFill>
                  <a:srgbClr val="C00000"/>
                </a:solidFill>
                <a:latin typeface="inter-regular"/>
              </a:rPr>
              <a:t> It is an optional phase which means that the communication can also moves to the authenticate phase. The phase moves from the establish to the authenticate phase only when both the communicating nodes agree to make the communication authenticated</a:t>
            </a:r>
            <a:r>
              <a:rPr lang="en-US" dirty="0" smtClean="0">
                <a:solidFill>
                  <a:srgbClr val="C00000"/>
                </a:solidFill>
                <a:latin typeface="inter-regular"/>
              </a:rPr>
              <a:t>.</a:t>
            </a:r>
          </a:p>
          <a:p>
            <a:pPr algn="just">
              <a:buFont typeface="Arial" panose="020B0604020202020204" pitchFamily="34" charset="0"/>
              <a:buChar char="•"/>
            </a:pPr>
            <a:endParaRPr lang="en-US" dirty="0">
              <a:solidFill>
                <a:srgbClr val="C00000"/>
              </a:solidFill>
              <a:latin typeface="inter-regular"/>
            </a:endParaRPr>
          </a:p>
          <a:p>
            <a:pPr algn="just">
              <a:buFont typeface="Arial" panose="020B0604020202020204" pitchFamily="34" charset="0"/>
              <a:buChar char="•"/>
            </a:pPr>
            <a:r>
              <a:rPr lang="en-US" b="1" dirty="0">
                <a:solidFill>
                  <a:srgbClr val="002060"/>
                </a:solidFill>
                <a:latin typeface="inter-bold"/>
              </a:rPr>
              <a:t>Network:</a:t>
            </a:r>
            <a:r>
              <a:rPr lang="en-US" dirty="0">
                <a:solidFill>
                  <a:srgbClr val="002060"/>
                </a:solidFill>
                <a:latin typeface="inter-regular"/>
              </a:rPr>
              <a:t> Once the authentication is successful, the network is established or phase is network. In this phase, the negotiation of network layer protocols take place</a:t>
            </a:r>
            <a:r>
              <a:rPr lang="en-US" dirty="0" smtClean="0">
                <a:solidFill>
                  <a:srgbClr val="002060"/>
                </a:solidFill>
                <a:latin typeface="inter-regular"/>
              </a:rPr>
              <a:t>.</a:t>
            </a:r>
          </a:p>
          <a:p>
            <a:pPr algn="just">
              <a:buFont typeface="Arial" panose="020B0604020202020204" pitchFamily="34" charset="0"/>
              <a:buChar char="•"/>
            </a:pPr>
            <a:endParaRPr lang="en-US" dirty="0" smtClean="0">
              <a:solidFill>
                <a:srgbClr val="002060"/>
              </a:solidFill>
              <a:latin typeface="inter-regular"/>
            </a:endParaRPr>
          </a:p>
          <a:p>
            <a:pPr algn="just">
              <a:buFont typeface="Arial" panose="020B0604020202020204" pitchFamily="34" charset="0"/>
              <a:buChar char="•"/>
            </a:pPr>
            <a:r>
              <a:rPr lang="en-US" b="1" dirty="0" smtClean="0">
                <a:solidFill>
                  <a:srgbClr val="002060"/>
                </a:solidFill>
                <a:latin typeface="inter-bold"/>
              </a:rPr>
              <a:t>Open</a:t>
            </a:r>
            <a:r>
              <a:rPr lang="en-US" b="1" dirty="0">
                <a:solidFill>
                  <a:srgbClr val="002060"/>
                </a:solidFill>
                <a:latin typeface="inter-bold"/>
              </a:rPr>
              <a:t>:</a:t>
            </a:r>
            <a:r>
              <a:rPr lang="en-US" dirty="0">
                <a:solidFill>
                  <a:srgbClr val="002060"/>
                </a:solidFill>
                <a:latin typeface="inter-regular"/>
              </a:rPr>
              <a:t> After the establishment of the network phase, it moves to the open phase. Here open phase means that the exchange of data takes place. Or we can say that it reaches to the open phase after the configuration of the network layer</a:t>
            </a:r>
            <a:r>
              <a:rPr lang="en-US" dirty="0" smtClean="0">
                <a:solidFill>
                  <a:srgbClr val="002060"/>
                </a:solidFill>
                <a:latin typeface="inter-regular"/>
              </a:rPr>
              <a:t>.</a:t>
            </a:r>
          </a:p>
          <a:p>
            <a:pPr algn="just">
              <a:buFont typeface="Arial" panose="020B0604020202020204" pitchFamily="34" charset="0"/>
              <a:buChar char="•"/>
            </a:pPr>
            <a:r>
              <a:rPr lang="en-US" b="1" dirty="0" smtClean="0">
                <a:solidFill>
                  <a:srgbClr val="002060"/>
                </a:solidFill>
                <a:latin typeface="inter-bold"/>
              </a:rPr>
              <a:t>Terminate</a:t>
            </a:r>
            <a:r>
              <a:rPr lang="en-US" b="1" dirty="0">
                <a:solidFill>
                  <a:srgbClr val="002060"/>
                </a:solidFill>
                <a:latin typeface="inter-bold"/>
              </a:rPr>
              <a:t>:</a:t>
            </a:r>
            <a:r>
              <a:rPr lang="en-US" dirty="0">
                <a:solidFill>
                  <a:srgbClr val="002060"/>
                </a:solidFill>
                <a:latin typeface="inter-regular"/>
              </a:rPr>
              <a:t> When all the work is done then the connection gets terminated, and it moves to the terminate phase.</a:t>
            </a:r>
          </a:p>
        </p:txBody>
      </p:sp>
    </p:spTree>
    <p:extLst>
      <p:ext uri="{BB962C8B-B14F-4D97-AF65-F5344CB8AC3E}">
        <p14:creationId xmlns:p14="http://schemas.microsoft.com/office/powerpoint/2010/main" val="4268068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Point-to-Point Protocol(PPP)-Transition Phases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3" name="Rectangle 12"/>
          <p:cNvSpPr/>
          <p:nvPr/>
        </p:nvSpPr>
        <p:spPr>
          <a:xfrm>
            <a:off x="87086" y="928915"/>
            <a:ext cx="8824684" cy="2246769"/>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rPr>
              <a:t>PPP </a:t>
            </a:r>
            <a:r>
              <a:rPr lang="en-US" dirty="0">
                <a:solidFill>
                  <a:srgbClr val="C00000"/>
                </a:solidFill>
              </a:rPr>
              <a:t>is a link-layer protocol, it uses another set of protocols to establish </a:t>
            </a:r>
            <a:r>
              <a:rPr lang="en-US" dirty="0" smtClean="0">
                <a:solidFill>
                  <a:srgbClr val="C00000"/>
                </a:solidFill>
              </a:rPr>
              <a:t>the link</a:t>
            </a:r>
            <a:r>
              <a:rPr lang="en-US" dirty="0">
                <a:solidFill>
                  <a:srgbClr val="C00000"/>
                </a:solidFill>
              </a:rPr>
              <a:t>, authenticate the parties involved, and carry the network-layer data</a:t>
            </a:r>
            <a:r>
              <a:rPr lang="en-US" dirty="0" smtClean="0">
                <a:solidFill>
                  <a:srgbClr val="C00000"/>
                </a:solidFill>
              </a:rPr>
              <a:t>.</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Three </a:t>
            </a:r>
            <a:r>
              <a:rPr lang="en-US" dirty="0">
                <a:solidFill>
                  <a:srgbClr val="C00000"/>
                </a:solidFill>
              </a:rPr>
              <a:t>sets </a:t>
            </a:r>
            <a:r>
              <a:rPr lang="en-US" dirty="0" smtClean="0">
                <a:solidFill>
                  <a:srgbClr val="C00000"/>
                </a:solidFill>
              </a:rPr>
              <a:t>of protocols </a:t>
            </a:r>
            <a:r>
              <a:rPr lang="en-US" dirty="0">
                <a:solidFill>
                  <a:srgbClr val="C00000"/>
                </a:solidFill>
              </a:rPr>
              <a:t>are defined to make PPP powerful: the Link Control Protocol (LCP), </a:t>
            </a:r>
            <a:r>
              <a:rPr lang="en-US" dirty="0" smtClean="0">
                <a:solidFill>
                  <a:srgbClr val="C00000"/>
                </a:solidFill>
              </a:rPr>
              <a:t>two Authentication </a:t>
            </a:r>
            <a:r>
              <a:rPr lang="en-US" dirty="0">
                <a:solidFill>
                  <a:srgbClr val="C00000"/>
                </a:solidFill>
              </a:rPr>
              <a:t>Protocols (APs), and several Network Control Protocols (NCPs). </a:t>
            </a: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At any moment</a:t>
            </a:r>
            <a:r>
              <a:rPr lang="en-US" dirty="0">
                <a:solidFill>
                  <a:srgbClr val="C00000"/>
                </a:solidFill>
              </a:rPr>
              <a:t>, a PPP packet can carry data from one of these protocols in its data </a:t>
            </a:r>
            <a:r>
              <a:rPr lang="en-US" dirty="0" smtClean="0">
                <a:solidFill>
                  <a:srgbClr val="C00000"/>
                </a:solidFill>
              </a:rPr>
              <a:t>field</a:t>
            </a:r>
            <a:r>
              <a:rPr lang="en-US" dirty="0">
                <a:solidFill>
                  <a:srgbClr val="C00000"/>
                </a:solidFill>
              </a:rPr>
              <a:t>.</a:t>
            </a:r>
            <a:r>
              <a:rPr lang="en-US" dirty="0" smtClean="0">
                <a:solidFill>
                  <a:srgbClr val="C00000"/>
                </a:solidFill>
              </a:rPr>
              <a:t> Data may </a:t>
            </a:r>
            <a:r>
              <a:rPr lang="en-US" dirty="0">
                <a:solidFill>
                  <a:srgbClr val="C00000"/>
                </a:solidFill>
              </a:rPr>
              <a:t>also come from several different network </a:t>
            </a:r>
            <a:r>
              <a:rPr lang="en-US" dirty="0" smtClean="0">
                <a:solidFill>
                  <a:srgbClr val="C00000"/>
                </a:solidFill>
              </a:rPr>
              <a:t>layers.</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IN" dirty="0">
              <a:solidFill>
                <a:srgbClr val="002060"/>
              </a:solidFill>
            </a:endParaRPr>
          </a:p>
        </p:txBody>
      </p:sp>
      <p:pic>
        <p:nvPicPr>
          <p:cNvPr id="3" name="Picture 2"/>
          <p:cNvPicPr>
            <a:picLocks noChangeAspect="1"/>
          </p:cNvPicPr>
          <p:nvPr/>
        </p:nvPicPr>
        <p:blipFill>
          <a:blip r:embed="rId3"/>
          <a:stretch>
            <a:fillRect/>
          </a:stretch>
        </p:blipFill>
        <p:spPr>
          <a:xfrm>
            <a:off x="779915" y="2746822"/>
            <a:ext cx="7439025" cy="2286000"/>
          </a:xfrm>
          <a:prstGeom prst="rect">
            <a:avLst/>
          </a:prstGeom>
        </p:spPr>
      </p:pic>
    </p:spTree>
    <p:extLst>
      <p:ext uri="{BB962C8B-B14F-4D97-AF65-F5344CB8AC3E}">
        <p14:creationId xmlns:p14="http://schemas.microsoft.com/office/powerpoint/2010/main" val="127050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a:solidFill>
                  <a:srgbClr val="002060"/>
                </a:solidFill>
              </a:rPr>
              <a:t>	</a:t>
            </a:r>
            <a:r>
              <a:rPr lang="en-US" sz="2400" b="1" dirty="0" smtClean="0">
                <a:solidFill>
                  <a:srgbClr val="002060"/>
                </a:solidFill>
              </a:rPr>
              <a:t>HDLC Vs PPP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3" name="Rectangle 12"/>
          <p:cNvSpPr/>
          <p:nvPr/>
        </p:nvSpPr>
        <p:spPr>
          <a:xfrm>
            <a:off x="87086" y="928915"/>
            <a:ext cx="8824684"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IN" dirty="0">
              <a:solidFill>
                <a:srgbClr val="002060"/>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3483217620"/>
              </p:ext>
            </p:extLst>
          </p:nvPr>
        </p:nvGraphicFramePr>
        <p:xfrm>
          <a:off x="612772" y="1013460"/>
          <a:ext cx="8349796" cy="3763328"/>
        </p:xfrm>
        <a:graphic>
          <a:graphicData uri="http://schemas.openxmlformats.org/drawingml/2006/table">
            <a:tbl>
              <a:tblPr/>
              <a:tblGrid>
                <a:gridCol w="1569309"/>
                <a:gridCol w="3729462"/>
                <a:gridCol w="3051025"/>
              </a:tblGrid>
              <a:tr h="540068">
                <a:tc>
                  <a:txBody>
                    <a:bodyPr/>
                    <a:lstStyle/>
                    <a:p>
                      <a:pPr algn="ctr" fontAlgn="t"/>
                      <a:r>
                        <a:rPr lang="en-IN" sz="1200" b="1" dirty="0">
                          <a:solidFill>
                            <a:srgbClr val="C00000"/>
                          </a:solidFill>
                          <a:effectLst/>
                          <a:latin typeface="+mj-lt"/>
                        </a:rPr>
                        <a:t>Basis of Difference</a:t>
                      </a:r>
                    </a:p>
                  </a:txBody>
                  <a:tcPr marL="25400" marR="25400" marT="25400" marB="25400">
                    <a:lnL>
                      <a:noFill/>
                    </a:lnL>
                    <a:lnR>
                      <a:noFill/>
                    </a:lnR>
                    <a:lnT>
                      <a:noFill/>
                    </a:lnT>
                    <a:lnB>
                      <a:noFill/>
                    </a:lnB>
                  </a:tcPr>
                </a:tc>
                <a:tc>
                  <a:txBody>
                    <a:bodyPr/>
                    <a:lstStyle/>
                    <a:p>
                      <a:pPr algn="ctr" fontAlgn="t"/>
                      <a:r>
                        <a:rPr lang="en-IN" sz="1200" b="1" dirty="0">
                          <a:solidFill>
                            <a:srgbClr val="C00000"/>
                          </a:solidFill>
                          <a:effectLst/>
                          <a:latin typeface="+mj-lt"/>
                        </a:rPr>
                        <a:t>HDLC</a:t>
                      </a:r>
                    </a:p>
                  </a:txBody>
                  <a:tcPr marL="25400" marR="25400" marT="25400" marB="25400">
                    <a:lnL>
                      <a:noFill/>
                    </a:lnL>
                    <a:lnR>
                      <a:noFill/>
                    </a:lnR>
                    <a:lnT>
                      <a:noFill/>
                    </a:lnT>
                    <a:lnB>
                      <a:noFill/>
                    </a:lnB>
                  </a:tcPr>
                </a:tc>
                <a:tc>
                  <a:txBody>
                    <a:bodyPr/>
                    <a:lstStyle/>
                    <a:p>
                      <a:pPr algn="ctr" fontAlgn="t"/>
                      <a:r>
                        <a:rPr lang="en-IN" sz="1200" b="1" dirty="0">
                          <a:solidFill>
                            <a:srgbClr val="C00000"/>
                          </a:solidFill>
                          <a:effectLst/>
                          <a:latin typeface="+mj-lt"/>
                        </a:rPr>
                        <a:t>PPP</a:t>
                      </a:r>
                    </a:p>
                  </a:txBody>
                  <a:tcPr marL="25400" marR="25400" marT="25400" marB="25400">
                    <a:lnL>
                      <a:noFill/>
                    </a:lnL>
                    <a:lnR>
                      <a:noFill/>
                    </a:lnR>
                    <a:lnT>
                      <a:noFill/>
                    </a:lnT>
                    <a:lnB>
                      <a:noFill/>
                    </a:lnB>
                  </a:tcPr>
                </a:tc>
              </a:tr>
              <a:tr h="495300">
                <a:tc>
                  <a:txBody>
                    <a:bodyPr/>
                    <a:lstStyle/>
                    <a:p>
                      <a:pPr algn="just" fontAlgn="t"/>
                      <a:r>
                        <a:rPr lang="en-IN" sz="1200" b="1" dirty="0">
                          <a:solidFill>
                            <a:srgbClr val="002060"/>
                          </a:solidFill>
                          <a:effectLst/>
                          <a:latin typeface="+mj-lt"/>
                        </a:rPr>
                        <a:t>Definition</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IN" sz="1200" dirty="0">
                          <a:solidFill>
                            <a:srgbClr val="C00000"/>
                          </a:solidFill>
                          <a:effectLst/>
                          <a:latin typeface="+mj-lt"/>
                        </a:rPr>
                        <a:t>Bit-oriented synchronous information interface convention.</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fr-FR" sz="1200" dirty="0">
                          <a:solidFill>
                            <a:srgbClr val="002060"/>
                          </a:solidFill>
                          <a:effectLst/>
                          <a:latin typeface="+mj-lt"/>
                        </a:rPr>
                        <a:t>Byte-</a:t>
                      </a:r>
                      <a:r>
                        <a:rPr lang="fr-FR" sz="1200" dirty="0" err="1">
                          <a:solidFill>
                            <a:srgbClr val="002060"/>
                          </a:solidFill>
                          <a:effectLst/>
                          <a:latin typeface="+mj-lt"/>
                        </a:rPr>
                        <a:t>oriented</a:t>
                      </a:r>
                      <a:r>
                        <a:rPr lang="fr-FR" sz="1200" dirty="0">
                          <a:solidFill>
                            <a:srgbClr val="002060"/>
                          </a:solidFill>
                          <a:effectLst/>
                          <a:latin typeface="+mj-lt"/>
                        </a:rPr>
                        <a:t> non-concurrent information </a:t>
                      </a:r>
                      <a:r>
                        <a:rPr lang="fr-FR" sz="1200" dirty="0" err="1">
                          <a:solidFill>
                            <a:srgbClr val="002060"/>
                          </a:solidFill>
                          <a:effectLst/>
                          <a:latin typeface="+mj-lt"/>
                        </a:rPr>
                        <a:t>connects</a:t>
                      </a:r>
                      <a:r>
                        <a:rPr lang="fr-FR" sz="1200" dirty="0">
                          <a:solidFill>
                            <a:srgbClr val="002060"/>
                          </a:solidFill>
                          <a:effectLst/>
                          <a:latin typeface="+mj-lt"/>
                        </a:rPr>
                        <a:t> convention.</a:t>
                      </a:r>
                    </a:p>
                  </a:txBody>
                  <a:tcPr marL="25400" marR="25400" marT="25400" marB="25400">
                    <a:lnL>
                      <a:noFill/>
                    </a:lnL>
                    <a:lnR>
                      <a:noFill/>
                    </a:lnR>
                    <a:lnT>
                      <a:noFill/>
                    </a:lnT>
                    <a:lnB>
                      <a:noFill/>
                    </a:lnB>
                  </a:tcPr>
                </a:tc>
              </a:tr>
              <a:tr h="762000">
                <a:tc>
                  <a:txBody>
                    <a:bodyPr/>
                    <a:lstStyle/>
                    <a:p>
                      <a:pPr algn="just" fontAlgn="t"/>
                      <a:r>
                        <a:rPr lang="en-IN" sz="1200" b="1" dirty="0">
                          <a:solidFill>
                            <a:srgbClr val="002060"/>
                          </a:solidFill>
                          <a:effectLst/>
                          <a:latin typeface="+mj-lt"/>
                        </a:rPr>
                        <a:t>Standardization</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latin typeface="+mj-lt"/>
                        </a:rPr>
                        <a:t>It has been standardized by an international standards organization and is widely recognized and used across the world.</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latin typeface="+mj-lt"/>
                        </a:rPr>
                        <a:t>The standardization followed by the protocol is IETF and it is an open standard so can be used by people very easily.</a:t>
                      </a:r>
                    </a:p>
                  </a:txBody>
                  <a:tcPr marL="25400" marR="25400" marT="25400" marB="25400">
                    <a:lnL>
                      <a:noFill/>
                    </a:lnL>
                    <a:lnR>
                      <a:noFill/>
                    </a:lnR>
                    <a:lnT>
                      <a:noFill/>
                    </a:lnT>
                    <a:lnB>
                      <a:noFill/>
                    </a:lnB>
                  </a:tcPr>
                </a:tc>
              </a:tr>
              <a:tr h="495300">
                <a:tc>
                  <a:txBody>
                    <a:bodyPr/>
                    <a:lstStyle/>
                    <a:p>
                      <a:pPr algn="just" fontAlgn="t"/>
                      <a:r>
                        <a:rPr lang="en-IN" sz="1200" b="1" dirty="0">
                          <a:solidFill>
                            <a:srgbClr val="002060"/>
                          </a:solidFill>
                          <a:effectLst/>
                          <a:latin typeface="+mj-lt"/>
                        </a:rPr>
                        <a:t>Encapsulation</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latin typeface="+mj-lt"/>
                        </a:rPr>
                        <a:t>They can carry data from different network layer protocols within their frames</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latin typeface="+mj-lt"/>
                        </a:rPr>
                        <a:t>PPP have the ability to encapsulate different protocols.</a:t>
                      </a:r>
                    </a:p>
                  </a:txBody>
                  <a:tcPr marL="25400" marR="25400" marT="25400" marB="25400">
                    <a:lnL>
                      <a:noFill/>
                    </a:lnL>
                    <a:lnR>
                      <a:noFill/>
                    </a:lnR>
                    <a:lnT>
                      <a:noFill/>
                    </a:lnT>
                    <a:lnB>
                      <a:noFill/>
                    </a:lnB>
                  </a:tcPr>
                </a:tc>
              </a:tr>
              <a:tr h="850900">
                <a:tc>
                  <a:txBody>
                    <a:bodyPr/>
                    <a:lstStyle/>
                    <a:p>
                      <a:pPr algn="just" fontAlgn="t"/>
                      <a:r>
                        <a:rPr lang="en-IN" sz="1200" b="1" dirty="0">
                          <a:solidFill>
                            <a:srgbClr val="002060"/>
                          </a:solidFill>
                          <a:effectLst/>
                          <a:latin typeface="+mj-lt"/>
                        </a:rPr>
                        <a:t>Authentication</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latin typeface="+mj-lt"/>
                        </a:rPr>
                        <a:t>It does not provide a way to verify the identity of the devices communicating over the network.</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latin typeface="+mj-lt"/>
                        </a:rPr>
                        <a:t>These mechanisms allow the devices communicating over the network to verify each other’s identity before establishing a connection.</a:t>
                      </a:r>
                    </a:p>
                  </a:txBody>
                  <a:tcPr marL="25400" marR="25400" marT="25400" marB="25400">
                    <a:lnL>
                      <a:noFill/>
                    </a:lnL>
                    <a:lnR>
                      <a:noFill/>
                    </a:lnR>
                    <a:lnT>
                      <a:noFill/>
                    </a:lnT>
                    <a:lnB>
                      <a:noFill/>
                    </a:lnB>
                  </a:tcPr>
                </a:tc>
              </a:tr>
              <a:tr h="584200">
                <a:tc>
                  <a:txBody>
                    <a:bodyPr/>
                    <a:lstStyle/>
                    <a:p>
                      <a:pPr algn="just" fontAlgn="t"/>
                      <a:r>
                        <a:rPr lang="en-IN" sz="1200" b="1" dirty="0">
                          <a:solidFill>
                            <a:srgbClr val="002060"/>
                          </a:solidFill>
                          <a:effectLst/>
                          <a:latin typeface="+mj-lt"/>
                        </a:rPr>
                        <a:t>Application</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C00000"/>
                          </a:solidFill>
                          <a:effectLst/>
                          <a:latin typeface="+mj-lt"/>
                        </a:rPr>
                        <a:t>It is often used for transmitting data between devices within a local network.</a:t>
                      </a:r>
                    </a:p>
                  </a:txBody>
                  <a:tcPr marL="25400" marR="25400" marT="25400" marB="25400">
                    <a:lnL>
                      <a:noFill/>
                    </a:lnL>
                    <a:lnR>
                      <a:noFill/>
                    </a:lnR>
                    <a:lnT>
                      <a:noFill/>
                    </a:lnT>
                    <a:lnB>
                      <a:noFill/>
                    </a:lnB>
                  </a:tcPr>
                </a:tc>
                <a:tc>
                  <a:txBody>
                    <a:bodyPr/>
                    <a:lstStyle/>
                    <a:p>
                      <a:pPr marL="171450" indent="-171450" algn="just" fontAlgn="t">
                        <a:buFont typeface="Arial" panose="020B0604020202020204" pitchFamily="34" charset="0"/>
                        <a:buChar char="•"/>
                      </a:pPr>
                      <a:r>
                        <a:rPr lang="en-US" sz="1200" dirty="0">
                          <a:solidFill>
                            <a:srgbClr val="002060"/>
                          </a:solidFill>
                          <a:effectLst/>
                          <a:latin typeface="+mj-lt"/>
                        </a:rPr>
                        <a:t>PPP is commonly used for dial-up and </a:t>
                      </a:r>
                      <a:r>
                        <a:rPr lang="en-US" sz="1200" dirty="0" err="1">
                          <a:solidFill>
                            <a:srgbClr val="002060"/>
                          </a:solidFill>
                          <a:effectLst/>
                          <a:latin typeface="+mj-lt"/>
                        </a:rPr>
                        <a:t>PPPoE</a:t>
                      </a:r>
                      <a:r>
                        <a:rPr lang="en-US" sz="1200" dirty="0">
                          <a:solidFill>
                            <a:srgbClr val="002060"/>
                          </a:solidFill>
                          <a:effectLst/>
                          <a:latin typeface="+mj-lt"/>
                        </a:rPr>
                        <a:t> (Point-to-Point Protocol over Ethernet) connections.</a:t>
                      </a:r>
                    </a:p>
                  </a:txBody>
                  <a:tcPr marL="25400" marR="25400" marT="25400" marB="25400">
                    <a:lnL>
                      <a:noFill/>
                    </a:lnL>
                    <a:lnR>
                      <a:noFill/>
                    </a:lnR>
                    <a:lnT>
                      <a:noFill/>
                    </a:lnT>
                    <a:lnB>
                      <a:noFill/>
                    </a:lnB>
                  </a:tcPr>
                </a:tc>
              </a:tr>
            </a:tbl>
          </a:graphicData>
        </a:graphic>
      </p:graphicFrame>
    </p:spTree>
    <p:extLst>
      <p:ext uri="{BB962C8B-B14F-4D97-AF65-F5344CB8AC3E}">
        <p14:creationId xmlns:p14="http://schemas.microsoft.com/office/powerpoint/2010/main" val="2851073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461665"/>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PPP Vs HDLC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307975" y="1017478"/>
            <a:ext cx="8654594" cy="1384995"/>
          </a:xfrm>
          <a:prstGeom prst="rect">
            <a:avLst/>
          </a:prstGeom>
        </p:spPr>
        <p:txBody>
          <a:bodyPr wrap="square">
            <a:spAutoFit/>
          </a:bodyPr>
          <a:lstStyle/>
          <a:p>
            <a:endParaRPr lang="en-US" dirty="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smtClean="0">
              <a:solidFill>
                <a:srgbClr val="666666"/>
              </a:solidFill>
              <a:latin typeface="Arial" panose="020B0604020202020204" pitchFamily="34" charset="0"/>
            </a:endParaRPr>
          </a:p>
          <a:p>
            <a:endParaRPr lang="en-US" dirty="0">
              <a:solidFill>
                <a:srgbClr val="666666"/>
              </a:solidFill>
              <a:latin typeface="Arial" panose="020B0604020202020204" pitchFamily="34" charset="0"/>
            </a:endParaRPr>
          </a:p>
          <a:p>
            <a:r>
              <a:rPr lang="en-US" dirty="0"/>
              <a:t/>
            </a:r>
            <a:br>
              <a:rPr lang="en-US" dirty="0"/>
            </a:br>
            <a:endParaRPr lang="en-IN" dirty="0"/>
          </a:p>
        </p:txBody>
      </p:sp>
      <p:sp>
        <p:nvSpPr>
          <p:cNvPr id="13" name="Rectangle 12"/>
          <p:cNvSpPr/>
          <p:nvPr/>
        </p:nvSpPr>
        <p:spPr>
          <a:xfrm>
            <a:off x="87086" y="928915"/>
            <a:ext cx="8824684" cy="2677656"/>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HDLC is often used in specialized applications that require synchronous data transmission and precise timing, such as in telecommunications and some industrial control systems</a:t>
            </a:r>
            <a:r>
              <a:rPr lang="en-US" dirty="0" smtClean="0">
                <a:solidFill>
                  <a:srgbClr val="C00000"/>
                </a:solidFill>
              </a:rPr>
              <a:t>.</a:t>
            </a: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a:solidFill>
                  <a:srgbClr val="C00000"/>
                </a:solidFill>
              </a:rPr>
              <a:t>HDLC is a more rigid protocol designed for specific applications, especially those requiring synchronous </a:t>
            </a:r>
            <a:r>
              <a:rPr lang="en-US" dirty="0" smtClean="0">
                <a:solidFill>
                  <a:srgbClr val="C00000"/>
                </a:solidFill>
              </a:rPr>
              <a:t>communication</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002060"/>
                </a:solidFill>
              </a:rPr>
              <a:t> </a:t>
            </a:r>
            <a:r>
              <a:rPr lang="en-US" dirty="0">
                <a:solidFill>
                  <a:srgbClr val="002060"/>
                </a:solidFill>
              </a:rPr>
              <a:t>PPP</a:t>
            </a:r>
            <a:r>
              <a:rPr lang="en-US" dirty="0" smtClean="0">
                <a:solidFill>
                  <a:srgbClr val="002060"/>
                </a:solidFill>
              </a:rPr>
              <a:t>: </a:t>
            </a:r>
            <a:r>
              <a:rPr lang="en-US" dirty="0">
                <a:solidFill>
                  <a:srgbClr val="002060"/>
                </a:solidFill>
              </a:rPr>
              <a:t>is used in a wide range of network scenarios, including dial-up, DSL, broadband, and wireless connections, making it more versatile</a:t>
            </a:r>
            <a:r>
              <a:rPr lang="en-US"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PPP </a:t>
            </a:r>
            <a:r>
              <a:rPr lang="en-US" dirty="0">
                <a:solidFill>
                  <a:srgbClr val="002060"/>
                </a:solidFill>
              </a:rPr>
              <a:t>is a versatile and widely adopted protocol suitable for a broader range of network </a:t>
            </a:r>
            <a:r>
              <a:rPr lang="en-US" dirty="0" smtClean="0">
                <a:solidFill>
                  <a:srgbClr val="002060"/>
                </a:solidFill>
              </a:rPr>
              <a:t>connections offering </a:t>
            </a:r>
            <a:r>
              <a:rPr lang="en-US" dirty="0">
                <a:solidFill>
                  <a:srgbClr val="002060"/>
                </a:solidFill>
              </a:rPr>
              <a:t>features like security, flexibility, and lower overhead.</a:t>
            </a:r>
          </a:p>
          <a:p>
            <a:pPr marL="285750" indent="-285750" algn="just">
              <a:buFont typeface="Arial" panose="020B0604020202020204" pitchFamily="34" charset="0"/>
              <a:buChar char="•"/>
            </a:pPr>
            <a:endParaRPr lang="en-IN" dirty="0">
              <a:solidFill>
                <a:srgbClr val="C00000"/>
              </a:solidFill>
            </a:endParaRPr>
          </a:p>
        </p:txBody>
      </p:sp>
    </p:spTree>
    <p:extLst>
      <p:ext uri="{BB962C8B-B14F-4D97-AF65-F5344CB8AC3E}">
        <p14:creationId xmlns:p14="http://schemas.microsoft.com/office/powerpoint/2010/main" val="4021487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High level Data Link Control- </a:t>
            </a:r>
            <a:r>
              <a:rPr lang="en-US" sz="2400" b="1" dirty="0" smtClean="0">
                <a:solidFill>
                  <a:srgbClr val="002060"/>
                </a:solidFill>
              </a:rPr>
              <a:t>HDLC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5406571" y="3331828"/>
            <a:ext cx="3585029" cy="523220"/>
          </a:xfrm>
          <a:prstGeom prst="rect">
            <a:avLst/>
          </a:prstGeom>
        </p:spPr>
        <p:txBody>
          <a:bodyPr wrap="square">
            <a:spAutoFit/>
          </a:bodyPr>
          <a:lstStyle/>
          <a:p>
            <a:pPr marL="285750" indent="-285750" algn="just">
              <a:buFont typeface="Arial" panose="020B0604020202020204" pitchFamily="34" charset="0"/>
              <a:buChar char="•"/>
            </a:pPr>
            <a:r>
              <a:rPr lang="en-US" b="1" dirty="0">
                <a:solidFill>
                  <a:srgbClr val="002060"/>
                </a:solidFill>
              </a:rPr>
              <a:t>Asynchronous Balanced mode (ABM):</a:t>
            </a:r>
            <a:endParaRPr lang="en-US" b="1" dirty="0">
              <a:solidFill>
                <a:srgbClr val="002060"/>
              </a:solidFill>
              <a:latin typeface="-apple-system"/>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r>
              <a:rPr lang="en-US" b="1">
                <a:solidFill>
                  <a:srgbClr val="002060"/>
                </a:solidFill>
              </a:rPr>
              <a:t>Normal Response Mode (NRM):</a:t>
            </a:r>
            <a:endParaRPr lang="en-US" dirty="0">
              <a:solidFill>
                <a:srgbClr val="C00000"/>
              </a:solidFill>
            </a:endParaRPr>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pic>
        <p:nvPicPr>
          <p:cNvPr id="13" name="Google Shape;659;g2e02126bc50_0_164"/>
          <p:cNvPicPr preferRelativeResize="0"/>
          <p:nvPr/>
        </p:nvPicPr>
        <p:blipFill>
          <a:blip r:embed="rId3">
            <a:alphaModFix/>
          </a:blip>
          <a:stretch>
            <a:fillRect/>
          </a:stretch>
        </p:blipFill>
        <p:spPr>
          <a:xfrm>
            <a:off x="838036" y="1138674"/>
            <a:ext cx="3465449" cy="1913301"/>
          </a:xfrm>
          <a:prstGeom prst="rect">
            <a:avLst/>
          </a:prstGeom>
          <a:noFill/>
          <a:ln>
            <a:noFill/>
          </a:ln>
        </p:spPr>
      </p:pic>
      <p:pic>
        <p:nvPicPr>
          <p:cNvPr id="15" name="Google Shape;660;g2e02126bc50_0_164"/>
          <p:cNvPicPr preferRelativeResize="0"/>
          <p:nvPr/>
        </p:nvPicPr>
        <p:blipFill>
          <a:blip r:embed="rId4">
            <a:alphaModFix/>
          </a:blip>
          <a:stretch>
            <a:fillRect/>
          </a:stretch>
        </p:blipFill>
        <p:spPr>
          <a:xfrm>
            <a:off x="5233308" y="1473199"/>
            <a:ext cx="3533349" cy="1211943"/>
          </a:xfrm>
          <a:prstGeom prst="rect">
            <a:avLst/>
          </a:prstGeom>
          <a:noFill/>
          <a:ln>
            <a:noFill/>
          </a:ln>
        </p:spPr>
      </p:pic>
    </p:spTree>
    <p:extLst>
      <p:ext uri="{BB962C8B-B14F-4D97-AF65-F5344CB8AC3E}">
        <p14:creationId xmlns:p14="http://schemas.microsoft.com/office/powerpoint/2010/main" val="28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HDLC Frames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4" name="Rectangle 13"/>
          <p:cNvSpPr/>
          <p:nvPr/>
        </p:nvSpPr>
        <p:spPr>
          <a:xfrm>
            <a:off x="155575" y="1017478"/>
            <a:ext cx="8836025" cy="492443"/>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algn="just"/>
            <a:endParaRPr lang="en-US" dirty="0" smtClean="0">
              <a:solidFill>
                <a:srgbClr val="666666"/>
              </a:solidFill>
              <a:latin typeface="Arial" panose="020B0604020202020204" pitchFamily="34" charset="0"/>
            </a:endParaRPr>
          </a:p>
        </p:txBody>
      </p:sp>
      <p:pic>
        <p:nvPicPr>
          <p:cNvPr id="9" name="Picture 8"/>
          <p:cNvPicPr>
            <a:picLocks noChangeAspect="1"/>
          </p:cNvPicPr>
          <p:nvPr/>
        </p:nvPicPr>
        <p:blipFill>
          <a:blip r:embed="rId3"/>
          <a:stretch>
            <a:fillRect/>
          </a:stretch>
        </p:blipFill>
        <p:spPr>
          <a:xfrm>
            <a:off x="1124857" y="928916"/>
            <a:ext cx="6766606" cy="1281826"/>
          </a:xfrm>
          <a:prstGeom prst="rect">
            <a:avLst/>
          </a:prstGeom>
        </p:spPr>
      </p:pic>
      <p:sp>
        <p:nvSpPr>
          <p:cNvPr id="10" name="Rectangle 9"/>
          <p:cNvSpPr/>
          <p:nvPr/>
        </p:nvSpPr>
        <p:spPr>
          <a:xfrm>
            <a:off x="123371" y="2104571"/>
            <a:ext cx="8919026" cy="3323987"/>
          </a:xfrm>
          <a:prstGeom prst="rect">
            <a:avLst/>
          </a:prstGeom>
        </p:spPr>
        <p:txBody>
          <a:bodyPr wrap="square">
            <a:spAutoFit/>
          </a:bodyPr>
          <a:lstStyle/>
          <a:p>
            <a:pPr algn="just"/>
            <a:r>
              <a:rPr lang="en-IN" b="1" dirty="0">
                <a:solidFill>
                  <a:srgbClr val="C00000"/>
                </a:solidFill>
              </a:rPr>
              <a:t>Flag </a:t>
            </a:r>
            <a:r>
              <a:rPr lang="en-IN" b="1" dirty="0" smtClean="0">
                <a:solidFill>
                  <a:srgbClr val="C00000"/>
                </a:solidFill>
              </a:rPr>
              <a:t>field -</a:t>
            </a:r>
            <a:r>
              <a:rPr lang="en-IN" dirty="0" smtClean="0">
                <a:solidFill>
                  <a:srgbClr val="C00000"/>
                </a:solidFill>
              </a:rPr>
              <a:t>This </a:t>
            </a:r>
            <a:r>
              <a:rPr lang="en-IN" dirty="0">
                <a:solidFill>
                  <a:srgbClr val="C00000"/>
                </a:solidFill>
              </a:rPr>
              <a:t>field contains synchronization pattern 01111110, which </a:t>
            </a:r>
            <a:r>
              <a:rPr lang="en-IN" dirty="0" smtClean="0">
                <a:solidFill>
                  <a:srgbClr val="C00000"/>
                </a:solidFill>
              </a:rPr>
              <a:t>identifies both </a:t>
            </a:r>
            <a:r>
              <a:rPr lang="en-IN" dirty="0">
                <a:solidFill>
                  <a:srgbClr val="C00000"/>
                </a:solidFill>
              </a:rPr>
              <a:t>the beginning and the end of a frame</a:t>
            </a:r>
            <a:r>
              <a:rPr lang="en-IN" dirty="0" smtClean="0">
                <a:solidFill>
                  <a:srgbClr val="C00000"/>
                </a:solidFill>
              </a:rPr>
              <a:t>.</a:t>
            </a:r>
          </a:p>
          <a:p>
            <a:pPr algn="just"/>
            <a:endParaRPr lang="en-IN" dirty="0" smtClean="0">
              <a:solidFill>
                <a:srgbClr val="C00000"/>
              </a:solidFill>
            </a:endParaRPr>
          </a:p>
          <a:p>
            <a:pPr algn="just"/>
            <a:r>
              <a:rPr lang="en-IN" b="1" dirty="0" smtClean="0">
                <a:solidFill>
                  <a:srgbClr val="C00000"/>
                </a:solidFill>
              </a:rPr>
              <a:t>Address field -</a:t>
            </a:r>
            <a:r>
              <a:rPr lang="en-IN" dirty="0" smtClean="0">
                <a:solidFill>
                  <a:srgbClr val="C00000"/>
                </a:solidFill>
              </a:rPr>
              <a:t>This </a:t>
            </a:r>
            <a:r>
              <a:rPr lang="en-IN" dirty="0">
                <a:solidFill>
                  <a:srgbClr val="C00000"/>
                </a:solidFill>
              </a:rPr>
              <a:t>field contains the </a:t>
            </a:r>
            <a:r>
              <a:rPr lang="en-IN" b="1" dirty="0">
                <a:solidFill>
                  <a:srgbClr val="C00000"/>
                </a:solidFill>
              </a:rPr>
              <a:t>address of the secondary station</a:t>
            </a:r>
            <a:r>
              <a:rPr lang="en-IN" dirty="0">
                <a:solidFill>
                  <a:srgbClr val="C00000"/>
                </a:solidFill>
              </a:rPr>
              <a:t>. If a </a:t>
            </a:r>
            <a:r>
              <a:rPr lang="en-IN" dirty="0" smtClean="0">
                <a:solidFill>
                  <a:srgbClr val="C00000"/>
                </a:solidFill>
              </a:rPr>
              <a:t>primary station </a:t>
            </a:r>
            <a:r>
              <a:rPr lang="en-IN" dirty="0">
                <a:solidFill>
                  <a:srgbClr val="C00000"/>
                </a:solidFill>
              </a:rPr>
              <a:t>created the frame, </a:t>
            </a:r>
            <a:r>
              <a:rPr lang="en-IN" dirty="0" smtClean="0">
                <a:solidFill>
                  <a:srgbClr val="C00000"/>
                </a:solidFill>
              </a:rPr>
              <a:t>it </a:t>
            </a:r>
            <a:r>
              <a:rPr lang="en-IN" b="1" dirty="0" smtClean="0">
                <a:solidFill>
                  <a:srgbClr val="C00000"/>
                </a:solidFill>
              </a:rPr>
              <a:t>contains </a:t>
            </a:r>
            <a:r>
              <a:rPr lang="en-IN" b="1" dirty="0">
                <a:solidFill>
                  <a:srgbClr val="C00000"/>
                </a:solidFill>
              </a:rPr>
              <a:t>a to address</a:t>
            </a:r>
            <a:r>
              <a:rPr lang="en-IN" dirty="0">
                <a:solidFill>
                  <a:srgbClr val="C00000"/>
                </a:solidFill>
              </a:rPr>
              <a:t>. If a secondary station creates </a:t>
            </a:r>
            <a:r>
              <a:rPr lang="en-IN" dirty="0" smtClean="0">
                <a:solidFill>
                  <a:srgbClr val="C00000"/>
                </a:solidFill>
              </a:rPr>
              <a:t>the frame</a:t>
            </a:r>
            <a:r>
              <a:rPr lang="en-IN" dirty="0">
                <a:solidFill>
                  <a:srgbClr val="C00000"/>
                </a:solidFill>
              </a:rPr>
              <a:t>, it contains a </a:t>
            </a:r>
            <a:r>
              <a:rPr lang="en-IN" b="1" dirty="0">
                <a:solidFill>
                  <a:srgbClr val="C00000"/>
                </a:solidFill>
              </a:rPr>
              <a:t>from address</a:t>
            </a:r>
            <a:r>
              <a:rPr lang="en-IN" dirty="0">
                <a:solidFill>
                  <a:srgbClr val="C00000"/>
                </a:solidFill>
              </a:rPr>
              <a:t>. The address field can be one byte or several </a:t>
            </a:r>
            <a:r>
              <a:rPr lang="en-IN" dirty="0" smtClean="0">
                <a:solidFill>
                  <a:srgbClr val="C00000"/>
                </a:solidFill>
              </a:rPr>
              <a:t>bytes long</a:t>
            </a:r>
            <a:r>
              <a:rPr lang="en-IN" dirty="0">
                <a:solidFill>
                  <a:srgbClr val="C00000"/>
                </a:solidFill>
              </a:rPr>
              <a:t>, depending on the needs of the network</a:t>
            </a:r>
            <a:r>
              <a:rPr lang="en-IN" dirty="0" smtClean="0">
                <a:solidFill>
                  <a:srgbClr val="C00000"/>
                </a:solidFill>
              </a:rPr>
              <a:t>.</a:t>
            </a:r>
          </a:p>
          <a:p>
            <a:pPr algn="just"/>
            <a:endParaRPr lang="en-IN" dirty="0" smtClean="0">
              <a:solidFill>
                <a:srgbClr val="C00000"/>
              </a:solidFill>
            </a:endParaRPr>
          </a:p>
          <a:p>
            <a:pPr algn="just"/>
            <a:r>
              <a:rPr lang="en-US" b="1" dirty="0" smtClean="0">
                <a:solidFill>
                  <a:srgbClr val="002060"/>
                </a:solidFill>
              </a:rPr>
              <a:t>Control field-The </a:t>
            </a:r>
            <a:r>
              <a:rPr lang="en-US" dirty="0">
                <a:solidFill>
                  <a:srgbClr val="002060"/>
                </a:solidFill>
              </a:rPr>
              <a:t>control field is one or two bytes used for flow and error control</a:t>
            </a:r>
            <a:r>
              <a:rPr lang="en-US" dirty="0" smtClean="0">
                <a:solidFill>
                  <a:srgbClr val="002060"/>
                </a:solidFill>
              </a:rPr>
              <a:t>.</a:t>
            </a:r>
          </a:p>
          <a:p>
            <a:pPr algn="just"/>
            <a:endParaRPr lang="en-US" dirty="0">
              <a:solidFill>
                <a:srgbClr val="002060"/>
              </a:solidFill>
            </a:endParaRPr>
          </a:p>
          <a:p>
            <a:pPr algn="just"/>
            <a:r>
              <a:rPr lang="en-US" b="1" dirty="0" smtClean="0">
                <a:solidFill>
                  <a:srgbClr val="002060"/>
                </a:solidFill>
              </a:rPr>
              <a:t>Information field -</a:t>
            </a:r>
            <a:r>
              <a:rPr lang="en-US" dirty="0" smtClean="0">
                <a:solidFill>
                  <a:srgbClr val="002060"/>
                </a:solidFill>
              </a:rPr>
              <a:t>The </a:t>
            </a:r>
            <a:r>
              <a:rPr lang="en-US" dirty="0">
                <a:solidFill>
                  <a:srgbClr val="002060"/>
                </a:solidFill>
              </a:rPr>
              <a:t>information field contains the user’s data from the </a:t>
            </a:r>
            <a:r>
              <a:rPr lang="en-US" dirty="0" smtClean="0">
                <a:solidFill>
                  <a:srgbClr val="002060"/>
                </a:solidFill>
              </a:rPr>
              <a:t>network layer </a:t>
            </a:r>
            <a:r>
              <a:rPr lang="en-US" dirty="0">
                <a:solidFill>
                  <a:srgbClr val="002060"/>
                </a:solidFill>
              </a:rPr>
              <a:t>or management information. Its length can vary from one network to another</a:t>
            </a:r>
            <a:r>
              <a:rPr lang="en-US" dirty="0" smtClean="0">
                <a:solidFill>
                  <a:srgbClr val="002060"/>
                </a:solidFill>
              </a:rPr>
              <a:t>.</a:t>
            </a:r>
          </a:p>
          <a:p>
            <a:pPr algn="just"/>
            <a:endParaRPr lang="en-US" dirty="0">
              <a:solidFill>
                <a:srgbClr val="002060"/>
              </a:solidFill>
            </a:endParaRPr>
          </a:p>
          <a:p>
            <a:pPr algn="just"/>
            <a:r>
              <a:rPr lang="en-US" b="1" dirty="0" smtClean="0">
                <a:solidFill>
                  <a:srgbClr val="002060"/>
                </a:solidFill>
              </a:rPr>
              <a:t>FCS field - </a:t>
            </a:r>
            <a:r>
              <a:rPr lang="en-US" dirty="0">
                <a:solidFill>
                  <a:srgbClr val="002060"/>
                </a:solidFill>
              </a:rPr>
              <a:t>The frame check sequence (FCS) is the HDLC error detection field. </a:t>
            </a:r>
            <a:r>
              <a:rPr lang="en-US" dirty="0" smtClean="0">
                <a:solidFill>
                  <a:srgbClr val="002060"/>
                </a:solidFill>
              </a:rPr>
              <a:t>It can </a:t>
            </a:r>
            <a:r>
              <a:rPr lang="en-US" dirty="0">
                <a:solidFill>
                  <a:srgbClr val="002060"/>
                </a:solidFill>
              </a:rPr>
              <a:t>contain either a 2- or 4-byte CRC.</a:t>
            </a:r>
            <a:endParaRPr lang="en-IN" dirty="0" smtClean="0">
              <a:solidFill>
                <a:srgbClr val="002060"/>
              </a:solidFill>
            </a:endParaRPr>
          </a:p>
          <a:p>
            <a:endParaRPr lang="en-IN" dirty="0"/>
          </a:p>
        </p:txBody>
      </p:sp>
    </p:spTree>
    <p:extLst>
      <p:ext uri="{BB962C8B-B14F-4D97-AF65-F5344CB8AC3E}">
        <p14:creationId xmlns:p14="http://schemas.microsoft.com/office/powerpoint/2010/main" val="272422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How HDLC Work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42572" y="3331828"/>
            <a:ext cx="6763658" cy="523220"/>
          </a:xfrm>
          <a:prstGeom prst="rect">
            <a:avLst/>
          </a:prstGeom>
        </p:spPr>
        <p:txBody>
          <a:bodyPr wrap="square">
            <a:spAutoFit/>
          </a:bodyPr>
          <a:lstStyle/>
          <a:p>
            <a:pPr marL="285750" indent="-285750" algn="just">
              <a:buFont typeface="Arial" panose="020B0604020202020204" pitchFamily="34" charset="0"/>
              <a:buChar char="•"/>
            </a:pPr>
            <a:endParaRPr lang="en-US" dirty="0">
              <a:solidFill>
                <a:srgbClr val="C00000"/>
              </a:solidFill>
              <a:latin typeface="-apple-system"/>
            </a:endParaRPr>
          </a:p>
          <a:p>
            <a:pPr marL="285750" indent="-285750" algn="just">
              <a:buFont typeface="Arial" panose="020B0604020202020204" pitchFamily="34" charset="0"/>
              <a:buChar char="•"/>
            </a:pPr>
            <a:endParaRPr lang="en-US" dirty="0">
              <a:solidFill>
                <a:srgbClr val="C00000"/>
              </a:solidFill>
              <a:latin typeface="-apple-system"/>
            </a:endParaRP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sp>
        <p:nvSpPr>
          <p:cNvPr id="12" name="Rectangle 11"/>
          <p:cNvSpPr/>
          <p:nvPr/>
        </p:nvSpPr>
        <p:spPr>
          <a:xfrm>
            <a:off x="612775" y="3679745"/>
            <a:ext cx="7645854" cy="307777"/>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endParaRPr lang="en-US" dirty="0">
              <a:solidFill>
                <a:srgbClr val="C00000"/>
              </a:solidFill>
            </a:endParaRPr>
          </a:p>
        </p:txBody>
      </p:sp>
      <p:sp>
        <p:nvSpPr>
          <p:cNvPr id="14" name="Rectangle 13"/>
          <p:cNvSpPr/>
          <p:nvPr/>
        </p:nvSpPr>
        <p:spPr>
          <a:xfrm>
            <a:off x="155575" y="1017478"/>
            <a:ext cx="8836025" cy="3939540"/>
          </a:xfrm>
          <a:prstGeom prst="rect">
            <a:avLst/>
          </a:prstGeom>
        </p:spPr>
        <p:txBody>
          <a:bodyPr wrap="square">
            <a:spAutoFit/>
          </a:bodyPr>
          <a:lstStyle/>
          <a:p>
            <a:pPr algn="just"/>
            <a:endParaRPr lang="en-US" sz="1200" dirty="0" smtClean="0">
              <a:solidFill>
                <a:srgbClr val="C00000"/>
              </a:solidFill>
              <a:latin typeface="Arial" panose="020B0604020202020204" pitchFamily="34" charset="0"/>
            </a:endParaRPr>
          </a:p>
          <a:p>
            <a:pPr marL="285750" indent="-285750" algn="just">
              <a:buFont typeface="Arial" panose="020B0604020202020204" pitchFamily="34" charset="0"/>
              <a:buChar char="•"/>
            </a:pPr>
            <a:r>
              <a:rPr lang="en-US" dirty="0" smtClean="0">
                <a:solidFill>
                  <a:srgbClr val="C00000"/>
                </a:solidFill>
                <a:latin typeface="Arial" panose="020B0604020202020204" pitchFamily="34" charset="0"/>
              </a:rPr>
              <a:t>In </a:t>
            </a:r>
            <a:r>
              <a:rPr lang="en-US" dirty="0">
                <a:solidFill>
                  <a:srgbClr val="C00000"/>
                </a:solidFill>
                <a:latin typeface="Arial" panose="020B0604020202020204" pitchFamily="34" charset="0"/>
              </a:rPr>
              <a:t>HDLC, data is organized into a unit </a:t>
            </a:r>
            <a:r>
              <a:rPr lang="en-US" b="1" dirty="0">
                <a:solidFill>
                  <a:srgbClr val="C00000"/>
                </a:solidFill>
                <a:latin typeface="Arial" panose="020B0604020202020204" pitchFamily="34" charset="0"/>
              </a:rPr>
              <a:t>(called a frame) </a:t>
            </a:r>
            <a:r>
              <a:rPr lang="en-US" dirty="0">
                <a:solidFill>
                  <a:srgbClr val="C00000"/>
                </a:solidFill>
                <a:latin typeface="Arial" panose="020B0604020202020204" pitchFamily="34" charset="0"/>
              </a:rPr>
              <a:t>and sent across a network to a destination that verifies its successful arrival. </a:t>
            </a:r>
            <a:endParaRPr lang="en-US" dirty="0" smtClean="0">
              <a:solidFill>
                <a:srgbClr val="C00000"/>
              </a:solidFill>
              <a:latin typeface="Arial" panose="020B0604020202020204" pitchFamily="34" charset="0"/>
            </a:endParaRPr>
          </a:p>
          <a:p>
            <a:pPr algn="just"/>
            <a:endParaRPr lang="en-US" dirty="0" smtClean="0">
              <a:solidFill>
                <a:srgbClr val="C00000"/>
              </a:solidFill>
              <a:latin typeface="Arial" panose="020B0604020202020204" pitchFamily="34" charset="0"/>
            </a:endParaRPr>
          </a:p>
          <a:p>
            <a:pPr marL="285750" indent="-285750" algn="just">
              <a:buFont typeface="Arial" panose="020B0604020202020204" pitchFamily="34" charset="0"/>
              <a:buChar char="•"/>
            </a:pPr>
            <a:r>
              <a:rPr lang="en-US" dirty="0" smtClean="0">
                <a:solidFill>
                  <a:srgbClr val="C00000"/>
                </a:solidFill>
                <a:latin typeface="Arial" panose="020B0604020202020204" pitchFamily="34" charset="0"/>
              </a:rPr>
              <a:t>The </a:t>
            </a:r>
            <a:r>
              <a:rPr lang="en-US" dirty="0">
                <a:solidFill>
                  <a:srgbClr val="C00000"/>
                </a:solidFill>
                <a:latin typeface="Arial" panose="020B0604020202020204" pitchFamily="34" charset="0"/>
              </a:rPr>
              <a:t>HDLC protocol also manages the flow or pacing at which data is sent</a:t>
            </a:r>
            <a:r>
              <a:rPr lang="en-US" dirty="0" smtClean="0">
                <a:solidFill>
                  <a:srgbClr val="C00000"/>
                </a:solidFill>
                <a:latin typeface="Arial" panose="020B0604020202020204" pitchFamily="34" charset="0"/>
              </a:rPr>
              <a:t>.</a:t>
            </a:r>
          </a:p>
          <a:p>
            <a:pPr marL="285750" indent="-285750" algn="just">
              <a:buFont typeface="Arial" panose="020B0604020202020204" pitchFamily="34" charset="0"/>
              <a:buChar char="•"/>
            </a:pPr>
            <a:endParaRPr lang="en-US" dirty="0" smtClean="0">
              <a:solidFill>
                <a:srgbClr val="C00000"/>
              </a:solidFill>
              <a:latin typeface="Arial" panose="020B0604020202020204" pitchFamily="34" charset="0"/>
            </a:endParaRPr>
          </a:p>
          <a:p>
            <a:pPr marL="285750" indent="-285750" algn="just">
              <a:buFont typeface="Arial" panose="020B0604020202020204" pitchFamily="34" charset="0"/>
              <a:buChar char="•"/>
            </a:pPr>
            <a:r>
              <a:rPr lang="en-US" dirty="0" smtClean="0">
                <a:solidFill>
                  <a:srgbClr val="C00000"/>
                </a:solidFill>
                <a:latin typeface="Arial" panose="020B0604020202020204" pitchFamily="34" charset="0"/>
              </a:rPr>
              <a:t>HDLC </a:t>
            </a:r>
            <a:r>
              <a:rPr lang="en-US" dirty="0">
                <a:solidFill>
                  <a:srgbClr val="C00000"/>
                </a:solidFill>
                <a:latin typeface="Arial" panose="020B0604020202020204" pitchFamily="34" charset="0"/>
              </a:rPr>
              <a:t>is one of the most commonly used </a:t>
            </a:r>
            <a:r>
              <a:rPr lang="en-US" b="1" dirty="0">
                <a:solidFill>
                  <a:srgbClr val="C00000"/>
                </a:solidFill>
                <a:latin typeface="Arial" panose="020B0604020202020204" pitchFamily="34" charset="0"/>
              </a:rPr>
              <a:t>internet protocols (</a:t>
            </a:r>
            <a:r>
              <a:rPr lang="en-US" b="1" u="sng" dirty="0" smtClean="0">
                <a:solidFill>
                  <a:srgbClr val="C00000"/>
                </a:solidFill>
                <a:latin typeface="Arial" panose="020B0604020202020204" pitchFamily="34" charset="0"/>
              </a:rPr>
              <a:t>IP</a:t>
            </a:r>
            <a:r>
              <a:rPr lang="en-US" b="1" dirty="0" smtClean="0">
                <a:solidFill>
                  <a:srgbClr val="C00000"/>
                </a:solidFill>
                <a:latin typeface="Arial" panose="020B0604020202020204" pitchFamily="34" charset="0"/>
              </a:rPr>
              <a:t>) </a:t>
            </a:r>
            <a:r>
              <a:rPr lang="en-US" dirty="0" smtClean="0">
                <a:solidFill>
                  <a:srgbClr val="C00000"/>
                </a:solidFill>
                <a:latin typeface="Arial" panose="020B0604020202020204" pitchFamily="34" charset="0"/>
              </a:rPr>
              <a:t>in </a:t>
            </a:r>
            <a:r>
              <a:rPr lang="en-US" dirty="0">
                <a:solidFill>
                  <a:srgbClr val="C00000"/>
                </a:solidFill>
                <a:latin typeface="Arial" panose="020B0604020202020204" pitchFamily="34" charset="0"/>
              </a:rPr>
              <a:t>what is Layer 2 of the industry communication reference model called </a:t>
            </a:r>
            <a:r>
              <a:rPr lang="en-US" b="1" dirty="0">
                <a:solidFill>
                  <a:srgbClr val="C00000"/>
                </a:solidFill>
                <a:latin typeface="Arial" panose="020B0604020202020204" pitchFamily="34" charset="0"/>
              </a:rPr>
              <a:t>Open Systems Interconnection (</a:t>
            </a:r>
            <a:r>
              <a:rPr lang="en-US" b="1" u="sng" dirty="0">
                <a:solidFill>
                  <a:srgbClr val="C00000"/>
                </a:solidFill>
                <a:latin typeface="Arial" panose="020B0604020202020204" pitchFamily="34" charset="0"/>
              </a:rPr>
              <a:t>OSI</a:t>
            </a:r>
            <a:r>
              <a:rPr lang="en-US" b="1" dirty="0" smtClean="0">
                <a:solidFill>
                  <a:srgbClr val="C00000"/>
                </a:solidFill>
                <a:latin typeface="Arial" panose="020B0604020202020204" pitchFamily="34" charset="0"/>
              </a:rPr>
              <a:t>).</a:t>
            </a:r>
          </a:p>
          <a:p>
            <a:pPr marL="285750" indent="-285750" algn="just">
              <a:buFont typeface="Arial" panose="020B0604020202020204" pitchFamily="34" charset="0"/>
              <a:buChar char="•"/>
            </a:pPr>
            <a:endParaRPr lang="en-US" dirty="0" smtClean="0">
              <a:solidFill>
                <a:srgbClr val="C00000"/>
              </a:solidFill>
              <a:latin typeface="Arial" panose="020B0604020202020204" pitchFamily="34" charset="0"/>
            </a:endParaRPr>
          </a:p>
          <a:p>
            <a:pPr marL="285750" indent="-285750" algn="just">
              <a:buFont typeface="Arial" panose="020B0604020202020204" pitchFamily="34" charset="0"/>
              <a:buChar char="•"/>
            </a:pPr>
            <a:r>
              <a:rPr lang="en-US" dirty="0" smtClean="0">
                <a:solidFill>
                  <a:srgbClr val="C00000"/>
                </a:solidFill>
                <a:latin typeface="Arial" panose="020B0604020202020204" pitchFamily="34" charset="0"/>
              </a:rPr>
              <a:t>Layer </a:t>
            </a:r>
            <a:r>
              <a:rPr lang="en-US" dirty="0">
                <a:solidFill>
                  <a:srgbClr val="C00000"/>
                </a:solidFill>
                <a:latin typeface="Arial" panose="020B0604020202020204" pitchFamily="34" charset="0"/>
              </a:rPr>
              <a:t>1 is the detailed physical level that generates and receives the electronic signals</a:t>
            </a:r>
            <a:r>
              <a:rPr lang="en-US" dirty="0" smtClean="0">
                <a:solidFill>
                  <a:srgbClr val="C00000"/>
                </a:solidFill>
                <a:latin typeface="Arial" panose="020B0604020202020204" pitchFamily="34" charset="0"/>
              </a:rPr>
              <a:t>.</a:t>
            </a:r>
          </a:p>
          <a:p>
            <a:pPr marL="285750" indent="-285750" algn="just">
              <a:buFont typeface="Arial" panose="020B0604020202020204" pitchFamily="34" charset="0"/>
              <a:buChar char="•"/>
            </a:pPr>
            <a:endParaRPr lang="en-US" dirty="0">
              <a:solidFill>
                <a:srgbClr val="C00000"/>
              </a:solidFill>
              <a:latin typeface="Arial" panose="020B0604020202020204" pitchFamily="34" charset="0"/>
            </a:endParaRPr>
          </a:p>
          <a:p>
            <a:pPr marL="285750" indent="-285750" algn="just">
              <a:buFont typeface="Arial" panose="020B0604020202020204" pitchFamily="34" charset="0"/>
              <a:buChar char="•"/>
            </a:pPr>
            <a:r>
              <a:rPr lang="en-US" u="sng" dirty="0">
                <a:solidFill>
                  <a:srgbClr val="C00000"/>
                </a:solidFill>
                <a:latin typeface="Arial" panose="020B0604020202020204" pitchFamily="34" charset="0"/>
              </a:rPr>
              <a:t>Layer </a:t>
            </a:r>
            <a:r>
              <a:rPr lang="en-US" u="sng" dirty="0" smtClean="0">
                <a:solidFill>
                  <a:srgbClr val="C00000"/>
                </a:solidFill>
                <a:latin typeface="Arial" panose="020B0604020202020204" pitchFamily="34" charset="0"/>
              </a:rPr>
              <a:t>3</a:t>
            </a:r>
            <a:r>
              <a:rPr lang="en-US" dirty="0" smtClean="0">
                <a:solidFill>
                  <a:srgbClr val="C00000"/>
                </a:solidFill>
                <a:latin typeface="Arial" panose="020B0604020202020204" pitchFamily="34" charset="0"/>
              </a:rPr>
              <a:t> is </a:t>
            </a:r>
            <a:r>
              <a:rPr lang="en-US" dirty="0">
                <a:solidFill>
                  <a:srgbClr val="C00000"/>
                </a:solidFill>
                <a:latin typeface="Arial" panose="020B0604020202020204" pitchFamily="34" charset="0"/>
              </a:rPr>
              <a:t>the higher level that has knowledge about the network, including access to </a:t>
            </a:r>
            <a:r>
              <a:rPr lang="en-US" u="sng" dirty="0" smtClean="0">
                <a:solidFill>
                  <a:srgbClr val="C00000"/>
                </a:solidFill>
                <a:latin typeface="Arial" panose="020B0604020202020204" pitchFamily="34" charset="0"/>
              </a:rPr>
              <a:t>router</a:t>
            </a:r>
            <a:r>
              <a:rPr lang="en-US" dirty="0" smtClean="0">
                <a:solidFill>
                  <a:srgbClr val="C00000"/>
                </a:solidFill>
                <a:latin typeface="Arial" panose="020B0604020202020204" pitchFamily="34" charset="0"/>
              </a:rPr>
              <a:t> tables </a:t>
            </a:r>
            <a:r>
              <a:rPr lang="en-US" dirty="0">
                <a:solidFill>
                  <a:srgbClr val="C00000"/>
                </a:solidFill>
                <a:latin typeface="Arial" panose="020B0604020202020204" pitchFamily="34" charset="0"/>
              </a:rPr>
              <a:t>that indicate where to forward or send data</a:t>
            </a:r>
            <a:r>
              <a:rPr lang="en-US" dirty="0" smtClean="0">
                <a:solidFill>
                  <a:srgbClr val="C00000"/>
                </a:solidFill>
                <a:latin typeface="Arial" panose="020B0604020202020204" pitchFamily="34" charset="0"/>
              </a:rPr>
              <a:t>.</a:t>
            </a:r>
          </a:p>
          <a:p>
            <a:pPr marL="285750" indent="-285750" algn="just">
              <a:buFont typeface="Arial" panose="020B0604020202020204" pitchFamily="34" charset="0"/>
              <a:buChar char="•"/>
            </a:pPr>
            <a:endParaRPr lang="en-US" dirty="0">
              <a:solidFill>
                <a:srgbClr val="C00000"/>
              </a:solidFill>
              <a:latin typeface="Arial" panose="020B0604020202020204" pitchFamily="34" charset="0"/>
            </a:endParaRPr>
          </a:p>
          <a:p>
            <a:pPr marL="285750" indent="-285750" algn="just">
              <a:buFont typeface="Arial" panose="020B0604020202020204" pitchFamily="34" charset="0"/>
              <a:buChar char="•"/>
            </a:pPr>
            <a:r>
              <a:rPr lang="en-US" dirty="0">
                <a:solidFill>
                  <a:srgbClr val="C00000"/>
                </a:solidFill>
                <a:latin typeface="Arial" panose="020B0604020202020204" pitchFamily="34" charset="0"/>
              </a:rPr>
              <a:t>On sending, programming in Layer 3 creates a frame that usually contains source and destination network addresses. </a:t>
            </a:r>
            <a:r>
              <a:rPr lang="en-US" dirty="0" smtClean="0">
                <a:solidFill>
                  <a:srgbClr val="C00000"/>
                </a:solidFill>
                <a:latin typeface="Arial" panose="020B0604020202020204" pitchFamily="34" charset="0"/>
              </a:rPr>
              <a:t>HDLC (Layer 2) encapsulates the Layer 3 frames, adding data link control information to a new, larger frame.</a:t>
            </a:r>
          </a:p>
          <a:p>
            <a:pPr algn="just"/>
            <a:endParaRPr lang="en-US" dirty="0" smtClean="0">
              <a:solidFill>
                <a:srgbClr val="666666"/>
              </a:solidFill>
              <a:latin typeface="Arial" panose="020B0604020202020204" pitchFamily="34" charset="0"/>
            </a:endParaRPr>
          </a:p>
        </p:txBody>
      </p:sp>
    </p:spTree>
    <p:extLst>
      <p:ext uri="{BB962C8B-B14F-4D97-AF65-F5344CB8AC3E}">
        <p14:creationId xmlns:p14="http://schemas.microsoft.com/office/powerpoint/2010/main" val="232908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smtClean="0">
                <a:solidFill>
                  <a:srgbClr val="002060"/>
                </a:solidFill>
              </a:rPr>
              <a:t>Information- Frames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4985980"/>
          </a:xfrm>
          <a:prstGeom prst="rect">
            <a:avLst/>
          </a:prstGeom>
        </p:spPr>
        <p:txBody>
          <a:bodyPr wrap="square">
            <a:spAutoFit/>
          </a:bodyPr>
          <a:lstStyle/>
          <a:p>
            <a:pPr lvl="0" algn="just"/>
            <a:endParaRPr lang="en-US" dirty="0" smtClean="0"/>
          </a:p>
          <a:p>
            <a:pPr lvl="0" algn="just"/>
            <a:endParaRPr lang="en-US" dirty="0"/>
          </a:p>
          <a:p>
            <a:pPr lvl="0" algn="just"/>
            <a:endParaRPr lang="en-US" b="1" dirty="0" smtClean="0"/>
          </a:p>
          <a:p>
            <a:pPr lvl="0" algn="just"/>
            <a:r>
              <a:rPr lang="en-US" b="1" dirty="0" smtClean="0">
                <a:solidFill>
                  <a:srgbClr val="C00000"/>
                </a:solidFill>
              </a:rPr>
              <a:t>Control </a:t>
            </a:r>
            <a:r>
              <a:rPr lang="en-US" b="1" dirty="0">
                <a:solidFill>
                  <a:srgbClr val="C00000"/>
                </a:solidFill>
              </a:rPr>
              <a:t>field for I-frames</a:t>
            </a:r>
            <a:r>
              <a:rPr lang="en-US" b="1" dirty="0" smtClean="0">
                <a:solidFill>
                  <a:srgbClr val="C00000"/>
                </a:solidFill>
              </a:rPr>
              <a:t>:</a:t>
            </a:r>
          </a:p>
          <a:p>
            <a:pPr lvl="0" algn="just"/>
            <a:endParaRPr lang="en-US" b="1" dirty="0" smtClean="0">
              <a:solidFill>
                <a:srgbClr val="C00000"/>
              </a:solidFill>
            </a:endParaRPr>
          </a:p>
          <a:p>
            <a:pPr marL="408623" lvl="0" indent="-285750" algn="just">
              <a:buSzPct val="100000"/>
              <a:buFont typeface="Arial" panose="020B0604020202020204" pitchFamily="34" charset="0"/>
              <a:buChar char="•"/>
            </a:pPr>
            <a:r>
              <a:rPr lang="en-US" sz="1200" dirty="0" smtClean="0">
                <a:solidFill>
                  <a:srgbClr val="C00000"/>
                </a:solidFill>
              </a:rPr>
              <a:t>I-frames </a:t>
            </a:r>
            <a:r>
              <a:rPr lang="en-US" sz="1200" dirty="0">
                <a:solidFill>
                  <a:srgbClr val="C00000"/>
                </a:solidFill>
              </a:rPr>
              <a:t>are designed to carry user data from the network layer. </a:t>
            </a:r>
            <a:endParaRPr lang="en-US" sz="1200" dirty="0" smtClean="0">
              <a:solidFill>
                <a:srgbClr val="C00000"/>
              </a:solidFill>
            </a:endParaRPr>
          </a:p>
          <a:p>
            <a:pPr marL="408623" lvl="0" indent="-285750" algn="just">
              <a:buSzPct val="100000"/>
              <a:buFont typeface="Arial" panose="020B0604020202020204" pitchFamily="34" charset="0"/>
              <a:buChar char="•"/>
            </a:pPr>
            <a:endParaRPr lang="en-US" sz="1200" dirty="0">
              <a:solidFill>
                <a:srgbClr val="C00000"/>
              </a:solidFill>
            </a:endParaRPr>
          </a:p>
          <a:p>
            <a:pPr marL="408623" lvl="0" indent="-285750" algn="just">
              <a:buSzPct val="100000"/>
              <a:buFont typeface="Arial" panose="020B0604020202020204" pitchFamily="34" charset="0"/>
              <a:buChar char="•"/>
            </a:pPr>
            <a:r>
              <a:rPr lang="en-US" sz="1200" dirty="0" smtClean="0">
                <a:solidFill>
                  <a:srgbClr val="C00000"/>
                </a:solidFill>
              </a:rPr>
              <a:t>In </a:t>
            </a:r>
            <a:r>
              <a:rPr lang="en-US" sz="1200" dirty="0">
                <a:solidFill>
                  <a:srgbClr val="C00000"/>
                </a:solidFill>
              </a:rPr>
              <a:t>addition, they can include flow- and error-control information (piggybacking</a:t>
            </a:r>
            <a:r>
              <a:rPr lang="en-US" sz="1200" dirty="0" smtClean="0">
                <a:solidFill>
                  <a:srgbClr val="C00000"/>
                </a:solidFill>
              </a:rPr>
              <a:t>).</a:t>
            </a:r>
          </a:p>
          <a:p>
            <a:pPr marL="408623" lvl="0" indent="-285750" algn="just">
              <a:buSzPct val="100000"/>
              <a:buFont typeface="Arial" panose="020B0604020202020204" pitchFamily="34" charset="0"/>
              <a:buChar char="•"/>
            </a:pPr>
            <a:endParaRPr lang="en-US" sz="1200" dirty="0">
              <a:solidFill>
                <a:srgbClr val="C00000"/>
              </a:solidFill>
            </a:endParaRPr>
          </a:p>
          <a:p>
            <a:pPr marL="408623" lvl="0" indent="-285750" algn="just">
              <a:buSzPct val="100000"/>
              <a:buFont typeface="Arial" panose="020B0604020202020204" pitchFamily="34" charset="0"/>
              <a:buChar char="•"/>
            </a:pPr>
            <a:r>
              <a:rPr lang="en-US" sz="1200" dirty="0">
                <a:solidFill>
                  <a:srgbClr val="C00000"/>
                </a:solidFill>
              </a:rPr>
              <a:t>If the first bit of the </a:t>
            </a:r>
            <a:r>
              <a:rPr lang="en-US" sz="1200" b="1" dirty="0">
                <a:solidFill>
                  <a:srgbClr val="C00000"/>
                </a:solidFill>
              </a:rPr>
              <a:t>control field is 0,</a:t>
            </a:r>
            <a:r>
              <a:rPr lang="en-US" sz="1200" dirty="0">
                <a:solidFill>
                  <a:srgbClr val="C00000"/>
                </a:solidFill>
              </a:rPr>
              <a:t> this means the frame is an I-frame</a:t>
            </a:r>
            <a:r>
              <a:rPr lang="en-US" sz="1200" dirty="0" smtClean="0">
                <a:solidFill>
                  <a:srgbClr val="C00000"/>
                </a:solidFill>
              </a:rPr>
              <a:t>.</a:t>
            </a:r>
          </a:p>
          <a:p>
            <a:pPr marL="408623" lvl="0" indent="-285750" algn="just">
              <a:buSzPct val="100000"/>
              <a:buFont typeface="Arial" panose="020B0604020202020204" pitchFamily="34" charset="0"/>
              <a:buChar char="•"/>
            </a:pPr>
            <a:endParaRPr lang="en-US" sz="1200" dirty="0">
              <a:solidFill>
                <a:srgbClr val="C00000"/>
              </a:solidFill>
            </a:endParaRPr>
          </a:p>
          <a:p>
            <a:pPr marL="408623" lvl="0" indent="-285750" algn="just">
              <a:buSzPct val="100000"/>
              <a:buFont typeface="Arial" panose="020B0604020202020204" pitchFamily="34" charset="0"/>
              <a:buChar char="•"/>
            </a:pPr>
            <a:r>
              <a:rPr lang="en-US" sz="1200" dirty="0">
                <a:solidFill>
                  <a:srgbClr val="C00000"/>
                </a:solidFill>
              </a:rPr>
              <a:t>The next 3 bits, called N(S), define the </a:t>
            </a:r>
            <a:r>
              <a:rPr lang="en-US" sz="1200" b="1" dirty="0">
                <a:solidFill>
                  <a:srgbClr val="C00000"/>
                </a:solidFill>
              </a:rPr>
              <a:t>sequence number of the frame ( 0 to 7</a:t>
            </a:r>
            <a:r>
              <a:rPr lang="en-US" sz="1200" b="1" dirty="0" smtClean="0">
                <a:solidFill>
                  <a:srgbClr val="C00000"/>
                </a:solidFill>
              </a:rPr>
              <a:t>).</a:t>
            </a:r>
          </a:p>
          <a:p>
            <a:pPr marL="408623" lvl="0" indent="-285750" algn="just">
              <a:buSzPct val="100000"/>
              <a:buFont typeface="Arial" panose="020B0604020202020204" pitchFamily="34" charset="0"/>
              <a:buChar char="•"/>
            </a:pPr>
            <a:endParaRPr lang="en-US" sz="1200" dirty="0">
              <a:solidFill>
                <a:srgbClr val="C00000"/>
              </a:solidFill>
            </a:endParaRPr>
          </a:p>
          <a:p>
            <a:pPr marL="408623" lvl="0" indent="-285750" algn="just">
              <a:buSzPct val="100000"/>
              <a:buFont typeface="Arial" panose="020B0604020202020204" pitchFamily="34" charset="0"/>
              <a:buChar char="•"/>
            </a:pPr>
            <a:r>
              <a:rPr lang="en-US" sz="1200" dirty="0">
                <a:solidFill>
                  <a:srgbClr val="002060"/>
                </a:solidFill>
              </a:rPr>
              <a:t>The last 3 bits, called N(R), correspond to the </a:t>
            </a:r>
            <a:r>
              <a:rPr lang="en-US" sz="1200" b="1" dirty="0">
                <a:solidFill>
                  <a:srgbClr val="002060"/>
                </a:solidFill>
              </a:rPr>
              <a:t>acknowledgment number when piggybacking is used</a:t>
            </a:r>
            <a:r>
              <a:rPr lang="en-US" sz="1200" b="1" dirty="0" smtClean="0">
                <a:solidFill>
                  <a:srgbClr val="002060"/>
                </a:solidFill>
              </a:rPr>
              <a:t>.</a:t>
            </a:r>
          </a:p>
          <a:p>
            <a:pPr marL="408623" lvl="0" indent="-285750" algn="just">
              <a:buSzPct val="100000"/>
              <a:buFont typeface="Arial" panose="020B0604020202020204" pitchFamily="34" charset="0"/>
              <a:buChar char="•"/>
            </a:pPr>
            <a:endParaRPr lang="en-US" sz="1200" dirty="0">
              <a:solidFill>
                <a:srgbClr val="002060"/>
              </a:solidFill>
            </a:endParaRPr>
          </a:p>
          <a:p>
            <a:pPr marL="408623" lvl="0" indent="-285750" algn="just">
              <a:buSzPct val="100000"/>
              <a:buFont typeface="Arial" panose="020B0604020202020204" pitchFamily="34" charset="0"/>
              <a:buChar char="•"/>
            </a:pPr>
            <a:r>
              <a:rPr lang="en-US" sz="1200" dirty="0">
                <a:solidFill>
                  <a:srgbClr val="002060"/>
                </a:solidFill>
              </a:rPr>
              <a:t>The P/F field has meaning only when it is set (bit = 1) and can </a:t>
            </a:r>
            <a:r>
              <a:rPr lang="en-US" sz="1200" b="1" dirty="0">
                <a:solidFill>
                  <a:srgbClr val="002060"/>
                </a:solidFill>
              </a:rPr>
              <a:t>mean poll or final</a:t>
            </a:r>
            <a:r>
              <a:rPr lang="en-US" sz="1200" b="1" dirty="0" smtClean="0">
                <a:solidFill>
                  <a:srgbClr val="002060"/>
                </a:solidFill>
              </a:rPr>
              <a:t>.</a:t>
            </a:r>
          </a:p>
          <a:p>
            <a:pPr marL="408623" lvl="0" indent="-285750" algn="just">
              <a:buSzPct val="100000"/>
              <a:buFont typeface="Arial" panose="020B0604020202020204" pitchFamily="34" charset="0"/>
              <a:buChar char="•"/>
            </a:pPr>
            <a:endParaRPr lang="en-US" sz="1200" b="1" dirty="0">
              <a:solidFill>
                <a:srgbClr val="002060"/>
              </a:solidFill>
            </a:endParaRPr>
          </a:p>
          <a:p>
            <a:pPr marL="408623" indent="-285750" algn="just">
              <a:buSzPct val="100000"/>
              <a:buFont typeface="Arial" panose="020B0604020202020204" pitchFamily="34" charset="0"/>
              <a:buChar char="•"/>
            </a:pPr>
            <a:r>
              <a:rPr lang="en-US" sz="1200" dirty="0">
                <a:solidFill>
                  <a:srgbClr val="002060"/>
                </a:solidFill>
              </a:rPr>
              <a:t>It means poll when the frame is sent by a primary station to a secondary. (when the address field contains the address of the receiver). </a:t>
            </a:r>
          </a:p>
          <a:p>
            <a:pPr marL="408623" indent="-285750" algn="just">
              <a:buSzPct val="100000"/>
              <a:buFont typeface="Arial" panose="020B0604020202020204" pitchFamily="34" charset="0"/>
              <a:buChar char="•"/>
            </a:pPr>
            <a:r>
              <a:rPr lang="en-US" sz="1200" dirty="0">
                <a:solidFill>
                  <a:srgbClr val="002060"/>
                </a:solidFill>
              </a:rPr>
              <a:t>It means final when the frame is sent by a secondary to a primary (when the address field contains the address of the sender).</a:t>
            </a:r>
          </a:p>
          <a:p>
            <a:pPr marL="408623" indent="-285750" algn="just">
              <a:buSzPct val="100000"/>
              <a:buFont typeface="Arial" panose="020B0604020202020204" pitchFamily="34" charset="0"/>
              <a:buChar char="•"/>
            </a:pPr>
            <a:endParaRPr lang="en-US" sz="1200" dirty="0">
              <a:solidFill>
                <a:srgbClr val="00206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a:p>
            <a:pPr marL="457200" indent="-342900" algn="just">
              <a:buSzPts val="1800"/>
              <a:buFont typeface="Arial"/>
              <a:buChar char="●"/>
            </a:pPr>
            <a:endParaRPr lang="en-US" dirty="0">
              <a:solidFill>
                <a:srgbClr val="C00000"/>
              </a:solidFill>
            </a:endParaRPr>
          </a:p>
        </p:txBody>
      </p:sp>
      <p:pic>
        <p:nvPicPr>
          <p:cNvPr id="9" name="Picture 8"/>
          <p:cNvPicPr>
            <a:picLocks noChangeAspect="1"/>
          </p:cNvPicPr>
          <p:nvPr/>
        </p:nvPicPr>
        <p:blipFill>
          <a:blip r:embed="rId3"/>
          <a:stretch>
            <a:fillRect/>
          </a:stretch>
        </p:blipFill>
        <p:spPr>
          <a:xfrm>
            <a:off x="2598058" y="910774"/>
            <a:ext cx="3759200" cy="772340"/>
          </a:xfrm>
          <a:prstGeom prst="rect">
            <a:avLst/>
          </a:prstGeom>
        </p:spPr>
      </p:pic>
    </p:spTree>
    <p:extLst>
      <p:ext uri="{BB962C8B-B14F-4D97-AF65-F5344CB8AC3E}">
        <p14:creationId xmlns:p14="http://schemas.microsoft.com/office/powerpoint/2010/main" val="2476675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rPr>
              <a:t>Supervisory </a:t>
            </a:r>
            <a:r>
              <a:rPr lang="en-US" sz="2400" b="1" dirty="0" smtClean="0">
                <a:solidFill>
                  <a:srgbClr val="002060"/>
                </a:solidFill>
              </a:rPr>
              <a:t>Frames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23371" y="1008744"/>
            <a:ext cx="8919027" cy="4031873"/>
          </a:xfrm>
          <a:prstGeom prst="rect">
            <a:avLst/>
          </a:prstGeom>
        </p:spPr>
        <p:txBody>
          <a:bodyPr wrap="square">
            <a:spAutoFit/>
          </a:bodyPr>
          <a:lstStyle/>
          <a:p>
            <a:pPr lvl="0" algn="just"/>
            <a:endParaRPr lang="en-US" dirty="0" smtClean="0"/>
          </a:p>
          <a:p>
            <a:pPr lvl="0" algn="just"/>
            <a:endParaRPr lang="en-US" dirty="0"/>
          </a:p>
          <a:p>
            <a:pPr lvl="0" algn="just"/>
            <a:r>
              <a:rPr lang="en-US" sz="1200" b="1" dirty="0" smtClean="0">
                <a:solidFill>
                  <a:srgbClr val="C00000"/>
                </a:solidFill>
              </a:rPr>
              <a:t>Control </a:t>
            </a:r>
            <a:r>
              <a:rPr lang="en-US" sz="1200" b="1" dirty="0">
                <a:solidFill>
                  <a:srgbClr val="C00000"/>
                </a:solidFill>
              </a:rPr>
              <a:t>field for S-frames:</a:t>
            </a:r>
          </a:p>
          <a:p>
            <a:pPr marL="302895" lvl="0" indent="-171450" algn="just">
              <a:buSzPct val="100000"/>
              <a:buFont typeface="Arial" panose="020B0604020202020204" pitchFamily="34" charset="0"/>
              <a:buChar char="•"/>
            </a:pPr>
            <a:r>
              <a:rPr lang="en-US" sz="1200" b="1" dirty="0">
                <a:solidFill>
                  <a:srgbClr val="C00000"/>
                </a:solidFill>
              </a:rPr>
              <a:t>Supervisory frames </a:t>
            </a:r>
            <a:r>
              <a:rPr lang="en-US" sz="1200" dirty="0">
                <a:solidFill>
                  <a:srgbClr val="C00000"/>
                </a:solidFill>
              </a:rPr>
              <a:t>are used for flow and error control whenever piggybacking is either impossible or inappropriate</a:t>
            </a:r>
            <a:r>
              <a:rPr lang="en-US" sz="1200" dirty="0" smtClean="0">
                <a:solidFill>
                  <a:srgbClr val="C00000"/>
                </a:solidFill>
              </a:rPr>
              <a:t>.</a:t>
            </a:r>
          </a:p>
          <a:p>
            <a:pPr marL="302895" lvl="0" indent="-171450" algn="just">
              <a:buSzPct val="100000"/>
              <a:buFont typeface="Arial" panose="020B0604020202020204" pitchFamily="34" charset="0"/>
              <a:buChar char="•"/>
            </a:pPr>
            <a:endParaRPr lang="en-US" sz="1200" dirty="0">
              <a:solidFill>
                <a:srgbClr val="C00000"/>
              </a:solidFill>
            </a:endParaRPr>
          </a:p>
          <a:p>
            <a:pPr marL="302895" lvl="0" indent="-171450" algn="just">
              <a:buSzPct val="100000"/>
              <a:buFont typeface="Arial" panose="020B0604020202020204" pitchFamily="34" charset="0"/>
              <a:buChar char="•"/>
            </a:pPr>
            <a:r>
              <a:rPr lang="en-US" sz="1200" dirty="0">
                <a:solidFill>
                  <a:srgbClr val="C00000"/>
                </a:solidFill>
              </a:rPr>
              <a:t>If the first 2 bits of the control field are 10, this means the frame is an S-frame</a:t>
            </a:r>
            <a:r>
              <a:rPr lang="en-US" sz="1200" dirty="0" smtClean="0">
                <a:solidFill>
                  <a:srgbClr val="C00000"/>
                </a:solidFill>
              </a:rPr>
              <a:t>.</a:t>
            </a:r>
          </a:p>
          <a:p>
            <a:pPr marL="302895" lvl="0" indent="-171450" algn="just">
              <a:buSzPct val="100000"/>
              <a:buFont typeface="Arial" panose="020B0604020202020204" pitchFamily="34" charset="0"/>
              <a:buChar char="•"/>
            </a:pPr>
            <a:endParaRPr lang="en-US" sz="1200" dirty="0">
              <a:solidFill>
                <a:srgbClr val="C00000"/>
              </a:solidFill>
            </a:endParaRPr>
          </a:p>
          <a:p>
            <a:pPr marL="302895" lvl="0" indent="-171450" algn="just">
              <a:buSzPct val="100000"/>
              <a:buFont typeface="Arial" panose="020B0604020202020204" pitchFamily="34" charset="0"/>
              <a:buChar char="•"/>
            </a:pPr>
            <a:r>
              <a:rPr lang="en-US" sz="1200" dirty="0">
                <a:solidFill>
                  <a:srgbClr val="C00000"/>
                </a:solidFill>
              </a:rPr>
              <a:t>The last 3 bits, called N(R), correspond to the acknowledgment number (ACK) or negative acknowledgment number (NAK), depending on the type of S-frame. </a:t>
            </a:r>
            <a:endParaRPr lang="en-US" sz="1200" dirty="0" smtClean="0">
              <a:solidFill>
                <a:srgbClr val="C00000"/>
              </a:solidFill>
            </a:endParaRPr>
          </a:p>
          <a:p>
            <a:pPr marL="302895" lvl="0" indent="-171450" algn="just">
              <a:buSzPct val="100000"/>
              <a:buFont typeface="Arial" panose="020B0604020202020204" pitchFamily="34" charset="0"/>
              <a:buChar char="•"/>
            </a:pPr>
            <a:endParaRPr lang="en-US" sz="1200" dirty="0">
              <a:solidFill>
                <a:srgbClr val="C00000"/>
              </a:solidFill>
            </a:endParaRPr>
          </a:p>
          <a:p>
            <a:pPr marL="302895" lvl="0" indent="-171450" algn="just">
              <a:buSzPct val="100000"/>
              <a:buFont typeface="Arial" panose="020B0604020202020204" pitchFamily="34" charset="0"/>
              <a:buChar char="•"/>
            </a:pPr>
            <a:r>
              <a:rPr lang="en-US" sz="1200" b="1" dirty="0">
                <a:solidFill>
                  <a:srgbClr val="002060"/>
                </a:solidFill>
              </a:rPr>
              <a:t>The 2 bits called code are used to define the type of S-frame </a:t>
            </a:r>
            <a:r>
              <a:rPr lang="en-US" sz="1200" b="1" dirty="0" smtClean="0">
                <a:solidFill>
                  <a:srgbClr val="002060"/>
                </a:solidFill>
              </a:rPr>
              <a:t>itself:</a:t>
            </a:r>
            <a:endParaRPr lang="en-US" sz="1200" b="1" dirty="0">
              <a:solidFill>
                <a:srgbClr val="002060"/>
              </a:solidFill>
            </a:endParaRPr>
          </a:p>
          <a:p>
            <a:pPr marL="302895" indent="-171450" algn="just">
              <a:buSzPct val="100000"/>
              <a:buFont typeface="Arial" panose="020B0604020202020204" pitchFamily="34" charset="0"/>
              <a:buChar char="•"/>
            </a:pPr>
            <a:r>
              <a:rPr lang="en-US" sz="1200" b="1" dirty="0">
                <a:solidFill>
                  <a:srgbClr val="002060"/>
                </a:solidFill>
              </a:rPr>
              <a:t>Receive Ready (RR): </a:t>
            </a:r>
            <a:r>
              <a:rPr lang="en-US" sz="1200" dirty="0">
                <a:solidFill>
                  <a:srgbClr val="002060"/>
                </a:solidFill>
              </a:rPr>
              <a:t>code = 00. This kind of frame acknowledges the receipt of a </a:t>
            </a:r>
            <a:r>
              <a:rPr lang="en-US" sz="1200" b="1" dirty="0">
                <a:solidFill>
                  <a:srgbClr val="002060"/>
                </a:solidFill>
              </a:rPr>
              <a:t>safe and sound frame or group of frames</a:t>
            </a:r>
            <a:r>
              <a:rPr lang="en-US" sz="1200" dirty="0">
                <a:solidFill>
                  <a:srgbClr val="002060"/>
                </a:solidFill>
              </a:rPr>
              <a:t>. N(R) is acknowledgment number.</a:t>
            </a:r>
          </a:p>
          <a:p>
            <a:pPr marL="302895" indent="-171450" algn="just">
              <a:buSzPct val="100000"/>
              <a:buFont typeface="Arial" panose="020B0604020202020204" pitchFamily="34" charset="0"/>
              <a:buChar char="•"/>
            </a:pPr>
            <a:r>
              <a:rPr lang="en-US" sz="1200" b="1" dirty="0">
                <a:solidFill>
                  <a:srgbClr val="002060"/>
                </a:solidFill>
              </a:rPr>
              <a:t>Receive Not Ready (RNR): </a:t>
            </a:r>
            <a:r>
              <a:rPr lang="en-US" sz="1200" dirty="0">
                <a:solidFill>
                  <a:srgbClr val="002060"/>
                </a:solidFill>
              </a:rPr>
              <a:t>code= 10. It acknowledges the receipt of a frame or group of frames, and it announces that the </a:t>
            </a:r>
            <a:r>
              <a:rPr lang="en-US" sz="1200" b="1" dirty="0">
                <a:solidFill>
                  <a:srgbClr val="002060"/>
                </a:solidFill>
              </a:rPr>
              <a:t>receiver is busy and cannot receive more frames. </a:t>
            </a:r>
            <a:r>
              <a:rPr lang="en-US" sz="1200" dirty="0">
                <a:solidFill>
                  <a:srgbClr val="002060"/>
                </a:solidFill>
              </a:rPr>
              <a:t>It acts as a kind of congestion-control mechanism by asking the sender to slow down. N(R) is acknowledgment number.</a:t>
            </a:r>
          </a:p>
          <a:p>
            <a:pPr marL="302895" indent="-171450" algn="just">
              <a:buSzPct val="100000"/>
              <a:buFont typeface="Arial" panose="020B0604020202020204" pitchFamily="34" charset="0"/>
              <a:buChar char="•"/>
            </a:pPr>
            <a:r>
              <a:rPr lang="en-US" sz="1200" b="1" dirty="0">
                <a:solidFill>
                  <a:srgbClr val="002060"/>
                </a:solidFill>
              </a:rPr>
              <a:t>Reject (REJ): code= 01</a:t>
            </a:r>
            <a:r>
              <a:rPr lang="en-US" sz="1200" dirty="0">
                <a:solidFill>
                  <a:srgbClr val="002060"/>
                </a:solidFill>
              </a:rPr>
              <a:t>. It is a NAK that can be used in </a:t>
            </a:r>
            <a:r>
              <a:rPr lang="en-US" sz="1200" b="1" dirty="0">
                <a:solidFill>
                  <a:srgbClr val="002060"/>
                </a:solidFill>
              </a:rPr>
              <a:t>Go-Back-N ARQ </a:t>
            </a:r>
            <a:r>
              <a:rPr lang="en-US" sz="1200" dirty="0">
                <a:solidFill>
                  <a:srgbClr val="002060"/>
                </a:solidFill>
              </a:rPr>
              <a:t>to improve the efficiency of the process by informing the sender, before the sender timer expires, that the last frame is lost or damaged. N(R) is negative acknowledgment number.</a:t>
            </a:r>
          </a:p>
          <a:p>
            <a:pPr marL="302895" indent="-171450" algn="just">
              <a:buSzPct val="100000"/>
              <a:buFont typeface="Arial" panose="020B0604020202020204" pitchFamily="34" charset="0"/>
              <a:buChar char="•"/>
            </a:pPr>
            <a:r>
              <a:rPr lang="en-US" sz="1200" b="1" dirty="0">
                <a:solidFill>
                  <a:srgbClr val="002060"/>
                </a:solidFill>
              </a:rPr>
              <a:t>Selective Reject (SREJ):</a:t>
            </a:r>
            <a:r>
              <a:rPr lang="en-US" sz="1200" dirty="0">
                <a:solidFill>
                  <a:srgbClr val="002060"/>
                </a:solidFill>
              </a:rPr>
              <a:t> code=11. This is a NAK frame used in </a:t>
            </a:r>
            <a:r>
              <a:rPr lang="en-US" sz="1200" b="1" dirty="0">
                <a:solidFill>
                  <a:srgbClr val="002060"/>
                </a:solidFill>
              </a:rPr>
              <a:t>Selective Repeat ARQ. N(R) </a:t>
            </a:r>
            <a:r>
              <a:rPr lang="en-US" sz="1200" dirty="0">
                <a:solidFill>
                  <a:srgbClr val="002060"/>
                </a:solidFill>
              </a:rPr>
              <a:t>is negative acknowledgment </a:t>
            </a:r>
            <a:r>
              <a:rPr lang="en-US" sz="1200" dirty="0" smtClean="0">
                <a:solidFill>
                  <a:srgbClr val="002060"/>
                </a:solidFill>
              </a:rPr>
              <a:t>number.</a:t>
            </a:r>
            <a:endParaRPr lang="en-US" dirty="0">
              <a:solidFill>
                <a:srgbClr val="002060"/>
              </a:solidFill>
            </a:endParaRPr>
          </a:p>
        </p:txBody>
      </p:sp>
      <p:pic>
        <p:nvPicPr>
          <p:cNvPr id="9" name="Picture 8"/>
          <p:cNvPicPr>
            <a:picLocks noChangeAspect="1"/>
          </p:cNvPicPr>
          <p:nvPr/>
        </p:nvPicPr>
        <p:blipFill>
          <a:blip r:embed="rId3"/>
          <a:stretch>
            <a:fillRect/>
          </a:stretch>
        </p:blipFill>
        <p:spPr>
          <a:xfrm>
            <a:off x="2692400" y="886903"/>
            <a:ext cx="3592285" cy="632515"/>
          </a:xfrm>
          <a:prstGeom prst="rect">
            <a:avLst/>
          </a:prstGeom>
        </p:spPr>
      </p:pic>
    </p:spTree>
    <p:extLst>
      <p:ext uri="{BB962C8B-B14F-4D97-AF65-F5344CB8AC3E}">
        <p14:creationId xmlns:p14="http://schemas.microsoft.com/office/powerpoint/2010/main" val="2344739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p>
          <a:p>
            <a:pPr algn="ct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rPr>
              <a:t>Unnumbered F</a:t>
            </a:r>
            <a:r>
              <a:rPr lang="en-US" sz="2400" b="1" dirty="0" smtClean="0">
                <a:solidFill>
                  <a:srgbClr val="002060"/>
                </a:solidFill>
              </a:rPr>
              <a:t>rames</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23371" y="1008744"/>
            <a:ext cx="8919027" cy="3539430"/>
          </a:xfrm>
          <a:prstGeom prst="rect">
            <a:avLst/>
          </a:prstGeom>
        </p:spPr>
        <p:txBody>
          <a:bodyPr wrap="square">
            <a:spAutoFit/>
          </a:bodyPr>
          <a:lstStyle/>
          <a:p>
            <a:pPr lvl="0" algn="just"/>
            <a:endParaRPr lang="en-US" dirty="0" smtClean="0"/>
          </a:p>
          <a:p>
            <a:pPr lvl="0" algn="just"/>
            <a:endParaRPr lang="en-US" dirty="0" smtClean="0"/>
          </a:p>
          <a:p>
            <a:pPr lvl="0" algn="just"/>
            <a:endParaRPr lang="en-US" dirty="0"/>
          </a:p>
          <a:p>
            <a:pPr lvl="0" algn="just"/>
            <a:r>
              <a:rPr lang="en-US" b="1" dirty="0">
                <a:solidFill>
                  <a:srgbClr val="C00000"/>
                </a:solidFill>
              </a:rPr>
              <a:t>Control field for U-frames</a:t>
            </a:r>
            <a:r>
              <a:rPr lang="en-US" b="1" dirty="0" smtClean="0">
                <a:solidFill>
                  <a:srgbClr val="C00000"/>
                </a:solidFill>
              </a:rPr>
              <a:t>:</a:t>
            </a:r>
          </a:p>
          <a:p>
            <a:pPr lvl="0" algn="just"/>
            <a:endParaRPr lang="en-US" b="1" dirty="0" smtClean="0">
              <a:solidFill>
                <a:srgbClr val="C00000"/>
              </a:solidFill>
            </a:endParaRPr>
          </a:p>
          <a:p>
            <a:pPr marL="285750" lvl="0" indent="-285750" algn="just">
              <a:buFont typeface="Arial" panose="020B0604020202020204" pitchFamily="34" charset="0"/>
              <a:buChar char="•"/>
            </a:pPr>
            <a:r>
              <a:rPr lang="en-US" dirty="0" smtClean="0">
                <a:solidFill>
                  <a:srgbClr val="C00000"/>
                </a:solidFill>
              </a:rPr>
              <a:t> </a:t>
            </a:r>
            <a:r>
              <a:rPr lang="en-US" dirty="0">
                <a:solidFill>
                  <a:srgbClr val="C00000"/>
                </a:solidFill>
              </a:rPr>
              <a:t>If the first 2 bits </a:t>
            </a:r>
            <a:r>
              <a:rPr lang="en-US" dirty="0" smtClean="0">
                <a:solidFill>
                  <a:srgbClr val="C00000"/>
                </a:solidFill>
              </a:rPr>
              <a:t>of the </a:t>
            </a:r>
            <a:r>
              <a:rPr lang="en-US" dirty="0">
                <a:solidFill>
                  <a:srgbClr val="C00000"/>
                </a:solidFill>
              </a:rPr>
              <a:t>control field are </a:t>
            </a:r>
            <a:r>
              <a:rPr lang="en-US" dirty="0" smtClean="0">
                <a:solidFill>
                  <a:srgbClr val="C00000"/>
                </a:solidFill>
              </a:rPr>
              <a:t>11, </a:t>
            </a:r>
            <a:r>
              <a:rPr lang="en-US" dirty="0">
                <a:solidFill>
                  <a:srgbClr val="C00000"/>
                </a:solidFill>
              </a:rPr>
              <a:t>this means the frame is an </a:t>
            </a:r>
            <a:r>
              <a:rPr lang="en-US" dirty="0" smtClean="0">
                <a:solidFill>
                  <a:srgbClr val="C00000"/>
                </a:solidFill>
              </a:rPr>
              <a:t>U-frame</a:t>
            </a:r>
          </a:p>
          <a:p>
            <a:pPr lvl="0" algn="just"/>
            <a:endParaRPr lang="en-US" dirty="0">
              <a:solidFill>
                <a:srgbClr val="C00000"/>
              </a:solidFill>
            </a:endParaRPr>
          </a:p>
          <a:p>
            <a:pPr marL="400050" lvl="0" indent="-285750" algn="just">
              <a:buSzPts val="1800"/>
              <a:buFont typeface="Arial" panose="020B0604020202020204" pitchFamily="34" charset="0"/>
              <a:buChar char="•"/>
            </a:pPr>
            <a:r>
              <a:rPr lang="en-US" dirty="0">
                <a:solidFill>
                  <a:srgbClr val="C00000"/>
                </a:solidFill>
              </a:rPr>
              <a:t>Unnumbered frames are used to </a:t>
            </a:r>
            <a:r>
              <a:rPr lang="en-US" b="1" dirty="0">
                <a:solidFill>
                  <a:srgbClr val="C00000"/>
                </a:solidFill>
              </a:rPr>
              <a:t>exchange session management and control information </a:t>
            </a:r>
            <a:r>
              <a:rPr lang="en-US" dirty="0">
                <a:solidFill>
                  <a:srgbClr val="C00000"/>
                </a:solidFill>
              </a:rPr>
              <a:t>between connected devices</a:t>
            </a:r>
            <a:r>
              <a:rPr lang="en-US" dirty="0" smtClean="0">
                <a:solidFill>
                  <a:srgbClr val="C00000"/>
                </a:solidFill>
              </a:rPr>
              <a:t>.</a:t>
            </a:r>
          </a:p>
          <a:p>
            <a:pPr marL="400050" lvl="0" indent="-285750" algn="just">
              <a:buSzPts val="1800"/>
              <a:buFont typeface="Arial" panose="020B0604020202020204" pitchFamily="34" charset="0"/>
              <a:buChar char="•"/>
            </a:pPr>
            <a:endParaRPr lang="en-US" dirty="0">
              <a:solidFill>
                <a:srgbClr val="C00000"/>
              </a:solidFill>
            </a:endParaRPr>
          </a:p>
          <a:p>
            <a:pPr marL="400050" lvl="0" indent="-285750" algn="just">
              <a:buSzPts val="1800"/>
              <a:buFont typeface="Arial" panose="020B0604020202020204" pitchFamily="34" charset="0"/>
              <a:buChar char="•"/>
            </a:pPr>
            <a:r>
              <a:rPr lang="en-US" dirty="0">
                <a:solidFill>
                  <a:srgbClr val="C00000"/>
                </a:solidFill>
              </a:rPr>
              <a:t>Information field in the frame is the </a:t>
            </a:r>
            <a:r>
              <a:rPr lang="en-US" b="1" dirty="0">
                <a:solidFill>
                  <a:srgbClr val="C00000"/>
                </a:solidFill>
              </a:rPr>
              <a:t>system management information</a:t>
            </a:r>
            <a:r>
              <a:rPr lang="en-US" dirty="0" smtClean="0">
                <a:solidFill>
                  <a:srgbClr val="C00000"/>
                </a:solidFill>
              </a:rPr>
              <a:t>.</a:t>
            </a:r>
          </a:p>
          <a:p>
            <a:pPr marL="400050" lvl="0" indent="-285750" algn="just">
              <a:buSzPts val="1800"/>
              <a:buFont typeface="Arial" panose="020B0604020202020204" pitchFamily="34" charset="0"/>
              <a:buChar char="•"/>
            </a:pPr>
            <a:endParaRPr lang="en-US" dirty="0">
              <a:solidFill>
                <a:srgbClr val="C00000"/>
              </a:solidFill>
            </a:endParaRPr>
          </a:p>
          <a:p>
            <a:pPr marL="400050" lvl="0" indent="-285750" algn="just">
              <a:buSzPts val="1800"/>
              <a:buFont typeface="Arial" panose="020B0604020202020204" pitchFamily="34" charset="0"/>
              <a:buChar char="•"/>
            </a:pPr>
            <a:r>
              <a:rPr lang="en-US" dirty="0">
                <a:solidFill>
                  <a:srgbClr val="C00000"/>
                </a:solidFill>
              </a:rPr>
              <a:t>U-frame codes are divided into two sections: </a:t>
            </a:r>
            <a:r>
              <a:rPr lang="en-US" b="1" dirty="0">
                <a:solidFill>
                  <a:srgbClr val="C00000"/>
                </a:solidFill>
              </a:rPr>
              <a:t>a 2-bit prefix before the P/F bit and a 3-bit suffix </a:t>
            </a:r>
            <a:r>
              <a:rPr lang="en-US" dirty="0">
                <a:solidFill>
                  <a:srgbClr val="C00000"/>
                </a:solidFill>
              </a:rPr>
              <a:t>after the P/F bit</a:t>
            </a:r>
            <a:r>
              <a:rPr lang="en-US" dirty="0" smtClean="0">
                <a:solidFill>
                  <a:srgbClr val="C00000"/>
                </a:solidFill>
              </a:rPr>
              <a:t>.</a:t>
            </a:r>
          </a:p>
          <a:p>
            <a:pPr marL="114300" lvl="0" algn="just">
              <a:buSzPts val="1800"/>
            </a:pPr>
            <a:endParaRPr lang="en-US" dirty="0">
              <a:solidFill>
                <a:srgbClr val="C00000"/>
              </a:solidFill>
            </a:endParaRPr>
          </a:p>
          <a:p>
            <a:pPr marL="400050" lvl="0" indent="-285750" algn="just">
              <a:buSzPts val="1800"/>
              <a:buFont typeface="Arial" panose="020B0604020202020204" pitchFamily="34" charset="0"/>
              <a:buChar char="•"/>
            </a:pPr>
            <a:r>
              <a:rPr lang="en-US" dirty="0">
                <a:solidFill>
                  <a:srgbClr val="C00000"/>
                </a:solidFill>
              </a:rPr>
              <a:t>Together, these two segments (5 bits) can be used to create up to </a:t>
            </a:r>
            <a:r>
              <a:rPr lang="en-US" b="1" dirty="0">
                <a:solidFill>
                  <a:srgbClr val="C00000"/>
                </a:solidFill>
              </a:rPr>
              <a:t>32 different types of U-frames.</a:t>
            </a:r>
          </a:p>
        </p:txBody>
      </p:sp>
      <p:pic>
        <p:nvPicPr>
          <p:cNvPr id="9" name="Picture 8"/>
          <p:cNvPicPr>
            <a:picLocks noChangeAspect="1"/>
          </p:cNvPicPr>
          <p:nvPr/>
        </p:nvPicPr>
        <p:blipFill>
          <a:blip r:embed="rId3"/>
          <a:stretch>
            <a:fillRect/>
          </a:stretch>
        </p:blipFill>
        <p:spPr>
          <a:xfrm>
            <a:off x="2859315" y="1025354"/>
            <a:ext cx="3556000" cy="617273"/>
          </a:xfrm>
          <a:prstGeom prst="rect">
            <a:avLst/>
          </a:prstGeom>
        </p:spPr>
      </p:pic>
    </p:spTree>
    <p:extLst>
      <p:ext uri="{BB962C8B-B14F-4D97-AF65-F5344CB8AC3E}">
        <p14:creationId xmlns:p14="http://schemas.microsoft.com/office/powerpoint/2010/main" val="77737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1200329"/>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r>
              <a:rPr lang="en-IN" sz="2400" b="1" dirty="0" smtClean="0">
                <a:solidFill>
                  <a:srgbClr val="002060"/>
                </a:solidFill>
                <a:latin typeface="Times New Roman" panose="02020603050405020304" pitchFamily="18" charset="0"/>
                <a:cs typeface="Times New Roman" panose="02020603050405020304" pitchFamily="18" charset="0"/>
              </a:rPr>
              <a:t> </a:t>
            </a:r>
            <a:r>
              <a:rPr lang="en-US" sz="2400" b="1" dirty="0">
                <a:solidFill>
                  <a:srgbClr val="002060"/>
                </a:solidFill>
              </a:rPr>
              <a:t>Example of </a:t>
            </a:r>
            <a:r>
              <a:rPr lang="en-US" sz="2400" b="1" dirty="0" smtClean="0">
                <a:solidFill>
                  <a:srgbClr val="002060"/>
                </a:solidFill>
              </a:rPr>
              <a:t>Connection </a:t>
            </a:r>
            <a:r>
              <a:rPr lang="en-US" sz="2400" b="1" dirty="0">
                <a:solidFill>
                  <a:srgbClr val="002060"/>
                </a:solidFill>
              </a:rPr>
              <a:t>and </a:t>
            </a:r>
            <a:r>
              <a:rPr lang="en-US" sz="2400" b="1" dirty="0" smtClean="0">
                <a:solidFill>
                  <a:srgbClr val="002060"/>
                </a:solidFill>
              </a:rPr>
              <a:t>Disconnection</a:t>
            </a:r>
            <a:endParaRPr lang="en-IN" sz="2400" b="1" dirty="0">
              <a:solidFill>
                <a:srgbClr val="002060"/>
              </a:solidFill>
              <a:latin typeface="Times New Roman" panose="02020603050405020304" pitchFamily="18" charset="0"/>
              <a:cs typeface="Times New Roman" panose="02020603050405020304" pitchFamily="18" charset="0"/>
            </a:endParaRPr>
          </a:p>
          <a:p>
            <a:pPr algn="ctr"/>
            <a:endParaRPr lang="en-IN" sz="2400" b="1" dirty="0" smtClean="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23371" y="1008744"/>
            <a:ext cx="8919027" cy="2246769"/>
          </a:xfrm>
          <a:prstGeom prst="rect">
            <a:avLst/>
          </a:prstGeom>
        </p:spPr>
        <p:txBody>
          <a:bodyPr wrap="square">
            <a:spAutoFit/>
          </a:bodyPr>
          <a:lstStyle/>
          <a:p>
            <a:pPr marL="419100" lvl="0" indent="-285750" algn="just">
              <a:buSzPts val="1500"/>
              <a:buFont typeface="Arial" panose="020B0604020202020204" pitchFamily="34" charset="0"/>
              <a:buChar char="•"/>
            </a:pPr>
            <a:r>
              <a:rPr lang="en-US" b="1" dirty="0" smtClean="0">
                <a:solidFill>
                  <a:srgbClr val="C00000"/>
                </a:solidFill>
              </a:rPr>
              <a:t>Node </a:t>
            </a:r>
            <a:r>
              <a:rPr lang="en-US" b="1" dirty="0">
                <a:solidFill>
                  <a:srgbClr val="C00000"/>
                </a:solidFill>
              </a:rPr>
              <a:t>A asks </a:t>
            </a:r>
            <a:r>
              <a:rPr lang="en-US" dirty="0">
                <a:solidFill>
                  <a:srgbClr val="C00000"/>
                </a:solidFill>
              </a:rPr>
              <a:t>for a connection with a </a:t>
            </a:r>
            <a:r>
              <a:rPr lang="en-US" b="1" dirty="0">
                <a:solidFill>
                  <a:srgbClr val="C00000"/>
                </a:solidFill>
              </a:rPr>
              <a:t>set asynchronous balanced mode (SABM) </a:t>
            </a:r>
            <a:r>
              <a:rPr lang="en-US" dirty="0">
                <a:solidFill>
                  <a:srgbClr val="C00000"/>
                </a:solidFill>
              </a:rPr>
              <a:t>frame; </a:t>
            </a:r>
            <a:r>
              <a:rPr lang="en-US" b="1" dirty="0">
                <a:solidFill>
                  <a:srgbClr val="C00000"/>
                </a:solidFill>
              </a:rPr>
              <a:t>node B gives a positive response </a:t>
            </a:r>
            <a:r>
              <a:rPr lang="en-US" dirty="0">
                <a:solidFill>
                  <a:srgbClr val="C00000"/>
                </a:solidFill>
              </a:rPr>
              <a:t>with an unnumbered acknowledgment (UA) frame. </a:t>
            </a:r>
            <a:endParaRPr lang="en-US" dirty="0" smtClean="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r>
              <a:rPr lang="en-US" dirty="0">
                <a:solidFill>
                  <a:srgbClr val="C00000"/>
                </a:solidFill>
              </a:rPr>
              <a:t>After these two exchanges, data can be transferred between the two </a:t>
            </a:r>
            <a:r>
              <a:rPr lang="en-US" dirty="0" smtClean="0">
                <a:solidFill>
                  <a:srgbClr val="C00000"/>
                </a:solidFill>
              </a:rPr>
              <a:t>nodes.</a:t>
            </a:r>
          </a:p>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r>
              <a:rPr lang="en-US" dirty="0">
                <a:solidFill>
                  <a:srgbClr val="C00000"/>
                </a:solidFill>
              </a:rPr>
              <a:t>After data transfer, node </a:t>
            </a:r>
            <a:r>
              <a:rPr lang="en-US" b="1" dirty="0">
                <a:solidFill>
                  <a:srgbClr val="C00000"/>
                </a:solidFill>
              </a:rPr>
              <a:t>A sends a DISC (disconnect) frame </a:t>
            </a:r>
            <a:r>
              <a:rPr lang="en-US" dirty="0">
                <a:solidFill>
                  <a:srgbClr val="C00000"/>
                </a:solidFill>
              </a:rPr>
              <a:t>to release the connection; it is confirmed by node B responding with a </a:t>
            </a:r>
            <a:r>
              <a:rPr lang="en-US" b="1" dirty="0">
                <a:solidFill>
                  <a:srgbClr val="C00000"/>
                </a:solidFill>
              </a:rPr>
              <a:t>UA (unnumbered acknowledgment</a:t>
            </a:r>
            <a:r>
              <a:rPr lang="en-US" b="1" dirty="0" smtClean="0">
                <a:solidFill>
                  <a:srgbClr val="C00000"/>
                </a:solidFill>
              </a:rPr>
              <a:t>).</a:t>
            </a:r>
          </a:p>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pic>
        <p:nvPicPr>
          <p:cNvPr id="13" name="Google Shape;700;g2e02126bc50_0_232"/>
          <p:cNvPicPr preferRelativeResize="0"/>
          <p:nvPr/>
        </p:nvPicPr>
        <p:blipFill>
          <a:blip r:embed="rId3">
            <a:alphaModFix/>
          </a:blip>
          <a:stretch>
            <a:fillRect/>
          </a:stretch>
        </p:blipFill>
        <p:spPr>
          <a:xfrm>
            <a:off x="1930400" y="2757714"/>
            <a:ext cx="5820230" cy="1886857"/>
          </a:xfrm>
          <a:prstGeom prst="rect">
            <a:avLst/>
          </a:prstGeom>
          <a:noFill/>
          <a:ln>
            <a:noFill/>
          </a:ln>
        </p:spPr>
      </p:pic>
    </p:spTree>
    <p:extLst>
      <p:ext uri="{BB962C8B-B14F-4D97-AF65-F5344CB8AC3E}">
        <p14:creationId xmlns:p14="http://schemas.microsoft.com/office/powerpoint/2010/main" val="185933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5558971" cy="830997"/>
          </a:xfrm>
          <a:prstGeom prst="rect">
            <a:avLst/>
          </a:prstGeom>
          <a:noFill/>
        </p:spPr>
        <p:txBody>
          <a:bodyPr wrap="square" rtlCol="0">
            <a:spAutoFit/>
          </a:bodyPr>
          <a:lstStyle/>
          <a:p>
            <a:pPr algn="ctr"/>
            <a:r>
              <a:rPr lang="en-IN" sz="2400" b="1" dirty="0" smtClean="0">
                <a:latin typeface="Times New Roman" panose="02020603050405020304" pitchFamily="18" charset="0"/>
                <a:cs typeface="Times New Roman" panose="02020603050405020304" pitchFamily="18" charset="0"/>
              </a:rPr>
              <a:t>   </a:t>
            </a:r>
          </a:p>
          <a:p>
            <a:pPr algn="ctr"/>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US" sz="2400" b="1" dirty="0" smtClean="0">
                <a:solidFill>
                  <a:srgbClr val="002060"/>
                </a:solidFill>
              </a:rPr>
              <a:t>Example </a:t>
            </a:r>
            <a:r>
              <a:rPr lang="en-US" sz="2400" b="1" dirty="0">
                <a:solidFill>
                  <a:srgbClr val="002060"/>
                </a:solidFill>
              </a:rPr>
              <a:t>of </a:t>
            </a:r>
            <a:r>
              <a:rPr lang="en-US" sz="2400" b="1" dirty="0" smtClean="0">
                <a:solidFill>
                  <a:srgbClr val="002060"/>
                </a:solidFill>
              </a:rPr>
              <a:t>Piggybacking </a:t>
            </a: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23371" y="1008744"/>
            <a:ext cx="8919027" cy="738664"/>
          </a:xfrm>
          <a:prstGeom prst="rect">
            <a:avLst/>
          </a:prstGeom>
        </p:spPr>
        <p:txBody>
          <a:bodyPr wrap="square">
            <a:spAutoFit/>
          </a:bodyPr>
          <a:lstStyle/>
          <a:p>
            <a:pPr marL="419100" lvl="0" indent="-285750" algn="just">
              <a:buSzPts val="1500"/>
              <a:buFont typeface="Arial" panose="020B0604020202020204" pitchFamily="34" charset="0"/>
              <a:buChar char="•"/>
            </a:pPr>
            <a:endParaRPr lang="en-US" dirty="0">
              <a:solidFill>
                <a:srgbClr val="C00000"/>
              </a:solidFill>
            </a:endParaRPr>
          </a:p>
          <a:p>
            <a:pPr marL="419100" lvl="0" indent="-285750" algn="just">
              <a:buSzPts val="1500"/>
              <a:buFont typeface="Arial" panose="020B0604020202020204" pitchFamily="34" charset="0"/>
              <a:buChar char="•"/>
            </a:pPr>
            <a:endParaRPr lang="en-US" dirty="0">
              <a:solidFill>
                <a:srgbClr val="C00000"/>
              </a:solidFill>
            </a:endParaRPr>
          </a:p>
          <a:p>
            <a:pPr lvl="0" algn="just"/>
            <a:endParaRPr lang="en-US" dirty="0"/>
          </a:p>
        </p:txBody>
      </p:sp>
      <p:pic>
        <p:nvPicPr>
          <p:cNvPr id="9" name="Picture 8"/>
          <p:cNvPicPr>
            <a:picLocks noChangeAspect="1"/>
          </p:cNvPicPr>
          <p:nvPr/>
        </p:nvPicPr>
        <p:blipFill>
          <a:blip r:embed="rId3"/>
          <a:stretch>
            <a:fillRect/>
          </a:stretch>
        </p:blipFill>
        <p:spPr>
          <a:xfrm>
            <a:off x="460375" y="968261"/>
            <a:ext cx="8255453" cy="2573225"/>
          </a:xfrm>
          <a:prstGeom prst="rect">
            <a:avLst/>
          </a:prstGeom>
        </p:spPr>
      </p:pic>
      <p:sp>
        <p:nvSpPr>
          <p:cNvPr id="12" name="Rectangle 11"/>
          <p:cNvSpPr/>
          <p:nvPr/>
        </p:nvSpPr>
        <p:spPr>
          <a:xfrm>
            <a:off x="612775" y="3679745"/>
            <a:ext cx="7645854" cy="523220"/>
          </a:xfrm>
          <a:prstGeom prst="rect">
            <a:avLst/>
          </a:prstGeom>
        </p:spPr>
        <p:txBody>
          <a:bodyPr wrap="square">
            <a:spAutoFit/>
          </a:bodyPr>
          <a:lstStyle/>
          <a:p>
            <a:pPr marL="285750" lvl="0" indent="-285750" algn="just">
              <a:buClr>
                <a:schemeClr val="dk1"/>
              </a:buClr>
              <a:buSzPts val="1100"/>
              <a:buFont typeface="Arial" panose="020B0604020202020204" pitchFamily="34" charset="0"/>
              <a:buChar char="•"/>
            </a:pPr>
            <a:r>
              <a:rPr lang="en-US" dirty="0" smtClean="0">
                <a:solidFill>
                  <a:srgbClr val="C00000"/>
                </a:solidFill>
              </a:rPr>
              <a:t>The </a:t>
            </a:r>
            <a:r>
              <a:rPr lang="en-US" dirty="0">
                <a:solidFill>
                  <a:srgbClr val="C00000"/>
                </a:solidFill>
              </a:rPr>
              <a:t>first is the case where no error has occurred; the second is the case where an error has occurred and some frames are discarded.</a:t>
            </a:r>
          </a:p>
        </p:txBody>
      </p:sp>
      <p:pic>
        <p:nvPicPr>
          <p:cNvPr id="14" name="Picture 13"/>
          <p:cNvPicPr>
            <a:picLocks noChangeAspect="1"/>
          </p:cNvPicPr>
          <p:nvPr/>
        </p:nvPicPr>
        <p:blipFill>
          <a:blip r:embed="rId4"/>
          <a:stretch>
            <a:fillRect/>
          </a:stretch>
        </p:blipFill>
        <p:spPr>
          <a:xfrm>
            <a:off x="1266994" y="4202965"/>
            <a:ext cx="6515665" cy="739204"/>
          </a:xfrm>
          <a:prstGeom prst="rect">
            <a:avLst/>
          </a:prstGeom>
        </p:spPr>
      </p:pic>
    </p:spTree>
    <p:extLst>
      <p:ext uri="{BB962C8B-B14F-4D97-AF65-F5344CB8AC3E}">
        <p14:creationId xmlns:p14="http://schemas.microsoft.com/office/powerpoint/2010/main" val="36590499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1224</TotalTime>
  <Words>2180</Words>
  <Application>Microsoft Office PowerPoint</Application>
  <PresentationFormat>On-screen Show (16:9)</PresentationFormat>
  <Paragraphs>299</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inter-bold</vt:lpstr>
      <vt:lpstr>inter-regular</vt:lpstr>
      <vt:lpstr>Noto Sans</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205</cp:revision>
  <dcterms:modified xsi:type="dcterms:W3CDTF">2024-06-03T05:04:56Z</dcterms:modified>
</cp:coreProperties>
</file>