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25"/>
  </p:notesMasterIdLst>
  <p:handoutMasterIdLst>
    <p:handoutMasterId r:id="rId26"/>
  </p:handoutMasterIdLst>
  <p:sldIdLst>
    <p:sldId id="320" r:id="rId2"/>
    <p:sldId id="321" r:id="rId3"/>
    <p:sldId id="327" r:id="rId4"/>
    <p:sldId id="322" r:id="rId5"/>
    <p:sldId id="323" r:id="rId6"/>
    <p:sldId id="325" r:id="rId7"/>
    <p:sldId id="326" r:id="rId8"/>
    <p:sldId id="328" r:id="rId9"/>
    <p:sldId id="329" r:id="rId10"/>
    <p:sldId id="330" r:id="rId11"/>
    <p:sldId id="331" r:id="rId12"/>
    <p:sldId id="332" r:id="rId13"/>
    <p:sldId id="343" r:id="rId14"/>
    <p:sldId id="345" r:id="rId15"/>
    <p:sldId id="344" r:id="rId16"/>
    <p:sldId id="333" r:id="rId17"/>
    <p:sldId id="334" r:id="rId18"/>
    <p:sldId id="335" r:id="rId19"/>
    <p:sldId id="338" r:id="rId20"/>
    <p:sldId id="337" r:id="rId21"/>
    <p:sldId id="339" r:id="rId22"/>
    <p:sldId id="341" r:id="rId23"/>
    <p:sldId id="342"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25" userDrawn="1">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06" autoAdjust="0"/>
    <p:restoredTop sz="80000" autoAdjust="0"/>
  </p:normalViewPr>
  <p:slideViewPr>
    <p:cSldViewPr snapToGrid="0">
      <p:cViewPr varScale="1">
        <p:scale>
          <a:sx n="100" d="100"/>
          <a:sy n="100" d="100"/>
        </p:scale>
        <p:origin x="1262" y="82"/>
      </p:cViewPr>
      <p:guideLst>
        <p:guide orient="horz" pos="1325"/>
        <p:guide pos="2880"/>
      </p:guideLst>
    </p:cSldViewPr>
  </p:slideViewPr>
  <p:notesTextViewPr>
    <p:cViewPr>
      <p:scale>
        <a:sx n="1" d="1"/>
        <a:sy n="1" d="1"/>
      </p:scale>
      <p:origin x="0" y="0"/>
    </p:cViewPr>
  </p:notesTextViewPr>
  <p:notesViewPr>
    <p:cSldViewPr snapToGrid="0">
      <p:cViewPr varScale="1">
        <p:scale>
          <a:sx n="75" d="100"/>
          <a:sy n="75" d="100"/>
        </p:scale>
        <p:origin x="3066" y="2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190C68C-FA64-8808-59DE-D20750CB28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3432E8D8-7C75-199D-4858-76BD8D21FA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FA7656-CE36-42D4-983C-4D4DD8F88F38}" type="datetimeFigureOut">
              <a:rPr lang="en-IN" smtClean="0"/>
              <a:t>25-03-2025</a:t>
            </a:fld>
            <a:endParaRPr lang="en-IN"/>
          </a:p>
        </p:txBody>
      </p:sp>
      <p:sp>
        <p:nvSpPr>
          <p:cNvPr id="4" name="Footer Placeholder 3">
            <a:extLst>
              <a:ext uri="{FF2B5EF4-FFF2-40B4-BE49-F238E27FC236}">
                <a16:creationId xmlns:a16="http://schemas.microsoft.com/office/drawing/2014/main" xmlns="" id="{1556F7F8-ABCC-1CF9-9524-CB2DCB43F7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EA8C5AE9-6173-1EE2-0EB9-92FBC6A520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7CBDB4-C371-461E-B20D-3E2505CBC0CB}" type="slidenum">
              <a:rPr lang="en-IN" smtClean="0"/>
              <a:t>‹#›</a:t>
            </a:fld>
            <a:endParaRPr lang="en-IN"/>
          </a:p>
        </p:txBody>
      </p:sp>
    </p:spTree>
    <p:extLst>
      <p:ext uri="{BB962C8B-B14F-4D97-AF65-F5344CB8AC3E}">
        <p14:creationId xmlns:p14="http://schemas.microsoft.com/office/powerpoint/2010/main" val="3289346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960111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7743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1425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30537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6118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6058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8014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3838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09856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4150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49046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82488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9721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6742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75030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05349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3739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2334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7262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30132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1852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6962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450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47169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7" name="Google Shape;17;p3"/>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9" name="Google Shape;19;p3"/>
          <p:cNvPicPr preferRelativeResize="0"/>
          <p:nvPr/>
        </p:nvPicPr>
        <p:blipFill>
          <a:blip r:embed="rId2">
            <a:alphaModFix/>
          </a:blip>
          <a:stretch>
            <a:fillRect/>
          </a:stretch>
        </p:blipFill>
        <p:spPr>
          <a:xfrm>
            <a:off x="6983600" y="415175"/>
            <a:ext cx="1974051" cy="300175"/>
          </a:xfrm>
          <a:prstGeom prst="rect">
            <a:avLst/>
          </a:prstGeom>
          <a:noFill/>
          <a:ln>
            <a:noFill/>
          </a:ln>
        </p:spPr>
      </p:pic>
      <p:grpSp>
        <p:nvGrpSpPr>
          <p:cNvPr id="8" name="Group 7">
            <a:extLst>
              <a:ext uri="{FF2B5EF4-FFF2-40B4-BE49-F238E27FC236}">
                <a16:creationId xmlns:a16="http://schemas.microsoft.com/office/drawing/2014/main" xmlns="" id="{1A191C25-1A3C-0ABA-1BDF-1963DBAC3409}"/>
              </a:ext>
            </a:extLst>
          </p:cNvPr>
          <p:cNvGrpSpPr/>
          <p:nvPr userDrawn="1"/>
        </p:nvGrpSpPr>
        <p:grpSpPr>
          <a:xfrm>
            <a:off x="0" y="0"/>
            <a:ext cx="9144000" cy="5143500"/>
            <a:chOff x="0" y="0"/>
            <a:chExt cx="9144000" cy="5143500"/>
          </a:xfrm>
        </p:grpSpPr>
        <p:sp>
          <p:nvSpPr>
            <p:cNvPr id="7" name="Rectangle 6">
              <a:extLst>
                <a:ext uri="{FF2B5EF4-FFF2-40B4-BE49-F238E27FC236}">
                  <a16:creationId xmlns:a16="http://schemas.microsoft.com/office/drawing/2014/main" xmlns="" id="{C8D4B067-D304-59F5-C1BC-25D90471A9F8}"/>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xmlns="" id="{88F6D0E5-7268-8606-D4CC-27D4078965D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71238" y="219909"/>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2" name="Google Shape;22;p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62A04933-B448-B54B-368F-D9864F99C3A4}"/>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2A9F246C-D9AB-75C5-258E-893E4432839C}"/>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8D5432EC-B246-6FD2-286E-8AEAD1C2DE1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4A779A5B-3A79-3A99-AE59-E12991F27693}"/>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F4586A1D-9758-264A-C18A-C7281B9C77C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C6F9681E-7DB4-ECC6-58A3-5C8DA42E0C32}"/>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830C0281-BB4E-BC14-1020-F038B28DD42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30FD36F3-82E4-9820-7B3C-EEEDB9BF4D4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63E1900F-C300-4F53-0B26-090E6E9EE205}"/>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620A2E88-C0C5-F3E1-BFDE-CCAFCC8CAECD}"/>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78143065-A6F6-FC7E-E618-2984DF46D117}"/>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1603F88D-723E-D5A2-5042-938B1131CB1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4C6107CA-D479-DBD9-442B-86DAA3339DF7}"/>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DF8C45B5-43CE-0687-BBDC-28955F0D65E0}"/>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5DF10958-A5EA-E472-8211-7F522F2CB3A3}"/>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9E3FEB3E-4F61-44F2-9AAE-1A3F0BC4987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4B80D59B-9DFE-4595-F8A3-0013247AD4D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EE62799D-B28B-3CB1-D50D-DD86F6B6AF93}"/>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7463A03A-9863-B929-6FD2-F2BEBAA76FAB}"/>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EE93E7E5-1903-8F06-EB29-347874908DDD}"/>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29DD75D0-7AAD-DBAE-B237-73B7EEE84BA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61EBF5A7-032C-2FEC-A530-5DDAED5DFD38}"/>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5D710205-E448-248A-F1A8-714D3E07A8E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C3ED8E06-7678-1E49-4DD3-8274B819AD4B}"/>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8C6D8B5F-E71F-89BC-8E87-3A30BD1A4CC9}"/>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C1D23F59-17D7-E341-3EEF-E0BB0BF998D9}"/>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B515A719-DA34-2E01-979A-46397BB1138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22B0660F-D9C4-5DA1-78EE-8553930B3A5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FC28A863-5B0F-9BCA-A385-49253AD4307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D7D09F3A-36FC-0746-667D-6B93C1215C86}"/>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778F927E-55A4-6336-27F0-54CC04169F90}"/>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5E7FB4EA-C9D5-7BAD-842D-836A077342B2}"/>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7051" y="168324"/>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2">
            <a:alphaModFix/>
          </a:blip>
          <a:stretch>
            <a:fillRect/>
          </a:stretch>
        </p:blipFill>
        <p:spPr>
          <a:xfrm>
            <a:off x="216000" y="216000"/>
            <a:ext cx="1507681" cy="647999"/>
          </a:xfrm>
          <a:prstGeom prst="rect">
            <a:avLst/>
          </a:prstGeom>
          <a:noFill/>
          <a:ln>
            <a:noFill/>
          </a:ln>
        </p:spPr>
      </p:pic>
      <p:sp>
        <p:nvSpPr>
          <p:cNvPr id="5" name="Rectangle 4">
            <a:extLst>
              <a:ext uri="{FF2B5EF4-FFF2-40B4-BE49-F238E27FC236}">
                <a16:creationId xmlns:a16="http://schemas.microsoft.com/office/drawing/2014/main" xmlns="" id="{6E59EC21-A6EB-AA16-2565-465E8F414E6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p>
          <a:p>
            <a:pPr algn="ctr"/>
            <a:r>
              <a:rPr lang="en-IN" sz="2400" b="1" dirty="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Network Layer Design Issues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1" name="Rectangle 10"/>
          <p:cNvSpPr/>
          <p:nvPr/>
        </p:nvSpPr>
        <p:spPr>
          <a:xfrm>
            <a:off x="123371" y="1008744"/>
            <a:ext cx="8919027" cy="738664"/>
          </a:xfrm>
          <a:prstGeom prst="rect">
            <a:avLst/>
          </a:prstGeom>
        </p:spPr>
        <p:txBody>
          <a:bodyPr wrap="square">
            <a:spAutoFit/>
          </a:bodyPr>
          <a:lstStyle/>
          <a:p>
            <a:pPr marL="419100" lvl="0" indent="-285750" algn="just">
              <a:buSzPts val="1500"/>
              <a:buFont typeface="Arial" panose="020B0604020202020204" pitchFamily="34" charset="0"/>
              <a:buChar char="•"/>
            </a:pPr>
            <a:endParaRPr lang="en-US" dirty="0">
              <a:solidFill>
                <a:srgbClr val="C00000"/>
              </a:solidFill>
            </a:endParaRPr>
          </a:p>
          <a:p>
            <a:pPr marL="419100" lvl="0" indent="-285750" algn="just">
              <a:buSzPts val="1500"/>
              <a:buFont typeface="Arial" panose="020B0604020202020204" pitchFamily="34" charset="0"/>
              <a:buChar char="•"/>
            </a:pPr>
            <a:endParaRPr lang="en-US" dirty="0">
              <a:solidFill>
                <a:srgbClr val="C00000"/>
              </a:solidFill>
            </a:endParaRPr>
          </a:p>
          <a:p>
            <a:pPr lvl="0" algn="just"/>
            <a:endParaRPr lang="en-US" dirty="0"/>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23371" y="983398"/>
            <a:ext cx="8868229" cy="4004398"/>
          </a:xfrm>
          <a:prstGeom prst="rect">
            <a:avLst/>
          </a:prstGeom>
        </p:spPr>
        <p:txBody>
          <a:bodyPr wrap="square">
            <a:spAutoFit/>
          </a:bodyPr>
          <a:lstStyle/>
          <a:p>
            <a:pPr marL="285750" indent="-285750" algn="just">
              <a:buFont typeface="Arial" panose="020B0604020202020204" pitchFamily="34" charset="0"/>
              <a:buChar char="•"/>
            </a:pPr>
            <a:r>
              <a:rPr lang="en-US" dirty="0" smtClean="0">
                <a:solidFill>
                  <a:srgbClr val="C00000"/>
                </a:solidFill>
                <a:latin typeface="Arial" panose="020B0604020202020204" pitchFamily="34" charset="0"/>
              </a:rPr>
              <a:t>Th</a:t>
            </a:r>
            <a:r>
              <a:rPr lang="en-US" dirty="0" smtClean="0">
                <a:solidFill>
                  <a:srgbClr val="C00000"/>
                </a:solidFill>
              </a:rPr>
              <a:t>e </a:t>
            </a:r>
            <a:r>
              <a:rPr lang="en-US" dirty="0">
                <a:solidFill>
                  <a:srgbClr val="C00000"/>
                </a:solidFill>
              </a:rPr>
              <a:t>network layer or layer 3 of the </a:t>
            </a:r>
            <a:r>
              <a:rPr lang="en-US" b="1" dirty="0">
                <a:solidFill>
                  <a:srgbClr val="C00000"/>
                </a:solidFill>
              </a:rPr>
              <a:t>OSI (Open Systems Interconnection) </a:t>
            </a:r>
            <a:r>
              <a:rPr lang="en-US" dirty="0">
                <a:solidFill>
                  <a:srgbClr val="C00000"/>
                </a:solidFill>
              </a:rPr>
              <a:t>model is concerned delivery of </a:t>
            </a:r>
            <a:r>
              <a:rPr lang="en-US" b="1" dirty="0">
                <a:solidFill>
                  <a:srgbClr val="C00000"/>
                </a:solidFill>
              </a:rPr>
              <a:t>data packets</a:t>
            </a:r>
            <a:r>
              <a:rPr lang="en-US" dirty="0">
                <a:solidFill>
                  <a:srgbClr val="C00000"/>
                </a:solidFill>
              </a:rPr>
              <a:t> from the source to the destination across multiple hops or links. </a:t>
            </a: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smtClean="0">
                <a:solidFill>
                  <a:srgbClr val="C00000"/>
                </a:solidFill>
              </a:rPr>
              <a:t>It </a:t>
            </a:r>
            <a:r>
              <a:rPr lang="en-US" dirty="0">
                <a:solidFill>
                  <a:srgbClr val="C00000"/>
                </a:solidFill>
              </a:rPr>
              <a:t>is the lowest layer that is concerned with </a:t>
            </a:r>
            <a:r>
              <a:rPr lang="en-US" b="1" dirty="0">
                <a:solidFill>
                  <a:srgbClr val="C00000"/>
                </a:solidFill>
              </a:rPr>
              <a:t>end − to − end transmission. </a:t>
            </a:r>
            <a:endParaRPr lang="en-US" b="1" dirty="0" smtClean="0">
              <a:solidFill>
                <a:srgbClr val="C00000"/>
              </a:solidFill>
            </a:endParaRPr>
          </a:p>
          <a:p>
            <a:pPr marL="285750" indent="-285750" algn="just">
              <a:buFont typeface="Arial" panose="020B0604020202020204" pitchFamily="34" charset="0"/>
              <a:buChar char="•"/>
            </a:pPr>
            <a:endParaRPr lang="en-US" b="1" dirty="0">
              <a:solidFill>
                <a:srgbClr val="C00000"/>
              </a:solidFill>
            </a:endParaRPr>
          </a:p>
          <a:p>
            <a:pPr marL="285750" indent="-285750" algn="just">
              <a:buFont typeface="Arial" panose="020B0604020202020204" pitchFamily="34" charset="0"/>
              <a:buChar char="•"/>
            </a:pPr>
            <a:r>
              <a:rPr lang="en-US" dirty="0" smtClean="0">
                <a:solidFill>
                  <a:srgbClr val="C00000"/>
                </a:solidFill>
              </a:rPr>
              <a:t>The </a:t>
            </a:r>
            <a:r>
              <a:rPr lang="en-US" dirty="0">
                <a:solidFill>
                  <a:srgbClr val="C00000"/>
                </a:solidFill>
              </a:rPr>
              <a:t>designers who are concerned with designing this </a:t>
            </a:r>
            <a:r>
              <a:rPr lang="en-US" b="1" dirty="0">
                <a:solidFill>
                  <a:srgbClr val="C00000"/>
                </a:solidFill>
              </a:rPr>
              <a:t>layer needs to cater to certain issues. </a:t>
            </a:r>
            <a:endParaRPr lang="en-US" b="1"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smtClean="0">
                <a:solidFill>
                  <a:srgbClr val="C00000"/>
                </a:solidFill>
              </a:rPr>
              <a:t>These </a:t>
            </a:r>
            <a:r>
              <a:rPr lang="en-US" dirty="0">
                <a:solidFill>
                  <a:srgbClr val="C00000"/>
                </a:solidFill>
              </a:rPr>
              <a:t>issues encompasses the services provided to the </a:t>
            </a:r>
            <a:r>
              <a:rPr lang="en-US" b="1" dirty="0">
                <a:solidFill>
                  <a:srgbClr val="C00000"/>
                </a:solidFill>
              </a:rPr>
              <a:t>upper layers </a:t>
            </a:r>
            <a:r>
              <a:rPr lang="en-US" dirty="0">
                <a:solidFill>
                  <a:srgbClr val="C00000"/>
                </a:solidFill>
              </a:rPr>
              <a:t>as well as internal design of the layer</a:t>
            </a:r>
            <a:r>
              <a:rPr lang="en-US" dirty="0" smtClean="0">
                <a:solidFill>
                  <a:srgbClr val="C00000"/>
                </a:solidFill>
              </a:rPr>
              <a:t>.</a:t>
            </a:r>
          </a:p>
          <a:p>
            <a:pPr marL="285750" indent="-285750" algn="just">
              <a:buFont typeface="Arial" panose="020B0604020202020204" pitchFamily="34" charset="0"/>
              <a:buChar char="•"/>
            </a:pPr>
            <a:endParaRPr lang="en-US" dirty="0">
              <a:solidFill>
                <a:srgbClr val="002060"/>
              </a:solidFill>
              <a:latin typeface="Arial" panose="020B0604020202020204" pitchFamily="34" charset="0"/>
            </a:endParaRPr>
          </a:p>
          <a:p>
            <a:pPr marL="285750" indent="-285750" algn="just">
              <a:buFont typeface="Arial" panose="020B0604020202020204" pitchFamily="34" charset="0"/>
              <a:buChar char="•"/>
            </a:pPr>
            <a:r>
              <a:rPr lang="en-US" dirty="0">
                <a:solidFill>
                  <a:srgbClr val="002060"/>
                </a:solidFill>
              </a:rPr>
              <a:t>Store </a:t>
            </a:r>
            <a:r>
              <a:rPr lang="en-US" dirty="0" smtClean="0">
                <a:solidFill>
                  <a:srgbClr val="002060"/>
                </a:solidFill>
              </a:rPr>
              <a:t>- </a:t>
            </a:r>
            <a:r>
              <a:rPr lang="en-US" dirty="0">
                <a:solidFill>
                  <a:srgbClr val="002060"/>
                </a:solidFill>
              </a:rPr>
              <a:t>and − Forward Packet </a:t>
            </a:r>
            <a:r>
              <a:rPr lang="en-US" dirty="0" smtClean="0">
                <a:solidFill>
                  <a:srgbClr val="002060"/>
                </a:solidFill>
              </a:rPr>
              <a:t>Switching</a:t>
            </a: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a:solidFill>
                  <a:srgbClr val="002060"/>
                </a:solidFill>
              </a:rPr>
              <a:t>Services to Transport </a:t>
            </a:r>
            <a:r>
              <a:rPr lang="en-US" dirty="0" smtClean="0">
                <a:solidFill>
                  <a:srgbClr val="002060"/>
                </a:solidFill>
              </a:rPr>
              <a:t>Layer</a:t>
            </a: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a:solidFill>
                  <a:srgbClr val="002060"/>
                </a:solidFill>
              </a:rPr>
              <a:t>Providing Connection Oriented </a:t>
            </a:r>
            <a:r>
              <a:rPr lang="en-US" dirty="0" smtClean="0">
                <a:solidFill>
                  <a:srgbClr val="002060"/>
                </a:solidFill>
              </a:rPr>
              <a:t>Service</a:t>
            </a: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a:solidFill>
                  <a:srgbClr val="002060"/>
                </a:solidFill>
              </a:rPr>
              <a:t>Providing Connectionless Service</a:t>
            </a:r>
          </a:p>
          <a:p>
            <a:pPr algn="just"/>
            <a:endParaRPr lang="en-US" dirty="0" smtClean="0">
              <a:solidFill>
                <a:srgbClr val="C00000"/>
              </a:solidFill>
              <a:latin typeface="Arial" panose="020B0604020202020204" pitchFamily="34" charset="0"/>
            </a:endParaRPr>
          </a:p>
        </p:txBody>
      </p:sp>
    </p:spTree>
    <p:extLst>
      <p:ext uri="{BB962C8B-B14F-4D97-AF65-F5344CB8AC3E}">
        <p14:creationId xmlns:p14="http://schemas.microsoft.com/office/powerpoint/2010/main" val="28100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257177" y="1063172"/>
            <a:ext cx="8701765" cy="307777"/>
          </a:xfrm>
          <a:prstGeom prst="rect">
            <a:avLst/>
          </a:prstGeom>
          <a:noFill/>
        </p:spPr>
        <p:txBody>
          <a:bodyPr wrap="square" rtlCol="0">
            <a:spAutoFit/>
          </a:bodyPr>
          <a:lstStyle/>
          <a:p>
            <a:pPr marL="285750" indent="-285750" algn="just">
              <a:buFont typeface="Arial" panose="020B0604020202020204" pitchFamily="34" charset="0"/>
              <a:buChar char="•"/>
            </a:pPr>
            <a:endParaRPr lang="en-US" dirty="0">
              <a:solidFill>
                <a:srgbClr val="C0000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23371" y="983398"/>
            <a:ext cx="8868229" cy="307777"/>
          </a:xfrm>
          <a:prstGeom prst="rect">
            <a:avLst/>
          </a:prstGeom>
        </p:spPr>
        <p:txBody>
          <a:bodyPr wrap="square">
            <a:spAutoFit/>
          </a:bodyPr>
          <a:lstStyle/>
          <a:p>
            <a:pPr algn="just"/>
            <a:endParaRPr lang="en-US" dirty="0" smtClean="0">
              <a:solidFill>
                <a:srgbClr val="C00000"/>
              </a:solidFill>
              <a:latin typeface="Arial" panose="020B0604020202020204" pitchFamily="34" charset="0"/>
            </a:endParaRPr>
          </a:p>
        </p:txBody>
      </p:sp>
      <p:sp>
        <p:nvSpPr>
          <p:cNvPr id="9" name="Rectangle 8"/>
          <p:cNvSpPr/>
          <p:nvPr/>
        </p:nvSpPr>
        <p:spPr>
          <a:xfrm>
            <a:off x="155575" y="1071110"/>
            <a:ext cx="8792480" cy="523220"/>
          </a:xfrm>
          <a:prstGeom prst="rect">
            <a:avLst/>
          </a:prstGeom>
        </p:spPr>
        <p:txBody>
          <a:bodyPr wrap="square">
            <a:spAutoFit/>
          </a:bodyPr>
          <a:lstStyle/>
          <a:p>
            <a:pPr algn="just"/>
            <a:r>
              <a:rPr lang="en-US" dirty="0" smtClean="0">
                <a:solidFill>
                  <a:srgbClr val="C00000"/>
                </a:solidFill>
              </a:rPr>
              <a:t> </a:t>
            </a:r>
            <a:endParaRPr lang="en-US" dirty="0">
              <a:solidFill>
                <a:srgbClr val="C00000"/>
              </a:solidFill>
            </a:endParaRPr>
          </a:p>
          <a:p>
            <a:endParaRPr lang="en-IN" dirty="0"/>
          </a:p>
        </p:txBody>
      </p:sp>
      <p:sp>
        <p:nvSpPr>
          <p:cNvPr id="13" name="Rectangle 12"/>
          <p:cNvSpPr/>
          <p:nvPr/>
        </p:nvSpPr>
        <p:spPr>
          <a:xfrm>
            <a:off x="2344056" y="160338"/>
            <a:ext cx="4782457" cy="830997"/>
          </a:xfrm>
          <a:prstGeom prst="rect">
            <a:avLst/>
          </a:prstGeom>
        </p:spPr>
        <p:txBody>
          <a:bodyPr wrap="square">
            <a:spAutoFit/>
          </a:bodyPr>
          <a:lstStyle/>
          <a:p>
            <a:pPr algn="ctr"/>
            <a:r>
              <a:rPr lang="en-US" sz="2400" b="1" dirty="0">
                <a:solidFill>
                  <a:srgbClr val="002060"/>
                </a:solidFill>
              </a:rPr>
              <a:t>Services to Transport Layer</a:t>
            </a:r>
          </a:p>
          <a:p>
            <a:pPr algn="ctr"/>
            <a:endParaRPr lang="en-US" sz="2400" b="1" dirty="0">
              <a:solidFill>
                <a:srgbClr val="002060"/>
              </a:solidFill>
            </a:endParaRPr>
          </a:p>
        </p:txBody>
      </p:sp>
      <p:sp>
        <p:nvSpPr>
          <p:cNvPr id="15" name="Rectangle 14"/>
          <p:cNvSpPr/>
          <p:nvPr/>
        </p:nvSpPr>
        <p:spPr>
          <a:xfrm>
            <a:off x="137885" y="991335"/>
            <a:ext cx="8853715" cy="3539430"/>
          </a:xfrm>
          <a:prstGeom prst="rect">
            <a:avLst/>
          </a:prstGeom>
        </p:spPr>
        <p:txBody>
          <a:bodyPr wrap="square">
            <a:spAutoFit/>
          </a:bodyPr>
          <a:lstStyle/>
          <a:p>
            <a:pPr algn="just"/>
            <a:r>
              <a:rPr lang="en-US" b="1" dirty="0">
                <a:solidFill>
                  <a:srgbClr val="C00000"/>
                </a:solidFill>
              </a:rPr>
              <a:t>Connectionless </a:t>
            </a:r>
            <a:r>
              <a:rPr lang="en-US" b="1" dirty="0" smtClean="0">
                <a:solidFill>
                  <a:srgbClr val="C00000"/>
                </a:solidFill>
              </a:rPr>
              <a:t>Service</a:t>
            </a:r>
            <a:r>
              <a:rPr lang="en-US" dirty="0" smtClean="0">
                <a:solidFill>
                  <a:srgbClr val="C00000"/>
                </a:solidFill>
              </a:rPr>
              <a:t>− </a:t>
            </a:r>
            <a:r>
              <a:rPr lang="en-US" dirty="0">
                <a:solidFill>
                  <a:srgbClr val="C00000"/>
                </a:solidFill>
              </a:rPr>
              <a:t>It is a data transmission method used in packet switching networks by which each data unit is individually addressed and routed based on information carried in each unit, rather than in the setup information of a prearranged, fixed data channel as in connection-oriented communication</a:t>
            </a:r>
            <a:r>
              <a:rPr lang="en-US" dirty="0" smtClean="0">
                <a:solidFill>
                  <a:srgbClr val="C00000"/>
                </a:solidFill>
              </a:rPr>
              <a:t>.</a:t>
            </a:r>
          </a:p>
          <a:p>
            <a:pPr algn="just"/>
            <a:endParaRPr lang="en-US" dirty="0" smtClean="0">
              <a:solidFill>
                <a:srgbClr val="C00000"/>
              </a:solidFill>
            </a:endParaRPr>
          </a:p>
          <a:p>
            <a:pPr algn="just"/>
            <a:endParaRPr lang="en-US" dirty="0">
              <a:solidFill>
                <a:srgbClr val="C00000"/>
              </a:solidFill>
            </a:endParaRPr>
          </a:p>
          <a:p>
            <a:pPr algn="just"/>
            <a:r>
              <a:rPr lang="en-US" b="1" dirty="0" err="1" smtClean="0">
                <a:solidFill>
                  <a:srgbClr val="002060"/>
                </a:solidFill>
              </a:rPr>
              <a:t>DataGram</a:t>
            </a:r>
            <a:r>
              <a:rPr lang="en-US" dirty="0">
                <a:solidFill>
                  <a:srgbClr val="002060"/>
                </a:solidFill>
              </a:rPr>
              <a:t> − A datagram is a basic transfer unit associated with a packet-switched network. The delivery, arrival time and order of arrival need not be guaranteed by the network</a:t>
            </a:r>
            <a:r>
              <a:rPr lang="en-US" dirty="0" smtClean="0">
                <a:solidFill>
                  <a:srgbClr val="002060"/>
                </a:solidFill>
              </a:rPr>
              <a:t>.</a:t>
            </a:r>
          </a:p>
          <a:p>
            <a:pPr algn="just"/>
            <a:endParaRPr lang="en-US" dirty="0" smtClean="0">
              <a:solidFill>
                <a:srgbClr val="002060"/>
              </a:solidFill>
            </a:endParaRPr>
          </a:p>
          <a:p>
            <a:pPr algn="just"/>
            <a:endParaRPr lang="en-US" dirty="0">
              <a:solidFill>
                <a:srgbClr val="002060"/>
              </a:solidFill>
            </a:endParaRPr>
          </a:p>
          <a:p>
            <a:pPr algn="just"/>
            <a:r>
              <a:rPr lang="en-US" b="1" dirty="0">
                <a:solidFill>
                  <a:srgbClr val="002060"/>
                </a:solidFill>
              </a:rPr>
              <a:t>A virtual circuit</a:t>
            </a:r>
            <a:r>
              <a:rPr lang="en-US" dirty="0">
                <a:solidFill>
                  <a:srgbClr val="002060"/>
                </a:solidFill>
              </a:rPr>
              <a:t> − It is a means of transporting data over a packet switched computer network in such a way that it appears as though there is a dedicated physical layer link between the source and destination end system of this data.</a:t>
            </a:r>
          </a:p>
          <a:p>
            <a:pPr algn="just"/>
            <a:endParaRPr lang="en-US" dirty="0">
              <a:solidFill>
                <a:srgbClr val="C00000"/>
              </a:solidFill>
            </a:endParaRPr>
          </a:p>
          <a:p>
            <a:pPr marL="285750" indent="-285750" algn="just">
              <a:buFont typeface="Arial" panose="020B0604020202020204" pitchFamily="34" charset="0"/>
              <a:buChar char="•"/>
            </a:pPr>
            <a:endParaRPr lang="en-IN" dirty="0" smtClean="0">
              <a:solidFill>
                <a:srgbClr val="C00000"/>
              </a:solidFill>
            </a:endParaRPr>
          </a:p>
          <a:p>
            <a:endParaRPr lang="en-US" dirty="0"/>
          </a:p>
          <a:p>
            <a:endParaRPr lang="en-IN" dirty="0"/>
          </a:p>
        </p:txBody>
      </p:sp>
    </p:spTree>
    <p:extLst>
      <p:ext uri="{BB962C8B-B14F-4D97-AF65-F5344CB8AC3E}">
        <p14:creationId xmlns:p14="http://schemas.microsoft.com/office/powerpoint/2010/main" val="2498337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830717" y="2111102"/>
            <a:ext cx="8701765" cy="307777"/>
          </a:xfrm>
          <a:prstGeom prst="rect">
            <a:avLst/>
          </a:prstGeom>
          <a:noFill/>
        </p:spPr>
        <p:txBody>
          <a:bodyPr wrap="square" rtlCol="0">
            <a:spAutoFit/>
          </a:bodyPr>
          <a:lstStyle/>
          <a:p>
            <a:pPr marL="285750" indent="-285750" algn="just">
              <a:buFont typeface="Arial" panose="020B0604020202020204" pitchFamily="34" charset="0"/>
              <a:buChar char="•"/>
            </a:pPr>
            <a:endParaRPr lang="en-US" dirty="0">
              <a:solidFill>
                <a:srgbClr val="C0000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23371" y="983398"/>
            <a:ext cx="8868229" cy="307777"/>
          </a:xfrm>
          <a:prstGeom prst="rect">
            <a:avLst/>
          </a:prstGeom>
        </p:spPr>
        <p:txBody>
          <a:bodyPr wrap="square">
            <a:spAutoFit/>
          </a:bodyPr>
          <a:lstStyle/>
          <a:p>
            <a:pPr algn="just"/>
            <a:endParaRPr lang="en-US" dirty="0" smtClean="0">
              <a:solidFill>
                <a:srgbClr val="C00000"/>
              </a:solidFill>
              <a:latin typeface="Arial" panose="020B0604020202020204" pitchFamily="34" charset="0"/>
            </a:endParaRPr>
          </a:p>
        </p:txBody>
      </p:sp>
      <p:sp>
        <p:nvSpPr>
          <p:cNvPr id="9" name="Rectangle 8"/>
          <p:cNvSpPr/>
          <p:nvPr/>
        </p:nvSpPr>
        <p:spPr>
          <a:xfrm>
            <a:off x="123371" y="983398"/>
            <a:ext cx="8824684" cy="3108543"/>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rPr>
              <a:t>For connection-oriented service, we need a virtual-circuit network</a:t>
            </a:r>
            <a:r>
              <a:rPr lang="en-US" dirty="0" smtClean="0">
                <a:solidFill>
                  <a:srgbClr val="C00000"/>
                </a:solidFill>
              </a:rPr>
              <a:t>.</a:t>
            </a:r>
          </a:p>
          <a:p>
            <a:pPr marL="285750" indent="-285750" algn="just">
              <a:buFont typeface="Arial" panose="020B0604020202020204" pitchFamily="34" charset="0"/>
              <a:buChar char="•"/>
            </a:pPr>
            <a:endParaRPr lang="en-US" dirty="0" smtClean="0">
              <a:solidFill>
                <a:srgbClr val="C00000"/>
              </a:solidFill>
            </a:endParaRPr>
          </a:p>
          <a:p>
            <a:pPr marL="285750" indent="-285750" algn="just">
              <a:buFont typeface="Arial" panose="020B0604020202020204" pitchFamily="34" charset="0"/>
              <a:buChar char="•"/>
            </a:pPr>
            <a:r>
              <a:rPr lang="en-US" dirty="0" smtClean="0">
                <a:solidFill>
                  <a:srgbClr val="C00000"/>
                </a:solidFill>
              </a:rPr>
              <a:t>The </a:t>
            </a:r>
            <a:r>
              <a:rPr lang="en-US" dirty="0">
                <a:solidFill>
                  <a:srgbClr val="C00000"/>
                </a:solidFill>
              </a:rPr>
              <a:t>idea behind virtual circuits is to avoid having to choose </a:t>
            </a:r>
            <a:r>
              <a:rPr lang="en-US" dirty="0" smtClean="0">
                <a:solidFill>
                  <a:srgbClr val="C00000"/>
                </a:solidFill>
              </a:rPr>
              <a:t>a new </a:t>
            </a:r>
            <a:r>
              <a:rPr lang="en-US" dirty="0">
                <a:solidFill>
                  <a:srgbClr val="C00000"/>
                </a:solidFill>
              </a:rPr>
              <a:t>route for every packet </a:t>
            </a:r>
            <a:r>
              <a:rPr lang="en-US" dirty="0" smtClean="0">
                <a:solidFill>
                  <a:srgbClr val="C00000"/>
                </a:solidFill>
              </a:rPr>
              <a:t>sent.</a:t>
            </a:r>
          </a:p>
          <a:p>
            <a:pPr algn="just"/>
            <a:r>
              <a:rPr lang="en-US" dirty="0" smtClean="0">
                <a:solidFill>
                  <a:srgbClr val="C00000"/>
                </a:solidFill>
              </a:rPr>
              <a:t> </a:t>
            </a:r>
            <a:endParaRPr lang="en-US" dirty="0">
              <a:solidFill>
                <a:srgbClr val="C00000"/>
              </a:solidFill>
            </a:endParaRPr>
          </a:p>
          <a:p>
            <a:pPr marL="285750" indent="-285750" algn="just">
              <a:buFont typeface="Arial" panose="020B0604020202020204" pitchFamily="34" charset="0"/>
              <a:buChar char="•"/>
            </a:pPr>
            <a:r>
              <a:rPr lang="en-US" dirty="0" smtClean="0">
                <a:solidFill>
                  <a:srgbClr val="C00000"/>
                </a:solidFill>
              </a:rPr>
              <a:t>When </a:t>
            </a:r>
            <a:r>
              <a:rPr lang="en-US" dirty="0">
                <a:solidFill>
                  <a:srgbClr val="C00000"/>
                </a:solidFill>
              </a:rPr>
              <a:t>a connection is </a:t>
            </a:r>
            <a:r>
              <a:rPr lang="en-US" dirty="0" smtClean="0">
                <a:solidFill>
                  <a:srgbClr val="C00000"/>
                </a:solidFill>
              </a:rPr>
              <a:t>established</a:t>
            </a:r>
            <a:r>
              <a:rPr lang="en-US" dirty="0">
                <a:solidFill>
                  <a:srgbClr val="C00000"/>
                </a:solidFill>
              </a:rPr>
              <a:t>, a route from the source machine to the destination machine is chosen </a:t>
            </a:r>
            <a:r>
              <a:rPr lang="en-US" dirty="0" smtClean="0">
                <a:solidFill>
                  <a:srgbClr val="C00000"/>
                </a:solidFill>
              </a:rPr>
              <a:t>as part </a:t>
            </a:r>
            <a:r>
              <a:rPr lang="en-US" dirty="0">
                <a:solidFill>
                  <a:srgbClr val="C00000"/>
                </a:solidFill>
              </a:rPr>
              <a:t>of the connection setup and stored in tables inside the routers. </a:t>
            </a: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smtClean="0">
                <a:solidFill>
                  <a:srgbClr val="C00000"/>
                </a:solidFill>
              </a:rPr>
              <a:t>That </a:t>
            </a:r>
            <a:r>
              <a:rPr lang="en-US" dirty="0">
                <a:solidFill>
                  <a:srgbClr val="C00000"/>
                </a:solidFill>
              </a:rPr>
              <a:t>route </a:t>
            </a:r>
            <a:r>
              <a:rPr lang="en-US" dirty="0" smtClean="0">
                <a:solidFill>
                  <a:srgbClr val="C00000"/>
                </a:solidFill>
              </a:rPr>
              <a:t>is used </a:t>
            </a:r>
            <a:r>
              <a:rPr lang="en-US" dirty="0">
                <a:solidFill>
                  <a:srgbClr val="C00000"/>
                </a:solidFill>
              </a:rPr>
              <a:t>for all traffic flowing over the connection, exactly the same way that </a:t>
            </a:r>
            <a:r>
              <a:rPr lang="en-US" dirty="0" smtClean="0">
                <a:solidFill>
                  <a:srgbClr val="C00000"/>
                </a:solidFill>
              </a:rPr>
              <a:t>the telephone </a:t>
            </a:r>
            <a:r>
              <a:rPr lang="en-US" dirty="0">
                <a:solidFill>
                  <a:srgbClr val="C00000"/>
                </a:solidFill>
              </a:rPr>
              <a:t>system works. </a:t>
            </a: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smtClean="0">
                <a:solidFill>
                  <a:srgbClr val="C00000"/>
                </a:solidFill>
              </a:rPr>
              <a:t>When </a:t>
            </a:r>
            <a:r>
              <a:rPr lang="en-US" dirty="0">
                <a:solidFill>
                  <a:srgbClr val="C00000"/>
                </a:solidFill>
              </a:rPr>
              <a:t>the connection is released, the virtual circuit </a:t>
            </a:r>
            <a:r>
              <a:rPr lang="en-US" dirty="0" smtClean="0">
                <a:solidFill>
                  <a:srgbClr val="C00000"/>
                </a:solidFill>
              </a:rPr>
              <a:t>is also </a:t>
            </a:r>
            <a:r>
              <a:rPr lang="en-US" dirty="0">
                <a:solidFill>
                  <a:srgbClr val="C00000"/>
                </a:solidFill>
              </a:rPr>
              <a:t>terminated. With connection-oriented service, each packet carries an </a:t>
            </a:r>
            <a:r>
              <a:rPr lang="en-US" dirty="0" smtClean="0">
                <a:solidFill>
                  <a:srgbClr val="C00000"/>
                </a:solidFill>
              </a:rPr>
              <a:t>identifier </a:t>
            </a:r>
            <a:r>
              <a:rPr lang="en-US" dirty="0">
                <a:solidFill>
                  <a:srgbClr val="C00000"/>
                </a:solidFill>
              </a:rPr>
              <a:t>telling which virtual circuit it belongs to</a:t>
            </a:r>
            <a:r>
              <a:rPr lang="en-US" dirty="0" smtClean="0">
                <a:solidFill>
                  <a:srgbClr val="C00000"/>
                </a:solidFill>
              </a:rPr>
              <a:t>.</a:t>
            </a:r>
          </a:p>
          <a:p>
            <a:pPr marL="285750" indent="-285750" algn="just">
              <a:buFont typeface="Arial" panose="020B0604020202020204" pitchFamily="34" charset="0"/>
              <a:buChar char="•"/>
            </a:pPr>
            <a:endParaRPr lang="en-US" dirty="0" smtClean="0">
              <a:solidFill>
                <a:srgbClr val="C00000"/>
              </a:solidFill>
            </a:endParaRPr>
          </a:p>
          <a:p>
            <a:pPr algn="just"/>
            <a:endParaRPr lang="en-IN" dirty="0"/>
          </a:p>
        </p:txBody>
      </p:sp>
      <p:sp>
        <p:nvSpPr>
          <p:cNvPr id="13" name="Rectangle 12"/>
          <p:cNvSpPr/>
          <p:nvPr/>
        </p:nvSpPr>
        <p:spPr>
          <a:xfrm>
            <a:off x="2286000" y="0"/>
            <a:ext cx="4840513" cy="1200329"/>
          </a:xfrm>
          <a:prstGeom prst="rect">
            <a:avLst/>
          </a:prstGeom>
        </p:spPr>
        <p:txBody>
          <a:bodyPr wrap="square">
            <a:spAutoFit/>
          </a:bodyPr>
          <a:lstStyle/>
          <a:p>
            <a:pPr algn="ctr"/>
            <a:r>
              <a:rPr lang="en-US" sz="2400" b="1" dirty="0" smtClean="0">
                <a:solidFill>
                  <a:srgbClr val="002060"/>
                </a:solidFill>
              </a:rPr>
              <a:t>Implementation of  </a:t>
            </a:r>
            <a:r>
              <a:rPr lang="en-US" sz="2400" b="1" dirty="0">
                <a:solidFill>
                  <a:srgbClr val="002060"/>
                </a:solidFill>
              </a:rPr>
              <a:t>Connection Oriented Service</a:t>
            </a:r>
          </a:p>
          <a:p>
            <a:pPr algn="ctr"/>
            <a:endParaRPr lang="en-US" sz="2400" b="1" dirty="0">
              <a:solidFill>
                <a:srgbClr val="002060"/>
              </a:solidFill>
            </a:endParaRPr>
          </a:p>
        </p:txBody>
      </p:sp>
      <p:sp>
        <p:nvSpPr>
          <p:cNvPr id="15" name="Rectangle 14"/>
          <p:cNvSpPr/>
          <p:nvPr/>
        </p:nvSpPr>
        <p:spPr>
          <a:xfrm>
            <a:off x="137885" y="991334"/>
            <a:ext cx="8647975" cy="738664"/>
          </a:xfrm>
          <a:prstGeom prst="rect">
            <a:avLst/>
          </a:prstGeom>
        </p:spPr>
        <p:txBody>
          <a:bodyPr wrap="square">
            <a:spAutoFit/>
          </a:bodyPr>
          <a:lstStyle/>
          <a:p>
            <a:pPr algn="just"/>
            <a:endParaRPr lang="en-US" dirty="0">
              <a:solidFill>
                <a:srgbClr val="C00000"/>
              </a:solidFill>
            </a:endParaRPr>
          </a:p>
          <a:p>
            <a:endParaRPr lang="en-US" dirty="0"/>
          </a:p>
          <a:p>
            <a:endParaRPr lang="en-IN" dirty="0"/>
          </a:p>
        </p:txBody>
      </p:sp>
    </p:spTree>
    <p:extLst>
      <p:ext uri="{BB962C8B-B14F-4D97-AF65-F5344CB8AC3E}">
        <p14:creationId xmlns:p14="http://schemas.microsoft.com/office/powerpoint/2010/main" val="1976722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87087" y="1063174"/>
            <a:ext cx="8919027" cy="1384995"/>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C00000"/>
                </a:solidFill>
              </a:rPr>
              <a:t>W</a:t>
            </a:r>
            <a:r>
              <a:rPr lang="en-US" dirty="0" smtClean="0">
                <a:solidFill>
                  <a:srgbClr val="C00000"/>
                </a:solidFill>
              </a:rPr>
              <a:t>e </a:t>
            </a:r>
            <a:r>
              <a:rPr lang="en-US" dirty="0">
                <a:solidFill>
                  <a:srgbClr val="C00000"/>
                </a:solidFill>
              </a:rPr>
              <a:t>have a conflict here </a:t>
            </a:r>
            <a:r>
              <a:rPr lang="en-US" dirty="0" smtClean="0">
                <a:solidFill>
                  <a:srgbClr val="C00000"/>
                </a:solidFill>
              </a:rPr>
              <a:t>be-cause </a:t>
            </a:r>
            <a:r>
              <a:rPr lang="en-US" dirty="0">
                <a:solidFill>
                  <a:srgbClr val="C00000"/>
                </a:solidFill>
              </a:rPr>
              <a:t>although A can easily distinguish connection 1 packets from H1 from </a:t>
            </a:r>
            <a:r>
              <a:rPr lang="en-US" dirty="0" smtClean="0">
                <a:solidFill>
                  <a:srgbClr val="C00000"/>
                </a:solidFill>
              </a:rPr>
              <a:t>connection </a:t>
            </a:r>
            <a:r>
              <a:rPr lang="en-US" dirty="0">
                <a:solidFill>
                  <a:srgbClr val="C00000"/>
                </a:solidFill>
              </a:rPr>
              <a:t>1 packets from H3, C cannot do this. </a:t>
            </a: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smtClean="0">
                <a:solidFill>
                  <a:srgbClr val="C00000"/>
                </a:solidFill>
              </a:rPr>
              <a:t>For </a:t>
            </a:r>
            <a:r>
              <a:rPr lang="en-US" dirty="0">
                <a:solidFill>
                  <a:srgbClr val="C00000"/>
                </a:solidFill>
              </a:rPr>
              <a:t>this reason, A assigns a </a:t>
            </a:r>
            <a:r>
              <a:rPr lang="en-US" dirty="0" smtClean="0">
                <a:solidFill>
                  <a:srgbClr val="C00000"/>
                </a:solidFill>
              </a:rPr>
              <a:t>different connection </a:t>
            </a:r>
            <a:r>
              <a:rPr lang="en-US" dirty="0">
                <a:solidFill>
                  <a:srgbClr val="C00000"/>
                </a:solidFill>
              </a:rPr>
              <a:t>identifier to the outgoing traffic for the second connection. </a:t>
            </a:r>
            <a:r>
              <a:rPr lang="en-US" dirty="0" smtClean="0">
                <a:solidFill>
                  <a:srgbClr val="C00000"/>
                </a:solidFill>
              </a:rPr>
              <a:t>Avoiding conflicts </a:t>
            </a:r>
            <a:r>
              <a:rPr lang="en-US" dirty="0">
                <a:solidFill>
                  <a:srgbClr val="C00000"/>
                </a:solidFill>
              </a:rPr>
              <a:t>of this kind is why routers need the ability to replace connection </a:t>
            </a:r>
            <a:r>
              <a:rPr lang="en-US" dirty="0" smtClean="0">
                <a:solidFill>
                  <a:srgbClr val="C00000"/>
                </a:solidFill>
              </a:rPr>
              <a:t>identifiers </a:t>
            </a:r>
            <a:r>
              <a:rPr lang="en-US" dirty="0">
                <a:solidFill>
                  <a:srgbClr val="C00000"/>
                </a:solidFill>
              </a:rPr>
              <a:t>in outgoing packets.</a:t>
            </a: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23371" y="983398"/>
            <a:ext cx="8868229" cy="307777"/>
          </a:xfrm>
          <a:prstGeom prst="rect">
            <a:avLst/>
          </a:prstGeom>
        </p:spPr>
        <p:txBody>
          <a:bodyPr wrap="square">
            <a:spAutoFit/>
          </a:bodyPr>
          <a:lstStyle/>
          <a:p>
            <a:pPr algn="just"/>
            <a:endParaRPr lang="en-US" dirty="0" smtClean="0">
              <a:solidFill>
                <a:srgbClr val="C00000"/>
              </a:solidFill>
              <a:latin typeface="Arial" panose="020B0604020202020204" pitchFamily="34" charset="0"/>
            </a:endParaRPr>
          </a:p>
        </p:txBody>
      </p:sp>
      <p:sp>
        <p:nvSpPr>
          <p:cNvPr id="9" name="Rectangle 8"/>
          <p:cNvSpPr/>
          <p:nvPr/>
        </p:nvSpPr>
        <p:spPr>
          <a:xfrm>
            <a:off x="123371" y="983398"/>
            <a:ext cx="8824684" cy="523220"/>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C00000"/>
              </a:solidFill>
            </a:endParaRPr>
          </a:p>
          <a:p>
            <a:pPr algn="just"/>
            <a:endParaRPr lang="en-IN" dirty="0"/>
          </a:p>
        </p:txBody>
      </p:sp>
      <p:sp>
        <p:nvSpPr>
          <p:cNvPr id="13" name="Rectangle 12"/>
          <p:cNvSpPr/>
          <p:nvPr/>
        </p:nvSpPr>
        <p:spPr>
          <a:xfrm>
            <a:off x="2286000" y="0"/>
            <a:ext cx="4840513" cy="1200329"/>
          </a:xfrm>
          <a:prstGeom prst="rect">
            <a:avLst/>
          </a:prstGeom>
        </p:spPr>
        <p:txBody>
          <a:bodyPr wrap="square">
            <a:spAutoFit/>
          </a:bodyPr>
          <a:lstStyle/>
          <a:p>
            <a:pPr algn="ctr"/>
            <a:r>
              <a:rPr lang="en-US" sz="2400" b="1" dirty="0" smtClean="0">
                <a:solidFill>
                  <a:srgbClr val="002060"/>
                </a:solidFill>
              </a:rPr>
              <a:t>Implementation of Connection </a:t>
            </a:r>
            <a:r>
              <a:rPr lang="en-US" sz="2400" b="1" dirty="0">
                <a:solidFill>
                  <a:srgbClr val="002060"/>
                </a:solidFill>
              </a:rPr>
              <a:t>Oriented Service</a:t>
            </a:r>
          </a:p>
          <a:p>
            <a:pPr algn="ctr"/>
            <a:endParaRPr lang="en-US" sz="2400" b="1" dirty="0">
              <a:solidFill>
                <a:srgbClr val="002060"/>
              </a:solidFill>
            </a:endParaRPr>
          </a:p>
        </p:txBody>
      </p:sp>
      <p:sp>
        <p:nvSpPr>
          <p:cNvPr id="15" name="Rectangle 14"/>
          <p:cNvSpPr/>
          <p:nvPr/>
        </p:nvSpPr>
        <p:spPr>
          <a:xfrm>
            <a:off x="137885" y="991334"/>
            <a:ext cx="8647975" cy="738664"/>
          </a:xfrm>
          <a:prstGeom prst="rect">
            <a:avLst/>
          </a:prstGeom>
        </p:spPr>
        <p:txBody>
          <a:bodyPr wrap="square">
            <a:spAutoFit/>
          </a:bodyPr>
          <a:lstStyle/>
          <a:p>
            <a:pPr algn="just"/>
            <a:endParaRPr lang="en-US" dirty="0">
              <a:solidFill>
                <a:srgbClr val="C00000"/>
              </a:solidFill>
            </a:endParaRPr>
          </a:p>
          <a:p>
            <a:endParaRPr lang="en-US" dirty="0"/>
          </a:p>
          <a:p>
            <a:endParaRPr lang="en-IN" dirty="0"/>
          </a:p>
        </p:txBody>
      </p:sp>
      <p:pic>
        <p:nvPicPr>
          <p:cNvPr id="16" name="Picture 15"/>
          <p:cNvPicPr>
            <a:picLocks noChangeAspect="1"/>
          </p:cNvPicPr>
          <p:nvPr/>
        </p:nvPicPr>
        <p:blipFill>
          <a:blip r:embed="rId3"/>
          <a:stretch>
            <a:fillRect/>
          </a:stretch>
        </p:blipFill>
        <p:spPr>
          <a:xfrm>
            <a:off x="1190173" y="2418085"/>
            <a:ext cx="6803207" cy="2329175"/>
          </a:xfrm>
          <a:prstGeom prst="rect">
            <a:avLst/>
          </a:prstGeom>
        </p:spPr>
      </p:pic>
    </p:spTree>
    <p:extLst>
      <p:ext uri="{BB962C8B-B14F-4D97-AF65-F5344CB8AC3E}">
        <p14:creationId xmlns:p14="http://schemas.microsoft.com/office/powerpoint/2010/main" val="1428713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23371" y="983398"/>
            <a:ext cx="8868229" cy="307777"/>
          </a:xfrm>
          <a:prstGeom prst="rect">
            <a:avLst/>
          </a:prstGeom>
        </p:spPr>
        <p:txBody>
          <a:bodyPr wrap="square">
            <a:spAutoFit/>
          </a:bodyPr>
          <a:lstStyle/>
          <a:p>
            <a:pPr algn="just"/>
            <a:endParaRPr lang="en-US" dirty="0" smtClean="0">
              <a:solidFill>
                <a:srgbClr val="C00000"/>
              </a:solidFill>
              <a:latin typeface="Arial" panose="020B0604020202020204" pitchFamily="34" charset="0"/>
            </a:endParaRPr>
          </a:p>
        </p:txBody>
      </p:sp>
      <p:sp>
        <p:nvSpPr>
          <p:cNvPr id="9" name="Rectangle 8"/>
          <p:cNvSpPr/>
          <p:nvPr/>
        </p:nvSpPr>
        <p:spPr>
          <a:xfrm>
            <a:off x="123371" y="983398"/>
            <a:ext cx="8824684" cy="523220"/>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C00000"/>
              </a:solidFill>
            </a:endParaRPr>
          </a:p>
          <a:p>
            <a:pPr algn="just"/>
            <a:endParaRPr lang="en-IN" dirty="0"/>
          </a:p>
        </p:txBody>
      </p:sp>
      <p:sp>
        <p:nvSpPr>
          <p:cNvPr id="13" name="Rectangle 12"/>
          <p:cNvSpPr/>
          <p:nvPr/>
        </p:nvSpPr>
        <p:spPr>
          <a:xfrm>
            <a:off x="2286000" y="0"/>
            <a:ext cx="4840513" cy="1200329"/>
          </a:xfrm>
          <a:prstGeom prst="rect">
            <a:avLst/>
          </a:prstGeom>
        </p:spPr>
        <p:txBody>
          <a:bodyPr wrap="square">
            <a:spAutoFit/>
          </a:bodyPr>
          <a:lstStyle/>
          <a:p>
            <a:pPr algn="ctr"/>
            <a:r>
              <a:rPr lang="en-US" sz="2400" b="1" dirty="0" smtClean="0">
                <a:solidFill>
                  <a:srgbClr val="002060"/>
                </a:solidFill>
              </a:rPr>
              <a:t>Implementation of Connection </a:t>
            </a:r>
            <a:r>
              <a:rPr lang="en-US" sz="2400" b="1" dirty="0">
                <a:solidFill>
                  <a:srgbClr val="002060"/>
                </a:solidFill>
              </a:rPr>
              <a:t>Oriented </a:t>
            </a:r>
            <a:r>
              <a:rPr lang="en-US" sz="2400" b="1" dirty="0" smtClean="0">
                <a:solidFill>
                  <a:srgbClr val="002060"/>
                </a:solidFill>
              </a:rPr>
              <a:t>Service-Virtual Circuit</a:t>
            </a:r>
            <a:endParaRPr lang="en-US" sz="2400" b="1" dirty="0">
              <a:solidFill>
                <a:srgbClr val="002060"/>
              </a:solidFill>
            </a:endParaRPr>
          </a:p>
          <a:p>
            <a:pPr algn="ctr"/>
            <a:endParaRPr lang="en-US" sz="2400" b="1" dirty="0">
              <a:solidFill>
                <a:srgbClr val="002060"/>
              </a:solidFill>
            </a:endParaRPr>
          </a:p>
        </p:txBody>
      </p:sp>
      <p:sp>
        <p:nvSpPr>
          <p:cNvPr id="15" name="Rectangle 14"/>
          <p:cNvSpPr/>
          <p:nvPr/>
        </p:nvSpPr>
        <p:spPr>
          <a:xfrm>
            <a:off x="137885" y="991334"/>
            <a:ext cx="8647975" cy="738664"/>
          </a:xfrm>
          <a:prstGeom prst="rect">
            <a:avLst/>
          </a:prstGeom>
        </p:spPr>
        <p:txBody>
          <a:bodyPr wrap="square">
            <a:spAutoFit/>
          </a:bodyPr>
          <a:lstStyle/>
          <a:p>
            <a:pPr algn="just"/>
            <a:endParaRPr lang="en-US" dirty="0">
              <a:solidFill>
                <a:srgbClr val="C00000"/>
              </a:solidFill>
            </a:endParaRPr>
          </a:p>
          <a:p>
            <a:endParaRPr lang="en-US" dirty="0"/>
          </a:p>
          <a:p>
            <a:endParaRPr lang="en-IN" dirty="0"/>
          </a:p>
        </p:txBody>
      </p:sp>
      <p:pic>
        <p:nvPicPr>
          <p:cNvPr id="9218" name="Picture 2" descr="Virtual Circuit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1063173"/>
            <a:ext cx="8603795" cy="370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189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23371" y="983398"/>
            <a:ext cx="8868229" cy="307777"/>
          </a:xfrm>
          <a:prstGeom prst="rect">
            <a:avLst/>
          </a:prstGeom>
        </p:spPr>
        <p:txBody>
          <a:bodyPr wrap="square">
            <a:spAutoFit/>
          </a:bodyPr>
          <a:lstStyle/>
          <a:p>
            <a:pPr algn="just"/>
            <a:endParaRPr lang="en-US" dirty="0" smtClean="0">
              <a:solidFill>
                <a:srgbClr val="C00000"/>
              </a:solidFill>
              <a:latin typeface="Arial" panose="020B0604020202020204" pitchFamily="34" charset="0"/>
            </a:endParaRPr>
          </a:p>
        </p:txBody>
      </p:sp>
      <p:sp>
        <p:nvSpPr>
          <p:cNvPr id="9" name="Rectangle 8"/>
          <p:cNvSpPr/>
          <p:nvPr/>
        </p:nvSpPr>
        <p:spPr>
          <a:xfrm>
            <a:off x="123371" y="983398"/>
            <a:ext cx="8824684" cy="523220"/>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C00000"/>
              </a:solidFill>
            </a:endParaRPr>
          </a:p>
          <a:p>
            <a:pPr algn="just"/>
            <a:endParaRPr lang="en-IN" dirty="0"/>
          </a:p>
        </p:txBody>
      </p:sp>
      <p:sp>
        <p:nvSpPr>
          <p:cNvPr id="13" name="Rectangle 12"/>
          <p:cNvSpPr/>
          <p:nvPr/>
        </p:nvSpPr>
        <p:spPr>
          <a:xfrm>
            <a:off x="2286000" y="0"/>
            <a:ext cx="4840513" cy="1200329"/>
          </a:xfrm>
          <a:prstGeom prst="rect">
            <a:avLst/>
          </a:prstGeom>
        </p:spPr>
        <p:txBody>
          <a:bodyPr wrap="square">
            <a:spAutoFit/>
          </a:bodyPr>
          <a:lstStyle/>
          <a:p>
            <a:pPr algn="ctr"/>
            <a:r>
              <a:rPr lang="en-US" sz="2400" b="1" dirty="0" smtClean="0">
                <a:solidFill>
                  <a:srgbClr val="002060"/>
                </a:solidFill>
              </a:rPr>
              <a:t>Implementation of Connection </a:t>
            </a:r>
            <a:r>
              <a:rPr lang="en-US" sz="2400" b="1" dirty="0">
                <a:solidFill>
                  <a:srgbClr val="002060"/>
                </a:solidFill>
              </a:rPr>
              <a:t>Oriented </a:t>
            </a:r>
            <a:r>
              <a:rPr lang="en-US" sz="2400" b="1" dirty="0" smtClean="0">
                <a:solidFill>
                  <a:srgbClr val="002060"/>
                </a:solidFill>
              </a:rPr>
              <a:t>Service-Virtual Circuit</a:t>
            </a:r>
            <a:endParaRPr lang="en-US" sz="2400" b="1" dirty="0">
              <a:solidFill>
                <a:srgbClr val="002060"/>
              </a:solidFill>
            </a:endParaRPr>
          </a:p>
          <a:p>
            <a:pPr algn="ctr"/>
            <a:endParaRPr lang="en-US" sz="2400" b="1" dirty="0">
              <a:solidFill>
                <a:srgbClr val="002060"/>
              </a:solidFill>
            </a:endParaRPr>
          </a:p>
        </p:txBody>
      </p:sp>
      <p:sp>
        <p:nvSpPr>
          <p:cNvPr id="15" name="Rectangle 14"/>
          <p:cNvSpPr/>
          <p:nvPr/>
        </p:nvSpPr>
        <p:spPr>
          <a:xfrm>
            <a:off x="137885" y="991334"/>
            <a:ext cx="8647975" cy="738664"/>
          </a:xfrm>
          <a:prstGeom prst="rect">
            <a:avLst/>
          </a:prstGeom>
        </p:spPr>
        <p:txBody>
          <a:bodyPr wrap="square">
            <a:spAutoFit/>
          </a:bodyPr>
          <a:lstStyle/>
          <a:p>
            <a:pPr algn="just"/>
            <a:endParaRPr lang="en-US" dirty="0">
              <a:solidFill>
                <a:srgbClr val="C00000"/>
              </a:solidFill>
            </a:endParaRPr>
          </a:p>
          <a:p>
            <a:endParaRPr lang="en-US" dirty="0"/>
          </a:p>
          <a:p>
            <a:endParaRPr lang="en-IN" dirty="0"/>
          </a:p>
        </p:txBody>
      </p:sp>
      <p:sp>
        <p:nvSpPr>
          <p:cNvPr id="2" name="AutoShape 2" descr="SVC vs PVC"/>
          <p:cNvSpPr>
            <a:spLocks noChangeAspect="1" noChangeArrowheads="1"/>
          </p:cNvSpPr>
          <p:nvPr/>
        </p:nvSpPr>
        <p:spPr bwMode="auto">
          <a:xfrm>
            <a:off x="3647712" y="240007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p:cNvPicPr>
            <a:picLocks noChangeAspect="1"/>
          </p:cNvPicPr>
          <p:nvPr/>
        </p:nvPicPr>
        <p:blipFill>
          <a:blip r:embed="rId3"/>
          <a:stretch>
            <a:fillRect/>
          </a:stretch>
        </p:blipFill>
        <p:spPr>
          <a:xfrm>
            <a:off x="740229" y="946672"/>
            <a:ext cx="8096430" cy="3737377"/>
          </a:xfrm>
          <a:prstGeom prst="rect">
            <a:avLst/>
          </a:prstGeom>
        </p:spPr>
      </p:pic>
    </p:spTree>
    <p:extLst>
      <p:ext uri="{BB962C8B-B14F-4D97-AF65-F5344CB8AC3E}">
        <p14:creationId xmlns:p14="http://schemas.microsoft.com/office/powerpoint/2010/main" val="1670198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23371" y="983398"/>
            <a:ext cx="8868229" cy="307777"/>
          </a:xfrm>
          <a:prstGeom prst="rect">
            <a:avLst/>
          </a:prstGeom>
        </p:spPr>
        <p:txBody>
          <a:bodyPr wrap="square">
            <a:spAutoFit/>
          </a:bodyPr>
          <a:lstStyle/>
          <a:p>
            <a:pPr algn="just"/>
            <a:endParaRPr lang="en-US" dirty="0" smtClean="0">
              <a:solidFill>
                <a:srgbClr val="C00000"/>
              </a:solidFill>
              <a:latin typeface="Arial" panose="020B0604020202020204" pitchFamily="34" charset="0"/>
            </a:endParaRPr>
          </a:p>
        </p:txBody>
      </p:sp>
      <p:sp>
        <p:nvSpPr>
          <p:cNvPr id="9" name="Rectangle 8"/>
          <p:cNvSpPr/>
          <p:nvPr/>
        </p:nvSpPr>
        <p:spPr>
          <a:xfrm>
            <a:off x="123371" y="983398"/>
            <a:ext cx="8824684" cy="523220"/>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C00000"/>
              </a:solidFill>
            </a:endParaRPr>
          </a:p>
          <a:p>
            <a:pPr algn="just"/>
            <a:endParaRPr lang="en-IN" dirty="0"/>
          </a:p>
        </p:txBody>
      </p:sp>
      <p:sp>
        <p:nvSpPr>
          <p:cNvPr id="13" name="Rectangle 12"/>
          <p:cNvSpPr/>
          <p:nvPr/>
        </p:nvSpPr>
        <p:spPr>
          <a:xfrm>
            <a:off x="2286000" y="0"/>
            <a:ext cx="4840513" cy="1200329"/>
          </a:xfrm>
          <a:prstGeom prst="rect">
            <a:avLst/>
          </a:prstGeom>
        </p:spPr>
        <p:txBody>
          <a:bodyPr wrap="square">
            <a:spAutoFit/>
          </a:bodyPr>
          <a:lstStyle/>
          <a:p>
            <a:pPr algn="ctr"/>
            <a:r>
              <a:rPr lang="en-US" sz="2400" b="1" dirty="0" smtClean="0">
                <a:solidFill>
                  <a:srgbClr val="002060"/>
                </a:solidFill>
              </a:rPr>
              <a:t>Implementation of Connection </a:t>
            </a:r>
            <a:r>
              <a:rPr lang="en-US" sz="2400" b="1" dirty="0">
                <a:solidFill>
                  <a:srgbClr val="002060"/>
                </a:solidFill>
              </a:rPr>
              <a:t>Oriented </a:t>
            </a:r>
            <a:r>
              <a:rPr lang="en-US" sz="2400" b="1" dirty="0" smtClean="0">
                <a:solidFill>
                  <a:srgbClr val="002060"/>
                </a:solidFill>
              </a:rPr>
              <a:t>Service-Virtual Circuit</a:t>
            </a:r>
            <a:endParaRPr lang="en-US" sz="2400" b="1" dirty="0">
              <a:solidFill>
                <a:srgbClr val="002060"/>
              </a:solidFill>
            </a:endParaRPr>
          </a:p>
          <a:p>
            <a:pPr algn="ctr"/>
            <a:endParaRPr lang="en-US" sz="2400" b="1" dirty="0">
              <a:solidFill>
                <a:srgbClr val="002060"/>
              </a:solidFill>
            </a:endParaRPr>
          </a:p>
        </p:txBody>
      </p:sp>
      <p:sp>
        <p:nvSpPr>
          <p:cNvPr id="15" name="Rectangle 14"/>
          <p:cNvSpPr/>
          <p:nvPr/>
        </p:nvSpPr>
        <p:spPr>
          <a:xfrm>
            <a:off x="137885" y="991334"/>
            <a:ext cx="8647975" cy="738664"/>
          </a:xfrm>
          <a:prstGeom prst="rect">
            <a:avLst/>
          </a:prstGeom>
        </p:spPr>
        <p:txBody>
          <a:bodyPr wrap="square">
            <a:spAutoFit/>
          </a:bodyPr>
          <a:lstStyle/>
          <a:p>
            <a:pPr algn="just"/>
            <a:endParaRPr lang="en-US" dirty="0">
              <a:solidFill>
                <a:srgbClr val="C00000"/>
              </a:solidFill>
            </a:endParaRPr>
          </a:p>
          <a:p>
            <a:endParaRPr lang="en-US" dirty="0"/>
          </a:p>
          <a:p>
            <a:endParaRPr lang="en-IN" dirty="0"/>
          </a:p>
        </p:txBody>
      </p:sp>
      <p:pic>
        <p:nvPicPr>
          <p:cNvPr id="10242" name="Picture 2" descr="Difference between Switched Virtual Circuit and Permanent Virtual Circu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71" y="1112802"/>
            <a:ext cx="8905875" cy="3703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754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5576" y="2263503"/>
            <a:ext cx="8836024" cy="2893100"/>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endParaRPr lang="en-US" dirty="0" smtClean="0"/>
          </a:p>
          <a:p>
            <a:pPr marL="285750" indent="-285750" algn="just">
              <a:buFont typeface="Arial" panose="020B0604020202020204" pitchFamily="34" charset="0"/>
              <a:buChar char="•"/>
            </a:pPr>
            <a:r>
              <a:rPr lang="en-US" dirty="0" smtClean="0">
                <a:solidFill>
                  <a:srgbClr val="C00000"/>
                </a:solidFill>
              </a:rPr>
              <a:t>It </a:t>
            </a:r>
            <a:r>
              <a:rPr lang="en-US" dirty="0">
                <a:solidFill>
                  <a:srgbClr val="C00000"/>
                </a:solidFill>
              </a:rPr>
              <a:t>is a network where a virtual connection is established between source and the destination. Through this network, packets will be transferred during any call. </a:t>
            </a:r>
            <a:endParaRPr lang="en-US" dirty="0" smtClean="0">
              <a:solidFill>
                <a:srgbClr val="C00000"/>
              </a:solidFill>
            </a:endParaRPr>
          </a:p>
          <a:p>
            <a:pPr marL="285750" indent="-285750" algn="just">
              <a:buFont typeface="Arial" panose="020B0604020202020204" pitchFamily="34" charset="0"/>
              <a:buChar char="•"/>
            </a:pPr>
            <a:r>
              <a:rPr lang="en-US" dirty="0" smtClean="0">
                <a:solidFill>
                  <a:srgbClr val="C00000"/>
                </a:solidFill>
              </a:rPr>
              <a:t>The </a:t>
            </a:r>
            <a:r>
              <a:rPr lang="en-US" dirty="0">
                <a:solidFill>
                  <a:srgbClr val="C00000"/>
                </a:solidFill>
              </a:rPr>
              <a:t>path established between two points appears as a dedicated physical circuit. Therefore, it is called a virtual circuit. It is a type of packet switching.</a:t>
            </a:r>
          </a:p>
          <a:p>
            <a:pPr marL="285750" indent="-285750" algn="just">
              <a:buFont typeface="Arial" panose="020B0604020202020204" pitchFamily="34" charset="0"/>
              <a:buChar char="•"/>
            </a:pPr>
            <a:r>
              <a:rPr lang="en-US" dirty="0">
                <a:solidFill>
                  <a:srgbClr val="C00000"/>
                </a:solidFill>
              </a:rPr>
              <a:t>It is a connection-oriented service, where the first packet goes and reserves the resources for the subsequent packets.</a:t>
            </a:r>
          </a:p>
          <a:p>
            <a:pPr marL="285750" indent="-285750" algn="just">
              <a:buFont typeface="Arial" panose="020B0604020202020204" pitchFamily="34" charset="0"/>
              <a:buChar char="•"/>
            </a:pPr>
            <a:r>
              <a:rPr lang="en-US" b="1" dirty="0">
                <a:solidFill>
                  <a:srgbClr val="C00000"/>
                </a:solidFill>
              </a:rPr>
              <a:t>For examples − X.25 and frame relay</a:t>
            </a:r>
            <a:r>
              <a:rPr lang="en-US" b="1" dirty="0" smtClean="0">
                <a:solidFill>
                  <a:srgbClr val="C00000"/>
                </a:solidFill>
              </a:rPr>
              <a:t>.</a:t>
            </a:r>
          </a:p>
          <a:p>
            <a:endParaRPr lang="en-US" dirty="0"/>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23371" y="983398"/>
            <a:ext cx="8868229" cy="307777"/>
          </a:xfrm>
          <a:prstGeom prst="rect">
            <a:avLst/>
          </a:prstGeom>
        </p:spPr>
        <p:txBody>
          <a:bodyPr wrap="square">
            <a:spAutoFit/>
          </a:bodyPr>
          <a:lstStyle/>
          <a:p>
            <a:pPr algn="just"/>
            <a:endParaRPr lang="en-US" dirty="0" smtClean="0">
              <a:solidFill>
                <a:srgbClr val="C00000"/>
              </a:solidFill>
              <a:latin typeface="Arial" panose="020B0604020202020204" pitchFamily="34" charset="0"/>
            </a:endParaRPr>
          </a:p>
        </p:txBody>
      </p:sp>
      <p:sp>
        <p:nvSpPr>
          <p:cNvPr id="13" name="Rectangle 12"/>
          <p:cNvSpPr/>
          <p:nvPr/>
        </p:nvSpPr>
        <p:spPr>
          <a:xfrm>
            <a:off x="2286000" y="0"/>
            <a:ext cx="4840513" cy="1200329"/>
          </a:xfrm>
          <a:prstGeom prst="rect">
            <a:avLst/>
          </a:prstGeom>
        </p:spPr>
        <p:txBody>
          <a:bodyPr wrap="square">
            <a:spAutoFit/>
          </a:bodyPr>
          <a:lstStyle/>
          <a:p>
            <a:pPr algn="ctr"/>
            <a:r>
              <a:rPr lang="en-US" sz="2400" b="1" dirty="0" smtClean="0">
                <a:solidFill>
                  <a:srgbClr val="002060"/>
                </a:solidFill>
              </a:rPr>
              <a:t>Implementation of Connection </a:t>
            </a:r>
            <a:r>
              <a:rPr lang="en-US" sz="2400" b="1" dirty="0">
                <a:solidFill>
                  <a:srgbClr val="002060"/>
                </a:solidFill>
              </a:rPr>
              <a:t>Oriented Service</a:t>
            </a:r>
          </a:p>
          <a:p>
            <a:pPr algn="ctr"/>
            <a:endParaRPr lang="en-US" sz="2400" b="1" dirty="0">
              <a:solidFill>
                <a:srgbClr val="002060"/>
              </a:solidFill>
            </a:endParaRPr>
          </a:p>
        </p:txBody>
      </p:sp>
      <p:sp>
        <p:nvSpPr>
          <p:cNvPr id="15" name="Rectangle 14"/>
          <p:cNvSpPr/>
          <p:nvPr/>
        </p:nvSpPr>
        <p:spPr>
          <a:xfrm>
            <a:off x="137885" y="991334"/>
            <a:ext cx="8647975" cy="738664"/>
          </a:xfrm>
          <a:prstGeom prst="rect">
            <a:avLst/>
          </a:prstGeom>
        </p:spPr>
        <p:txBody>
          <a:bodyPr wrap="square">
            <a:spAutoFit/>
          </a:bodyPr>
          <a:lstStyle/>
          <a:p>
            <a:pPr algn="just"/>
            <a:endParaRPr lang="en-US" dirty="0">
              <a:solidFill>
                <a:srgbClr val="C00000"/>
              </a:solidFill>
            </a:endParaRPr>
          </a:p>
          <a:p>
            <a:endParaRPr lang="en-US" dirty="0"/>
          </a:p>
          <a:p>
            <a:endParaRPr lang="en-IN" dirty="0"/>
          </a:p>
        </p:txBody>
      </p:sp>
      <p:sp>
        <p:nvSpPr>
          <p:cNvPr id="18" name="Rectangle 5"/>
          <p:cNvSpPr>
            <a:spLocks noChangeArrowheads="1"/>
          </p:cNvSpPr>
          <p:nvPr/>
        </p:nvSpPr>
        <p:spPr bwMode="auto">
          <a:xfrm>
            <a:off x="696686" y="1060635"/>
            <a:ext cx="9438139"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smtClean="0">
                <a:ln>
                  <a:noFill/>
                </a:ln>
                <a:solidFill>
                  <a:srgbClr val="C00000"/>
                </a:solidFill>
                <a:effectLst/>
                <a:latin typeface="+mj-lt"/>
              </a:rPr>
              <a:t>The pictorial representation of virtual circuit connection over a telephone call </a:t>
            </a:r>
            <a:r>
              <a:rPr lang="en-US" altLang="en-US" dirty="0" smtClean="0">
                <a:solidFill>
                  <a:srgbClr val="C00000"/>
                </a:solidFill>
                <a:latin typeface="+mj-lt"/>
              </a:rPr>
              <a:t>is as follows:</a:t>
            </a:r>
            <a:endParaRPr kumimoji="0" lang="en-US" altLang="en-US" b="0" i="0" u="none" strike="noStrike" cap="none" normalizeH="0" baseline="0" dirty="0" smtClean="0">
              <a:ln>
                <a:noFill/>
              </a:ln>
              <a:solidFill>
                <a:srgbClr val="C00000"/>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erdana" panose="020B0604030504040204" pitchFamily="34" charset="0"/>
              </a:rPr>
              <a:t>  </a:t>
            </a:r>
            <a:endParaRPr kumimoji="0" lang="en-US" altLang="en-US" sz="15300" b="0" i="0" u="none" strike="noStrike" cap="none" normalizeH="0" baseline="0" dirty="0" smtClean="0">
              <a:ln>
                <a:noFill/>
              </a:ln>
              <a:solidFill>
                <a:srgbClr val="000000"/>
              </a:solidFill>
              <a:effectLst/>
              <a:latin typeface="Verdana" panose="020B0604030504040204" pitchFamily="34" charset="0"/>
            </a:endParaRPr>
          </a:p>
        </p:txBody>
      </p:sp>
      <p:pic>
        <p:nvPicPr>
          <p:cNvPr id="1030" name="Picture 6" descr="https://www.tutorialspoint.com/assets/questions/media/56330/packet_switching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200" y="1605741"/>
            <a:ext cx="7670800" cy="1635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0830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23371" y="983398"/>
            <a:ext cx="8868229" cy="307777"/>
          </a:xfrm>
          <a:prstGeom prst="rect">
            <a:avLst/>
          </a:prstGeom>
        </p:spPr>
        <p:txBody>
          <a:bodyPr wrap="square">
            <a:spAutoFit/>
          </a:bodyPr>
          <a:lstStyle/>
          <a:p>
            <a:pPr algn="just"/>
            <a:endParaRPr lang="en-US" dirty="0" smtClean="0">
              <a:solidFill>
                <a:srgbClr val="C00000"/>
              </a:solidFill>
              <a:latin typeface="Arial" panose="020B0604020202020204" pitchFamily="34" charset="0"/>
            </a:endParaRPr>
          </a:p>
        </p:txBody>
      </p:sp>
      <p:sp>
        <p:nvSpPr>
          <p:cNvPr id="9" name="Rectangle 8"/>
          <p:cNvSpPr/>
          <p:nvPr/>
        </p:nvSpPr>
        <p:spPr>
          <a:xfrm>
            <a:off x="123371" y="928915"/>
            <a:ext cx="8919026" cy="4455689"/>
          </a:xfrm>
          <a:prstGeom prst="rect">
            <a:avLst/>
          </a:prstGeom>
        </p:spPr>
        <p:txBody>
          <a:bodyPr wrap="square">
            <a:spAutoFit/>
          </a:bodyPr>
          <a:lstStyle/>
          <a:p>
            <a:r>
              <a:rPr lang="en-US" b="1" dirty="0" smtClean="0">
                <a:solidFill>
                  <a:srgbClr val="C00000"/>
                </a:solidFill>
              </a:rPr>
              <a:t>Benefits of Virtual Circuits :</a:t>
            </a:r>
          </a:p>
          <a:p>
            <a:pPr marL="285750" indent="-285750">
              <a:buFont typeface="Arial" panose="020B0604020202020204" pitchFamily="34" charset="0"/>
              <a:buChar char="•"/>
            </a:pPr>
            <a:endParaRPr lang="en-US" dirty="0" smtClean="0">
              <a:solidFill>
                <a:srgbClr val="C00000"/>
              </a:solidFill>
            </a:endParaRPr>
          </a:p>
          <a:p>
            <a:pPr marL="285750" indent="-285750">
              <a:buFont typeface="Arial" panose="020B0604020202020204" pitchFamily="34" charset="0"/>
              <a:buChar char="•"/>
            </a:pPr>
            <a:r>
              <a:rPr lang="en-US" dirty="0" smtClean="0">
                <a:solidFill>
                  <a:srgbClr val="C00000"/>
                </a:solidFill>
              </a:rPr>
              <a:t>Packets </a:t>
            </a:r>
            <a:r>
              <a:rPr lang="en-US" dirty="0">
                <a:solidFill>
                  <a:srgbClr val="C00000"/>
                </a:solidFill>
              </a:rPr>
              <a:t>are delivered in the same order as they all follow the same route between the source &amp; the destination</a:t>
            </a:r>
            <a:r>
              <a:rPr lang="en-US" dirty="0" smtClean="0">
                <a:solidFill>
                  <a:srgbClr val="C00000"/>
                </a:solidFill>
              </a:rPr>
              <a:t>.</a:t>
            </a:r>
          </a:p>
          <a:p>
            <a:pPr marL="285750" indent="-285750">
              <a:buFont typeface="Arial" panose="020B0604020202020204" pitchFamily="34" charset="0"/>
              <a:buChar char="•"/>
            </a:pPr>
            <a:endParaRPr lang="en-US" dirty="0">
              <a:solidFill>
                <a:srgbClr val="C00000"/>
              </a:solidFill>
            </a:endParaRPr>
          </a:p>
          <a:p>
            <a:pPr marL="285750" indent="-285750">
              <a:buFont typeface="Arial" panose="020B0604020202020204" pitchFamily="34" charset="0"/>
              <a:buChar char="•"/>
            </a:pPr>
            <a:r>
              <a:rPr lang="en-US" dirty="0">
                <a:solidFill>
                  <a:srgbClr val="C00000"/>
                </a:solidFill>
              </a:rPr>
              <a:t>The overhead is smaller as full address is not required on each packet as they all follow the same established path</a:t>
            </a:r>
            <a:r>
              <a:rPr lang="en-US" dirty="0" smtClean="0">
                <a:solidFill>
                  <a:srgbClr val="C00000"/>
                </a:solidFill>
              </a:rPr>
              <a:t>.</a:t>
            </a:r>
          </a:p>
          <a:p>
            <a:pPr marL="285750" indent="-285750">
              <a:buFont typeface="Arial" panose="020B0604020202020204" pitchFamily="34" charset="0"/>
              <a:buChar char="•"/>
            </a:pPr>
            <a:endParaRPr lang="en-US" dirty="0">
              <a:solidFill>
                <a:srgbClr val="C00000"/>
              </a:solidFill>
            </a:endParaRPr>
          </a:p>
          <a:p>
            <a:pPr marL="285750" indent="-285750">
              <a:buFont typeface="Arial" panose="020B0604020202020204" pitchFamily="34" charset="0"/>
              <a:buChar char="•"/>
            </a:pPr>
            <a:r>
              <a:rPr lang="en-US" dirty="0">
                <a:solidFill>
                  <a:srgbClr val="C00000"/>
                </a:solidFill>
              </a:rPr>
              <a:t>The connection is more reliable as it is one to one connection</a:t>
            </a:r>
            <a:r>
              <a:rPr lang="en-US" dirty="0" smtClean="0">
                <a:solidFill>
                  <a:srgbClr val="C00000"/>
                </a:solidFill>
              </a:rPr>
              <a:t>.</a:t>
            </a:r>
          </a:p>
          <a:p>
            <a:pPr marL="285750" indent="-285750">
              <a:buFont typeface="Arial" panose="020B0604020202020204" pitchFamily="34" charset="0"/>
              <a:buChar char="•"/>
            </a:pPr>
            <a:endParaRPr lang="en-US" dirty="0">
              <a:solidFill>
                <a:srgbClr val="C00000"/>
              </a:solidFill>
            </a:endParaRPr>
          </a:p>
          <a:p>
            <a:pPr marL="285750" indent="-285750">
              <a:buFont typeface="Arial" panose="020B0604020202020204" pitchFamily="34" charset="0"/>
              <a:buChar char="•"/>
            </a:pPr>
            <a:r>
              <a:rPr lang="en-US" dirty="0">
                <a:solidFill>
                  <a:srgbClr val="C00000"/>
                </a:solidFill>
              </a:rPr>
              <a:t>Less chances of data loss</a:t>
            </a:r>
            <a:r>
              <a:rPr lang="en-US" dirty="0" smtClean="0">
                <a:solidFill>
                  <a:srgbClr val="C00000"/>
                </a:solidFill>
              </a:rPr>
              <a:t>.</a:t>
            </a:r>
          </a:p>
          <a:p>
            <a:pPr marL="285750" indent="-285750">
              <a:buFont typeface="Arial" panose="020B0604020202020204" pitchFamily="34" charset="0"/>
              <a:buChar char="•"/>
            </a:pPr>
            <a:endParaRPr lang="en-US" dirty="0">
              <a:solidFill>
                <a:srgbClr val="002060"/>
              </a:solidFill>
            </a:endParaRPr>
          </a:p>
          <a:p>
            <a:r>
              <a:rPr lang="en-US" b="1" dirty="0" smtClean="0">
                <a:solidFill>
                  <a:srgbClr val="002060"/>
                </a:solidFill>
              </a:rPr>
              <a:t>Limitations of Virtual Circuits:</a:t>
            </a:r>
            <a:endParaRPr lang="en-US" b="1" dirty="0">
              <a:solidFill>
                <a:srgbClr val="002060"/>
              </a:solidFill>
            </a:endParaRPr>
          </a:p>
          <a:p>
            <a:pPr marL="285750" indent="-285750" algn="just">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The switching equipment should be powerful</a:t>
            </a:r>
            <a:r>
              <a:rPr lang="en-US" dirty="0" smtClean="0">
                <a:solidFill>
                  <a:srgbClr val="002060"/>
                </a:solidFill>
              </a:rPr>
              <a:t>.</a:t>
            </a: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Re-establishment of the network is difficult as if there is any failure</a:t>
            </a:r>
            <a:r>
              <a:rPr lang="en-US" dirty="0" smtClean="0">
                <a:solidFill>
                  <a:srgbClr val="002060"/>
                </a:solidFill>
              </a:rPr>
              <a:t>.</a:t>
            </a: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smtClean="0">
                <a:solidFill>
                  <a:srgbClr val="002060"/>
                </a:solidFill>
              </a:rPr>
              <a:t> </a:t>
            </a:r>
            <a:r>
              <a:rPr lang="en-US" dirty="0">
                <a:solidFill>
                  <a:srgbClr val="002060"/>
                </a:solidFill>
              </a:rPr>
              <a:t>All calls need to be re-established.</a:t>
            </a:r>
          </a:p>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2286000" y="0"/>
            <a:ext cx="4840513" cy="1200329"/>
          </a:xfrm>
          <a:prstGeom prst="rect">
            <a:avLst/>
          </a:prstGeom>
        </p:spPr>
        <p:txBody>
          <a:bodyPr wrap="square">
            <a:spAutoFit/>
          </a:bodyPr>
          <a:lstStyle/>
          <a:p>
            <a:pPr algn="ctr"/>
            <a:r>
              <a:rPr lang="en-US" sz="2400" b="1" dirty="0" smtClean="0">
                <a:solidFill>
                  <a:srgbClr val="002060"/>
                </a:solidFill>
              </a:rPr>
              <a:t>Implementation of  </a:t>
            </a:r>
            <a:r>
              <a:rPr lang="en-US" sz="2400" b="1" dirty="0">
                <a:solidFill>
                  <a:srgbClr val="002060"/>
                </a:solidFill>
              </a:rPr>
              <a:t>Connection Oriented Service</a:t>
            </a:r>
          </a:p>
          <a:p>
            <a:pPr algn="ctr"/>
            <a:endParaRPr lang="en-US" sz="2400" b="1" dirty="0">
              <a:solidFill>
                <a:srgbClr val="002060"/>
              </a:solidFill>
            </a:endParaRPr>
          </a:p>
        </p:txBody>
      </p:sp>
      <p:sp>
        <p:nvSpPr>
          <p:cNvPr id="15" name="Rectangle 14"/>
          <p:cNvSpPr/>
          <p:nvPr/>
        </p:nvSpPr>
        <p:spPr>
          <a:xfrm>
            <a:off x="137885" y="991334"/>
            <a:ext cx="8647975" cy="738664"/>
          </a:xfrm>
          <a:prstGeom prst="rect">
            <a:avLst/>
          </a:prstGeom>
        </p:spPr>
        <p:txBody>
          <a:bodyPr wrap="square">
            <a:spAutoFit/>
          </a:bodyPr>
          <a:lstStyle/>
          <a:p>
            <a:pPr algn="just"/>
            <a:endParaRPr lang="en-US" dirty="0">
              <a:solidFill>
                <a:srgbClr val="C00000"/>
              </a:solidFill>
            </a:endParaRPr>
          </a:p>
          <a:p>
            <a:endParaRPr lang="en-US" dirty="0"/>
          </a:p>
          <a:p>
            <a:endParaRPr lang="en-IN" dirty="0"/>
          </a:p>
        </p:txBody>
      </p:sp>
    </p:spTree>
    <p:extLst>
      <p:ext uri="{BB962C8B-B14F-4D97-AF65-F5344CB8AC3E}">
        <p14:creationId xmlns:p14="http://schemas.microsoft.com/office/powerpoint/2010/main" val="508860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6" name="Rectangle 5"/>
          <p:cNvSpPr/>
          <p:nvPr/>
        </p:nvSpPr>
        <p:spPr>
          <a:xfrm>
            <a:off x="87086" y="919844"/>
            <a:ext cx="8904514" cy="2893100"/>
          </a:xfrm>
          <a:prstGeom prst="rect">
            <a:avLst/>
          </a:prstGeom>
        </p:spPr>
        <p:txBody>
          <a:bodyPr wrap="square">
            <a:spAutoFit/>
          </a:bodyPr>
          <a:lstStyle/>
          <a:p>
            <a:pPr marL="285750" indent="-285750" algn="just" fontAlgn="base">
              <a:buFont typeface="Arial" panose="020B0604020202020204" pitchFamily="34" charset="0"/>
              <a:buChar char="•"/>
            </a:pPr>
            <a:r>
              <a:rPr lang="en-US" dirty="0">
                <a:solidFill>
                  <a:srgbClr val="C00000"/>
                </a:solidFill>
              </a:rPr>
              <a:t>When connectionless service is offered, packets are frequently called </a:t>
            </a:r>
            <a:r>
              <a:rPr lang="en-US" dirty="0" smtClean="0">
                <a:solidFill>
                  <a:srgbClr val="C00000"/>
                </a:solidFill>
              </a:rPr>
              <a:t>Datagrams </a:t>
            </a:r>
            <a:r>
              <a:rPr lang="en-US" dirty="0">
                <a:solidFill>
                  <a:srgbClr val="C00000"/>
                </a:solidFill>
              </a:rPr>
              <a:t>because individual packets are injected to the subnet and are routed individually</a:t>
            </a:r>
            <a:r>
              <a:rPr lang="en-US" dirty="0" smtClean="0">
                <a:solidFill>
                  <a:srgbClr val="C00000"/>
                </a:solidFill>
              </a:rPr>
              <a:t>.</a:t>
            </a:r>
          </a:p>
          <a:p>
            <a:pPr marL="285750" indent="-285750" algn="just" fontAlgn="base">
              <a:buFont typeface="Arial" panose="020B0604020202020204" pitchFamily="34" charset="0"/>
              <a:buChar char="•"/>
            </a:pPr>
            <a:endParaRPr lang="en-US" dirty="0">
              <a:solidFill>
                <a:srgbClr val="C00000"/>
              </a:solidFill>
            </a:endParaRPr>
          </a:p>
          <a:p>
            <a:pPr marL="285750" indent="-285750" algn="just" fontAlgn="base">
              <a:buFont typeface="Arial" panose="020B0604020202020204" pitchFamily="34" charset="0"/>
              <a:buChar char="•"/>
            </a:pPr>
            <a:r>
              <a:rPr lang="en-US" dirty="0">
                <a:solidFill>
                  <a:srgbClr val="C00000"/>
                </a:solidFill>
              </a:rPr>
              <a:t>No advance setup is required. Subnets are called Datagram subnets</a:t>
            </a:r>
            <a:r>
              <a:rPr lang="en-US" dirty="0" smtClean="0">
                <a:solidFill>
                  <a:srgbClr val="C00000"/>
                </a:solidFill>
              </a:rPr>
              <a:t>.</a:t>
            </a:r>
          </a:p>
          <a:p>
            <a:pPr marL="285750" indent="-285750" algn="just" fontAlgn="base">
              <a:buFont typeface="Arial" panose="020B0604020202020204" pitchFamily="34" charset="0"/>
              <a:buChar char="•"/>
            </a:pPr>
            <a:endParaRPr lang="en-US" dirty="0" smtClean="0">
              <a:solidFill>
                <a:srgbClr val="C00000"/>
              </a:solidFill>
            </a:endParaRPr>
          </a:p>
          <a:p>
            <a:pPr marL="285750" indent="-285750" algn="just" fontAlgn="base">
              <a:buFont typeface="Arial" panose="020B0604020202020204" pitchFamily="34" charset="0"/>
              <a:buChar char="•"/>
            </a:pPr>
            <a:r>
              <a:rPr lang="en-US" dirty="0">
                <a:solidFill>
                  <a:srgbClr val="C00000"/>
                </a:solidFill>
              </a:rPr>
              <a:t>The algorithm that manages the </a:t>
            </a:r>
            <a:r>
              <a:rPr lang="en-US" dirty="0" smtClean="0">
                <a:solidFill>
                  <a:srgbClr val="C00000"/>
                </a:solidFill>
              </a:rPr>
              <a:t>tables and </a:t>
            </a:r>
            <a:r>
              <a:rPr lang="en-US" dirty="0">
                <a:solidFill>
                  <a:srgbClr val="C00000"/>
                </a:solidFill>
              </a:rPr>
              <a:t>makes the routing decisions is called the routing </a:t>
            </a:r>
            <a:r>
              <a:rPr lang="en-US" dirty="0" smtClean="0">
                <a:solidFill>
                  <a:srgbClr val="C00000"/>
                </a:solidFill>
              </a:rPr>
              <a:t>algorithm.</a:t>
            </a:r>
          </a:p>
          <a:p>
            <a:pPr marL="285750" indent="-285750" algn="just" fontAlgn="base">
              <a:buFont typeface="Arial" panose="020B0604020202020204" pitchFamily="34" charset="0"/>
              <a:buChar char="•"/>
            </a:pPr>
            <a:endParaRPr lang="en-US" dirty="0" smtClean="0">
              <a:solidFill>
                <a:srgbClr val="C00000"/>
              </a:solidFill>
            </a:endParaRPr>
          </a:p>
          <a:p>
            <a:pPr marL="285750" indent="-285750" algn="just" fontAlgn="base">
              <a:buFont typeface="Arial" panose="020B0604020202020204" pitchFamily="34" charset="0"/>
              <a:buChar char="•"/>
            </a:pPr>
            <a:r>
              <a:rPr lang="en-US" dirty="0" smtClean="0">
                <a:solidFill>
                  <a:srgbClr val="002060"/>
                </a:solidFill>
              </a:rPr>
              <a:t>IP </a:t>
            </a:r>
            <a:r>
              <a:rPr lang="en-US" dirty="0">
                <a:solidFill>
                  <a:srgbClr val="002060"/>
                </a:solidFill>
              </a:rPr>
              <a:t>(Internet Protocol), which is the basis for the entire Internet, is the </a:t>
            </a:r>
            <a:r>
              <a:rPr lang="en-US" dirty="0" smtClean="0">
                <a:solidFill>
                  <a:srgbClr val="002060"/>
                </a:solidFill>
              </a:rPr>
              <a:t>dominant </a:t>
            </a:r>
            <a:r>
              <a:rPr lang="en-US" dirty="0">
                <a:solidFill>
                  <a:srgbClr val="002060"/>
                </a:solidFill>
              </a:rPr>
              <a:t>example of a connectionless network service. Each packet carries a </a:t>
            </a:r>
            <a:r>
              <a:rPr lang="en-US" dirty="0" smtClean="0">
                <a:solidFill>
                  <a:srgbClr val="002060"/>
                </a:solidFill>
              </a:rPr>
              <a:t>destination </a:t>
            </a:r>
            <a:r>
              <a:rPr lang="en-US" dirty="0">
                <a:solidFill>
                  <a:srgbClr val="002060"/>
                </a:solidFill>
              </a:rPr>
              <a:t>IP address that routers use to individually forward each packet. The </a:t>
            </a:r>
            <a:r>
              <a:rPr lang="en-US" dirty="0" smtClean="0">
                <a:solidFill>
                  <a:srgbClr val="002060"/>
                </a:solidFill>
              </a:rPr>
              <a:t>addresses are </a:t>
            </a:r>
            <a:r>
              <a:rPr lang="en-US" dirty="0">
                <a:solidFill>
                  <a:srgbClr val="002060"/>
                </a:solidFill>
              </a:rPr>
              <a:t>32 bits in IPv4 packets and 128 bits in IPv6 packets. </a:t>
            </a:r>
            <a:endParaRPr lang="en-US" dirty="0" smtClean="0">
              <a:solidFill>
                <a:srgbClr val="002060"/>
              </a:solidFill>
            </a:endParaRPr>
          </a:p>
          <a:p>
            <a:pPr algn="just" fontAlgn="base"/>
            <a:endParaRPr lang="en-US" dirty="0">
              <a:solidFill>
                <a:srgbClr val="002060"/>
              </a:solidFill>
            </a:endParaRPr>
          </a:p>
          <a:p>
            <a:pPr algn="just" fontAlgn="base"/>
            <a:endParaRPr lang="en-US" dirty="0">
              <a:solidFill>
                <a:srgbClr val="002060"/>
              </a:solidFill>
            </a:endParaRPr>
          </a:p>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23371" y="983398"/>
            <a:ext cx="8868229" cy="307777"/>
          </a:xfrm>
          <a:prstGeom prst="rect">
            <a:avLst/>
          </a:prstGeom>
        </p:spPr>
        <p:txBody>
          <a:bodyPr wrap="square">
            <a:spAutoFit/>
          </a:bodyPr>
          <a:lstStyle/>
          <a:p>
            <a:pPr algn="just"/>
            <a:endParaRPr lang="en-US" dirty="0" smtClean="0">
              <a:solidFill>
                <a:srgbClr val="C00000"/>
              </a:solidFill>
              <a:latin typeface="Arial" panose="020B0604020202020204" pitchFamily="34" charset="0"/>
            </a:endParaRPr>
          </a:p>
        </p:txBody>
      </p:sp>
      <p:sp>
        <p:nvSpPr>
          <p:cNvPr id="13" name="Rectangle 12"/>
          <p:cNvSpPr/>
          <p:nvPr/>
        </p:nvSpPr>
        <p:spPr>
          <a:xfrm>
            <a:off x="2286000" y="0"/>
            <a:ext cx="5116286" cy="1200329"/>
          </a:xfrm>
          <a:prstGeom prst="rect">
            <a:avLst/>
          </a:prstGeom>
        </p:spPr>
        <p:txBody>
          <a:bodyPr wrap="square">
            <a:spAutoFit/>
          </a:bodyPr>
          <a:lstStyle/>
          <a:p>
            <a:pPr algn="ctr"/>
            <a:r>
              <a:rPr lang="en-US" sz="2400" b="1" dirty="0" smtClean="0">
                <a:solidFill>
                  <a:srgbClr val="002060"/>
                </a:solidFill>
              </a:rPr>
              <a:t>Implementation of  Connectionless </a:t>
            </a:r>
            <a:r>
              <a:rPr lang="en-US" sz="2400" b="1" dirty="0">
                <a:solidFill>
                  <a:srgbClr val="002060"/>
                </a:solidFill>
              </a:rPr>
              <a:t>Oriented Service</a:t>
            </a:r>
          </a:p>
          <a:p>
            <a:pPr algn="ctr"/>
            <a:endParaRPr lang="en-US" sz="2400" b="1" dirty="0">
              <a:solidFill>
                <a:srgbClr val="002060"/>
              </a:solidFill>
            </a:endParaRPr>
          </a:p>
        </p:txBody>
      </p:sp>
      <p:sp>
        <p:nvSpPr>
          <p:cNvPr id="15" name="Rectangle 14"/>
          <p:cNvSpPr/>
          <p:nvPr/>
        </p:nvSpPr>
        <p:spPr>
          <a:xfrm>
            <a:off x="137885" y="991334"/>
            <a:ext cx="8647975" cy="738664"/>
          </a:xfrm>
          <a:prstGeom prst="rect">
            <a:avLst/>
          </a:prstGeom>
        </p:spPr>
        <p:txBody>
          <a:bodyPr wrap="square">
            <a:spAutoFit/>
          </a:bodyPr>
          <a:lstStyle/>
          <a:p>
            <a:pPr algn="just"/>
            <a:endParaRPr lang="en-US" dirty="0">
              <a:solidFill>
                <a:srgbClr val="C00000"/>
              </a:solidFill>
            </a:endParaRPr>
          </a:p>
          <a:p>
            <a:endParaRPr lang="en-US" dirty="0"/>
          </a:p>
          <a:p>
            <a:endParaRPr lang="en-IN" dirty="0"/>
          </a:p>
        </p:txBody>
      </p:sp>
      <p:pic>
        <p:nvPicPr>
          <p:cNvPr id="2" name="Picture 1"/>
          <p:cNvPicPr>
            <a:picLocks noChangeAspect="1"/>
          </p:cNvPicPr>
          <p:nvPr/>
        </p:nvPicPr>
        <p:blipFill>
          <a:blip r:embed="rId3"/>
          <a:stretch>
            <a:fillRect/>
          </a:stretch>
        </p:blipFill>
        <p:spPr>
          <a:xfrm>
            <a:off x="1038153" y="3261070"/>
            <a:ext cx="7611979" cy="1812758"/>
          </a:xfrm>
          <a:prstGeom prst="rect">
            <a:avLst/>
          </a:prstGeom>
        </p:spPr>
      </p:pic>
    </p:spTree>
    <p:extLst>
      <p:ext uri="{BB962C8B-B14F-4D97-AF65-F5344CB8AC3E}">
        <p14:creationId xmlns:p14="http://schemas.microsoft.com/office/powerpoint/2010/main" val="2395565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6" name="Rectangle 5"/>
          <p:cNvSpPr/>
          <p:nvPr/>
        </p:nvSpPr>
        <p:spPr>
          <a:xfrm>
            <a:off x="87086" y="919844"/>
            <a:ext cx="8904514" cy="523220"/>
          </a:xfrm>
          <a:prstGeom prst="rect">
            <a:avLst/>
          </a:prstGeom>
        </p:spPr>
        <p:txBody>
          <a:bodyPr wrap="square">
            <a:spAutoFit/>
          </a:bodyPr>
          <a:lstStyle/>
          <a:p>
            <a:pPr algn="just" fontAlgn="base"/>
            <a:endParaRPr lang="en-US" dirty="0">
              <a:solidFill>
                <a:srgbClr val="002060"/>
              </a:solidFill>
            </a:endParaRPr>
          </a:p>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23371" y="983398"/>
            <a:ext cx="8868229" cy="307777"/>
          </a:xfrm>
          <a:prstGeom prst="rect">
            <a:avLst/>
          </a:prstGeom>
        </p:spPr>
        <p:txBody>
          <a:bodyPr wrap="square">
            <a:spAutoFit/>
          </a:bodyPr>
          <a:lstStyle/>
          <a:p>
            <a:pPr algn="just"/>
            <a:endParaRPr lang="en-US" dirty="0" smtClean="0">
              <a:solidFill>
                <a:srgbClr val="C00000"/>
              </a:solidFill>
              <a:latin typeface="Arial" panose="020B0604020202020204" pitchFamily="34" charset="0"/>
            </a:endParaRPr>
          </a:p>
        </p:txBody>
      </p:sp>
      <p:sp>
        <p:nvSpPr>
          <p:cNvPr id="13" name="Rectangle 12"/>
          <p:cNvSpPr/>
          <p:nvPr/>
        </p:nvSpPr>
        <p:spPr>
          <a:xfrm>
            <a:off x="2286000" y="0"/>
            <a:ext cx="5116286" cy="1200329"/>
          </a:xfrm>
          <a:prstGeom prst="rect">
            <a:avLst/>
          </a:prstGeom>
        </p:spPr>
        <p:txBody>
          <a:bodyPr wrap="square">
            <a:spAutoFit/>
          </a:bodyPr>
          <a:lstStyle/>
          <a:p>
            <a:pPr algn="ctr"/>
            <a:r>
              <a:rPr lang="en-US" sz="2400" b="1" dirty="0" smtClean="0">
                <a:solidFill>
                  <a:srgbClr val="002060"/>
                </a:solidFill>
              </a:rPr>
              <a:t>Implementation of  Connectionless </a:t>
            </a:r>
            <a:r>
              <a:rPr lang="en-US" sz="2400" b="1" dirty="0">
                <a:solidFill>
                  <a:srgbClr val="002060"/>
                </a:solidFill>
              </a:rPr>
              <a:t>Oriented Service</a:t>
            </a:r>
          </a:p>
          <a:p>
            <a:pPr algn="ctr"/>
            <a:endParaRPr lang="en-US" sz="2400" b="1" dirty="0">
              <a:solidFill>
                <a:srgbClr val="002060"/>
              </a:solidFill>
            </a:endParaRPr>
          </a:p>
        </p:txBody>
      </p:sp>
      <p:sp>
        <p:nvSpPr>
          <p:cNvPr id="15" name="Rectangle 14"/>
          <p:cNvSpPr/>
          <p:nvPr/>
        </p:nvSpPr>
        <p:spPr>
          <a:xfrm>
            <a:off x="137885" y="991334"/>
            <a:ext cx="8647975" cy="738664"/>
          </a:xfrm>
          <a:prstGeom prst="rect">
            <a:avLst/>
          </a:prstGeom>
        </p:spPr>
        <p:txBody>
          <a:bodyPr wrap="square">
            <a:spAutoFit/>
          </a:bodyPr>
          <a:lstStyle/>
          <a:p>
            <a:pPr algn="just"/>
            <a:endParaRPr lang="en-US" dirty="0">
              <a:solidFill>
                <a:srgbClr val="C00000"/>
              </a:solidFill>
            </a:endParaRPr>
          </a:p>
          <a:p>
            <a:endParaRPr lang="en-US" dirty="0"/>
          </a:p>
          <a:p>
            <a:endParaRPr lang="en-IN" dirty="0"/>
          </a:p>
        </p:txBody>
      </p:sp>
      <p:sp>
        <p:nvSpPr>
          <p:cNvPr id="2" name="Rectangle 1"/>
          <p:cNvSpPr/>
          <p:nvPr/>
        </p:nvSpPr>
        <p:spPr>
          <a:xfrm>
            <a:off x="257177" y="909757"/>
            <a:ext cx="8799735" cy="3754874"/>
          </a:xfrm>
          <a:prstGeom prst="rect">
            <a:avLst/>
          </a:prstGeom>
        </p:spPr>
        <p:txBody>
          <a:bodyPr wrap="square">
            <a:spAutoFit/>
          </a:bodyPr>
          <a:lstStyle/>
          <a:p>
            <a:pPr fontAlgn="base"/>
            <a:r>
              <a:rPr lang="en-US" b="1" dirty="0" smtClean="0">
                <a:solidFill>
                  <a:srgbClr val="C00000"/>
                </a:solidFill>
                <a:latin typeface="+mj-lt"/>
              </a:rPr>
              <a:t>Benefits :</a:t>
            </a:r>
          </a:p>
          <a:p>
            <a:pPr fontAlgn="base"/>
            <a:endParaRPr lang="en-US" b="1" dirty="0" smtClean="0">
              <a:solidFill>
                <a:srgbClr val="C00000"/>
              </a:solidFill>
              <a:latin typeface="+mj-lt"/>
            </a:endParaRPr>
          </a:p>
          <a:p>
            <a:pPr marL="285750" indent="-285750" algn="just" fontAlgn="base">
              <a:buFont typeface="Arial" panose="020B0604020202020204" pitchFamily="34" charset="0"/>
              <a:buChar char="•"/>
            </a:pPr>
            <a:r>
              <a:rPr lang="en-US" dirty="0" smtClean="0">
                <a:solidFill>
                  <a:srgbClr val="C00000"/>
                </a:solidFill>
                <a:latin typeface="+mj-lt"/>
              </a:rPr>
              <a:t>It </a:t>
            </a:r>
            <a:r>
              <a:rPr lang="en-US" dirty="0">
                <a:solidFill>
                  <a:srgbClr val="C00000"/>
                </a:solidFill>
                <a:latin typeface="+mj-lt"/>
              </a:rPr>
              <a:t>is very fast and also allows for multicast and broadcast operations in which similar data are transferred to various recipients in a single transmission</a:t>
            </a:r>
            <a:r>
              <a:rPr lang="en-US" dirty="0" smtClean="0">
                <a:solidFill>
                  <a:srgbClr val="C00000"/>
                </a:solidFill>
                <a:latin typeface="+mj-lt"/>
              </a:rPr>
              <a:t>.</a:t>
            </a:r>
          </a:p>
          <a:p>
            <a:pPr marL="285750" indent="-285750" algn="just" fontAlgn="base">
              <a:buFont typeface="Arial" panose="020B0604020202020204" pitchFamily="34" charset="0"/>
              <a:buChar char="•"/>
            </a:pPr>
            <a:endParaRPr lang="en-US" dirty="0">
              <a:solidFill>
                <a:srgbClr val="C00000"/>
              </a:solidFill>
              <a:latin typeface="+mj-lt"/>
            </a:endParaRPr>
          </a:p>
          <a:p>
            <a:pPr marL="285750" indent="-285750" algn="just" fontAlgn="base">
              <a:buFont typeface="Arial" panose="020B0604020202020204" pitchFamily="34" charset="0"/>
              <a:buChar char="•"/>
            </a:pPr>
            <a:r>
              <a:rPr lang="en-US" dirty="0">
                <a:solidFill>
                  <a:srgbClr val="C00000"/>
                </a:solidFill>
                <a:latin typeface="+mj-lt"/>
              </a:rPr>
              <a:t>The effect of any error occurred can be reduced by implementing error-correcting within an application protocol</a:t>
            </a:r>
            <a:r>
              <a:rPr lang="en-US" dirty="0" smtClean="0">
                <a:solidFill>
                  <a:srgbClr val="C00000"/>
                </a:solidFill>
                <a:latin typeface="+mj-lt"/>
              </a:rPr>
              <a:t>.</a:t>
            </a:r>
          </a:p>
          <a:p>
            <a:pPr marL="285750" indent="-285750" algn="just" fontAlgn="base">
              <a:buFont typeface="Arial" panose="020B0604020202020204" pitchFamily="34" charset="0"/>
              <a:buChar char="•"/>
            </a:pPr>
            <a:endParaRPr lang="en-US" dirty="0">
              <a:solidFill>
                <a:srgbClr val="C00000"/>
              </a:solidFill>
              <a:latin typeface="+mj-lt"/>
            </a:endParaRPr>
          </a:p>
          <a:p>
            <a:pPr marL="285750" indent="-285750" algn="just" fontAlgn="base">
              <a:buFont typeface="Arial" panose="020B0604020202020204" pitchFamily="34" charset="0"/>
              <a:buChar char="•"/>
            </a:pPr>
            <a:r>
              <a:rPr lang="en-US" dirty="0">
                <a:solidFill>
                  <a:srgbClr val="C00000"/>
                </a:solidFill>
                <a:latin typeface="+mj-lt"/>
              </a:rPr>
              <a:t>This service is very easy and simple and is also low overhead</a:t>
            </a:r>
            <a:r>
              <a:rPr lang="en-US" dirty="0" smtClean="0">
                <a:solidFill>
                  <a:srgbClr val="C00000"/>
                </a:solidFill>
                <a:latin typeface="+mj-lt"/>
              </a:rPr>
              <a:t>.</a:t>
            </a:r>
          </a:p>
          <a:p>
            <a:pPr marL="285750" indent="-285750" algn="just" fontAlgn="base">
              <a:buFont typeface="Arial" panose="020B0604020202020204" pitchFamily="34" charset="0"/>
              <a:buChar char="•"/>
            </a:pPr>
            <a:endParaRPr lang="en-US" dirty="0">
              <a:solidFill>
                <a:srgbClr val="C00000"/>
              </a:solidFill>
              <a:latin typeface="+mj-lt"/>
            </a:endParaRPr>
          </a:p>
          <a:p>
            <a:pPr marL="285750" indent="-285750" algn="just" fontAlgn="base">
              <a:buFont typeface="Arial" panose="020B0604020202020204" pitchFamily="34" charset="0"/>
              <a:buChar char="•"/>
            </a:pPr>
            <a:r>
              <a:rPr lang="en-US" dirty="0">
                <a:solidFill>
                  <a:srgbClr val="C00000"/>
                </a:solidFill>
                <a:latin typeface="+mj-lt"/>
              </a:rPr>
              <a:t>At the network layer, host software is very much simpler</a:t>
            </a:r>
            <a:r>
              <a:rPr lang="en-US" dirty="0" smtClean="0">
                <a:solidFill>
                  <a:srgbClr val="C00000"/>
                </a:solidFill>
                <a:latin typeface="+mj-lt"/>
              </a:rPr>
              <a:t>.</a:t>
            </a:r>
          </a:p>
          <a:p>
            <a:pPr marL="285750" indent="-285750" algn="just" fontAlgn="base">
              <a:buFont typeface="Arial" panose="020B0604020202020204" pitchFamily="34" charset="0"/>
              <a:buChar char="•"/>
            </a:pPr>
            <a:endParaRPr lang="en-US" dirty="0">
              <a:solidFill>
                <a:srgbClr val="C00000"/>
              </a:solidFill>
              <a:latin typeface="+mj-lt"/>
            </a:endParaRPr>
          </a:p>
          <a:p>
            <a:pPr marL="285750" indent="-285750" algn="just" fontAlgn="base">
              <a:buFont typeface="Arial" panose="020B0604020202020204" pitchFamily="34" charset="0"/>
              <a:buChar char="•"/>
            </a:pPr>
            <a:r>
              <a:rPr lang="en-US" dirty="0">
                <a:solidFill>
                  <a:srgbClr val="C00000"/>
                </a:solidFill>
                <a:latin typeface="+mj-lt"/>
              </a:rPr>
              <a:t>No authentication is required in this service</a:t>
            </a:r>
            <a:r>
              <a:rPr lang="en-US" dirty="0" smtClean="0">
                <a:solidFill>
                  <a:srgbClr val="C00000"/>
                </a:solidFill>
                <a:latin typeface="+mj-lt"/>
              </a:rPr>
              <a:t>.</a:t>
            </a:r>
          </a:p>
          <a:p>
            <a:pPr marL="285750" indent="-285750" algn="just" fontAlgn="base">
              <a:buFont typeface="Arial" panose="020B0604020202020204" pitchFamily="34" charset="0"/>
              <a:buChar char="•"/>
            </a:pPr>
            <a:endParaRPr lang="en-US" dirty="0">
              <a:solidFill>
                <a:srgbClr val="C00000"/>
              </a:solidFill>
              <a:latin typeface="+mj-lt"/>
            </a:endParaRPr>
          </a:p>
          <a:p>
            <a:pPr marL="285750" indent="-285750" algn="just" fontAlgn="base">
              <a:buFont typeface="Arial" panose="020B0604020202020204" pitchFamily="34" charset="0"/>
              <a:buChar char="•"/>
            </a:pPr>
            <a:r>
              <a:rPr lang="en-US" dirty="0">
                <a:solidFill>
                  <a:srgbClr val="C00000"/>
                </a:solidFill>
                <a:latin typeface="+mj-lt"/>
              </a:rPr>
              <a:t>Some of the application doesn’t even require sequential delivery of packets or data. Examples include packet voice, etc</a:t>
            </a:r>
            <a:r>
              <a:rPr lang="en-US" dirty="0" smtClean="0">
                <a:solidFill>
                  <a:srgbClr val="C00000"/>
                </a:solidFill>
                <a:latin typeface="+mj-lt"/>
              </a:rPr>
              <a:t>.</a:t>
            </a:r>
          </a:p>
          <a:p>
            <a:pPr fontAlgn="base">
              <a:buFont typeface="Arial" panose="020B0604020202020204" pitchFamily="34" charset="0"/>
              <a:buChar char="•"/>
            </a:pPr>
            <a:endParaRPr lang="en-US" dirty="0">
              <a:solidFill>
                <a:srgbClr val="C00000"/>
              </a:solidFill>
              <a:latin typeface="+mj-lt"/>
            </a:endParaRPr>
          </a:p>
        </p:txBody>
      </p:sp>
    </p:spTree>
    <p:extLst>
      <p:ext uri="{BB962C8B-B14F-4D97-AF65-F5344CB8AC3E}">
        <p14:creationId xmlns:p14="http://schemas.microsoft.com/office/powerpoint/2010/main" val="2753961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1569660"/>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r>
              <a:rPr lang="en-US" sz="2400" b="1" dirty="0" smtClean="0">
                <a:solidFill>
                  <a:srgbClr val="002060"/>
                </a:solidFill>
              </a:rPr>
              <a:t>Store−and−Forward </a:t>
            </a:r>
            <a:r>
              <a:rPr lang="en-US" sz="2400" b="1" dirty="0">
                <a:solidFill>
                  <a:srgbClr val="002060"/>
                </a:solidFill>
              </a:rPr>
              <a:t>Packet Switching</a:t>
            </a:r>
          </a:p>
          <a:p>
            <a:pPr marL="285750" indent="-285750" algn="just">
              <a:buFont typeface="Arial" panose="020B0604020202020204" pitchFamily="34" charset="0"/>
              <a:buChar char="•"/>
            </a:pPr>
            <a:endParaRPr lang="en-US" sz="2400" dirty="0">
              <a:solidFill>
                <a:srgbClr val="002060"/>
              </a:solidFill>
            </a:endParaRPr>
          </a:p>
          <a:p>
            <a:pPr algn="ct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1" name="Rectangle 10"/>
          <p:cNvSpPr/>
          <p:nvPr/>
        </p:nvSpPr>
        <p:spPr>
          <a:xfrm>
            <a:off x="123371" y="1008744"/>
            <a:ext cx="8919027" cy="738664"/>
          </a:xfrm>
          <a:prstGeom prst="rect">
            <a:avLst/>
          </a:prstGeom>
        </p:spPr>
        <p:txBody>
          <a:bodyPr wrap="square">
            <a:spAutoFit/>
          </a:bodyPr>
          <a:lstStyle/>
          <a:p>
            <a:pPr marL="419100" lvl="0" indent="-285750" algn="just">
              <a:buSzPts val="1500"/>
              <a:buFont typeface="Arial" panose="020B0604020202020204" pitchFamily="34" charset="0"/>
              <a:buChar char="•"/>
            </a:pPr>
            <a:endParaRPr lang="en-US" dirty="0">
              <a:solidFill>
                <a:srgbClr val="C00000"/>
              </a:solidFill>
            </a:endParaRPr>
          </a:p>
          <a:p>
            <a:pPr marL="419100" lvl="0" indent="-285750" algn="just">
              <a:buSzPts val="1500"/>
              <a:buFont typeface="Arial" panose="020B0604020202020204" pitchFamily="34" charset="0"/>
              <a:buChar char="•"/>
            </a:pPr>
            <a:endParaRPr lang="en-US" dirty="0">
              <a:solidFill>
                <a:srgbClr val="C00000"/>
              </a:solidFill>
            </a:endParaRPr>
          </a:p>
          <a:p>
            <a:pPr lvl="0" algn="just"/>
            <a:endParaRPr lang="en-US" dirty="0"/>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23371" y="983398"/>
            <a:ext cx="8868229" cy="307777"/>
          </a:xfrm>
          <a:prstGeom prst="rect">
            <a:avLst/>
          </a:prstGeom>
        </p:spPr>
        <p:txBody>
          <a:bodyPr wrap="square">
            <a:spAutoFit/>
          </a:bodyPr>
          <a:lstStyle/>
          <a:p>
            <a:pPr algn="just"/>
            <a:endParaRPr lang="en-US" dirty="0" smtClean="0">
              <a:solidFill>
                <a:srgbClr val="C00000"/>
              </a:solidFill>
              <a:latin typeface="Arial" panose="020B0604020202020204" pitchFamily="34" charset="0"/>
            </a:endParaRPr>
          </a:p>
        </p:txBody>
      </p:sp>
      <p:sp>
        <p:nvSpPr>
          <p:cNvPr id="9" name="Rectangle 8"/>
          <p:cNvSpPr/>
          <p:nvPr/>
        </p:nvSpPr>
        <p:spPr>
          <a:xfrm>
            <a:off x="155575" y="1071110"/>
            <a:ext cx="8792480" cy="2677656"/>
          </a:xfrm>
          <a:prstGeom prst="rect">
            <a:avLst/>
          </a:prstGeom>
        </p:spPr>
        <p:txBody>
          <a:bodyPr wrap="square">
            <a:spAutoFit/>
          </a:bodyPr>
          <a:lstStyle/>
          <a:p>
            <a:pPr marL="285750" indent="-285750" algn="just">
              <a:buFont typeface="Arial" panose="020B0604020202020204" pitchFamily="34" charset="0"/>
              <a:buChar char="•"/>
            </a:pPr>
            <a:r>
              <a:rPr lang="en-US" dirty="0" smtClean="0">
                <a:solidFill>
                  <a:srgbClr val="C00000"/>
                </a:solidFill>
              </a:rPr>
              <a:t>The </a:t>
            </a:r>
            <a:r>
              <a:rPr lang="en-US" dirty="0">
                <a:solidFill>
                  <a:srgbClr val="C00000"/>
                </a:solidFill>
              </a:rPr>
              <a:t>network layer operates in an environment that uses </a:t>
            </a:r>
            <a:r>
              <a:rPr lang="en-US" b="1" dirty="0">
                <a:solidFill>
                  <a:srgbClr val="C00000"/>
                </a:solidFill>
              </a:rPr>
              <a:t>store and forward packet switching. </a:t>
            </a:r>
            <a:endParaRPr lang="en-US" b="1" dirty="0" smtClean="0">
              <a:solidFill>
                <a:srgbClr val="C00000"/>
              </a:solidFill>
            </a:endParaRPr>
          </a:p>
          <a:p>
            <a:pPr marL="285750" indent="-285750" algn="just">
              <a:buFont typeface="Arial" panose="020B0604020202020204" pitchFamily="34" charset="0"/>
              <a:buChar char="•"/>
            </a:pPr>
            <a:endParaRPr lang="en-US" b="1" dirty="0">
              <a:solidFill>
                <a:srgbClr val="C00000"/>
              </a:solidFill>
            </a:endParaRPr>
          </a:p>
          <a:p>
            <a:pPr marL="285750" indent="-285750" algn="just">
              <a:buFont typeface="Arial" panose="020B0604020202020204" pitchFamily="34" charset="0"/>
              <a:buChar char="•"/>
            </a:pPr>
            <a:r>
              <a:rPr lang="en-US" dirty="0" smtClean="0">
                <a:solidFill>
                  <a:srgbClr val="C00000"/>
                </a:solidFill>
              </a:rPr>
              <a:t>The </a:t>
            </a:r>
            <a:r>
              <a:rPr lang="en-US" dirty="0">
                <a:solidFill>
                  <a:srgbClr val="C00000"/>
                </a:solidFill>
              </a:rPr>
              <a:t>node which has a packet to send, </a:t>
            </a:r>
            <a:r>
              <a:rPr lang="en-US" b="1" dirty="0">
                <a:solidFill>
                  <a:srgbClr val="C00000"/>
                </a:solidFill>
              </a:rPr>
              <a:t>delivers it to the nearest router. </a:t>
            </a:r>
            <a:endParaRPr lang="en-US" b="1"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smtClean="0">
                <a:solidFill>
                  <a:srgbClr val="002060"/>
                </a:solidFill>
              </a:rPr>
              <a:t>The </a:t>
            </a:r>
            <a:r>
              <a:rPr lang="en-US" dirty="0">
                <a:solidFill>
                  <a:srgbClr val="002060"/>
                </a:solidFill>
              </a:rPr>
              <a:t>packet is stored in the router until it has </a:t>
            </a:r>
            <a:r>
              <a:rPr lang="en-US" b="1" dirty="0">
                <a:solidFill>
                  <a:srgbClr val="002060"/>
                </a:solidFill>
              </a:rPr>
              <a:t>fully arrived and its checksum</a:t>
            </a:r>
            <a:r>
              <a:rPr lang="en-US" dirty="0">
                <a:solidFill>
                  <a:srgbClr val="002060"/>
                </a:solidFill>
              </a:rPr>
              <a:t> is verified for error detection. </a:t>
            </a:r>
            <a:endParaRPr lang="en-US" dirty="0" smtClean="0">
              <a:solidFill>
                <a:srgbClr val="002060"/>
              </a:solidFill>
            </a:endParaRP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smtClean="0">
                <a:solidFill>
                  <a:srgbClr val="002060"/>
                </a:solidFill>
              </a:rPr>
              <a:t>Once</a:t>
            </a:r>
            <a:r>
              <a:rPr lang="en-US" dirty="0">
                <a:solidFill>
                  <a:srgbClr val="002060"/>
                </a:solidFill>
              </a:rPr>
              <a:t>, this is done, the </a:t>
            </a:r>
            <a:r>
              <a:rPr lang="en-US" b="1" dirty="0">
                <a:solidFill>
                  <a:srgbClr val="002060"/>
                </a:solidFill>
              </a:rPr>
              <a:t>packet is forwarded to the next router. </a:t>
            </a:r>
            <a:endParaRPr lang="en-US" b="1" dirty="0" smtClean="0">
              <a:solidFill>
                <a:srgbClr val="002060"/>
              </a:solidFill>
            </a:endParaRP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smtClean="0">
                <a:solidFill>
                  <a:srgbClr val="002060"/>
                </a:solidFill>
              </a:rPr>
              <a:t>Since</a:t>
            </a:r>
            <a:r>
              <a:rPr lang="en-US" dirty="0">
                <a:solidFill>
                  <a:srgbClr val="002060"/>
                </a:solidFill>
              </a:rPr>
              <a:t>, each router needs to </a:t>
            </a:r>
            <a:r>
              <a:rPr lang="en-US" b="1" dirty="0">
                <a:solidFill>
                  <a:srgbClr val="002060"/>
                </a:solidFill>
              </a:rPr>
              <a:t>store the entire packet before it can forward it to the next hop</a:t>
            </a:r>
            <a:r>
              <a:rPr lang="en-US" dirty="0">
                <a:solidFill>
                  <a:srgbClr val="002060"/>
                </a:solidFill>
              </a:rPr>
              <a:t>, the mechanism is called </a:t>
            </a:r>
            <a:r>
              <a:rPr lang="en-US" b="1" dirty="0">
                <a:solidFill>
                  <a:srgbClr val="002060"/>
                </a:solidFill>
              </a:rPr>
              <a:t>store − and − forward switching</a:t>
            </a:r>
            <a:r>
              <a:rPr lang="en-US" b="1" dirty="0" smtClean="0">
                <a:solidFill>
                  <a:srgbClr val="002060"/>
                </a:solidFill>
              </a:rPr>
              <a:t>.</a:t>
            </a:r>
          </a:p>
          <a:p>
            <a:pPr marL="285750" indent="-285750" algn="just">
              <a:buFont typeface="Arial" panose="020B0604020202020204" pitchFamily="34" charset="0"/>
              <a:buChar char="•"/>
            </a:pPr>
            <a:endParaRPr lang="en-US" dirty="0">
              <a:solidFill>
                <a:srgbClr val="C00000"/>
              </a:solidFill>
            </a:endParaRPr>
          </a:p>
          <a:p>
            <a:endParaRPr lang="en-IN" dirty="0"/>
          </a:p>
        </p:txBody>
      </p:sp>
      <p:pic>
        <p:nvPicPr>
          <p:cNvPr id="13" name="Picture 12"/>
          <p:cNvPicPr>
            <a:picLocks noChangeAspect="1"/>
          </p:cNvPicPr>
          <p:nvPr/>
        </p:nvPicPr>
        <p:blipFill>
          <a:blip r:embed="rId3"/>
          <a:stretch>
            <a:fillRect/>
          </a:stretch>
        </p:blipFill>
        <p:spPr>
          <a:xfrm>
            <a:off x="1625600" y="3425371"/>
            <a:ext cx="6342744" cy="1480458"/>
          </a:xfrm>
          <a:prstGeom prst="rect">
            <a:avLst/>
          </a:prstGeom>
        </p:spPr>
      </p:pic>
    </p:spTree>
    <p:extLst>
      <p:ext uri="{BB962C8B-B14F-4D97-AF65-F5344CB8AC3E}">
        <p14:creationId xmlns:p14="http://schemas.microsoft.com/office/powerpoint/2010/main" val="848011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6" name="Rectangle 5"/>
          <p:cNvSpPr/>
          <p:nvPr/>
        </p:nvSpPr>
        <p:spPr>
          <a:xfrm>
            <a:off x="87086" y="919844"/>
            <a:ext cx="8904514" cy="523220"/>
          </a:xfrm>
          <a:prstGeom prst="rect">
            <a:avLst/>
          </a:prstGeom>
        </p:spPr>
        <p:txBody>
          <a:bodyPr wrap="square">
            <a:spAutoFit/>
          </a:bodyPr>
          <a:lstStyle/>
          <a:p>
            <a:pPr algn="just" fontAlgn="base"/>
            <a:endParaRPr lang="en-US" dirty="0">
              <a:solidFill>
                <a:srgbClr val="002060"/>
              </a:solidFill>
            </a:endParaRPr>
          </a:p>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6" y="2817971"/>
            <a:ext cx="8904512" cy="2462213"/>
          </a:xfrm>
          <a:prstGeom prst="rect">
            <a:avLst/>
          </a:prstGeom>
        </p:spPr>
        <p:txBody>
          <a:bodyPr wrap="square">
            <a:spAutoFit/>
          </a:bodyPr>
          <a:lstStyle/>
          <a:p>
            <a:r>
              <a:rPr lang="en-US" dirty="0" smtClean="0">
                <a:solidFill>
                  <a:srgbClr val="002060"/>
                </a:solidFill>
              </a:rPr>
              <a:t>Q1. Packets </a:t>
            </a:r>
            <a:r>
              <a:rPr lang="en-US" dirty="0">
                <a:solidFill>
                  <a:srgbClr val="002060"/>
                </a:solidFill>
              </a:rPr>
              <a:t>of the same session may be routed through different paths in</a:t>
            </a:r>
            <a:r>
              <a:rPr lang="en-US" dirty="0" smtClean="0">
                <a:solidFill>
                  <a:srgbClr val="002060"/>
                </a:solidFill>
              </a:rPr>
              <a:t>:</a:t>
            </a:r>
          </a:p>
          <a:p>
            <a:r>
              <a:rPr lang="en-US" dirty="0" smtClean="0">
                <a:solidFill>
                  <a:srgbClr val="002060"/>
                </a:solidFill>
              </a:rPr>
              <a:t>a. TCP</a:t>
            </a:r>
            <a:r>
              <a:rPr lang="en-US" dirty="0">
                <a:solidFill>
                  <a:srgbClr val="002060"/>
                </a:solidFill>
              </a:rPr>
              <a:t>, but not UDP</a:t>
            </a:r>
          </a:p>
          <a:p>
            <a:r>
              <a:rPr lang="en-US" b="1" dirty="0" smtClean="0">
                <a:solidFill>
                  <a:srgbClr val="002060"/>
                </a:solidFill>
              </a:rPr>
              <a:t>b. TCP </a:t>
            </a:r>
            <a:r>
              <a:rPr lang="en-US" b="1" dirty="0">
                <a:solidFill>
                  <a:srgbClr val="002060"/>
                </a:solidFill>
              </a:rPr>
              <a:t>and UDP</a:t>
            </a:r>
          </a:p>
          <a:p>
            <a:r>
              <a:rPr lang="en-US" dirty="0" smtClean="0">
                <a:solidFill>
                  <a:srgbClr val="002060"/>
                </a:solidFill>
              </a:rPr>
              <a:t>c. UDP</a:t>
            </a:r>
            <a:r>
              <a:rPr lang="en-US" dirty="0">
                <a:solidFill>
                  <a:srgbClr val="002060"/>
                </a:solidFill>
              </a:rPr>
              <a:t>, but not TCP</a:t>
            </a:r>
          </a:p>
          <a:p>
            <a:r>
              <a:rPr lang="en-US" dirty="0" smtClean="0">
                <a:solidFill>
                  <a:srgbClr val="002060"/>
                </a:solidFill>
              </a:rPr>
              <a:t>d. Neither </a:t>
            </a:r>
            <a:r>
              <a:rPr lang="en-US" dirty="0">
                <a:solidFill>
                  <a:srgbClr val="002060"/>
                </a:solidFill>
              </a:rPr>
              <a:t>TCP nor </a:t>
            </a:r>
            <a:r>
              <a:rPr lang="en-US" dirty="0" smtClean="0">
                <a:solidFill>
                  <a:srgbClr val="002060"/>
                </a:solidFill>
              </a:rPr>
              <a:t>UDP</a:t>
            </a:r>
          </a:p>
          <a:p>
            <a:endParaRPr lang="en-US" dirty="0" smtClean="0">
              <a:solidFill>
                <a:srgbClr val="002060"/>
              </a:solidFill>
            </a:endParaRPr>
          </a:p>
          <a:p>
            <a:pPr algn="just"/>
            <a:r>
              <a:rPr lang="en-US" dirty="0" smtClean="0">
                <a:solidFill>
                  <a:srgbClr val="C00000"/>
                </a:solidFill>
              </a:rPr>
              <a:t>Q2. </a:t>
            </a:r>
            <a:r>
              <a:rPr lang="en-IN" dirty="0">
                <a:solidFill>
                  <a:srgbClr val="C00000"/>
                </a:solidFill>
              </a:rPr>
              <a:t>A program on machine 𝑋 attempts to open a 𝑈𝐷𝑃 connection to port 5376 on a machine 𝑌, and a 𝑇𝐶𝑃 connection to port 8632 on machine 𝑍. However, there are no applications listening at the corresponding ports on 𝑌 and 𝑍. An 𝐼𝐶𝑀𝑃 Port Unreachable error will be generated by</a:t>
            </a:r>
          </a:p>
          <a:p>
            <a:pPr algn="just"/>
            <a:r>
              <a:rPr lang="en-IN" dirty="0" smtClean="0">
                <a:solidFill>
                  <a:srgbClr val="C00000"/>
                </a:solidFill>
              </a:rPr>
              <a:t>a. 𝑌</a:t>
            </a:r>
            <a:r>
              <a:rPr lang="en-IN" dirty="0">
                <a:solidFill>
                  <a:srgbClr val="C00000"/>
                </a:solidFill>
              </a:rPr>
              <a:t> but not </a:t>
            </a:r>
            <a:r>
              <a:rPr lang="en-IN" dirty="0" smtClean="0">
                <a:solidFill>
                  <a:srgbClr val="C00000"/>
                </a:solidFill>
              </a:rPr>
              <a:t>𝑍      b. 𝑍</a:t>
            </a:r>
            <a:r>
              <a:rPr lang="en-IN" dirty="0">
                <a:solidFill>
                  <a:srgbClr val="C00000"/>
                </a:solidFill>
              </a:rPr>
              <a:t> but not </a:t>
            </a:r>
            <a:r>
              <a:rPr lang="en-IN" dirty="0" smtClean="0">
                <a:solidFill>
                  <a:srgbClr val="C00000"/>
                </a:solidFill>
              </a:rPr>
              <a:t>  c. Neither</a:t>
            </a:r>
            <a:r>
              <a:rPr lang="en-IN" dirty="0">
                <a:solidFill>
                  <a:srgbClr val="C00000"/>
                </a:solidFill>
              </a:rPr>
              <a:t> 𝑌 nor </a:t>
            </a:r>
            <a:r>
              <a:rPr lang="en-IN" dirty="0" smtClean="0">
                <a:solidFill>
                  <a:srgbClr val="C00000"/>
                </a:solidFill>
              </a:rPr>
              <a:t>𝑍            </a:t>
            </a:r>
            <a:r>
              <a:rPr lang="en-IN" b="1" dirty="0" smtClean="0">
                <a:solidFill>
                  <a:srgbClr val="C00000"/>
                </a:solidFill>
              </a:rPr>
              <a:t>d. Both</a:t>
            </a:r>
            <a:r>
              <a:rPr lang="en-IN" b="1" dirty="0">
                <a:solidFill>
                  <a:srgbClr val="C00000"/>
                </a:solidFill>
              </a:rPr>
              <a:t> 𝑌 and </a:t>
            </a:r>
            <a:r>
              <a:rPr lang="en-IN" b="1" dirty="0" smtClean="0">
                <a:solidFill>
                  <a:srgbClr val="C00000"/>
                </a:solidFill>
              </a:rPr>
              <a:t>Z</a:t>
            </a:r>
            <a:endParaRPr lang="en-IN" b="1" dirty="0">
              <a:solidFill>
                <a:srgbClr val="C00000"/>
              </a:solidFill>
            </a:endParaRPr>
          </a:p>
          <a:p>
            <a:endParaRPr lang="en-US" dirty="0">
              <a:solidFill>
                <a:srgbClr val="002060"/>
              </a:solidFill>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23371" y="983398"/>
            <a:ext cx="8868229" cy="307777"/>
          </a:xfrm>
          <a:prstGeom prst="rect">
            <a:avLst/>
          </a:prstGeom>
        </p:spPr>
        <p:txBody>
          <a:bodyPr wrap="square">
            <a:spAutoFit/>
          </a:bodyPr>
          <a:lstStyle/>
          <a:p>
            <a:pPr algn="just"/>
            <a:endParaRPr lang="en-US" dirty="0" smtClean="0">
              <a:solidFill>
                <a:srgbClr val="C00000"/>
              </a:solidFill>
              <a:latin typeface="Arial" panose="020B0604020202020204" pitchFamily="34" charset="0"/>
            </a:endParaRPr>
          </a:p>
        </p:txBody>
      </p:sp>
      <p:sp>
        <p:nvSpPr>
          <p:cNvPr id="13" name="Rectangle 12"/>
          <p:cNvSpPr/>
          <p:nvPr/>
        </p:nvSpPr>
        <p:spPr>
          <a:xfrm>
            <a:off x="2286000" y="0"/>
            <a:ext cx="5116286" cy="1200329"/>
          </a:xfrm>
          <a:prstGeom prst="rect">
            <a:avLst/>
          </a:prstGeom>
        </p:spPr>
        <p:txBody>
          <a:bodyPr wrap="square">
            <a:spAutoFit/>
          </a:bodyPr>
          <a:lstStyle/>
          <a:p>
            <a:pPr algn="ctr"/>
            <a:r>
              <a:rPr lang="en-US" sz="2400" b="1" dirty="0" smtClean="0">
                <a:solidFill>
                  <a:srgbClr val="002060"/>
                </a:solidFill>
              </a:rPr>
              <a:t>Implementation of  Connectionless </a:t>
            </a:r>
            <a:r>
              <a:rPr lang="en-US" sz="2400" b="1" dirty="0">
                <a:solidFill>
                  <a:srgbClr val="002060"/>
                </a:solidFill>
              </a:rPr>
              <a:t>Oriented Service</a:t>
            </a:r>
          </a:p>
          <a:p>
            <a:pPr algn="ctr"/>
            <a:endParaRPr lang="en-US" sz="2400" b="1" dirty="0">
              <a:solidFill>
                <a:srgbClr val="002060"/>
              </a:solidFill>
            </a:endParaRPr>
          </a:p>
        </p:txBody>
      </p:sp>
      <p:sp>
        <p:nvSpPr>
          <p:cNvPr id="15" name="Rectangle 14"/>
          <p:cNvSpPr/>
          <p:nvPr/>
        </p:nvSpPr>
        <p:spPr>
          <a:xfrm>
            <a:off x="137885" y="991334"/>
            <a:ext cx="8647975" cy="738664"/>
          </a:xfrm>
          <a:prstGeom prst="rect">
            <a:avLst/>
          </a:prstGeom>
        </p:spPr>
        <p:txBody>
          <a:bodyPr wrap="square">
            <a:spAutoFit/>
          </a:bodyPr>
          <a:lstStyle/>
          <a:p>
            <a:pPr algn="just"/>
            <a:endParaRPr lang="en-US" dirty="0">
              <a:solidFill>
                <a:srgbClr val="C00000"/>
              </a:solidFill>
            </a:endParaRPr>
          </a:p>
          <a:p>
            <a:endParaRPr lang="en-US" dirty="0"/>
          </a:p>
          <a:p>
            <a:endParaRPr lang="en-IN" dirty="0"/>
          </a:p>
        </p:txBody>
      </p:sp>
      <p:sp>
        <p:nvSpPr>
          <p:cNvPr id="2" name="Rectangle 1"/>
          <p:cNvSpPr/>
          <p:nvPr/>
        </p:nvSpPr>
        <p:spPr>
          <a:xfrm>
            <a:off x="257177" y="909757"/>
            <a:ext cx="8799735" cy="2031325"/>
          </a:xfrm>
          <a:prstGeom prst="rect">
            <a:avLst/>
          </a:prstGeom>
        </p:spPr>
        <p:txBody>
          <a:bodyPr wrap="square">
            <a:spAutoFit/>
          </a:bodyPr>
          <a:lstStyle/>
          <a:p>
            <a:pPr fontAlgn="base"/>
            <a:r>
              <a:rPr lang="en-US" b="1" dirty="0" smtClean="0">
                <a:solidFill>
                  <a:srgbClr val="C00000"/>
                </a:solidFill>
                <a:latin typeface="+mj-lt"/>
              </a:rPr>
              <a:t>Limitations :</a:t>
            </a:r>
          </a:p>
          <a:p>
            <a:pPr fontAlgn="base"/>
            <a:endParaRPr lang="en-US" b="1" dirty="0" smtClean="0">
              <a:solidFill>
                <a:srgbClr val="C00000"/>
              </a:solidFill>
              <a:latin typeface="+mj-lt"/>
            </a:endParaRPr>
          </a:p>
          <a:p>
            <a:pPr marL="285750" indent="-285750" algn="just" fontAlgn="base">
              <a:buFont typeface="Arial" panose="020B0604020202020204" pitchFamily="34" charset="0"/>
              <a:buChar char="•"/>
            </a:pPr>
            <a:r>
              <a:rPr lang="en-US" dirty="0">
                <a:solidFill>
                  <a:srgbClr val="C00000"/>
                </a:solidFill>
              </a:rPr>
              <a:t>This service is less reliable as compared to connection-oriented service</a:t>
            </a:r>
            <a:r>
              <a:rPr lang="en-US" dirty="0" smtClean="0">
                <a:solidFill>
                  <a:srgbClr val="C00000"/>
                </a:solidFill>
              </a:rPr>
              <a:t>.</a:t>
            </a:r>
          </a:p>
          <a:p>
            <a:pPr marL="285750" indent="-285750" algn="just" fontAlgn="base">
              <a:buFont typeface="Arial" panose="020B0604020202020204" pitchFamily="34" charset="0"/>
              <a:buChar char="•"/>
            </a:pPr>
            <a:endParaRPr lang="en-US" dirty="0">
              <a:solidFill>
                <a:srgbClr val="C00000"/>
              </a:solidFill>
            </a:endParaRPr>
          </a:p>
          <a:p>
            <a:pPr marL="285750" indent="-285750" algn="just" fontAlgn="base">
              <a:buFont typeface="Arial" panose="020B0604020202020204" pitchFamily="34" charset="0"/>
              <a:buChar char="•"/>
            </a:pPr>
            <a:r>
              <a:rPr lang="en-US" dirty="0">
                <a:solidFill>
                  <a:srgbClr val="C00000"/>
                </a:solidFill>
              </a:rPr>
              <a:t>It does not guarantee that there will be no loss, or error occurrence, misdelivery, duplication, or out-of-sequence delivery of the packet</a:t>
            </a:r>
            <a:r>
              <a:rPr lang="en-US" dirty="0" smtClean="0">
                <a:solidFill>
                  <a:srgbClr val="C00000"/>
                </a:solidFill>
              </a:rPr>
              <a:t>.</a:t>
            </a:r>
          </a:p>
          <a:p>
            <a:pPr marL="285750" indent="-285750" algn="just" fontAlgn="base">
              <a:buFont typeface="Arial" panose="020B0604020202020204" pitchFamily="34" charset="0"/>
              <a:buChar char="•"/>
            </a:pPr>
            <a:endParaRPr lang="en-US" dirty="0">
              <a:solidFill>
                <a:srgbClr val="C00000"/>
              </a:solidFill>
            </a:endParaRPr>
          </a:p>
          <a:p>
            <a:pPr marL="285750" indent="-285750" algn="just" fontAlgn="base">
              <a:buFont typeface="Arial" panose="020B0604020202020204" pitchFamily="34" charset="0"/>
              <a:buChar char="•"/>
            </a:pPr>
            <a:r>
              <a:rPr lang="en-US" dirty="0">
                <a:solidFill>
                  <a:srgbClr val="C00000"/>
                </a:solidFill>
              </a:rPr>
              <a:t>They are more prone towards network congestions.</a:t>
            </a:r>
          </a:p>
          <a:p>
            <a:pPr fontAlgn="base">
              <a:buFont typeface="Arial" panose="020B0604020202020204" pitchFamily="34" charset="0"/>
              <a:buChar char="•"/>
            </a:pPr>
            <a:endParaRPr lang="en-US" dirty="0">
              <a:solidFill>
                <a:srgbClr val="C00000"/>
              </a:solidFill>
              <a:latin typeface="+mj-lt"/>
            </a:endParaRPr>
          </a:p>
        </p:txBody>
      </p:sp>
    </p:spTree>
    <p:extLst>
      <p:ext uri="{BB962C8B-B14F-4D97-AF65-F5344CB8AC3E}">
        <p14:creationId xmlns:p14="http://schemas.microsoft.com/office/powerpoint/2010/main" val="354854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6" name="Rectangle 5"/>
          <p:cNvSpPr/>
          <p:nvPr/>
        </p:nvSpPr>
        <p:spPr>
          <a:xfrm>
            <a:off x="87086" y="919844"/>
            <a:ext cx="8904514" cy="523220"/>
          </a:xfrm>
          <a:prstGeom prst="rect">
            <a:avLst/>
          </a:prstGeom>
        </p:spPr>
        <p:txBody>
          <a:bodyPr wrap="square">
            <a:spAutoFit/>
          </a:bodyPr>
          <a:lstStyle/>
          <a:p>
            <a:pPr algn="just" fontAlgn="base"/>
            <a:endParaRPr lang="en-US" dirty="0">
              <a:solidFill>
                <a:srgbClr val="002060"/>
              </a:solidFill>
            </a:endParaRPr>
          </a:p>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23371" y="983398"/>
            <a:ext cx="8868229" cy="307777"/>
          </a:xfrm>
          <a:prstGeom prst="rect">
            <a:avLst/>
          </a:prstGeom>
        </p:spPr>
        <p:txBody>
          <a:bodyPr wrap="square">
            <a:spAutoFit/>
          </a:bodyPr>
          <a:lstStyle/>
          <a:p>
            <a:pPr algn="just"/>
            <a:endParaRPr lang="en-US" dirty="0" smtClean="0">
              <a:solidFill>
                <a:srgbClr val="C00000"/>
              </a:solidFill>
              <a:latin typeface="Arial" panose="020B0604020202020204" pitchFamily="34" charset="0"/>
            </a:endParaRPr>
          </a:p>
        </p:txBody>
      </p:sp>
      <p:sp>
        <p:nvSpPr>
          <p:cNvPr id="13" name="Rectangle 12"/>
          <p:cNvSpPr/>
          <p:nvPr/>
        </p:nvSpPr>
        <p:spPr>
          <a:xfrm>
            <a:off x="2286000" y="0"/>
            <a:ext cx="5116286" cy="1200329"/>
          </a:xfrm>
          <a:prstGeom prst="rect">
            <a:avLst/>
          </a:prstGeom>
        </p:spPr>
        <p:txBody>
          <a:bodyPr wrap="square">
            <a:spAutoFit/>
          </a:bodyPr>
          <a:lstStyle/>
          <a:p>
            <a:pPr algn="ctr"/>
            <a:r>
              <a:rPr lang="en-US" sz="2400" b="1" dirty="0" smtClean="0">
                <a:solidFill>
                  <a:srgbClr val="002060"/>
                </a:solidFill>
              </a:rPr>
              <a:t>Comparison of  Virtual circuits and Datagram Networks</a:t>
            </a:r>
            <a:endParaRPr lang="en-US" sz="2400" b="1" dirty="0">
              <a:solidFill>
                <a:srgbClr val="002060"/>
              </a:solidFill>
            </a:endParaRPr>
          </a:p>
          <a:p>
            <a:pPr algn="ctr"/>
            <a:endParaRPr lang="en-US" sz="2400" b="1" dirty="0">
              <a:solidFill>
                <a:srgbClr val="002060"/>
              </a:solidFill>
            </a:endParaRPr>
          </a:p>
        </p:txBody>
      </p:sp>
      <p:sp>
        <p:nvSpPr>
          <p:cNvPr id="15" name="Rectangle 14"/>
          <p:cNvSpPr/>
          <p:nvPr/>
        </p:nvSpPr>
        <p:spPr>
          <a:xfrm>
            <a:off x="137885" y="991334"/>
            <a:ext cx="8647975" cy="738664"/>
          </a:xfrm>
          <a:prstGeom prst="rect">
            <a:avLst/>
          </a:prstGeom>
        </p:spPr>
        <p:txBody>
          <a:bodyPr wrap="square">
            <a:spAutoFit/>
          </a:bodyPr>
          <a:lstStyle/>
          <a:p>
            <a:pPr algn="just"/>
            <a:endParaRPr lang="en-US" dirty="0">
              <a:solidFill>
                <a:srgbClr val="C00000"/>
              </a:solidFill>
            </a:endParaRPr>
          </a:p>
          <a:p>
            <a:endParaRPr lang="en-US" dirty="0"/>
          </a:p>
          <a:p>
            <a:endParaRPr lang="en-IN" dirty="0"/>
          </a:p>
        </p:txBody>
      </p:sp>
      <p:pic>
        <p:nvPicPr>
          <p:cNvPr id="9" name="Picture 8"/>
          <p:cNvPicPr>
            <a:picLocks noChangeAspect="1"/>
          </p:cNvPicPr>
          <p:nvPr/>
        </p:nvPicPr>
        <p:blipFill>
          <a:blip r:embed="rId3"/>
          <a:stretch>
            <a:fillRect/>
          </a:stretch>
        </p:blipFill>
        <p:spPr>
          <a:xfrm>
            <a:off x="307975" y="1017479"/>
            <a:ext cx="8640079" cy="3714942"/>
          </a:xfrm>
          <a:prstGeom prst="rect">
            <a:avLst/>
          </a:prstGeom>
        </p:spPr>
      </p:pic>
    </p:spTree>
    <p:extLst>
      <p:ext uri="{BB962C8B-B14F-4D97-AF65-F5344CB8AC3E}">
        <p14:creationId xmlns:p14="http://schemas.microsoft.com/office/powerpoint/2010/main" val="4096620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6" name="Rectangle 5"/>
          <p:cNvSpPr/>
          <p:nvPr/>
        </p:nvSpPr>
        <p:spPr>
          <a:xfrm>
            <a:off x="87086" y="919844"/>
            <a:ext cx="8904514" cy="523220"/>
          </a:xfrm>
          <a:prstGeom prst="rect">
            <a:avLst/>
          </a:prstGeom>
        </p:spPr>
        <p:txBody>
          <a:bodyPr wrap="square">
            <a:spAutoFit/>
          </a:bodyPr>
          <a:lstStyle/>
          <a:p>
            <a:pPr algn="just" fontAlgn="base"/>
            <a:endParaRPr lang="en-US" dirty="0">
              <a:solidFill>
                <a:srgbClr val="002060"/>
              </a:solidFill>
            </a:endParaRPr>
          </a:p>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23371" y="983398"/>
            <a:ext cx="8868229" cy="307777"/>
          </a:xfrm>
          <a:prstGeom prst="rect">
            <a:avLst/>
          </a:prstGeom>
        </p:spPr>
        <p:txBody>
          <a:bodyPr wrap="square">
            <a:spAutoFit/>
          </a:bodyPr>
          <a:lstStyle/>
          <a:p>
            <a:pPr algn="just"/>
            <a:endParaRPr lang="en-US" dirty="0" smtClean="0">
              <a:solidFill>
                <a:srgbClr val="C00000"/>
              </a:solidFill>
              <a:latin typeface="Arial" panose="020B0604020202020204" pitchFamily="34" charset="0"/>
            </a:endParaRPr>
          </a:p>
        </p:txBody>
      </p:sp>
      <p:sp>
        <p:nvSpPr>
          <p:cNvPr id="13" name="Rectangle 12"/>
          <p:cNvSpPr/>
          <p:nvPr/>
        </p:nvSpPr>
        <p:spPr>
          <a:xfrm>
            <a:off x="2286000" y="0"/>
            <a:ext cx="5116286" cy="1200329"/>
          </a:xfrm>
          <a:prstGeom prst="rect">
            <a:avLst/>
          </a:prstGeom>
        </p:spPr>
        <p:txBody>
          <a:bodyPr wrap="square">
            <a:spAutoFit/>
          </a:bodyPr>
          <a:lstStyle/>
          <a:p>
            <a:pPr algn="ctr"/>
            <a:r>
              <a:rPr lang="en-US" sz="2400" b="1" dirty="0" smtClean="0">
                <a:solidFill>
                  <a:srgbClr val="002060"/>
                </a:solidFill>
              </a:rPr>
              <a:t>Comparison of  Virtual circuits and Datagram Networks</a:t>
            </a:r>
            <a:endParaRPr lang="en-US" sz="2400" b="1" dirty="0">
              <a:solidFill>
                <a:srgbClr val="002060"/>
              </a:solidFill>
            </a:endParaRPr>
          </a:p>
          <a:p>
            <a:pPr algn="ctr"/>
            <a:endParaRPr lang="en-US" sz="2400" b="1" dirty="0">
              <a:solidFill>
                <a:srgbClr val="002060"/>
              </a:solidFill>
            </a:endParaRPr>
          </a:p>
        </p:txBody>
      </p:sp>
      <p:sp>
        <p:nvSpPr>
          <p:cNvPr id="15" name="Rectangle 14"/>
          <p:cNvSpPr/>
          <p:nvPr/>
        </p:nvSpPr>
        <p:spPr>
          <a:xfrm>
            <a:off x="137885" y="991334"/>
            <a:ext cx="8647975" cy="738664"/>
          </a:xfrm>
          <a:prstGeom prst="rect">
            <a:avLst/>
          </a:prstGeom>
        </p:spPr>
        <p:txBody>
          <a:bodyPr wrap="square">
            <a:spAutoFit/>
          </a:bodyPr>
          <a:lstStyle/>
          <a:p>
            <a:pPr algn="just"/>
            <a:endParaRPr lang="en-US" dirty="0">
              <a:solidFill>
                <a:srgbClr val="C00000"/>
              </a:solidFill>
            </a:endParaRPr>
          </a:p>
          <a:p>
            <a:endParaRPr lang="en-US" dirty="0"/>
          </a:p>
          <a:p>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490203104"/>
              </p:ext>
            </p:extLst>
          </p:nvPr>
        </p:nvGraphicFramePr>
        <p:xfrm>
          <a:off x="257176" y="1017479"/>
          <a:ext cx="8669109" cy="3752359"/>
        </p:xfrm>
        <a:graphic>
          <a:graphicData uri="http://schemas.openxmlformats.org/drawingml/2006/table">
            <a:tbl>
              <a:tblPr/>
              <a:tblGrid>
                <a:gridCol w="2889703"/>
                <a:gridCol w="2889703"/>
                <a:gridCol w="2889703"/>
              </a:tblGrid>
              <a:tr h="283548">
                <a:tc>
                  <a:txBody>
                    <a:bodyPr/>
                    <a:lstStyle/>
                    <a:p>
                      <a:pPr algn="ctr" fontAlgn="t"/>
                      <a:r>
                        <a:rPr lang="en-IN" sz="1000" b="1" dirty="0" smtClean="0">
                          <a:solidFill>
                            <a:srgbClr val="C00000"/>
                          </a:solidFill>
                          <a:effectLst/>
                          <a:latin typeface="+mj-lt"/>
                        </a:rPr>
                        <a:t>Parameters</a:t>
                      </a:r>
                      <a:endParaRPr lang="en-IN" sz="1000" dirty="0">
                        <a:solidFill>
                          <a:srgbClr val="C00000"/>
                        </a:solidFill>
                        <a:effectLst/>
                        <a:latin typeface="+mj-lt"/>
                      </a:endParaRPr>
                    </a:p>
                  </a:txBody>
                  <a:tcPr marL="20215" marR="20215" marT="30322" marB="30322">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a:noFill/>
                    </a:lnT>
                    <a:lnB w="3810" cap="flat" cmpd="sng" algn="ctr">
                      <a:solidFill>
                        <a:srgbClr val="444444"/>
                      </a:solidFill>
                      <a:prstDash val="solid"/>
                      <a:round/>
                      <a:headEnd type="none" w="med" len="med"/>
                      <a:tailEnd type="none" w="med" len="med"/>
                    </a:lnB>
                    <a:solidFill>
                      <a:srgbClr val="F1EDFF"/>
                    </a:solidFill>
                  </a:tcPr>
                </a:tc>
                <a:tc>
                  <a:txBody>
                    <a:bodyPr/>
                    <a:lstStyle/>
                    <a:p>
                      <a:pPr algn="ctr" fontAlgn="t"/>
                      <a:r>
                        <a:rPr lang="en-IN" sz="1000" b="1" dirty="0">
                          <a:solidFill>
                            <a:srgbClr val="C00000"/>
                          </a:solidFill>
                          <a:effectLst/>
                          <a:latin typeface="+mj-lt"/>
                        </a:rPr>
                        <a:t>Connection-oriented Services</a:t>
                      </a:r>
                      <a:endParaRPr lang="en-IN" sz="1000" dirty="0">
                        <a:solidFill>
                          <a:srgbClr val="C00000"/>
                        </a:solidFill>
                        <a:effectLst/>
                        <a:latin typeface="+mj-lt"/>
                      </a:endParaRPr>
                    </a:p>
                  </a:txBody>
                  <a:tcPr marL="20215" marR="20215" marT="30322" marB="30322">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a:noFill/>
                    </a:lnT>
                    <a:lnB w="3810" cap="flat" cmpd="sng" algn="ctr">
                      <a:solidFill>
                        <a:srgbClr val="444444"/>
                      </a:solidFill>
                      <a:prstDash val="solid"/>
                      <a:round/>
                      <a:headEnd type="none" w="med" len="med"/>
                      <a:tailEnd type="none" w="med" len="med"/>
                    </a:lnB>
                    <a:solidFill>
                      <a:srgbClr val="F1EDFF"/>
                    </a:solidFill>
                  </a:tcPr>
                </a:tc>
                <a:tc>
                  <a:txBody>
                    <a:bodyPr/>
                    <a:lstStyle/>
                    <a:p>
                      <a:pPr algn="ctr" fontAlgn="t"/>
                      <a:r>
                        <a:rPr lang="en-IN" sz="1000" b="1" dirty="0">
                          <a:solidFill>
                            <a:srgbClr val="C00000"/>
                          </a:solidFill>
                          <a:effectLst/>
                          <a:latin typeface="+mj-lt"/>
                        </a:rPr>
                        <a:t>Connectionless Services</a:t>
                      </a:r>
                      <a:endParaRPr lang="en-IN" sz="1000" dirty="0">
                        <a:solidFill>
                          <a:srgbClr val="C00000"/>
                        </a:solidFill>
                        <a:effectLst/>
                        <a:latin typeface="+mj-lt"/>
                      </a:endParaRPr>
                    </a:p>
                  </a:txBody>
                  <a:tcPr marL="20215" marR="20215" marT="30322" marB="30322">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a:noFill/>
                    </a:lnT>
                    <a:lnB w="3810" cap="flat" cmpd="sng" algn="ctr">
                      <a:solidFill>
                        <a:srgbClr val="444444"/>
                      </a:solidFill>
                      <a:prstDash val="solid"/>
                      <a:round/>
                      <a:headEnd type="none" w="med" len="med"/>
                      <a:tailEnd type="none" w="med" len="med"/>
                    </a:lnB>
                    <a:solidFill>
                      <a:srgbClr val="F1EDFF"/>
                    </a:solidFill>
                  </a:tcPr>
                </a:tc>
              </a:tr>
              <a:tr h="631228">
                <a:tc>
                  <a:txBody>
                    <a:bodyPr/>
                    <a:lstStyle/>
                    <a:p>
                      <a:pPr marL="171450" indent="-171450" fontAlgn="t">
                        <a:buFont typeface="Arial" panose="020B0604020202020204" pitchFamily="34" charset="0"/>
                        <a:buChar char="•"/>
                      </a:pPr>
                      <a:r>
                        <a:rPr lang="en-IN" sz="1000" dirty="0">
                          <a:solidFill>
                            <a:srgbClr val="C00000"/>
                          </a:solidFill>
                          <a:effectLst/>
                          <a:latin typeface="+mj-lt"/>
                        </a:rPr>
                        <a:t>Requirement of prior Connection</a:t>
                      </a:r>
                    </a:p>
                  </a:txBody>
                  <a:tcPr marL="20215" marR="20215" marT="30322" marB="30322">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c>
                  <a:txBody>
                    <a:bodyPr/>
                    <a:lstStyle/>
                    <a:p>
                      <a:pPr marL="171450" indent="-171450" fontAlgn="t">
                        <a:buFont typeface="Arial" panose="020B0604020202020204" pitchFamily="34" charset="0"/>
                        <a:buChar char="•"/>
                      </a:pPr>
                      <a:r>
                        <a:rPr lang="en-US" sz="1000" dirty="0">
                          <a:solidFill>
                            <a:srgbClr val="002060"/>
                          </a:solidFill>
                          <a:effectLst/>
                          <a:latin typeface="+mj-lt"/>
                        </a:rPr>
                        <a:t>Establishing a connection of data packets in prior is a prerequisite.</a:t>
                      </a:r>
                    </a:p>
                  </a:txBody>
                  <a:tcPr marL="20215" marR="20215" marT="30322" marB="30322">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c>
                  <a:txBody>
                    <a:bodyPr/>
                    <a:lstStyle/>
                    <a:p>
                      <a:pPr marL="171450" indent="-171450" fontAlgn="t">
                        <a:buFont typeface="Arial" panose="020B0604020202020204" pitchFamily="34" charset="0"/>
                        <a:buChar char="•"/>
                      </a:pPr>
                      <a:r>
                        <a:rPr lang="en-US" sz="1000" dirty="0">
                          <a:solidFill>
                            <a:srgbClr val="C00000"/>
                          </a:solidFill>
                          <a:effectLst/>
                          <a:latin typeface="+mj-lt"/>
                        </a:rPr>
                        <a:t>It doesn’t necessarily establish any connection between the receiver and the host (in prior).</a:t>
                      </a:r>
                    </a:p>
                  </a:txBody>
                  <a:tcPr marL="20215" marR="20215" marT="30322" marB="30322">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r>
              <a:tr h="486383">
                <a:tc>
                  <a:txBody>
                    <a:bodyPr/>
                    <a:lstStyle/>
                    <a:p>
                      <a:pPr marL="171450" indent="-171450" fontAlgn="t">
                        <a:buFont typeface="Arial" panose="020B0604020202020204" pitchFamily="34" charset="0"/>
                        <a:buChar char="•"/>
                      </a:pPr>
                      <a:r>
                        <a:rPr lang="en-IN" sz="1000" dirty="0">
                          <a:solidFill>
                            <a:srgbClr val="C00000"/>
                          </a:solidFill>
                          <a:effectLst/>
                          <a:latin typeface="+mj-lt"/>
                        </a:rPr>
                        <a:t>Congestion</a:t>
                      </a:r>
                    </a:p>
                  </a:txBody>
                  <a:tcPr marL="20215" marR="20215" marT="30322" marB="30322">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c>
                  <a:txBody>
                    <a:bodyPr/>
                    <a:lstStyle/>
                    <a:p>
                      <a:pPr marL="171450" indent="-171450" fontAlgn="t">
                        <a:buFont typeface="Arial" panose="020B0604020202020204" pitchFamily="34" charset="0"/>
                        <a:buChar char="•"/>
                      </a:pPr>
                      <a:r>
                        <a:rPr lang="en-US" sz="1000" dirty="0">
                          <a:solidFill>
                            <a:srgbClr val="002060"/>
                          </a:solidFill>
                          <a:effectLst/>
                          <a:latin typeface="+mj-lt"/>
                        </a:rPr>
                        <a:t>No congestion occurs due to an organized data transfer.</a:t>
                      </a:r>
                    </a:p>
                  </a:txBody>
                  <a:tcPr marL="20215" marR="20215" marT="30322" marB="30322">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c>
                  <a:txBody>
                    <a:bodyPr/>
                    <a:lstStyle/>
                    <a:p>
                      <a:pPr marL="171450" indent="-171450" fontAlgn="t">
                        <a:buFont typeface="Arial" panose="020B0604020202020204" pitchFamily="34" charset="0"/>
                        <a:buChar char="•"/>
                      </a:pPr>
                      <a:r>
                        <a:rPr lang="en-US" sz="1000" dirty="0">
                          <a:solidFill>
                            <a:srgbClr val="C00000"/>
                          </a:solidFill>
                          <a:effectLst/>
                          <a:latin typeface="+mj-lt"/>
                        </a:rPr>
                        <a:t>It is very likely to cause congestion in a network.</a:t>
                      </a:r>
                    </a:p>
                  </a:txBody>
                  <a:tcPr marL="20215" marR="20215" marT="30322" marB="30322">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r>
              <a:tr h="486383">
                <a:tc>
                  <a:txBody>
                    <a:bodyPr/>
                    <a:lstStyle/>
                    <a:p>
                      <a:pPr marL="171450" indent="-171450" fontAlgn="t">
                        <a:buFont typeface="Arial" panose="020B0604020202020204" pitchFamily="34" charset="0"/>
                        <a:buChar char="•"/>
                      </a:pPr>
                      <a:r>
                        <a:rPr lang="en-IN" sz="1000" dirty="0">
                          <a:solidFill>
                            <a:srgbClr val="C00000"/>
                          </a:solidFill>
                          <a:effectLst/>
                          <a:latin typeface="+mj-lt"/>
                        </a:rPr>
                        <a:t>Mode of Transfer</a:t>
                      </a:r>
                    </a:p>
                  </a:txBody>
                  <a:tcPr marL="20215" marR="20215" marT="30322" marB="30322">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c>
                  <a:txBody>
                    <a:bodyPr/>
                    <a:lstStyle/>
                    <a:p>
                      <a:pPr marL="171450" indent="-171450" fontAlgn="t">
                        <a:buFont typeface="Arial" panose="020B0604020202020204" pitchFamily="34" charset="0"/>
                        <a:buChar char="•"/>
                      </a:pPr>
                      <a:r>
                        <a:rPr lang="en-US" sz="1000" dirty="0">
                          <a:solidFill>
                            <a:srgbClr val="002060"/>
                          </a:solidFill>
                          <a:effectLst/>
                          <a:latin typeface="+mj-lt"/>
                        </a:rPr>
                        <a:t>It performs data transfer using virtual circuits and circuit switching.</a:t>
                      </a:r>
                    </a:p>
                  </a:txBody>
                  <a:tcPr marL="20215" marR="20215" marT="30322" marB="30322">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c>
                  <a:txBody>
                    <a:bodyPr/>
                    <a:lstStyle/>
                    <a:p>
                      <a:pPr marL="171450" indent="-171450" fontAlgn="t">
                        <a:buFont typeface="Arial" panose="020B0604020202020204" pitchFamily="34" charset="0"/>
                        <a:buChar char="•"/>
                      </a:pPr>
                      <a:r>
                        <a:rPr lang="en-US" sz="1000" dirty="0">
                          <a:solidFill>
                            <a:srgbClr val="C00000"/>
                          </a:solidFill>
                          <a:effectLst/>
                          <a:latin typeface="+mj-lt"/>
                        </a:rPr>
                        <a:t>It performs data transfer with the help of packet switching.</a:t>
                      </a:r>
                    </a:p>
                  </a:txBody>
                  <a:tcPr marL="20215" marR="20215" marT="30322" marB="30322">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r>
              <a:tr h="689217">
                <a:tc>
                  <a:txBody>
                    <a:bodyPr/>
                    <a:lstStyle/>
                    <a:p>
                      <a:pPr marL="171450" indent="-171450" fontAlgn="t">
                        <a:buFont typeface="Arial" panose="020B0604020202020204" pitchFamily="34" charset="0"/>
                        <a:buChar char="•"/>
                      </a:pPr>
                      <a:r>
                        <a:rPr lang="en-IN" sz="1000" dirty="0">
                          <a:solidFill>
                            <a:srgbClr val="C00000"/>
                          </a:solidFill>
                          <a:effectLst/>
                          <a:latin typeface="+mj-lt"/>
                        </a:rPr>
                        <a:t>Retransmission of Lost Data</a:t>
                      </a:r>
                    </a:p>
                  </a:txBody>
                  <a:tcPr marL="20215" marR="20215" marT="30322" marB="30322">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c>
                  <a:txBody>
                    <a:bodyPr/>
                    <a:lstStyle/>
                    <a:p>
                      <a:pPr marL="171450" indent="-171450" fontAlgn="t">
                        <a:buFont typeface="Arial" panose="020B0604020202020204" pitchFamily="34" charset="0"/>
                        <a:buChar char="•"/>
                      </a:pPr>
                      <a:r>
                        <a:rPr lang="en-US" sz="1000" dirty="0">
                          <a:solidFill>
                            <a:srgbClr val="002060"/>
                          </a:solidFill>
                          <a:effectLst/>
                          <a:latin typeface="+mj-lt"/>
                        </a:rPr>
                        <a:t>It can easily retransmit data that might get lost on the way to the receiver’s device.</a:t>
                      </a:r>
                    </a:p>
                  </a:txBody>
                  <a:tcPr marL="20215" marR="20215" marT="30322" marB="30322">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c>
                  <a:txBody>
                    <a:bodyPr/>
                    <a:lstStyle/>
                    <a:p>
                      <a:pPr marL="171450" indent="-171450" fontAlgn="t">
                        <a:buFont typeface="Arial" panose="020B0604020202020204" pitchFamily="34" charset="0"/>
                        <a:buChar char="•"/>
                      </a:pPr>
                      <a:r>
                        <a:rPr lang="en-US" sz="1000" dirty="0">
                          <a:solidFill>
                            <a:srgbClr val="C00000"/>
                          </a:solidFill>
                          <a:effectLst/>
                          <a:latin typeface="+mj-lt"/>
                        </a:rPr>
                        <a:t>Retransmitting any lost data is not practically possible. It cannot bring back the information lost in the way.</a:t>
                      </a:r>
                    </a:p>
                  </a:txBody>
                  <a:tcPr marL="20215" marR="20215" marT="30322" marB="30322">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r>
              <a:tr h="689217">
                <a:tc>
                  <a:txBody>
                    <a:bodyPr/>
                    <a:lstStyle/>
                    <a:p>
                      <a:pPr marL="171450" indent="-171450" fontAlgn="t">
                        <a:buFont typeface="Arial" panose="020B0604020202020204" pitchFamily="34" charset="0"/>
                        <a:buChar char="•"/>
                      </a:pPr>
                      <a:r>
                        <a:rPr lang="en-IN" sz="1000" dirty="0">
                          <a:solidFill>
                            <a:srgbClr val="C00000"/>
                          </a:solidFill>
                          <a:effectLst/>
                          <a:latin typeface="+mj-lt"/>
                        </a:rPr>
                        <a:t>Signalling</a:t>
                      </a:r>
                    </a:p>
                  </a:txBody>
                  <a:tcPr marL="20215" marR="20215" marT="30322" marB="30322">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c>
                  <a:txBody>
                    <a:bodyPr/>
                    <a:lstStyle/>
                    <a:p>
                      <a:pPr marL="171450" indent="-171450" fontAlgn="t">
                        <a:buFont typeface="Arial" panose="020B0604020202020204" pitchFamily="34" charset="0"/>
                        <a:buChar char="•"/>
                      </a:pPr>
                      <a:r>
                        <a:rPr lang="en-US" sz="1000" dirty="0">
                          <a:solidFill>
                            <a:srgbClr val="002060"/>
                          </a:solidFill>
                          <a:effectLst/>
                          <a:latin typeface="+mj-lt"/>
                        </a:rPr>
                        <a:t>It supports </a:t>
                      </a:r>
                      <a:r>
                        <a:rPr lang="en-US" sz="1000" dirty="0" err="1">
                          <a:solidFill>
                            <a:srgbClr val="002060"/>
                          </a:solidFill>
                          <a:effectLst/>
                          <a:latin typeface="+mj-lt"/>
                        </a:rPr>
                        <a:t>signalling</a:t>
                      </a:r>
                      <a:r>
                        <a:rPr lang="en-US" sz="1000" dirty="0">
                          <a:solidFill>
                            <a:srgbClr val="002060"/>
                          </a:solidFill>
                          <a:effectLst/>
                          <a:latin typeface="+mj-lt"/>
                        </a:rPr>
                        <a:t> for establishing a connection.</a:t>
                      </a:r>
                    </a:p>
                  </a:txBody>
                  <a:tcPr marL="20215" marR="20215" marT="30322" marB="30322">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c>
                  <a:txBody>
                    <a:bodyPr/>
                    <a:lstStyle/>
                    <a:p>
                      <a:pPr marL="171450" indent="-171450" fontAlgn="t">
                        <a:buFont typeface="Arial" panose="020B0604020202020204" pitchFamily="34" charset="0"/>
                        <a:buChar char="•"/>
                      </a:pPr>
                      <a:r>
                        <a:rPr lang="en-US" sz="1000" dirty="0">
                          <a:solidFill>
                            <a:srgbClr val="C00000"/>
                          </a:solidFill>
                          <a:effectLst/>
                          <a:latin typeface="+mj-lt"/>
                        </a:rPr>
                        <a:t>The concept of </a:t>
                      </a:r>
                      <a:r>
                        <a:rPr lang="en-US" sz="1000" dirty="0" err="1">
                          <a:solidFill>
                            <a:srgbClr val="C00000"/>
                          </a:solidFill>
                          <a:effectLst/>
                          <a:latin typeface="+mj-lt"/>
                        </a:rPr>
                        <a:t>signalling</a:t>
                      </a:r>
                      <a:r>
                        <a:rPr lang="en-US" sz="1000" dirty="0">
                          <a:solidFill>
                            <a:srgbClr val="C00000"/>
                          </a:solidFill>
                          <a:effectLst/>
                          <a:latin typeface="+mj-lt"/>
                        </a:rPr>
                        <a:t> does not exist in this case because it doesn’t establish any prior connection.</a:t>
                      </a:r>
                    </a:p>
                  </a:txBody>
                  <a:tcPr marL="20215" marR="20215" marT="30322" marB="30322">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r>
              <a:tr h="486383">
                <a:tc>
                  <a:txBody>
                    <a:bodyPr/>
                    <a:lstStyle/>
                    <a:p>
                      <a:pPr marL="171450" indent="-171450" fontAlgn="t">
                        <a:buFont typeface="Arial" panose="020B0604020202020204" pitchFamily="34" charset="0"/>
                        <a:buChar char="•"/>
                      </a:pPr>
                      <a:r>
                        <a:rPr lang="en-IN" sz="1000" dirty="0">
                          <a:solidFill>
                            <a:srgbClr val="C00000"/>
                          </a:solidFill>
                          <a:effectLst/>
                          <a:latin typeface="+mj-lt"/>
                        </a:rPr>
                        <a:t>Suitability</a:t>
                      </a:r>
                    </a:p>
                  </a:txBody>
                  <a:tcPr marL="20215" marR="20215" marT="30322" marB="30322">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c>
                  <a:txBody>
                    <a:bodyPr/>
                    <a:lstStyle/>
                    <a:p>
                      <a:pPr marL="171450" indent="-171450" fontAlgn="t">
                        <a:buFont typeface="Arial" panose="020B0604020202020204" pitchFamily="34" charset="0"/>
                        <a:buChar char="•"/>
                      </a:pPr>
                      <a:r>
                        <a:rPr lang="en-US" sz="1000" dirty="0">
                          <a:solidFill>
                            <a:srgbClr val="002060"/>
                          </a:solidFill>
                          <a:effectLst/>
                          <a:latin typeface="+mj-lt"/>
                        </a:rPr>
                        <a:t>It is the best mode for steady and long communication among distant devices.</a:t>
                      </a:r>
                    </a:p>
                  </a:txBody>
                  <a:tcPr marL="20215" marR="20215" marT="30322" marB="30322">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c>
                  <a:txBody>
                    <a:bodyPr/>
                    <a:lstStyle/>
                    <a:p>
                      <a:pPr marL="171450" indent="-171450" fontAlgn="t">
                        <a:buFont typeface="Arial" panose="020B0604020202020204" pitchFamily="34" charset="0"/>
                        <a:buChar char="•"/>
                      </a:pPr>
                      <a:r>
                        <a:rPr lang="en-US" sz="1000" dirty="0">
                          <a:solidFill>
                            <a:srgbClr val="C00000"/>
                          </a:solidFill>
                          <a:effectLst/>
                          <a:latin typeface="+mj-lt"/>
                        </a:rPr>
                        <a:t>It works well in the cases of </a:t>
                      </a:r>
                      <a:r>
                        <a:rPr lang="en-US" sz="1000" dirty="0" err="1">
                          <a:solidFill>
                            <a:srgbClr val="C00000"/>
                          </a:solidFill>
                          <a:effectLst/>
                          <a:latin typeface="+mj-lt"/>
                        </a:rPr>
                        <a:t>bursty</a:t>
                      </a:r>
                      <a:r>
                        <a:rPr lang="en-US" sz="1000" dirty="0">
                          <a:solidFill>
                            <a:srgbClr val="C00000"/>
                          </a:solidFill>
                          <a:effectLst/>
                          <a:latin typeface="+mj-lt"/>
                        </a:rPr>
                        <a:t> transmissions.</a:t>
                      </a:r>
                    </a:p>
                  </a:txBody>
                  <a:tcPr marL="20215" marR="20215" marT="30322" marB="30322">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r>
            </a:tbl>
          </a:graphicData>
        </a:graphic>
      </p:graphicFrame>
    </p:spTree>
    <p:extLst>
      <p:ext uri="{BB962C8B-B14F-4D97-AF65-F5344CB8AC3E}">
        <p14:creationId xmlns:p14="http://schemas.microsoft.com/office/powerpoint/2010/main" val="4094857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6" name="Rectangle 5"/>
          <p:cNvSpPr/>
          <p:nvPr/>
        </p:nvSpPr>
        <p:spPr>
          <a:xfrm>
            <a:off x="87086" y="919844"/>
            <a:ext cx="8904514" cy="523220"/>
          </a:xfrm>
          <a:prstGeom prst="rect">
            <a:avLst/>
          </a:prstGeom>
        </p:spPr>
        <p:txBody>
          <a:bodyPr wrap="square">
            <a:spAutoFit/>
          </a:bodyPr>
          <a:lstStyle/>
          <a:p>
            <a:pPr algn="just" fontAlgn="base"/>
            <a:endParaRPr lang="en-US" dirty="0">
              <a:solidFill>
                <a:srgbClr val="002060"/>
              </a:solidFill>
            </a:endParaRPr>
          </a:p>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23371" y="983398"/>
            <a:ext cx="8868229" cy="307777"/>
          </a:xfrm>
          <a:prstGeom prst="rect">
            <a:avLst/>
          </a:prstGeom>
        </p:spPr>
        <p:txBody>
          <a:bodyPr wrap="square">
            <a:spAutoFit/>
          </a:bodyPr>
          <a:lstStyle/>
          <a:p>
            <a:pPr algn="just"/>
            <a:endParaRPr lang="en-US" dirty="0" smtClean="0">
              <a:solidFill>
                <a:srgbClr val="C00000"/>
              </a:solidFill>
              <a:latin typeface="Arial" panose="020B0604020202020204" pitchFamily="34" charset="0"/>
            </a:endParaRPr>
          </a:p>
        </p:txBody>
      </p:sp>
      <p:sp>
        <p:nvSpPr>
          <p:cNvPr id="13" name="Rectangle 12"/>
          <p:cNvSpPr/>
          <p:nvPr/>
        </p:nvSpPr>
        <p:spPr>
          <a:xfrm>
            <a:off x="2286000" y="0"/>
            <a:ext cx="5116286" cy="1200329"/>
          </a:xfrm>
          <a:prstGeom prst="rect">
            <a:avLst/>
          </a:prstGeom>
        </p:spPr>
        <p:txBody>
          <a:bodyPr wrap="square">
            <a:spAutoFit/>
          </a:bodyPr>
          <a:lstStyle/>
          <a:p>
            <a:pPr algn="ctr"/>
            <a:r>
              <a:rPr lang="en-US" sz="2400" b="1" dirty="0" smtClean="0">
                <a:solidFill>
                  <a:srgbClr val="002060"/>
                </a:solidFill>
              </a:rPr>
              <a:t>Comparison of  Virtual circuits and Datagram Networks</a:t>
            </a:r>
            <a:endParaRPr lang="en-US" sz="2400" b="1" dirty="0">
              <a:solidFill>
                <a:srgbClr val="002060"/>
              </a:solidFill>
            </a:endParaRPr>
          </a:p>
          <a:p>
            <a:pPr algn="ctr"/>
            <a:endParaRPr lang="en-US" sz="2400" b="1" dirty="0">
              <a:solidFill>
                <a:srgbClr val="002060"/>
              </a:solidFill>
            </a:endParaRPr>
          </a:p>
        </p:txBody>
      </p:sp>
      <p:sp>
        <p:nvSpPr>
          <p:cNvPr id="15" name="Rectangle 14"/>
          <p:cNvSpPr/>
          <p:nvPr/>
        </p:nvSpPr>
        <p:spPr>
          <a:xfrm>
            <a:off x="137885" y="991334"/>
            <a:ext cx="8647975" cy="738664"/>
          </a:xfrm>
          <a:prstGeom prst="rect">
            <a:avLst/>
          </a:prstGeom>
        </p:spPr>
        <p:txBody>
          <a:bodyPr wrap="square">
            <a:spAutoFit/>
          </a:bodyPr>
          <a:lstStyle/>
          <a:p>
            <a:pPr algn="just"/>
            <a:endParaRPr lang="en-US" dirty="0">
              <a:solidFill>
                <a:srgbClr val="C00000"/>
              </a:solidFill>
            </a:endParaRPr>
          </a:p>
          <a:p>
            <a:endParaRPr lang="en-US" dirty="0"/>
          </a:p>
          <a:p>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17034099"/>
              </p:ext>
            </p:extLst>
          </p:nvPr>
        </p:nvGraphicFramePr>
        <p:xfrm>
          <a:off x="136358" y="991334"/>
          <a:ext cx="8811698" cy="3888140"/>
        </p:xfrm>
        <a:graphic>
          <a:graphicData uri="http://schemas.openxmlformats.org/drawingml/2006/table">
            <a:tbl>
              <a:tblPr/>
              <a:tblGrid>
                <a:gridCol w="2886210"/>
                <a:gridCol w="2962744"/>
                <a:gridCol w="2962744"/>
              </a:tblGrid>
              <a:tr h="243908">
                <a:tc>
                  <a:txBody>
                    <a:bodyPr/>
                    <a:lstStyle/>
                    <a:p>
                      <a:pPr algn="ctr" fontAlgn="t"/>
                      <a:r>
                        <a:rPr lang="en-IN" sz="1000" b="1" dirty="0" smtClean="0">
                          <a:solidFill>
                            <a:srgbClr val="C00000"/>
                          </a:solidFill>
                          <a:effectLst/>
                          <a:latin typeface="+mj-lt"/>
                        </a:rPr>
                        <a:t>Parameters</a:t>
                      </a:r>
                      <a:endParaRPr lang="en-IN" sz="1000" dirty="0">
                        <a:solidFill>
                          <a:srgbClr val="C00000"/>
                        </a:solidFill>
                        <a:effectLst/>
                        <a:latin typeface="+mj-lt"/>
                      </a:endParaRPr>
                    </a:p>
                  </a:txBody>
                  <a:tcPr marL="20215" marR="20215" marT="30322" marB="30322">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c>
                  <a:txBody>
                    <a:bodyPr/>
                    <a:lstStyle/>
                    <a:p>
                      <a:pPr algn="ctr" fontAlgn="t"/>
                      <a:r>
                        <a:rPr lang="en-IN" sz="1000" b="1" dirty="0">
                          <a:solidFill>
                            <a:srgbClr val="C00000"/>
                          </a:solidFill>
                          <a:effectLst/>
                          <a:latin typeface="+mj-lt"/>
                        </a:rPr>
                        <a:t>Connection-oriented Services</a:t>
                      </a:r>
                      <a:endParaRPr lang="en-IN" sz="1000" dirty="0">
                        <a:solidFill>
                          <a:srgbClr val="C00000"/>
                        </a:solidFill>
                        <a:effectLst/>
                        <a:latin typeface="+mj-lt"/>
                      </a:endParaRPr>
                    </a:p>
                  </a:txBody>
                  <a:tcPr marL="20215" marR="20215" marT="30322" marB="30322">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c>
                  <a:txBody>
                    <a:bodyPr/>
                    <a:lstStyle/>
                    <a:p>
                      <a:pPr algn="ctr" fontAlgn="t"/>
                      <a:r>
                        <a:rPr lang="en-IN" sz="1000" b="1" dirty="0">
                          <a:solidFill>
                            <a:srgbClr val="C00000"/>
                          </a:solidFill>
                          <a:effectLst/>
                          <a:latin typeface="+mj-lt"/>
                        </a:rPr>
                        <a:t>Connectionless Services</a:t>
                      </a:r>
                      <a:endParaRPr lang="en-IN" sz="1000" dirty="0">
                        <a:solidFill>
                          <a:srgbClr val="C00000"/>
                        </a:solidFill>
                        <a:effectLst/>
                        <a:latin typeface="+mj-lt"/>
                      </a:endParaRPr>
                    </a:p>
                  </a:txBody>
                  <a:tcPr marL="20215" marR="20215" marT="30322" marB="30322">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r>
              <a:tr h="922421">
                <a:tc>
                  <a:txBody>
                    <a:bodyPr/>
                    <a:lstStyle/>
                    <a:p>
                      <a:pPr marL="171450" indent="-171450" algn="just" fontAlgn="t">
                        <a:buFont typeface="Arial" panose="020B0604020202020204" pitchFamily="34" charset="0"/>
                        <a:buChar char="•"/>
                      </a:pPr>
                      <a:r>
                        <a:rPr lang="en-IN" sz="1000" dirty="0">
                          <a:solidFill>
                            <a:srgbClr val="C00000"/>
                          </a:solidFill>
                          <a:effectLst/>
                        </a:rPr>
                        <a:t>Forwarded Data Packets Sequence</a:t>
                      </a:r>
                    </a:p>
                  </a:txBody>
                  <a:tcPr marL="43799" marR="43799" marT="65698" marB="65698">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c>
                  <a:txBody>
                    <a:bodyPr/>
                    <a:lstStyle/>
                    <a:p>
                      <a:pPr marL="171450" indent="-171450" algn="just" fontAlgn="t">
                        <a:buFont typeface="Arial" panose="020B0604020202020204" pitchFamily="34" charset="0"/>
                        <a:buChar char="•"/>
                      </a:pPr>
                      <a:r>
                        <a:rPr lang="en-US" sz="1000" dirty="0">
                          <a:solidFill>
                            <a:srgbClr val="002060"/>
                          </a:solidFill>
                          <a:effectLst/>
                        </a:rPr>
                        <a:t>The transmitted packets travel to their intended destination in a sequence. They follow the same initial route, and they reach the destination in the same sequence.</a:t>
                      </a:r>
                    </a:p>
                  </a:txBody>
                  <a:tcPr marL="43799" marR="43799" marT="65698" marB="65698">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c>
                  <a:txBody>
                    <a:bodyPr/>
                    <a:lstStyle/>
                    <a:p>
                      <a:pPr marL="171450" indent="-171450" algn="just" fontAlgn="t">
                        <a:buFont typeface="Arial" panose="020B0604020202020204" pitchFamily="34" charset="0"/>
                        <a:buChar char="•"/>
                      </a:pPr>
                      <a:r>
                        <a:rPr lang="en-US" sz="1000" dirty="0">
                          <a:solidFill>
                            <a:srgbClr val="C00000"/>
                          </a:solidFill>
                          <a:effectLst/>
                        </a:rPr>
                        <a:t>The transmitted data packets do not necessarily follow their intended route and reach the destination randomly. There is no assurance of these packets following the same path.</a:t>
                      </a:r>
                    </a:p>
                  </a:txBody>
                  <a:tcPr marL="43799" marR="43799" marT="65698" marB="65698">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r>
              <a:tr h="680453">
                <a:tc>
                  <a:txBody>
                    <a:bodyPr/>
                    <a:lstStyle/>
                    <a:p>
                      <a:pPr marL="171450" indent="-171450" algn="just" fontAlgn="t">
                        <a:buFont typeface="Arial" panose="020B0604020202020204" pitchFamily="34" charset="0"/>
                        <a:buChar char="•"/>
                      </a:pPr>
                      <a:r>
                        <a:rPr lang="en-IN" sz="1000" dirty="0">
                          <a:solidFill>
                            <a:srgbClr val="C00000"/>
                          </a:solidFill>
                          <a:effectLst/>
                        </a:rPr>
                        <a:t>Allocation of Resources</a:t>
                      </a:r>
                    </a:p>
                  </a:txBody>
                  <a:tcPr marL="43799" marR="43799" marT="65698" marB="65698">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c>
                  <a:txBody>
                    <a:bodyPr/>
                    <a:lstStyle/>
                    <a:p>
                      <a:pPr marL="171450" indent="-171450" algn="just" fontAlgn="t">
                        <a:buFont typeface="Arial" panose="020B0604020202020204" pitchFamily="34" charset="0"/>
                        <a:buChar char="•"/>
                      </a:pPr>
                      <a:r>
                        <a:rPr lang="en-US" sz="1000" dirty="0">
                          <a:solidFill>
                            <a:srgbClr val="002060"/>
                          </a:solidFill>
                          <a:effectLst/>
                        </a:rPr>
                        <a:t>It allocates resources to the data packets before transmitting them to a network.</a:t>
                      </a:r>
                    </a:p>
                  </a:txBody>
                  <a:tcPr marL="43799" marR="43799" marT="65698" marB="65698">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c>
                  <a:txBody>
                    <a:bodyPr/>
                    <a:lstStyle/>
                    <a:p>
                      <a:pPr marL="171450" indent="-171450" algn="just" fontAlgn="t">
                        <a:buFont typeface="Arial" panose="020B0604020202020204" pitchFamily="34" charset="0"/>
                        <a:buChar char="•"/>
                      </a:pPr>
                      <a:r>
                        <a:rPr lang="en-US" sz="1000" dirty="0">
                          <a:solidFill>
                            <a:srgbClr val="C00000"/>
                          </a:solidFill>
                          <a:effectLst/>
                        </a:rPr>
                        <a:t>Allocation of resources to the information packets is not a prerequisite in this case.</a:t>
                      </a:r>
                    </a:p>
                  </a:txBody>
                  <a:tcPr marL="43799" marR="43799" marT="65698" marB="65698">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r>
              <a:tr h="856866">
                <a:tc>
                  <a:txBody>
                    <a:bodyPr/>
                    <a:lstStyle/>
                    <a:p>
                      <a:pPr marL="171450" indent="-171450" algn="just" fontAlgn="t">
                        <a:buFont typeface="Arial" panose="020B0604020202020204" pitchFamily="34" charset="0"/>
                        <a:buChar char="•"/>
                      </a:pPr>
                      <a:r>
                        <a:rPr lang="en-IN" sz="1000" dirty="0">
                          <a:solidFill>
                            <a:srgbClr val="C00000"/>
                          </a:solidFill>
                          <a:effectLst/>
                        </a:rPr>
                        <a:t>Dependability</a:t>
                      </a:r>
                    </a:p>
                  </a:txBody>
                  <a:tcPr marL="43799" marR="43799" marT="65698" marB="65698">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c>
                  <a:txBody>
                    <a:bodyPr/>
                    <a:lstStyle/>
                    <a:p>
                      <a:pPr marL="171450" indent="-171450" algn="just" fontAlgn="t">
                        <a:buFont typeface="Arial" panose="020B0604020202020204" pitchFamily="34" charset="0"/>
                        <a:buChar char="•"/>
                      </a:pPr>
                      <a:r>
                        <a:rPr lang="en-US" sz="1000" dirty="0">
                          <a:solidFill>
                            <a:srgbClr val="002060"/>
                          </a:solidFill>
                          <a:effectLst/>
                        </a:rPr>
                        <a:t>This type of connection service is much more dependable.</a:t>
                      </a:r>
                    </a:p>
                  </a:txBody>
                  <a:tcPr marL="43799" marR="43799" marT="65698" marB="65698">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c>
                  <a:txBody>
                    <a:bodyPr/>
                    <a:lstStyle/>
                    <a:p>
                      <a:pPr marL="171450" indent="-171450" algn="just" fontAlgn="t">
                        <a:buFont typeface="Arial" panose="020B0604020202020204" pitchFamily="34" charset="0"/>
                        <a:buChar char="•"/>
                      </a:pPr>
                      <a:r>
                        <a:rPr lang="en-US" sz="1000" dirty="0">
                          <a:solidFill>
                            <a:srgbClr val="C00000"/>
                          </a:solidFill>
                          <a:effectLst/>
                        </a:rPr>
                        <a:t>It is not very dependable. Data may not arrive in the intended sequence and also may get lost in the way.</a:t>
                      </a:r>
                    </a:p>
                  </a:txBody>
                  <a:tcPr marL="43799" marR="43799" marT="65698" marB="65698">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r>
              <a:tr h="680453">
                <a:tc>
                  <a:txBody>
                    <a:bodyPr/>
                    <a:lstStyle/>
                    <a:p>
                      <a:pPr marL="171450" indent="-171450" algn="just" fontAlgn="t">
                        <a:buFont typeface="Arial" panose="020B0604020202020204" pitchFamily="34" charset="0"/>
                        <a:buChar char="•"/>
                      </a:pPr>
                      <a:r>
                        <a:rPr lang="en-IN" sz="1000" dirty="0">
                          <a:solidFill>
                            <a:srgbClr val="C00000"/>
                          </a:solidFill>
                          <a:effectLst/>
                        </a:rPr>
                        <a:t>Bandwidth</a:t>
                      </a:r>
                    </a:p>
                  </a:txBody>
                  <a:tcPr marL="43799" marR="43799" marT="65698" marB="65698">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c>
                  <a:txBody>
                    <a:bodyPr/>
                    <a:lstStyle/>
                    <a:p>
                      <a:pPr marL="171450" indent="-171450" algn="just" fontAlgn="t">
                        <a:buFont typeface="Arial" panose="020B0604020202020204" pitchFamily="34" charset="0"/>
                        <a:buChar char="•"/>
                      </a:pPr>
                      <a:r>
                        <a:rPr lang="en-US" sz="1000" dirty="0">
                          <a:solidFill>
                            <a:srgbClr val="002060"/>
                          </a:solidFill>
                          <a:effectLst/>
                        </a:rPr>
                        <a:t>Transferring data in a connection-oriented service takes up a higher bandwidth.</a:t>
                      </a:r>
                    </a:p>
                  </a:txBody>
                  <a:tcPr marL="43799" marR="43799" marT="65698" marB="65698">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c>
                  <a:txBody>
                    <a:bodyPr/>
                    <a:lstStyle/>
                    <a:p>
                      <a:pPr marL="171450" indent="-171450" algn="just" fontAlgn="t">
                        <a:buFont typeface="Arial" panose="020B0604020202020204" pitchFamily="34" charset="0"/>
                        <a:buChar char="•"/>
                      </a:pPr>
                      <a:r>
                        <a:rPr lang="en-US" sz="1000" dirty="0">
                          <a:solidFill>
                            <a:srgbClr val="C00000"/>
                          </a:solidFill>
                          <a:effectLst/>
                        </a:rPr>
                        <a:t>A connectionless service requires a comparatively lower bandwidth for transferring the data.</a:t>
                      </a:r>
                    </a:p>
                  </a:txBody>
                  <a:tcPr marL="43799" marR="43799" marT="65698" marB="65698">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3810" cap="flat" cmpd="sng" algn="ctr">
                      <a:solidFill>
                        <a:srgbClr val="444444"/>
                      </a:solidFill>
                      <a:prstDash val="solid"/>
                      <a:round/>
                      <a:headEnd type="none" w="med" len="med"/>
                      <a:tailEnd type="none" w="med" len="med"/>
                    </a:lnB>
                    <a:solidFill>
                      <a:srgbClr val="F1EDFF"/>
                    </a:solidFill>
                  </a:tcPr>
                </a:tc>
              </a:tr>
              <a:tr h="504039">
                <a:tc>
                  <a:txBody>
                    <a:bodyPr/>
                    <a:lstStyle/>
                    <a:p>
                      <a:pPr marL="171450" indent="-171450" algn="just" fontAlgn="t">
                        <a:buFont typeface="Arial" panose="020B0604020202020204" pitchFamily="34" charset="0"/>
                        <a:buChar char="•"/>
                      </a:pPr>
                      <a:r>
                        <a:rPr lang="en-IN" sz="1000" dirty="0">
                          <a:solidFill>
                            <a:srgbClr val="C00000"/>
                          </a:solidFill>
                          <a:effectLst/>
                        </a:rPr>
                        <a:t>Virtual Path</a:t>
                      </a:r>
                    </a:p>
                  </a:txBody>
                  <a:tcPr marL="43799" marR="43799" marT="65698" marB="65698">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7620" cap="flat" cmpd="sng" algn="ctr">
                      <a:solidFill>
                        <a:srgbClr val="444444"/>
                      </a:solidFill>
                      <a:prstDash val="solid"/>
                      <a:round/>
                      <a:headEnd type="none" w="med" len="med"/>
                      <a:tailEnd type="none" w="med" len="med"/>
                    </a:lnB>
                    <a:solidFill>
                      <a:srgbClr val="F1EDFF"/>
                    </a:solidFill>
                  </a:tcPr>
                </a:tc>
                <a:tc>
                  <a:txBody>
                    <a:bodyPr/>
                    <a:lstStyle/>
                    <a:p>
                      <a:pPr marL="171450" indent="-171450" algn="just" fontAlgn="t">
                        <a:buFont typeface="Arial" panose="020B0604020202020204" pitchFamily="34" charset="0"/>
                        <a:buChar char="•"/>
                      </a:pPr>
                      <a:r>
                        <a:rPr lang="en-US" sz="1000" dirty="0">
                          <a:solidFill>
                            <a:srgbClr val="002060"/>
                          </a:solidFill>
                          <a:effectLst/>
                        </a:rPr>
                        <a:t>A virtual path is present between the receiver and the server.</a:t>
                      </a:r>
                    </a:p>
                  </a:txBody>
                  <a:tcPr marL="43799" marR="43799" marT="65698" marB="65698">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7620" cap="flat" cmpd="sng" algn="ctr">
                      <a:solidFill>
                        <a:srgbClr val="444444"/>
                      </a:solidFill>
                      <a:prstDash val="solid"/>
                      <a:round/>
                      <a:headEnd type="none" w="med" len="med"/>
                      <a:tailEnd type="none" w="med" len="med"/>
                    </a:lnB>
                    <a:solidFill>
                      <a:srgbClr val="F1EDFF"/>
                    </a:solidFill>
                  </a:tcPr>
                </a:tc>
                <a:tc>
                  <a:txBody>
                    <a:bodyPr/>
                    <a:lstStyle/>
                    <a:p>
                      <a:pPr marL="171450" indent="-171450" algn="just" fontAlgn="t">
                        <a:buFont typeface="Arial" panose="020B0604020202020204" pitchFamily="34" charset="0"/>
                        <a:buChar char="•"/>
                      </a:pPr>
                      <a:r>
                        <a:rPr lang="en-US" sz="1000" dirty="0">
                          <a:solidFill>
                            <a:srgbClr val="C00000"/>
                          </a:solidFill>
                          <a:effectLst/>
                        </a:rPr>
                        <a:t>No virtual path is present between the receiver and the server.</a:t>
                      </a:r>
                    </a:p>
                  </a:txBody>
                  <a:tcPr marL="43799" marR="43799" marT="65698" marB="65698">
                    <a:lnL w="3810" cap="flat" cmpd="sng" algn="ctr">
                      <a:solidFill>
                        <a:srgbClr val="444444"/>
                      </a:solidFill>
                      <a:prstDash val="solid"/>
                      <a:round/>
                      <a:headEnd type="none" w="med" len="med"/>
                      <a:tailEnd type="none" w="med" len="med"/>
                    </a:lnL>
                    <a:lnR w="3810" cap="flat" cmpd="sng" algn="ctr">
                      <a:solidFill>
                        <a:srgbClr val="444444"/>
                      </a:solidFill>
                      <a:prstDash val="solid"/>
                      <a:round/>
                      <a:headEnd type="none" w="med" len="med"/>
                      <a:tailEnd type="none" w="med" len="med"/>
                    </a:lnR>
                    <a:lnT w="3810" cap="flat" cmpd="sng" algn="ctr">
                      <a:solidFill>
                        <a:srgbClr val="444444"/>
                      </a:solidFill>
                      <a:prstDash val="solid"/>
                      <a:round/>
                      <a:headEnd type="none" w="med" len="med"/>
                      <a:tailEnd type="none" w="med" len="med"/>
                    </a:lnT>
                    <a:lnB w="7620" cap="flat" cmpd="sng" algn="ctr">
                      <a:solidFill>
                        <a:srgbClr val="444444"/>
                      </a:solidFill>
                      <a:prstDash val="solid"/>
                      <a:round/>
                      <a:headEnd type="none" w="med" len="med"/>
                      <a:tailEnd type="none" w="med" len="med"/>
                    </a:lnB>
                    <a:solidFill>
                      <a:srgbClr val="F1EDFF"/>
                    </a:solidFill>
                  </a:tcPr>
                </a:tc>
              </a:tr>
            </a:tbl>
          </a:graphicData>
        </a:graphic>
      </p:graphicFrame>
    </p:spTree>
    <p:extLst>
      <p:ext uri="{BB962C8B-B14F-4D97-AF65-F5344CB8AC3E}">
        <p14:creationId xmlns:p14="http://schemas.microsoft.com/office/powerpoint/2010/main" val="2269502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257177" y="1063172"/>
            <a:ext cx="8701765" cy="307777"/>
          </a:xfrm>
          <a:prstGeom prst="rect">
            <a:avLst/>
          </a:prstGeom>
          <a:noFill/>
        </p:spPr>
        <p:txBody>
          <a:bodyPr wrap="square" rtlCol="0">
            <a:spAutoFit/>
          </a:bodyPr>
          <a:lstStyle/>
          <a:p>
            <a:pPr marL="285750" indent="-285750" algn="just">
              <a:buFont typeface="Arial" panose="020B0604020202020204" pitchFamily="34" charset="0"/>
              <a:buChar char="•"/>
            </a:pPr>
            <a:endParaRPr lang="en-US" dirty="0">
              <a:solidFill>
                <a:srgbClr val="C0000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23371" y="983398"/>
            <a:ext cx="8868229" cy="307777"/>
          </a:xfrm>
          <a:prstGeom prst="rect">
            <a:avLst/>
          </a:prstGeom>
        </p:spPr>
        <p:txBody>
          <a:bodyPr wrap="square">
            <a:spAutoFit/>
          </a:bodyPr>
          <a:lstStyle/>
          <a:p>
            <a:pPr algn="just"/>
            <a:endParaRPr lang="en-US" dirty="0" smtClean="0">
              <a:solidFill>
                <a:srgbClr val="C00000"/>
              </a:solidFill>
              <a:latin typeface="Arial" panose="020B0604020202020204" pitchFamily="34" charset="0"/>
            </a:endParaRPr>
          </a:p>
        </p:txBody>
      </p:sp>
      <p:sp>
        <p:nvSpPr>
          <p:cNvPr id="9" name="Rectangle 8"/>
          <p:cNvSpPr/>
          <p:nvPr/>
        </p:nvSpPr>
        <p:spPr>
          <a:xfrm>
            <a:off x="155575" y="1071110"/>
            <a:ext cx="8792480" cy="523220"/>
          </a:xfrm>
          <a:prstGeom prst="rect">
            <a:avLst/>
          </a:prstGeom>
        </p:spPr>
        <p:txBody>
          <a:bodyPr wrap="square">
            <a:spAutoFit/>
          </a:bodyPr>
          <a:lstStyle/>
          <a:p>
            <a:pPr algn="just"/>
            <a:r>
              <a:rPr lang="en-US" dirty="0" smtClean="0">
                <a:solidFill>
                  <a:srgbClr val="C00000"/>
                </a:solidFill>
              </a:rPr>
              <a:t> </a:t>
            </a:r>
            <a:endParaRPr lang="en-US" dirty="0">
              <a:solidFill>
                <a:srgbClr val="C00000"/>
              </a:solidFill>
            </a:endParaRPr>
          </a:p>
          <a:p>
            <a:endParaRPr lang="en-IN" dirty="0"/>
          </a:p>
        </p:txBody>
      </p:sp>
      <p:sp>
        <p:nvSpPr>
          <p:cNvPr id="13" name="Rectangle 12"/>
          <p:cNvSpPr/>
          <p:nvPr/>
        </p:nvSpPr>
        <p:spPr>
          <a:xfrm>
            <a:off x="2354580" y="-16604"/>
            <a:ext cx="4771933" cy="830997"/>
          </a:xfrm>
          <a:prstGeom prst="rect">
            <a:avLst/>
          </a:prstGeom>
        </p:spPr>
        <p:txBody>
          <a:bodyPr wrap="square">
            <a:spAutoFit/>
          </a:bodyPr>
          <a:lstStyle/>
          <a:p>
            <a:pPr algn="ctr"/>
            <a:r>
              <a:rPr lang="en-US" sz="2400" b="1" dirty="0" smtClean="0">
                <a:solidFill>
                  <a:srgbClr val="002060"/>
                </a:solidFill>
              </a:rPr>
              <a:t>Illustration of Store and Forwarding Packet </a:t>
            </a:r>
            <a:r>
              <a:rPr lang="en-US" sz="2400" b="1" dirty="0">
                <a:solidFill>
                  <a:srgbClr val="002060"/>
                </a:solidFill>
              </a:rPr>
              <a:t>Switching</a:t>
            </a:r>
          </a:p>
        </p:txBody>
      </p:sp>
      <p:pic>
        <p:nvPicPr>
          <p:cNvPr id="17" name="Picture 16"/>
          <p:cNvPicPr>
            <a:picLocks noChangeAspect="1"/>
          </p:cNvPicPr>
          <p:nvPr/>
        </p:nvPicPr>
        <p:blipFill>
          <a:blip r:embed="rId3"/>
          <a:stretch>
            <a:fillRect/>
          </a:stretch>
        </p:blipFill>
        <p:spPr>
          <a:xfrm>
            <a:off x="307975" y="1082803"/>
            <a:ext cx="8650967" cy="3832097"/>
          </a:xfrm>
          <a:prstGeom prst="rect">
            <a:avLst/>
          </a:prstGeom>
        </p:spPr>
      </p:pic>
    </p:spTree>
    <p:extLst>
      <p:ext uri="{BB962C8B-B14F-4D97-AF65-F5344CB8AC3E}">
        <p14:creationId xmlns:p14="http://schemas.microsoft.com/office/powerpoint/2010/main" val="2054200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1569660"/>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r>
              <a:rPr lang="en-US" sz="2400" b="1" dirty="0" smtClean="0">
                <a:solidFill>
                  <a:srgbClr val="002060"/>
                </a:solidFill>
              </a:rPr>
              <a:t>Store−and−Forward Packet Switching</a:t>
            </a:r>
            <a:endParaRPr lang="en-US" sz="2400" b="1" dirty="0">
              <a:solidFill>
                <a:srgbClr val="002060"/>
              </a:solidFill>
            </a:endParaRPr>
          </a:p>
          <a:p>
            <a:pPr marL="285750" indent="-285750" algn="just">
              <a:buFont typeface="Arial" panose="020B0604020202020204" pitchFamily="34" charset="0"/>
              <a:buChar char="•"/>
            </a:pPr>
            <a:endParaRPr lang="en-US" sz="2400" dirty="0">
              <a:solidFill>
                <a:srgbClr val="002060"/>
              </a:solidFill>
            </a:endParaRPr>
          </a:p>
          <a:p>
            <a:pPr algn="ct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1" name="Rectangle 10"/>
          <p:cNvSpPr/>
          <p:nvPr/>
        </p:nvSpPr>
        <p:spPr>
          <a:xfrm>
            <a:off x="123371" y="1008744"/>
            <a:ext cx="8919027" cy="1600438"/>
          </a:xfrm>
          <a:prstGeom prst="rect">
            <a:avLst/>
          </a:prstGeom>
        </p:spPr>
        <p:txBody>
          <a:bodyPr wrap="square">
            <a:spAutoFit/>
          </a:bodyPr>
          <a:lstStyle/>
          <a:p>
            <a:pPr marL="419100" lvl="0" indent="-285750" algn="just">
              <a:buSzPts val="1500"/>
              <a:buFont typeface="Arial" panose="020B0604020202020204" pitchFamily="34" charset="0"/>
              <a:buChar char="•"/>
            </a:pPr>
            <a:r>
              <a:rPr lang="en-US" dirty="0" smtClean="0">
                <a:solidFill>
                  <a:srgbClr val="C00000"/>
                </a:solidFill>
              </a:rPr>
              <a:t>In </a:t>
            </a:r>
            <a:r>
              <a:rPr lang="en-US" b="1" dirty="0">
                <a:solidFill>
                  <a:srgbClr val="C00000"/>
                </a:solidFill>
              </a:rPr>
              <a:t>store-and-forward mode</a:t>
            </a:r>
            <a:r>
              <a:rPr lang="en-US" dirty="0">
                <a:solidFill>
                  <a:srgbClr val="C00000"/>
                </a:solidFill>
              </a:rPr>
              <a:t>, switches </a:t>
            </a:r>
            <a:r>
              <a:rPr lang="en-US" b="1" dirty="0">
                <a:solidFill>
                  <a:srgbClr val="C00000"/>
                </a:solidFill>
              </a:rPr>
              <a:t>receive and store the entire frame</a:t>
            </a:r>
            <a:r>
              <a:rPr lang="en-US" dirty="0">
                <a:solidFill>
                  <a:srgbClr val="C00000"/>
                </a:solidFill>
              </a:rPr>
              <a:t> before making any operational decision. </a:t>
            </a:r>
            <a:endParaRPr lang="en-US" dirty="0" smtClean="0">
              <a:solidFill>
                <a:srgbClr val="C00000"/>
              </a:solidFill>
            </a:endParaRPr>
          </a:p>
          <a:p>
            <a:pPr marL="419100" lvl="0" indent="-285750" algn="just">
              <a:buSzPts val="1500"/>
              <a:buFont typeface="Arial" panose="020B0604020202020204" pitchFamily="34" charset="0"/>
              <a:buChar char="•"/>
            </a:pPr>
            <a:endParaRPr lang="en-US" dirty="0">
              <a:solidFill>
                <a:srgbClr val="C00000"/>
              </a:solidFill>
            </a:endParaRPr>
          </a:p>
          <a:p>
            <a:pPr marL="419100" lvl="0" indent="-285750" algn="just">
              <a:buSzPts val="1500"/>
              <a:buFont typeface="Arial" panose="020B0604020202020204" pitchFamily="34" charset="0"/>
              <a:buChar char="•"/>
            </a:pPr>
            <a:r>
              <a:rPr lang="en-US" dirty="0" smtClean="0">
                <a:solidFill>
                  <a:srgbClr val="C00000"/>
                </a:solidFill>
              </a:rPr>
              <a:t>This </a:t>
            </a:r>
            <a:r>
              <a:rPr lang="en-US" dirty="0">
                <a:solidFill>
                  <a:srgbClr val="C00000"/>
                </a:solidFill>
              </a:rPr>
              <a:t>approach is good for keeping the </a:t>
            </a:r>
            <a:r>
              <a:rPr lang="en-US" b="1" dirty="0">
                <a:solidFill>
                  <a:srgbClr val="C00000"/>
                </a:solidFill>
              </a:rPr>
              <a:t>integrity and validity of the frames </a:t>
            </a:r>
            <a:r>
              <a:rPr lang="en-US" dirty="0">
                <a:solidFill>
                  <a:srgbClr val="C00000"/>
                </a:solidFill>
              </a:rPr>
              <a:t>but creates additional network </a:t>
            </a:r>
            <a:r>
              <a:rPr lang="en-US" b="1" dirty="0">
                <a:solidFill>
                  <a:srgbClr val="C00000"/>
                </a:solidFill>
              </a:rPr>
              <a:t>latency</a:t>
            </a:r>
            <a:r>
              <a:rPr lang="en-US" b="1" dirty="0" smtClean="0">
                <a:solidFill>
                  <a:srgbClr val="C00000"/>
                </a:solidFill>
              </a:rPr>
              <a:t>.</a:t>
            </a:r>
          </a:p>
          <a:p>
            <a:pPr marL="419100" lvl="0" indent="-285750" algn="just">
              <a:buSzPts val="1500"/>
              <a:buFont typeface="Arial" panose="020B0604020202020204" pitchFamily="34" charset="0"/>
              <a:buChar char="•"/>
            </a:pPr>
            <a:endParaRPr lang="en-US" dirty="0"/>
          </a:p>
          <a:p>
            <a:pPr marL="419100" lvl="0" indent="-285750" algn="just">
              <a:buSzPts val="1500"/>
              <a:buFont typeface="Arial" panose="020B0604020202020204" pitchFamily="34" charset="0"/>
              <a:buChar char="•"/>
            </a:pPr>
            <a:endParaRPr lang="en-US" dirty="0"/>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23371" y="983398"/>
            <a:ext cx="8868229" cy="307777"/>
          </a:xfrm>
          <a:prstGeom prst="rect">
            <a:avLst/>
          </a:prstGeom>
        </p:spPr>
        <p:txBody>
          <a:bodyPr wrap="square">
            <a:spAutoFit/>
          </a:bodyPr>
          <a:lstStyle/>
          <a:p>
            <a:pPr algn="just"/>
            <a:endParaRPr lang="en-US" dirty="0" smtClean="0">
              <a:solidFill>
                <a:srgbClr val="C00000"/>
              </a:solidFill>
              <a:latin typeface="Arial" panose="020B0604020202020204" pitchFamily="34" charset="0"/>
            </a:endParaRPr>
          </a:p>
        </p:txBody>
      </p:sp>
      <p:sp>
        <p:nvSpPr>
          <p:cNvPr id="9" name="Rectangle 8"/>
          <p:cNvSpPr/>
          <p:nvPr/>
        </p:nvSpPr>
        <p:spPr>
          <a:xfrm>
            <a:off x="155575" y="1071110"/>
            <a:ext cx="8792480"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endParaRPr>
          </a:p>
          <a:p>
            <a:endParaRPr lang="en-IN" dirty="0"/>
          </a:p>
        </p:txBody>
      </p:sp>
      <p:pic>
        <p:nvPicPr>
          <p:cNvPr id="16" name="Picture 15"/>
          <p:cNvPicPr>
            <a:picLocks noChangeAspect="1"/>
          </p:cNvPicPr>
          <p:nvPr/>
        </p:nvPicPr>
        <p:blipFill>
          <a:blip r:embed="rId3"/>
          <a:stretch>
            <a:fillRect/>
          </a:stretch>
        </p:blipFill>
        <p:spPr>
          <a:xfrm>
            <a:off x="1398216" y="2041514"/>
            <a:ext cx="6896698" cy="2842543"/>
          </a:xfrm>
          <a:prstGeom prst="rect">
            <a:avLst/>
          </a:prstGeom>
        </p:spPr>
      </p:pic>
    </p:spTree>
    <p:extLst>
      <p:ext uri="{BB962C8B-B14F-4D97-AF65-F5344CB8AC3E}">
        <p14:creationId xmlns:p14="http://schemas.microsoft.com/office/powerpoint/2010/main" val="218629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257177" y="1063172"/>
            <a:ext cx="8701765" cy="3754874"/>
          </a:xfrm>
          <a:prstGeom prst="rect">
            <a:avLst/>
          </a:prstGeom>
          <a:noFill/>
        </p:spPr>
        <p:txBody>
          <a:bodyPr wrap="square" rtlCol="0">
            <a:spAutoFit/>
          </a:bodyPr>
          <a:lstStyle/>
          <a:p>
            <a:pPr algn="just"/>
            <a:r>
              <a:rPr lang="en-US" b="1" dirty="0" smtClean="0">
                <a:solidFill>
                  <a:srgbClr val="C00000"/>
                </a:solidFill>
              </a:rPr>
              <a:t>Benefits :</a:t>
            </a:r>
          </a:p>
          <a:p>
            <a:pPr algn="just"/>
            <a:endParaRPr lang="en-US" dirty="0" smtClean="0">
              <a:solidFill>
                <a:srgbClr val="C00000"/>
              </a:solidFill>
            </a:endParaRPr>
          </a:p>
          <a:p>
            <a:pPr marL="285750" indent="-285750" algn="just">
              <a:buFont typeface="Arial" panose="020B0604020202020204" pitchFamily="34" charset="0"/>
              <a:buChar char="•"/>
            </a:pPr>
            <a:r>
              <a:rPr lang="en-US" dirty="0" smtClean="0">
                <a:solidFill>
                  <a:srgbClr val="C00000"/>
                </a:solidFill>
              </a:rPr>
              <a:t>Store </a:t>
            </a:r>
            <a:r>
              <a:rPr lang="en-US" dirty="0">
                <a:solidFill>
                  <a:srgbClr val="C00000"/>
                </a:solidFill>
              </a:rPr>
              <a:t>− </a:t>
            </a:r>
            <a:r>
              <a:rPr lang="en-US" dirty="0" smtClean="0">
                <a:solidFill>
                  <a:srgbClr val="C00000"/>
                </a:solidFill>
              </a:rPr>
              <a:t>and - </a:t>
            </a:r>
            <a:r>
              <a:rPr lang="en-US" dirty="0">
                <a:solidFill>
                  <a:srgbClr val="C00000"/>
                </a:solidFill>
              </a:rPr>
              <a:t>forward packet switching ensures </a:t>
            </a:r>
            <a:r>
              <a:rPr lang="en-US" b="1" dirty="0">
                <a:solidFill>
                  <a:srgbClr val="C00000"/>
                </a:solidFill>
              </a:rPr>
              <a:t>high quality data packet transmission</a:t>
            </a:r>
            <a:r>
              <a:rPr lang="en-US" dirty="0">
                <a:solidFill>
                  <a:srgbClr val="C00000"/>
                </a:solidFill>
              </a:rPr>
              <a:t>. </a:t>
            </a: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smtClean="0">
                <a:solidFill>
                  <a:srgbClr val="C00000"/>
                </a:solidFill>
              </a:rPr>
              <a:t>Since </a:t>
            </a:r>
            <a:r>
              <a:rPr lang="en-US" dirty="0">
                <a:solidFill>
                  <a:srgbClr val="C00000"/>
                </a:solidFill>
              </a:rPr>
              <a:t>erroneous packets are discarded at </a:t>
            </a:r>
            <a:r>
              <a:rPr lang="en-US" b="1" dirty="0">
                <a:solidFill>
                  <a:srgbClr val="C00000"/>
                </a:solidFill>
              </a:rPr>
              <a:t>each router, bad packets or invalid packets in the network are mostly eliminated</a:t>
            </a:r>
            <a:r>
              <a:rPr lang="en-US" b="1" dirty="0" smtClean="0">
                <a:solidFill>
                  <a:srgbClr val="C00000"/>
                </a:solidFill>
              </a:rPr>
              <a:t>.</a:t>
            </a: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a:solidFill>
                  <a:srgbClr val="C00000"/>
                </a:solidFill>
              </a:rPr>
              <a:t>However, </a:t>
            </a:r>
            <a:r>
              <a:rPr lang="en-US" b="1" dirty="0" smtClean="0">
                <a:solidFill>
                  <a:srgbClr val="C00000"/>
                </a:solidFill>
              </a:rPr>
              <a:t>error−free </a:t>
            </a:r>
            <a:r>
              <a:rPr lang="en-US" b="1" dirty="0">
                <a:solidFill>
                  <a:srgbClr val="C00000"/>
                </a:solidFill>
              </a:rPr>
              <a:t>packet transmission</a:t>
            </a:r>
            <a:r>
              <a:rPr lang="en-US" dirty="0">
                <a:solidFill>
                  <a:srgbClr val="C00000"/>
                </a:solidFill>
              </a:rPr>
              <a:t> is achieved by compromising on the overall speed of transmission. </a:t>
            </a:r>
            <a:endParaRPr lang="en-US" dirty="0" smtClean="0">
              <a:solidFill>
                <a:srgbClr val="C00000"/>
              </a:solidFill>
            </a:endParaRPr>
          </a:p>
          <a:p>
            <a:pPr marL="285750" indent="-285750" algn="just">
              <a:buFont typeface="Arial" panose="020B0604020202020204" pitchFamily="34" charset="0"/>
              <a:buChar char="•"/>
            </a:pPr>
            <a:endParaRPr lang="en-US" dirty="0" smtClean="0">
              <a:solidFill>
                <a:srgbClr val="C00000"/>
              </a:solidFill>
            </a:endParaRPr>
          </a:p>
          <a:p>
            <a:pPr algn="just"/>
            <a:r>
              <a:rPr lang="en-US" b="1" dirty="0" smtClean="0">
                <a:solidFill>
                  <a:srgbClr val="C00000"/>
                </a:solidFill>
              </a:rPr>
              <a:t>Limitations :</a:t>
            </a:r>
          </a:p>
          <a:p>
            <a:pPr algn="just"/>
            <a:endParaRPr lang="en-US" dirty="0">
              <a:solidFill>
                <a:srgbClr val="C00000"/>
              </a:solidFill>
            </a:endParaRPr>
          </a:p>
          <a:p>
            <a:pPr marL="285750" indent="-285750" algn="just">
              <a:buFont typeface="Arial" panose="020B0604020202020204" pitchFamily="34" charset="0"/>
              <a:buChar char="•"/>
            </a:pPr>
            <a:r>
              <a:rPr lang="en-US" b="1" dirty="0" smtClean="0">
                <a:solidFill>
                  <a:srgbClr val="002060"/>
                </a:solidFill>
              </a:rPr>
              <a:t>Switch </a:t>
            </a:r>
            <a:r>
              <a:rPr lang="en-US" b="1" dirty="0">
                <a:solidFill>
                  <a:srgbClr val="002060"/>
                </a:solidFill>
              </a:rPr>
              <a:t>latency </a:t>
            </a:r>
            <a:r>
              <a:rPr lang="en-US" dirty="0">
                <a:solidFill>
                  <a:srgbClr val="002060"/>
                </a:solidFill>
              </a:rPr>
              <a:t>is introduced due to waiting for entire packet to arrive as well as computation of CRC. </a:t>
            </a:r>
            <a:endParaRPr lang="en-US" dirty="0" smtClean="0">
              <a:solidFill>
                <a:srgbClr val="002060"/>
              </a:solidFill>
            </a:endParaRP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smtClean="0">
                <a:solidFill>
                  <a:srgbClr val="002060"/>
                </a:solidFill>
              </a:rPr>
              <a:t>Though </a:t>
            </a:r>
            <a:r>
              <a:rPr lang="en-US" dirty="0">
                <a:solidFill>
                  <a:srgbClr val="002060"/>
                </a:solidFill>
              </a:rPr>
              <a:t>the latency at each router may seem small enough, </a:t>
            </a:r>
            <a:r>
              <a:rPr lang="en-US" b="1" dirty="0">
                <a:solidFill>
                  <a:srgbClr val="002060"/>
                </a:solidFill>
              </a:rPr>
              <a:t>the cumulative latency at all routers </a:t>
            </a:r>
            <a:r>
              <a:rPr lang="en-US" dirty="0">
                <a:solidFill>
                  <a:srgbClr val="002060"/>
                </a:solidFill>
              </a:rPr>
              <a:t>make it inappropriate for time − critical online applications</a:t>
            </a:r>
            <a:r>
              <a:rPr lang="en-US" dirty="0" smtClean="0">
                <a:solidFill>
                  <a:srgbClr val="002060"/>
                </a:solidFill>
              </a:rPr>
              <a:t>.</a:t>
            </a:r>
          </a:p>
          <a:p>
            <a:pPr marL="285750" indent="-285750" algn="just">
              <a:buFont typeface="Arial" panose="020B0604020202020204" pitchFamily="34" charset="0"/>
              <a:buChar char="•"/>
            </a:pPr>
            <a:endParaRPr lang="en-US" dirty="0">
              <a:solidFill>
                <a:srgbClr val="C0000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23371" y="983398"/>
            <a:ext cx="8868229" cy="307777"/>
          </a:xfrm>
          <a:prstGeom prst="rect">
            <a:avLst/>
          </a:prstGeom>
        </p:spPr>
        <p:txBody>
          <a:bodyPr wrap="square">
            <a:spAutoFit/>
          </a:bodyPr>
          <a:lstStyle/>
          <a:p>
            <a:pPr algn="just"/>
            <a:endParaRPr lang="en-US" dirty="0" smtClean="0">
              <a:solidFill>
                <a:srgbClr val="C00000"/>
              </a:solidFill>
              <a:latin typeface="Arial" panose="020B0604020202020204" pitchFamily="34" charset="0"/>
            </a:endParaRPr>
          </a:p>
        </p:txBody>
      </p:sp>
      <p:sp>
        <p:nvSpPr>
          <p:cNvPr id="9" name="Rectangle 8"/>
          <p:cNvSpPr/>
          <p:nvPr/>
        </p:nvSpPr>
        <p:spPr>
          <a:xfrm>
            <a:off x="155575" y="1071110"/>
            <a:ext cx="8792480" cy="523220"/>
          </a:xfrm>
          <a:prstGeom prst="rect">
            <a:avLst/>
          </a:prstGeom>
        </p:spPr>
        <p:txBody>
          <a:bodyPr wrap="square">
            <a:spAutoFit/>
          </a:bodyPr>
          <a:lstStyle/>
          <a:p>
            <a:pPr algn="just"/>
            <a:r>
              <a:rPr lang="en-US" dirty="0" smtClean="0">
                <a:solidFill>
                  <a:srgbClr val="C00000"/>
                </a:solidFill>
              </a:rPr>
              <a:t> </a:t>
            </a:r>
            <a:endParaRPr lang="en-US" dirty="0">
              <a:solidFill>
                <a:srgbClr val="C00000"/>
              </a:solidFill>
            </a:endParaRPr>
          </a:p>
          <a:p>
            <a:endParaRPr lang="en-IN" dirty="0"/>
          </a:p>
        </p:txBody>
      </p:sp>
      <p:sp>
        <p:nvSpPr>
          <p:cNvPr id="13" name="Rectangle 12"/>
          <p:cNvSpPr/>
          <p:nvPr/>
        </p:nvSpPr>
        <p:spPr>
          <a:xfrm>
            <a:off x="2336801" y="160338"/>
            <a:ext cx="4281714" cy="830997"/>
          </a:xfrm>
          <a:prstGeom prst="rect">
            <a:avLst/>
          </a:prstGeom>
        </p:spPr>
        <p:txBody>
          <a:bodyPr wrap="square">
            <a:spAutoFit/>
          </a:bodyPr>
          <a:lstStyle/>
          <a:p>
            <a:pPr algn="ctr"/>
            <a:r>
              <a:rPr lang="en-US" sz="2400" b="1" dirty="0">
                <a:solidFill>
                  <a:srgbClr val="002060"/>
                </a:solidFill>
              </a:rPr>
              <a:t>Store−and−Forward Packet Switching</a:t>
            </a:r>
          </a:p>
        </p:txBody>
      </p:sp>
    </p:spTree>
    <p:extLst>
      <p:ext uri="{BB962C8B-B14F-4D97-AF65-F5344CB8AC3E}">
        <p14:creationId xmlns:p14="http://schemas.microsoft.com/office/powerpoint/2010/main" val="323397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257177" y="1063172"/>
            <a:ext cx="8701765" cy="307777"/>
          </a:xfrm>
          <a:prstGeom prst="rect">
            <a:avLst/>
          </a:prstGeom>
          <a:noFill/>
        </p:spPr>
        <p:txBody>
          <a:bodyPr wrap="square" rtlCol="0">
            <a:spAutoFit/>
          </a:bodyPr>
          <a:lstStyle/>
          <a:p>
            <a:pPr marL="285750" indent="-285750" algn="just">
              <a:buFont typeface="Arial" panose="020B0604020202020204" pitchFamily="34" charset="0"/>
              <a:buChar char="•"/>
            </a:pPr>
            <a:endParaRPr lang="en-US" dirty="0">
              <a:solidFill>
                <a:srgbClr val="C0000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23371" y="983398"/>
            <a:ext cx="8868229" cy="307777"/>
          </a:xfrm>
          <a:prstGeom prst="rect">
            <a:avLst/>
          </a:prstGeom>
        </p:spPr>
        <p:txBody>
          <a:bodyPr wrap="square">
            <a:spAutoFit/>
          </a:bodyPr>
          <a:lstStyle/>
          <a:p>
            <a:pPr algn="just"/>
            <a:endParaRPr lang="en-US" dirty="0" smtClean="0">
              <a:solidFill>
                <a:srgbClr val="C00000"/>
              </a:solidFill>
              <a:latin typeface="Arial" panose="020B0604020202020204" pitchFamily="34" charset="0"/>
            </a:endParaRPr>
          </a:p>
        </p:txBody>
      </p:sp>
      <p:sp>
        <p:nvSpPr>
          <p:cNvPr id="9" name="Rectangle 8"/>
          <p:cNvSpPr/>
          <p:nvPr/>
        </p:nvSpPr>
        <p:spPr>
          <a:xfrm>
            <a:off x="155575" y="1071110"/>
            <a:ext cx="8792480" cy="523220"/>
          </a:xfrm>
          <a:prstGeom prst="rect">
            <a:avLst/>
          </a:prstGeom>
        </p:spPr>
        <p:txBody>
          <a:bodyPr wrap="square">
            <a:spAutoFit/>
          </a:bodyPr>
          <a:lstStyle/>
          <a:p>
            <a:pPr algn="just"/>
            <a:r>
              <a:rPr lang="en-US" dirty="0" smtClean="0">
                <a:solidFill>
                  <a:srgbClr val="C00000"/>
                </a:solidFill>
              </a:rPr>
              <a:t> </a:t>
            </a:r>
            <a:endParaRPr lang="en-US" dirty="0">
              <a:solidFill>
                <a:srgbClr val="C00000"/>
              </a:solidFill>
            </a:endParaRPr>
          </a:p>
          <a:p>
            <a:endParaRPr lang="en-IN" dirty="0"/>
          </a:p>
        </p:txBody>
      </p:sp>
      <p:sp>
        <p:nvSpPr>
          <p:cNvPr id="13" name="Rectangle 12"/>
          <p:cNvSpPr/>
          <p:nvPr/>
        </p:nvSpPr>
        <p:spPr>
          <a:xfrm>
            <a:off x="2344056" y="160338"/>
            <a:ext cx="4782457" cy="461665"/>
          </a:xfrm>
          <a:prstGeom prst="rect">
            <a:avLst/>
          </a:prstGeom>
        </p:spPr>
        <p:txBody>
          <a:bodyPr wrap="square">
            <a:spAutoFit/>
          </a:bodyPr>
          <a:lstStyle/>
          <a:p>
            <a:pPr algn="ctr"/>
            <a:r>
              <a:rPr lang="en-US" sz="2400" b="1" dirty="0" smtClean="0">
                <a:solidFill>
                  <a:srgbClr val="002060"/>
                </a:solidFill>
              </a:rPr>
              <a:t>Cut-Through </a:t>
            </a:r>
            <a:r>
              <a:rPr lang="en-US" sz="2400" b="1" dirty="0">
                <a:solidFill>
                  <a:srgbClr val="002060"/>
                </a:solidFill>
              </a:rPr>
              <a:t>Packet Switching</a:t>
            </a:r>
          </a:p>
        </p:txBody>
      </p:sp>
      <p:sp>
        <p:nvSpPr>
          <p:cNvPr id="11" name="Rectangle 10"/>
          <p:cNvSpPr/>
          <p:nvPr/>
        </p:nvSpPr>
        <p:spPr>
          <a:xfrm>
            <a:off x="87087" y="928915"/>
            <a:ext cx="8839198" cy="4185761"/>
          </a:xfrm>
          <a:prstGeom prst="rect">
            <a:avLst/>
          </a:prstGeom>
        </p:spPr>
        <p:txBody>
          <a:bodyPr wrap="square">
            <a:spAutoFit/>
          </a:bodyPr>
          <a:lstStyle/>
          <a:p>
            <a:pPr marL="285750" indent="-285750" algn="just" fontAlgn="base">
              <a:buFont typeface="Arial" panose="020B0604020202020204" pitchFamily="34" charset="0"/>
              <a:buChar char="•"/>
            </a:pPr>
            <a:r>
              <a:rPr lang="en-US" b="1" dirty="0" smtClean="0">
                <a:solidFill>
                  <a:srgbClr val="C00000"/>
                </a:solidFill>
                <a:latin typeface="+mj-lt"/>
              </a:rPr>
              <a:t>Cut-through </a:t>
            </a:r>
            <a:r>
              <a:rPr lang="en-US" b="1" dirty="0">
                <a:solidFill>
                  <a:srgbClr val="C00000"/>
                </a:solidFill>
                <a:latin typeface="+mj-lt"/>
              </a:rPr>
              <a:t>is a </a:t>
            </a:r>
            <a:r>
              <a:rPr lang="en-US" b="1" dirty="0" smtClean="0">
                <a:solidFill>
                  <a:srgbClr val="C00000"/>
                </a:solidFill>
                <a:latin typeface="+mj-lt"/>
              </a:rPr>
              <a:t>packet-switching </a:t>
            </a:r>
            <a:r>
              <a:rPr lang="en-US" dirty="0" smtClean="0">
                <a:solidFill>
                  <a:srgbClr val="C00000"/>
                </a:solidFill>
                <a:latin typeface="+mj-lt"/>
              </a:rPr>
              <a:t>method</a:t>
            </a:r>
            <a:r>
              <a:rPr lang="en-US" dirty="0">
                <a:solidFill>
                  <a:srgbClr val="C00000"/>
                </a:solidFill>
                <a:latin typeface="+mj-lt"/>
              </a:rPr>
              <a:t>, where the switch forwards a packet as soon as the destination address is processed without waiting for the entire packet to be received. </a:t>
            </a:r>
            <a:endParaRPr lang="en-US" dirty="0" smtClean="0">
              <a:solidFill>
                <a:srgbClr val="C00000"/>
              </a:solidFill>
              <a:latin typeface="+mj-lt"/>
            </a:endParaRPr>
          </a:p>
          <a:p>
            <a:pPr marL="285750" indent="-285750" algn="just" fontAlgn="base">
              <a:buFont typeface="Arial" panose="020B0604020202020204" pitchFamily="34" charset="0"/>
              <a:buChar char="•"/>
            </a:pPr>
            <a:endParaRPr lang="en-US" dirty="0">
              <a:solidFill>
                <a:srgbClr val="C00000"/>
              </a:solidFill>
              <a:latin typeface="+mj-lt"/>
            </a:endParaRPr>
          </a:p>
          <a:p>
            <a:pPr marL="285750" indent="-285750" algn="just" fontAlgn="base">
              <a:buFont typeface="Arial" panose="020B0604020202020204" pitchFamily="34" charset="0"/>
              <a:buChar char="•"/>
            </a:pPr>
            <a:r>
              <a:rPr lang="en-US" dirty="0" smtClean="0">
                <a:solidFill>
                  <a:srgbClr val="C00000"/>
                </a:solidFill>
                <a:latin typeface="+mj-lt"/>
              </a:rPr>
              <a:t>The </a:t>
            </a:r>
            <a:r>
              <a:rPr lang="en-US" dirty="0">
                <a:solidFill>
                  <a:srgbClr val="C00000"/>
                </a:solidFill>
                <a:latin typeface="+mj-lt"/>
              </a:rPr>
              <a:t>next packet is sent as soon as the previous one has been verified as reaching the recipient </a:t>
            </a:r>
            <a:r>
              <a:rPr lang="en-US" b="1" dirty="0">
                <a:solidFill>
                  <a:srgbClr val="C00000"/>
                </a:solidFill>
                <a:latin typeface="+mj-lt"/>
              </a:rPr>
              <a:t>without waiting for the complete transmission of the previous packet</a:t>
            </a:r>
            <a:r>
              <a:rPr lang="en-US" b="1" dirty="0" smtClean="0">
                <a:solidFill>
                  <a:srgbClr val="C00000"/>
                </a:solidFill>
                <a:latin typeface="+mj-lt"/>
              </a:rPr>
              <a:t>.</a:t>
            </a:r>
          </a:p>
          <a:p>
            <a:pPr marL="285750" indent="-285750" algn="just" fontAlgn="base">
              <a:buFont typeface="Arial" panose="020B0604020202020204" pitchFamily="34" charset="0"/>
              <a:buChar char="•"/>
            </a:pPr>
            <a:endParaRPr lang="en-US" dirty="0">
              <a:solidFill>
                <a:srgbClr val="C00000"/>
              </a:solidFill>
              <a:latin typeface="+mj-lt"/>
            </a:endParaRPr>
          </a:p>
          <a:p>
            <a:pPr marL="285750" indent="-285750" algn="just" fontAlgn="base">
              <a:buFont typeface="Arial" panose="020B0604020202020204" pitchFamily="34" charset="0"/>
              <a:buChar char="•"/>
            </a:pPr>
            <a:r>
              <a:rPr lang="en-US" b="1" dirty="0">
                <a:solidFill>
                  <a:srgbClr val="C00000"/>
                </a:solidFill>
                <a:latin typeface="+mj-lt"/>
              </a:rPr>
              <a:t>Working :</a:t>
            </a:r>
            <a:r>
              <a:rPr lang="en-US" dirty="0">
                <a:solidFill>
                  <a:srgbClr val="C00000"/>
                </a:solidFill>
                <a:latin typeface="+mj-lt"/>
              </a:rPr>
              <a:t/>
            </a:r>
            <a:br>
              <a:rPr lang="en-US" dirty="0">
                <a:solidFill>
                  <a:srgbClr val="C00000"/>
                </a:solidFill>
                <a:latin typeface="+mj-lt"/>
              </a:rPr>
            </a:br>
            <a:r>
              <a:rPr lang="en-US" dirty="0">
                <a:solidFill>
                  <a:srgbClr val="002060"/>
                </a:solidFill>
                <a:latin typeface="+mj-lt"/>
              </a:rPr>
              <a:t>In cut-through switching, whenever a packet arrives at the switching device, data transmission is started as soon as the destination address is processed</a:t>
            </a:r>
            <a:r>
              <a:rPr lang="en-US" dirty="0" smtClean="0">
                <a:solidFill>
                  <a:srgbClr val="002060"/>
                </a:solidFill>
                <a:latin typeface="+mj-lt"/>
              </a:rPr>
              <a:t>.</a:t>
            </a:r>
          </a:p>
          <a:p>
            <a:pPr marL="285750" indent="-285750" algn="just" fontAlgn="base">
              <a:buFont typeface="Arial" panose="020B0604020202020204" pitchFamily="34" charset="0"/>
              <a:buChar char="•"/>
            </a:pPr>
            <a:endParaRPr lang="en-US" dirty="0">
              <a:solidFill>
                <a:srgbClr val="002060"/>
              </a:solidFill>
              <a:latin typeface="+mj-lt"/>
            </a:endParaRPr>
          </a:p>
          <a:p>
            <a:pPr marL="285750" indent="-285750" algn="just" fontAlgn="base">
              <a:buFont typeface="Arial" panose="020B0604020202020204" pitchFamily="34" charset="0"/>
              <a:buChar char="•"/>
            </a:pPr>
            <a:r>
              <a:rPr lang="en-US" dirty="0" smtClean="0">
                <a:solidFill>
                  <a:srgbClr val="002060"/>
                </a:solidFill>
                <a:latin typeface="+mj-lt"/>
              </a:rPr>
              <a:t>The </a:t>
            </a:r>
            <a:r>
              <a:rPr lang="en-US" dirty="0">
                <a:solidFill>
                  <a:srgbClr val="002060"/>
                </a:solidFill>
                <a:latin typeface="+mj-lt"/>
              </a:rPr>
              <a:t>switch performs a </a:t>
            </a:r>
            <a:r>
              <a:rPr lang="en-US" b="1" dirty="0">
                <a:solidFill>
                  <a:srgbClr val="002060"/>
                </a:solidFill>
                <a:latin typeface="+mj-lt"/>
              </a:rPr>
              <a:t>look–up operation in the address table</a:t>
            </a:r>
            <a:r>
              <a:rPr lang="en-US" dirty="0">
                <a:solidFill>
                  <a:srgbClr val="002060"/>
                </a:solidFill>
                <a:latin typeface="+mj-lt"/>
              </a:rPr>
              <a:t> to check whether the destination address is valid or not</a:t>
            </a:r>
            <a:r>
              <a:rPr lang="en-US" dirty="0" smtClean="0">
                <a:solidFill>
                  <a:srgbClr val="002060"/>
                </a:solidFill>
                <a:latin typeface="+mj-lt"/>
              </a:rPr>
              <a:t>.</a:t>
            </a:r>
          </a:p>
          <a:p>
            <a:pPr marL="285750" indent="-285750" algn="just" fontAlgn="base">
              <a:buFont typeface="Arial" panose="020B0604020202020204" pitchFamily="34" charset="0"/>
              <a:buChar char="•"/>
            </a:pPr>
            <a:endParaRPr lang="en-US" dirty="0">
              <a:solidFill>
                <a:srgbClr val="002060"/>
              </a:solidFill>
              <a:latin typeface="+mj-lt"/>
            </a:endParaRPr>
          </a:p>
          <a:p>
            <a:pPr marL="285750" indent="-285750" algn="just" fontAlgn="base">
              <a:buFont typeface="Arial" panose="020B0604020202020204" pitchFamily="34" charset="0"/>
              <a:buChar char="•"/>
            </a:pPr>
            <a:r>
              <a:rPr lang="en-US" dirty="0" smtClean="0">
                <a:solidFill>
                  <a:srgbClr val="002060"/>
                </a:solidFill>
                <a:latin typeface="+mj-lt"/>
              </a:rPr>
              <a:t> </a:t>
            </a:r>
            <a:r>
              <a:rPr lang="en-US" dirty="0">
                <a:solidFill>
                  <a:srgbClr val="002060"/>
                </a:solidFill>
                <a:latin typeface="+mj-lt"/>
              </a:rPr>
              <a:t>If the </a:t>
            </a:r>
            <a:r>
              <a:rPr lang="en-US" b="1" dirty="0">
                <a:solidFill>
                  <a:srgbClr val="002060"/>
                </a:solidFill>
                <a:latin typeface="+mj-lt"/>
              </a:rPr>
              <a:t>address is valid and the outgoing link</a:t>
            </a:r>
            <a:r>
              <a:rPr lang="en-US" dirty="0">
                <a:solidFill>
                  <a:srgbClr val="002060"/>
                </a:solidFill>
                <a:latin typeface="+mj-lt"/>
              </a:rPr>
              <a:t> is available then the switching device immediately transmits the frame to the destination port</a:t>
            </a:r>
            <a:r>
              <a:rPr lang="en-US" dirty="0" smtClean="0">
                <a:solidFill>
                  <a:srgbClr val="002060"/>
                </a:solidFill>
                <a:latin typeface="+mj-lt"/>
              </a:rPr>
              <a:t>.</a:t>
            </a:r>
          </a:p>
          <a:p>
            <a:pPr marL="285750" indent="-285750" algn="just" fontAlgn="base">
              <a:buFont typeface="Arial" panose="020B0604020202020204" pitchFamily="34" charset="0"/>
              <a:buChar char="•"/>
            </a:pPr>
            <a:endParaRPr lang="en-US" dirty="0">
              <a:solidFill>
                <a:srgbClr val="002060"/>
              </a:solidFill>
              <a:latin typeface="+mj-lt"/>
            </a:endParaRPr>
          </a:p>
          <a:p>
            <a:pPr marL="285750" indent="-285750" algn="just" fontAlgn="base">
              <a:buFont typeface="Arial" panose="020B0604020202020204" pitchFamily="34" charset="0"/>
              <a:buChar char="•"/>
            </a:pPr>
            <a:r>
              <a:rPr lang="en-US" dirty="0">
                <a:solidFill>
                  <a:srgbClr val="002060"/>
                </a:solidFill>
                <a:latin typeface="+mj-lt"/>
              </a:rPr>
              <a:t>Switch use </a:t>
            </a:r>
            <a:r>
              <a:rPr lang="en-US" b="1" dirty="0">
                <a:solidFill>
                  <a:srgbClr val="002060"/>
                </a:solidFill>
                <a:latin typeface="+mj-lt"/>
              </a:rPr>
              <a:t>Cyclic Redundancy Check (</a:t>
            </a:r>
            <a:r>
              <a:rPr lang="en-US" b="1" dirty="0" smtClean="0">
                <a:solidFill>
                  <a:srgbClr val="002060"/>
                </a:solidFill>
                <a:latin typeface="+mj-lt"/>
              </a:rPr>
              <a:t>CRC) </a:t>
            </a:r>
            <a:r>
              <a:rPr lang="en-US" dirty="0" smtClean="0">
                <a:solidFill>
                  <a:srgbClr val="002060"/>
                </a:solidFill>
                <a:latin typeface="+mj-lt"/>
              </a:rPr>
              <a:t>on </a:t>
            </a:r>
            <a:r>
              <a:rPr lang="en-US" dirty="0">
                <a:solidFill>
                  <a:srgbClr val="002060"/>
                </a:solidFill>
                <a:latin typeface="+mj-lt"/>
              </a:rPr>
              <a:t>incoming packets for error detection and marks corrupted frame EOF field as invalid. It relies on the destination devices for error handling of the corrupted data. The destination devices detect the invalid flag and drop the frame.</a:t>
            </a:r>
          </a:p>
        </p:txBody>
      </p:sp>
    </p:spTree>
    <p:extLst>
      <p:ext uri="{BB962C8B-B14F-4D97-AF65-F5344CB8AC3E}">
        <p14:creationId xmlns:p14="http://schemas.microsoft.com/office/powerpoint/2010/main" val="1924503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257177" y="1063172"/>
            <a:ext cx="8701765" cy="307777"/>
          </a:xfrm>
          <a:prstGeom prst="rect">
            <a:avLst/>
          </a:prstGeom>
          <a:noFill/>
        </p:spPr>
        <p:txBody>
          <a:bodyPr wrap="square" rtlCol="0">
            <a:spAutoFit/>
          </a:bodyPr>
          <a:lstStyle/>
          <a:p>
            <a:pPr marL="285750" indent="-285750" algn="just">
              <a:buFont typeface="Arial" panose="020B0604020202020204" pitchFamily="34" charset="0"/>
              <a:buChar char="•"/>
            </a:pPr>
            <a:endParaRPr lang="en-US" dirty="0">
              <a:solidFill>
                <a:srgbClr val="C0000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23371" y="983398"/>
            <a:ext cx="8868229" cy="307777"/>
          </a:xfrm>
          <a:prstGeom prst="rect">
            <a:avLst/>
          </a:prstGeom>
        </p:spPr>
        <p:txBody>
          <a:bodyPr wrap="square">
            <a:spAutoFit/>
          </a:bodyPr>
          <a:lstStyle/>
          <a:p>
            <a:pPr algn="just"/>
            <a:endParaRPr lang="en-US" dirty="0" smtClean="0">
              <a:solidFill>
                <a:srgbClr val="C00000"/>
              </a:solidFill>
              <a:latin typeface="Arial" panose="020B0604020202020204" pitchFamily="34" charset="0"/>
            </a:endParaRPr>
          </a:p>
        </p:txBody>
      </p:sp>
      <p:sp>
        <p:nvSpPr>
          <p:cNvPr id="9" name="Rectangle 8"/>
          <p:cNvSpPr/>
          <p:nvPr/>
        </p:nvSpPr>
        <p:spPr>
          <a:xfrm>
            <a:off x="155575" y="1071110"/>
            <a:ext cx="8792480" cy="523220"/>
          </a:xfrm>
          <a:prstGeom prst="rect">
            <a:avLst/>
          </a:prstGeom>
        </p:spPr>
        <p:txBody>
          <a:bodyPr wrap="square">
            <a:spAutoFit/>
          </a:bodyPr>
          <a:lstStyle/>
          <a:p>
            <a:pPr algn="just"/>
            <a:r>
              <a:rPr lang="en-US" dirty="0" smtClean="0">
                <a:solidFill>
                  <a:srgbClr val="C00000"/>
                </a:solidFill>
              </a:rPr>
              <a:t> </a:t>
            </a:r>
            <a:endParaRPr lang="en-US" dirty="0">
              <a:solidFill>
                <a:srgbClr val="C00000"/>
              </a:solidFill>
            </a:endParaRPr>
          </a:p>
          <a:p>
            <a:endParaRPr lang="en-IN" dirty="0"/>
          </a:p>
        </p:txBody>
      </p:sp>
      <p:sp>
        <p:nvSpPr>
          <p:cNvPr id="13" name="Rectangle 12"/>
          <p:cNvSpPr/>
          <p:nvPr/>
        </p:nvSpPr>
        <p:spPr>
          <a:xfrm>
            <a:off x="2344056" y="160338"/>
            <a:ext cx="4782457" cy="461665"/>
          </a:xfrm>
          <a:prstGeom prst="rect">
            <a:avLst/>
          </a:prstGeom>
        </p:spPr>
        <p:txBody>
          <a:bodyPr wrap="square">
            <a:spAutoFit/>
          </a:bodyPr>
          <a:lstStyle/>
          <a:p>
            <a:pPr algn="ctr"/>
            <a:r>
              <a:rPr lang="en-US" sz="2400" b="1" dirty="0" smtClean="0">
                <a:solidFill>
                  <a:srgbClr val="002060"/>
                </a:solidFill>
              </a:rPr>
              <a:t>Cut-Through </a:t>
            </a:r>
            <a:r>
              <a:rPr lang="en-US" sz="2400" b="1" dirty="0">
                <a:solidFill>
                  <a:srgbClr val="002060"/>
                </a:solidFill>
              </a:rPr>
              <a:t>Packet Switching</a:t>
            </a:r>
          </a:p>
        </p:txBody>
      </p:sp>
      <p:graphicFrame>
        <p:nvGraphicFramePr>
          <p:cNvPr id="15" name="Table 14"/>
          <p:cNvGraphicFramePr>
            <a:graphicFrameLocks noGrp="1"/>
          </p:cNvGraphicFramePr>
          <p:nvPr>
            <p:extLst>
              <p:ext uri="{D42A27DB-BD31-4B8C-83A1-F6EECF244321}">
                <p14:modId xmlns:p14="http://schemas.microsoft.com/office/powerpoint/2010/main" val="3960037889"/>
              </p:ext>
            </p:extLst>
          </p:nvPr>
        </p:nvGraphicFramePr>
        <p:xfrm>
          <a:off x="311149" y="1063172"/>
          <a:ext cx="8669109" cy="3995567"/>
        </p:xfrm>
        <a:graphic>
          <a:graphicData uri="http://schemas.openxmlformats.org/drawingml/2006/table">
            <a:tbl>
              <a:tblPr/>
              <a:tblGrid>
                <a:gridCol w="4253345"/>
                <a:gridCol w="4415764"/>
              </a:tblGrid>
              <a:tr h="551327">
                <a:tc>
                  <a:txBody>
                    <a:bodyPr/>
                    <a:lstStyle/>
                    <a:p>
                      <a:pPr algn="ctr"/>
                      <a:r>
                        <a:rPr lang="en-IN" b="1" dirty="0" smtClean="0">
                          <a:solidFill>
                            <a:srgbClr val="C00000"/>
                          </a:solidFill>
                          <a:effectLst/>
                        </a:rPr>
                        <a:t>Store-and-Forward </a:t>
                      </a:r>
                      <a:r>
                        <a:rPr lang="en-IN" b="1" dirty="0">
                          <a:solidFill>
                            <a:srgbClr val="C00000"/>
                          </a:solidFill>
                          <a:effectLst/>
                        </a:rPr>
                        <a:t>Switching</a:t>
                      </a:r>
                    </a:p>
                  </a:txBody>
                  <a:tcPr marL="121920" marR="121920" marT="121920" marB="12192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AFAFB"/>
                    </a:solidFill>
                  </a:tcPr>
                </a:tc>
                <a:tc>
                  <a:txBody>
                    <a:bodyPr/>
                    <a:lstStyle/>
                    <a:p>
                      <a:pPr algn="ctr"/>
                      <a:r>
                        <a:rPr lang="en-IN" b="1" dirty="0">
                          <a:solidFill>
                            <a:srgbClr val="C00000"/>
                          </a:solidFill>
                          <a:effectLst/>
                        </a:rPr>
                        <a:t>Cut-Through Switching</a:t>
                      </a:r>
                    </a:p>
                  </a:txBody>
                  <a:tcPr marL="121920" marR="121920" marT="121920" marB="12192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AFAFB"/>
                    </a:solidFill>
                  </a:tcPr>
                </a:tc>
              </a:tr>
              <a:tr h="3124189">
                <a:tc>
                  <a:txBody>
                    <a:bodyPr/>
                    <a:lstStyle/>
                    <a:p>
                      <a:pPr marL="285750" indent="-285750" algn="just">
                        <a:buFont typeface="Arial" panose="020B0604020202020204" pitchFamily="34" charset="0"/>
                        <a:buChar char="•"/>
                      </a:pPr>
                      <a:r>
                        <a:rPr lang="en-US" dirty="0">
                          <a:solidFill>
                            <a:srgbClr val="C00000"/>
                          </a:solidFill>
                          <a:effectLst/>
                        </a:rPr>
                        <a:t>Support error checking. Through CRC checking, Ethernet frames will be dropped if it’s smaller than 64 bytes in length (a runt) or larger than 1518 bytes in length (a giant</a:t>
                      </a:r>
                      <a:r>
                        <a:rPr lang="en-US" dirty="0" smtClean="0">
                          <a:solidFill>
                            <a:srgbClr val="C00000"/>
                          </a:solidFill>
                          <a:effectLst/>
                        </a:rPr>
                        <a:t>).</a:t>
                      </a:r>
                    </a:p>
                    <a:p>
                      <a:pPr marL="285750" indent="-285750" algn="just">
                        <a:buFont typeface="Arial" panose="020B0604020202020204" pitchFamily="34" charset="0"/>
                        <a:buChar char="•"/>
                      </a:pPr>
                      <a:endParaRPr lang="en-US" dirty="0">
                        <a:solidFill>
                          <a:srgbClr val="C00000"/>
                        </a:solidFill>
                        <a:effectLst/>
                      </a:endParaRPr>
                    </a:p>
                    <a:p>
                      <a:pPr marL="285750" indent="-285750" algn="just">
                        <a:buFont typeface="Arial" panose="020B0604020202020204" pitchFamily="34" charset="0"/>
                        <a:buChar char="•"/>
                      </a:pPr>
                      <a:r>
                        <a:rPr lang="en-US" dirty="0">
                          <a:solidFill>
                            <a:srgbClr val="C00000"/>
                          </a:solidFill>
                          <a:effectLst/>
                        </a:rPr>
                        <a:t>Error-free forwarding. Bad frames will be discarded before forwarding</a:t>
                      </a:r>
                      <a:r>
                        <a:rPr lang="en-US" dirty="0" smtClean="0">
                          <a:solidFill>
                            <a:srgbClr val="C00000"/>
                          </a:solidFill>
                          <a:effectLst/>
                        </a:rPr>
                        <a:t>.</a:t>
                      </a:r>
                    </a:p>
                    <a:p>
                      <a:pPr marL="285750" indent="-285750" algn="just">
                        <a:buFont typeface="Arial" panose="020B0604020202020204" pitchFamily="34" charset="0"/>
                        <a:buChar char="•"/>
                      </a:pPr>
                      <a:endParaRPr lang="en-US" dirty="0">
                        <a:solidFill>
                          <a:srgbClr val="C00000"/>
                        </a:solidFill>
                        <a:effectLst/>
                      </a:endParaRPr>
                    </a:p>
                    <a:p>
                      <a:pPr marL="285750" indent="-285750" algn="just">
                        <a:buFont typeface="Arial" panose="020B0604020202020204" pitchFamily="34" charset="0"/>
                        <a:buChar char="•"/>
                      </a:pPr>
                      <a:r>
                        <a:rPr lang="en-US" dirty="0">
                          <a:solidFill>
                            <a:srgbClr val="C00000"/>
                          </a:solidFill>
                          <a:effectLst/>
                        </a:rPr>
                        <a:t>Support automatic buffering. The entire frames will be stored</a:t>
                      </a:r>
                      <a:r>
                        <a:rPr lang="en-US" dirty="0" smtClean="0">
                          <a:solidFill>
                            <a:srgbClr val="C00000"/>
                          </a:solidFill>
                          <a:effectLst/>
                        </a:rPr>
                        <a:t>.</a:t>
                      </a:r>
                    </a:p>
                    <a:p>
                      <a:pPr marL="285750" indent="-285750" algn="just">
                        <a:buFont typeface="Arial" panose="020B0604020202020204" pitchFamily="34" charset="0"/>
                        <a:buChar char="•"/>
                      </a:pPr>
                      <a:endParaRPr lang="en-US" dirty="0">
                        <a:solidFill>
                          <a:srgbClr val="C00000"/>
                        </a:solidFill>
                        <a:effectLst/>
                      </a:endParaRPr>
                    </a:p>
                    <a:p>
                      <a:pPr marL="285750" indent="-285750" algn="just">
                        <a:buFont typeface="Arial" panose="020B0604020202020204" pitchFamily="34" charset="0"/>
                        <a:buChar char="•"/>
                      </a:pPr>
                      <a:r>
                        <a:rPr lang="en-US" dirty="0">
                          <a:solidFill>
                            <a:srgbClr val="C00000"/>
                          </a:solidFill>
                          <a:effectLst/>
                        </a:rPr>
                        <a:t>Waiting time (switch latency) is a little long. It takes time to store the entire frame in the switch.</a:t>
                      </a:r>
                    </a:p>
                    <a:p>
                      <a:pPr marL="285750" indent="-285750" algn="just">
                        <a:buFont typeface="Arial" panose="020B0604020202020204" pitchFamily="34" charset="0"/>
                        <a:buChar char="•"/>
                      </a:pPr>
                      <a:r>
                        <a:rPr lang="en-US" dirty="0">
                          <a:solidFill>
                            <a:srgbClr val="C00000"/>
                          </a:solidFill>
                          <a:effectLst/>
                        </a:rPr>
                        <a:t>High level of error-free data transmission.</a:t>
                      </a:r>
                    </a:p>
                  </a:txBody>
                  <a:tcPr marL="121920" marR="121920" marT="121920" marB="12192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tc>
                  <a:txBody>
                    <a:bodyPr/>
                    <a:lstStyle/>
                    <a:p>
                      <a:pPr marL="285750" indent="-285750" algn="just">
                        <a:buFont typeface="Arial" panose="020B0604020202020204" pitchFamily="34" charset="0"/>
                        <a:buChar char="•"/>
                      </a:pPr>
                      <a:r>
                        <a:rPr lang="en-US" dirty="0">
                          <a:solidFill>
                            <a:srgbClr val="002060"/>
                          </a:solidFill>
                          <a:effectLst/>
                        </a:rPr>
                        <a:t>Invalid frames exist. Ethernet frames with or without errors will be forwarded to destination port if its first 6 bytes is recognized</a:t>
                      </a:r>
                      <a:r>
                        <a:rPr lang="en-US" dirty="0" smtClean="0">
                          <a:solidFill>
                            <a:srgbClr val="002060"/>
                          </a:solidFill>
                          <a:effectLst/>
                        </a:rPr>
                        <a:t>.</a:t>
                      </a:r>
                    </a:p>
                    <a:p>
                      <a:pPr marL="285750" indent="-285750" algn="just">
                        <a:buFont typeface="Arial" panose="020B0604020202020204" pitchFamily="34" charset="0"/>
                        <a:buChar char="•"/>
                      </a:pPr>
                      <a:endParaRPr lang="en-US" dirty="0">
                        <a:solidFill>
                          <a:srgbClr val="002060"/>
                        </a:solidFill>
                        <a:effectLst/>
                      </a:endParaRPr>
                    </a:p>
                    <a:p>
                      <a:pPr marL="285750" indent="-285750" algn="just">
                        <a:buFont typeface="Arial" panose="020B0604020202020204" pitchFamily="34" charset="0"/>
                        <a:buChar char="•"/>
                      </a:pPr>
                      <a:r>
                        <a:rPr lang="en-US" dirty="0">
                          <a:solidFill>
                            <a:srgbClr val="002060"/>
                          </a:solidFill>
                          <a:effectLst/>
                        </a:rPr>
                        <a:t>Bad frames will be forward too, which will cause amounts of error frames</a:t>
                      </a:r>
                      <a:r>
                        <a:rPr lang="en-US" dirty="0" smtClean="0">
                          <a:solidFill>
                            <a:srgbClr val="002060"/>
                          </a:solidFill>
                          <a:effectLst/>
                        </a:rPr>
                        <a:t>.</a:t>
                      </a:r>
                    </a:p>
                    <a:p>
                      <a:pPr marL="285750" indent="-285750" algn="just">
                        <a:buFont typeface="Arial" panose="020B0604020202020204" pitchFamily="34" charset="0"/>
                        <a:buChar char="•"/>
                      </a:pPr>
                      <a:endParaRPr lang="en-US" dirty="0">
                        <a:solidFill>
                          <a:srgbClr val="002060"/>
                        </a:solidFill>
                        <a:effectLst/>
                      </a:endParaRPr>
                    </a:p>
                    <a:p>
                      <a:pPr marL="285750" indent="-285750" algn="just">
                        <a:buFont typeface="Arial" panose="020B0604020202020204" pitchFamily="34" charset="0"/>
                        <a:buChar char="•"/>
                      </a:pPr>
                      <a:r>
                        <a:rPr lang="en-US" dirty="0">
                          <a:solidFill>
                            <a:srgbClr val="002060"/>
                          </a:solidFill>
                          <a:effectLst/>
                        </a:rPr>
                        <a:t>Wait time (switch latency) is very low. Because the switch will not store the entire frames or packets.</a:t>
                      </a:r>
                    </a:p>
                  </a:txBody>
                  <a:tcPr marL="121920" marR="121920" marT="121920" marB="121920" anchor="ctr">
                    <a:lnL w="15240" cap="flat" cmpd="sng" algn="ctr">
                      <a:solidFill>
                        <a:srgbClr val="FFFFFF"/>
                      </a:solidFill>
                      <a:prstDash val="solid"/>
                      <a:round/>
                      <a:headEnd type="none" w="med" len="med"/>
                      <a:tailEnd type="none" w="med" len="med"/>
                    </a:lnL>
                    <a:lnR w="15240" cap="flat" cmpd="sng" algn="ctr">
                      <a:solidFill>
                        <a:srgbClr val="FFFFFF"/>
                      </a:solidFill>
                      <a:prstDash val="solid"/>
                      <a:round/>
                      <a:headEnd type="none" w="med" len="med"/>
                      <a:tailEnd type="none" w="med" len="med"/>
                    </a:lnR>
                    <a:lnT w="15240" cap="flat" cmpd="sng" algn="ctr">
                      <a:solidFill>
                        <a:srgbClr val="FFFFFF"/>
                      </a:solidFill>
                      <a:prstDash val="solid"/>
                      <a:round/>
                      <a:headEnd type="none" w="med" len="med"/>
                      <a:tailEnd type="none" w="med" len="med"/>
                    </a:lnT>
                    <a:lnB w="15240" cap="flat" cmpd="sng" algn="ctr">
                      <a:solidFill>
                        <a:srgbClr val="FFFFFF"/>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52777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257177" y="1063172"/>
            <a:ext cx="8701765" cy="307777"/>
          </a:xfrm>
          <a:prstGeom prst="rect">
            <a:avLst/>
          </a:prstGeom>
          <a:noFill/>
        </p:spPr>
        <p:txBody>
          <a:bodyPr wrap="square" rtlCol="0">
            <a:spAutoFit/>
          </a:bodyPr>
          <a:lstStyle/>
          <a:p>
            <a:pPr marL="285750" indent="-285750" algn="just">
              <a:buFont typeface="Arial" panose="020B0604020202020204" pitchFamily="34" charset="0"/>
              <a:buChar char="•"/>
            </a:pPr>
            <a:endParaRPr lang="en-US" dirty="0">
              <a:solidFill>
                <a:srgbClr val="C0000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23371" y="983398"/>
            <a:ext cx="8868229" cy="307777"/>
          </a:xfrm>
          <a:prstGeom prst="rect">
            <a:avLst/>
          </a:prstGeom>
        </p:spPr>
        <p:txBody>
          <a:bodyPr wrap="square">
            <a:spAutoFit/>
          </a:bodyPr>
          <a:lstStyle/>
          <a:p>
            <a:pPr algn="just"/>
            <a:endParaRPr lang="en-US" dirty="0" smtClean="0">
              <a:solidFill>
                <a:srgbClr val="C00000"/>
              </a:solidFill>
              <a:latin typeface="Arial" panose="020B0604020202020204" pitchFamily="34" charset="0"/>
            </a:endParaRPr>
          </a:p>
        </p:txBody>
      </p:sp>
      <p:sp>
        <p:nvSpPr>
          <p:cNvPr id="9" name="Rectangle 8"/>
          <p:cNvSpPr/>
          <p:nvPr/>
        </p:nvSpPr>
        <p:spPr>
          <a:xfrm>
            <a:off x="155575" y="1071110"/>
            <a:ext cx="8792480" cy="523220"/>
          </a:xfrm>
          <a:prstGeom prst="rect">
            <a:avLst/>
          </a:prstGeom>
        </p:spPr>
        <p:txBody>
          <a:bodyPr wrap="square">
            <a:spAutoFit/>
          </a:bodyPr>
          <a:lstStyle/>
          <a:p>
            <a:pPr algn="just"/>
            <a:r>
              <a:rPr lang="en-US" dirty="0" smtClean="0">
                <a:solidFill>
                  <a:srgbClr val="C00000"/>
                </a:solidFill>
              </a:rPr>
              <a:t> </a:t>
            </a:r>
            <a:endParaRPr lang="en-US" dirty="0">
              <a:solidFill>
                <a:srgbClr val="C00000"/>
              </a:solidFill>
            </a:endParaRPr>
          </a:p>
          <a:p>
            <a:endParaRPr lang="en-IN" dirty="0"/>
          </a:p>
        </p:txBody>
      </p:sp>
      <p:sp>
        <p:nvSpPr>
          <p:cNvPr id="13" name="Rectangle 12"/>
          <p:cNvSpPr/>
          <p:nvPr/>
        </p:nvSpPr>
        <p:spPr>
          <a:xfrm>
            <a:off x="2344056" y="160338"/>
            <a:ext cx="4782457" cy="461665"/>
          </a:xfrm>
          <a:prstGeom prst="rect">
            <a:avLst/>
          </a:prstGeom>
        </p:spPr>
        <p:txBody>
          <a:bodyPr wrap="square">
            <a:spAutoFit/>
          </a:bodyPr>
          <a:lstStyle/>
          <a:p>
            <a:pPr algn="ctr"/>
            <a:r>
              <a:rPr lang="en-US" sz="2400" b="1" dirty="0" smtClean="0">
                <a:solidFill>
                  <a:srgbClr val="002060"/>
                </a:solidFill>
              </a:rPr>
              <a:t>Cut-Through </a:t>
            </a:r>
            <a:r>
              <a:rPr lang="en-US" sz="2400" b="1" dirty="0">
                <a:solidFill>
                  <a:srgbClr val="002060"/>
                </a:solidFill>
              </a:rPr>
              <a:t>Packet Switching</a:t>
            </a:r>
          </a:p>
        </p:txBody>
      </p:sp>
      <p:pic>
        <p:nvPicPr>
          <p:cNvPr id="11" name="Picture 10"/>
          <p:cNvPicPr>
            <a:picLocks noChangeAspect="1"/>
          </p:cNvPicPr>
          <p:nvPr/>
        </p:nvPicPr>
        <p:blipFill>
          <a:blip r:embed="rId3"/>
          <a:stretch>
            <a:fillRect/>
          </a:stretch>
        </p:blipFill>
        <p:spPr>
          <a:xfrm>
            <a:off x="155575" y="1017479"/>
            <a:ext cx="8770709" cy="3935521"/>
          </a:xfrm>
          <a:prstGeom prst="rect">
            <a:avLst/>
          </a:prstGeom>
        </p:spPr>
      </p:pic>
    </p:spTree>
    <p:extLst>
      <p:ext uri="{BB962C8B-B14F-4D97-AF65-F5344CB8AC3E}">
        <p14:creationId xmlns:p14="http://schemas.microsoft.com/office/powerpoint/2010/main" val="2830125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257177" y="1063172"/>
            <a:ext cx="8701765" cy="307777"/>
          </a:xfrm>
          <a:prstGeom prst="rect">
            <a:avLst/>
          </a:prstGeom>
          <a:noFill/>
        </p:spPr>
        <p:txBody>
          <a:bodyPr wrap="square" rtlCol="0">
            <a:spAutoFit/>
          </a:bodyPr>
          <a:lstStyle/>
          <a:p>
            <a:pPr marL="285750" indent="-285750" algn="just">
              <a:buFont typeface="Arial" panose="020B0604020202020204" pitchFamily="34" charset="0"/>
              <a:buChar char="•"/>
            </a:pPr>
            <a:endParaRPr lang="en-US" dirty="0">
              <a:solidFill>
                <a:srgbClr val="C0000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23371" y="983398"/>
            <a:ext cx="8868229" cy="307777"/>
          </a:xfrm>
          <a:prstGeom prst="rect">
            <a:avLst/>
          </a:prstGeom>
        </p:spPr>
        <p:txBody>
          <a:bodyPr wrap="square">
            <a:spAutoFit/>
          </a:bodyPr>
          <a:lstStyle/>
          <a:p>
            <a:pPr algn="just"/>
            <a:endParaRPr lang="en-US" dirty="0" smtClean="0">
              <a:solidFill>
                <a:srgbClr val="C00000"/>
              </a:solidFill>
              <a:latin typeface="Arial" panose="020B0604020202020204" pitchFamily="34" charset="0"/>
            </a:endParaRPr>
          </a:p>
        </p:txBody>
      </p:sp>
      <p:sp>
        <p:nvSpPr>
          <p:cNvPr id="9" name="Rectangle 8"/>
          <p:cNvSpPr/>
          <p:nvPr/>
        </p:nvSpPr>
        <p:spPr>
          <a:xfrm>
            <a:off x="155575" y="1071110"/>
            <a:ext cx="8792480" cy="523220"/>
          </a:xfrm>
          <a:prstGeom prst="rect">
            <a:avLst/>
          </a:prstGeom>
        </p:spPr>
        <p:txBody>
          <a:bodyPr wrap="square">
            <a:spAutoFit/>
          </a:bodyPr>
          <a:lstStyle/>
          <a:p>
            <a:pPr algn="just"/>
            <a:r>
              <a:rPr lang="en-US" dirty="0" smtClean="0">
                <a:solidFill>
                  <a:srgbClr val="C00000"/>
                </a:solidFill>
              </a:rPr>
              <a:t> </a:t>
            </a:r>
            <a:endParaRPr lang="en-US" dirty="0">
              <a:solidFill>
                <a:srgbClr val="C00000"/>
              </a:solidFill>
            </a:endParaRPr>
          </a:p>
          <a:p>
            <a:endParaRPr lang="en-IN" dirty="0"/>
          </a:p>
        </p:txBody>
      </p:sp>
      <p:sp>
        <p:nvSpPr>
          <p:cNvPr id="13" name="Rectangle 12"/>
          <p:cNvSpPr/>
          <p:nvPr/>
        </p:nvSpPr>
        <p:spPr>
          <a:xfrm>
            <a:off x="2344056" y="160338"/>
            <a:ext cx="4782457" cy="830997"/>
          </a:xfrm>
          <a:prstGeom prst="rect">
            <a:avLst/>
          </a:prstGeom>
        </p:spPr>
        <p:txBody>
          <a:bodyPr wrap="square">
            <a:spAutoFit/>
          </a:bodyPr>
          <a:lstStyle/>
          <a:p>
            <a:pPr algn="ctr"/>
            <a:r>
              <a:rPr lang="en-US" sz="2400" b="1" dirty="0">
                <a:solidFill>
                  <a:srgbClr val="002060"/>
                </a:solidFill>
              </a:rPr>
              <a:t>Services to Transport Layer</a:t>
            </a:r>
          </a:p>
          <a:p>
            <a:pPr algn="ctr"/>
            <a:endParaRPr lang="en-US" sz="2400" b="1" dirty="0">
              <a:solidFill>
                <a:srgbClr val="002060"/>
              </a:solidFill>
            </a:endParaRPr>
          </a:p>
        </p:txBody>
      </p:sp>
      <p:sp>
        <p:nvSpPr>
          <p:cNvPr id="15" name="Rectangle 14"/>
          <p:cNvSpPr/>
          <p:nvPr/>
        </p:nvSpPr>
        <p:spPr>
          <a:xfrm>
            <a:off x="137885" y="991335"/>
            <a:ext cx="8853715" cy="3970318"/>
          </a:xfrm>
          <a:prstGeom prst="rect">
            <a:avLst/>
          </a:prstGeom>
        </p:spPr>
        <p:txBody>
          <a:bodyPr wrap="square">
            <a:spAutoFit/>
          </a:bodyPr>
          <a:lstStyle/>
          <a:p>
            <a:pPr algn="just"/>
            <a:r>
              <a:rPr lang="en-US" b="1" dirty="0" smtClean="0">
                <a:solidFill>
                  <a:srgbClr val="C00000"/>
                </a:solidFill>
              </a:rPr>
              <a:t>Logical </a:t>
            </a:r>
            <a:r>
              <a:rPr lang="en-US" b="1" dirty="0">
                <a:solidFill>
                  <a:srgbClr val="C00000"/>
                </a:solidFill>
              </a:rPr>
              <a:t>Addressing</a:t>
            </a:r>
            <a:r>
              <a:rPr lang="en-US" dirty="0">
                <a:solidFill>
                  <a:srgbClr val="C00000"/>
                </a:solidFill>
              </a:rPr>
              <a:t> − Network layer adds header to incoming packet which includes logical address to identify sender and receiver</a:t>
            </a:r>
            <a:r>
              <a:rPr lang="en-US" dirty="0" smtClean="0">
                <a:solidFill>
                  <a:srgbClr val="C00000"/>
                </a:solidFill>
              </a:rPr>
              <a:t>.</a:t>
            </a:r>
          </a:p>
          <a:p>
            <a:pPr algn="just"/>
            <a:endParaRPr lang="en-US" dirty="0">
              <a:solidFill>
                <a:srgbClr val="C00000"/>
              </a:solidFill>
            </a:endParaRPr>
          </a:p>
          <a:p>
            <a:pPr algn="just"/>
            <a:r>
              <a:rPr lang="en-US" b="1" dirty="0">
                <a:solidFill>
                  <a:srgbClr val="C00000"/>
                </a:solidFill>
              </a:rPr>
              <a:t>Routing</a:t>
            </a:r>
            <a:r>
              <a:rPr lang="en-US" dirty="0">
                <a:solidFill>
                  <a:srgbClr val="C00000"/>
                </a:solidFill>
              </a:rPr>
              <a:t> − It is the mechanism provided by Network Layer for routing the packets to the final destination in the fastest possible and efficient way</a:t>
            </a:r>
            <a:r>
              <a:rPr lang="en-US" dirty="0" smtClean="0">
                <a:solidFill>
                  <a:srgbClr val="C00000"/>
                </a:solidFill>
              </a:rPr>
              <a:t>.</a:t>
            </a:r>
          </a:p>
          <a:p>
            <a:pPr algn="just"/>
            <a:endParaRPr lang="en-US" dirty="0">
              <a:solidFill>
                <a:srgbClr val="C00000"/>
              </a:solidFill>
            </a:endParaRPr>
          </a:p>
          <a:p>
            <a:pPr algn="just"/>
            <a:r>
              <a:rPr lang="en-US" b="1" dirty="0">
                <a:solidFill>
                  <a:srgbClr val="002060"/>
                </a:solidFill>
              </a:rPr>
              <a:t>Flow control</a:t>
            </a:r>
            <a:r>
              <a:rPr lang="en-US" dirty="0">
                <a:solidFill>
                  <a:srgbClr val="002060"/>
                </a:solidFill>
              </a:rPr>
              <a:t> − This layer routes the packet to another way, If too many packets are present at the same time preventing bottlenecks and congestion</a:t>
            </a:r>
            <a:r>
              <a:rPr lang="en-US" dirty="0" smtClean="0">
                <a:solidFill>
                  <a:srgbClr val="002060"/>
                </a:solidFill>
              </a:rPr>
              <a:t>.</a:t>
            </a:r>
          </a:p>
          <a:p>
            <a:pPr algn="just"/>
            <a:endParaRPr lang="en-US" dirty="0">
              <a:solidFill>
                <a:srgbClr val="002060"/>
              </a:solidFill>
            </a:endParaRPr>
          </a:p>
          <a:p>
            <a:pPr algn="just"/>
            <a:r>
              <a:rPr lang="en-US" b="1" dirty="0">
                <a:solidFill>
                  <a:srgbClr val="002060"/>
                </a:solidFill>
              </a:rPr>
              <a:t>Breaks Large Packets</a:t>
            </a:r>
            <a:r>
              <a:rPr lang="en-US" dirty="0">
                <a:solidFill>
                  <a:srgbClr val="002060"/>
                </a:solidFill>
              </a:rPr>
              <a:t> − Breaks larger packets into small packets</a:t>
            </a:r>
            <a:r>
              <a:rPr lang="en-US" dirty="0" smtClean="0">
                <a:solidFill>
                  <a:srgbClr val="002060"/>
                </a:solidFill>
              </a:rPr>
              <a:t>.</a:t>
            </a:r>
          </a:p>
          <a:p>
            <a:pPr algn="just"/>
            <a:endParaRPr lang="en-US" dirty="0">
              <a:solidFill>
                <a:srgbClr val="002060"/>
              </a:solidFill>
            </a:endParaRPr>
          </a:p>
          <a:p>
            <a:pPr algn="just"/>
            <a:r>
              <a:rPr lang="en-US" b="1" dirty="0">
                <a:solidFill>
                  <a:srgbClr val="002060"/>
                </a:solidFill>
              </a:rPr>
              <a:t>Connection Oriented service</a:t>
            </a:r>
            <a:r>
              <a:rPr lang="en-US" dirty="0">
                <a:solidFill>
                  <a:srgbClr val="002060"/>
                </a:solidFill>
              </a:rPr>
              <a:t> − It is a network communication mode, where a communication session is established before any useful data can be transferred and where a stream of data is delivered in the same order as it was sent</a:t>
            </a:r>
            <a:r>
              <a:rPr lang="en-US" dirty="0" smtClean="0">
                <a:solidFill>
                  <a:srgbClr val="002060"/>
                </a:solidFill>
              </a:rPr>
              <a:t>.</a:t>
            </a:r>
          </a:p>
          <a:p>
            <a:pPr algn="just"/>
            <a:endParaRPr lang="en-US" dirty="0">
              <a:solidFill>
                <a:srgbClr val="C00000"/>
              </a:solidFill>
            </a:endParaRPr>
          </a:p>
          <a:p>
            <a:pPr marL="285750" indent="-285750" algn="just">
              <a:buFont typeface="Arial" panose="020B0604020202020204" pitchFamily="34" charset="0"/>
              <a:buChar char="•"/>
            </a:pPr>
            <a:endParaRPr lang="en-IN" dirty="0" smtClean="0">
              <a:solidFill>
                <a:srgbClr val="C00000"/>
              </a:solidFill>
            </a:endParaRPr>
          </a:p>
          <a:p>
            <a:endParaRPr lang="en-US" dirty="0"/>
          </a:p>
          <a:p>
            <a:endParaRPr lang="en-IN" dirty="0"/>
          </a:p>
        </p:txBody>
      </p:sp>
    </p:spTree>
    <p:extLst>
      <p:ext uri="{BB962C8B-B14F-4D97-AF65-F5344CB8AC3E}">
        <p14:creationId xmlns:p14="http://schemas.microsoft.com/office/powerpoint/2010/main" val="199848586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1721</TotalTime>
  <Words>1726</Words>
  <Application>Microsoft Office PowerPoint</Application>
  <PresentationFormat>On-screen Show (16:9)</PresentationFormat>
  <Paragraphs>247</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-apple-system</vt:lpstr>
      <vt:lpstr>Arial</vt:lpstr>
      <vt:lpstr>Noto Sans</vt:lpstr>
      <vt:lpstr>Nunito</vt:lpstr>
      <vt:lpstr>Roboto</vt:lpstr>
      <vt:lpstr>Times New Roman</vt:lpstr>
      <vt:lpstr>Verdana</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Nagaraja GS</dc:creator>
  <cp:lastModifiedBy>Microsoft account</cp:lastModifiedBy>
  <cp:revision>254</cp:revision>
  <dcterms:modified xsi:type="dcterms:W3CDTF">2025-03-25T04:18:39Z</dcterms:modified>
</cp:coreProperties>
</file>