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6" r:id="rId8"/>
    <p:sldId id="267" r:id="rId9"/>
    <p:sldId id="268" r:id="rId10"/>
    <p:sldId id="262" r:id="rId11"/>
    <p:sldId id="263" r:id="rId12"/>
    <p:sldId id="264" r:id="rId13"/>
    <p:sldId id="269" r:id="rId14"/>
    <p:sldId id="270" r:id="rId15"/>
    <p:sldId id="265" r:id="rId16"/>
  </p:sldIdLst>
  <p:sldSz cx="9144000" cy="5143500" type="screen16x9"/>
  <p:notesSz cx="6858000" cy="9144000"/>
  <p:embeddedFontLst>
    <p:embeddedFont>
      <p:font typeface="Roboto" panose="020B0604020202020204" charset="0"/>
      <p:regular r:id="rId18"/>
      <p:bold r:id="rId19"/>
      <p:italic r:id="rId20"/>
      <p:boldItalic r:id="rId21"/>
    </p:embeddedFont>
    <p:embeddedFont>
      <p:font typeface="Nunito" panose="020B0604020202020204" charset="0"/>
      <p:regular r:id="rId22"/>
      <p:bold r:id="rId23"/>
      <p:italic r:id="rId24"/>
      <p:boldItalic r:id="rId25"/>
    </p:embeddedFont>
    <p:embeddedFont>
      <p:font typeface="Noto Sans" panose="020B0604020202020204" charset="0"/>
      <p:regular r:id="rId26"/>
      <p:bold r:id="rId27"/>
      <p:italic r:id="rId28"/>
      <p:boldItalic r:id="rId29"/>
    </p:embeddedFont>
    <p:embeddedFont>
      <p:font typeface="Verdana" panose="020B0604030504040204" pitchFamily="3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4" roundtripDataSignature="AMtx7mjfoBh9B/ZR+SJUQKHY8vaf0jc7O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3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21" Type="http://schemas.openxmlformats.org/officeDocument/2006/relationships/font" Target="fonts/font4.fntdata"/><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426610466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69398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e480e0f70b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e480e0f70b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79632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e480e0f70b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e480e0f70b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33924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e480e0f70b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e480e0f70b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61062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e480e0f70b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e480e0f70b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16733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e480e0f70b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2e480e0f70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60725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e480488012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e480488012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81528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e48048801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e48048801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27123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e480488012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e480488012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50935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e480e0f70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e480e0f70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234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e480e0f70b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e480e0f70b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77385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535850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873097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e480e0f70b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e480e0f70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4986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
        <p:cNvGrpSpPr/>
        <p:nvPr/>
      </p:nvGrpSpPr>
      <p:grpSpPr>
        <a:xfrm>
          <a:off x="0" y="0"/>
          <a:ext cx="0" cy="0"/>
          <a:chOff x="0" y="0"/>
          <a:chExt cx="0" cy="0"/>
        </a:xfrm>
      </p:grpSpPr>
      <p:sp>
        <p:nvSpPr>
          <p:cNvPr id="12" name="Google Shape;12;p25"/>
          <p:cNvSpPr txBox="1">
            <a:spLocks noGrp="1"/>
          </p:cNvSpPr>
          <p:nvPr>
            <p:ph type="title"/>
          </p:nvPr>
        </p:nvSpPr>
        <p:spPr>
          <a:xfrm>
            <a:off x="253250" y="222097"/>
            <a:ext cx="8520600" cy="5727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3" name="Google Shape;13;p25"/>
          <p:cNvSpPr txBox="1">
            <a:spLocks noGrp="1"/>
          </p:cNvSpPr>
          <p:nvPr>
            <p:ph type="body" idx="1"/>
          </p:nvPr>
        </p:nvSpPr>
        <p:spPr>
          <a:xfrm>
            <a:off x="253250" y="1857500"/>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4" name="Google Shape;14;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15" name="Google Shape;15;p25"/>
          <p:cNvPicPr preferRelativeResize="0"/>
          <p:nvPr/>
        </p:nvPicPr>
        <p:blipFill rotWithShape="1">
          <a:blip r:embed="rId2">
            <a:alphaModFix/>
          </a:blip>
          <a:srcRect/>
          <a:stretch/>
        </p:blipFill>
        <p:spPr>
          <a:xfrm>
            <a:off x="6983600" y="415175"/>
            <a:ext cx="1974051" cy="300175"/>
          </a:xfrm>
          <a:prstGeom prst="rect">
            <a:avLst/>
          </a:prstGeom>
          <a:noFill/>
          <a:ln>
            <a:noFill/>
          </a:ln>
        </p:spPr>
      </p:pic>
      <p:grpSp>
        <p:nvGrpSpPr>
          <p:cNvPr id="16" name="Google Shape;16;p25"/>
          <p:cNvGrpSpPr/>
          <p:nvPr/>
        </p:nvGrpSpPr>
        <p:grpSpPr>
          <a:xfrm>
            <a:off x="0" y="0"/>
            <a:ext cx="9144000" cy="5143500"/>
            <a:chOff x="0" y="0"/>
            <a:chExt cx="9144000" cy="5143500"/>
          </a:xfrm>
        </p:grpSpPr>
        <p:sp>
          <p:nvSpPr>
            <p:cNvPr id="17" name="Google Shape;17;p25"/>
            <p:cNvSpPr/>
            <p:nvPr/>
          </p:nvSpPr>
          <p:spPr>
            <a:xfrm>
              <a:off x="0" y="0"/>
              <a:ext cx="9144000" cy="51435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18" name="Google Shape;18;p25"/>
            <p:cNvCxnSpPr/>
            <p:nvPr/>
          </p:nvCxnSpPr>
          <p:spPr>
            <a:xfrm>
              <a:off x="0" y="874641"/>
              <a:ext cx="9144000" cy="0"/>
            </a:xfrm>
            <a:prstGeom prst="straightConnector1">
              <a:avLst/>
            </a:prstGeom>
            <a:noFill/>
            <a:ln w="12700" cap="flat" cmpd="sng">
              <a:solidFill>
                <a:schemeClr val="dk1"/>
              </a:solidFill>
              <a:prstDash val="solid"/>
              <a:round/>
              <a:headEnd type="none" w="sm" len="sm"/>
              <a:tailEnd type="none" w="sm" len="sm"/>
            </a:ln>
          </p:spPr>
        </p:cxnSp>
      </p:grpSp>
    </p:spTree>
  </p:cSld>
  <p:clrMapOvr>
    <a:masterClrMapping/>
  </p:clrMapOvr>
  <p:extLst>
    <p:ext uri="{DCECCB84-F9BA-43D5-87BE-67443E8EF086}">
      <p15:sldGuideLst xmlns:p15="http://schemas.microsoft.com/office/powerpoint/2012/main">
        <p15:guide id="1" orient="horz" pos="413">
          <p15:clr>
            <a:srgbClr val="E46962"/>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9"/>
        <p:cNvGrpSpPr/>
        <p:nvPr/>
      </p:nvGrpSpPr>
      <p:grpSpPr>
        <a:xfrm>
          <a:off x="0" y="0"/>
          <a:ext cx="0" cy="0"/>
          <a:chOff x="0" y="0"/>
          <a:chExt cx="0" cy="0"/>
        </a:xfrm>
      </p:grpSpPr>
      <p:sp>
        <p:nvSpPr>
          <p:cNvPr id="20" name="Google Shape;20;p26"/>
          <p:cNvSpPr txBox="1">
            <a:spLocks noGrp="1"/>
          </p:cNvSpPr>
          <p:nvPr>
            <p:ph type="title"/>
          </p:nvPr>
        </p:nvSpPr>
        <p:spPr>
          <a:xfrm>
            <a:off x="471238" y="219909"/>
            <a:ext cx="8520600" cy="5727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1" name="Google Shape;21;p26"/>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2" name="Google Shape;22;p26"/>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24" name="Google Shape;24;p26"/>
          <p:cNvPicPr preferRelativeResize="0"/>
          <p:nvPr/>
        </p:nvPicPr>
        <p:blipFill rotWithShape="1">
          <a:blip r:embed="rId2">
            <a:alphaModFix/>
          </a:blip>
          <a:srcRect/>
          <a:stretch/>
        </p:blipFill>
        <p:spPr>
          <a:xfrm>
            <a:off x="6983600" y="415175"/>
            <a:ext cx="1974051" cy="300175"/>
          </a:xfrm>
          <a:prstGeom prst="rect">
            <a:avLst/>
          </a:prstGeom>
          <a:noFill/>
          <a:ln>
            <a:noFill/>
          </a:ln>
        </p:spPr>
      </p:pic>
      <p:grpSp>
        <p:nvGrpSpPr>
          <p:cNvPr id="25" name="Google Shape;25;p26"/>
          <p:cNvGrpSpPr/>
          <p:nvPr/>
        </p:nvGrpSpPr>
        <p:grpSpPr>
          <a:xfrm>
            <a:off x="0" y="0"/>
            <a:ext cx="9144000" cy="5143500"/>
            <a:chOff x="0" y="0"/>
            <a:chExt cx="9144000" cy="5143500"/>
          </a:xfrm>
        </p:grpSpPr>
        <p:sp>
          <p:nvSpPr>
            <p:cNvPr id="26" name="Google Shape;26;p26"/>
            <p:cNvSpPr/>
            <p:nvPr/>
          </p:nvSpPr>
          <p:spPr>
            <a:xfrm>
              <a:off x="0" y="0"/>
              <a:ext cx="9144000" cy="51435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27" name="Google Shape;27;p26"/>
            <p:cNvCxnSpPr/>
            <p:nvPr/>
          </p:nvCxnSpPr>
          <p:spPr>
            <a:xfrm>
              <a:off x="0" y="874641"/>
              <a:ext cx="9144000" cy="0"/>
            </a:xfrm>
            <a:prstGeom prst="straightConnector1">
              <a:avLst/>
            </a:prstGeom>
            <a:noFill/>
            <a:ln w="12700" cap="flat" cmpd="sng">
              <a:solidFill>
                <a:schemeClr val="dk1"/>
              </a:solidFill>
              <a:prstDash val="solid"/>
              <a:round/>
              <a:headEnd type="none" w="sm" len="sm"/>
              <a:tailEnd type="none" w="sm" len="sm"/>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27"/>
          <p:cNvSpPr txBox="1">
            <a:spLocks noGrp="1"/>
          </p:cNvSpPr>
          <p:nvPr>
            <p:ph type="title"/>
          </p:nvPr>
        </p:nvSpPr>
        <p:spPr>
          <a:xfrm>
            <a:off x="391725" y="776500"/>
            <a:ext cx="8520600" cy="5727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0" name="Google Shape;30;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31" name="Google Shape;31;p27"/>
          <p:cNvPicPr preferRelativeResize="0"/>
          <p:nvPr/>
        </p:nvPicPr>
        <p:blipFill rotWithShape="1">
          <a:blip r:embed="rId2">
            <a:alphaModFix/>
          </a:blip>
          <a:srcRect/>
          <a:stretch/>
        </p:blipFill>
        <p:spPr>
          <a:xfrm>
            <a:off x="6983600" y="415175"/>
            <a:ext cx="1974051" cy="300175"/>
          </a:xfrm>
          <a:prstGeom prst="rect">
            <a:avLst/>
          </a:prstGeom>
          <a:noFill/>
          <a:ln>
            <a:noFill/>
          </a:ln>
        </p:spPr>
      </p:pic>
      <p:grpSp>
        <p:nvGrpSpPr>
          <p:cNvPr id="32" name="Google Shape;32;p27"/>
          <p:cNvGrpSpPr/>
          <p:nvPr/>
        </p:nvGrpSpPr>
        <p:grpSpPr>
          <a:xfrm>
            <a:off x="0" y="0"/>
            <a:ext cx="9144000" cy="5143500"/>
            <a:chOff x="0" y="0"/>
            <a:chExt cx="9144000" cy="5143500"/>
          </a:xfrm>
        </p:grpSpPr>
        <p:sp>
          <p:nvSpPr>
            <p:cNvPr id="33" name="Google Shape;33;p27"/>
            <p:cNvSpPr/>
            <p:nvPr/>
          </p:nvSpPr>
          <p:spPr>
            <a:xfrm>
              <a:off x="0" y="0"/>
              <a:ext cx="9144000" cy="51435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34" name="Google Shape;34;p27"/>
            <p:cNvCxnSpPr/>
            <p:nvPr/>
          </p:nvCxnSpPr>
          <p:spPr>
            <a:xfrm>
              <a:off x="0" y="874641"/>
              <a:ext cx="9144000" cy="0"/>
            </a:xfrm>
            <a:prstGeom prst="straightConnector1">
              <a:avLst/>
            </a:prstGeom>
            <a:noFill/>
            <a:ln w="12700" cap="flat" cmpd="sng">
              <a:solidFill>
                <a:schemeClr val="dk1"/>
              </a:solidFill>
              <a:prstDash val="solid"/>
              <a:round/>
              <a:headEnd type="none" w="sm" len="sm"/>
              <a:tailEnd type="none" w="sm" len="sm"/>
            </a:ln>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5"/>
        <p:cNvGrpSpPr/>
        <p:nvPr/>
      </p:nvGrpSpPr>
      <p:grpSpPr>
        <a:xfrm>
          <a:off x="0" y="0"/>
          <a:ext cx="0" cy="0"/>
          <a:chOff x="0" y="0"/>
          <a:chExt cx="0" cy="0"/>
        </a:xfrm>
      </p:grpSpPr>
      <p:sp>
        <p:nvSpPr>
          <p:cNvPr id="36" name="Google Shape;36;p2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7" name="Google Shape;37;p2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8" name="Google Shape;38;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39" name="Google Shape;39;p28"/>
          <p:cNvPicPr preferRelativeResize="0"/>
          <p:nvPr/>
        </p:nvPicPr>
        <p:blipFill rotWithShape="1">
          <a:blip r:embed="rId2">
            <a:alphaModFix/>
          </a:blip>
          <a:srcRect/>
          <a:stretch/>
        </p:blipFill>
        <p:spPr>
          <a:xfrm>
            <a:off x="6983600" y="415175"/>
            <a:ext cx="1974051" cy="300175"/>
          </a:xfrm>
          <a:prstGeom prst="rect">
            <a:avLst/>
          </a:prstGeom>
          <a:noFill/>
          <a:ln>
            <a:noFill/>
          </a:ln>
        </p:spPr>
      </p:pic>
      <p:grpSp>
        <p:nvGrpSpPr>
          <p:cNvPr id="40" name="Google Shape;40;p28"/>
          <p:cNvGrpSpPr/>
          <p:nvPr/>
        </p:nvGrpSpPr>
        <p:grpSpPr>
          <a:xfrm>
            <a:off x="0" y="0"/>
            <a:ext cx="9144000" cy="5143500"/>
            <a:chOff x="0" y="0"/>
            <a:chExt cx="9144000" cy="5143500"/>
          </a:xfrm>
        </p:grpSpPr>
        <p:sp>
          <p:nvSpPr>
            <p:cNvPr id="41" name="Google Shape;41;p28"/>
            <p:cNvSpPr/>
            <p:nvPr/>
          </p:nvSpPr>
          <p:spPr>
            <a:xfrm>
              <a:off x="0" y="0"/>
              <a:ext cx="9144000" cy="51435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2" name="Google Shape;42;p28"/>
            <p:cNvCxnSpPr/>
            <p:nvPr/>
          </p:nvCxnSpPr>
          <p:spPr>
            <a:xfrm>
              <a:off x="0" y="874641"/>
              <a:ext cx="9144000" cy="0"/>
            </a:xfrm>
            <a:prstGeom prst="straightConnector1">
              <a:avLst/>
            </a:prstGeom>
            <a:noFill/>
            <a:ln w="12700" cap="flat" cmpd="sng">
              <a:solidFill>
                <a:schemeClr val="dk1"/>
              </a:solidFill>
              <a:prstDash val="solid"/>
              <a:round/>
              <a:headEnd type="none" w="sm" len="sm"/>
              <a:tailEnd type="none" w="sm" len="sm"/>
            </a:ln>
          </p:spPr>
        </p:cxn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3"/>
        <p:cNvGrpSpPr/>
        <p:nvPr/>
      </p:nvGrpSpPr>
      <p:grpSpPr>
        <a:xfrm>
          <a:off x="0" y="0"/>
          <a:ext cx="0" cy="0"/>
          <a:chOff x="0" y="0"/>
          <a:chExt cx="0" cy="0"/>
        </a:xfrm>
      </p:grpSpPr>
      <p:sp>
        <p:nvSpPr>
          <p:cNvPr id="44" name="Google Shape;44;p2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45" name="Google Shape;45;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46" name="Google Shape;46;p29"/>
          <p:cNvPicPr preferRelativeResize="0"/>
          <p:nvPr/>
        </p:nvPicPr>
        <p:blipFill rotWithShape="1">
          <a:blip r:embed="rId2">
            <a:alphaModFix/>
          </a:blip>
          <a:srcRect/>
          <a:stretch/>
        </p:blipFill>
        <p:spPr>
          <a:xfrm>
            <a:off x="6983600" y="415175"/>
            <a:ext cx="1974051" cy="300175"/>
          </a:xfrm>
          <a:prstGeom prst="rect">
            <a:avLst/>
          </a:prstGeom>
          <a:noFill/>
          <a:ln>
            <a:noFill/>
          </a:ln>
        </p:spPr>
      </p:pic>
      <p:grpSp>
        <p:nvGrpSpPr>
          <p:cNvPr id="47" name="Google Shape;47;p29"/>
          <p:cNvGrpSpPr/>
          <p:nvPr/>
        </p:nvGrpSpPr>
        <p:grpSpPr>
          <a:xfrm>
            <a:off x="0" y="0"/>
            <a:ext cx="9144000" cy="5143500"/>
            <a:chOff x="0" y="0"/>
            <a:chExt cx="9144000" cy="5143500"/>
          </a:xfrm>
        </p:grpSpPr>
        <p:sp>
          <p:nvSpPr>
            <p:cNvPr id="48" name="Google Shape;48;p29"/>
            <p:cNvSpPr/>
            <p:nvPr/>
          </p:nvSpPr>
          <p:spPr>
            <a:xfrm>
              <a:off x="0" y="0"/>
              <a:ext cx="9144000" cy="51435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9" name="Google Shape;49;p29"/>
            <p:cNvCxnSpPr/>
            <p:nvPr/>
          </p:nvCxnSpPr>
          <p:spPr>
            <a:xfrm>
              <a:off x="0" y="874641"/>
              <a:ext cx="9144000" cy="0"/>
            </a:xfrm>
            <a:prstGeom prst="straightConnector1">
              <a:avLst/>
            </a:prstGeom>
            <a:noFill/>
            <a:ln w="12700" cap="flat" cmpd="sng">
              <a:solidFill>
                <a:schemeClr val="dk1"/>
              </a:solidFill>
              <a:prstDash val="solid"/>
              <a:round/>
              <a:headEnd type="none" w="sm" len="sm"/>
              <a:tailEnd type="none" w="sm" len="sm"/>
            </a:ln>
          </p:spPr>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0"/>
        <p:cNvGrpSpPr/>
        <p:nvPr/>
      </p:nvGrpSpPr>
      <p:grpSpPr>
        <a:xfrm>
          <a:off x="0" y="0"/>
          <a:ext cx="0" cy="0"/>
          <a:chOff x="0" y="0"/>
          <a:chExt cx="0" cy="0"/>
        </a:xfrm>
      </p:grpSpPr>
      <p:sp>
        <p:nvSpPr>
          <p:cNvPr id="51" name="Google Shape;51;p3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3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53" name="Google Shape;53;p3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4" name="Google Shape;54;p3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55" name="Google Shape;55;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56" name="Google Shape;56;p30"/>
          <p:cNvPicPr preferRelativeResize="0"/>
          <p:nvPr/>
        </p:nvPicPr>
        <p:blipFill rotWithShape="1">
          <a:blip r:embed="rId2">
            <a:alphaModFix/>
          </a:blip>
          <a:srcRect/>
          <a:stretch/>
        </p:blipFill>
        <p:spPr>
          <a:xfrm>
            <a:off x="6983600" y="415175"/>
            <a:ext cx="1974051" cy="300175"/>
          </a:xfrm>
          <a:prstGeom prst="rect">
            <a:avLst/>
          </a:prstGeom>
          <a:noFill/>
          <a:ln>
            <a:noFill/>
          </a:ln>
        </p:spPr>
      </p:pic>
      <p:grpSp>
        <p:nvGrpSpPr>
          <p:cNvPr id="57" name="Google Shape;57;p30"/>
          <p:cNvGrpSpPr/>
          <p:nvPr/>
        </p:nvGrpSpPr>
        <p:grpSpPr>
          <a:xfrm>
            <a:off x="0" y="0"/>
            <a:ext cx="9144000" cy="5143500"/>
            <a:chOff x="0" y="0"/>
            <a:chExt cx="9144000" cy="5143500"/>
          </a:xfrm>
        </p:grpSpPr>
        <p:sp>
          <p:nvSpPr>
            <p:cNvPr id="58" name="Google Shape;58;p30"/>
            <p:cNvSpPr/>
            <p:nvPr/>
          </p:nvSpPr>
          <p:spPr>
            <a:xfrm>
              <a:off x="0" y="0"/>
              <a:ext cx="9144000" cy="51435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59" name="Google Shape;59;p30"/>
            <p:cNvCxnSpPr/>
            <p:nvPr/>
          </p:nvCxnSpPr>
          <p:spPr>
            <a:xfrm>
              <a:off x="0" y="874641"/>
              <a:ext cx="9144000" cy="0"/>
            </a:xfrm>
            <a:prstGeom prst="straightConnector1">
              <a:avLst/>
            </a:prstGeom>
            <a:noFill/>
            <a:ln w="12700" cap="flat" cmpd="sng">
              <a:solidFill>
                <a:schemeClr val="dk1"/>
              </a:solidFill>
              <a:prstDash val="solid"/>
              <a:round/>
              <a:headEnd type="none" w="sm" len="sm"/>
              <a:tailEnd type="none" w="sm" len="sm"/>
            </a:ln>
          </p:spPr>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0"/>
        <p:cNvGrpSpPr/>
        <p:nvPr/>
      </p:nvGrpSpPr>
      <p:grpSpPr>
        <a:xfrm>
          <a:off x="0" y="0"/>
          <a:ext cx="0" cy="0"/>
          <a:chOff x="0" y="0"/>
          <a:chExt cx="0" cy="0"/>
        </a:xfrm>
      </p:grpSpPr>
      <p:sp>
        <p:nvSpPr>
          <p:cNvPr id="61" name="Google Shape;61;p3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62" name="Google Shape;62;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63" name="Google Shape;63;p31"/>
          <p:cNvPicPr preferRelativeResize="0"/>
          <p:nvPr/>
        </p:nvPicPr>
        <p:blipFill rotWithShape="1">
          <a:blip r:embed="rId2">
            <a:alphaModFix/>
          </a:blip>
          <a:srcRect/>
          <a:stretch/>
        </p:blipFill>
        <p:spPr>
          <a:xfrm>
            <a:off x="6983600" y="415175"/>
            <a:ext cx="1974051" cy="300175"/>
          </a:xfrm>
          <a:prstGeom prst="rect">
            <a:avLst/>
          </a:prstGeom>
          <a:noFill/>
          <a:ln>
            <a:noFill/>
          </a:ln>
        </p:spPr>
      </p:pic>
      <p:grpSp>
        <p:nvGrpSpPr>
          <p:cNvPr id="64" name="Google Shape;64;p31"/>
          <p:cNvGrpSpPr/>
          <p:nvPr/>
        </p:nvGrpSpPr>
        <p:grpSpPr>
          <a:xfrm>
            <a:off x="0" y="0"/>
            <a:ext cx="9144000" cy="5143500"/>
            <a:chOff x="0" y="0"/>
            <a:chExt cx="9144000" cy="5143500"/>
          </a:xfrm>
        </p:grpSpPr>
        <p:sp>
          <p:nvSpPr>
            <p:cNvPr id="65" name="Google Shape;65;p31"/>
            <p:cNvSpPr/>
            <p:nvPr/>
          </p:nvSpPr>
          <p:spPr>
            <a:xfrm>
              <a:off x="0" y="0"/>
              <a:ext cx="9144000" cy="51435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66" name="Google Shape;66;p31"/>
            <p:cNvCxnSpPr/>
            <p:nvPr/>
          </p:nvCxnSpPr>
          <p:spPr>
            <a:xfrm>
              <a:off x="0" y="874641"/>
              <a:ext cx="9144000" cy="0"/>
            </a:xfrm>
            <a:prstGeom prst="straightConnector1">
              <a:avLst/>
            </a:prstGeom>
            <a:noFill/>
            <a:ln w="12700" cap="flat" cmpd="sng">
              <a:solidFill>
                <a:schemeClr val="dk1"/>
              </a:solidFill>
              <a:prstDash val="solid"/>
              <a:round/>
              <a:headEnd type="none" w="sm" len="sm"/>
              <a:tailEnd type="none" w="sm" len="sm"/>
            </a:ln>
          </p:spPr>
        </p:cxn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7"/>
        <p:cNvGrpSpPr/>
        <p:nvPr/>
      </p:nvGrpSpPr>
      <p:grpSpPr>
        <a:xfrm>
          <a:off x="0" y="0"/>
          <a:ext cx="0" cy="0"/>
          <a:chOff x="0" y="0"/>
          <a:chExt cx="0" cy="0"/>
        </a:xfrm>
      </p:grpSpPr>
      <p:sp>
        <p:nvSpPr>
          <p:cNvPr id="68" name="Google Shape;68;p32"/>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69" name="Google Shape;69;p32"/>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70" name="Google Shape;7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71" name="Google Shape;71;p32"/>
          <p:cNvPicPr preferRelativeResize="0"/>
          <p:nvPr/>
        </p:nvPicPr>
        <p:blipFill rotWithShape="1">
          <a:blip r:embed="rId2">
            <a:alphaModFix/>
          </a:blip>
          <a:srcRect/>
          <a:stretch/>
        </p:blipFill>
        <p:spPr>
          <a:xfrm>
            <a:off x="6983600" y="415175"/>
            <a:ext cx="1974051" cy="300175"/>
          </a:xfrm>
          <a:prstGeom prst="rect">
            <a:avLst/>
          </a:prstGeom>
          <a:noFill/>
          <a:ln>
            <a:noFill/>
          </a:ln>
        </p:spPr>
      </p:pic>
      <p:grpSp>
        <p:nvGrpSpPr>
          <p:cNvPr id="72" name="Google Shape;72;p32"/>
          <p:cNvGrpSpPr/>
          <p:nvPr/>
        </p:nvGrpSpPr>
        <p:grpSpPr>
          <a:xfrm>
            <a:off x="0" y="0"/>
            <a:ext cx="9144000" cy="5143500"/>
            <a:chOff x="0" y="0"/>
            <a:chExt cx="9144000" cy="5143500"/>
          </a:xfrm>
        </p:grpSpPr>
        <p:sp>
          <p:nvSpPr>
            <p:cNvPr id="73" name="Google Shape;73;p32"/>
            <p:cNvSpPr/>
            <p:nvPr/>
          </p:nvSpPr>
          <p:spPr>
            <a:xfrm>
              <a:off x="0" y="0"/>
              <a:ext cx="9144000" cy="51435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74" name="Google Shape;74;p32"/>
            <p:cNvCxnSpPr/>
            <p:nvPr/>
          </p:nvCxnSpPr>
          <p:spPr>
            <a:xfrm>
              <a:off x="0" y="874641"/>
              <a:ext cx="9144000" cy="0"/>
            </a:xfrm>
            <a:prstGeom prst="straightConnector1">
              <a:avLst/>
            </a:prstGeom>
            <a:noFill/>
            <a:ln w="12700" cap="flat" cmpd="sng">
              <a:solidFill>
                <a:schemeClr val="dk1"/>
              </a:solidFill>
              <a:prstDash val="solid"/>
              <a:round/>
              <a:headEnd type="none" w="sm" len="sm"/>
              <a:tailEnd type="none" w="sm" len="sm"/>
            </a:ln>
          </p:spPr>
        </p:cxn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5"/>
        <p:cNvGrpSpPr/>
        <p:nvPr/>
      </p:nvGrpSpPr>
      <p:grpSpPr>
        <a:xfrm>
          <a:off x="0" y="0"/>
          <a:ext cx="0" cy="0"/>
          <a:chOff x="0" y="0"/>
          <a:chExt cx="0" cy="0"/>
        </a:xfrm>
      </p:grpSpPr>
      <p:sp>
        <p:nvSpPr>
          <p:cNvPr id="76" name="Google Shape;76;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77" name="Google Shape;77;p33"/>
          <p:cNvPicPr preferRelativeResize="0"/>
          <p:nvPr/>
        </p:nvPicPr>
        <p:blipFill rotWithShape="1">
          <a:blip r:embed="rId2">
            <a:alphaModFix/>
          </a:blip>
          <a:srcRect/>
          <a:stretch/>
        </p:blipFill>
        <p:spPr>
          <a:xfrm>
            <a:off x="6983600" y="415175"/>
            <a:ext cx="1974051" cy="300175"/>
          </a:xfrm>
          <a:prstGeom prst="rect">
            <a:avLst/>
          </a:prstGeom>
          <a:noFill/>
          <a:ln>
            <a:noFill/>
          </a:ln>
        </p:spPr>
      </p:pic>
      <p:grpSp>
        <p:nvGrpSpPr>
          <p:cNvPr id="78" name="Google Shape;78;p33"/>
          <p:cNvGrpSpPr/>
          <p:nvPr/>
        </p:nvGrpSpPr>
        <p:grpSpPr>
          <a:xfrm>
            <a:off x="0" y="0"/>
            <a:ext cx="9144000" cy="5143500"/>
            <a:chOff x="0" y="0"/>
            <a:chExt cx="9144000" cy="5143500"/>
          </a:xfrm>
        </p:grpSpPr>
        <p:sp>
          <p:nvSpPr>
            <p:cNvPr id="79" name="Google Shape;79;p33"/>
            <p:cNvSpPr/>
            <p:nvPr/>
          </p:nvSpPr>
          <p:spPr>
            <a:xfrm>
              <a:off x="0" y="0"/>
              <a:ext cx="9144000" cy="51435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80" name="Google Shape;80;p33"/>
            <p:cNvCxnSpPr/>
            <p:nvPr/>
          </p:nvCxnSpPr>
          <p:spPr>
            <a:xfrm>
              <a:off x="0" y="874641"/>
              <a:ext cx="9144000" cy="0"/>
            </a:xfrm>
            <a:prstGeom prst="straightConnector1">
              <a:avLst/>
            </a:prstGeom>
            <a:noFill/>
            <a:ln w="12700" cap="flat" cmpd="sng">
              <a:solidFill>
                <a:schemeClr val="dk1"/>
              </a:solidFill>
              <a:prstDash val="solid"/>
              <a:round/>
              <a:headEnd type="none" w="sm" len="sm"/>
              <a:tailEnd type="none" w="sm" len="sm"/>
            </a:ln>
          </p:spPr>
        </p:cxn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1">
            <a:alphaModFix/>
          </a:blip>
          <a:stretch>
            <a:fillRect/>
          </a:stretch>
        </a:blipFill>
        <a:effectLst/>
      </p:bgPr>
    </p:bg>
    <p:spTree>
      <p:nvGrpSpPr>
        <p:cNvPr id="1" name="Shape 5"/>
        <p:cNvGrpSpPr/>
        <p:nvPr/>
      </p:nvGrpSpPr>
      <p:grpSpPr>
        <a:xfrm>
          <a:off x="0" y="0"/>
          <a:ext cx="0" cy="0"/>
          <a:chOff x="0" y="0"/>
          <a:chExt cx="0" cy="0"/>
        </a:xfrm>
      </p:grpSpPr>
      <p:sp>
        <p:nvSpPr>
          <p:cNvPr id="6" name="Google Shape;6;p24"/>
          <p:cNvSpPr txBox="1">
            <a:spLocks noGrp="1"/>
          </p:cNvSpPr>
          <p:nvPr>
            <p:ph type="title"/>
          </p:nvPr>
        </p:nvSpPr>
        <p:spPr>
          <a:xfrm>
            <a:off x="437051" y="168324"/>
            <a:ext cx="8520600" cy="572700"/>
          </a:xfrm>
          <a:prstGeom prst="rect">
            <a:avLst/>
          </a:prstGeom>
          <a:noFill/>
          <a:ln>
            <a:noFill/>
          </a:ln>
        </p:spPr>
        <p:txBody>
          <a:bodyPr spcFirstLastPara="1" wrap="square" lIns="91425" tIns="91425" rIns="91425" bIns="91425" anchor="t" anchorCtr="0">
            <a:normAutofit/>
          </a:bodyPr>
          <a:lstStyle>
            <a:lvl1pPr marR="0" lvl="0"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24"/>
          <p:cNvSpPr txBox="1">
            <a:spLocks noGrp="1"/>
          </p:cNvSpPr>
          <p:nvPr>
            <p:ph type="body" idx="1"/>
          </p:nvPr>
        </p:nvSpPr>
        <p:spPr>
          <a:xfrm>
            <a:off x="311700" y="1506800"/>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9" name="Google Shape;9;p24"/>
          <p:cNvPicPr preferRelativeResize="0"/>
          <p:nvPr/>
        </p:nvPicPr>
        <p:blipFill rotWithShape="1">
          <a:blip r:embed="rId12">
            <a:alphaModFix/>
          </a:blip>
          <a:srcRect/>
          <a:stretch/>
        </p:blipFill>
        <p:spPr>
          <a:xfrm>
            <a:off x="216000" y="216000"/>
            <a:ext cx="1507681" cy="647999"/>
          </a:xfrm>
          <a:prstGeom prst="rect">
            <a:avLst/>
          </a:prstGeom>
          <a:noFill/>
          <a:ln>
            <a:noFill/>
          </a:ln>
        </p:spPr>
      </p:pic>
      <p:sp>
        <p:nvSpPr>
          <p:cNvPr id="10" name="Google Shape;10;p24"/>
          <p:cNvSpPr/>
          <p:nvPr/>
        </p:nvSpPr>
        <p:spPr>
          <a:xfrm>
            <a:off x="0" y="0"/>
            <a:ext cx="9144000" cy="51435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
          <p:cNvSpPr txBox="1"/>
          <p:nvPr/>
        </p:nvSpPr>
        <p:spPr>
          <a:xfrm>
            <a:off x="1524000" y="1"/>
            <a:ext cx="5558971" cy="46162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smtClean="0">
                <a:solidFill>
                  <a:srgbClr val="000000"/>
                </a:solidFill>
                <a:latin typeface="Times New Roman"/>
                <a:ea typeface="Times New Roman"/>
                <a:cs typeface="Times New Roman"/>
                <a:sym typeface="Times New Roman"/>
              </a:rPr>
              <a:t>  </a:t>
            </a:r>
            <a:r>
              <a:rPr lang="en-US" sz="2400" b="1" dirty="0" smtClean="0">
                <a:solidFill>
                  <a:srgbClr val="002060"/>
                </a:solidFill>
                <a:latin typeface="Times New Roman"/>
                <a:ea typeface="Times New Roman"/>
                <a:cs typeface="Times New Roman"/>
                <a:sym typeface="Times New Roman"/>
              </a:rPr>
              <a:t>Routing </a:t>
            </a:r>
            <a:r>
              <a:rPr lang="en-US" sz="2400" b="1" dirty="0">
                <a:solidFill>
                  <a:srgbClr val="002060"/>
                </a:solidFill>
                <a:latin typeface="Times New Roman"/>
                <a:ea typeface="Times New Roman"/>
                <a:cs typeface="Times New Roman"/>
                <a:sym typeface="Times New Roman"/>
              </a:rPr>
              <a:t>Algorithms</a:t>
            </a:r>
            <a:endParaRPr sz="2400" b="1" i="0" u="none" strike="noStrike" cap="none" dirty="0">
              <a:solidFill>
                <a:srgbClr val="002060"/>
              </a:solidFill>
              <a:latin typeface="Times New Roman"/>
              <a:ea typeface="Times New Roman"/>
              <a:cs typeface="Times New Roman"/>
              <a:sym typeface="Times New Roman"/>
            </a:endParaRPr>
          </a:p>
        </p:txBody>
      </p:sp>
      <p:sp>
        <p:nvSpPr>
          <p:cNvPr id="86" name="Google Shape;86;p1"/>
          <p:cNvSpPr/>
          <p:nvPr/>
        </p:nvSpPr>
        <p:spPr>
          <a:xfrm>
            <a:off x="87086" y="919844"/>
            <a:ext cx="8904514" cy="30777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002060"/>
              </a:solidFill>
              <a:latin typeface="Arial"/>
              <a:ea typeface="Arial"/>
              <a:cs typeface="Arial"/>
              <a:sym typeface="Arial"/>
            </a:endParaRPr>
          </a:p>
        </p:txBody>
      </p:sp>
      <p:sp>
        <p:nvSpPr>
          <p:cNvPr id="87" name="Google Shape;87;p1"/>
          <p:cNvSpPr/>
          <p:nvPr/>
        </p:nvSpPr>
        <p:spPr>
          <a:xfrm>
            <a:off x="137885" y="928915"/>
            <a:ext cx="8773885" cy="307777"/>
          </a:xfrm>
          <a:prstGeom prst="rect">
            <a:avLst/>
          </a:prstGeom>
          <a:noFill/>
          <a:ln>
            <a:noFill/>
          </a:ln>
        </p:spPr>
        <p:txBody>
          <a:bodyPr spcFirstLastPara="1" wrap="square" lIns="91425" tIns="45700" rIns="91425" bIns="45700" anchor="t" anchorCtr="0">
            <a:spAutoFit/>
          </a:bodyPr>
          <a:lstStyle/>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Roboto"/>
              <a:ea typeface="Roboto"/>
              <a:cs typeface="Roboto"/>
              <a:sym typeface="Roboto"/>
            </a:endParaRPr>
          </a:p>
        </p:txBody>
      </p:sp>
      <p:sp>
        <p:nvSpPr>
          <p:cNvPr id="88" name="Google Shape;88;p1"/>
          <p:cNvSpPr/>
          <p:nvPr/>
        </p:nvSpPr>
        <p:spPr>
          <a:xfrm>
            <a:off x="137885" y="910773"/>
            <a:ext cx="8904513" cy="292388"/>
          </a:xfrm>
          <a:prstGeom prst="rect">
            <a:avLst/>
          </a:prstGeom>
          <a:noFill/>
          <a:ln>
            <a:noFill/>
          </a:ln>
        </p:spPr>
        <p:txBody>
          <a:bodyPr spcFirstLastPara="1" wrap="square" lIns="91425" tIns="45700" rIns="91425" bIns="45700" anchor="t" anchorCtr="0">
            <a:spAutoFit/>
          </a:bodyPr>
          <a:lstStyle/>
          <a:p>
            <a:pPr marL="285750" marR="0" lvl="0" indent="-203200" algn="just" rtl="0">
              <a:lnSpc>
                <a:spcPct val="100000"/>
              </a:lnSpc>
              <a:spcBef>
                <a:spcPts val="0"/>
              </a:spcBef>
              <a:spcAft>
                <a:spcPts val="0"/>
              </a:spcAft>
              <a:buClr>
                <a:srgbClr val="000000"/>
              </a:buClr>
              <a:buSzPts val="1300"/>
              <a:buFont typeface="Arial"/>
              <a:buNone/>
            </a:pPr>
            <a:endParaRPr sz="1300" b="0" i="0" u="none" strike="noStrike" cap="none">
              <a:solidFill>
                <a:srgbClr val="002060"/>
              </a:solidFill>
              <a:latin typeface="Nunito"/>
              <a:ea typeface="Nunito"/>
              <a:cs typeface="Nunito"/>
              <a:sym typeface="Nunito"/>
            </a:endParaRPr>
          </a:p>
        </p:txBody>
      </p:sp>
      <p:sp>
        <p:nvSpPr>
          <p:cNvPr id="89" name="Google Shape;89;p1" descr="Advantages of Piggybacking | disadvantages of Piggybacking"/>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 descr="Advantages of Piggybacking | disadvantages of Piggybacking"/>
          <p:cNvSpPr/>
          <p:nvPr/>
        </p:nvSpPr>
        <p:spPr>
          <a:xfrm>
            <a:off x="307975" y="7937"/>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
          <p:cNvSpPr/>
          <p:nvPr/>
        </p:nvSpPr>
        <p:spPr>
          <a:xfrm>
            <a:off x="307975" y="1017479"/>
            <a:ext cx="8683625" cy="30777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002060"/>
              </a:solidFill>
              <a:latin typeface="Noto Sans"/>
              <a:ea typeface="Noto Sans"/>
              <a:cs typeface="Noto Sans"/>
              <a:sym typeface="Noto Sans"/>
            </a:endParaRPr>
          </a:p>
        </p:txBody>
      </p:sp>
      <p:sp>
        <p:nvSpPr>
          <p:cNvPr id="92" name="Google Shape;92;p1"/>
          <p:cNvSpPr/>
          <p:nvPr/>
        </p:nvSpPr>
        <p:spPr>
          <a:xfrm>
            <a:off x="1342572" y="3331828"/>
            <a:ext cx="6763658" cy="523220"/>
          </a:xfrm>
          <a:prstGeom prst="rect">
            <a:avLst/>
          </a:prstGeom>
          <a:noFill/>
          <a:ln>
            <a:noFill/>
          </a:ln>
        </p:spPr>
        <p:txBody>
          <a:bodyPr spcFirstLastPara="1" wrap="square" lIns="91425" tIns="45700" rIns="91425" bIns="45700" anchor="t" anchorCtr="0">
            <a:spAutoFit/>
          </a:bodyPr>
          <a:lstStyle/>
          <a:p>
            <a:pPr marL="285750" marR="0" lvl="0" indent="-196850" algn="just"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Arial"/>
              <a:ea typeface="Arial"/>
              <a:cs typeface="Arial"/>
              <a:sym typeface="Arial"/>
            </a:endParaRPr>
          </a:p>
          <a:p>
            <a:pPr marL="285750" marR="0" lvl="0" indent="-196850" algn="just"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Arial"/>
              <a:ea typeface="Arial"/>
              <a:cs typeface="Arial"/>
              <a:sym typeface="Arial"/>
            </a:endParaRPr>
          </a:p>
        </p:txBody>
      </p:sp>
      <p:sp>
        <p:nvSpPr>
          <p:cNvPr id="93" name="Google Shape;93;p1"/>
          <p:cNvSpPr/>
          <p:nvPr/>
        </p:nvSpPr>
        <p:spPr>
          <a:xfrm>
            <a:off x="123371" y="1008744"/>
            <a:ext cx="8919027" cy="738664"/>
          </a:xfrm>
          <a:prstGeom prst="rect">
            <a:avLst/>
          </a:prstGeom>
          <a:noFill/>
          <a:ln>
            <a:noFill/>
          </a:ln>
        </p:spPr>
        <p:txBody>
          <a:bodyPr spcFirstLastPara="1" wrap="square" lIns="91425" tIns="45700" rIns="91425" bIns="45700" anchor="t" anchorCtr="0">
            <a:spAutoFit/>
          </a:bodyPr>
          <a:lstStyle/>
          <a:p>
            <a:pPr marL="419100" marR="0" lvl="0" indent="-190500" algn="just" rtl="0">
              <a:lnSpc>
                <a:spcPct val="100000"/>
              </a:lnSpc>
              <a:spcBef>
                <a:spcPts val="0"/>
              </a:spcBef>
              <a:spcAft>
                <a:spcPts val="0"/>
              </a:spcAft>
              <a:buClr>
                <a:srgbClr val="000000"/>
              </a:buClr>
              <a:buSzPts val="1500"/>
              <a:buFont typeface="Arial"/>
              <a:buNone/>
            </a:pPr>
            <a:endParaRPr sz="1400" b="0" i="0" u="none" strike="noStrike" cap="none">
              <a:solidFill>
                <a:srgbClr val="C00000"/>
              </a:solidFill>
              <a:latin typeface="Arial"/>
              <a:ea typeface="Arial"/>
              <a:cs typeface="Arial"/>
              <a:sym typeface="Arial"/>
            </a:endParaRPr>
          </a:p>
          <a:p>
            <a:pPr marL="419100" marR="0" lvl="0" indent="-190500" algn="just" rtl="0">
              <a:lnSpc>
                <a:spcPct val="100000"/>
              </a:lnSpc>
              <a:spcBef>
                <a:spcPts val="0"/>
              </a:spcBef>
              <a:spcAft>
                <a:spcPts val="0"/>
              </a:spcAft>
              <a:buClr>
                <a:srgbClr val="000000"/>
              </a:buClr>
              <a:buSzPts val="1500"/>
              <a:buFont typeface="Arial"/>
              <a:buNone/>
            </a:pPr>
            <a:endParaRPr sz="1400" b="0" i="0" u="none" strike="noStrike" cap="none">
              <a:solidFill>
                <a:srgbClr val="C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1"/>
          <p:cNvSpPr/>
          <p:nvPr/>
        </p:nvSpPr>
        <p:spPr>
          <a:xfrm>
            <a:off x="612775" y="3679745"/>
            <a:ext cx="7645854" cy="307777"/>
          </a:xfrm>
          <a:prstGeom prst="rect">
            <a:avLst/>
          </a:prstGeom>
          <a:noFill/>
          <a:ln>
            <a:noFill/>
          </a:ln>
        </p:spPr>
        <p:txBody>
          <a:bodyPr spcFirstLastPara="1" wrap="square" lIns="91425" tIns="45700" rIns="91425" bIns="45700" anchor="t" anchorCtr="0">
            <a:spAutoFit/>
          </a:bodyPr>
          <a:lstStyle/>
          <a:p>
            <a:pPr marL="285750" marR="0" lvl="0" indent="-215900" algn="just" rtl="0">
              <a:lnSpc>
                <a:spcPct val="100000"/>
              </a:lnSpc>
              <a:spcBef>
                <a:spcPts val="0"/>
              </a:spcBef>
              <a:spcAft>
                <a:spcPts val="0"/>
              </a:spcAft>
              <a:buClr>
                <a:schemeClr val="dk1"/>
              </a:buClr>
              <a:buSzPts val="1100"/>
              <a:buFont typeface="Arial"/>
              <a:buNone/>
            </a:pPr>
            <a:endParaRPr sz="1400" b="0" i="0" u="none" strike="noStrike" cap="none">
              <a:solidFill>
                <a:srgbClr val="C00000"/>
              </a:solidFill>
              <a:latin typeface="Arial"/>
              <a:ea typeface="Arial"/>
              <a:cs typeface="Arial"/>
              <a:sym typeface="Arial"/>
            </a:endParaRPr>
          </a:p>
        </p:txBody>
      </p:sp>
      <p:sp>
        <p:nvSpPr>
          <p:cNvPr id="95" name="Google Shape;95;p1"/>
          <p:cNvSpPr/>
          <p:nvPr/>
        </p:nvSpPr>
        <p:spPr>
          <a:xfrm>
            <a:off x="123371" y="983398"/>
            <a:ext cx="8868229" cy="4185721"/>
          </a:xfrm>
          <a:prstGeom prst="rect">
            <a:avLst/>
          </a:prstGeom>
          <a:noFill/>
          <a:ln>
            <a:noFill/>
          </a:ln>
        </p:spPr>
        <p:txBody>
          <a:bodyPr spcFirstLastPara="1" wrap="square" lIns="91425" tIns="45700" rIns="91425" bIns="45700" anchor="t" anchorCtr="0">
            <a:spAutoFit/>
          </a:bodyPr>
          <a:lstStyle/>
          <a:p>
            <a:pPr marL="457200" lvl="0" indent="-317500" algn="just" rtl="0">
              <a:spcBef>
                <a:spcPts val="0"/>
              </a:spcBef>
              <a:spcAft>
                <a:spcPts val="0"/>
              </a:spcAft>
              <a:buClr>
                <a:srgbClr val="C00000"/>
              </a:buClr>
              <a:buSzPts val="1400"/>
              <a:buChar char="•"/>
            </a:pPr>
            <a:r>
              <a:rPr lang="en-US" b="1" dirty="0">
                <a:solidFill>
                  <a:srgbClr val="C00000"/>
                </a:solidFill>
                <a:latin typeface="Times New Roman"/>
                <a:ea typeface="Times New Roman"/>
                <a:cs typeface="Times New Roman"/>
                <a:sym typeface="Times New Roman"/>
              </a:rPr>
              <a:t>The routing algorithm</a:t>
            </a:r>
            <a:r>
              <a:rPr lang="en-US" dirty="0">
                <a:solidFill>
                  <a:srgbClr val="C00000"/>
                </a:solidFill>
                <a:latin typeface="Times New Roman"/>
                <a:ea typeface="Times New Roman"/>
                <a:cs typeface="Times New Roman"/>
                <a:sym typeface="Times New Roman"/>
              </a:rPr>
              <a:t> is that part of the network layer software responsible for deciding which output line an incoming packet should be transmitted on.</a:t>
            </a:r>
            <a:endParaRPr dirty="0">
              <a:solidFill>
                <a:srgbClr val="C00000"/>
              </a:solidFill>
              <a:latin typeface="Times New Roman"/>
              <a:ea typeface="Times New Roman"/>
              <a:cs typeface="Times New Roman"/>
              <a:sym typeface="Times New Roman"/>
            </a:endParaRPr>
          </a:p>
          <a:p>
            <a:pPr marL="457200" lvl="0" indent="0" algn="just" rtl="0">
              <a:spcBef>
                <a:spcPts val="0"/>
              </a:spcBef>
              <a:spcAft>
                <a:spcPts val="0"/>
              </a:spcAft>
              <a:buNone/>
            </a:pPr>
            <a:endParaRPr dirty="0">
              <a:solidFill>
                <a:srgbClr val="C00000"/>
              </a:solidFill>
              <a:latin typeface="Times New Roman"/>
              <a:ea typeface="Times New Roman"/>
              <a:cs typeface="Times New Roman"/>
              <a:sym typeface="Times New Roman"/>
            </a:endParaRPr>
          </a:p>
          <a:p>
            <a:pPr marL="457200" lvl="0" indent="-317500" algn="just" rtl="0">
              <a:spcBef>
                <a:spcPts val="0"/>
              </a:spcBef>
              <a:spcAft>
                <a:spcPts val="0"/>
              </a:spcAft>
              <a:buClr>
                <a:srgbClr val="C00000"/>
              </a:buClr>
              <a:buSzPts val="1400"/>
              <a:buFont typeface="Times New Roman"/>
              <a:buChar char="•"/>
            </a:pPr>
            <a:r>
              <a:rPr lang="en-US" dirty="0">
                <a:solidFill>
                  <a:srgbClr val="C00000"/>
                </a:solidFill>
                <a:latin typeface="Times New Roman"/>
                <a:ea typeface="Times New Roman"/>
                <a:cs typeface="Times New Roman"/>
                <a:sym typeface="Times New Roman"/>
              </a:rPr>
              <a:t>The goal of a routing algorithm is in general dictated by the requirement of the communication network and the service it provides as well as any additional or specific goals a service provider wants to impose on itself</a:t>
            </a:r>
            <a:endParaRPr dirty="0">
              <a:solidFill>
                <a:srgbClr val="C00000"/>
              </a:solidFill>
              <a:latin typeface="Times New Roman"/>
              <a:ea typeface="Times New Roman"/>
              <a:cs typeface="Times New Roman"/>
              <a:sym typeface="Times New Roman"/>
            </a:endParaRPr>
          </a:p>
          <a:p>
            <a:pPr marL="457200" lvl="0" indent="0" algn="just" rtl="0">
              <a:spcBef>
                <a:spcPts val="0"/>
              </a:spcBef>
              <a:spcAft>
                <a:spcPts val="0"/>
              </a:spcAft>
              <a:buNone/>
            </a:pPr>
            <a:endParaRPr dirty="0">
              <a:solidFill>
                <a:srgbClr val="C00000"/>
              </a:solidFill>
              <a:latin typeface="Times New Roman"/>
              <a:ea typeface="Times New Roman"/>
              <a:cs typeface="Times New Roman"/>
              <a:sym typeface="Times New Roman"/>
            </a:endParaRPr>
          </a:p>
          <a:p>
            <a:pPr marL="457200" lvl="0" indent="0" algn="just" rtl="0">
              <a:spcBef>
                <a:spcPts val="0"/>
              </a:spcBef>
              <a:spcAft>
                <a:spcPts val="0"/>
              </a:spcAft>
              <a:buNone/>
            </a:pPr>
            <a:endParaRPr b="1" dirty="0">
              <a:solidFill>
                <a:srgbClr val="C00000"/>
              </a:solidFill>
              <a:latin typeface="Times New Roman"/>
              <a:ea typeface="Times New Roman"/>
              <a:cs typeface="Times New Roman"/>
              <a:sym typeface="Times New Roman"/>
            </a:endParaRPr>
          </a:p>
          <a:p>
            <a:pPr marL="457200" lvl="0" indent="-317500" algn="just" rtl="0">
              <a:spcBef>
                <a:spcPts val="0"/>
              </a:spcBef>
              <a:spcAft>
                <a:spcPts val="0"/>
              </a:spcAft>
              <a:buClr>
                <a:schemeClr val="dk1"/>
              </a:buClr>
              <a:buSzPts val="1400"/>
              <a:buChar char="•"/>
            </a:pPr>
            <a:r>
              <a:rPr lang="en-US" b="1" dirty="0">
                <a:solidFill>
                  <a:schemeClr val="dk1"/>
                </a:solidFill>
                <a:latin typeface="Times New Roman"/>
                <a:ea typeface="Times New Roman"/>
                <a:cs typeface="Times New Roman"/>
                <a:sym typeface="Times New Roman"/>
              </a:rPr>
              <a:t>Routing  protocols </a:t>
            </a:r>
            <a:r>
              <a:rPr lang="en-US" dirty="0">
                <a:solidFill>
                  <a:schemeClr val="dk1"/>
                </a:solidFill>
                <a:latin typeface="Times New Roman"/>
                <a:ea typeface="Times New Roman"/>
                <a:cs typeface="Times New Roman"/>
                <a:sym typeface="Times New Roman"/>
              </a:rPr>
              <a:t>are mechanisms by which routing information is exchanged between routers so that routing decisions can be made.</a:t>
            </a:r>
            <a:endParaRPr dirty="0">
              <a:solidFill>
                <a:schemeClr val="dk1"/>
              </a:solidFill>
            </a:endParaRPr>
          </a:p>
          <a:p>
            <a:pPr marL="342900" lvl="0" indent="-190500" algn="just" rtl="0">
              <a:spcBef>
                <a:spcPts val="0"/>
              </a:spcBef>
              <a:spcAft>
                <a:spcPts val="0"/>
              </a:spcAft>
              <a:buNone/>
            </a:pPr>
            <a:endParaRPr dirty="0">
              <a:solidFill>
                <a:schemeClr val="dk1"/>
              </a:solidFill>
              <a:latin typeface="Times New Roman"/>
              <a:ea typeface="Times New Roman"/>
              <a:cs typeface="Times New Roman"/>
              <a:sym typeface="Times New Roman"/>
            </a:endParaRPr>
          </a:p>
          <a:p>
            <a:pPr marL="457200" lvl="0" indent="-317500" algn="just" rtl="0">
              <a:spcBef>
                <a:spcPts val="0"/>
              </a:spcBef>
              <a:spcAft>
                <a:spcPts val="0"/>
              </a:spcAft>
              <a:buClr>
                <a:schemeClr val="dk1"/>
              </a:buClr>
              <a:buSzPts val="1400"/>
              <a:buChar char="•"/>
            </a:pPr>
            <a:r>
              <a:rPr lang="en-US" dirty="0">
                <a:solidFill>
                  <a:schemeClr val="dk1"/>
                </a:solidFill>
                <a:latin typeface="Times New Roman"/>
                <a:ea typeface="Times New Roman"/>
                <a:cs typeface="Times New Roman"/>
                <a:sym typeface="Times New Roman"/>
              </a:rPr>
              <a:t>Routing is a process in which the </a:t>
            </a:r>
            <a:r>
              <a:rPr lang="en-US" b="1" dirty="0">
                <a:solidFill>
                  <a:schemeClr val="dk1"/>
                </a:solidFill>
                <a:latin typeface="Times New Roman"/>
                <a:ea typeface="Times New Roman"/>
                <a:cs typeface="Times New Roman"/>
                <a:sym typeface="Times New Roman"/>
              </a:rPr>
              <a:t>layer-3/ Network Layer devices </a:t>
            </a:r>
            <a:r>
              <a:rPr lang="en-US" dirty="0">
                <a:solidFill>
                  <a:schemeClr val="dk1"/>
                </a:solidFill>
                <a:latin typeface="Times New Roman"/>
                <a:ea typeface="Times New Roman"/>
                <a:cs typeface="Times New Roman"/>
                <a:sym typeface="Times New Roman"/>
              </a:rPr>
              <a:t>find the optimal path to deliver a packet from one network to another. </a:t>
            </a:r>
            <a:endParaRPr dirty="0">
              <a:solidFill>
                <a:schemeClr val="dk1"/>
              </a:solidFill>
              <a:latin typeface="Times New Roman"/>
              <a:ea typeface="Times New Roman"/>
              <a:cs typeface="Times New Roman"/>
              <a:sym typeface="Times New Roman"/>
            </a:endParaRPr>
          </a:p>
          <a:p>
            <a:pPr marL="457200" lvl="0" indent="0" algn="just" rtl="0">
              <a:spcBef>
                <a:spcPts val="0"/>
              </a:spcBef>
              <a:spcAft>
                <a:spcPts val="0"/>
              </a:spcAft>
              <a:buNone/>
            </a:pPr>
            <a:endParaRPr dirty="0">
              <a:solidFill>
                <a:schemeClr val="dk1"/>
              </a:solidFill>
              <a:latin typeface="Times New Roman"/>
              <a:ea typeface="Times New Roman"/>
              <a:cs typeface="Times New Roman"/>
              <a:sym typeface="Times New Roman"/>
            </a:endParaRPr>
          </a:p>
          <a:p>
            <a:pPr marL="457200" lvl="0" indent="-317500" algn="just" rtl="0">
              <a:spcBef>
                <a:spcPts val="0"/>
              </a:spcBef>
              <a:spcAft>
                <a:spcPts val="0"/>
              </a:spcAft>
              <a:buClr>
                <a:schemeClr val="dk1"/>
              </a:buClr>
              <a:buSzPts val="1400"/>
              <a:buFont typeface="Times New Roman"/>
              <a:buChar char="•"/>
            </a:pPr>
            <a:r>
              <a:rPr lang="en-US" dirty="0">
                <a:solidFill>
                  <a:schemeClr val="dk1"/>
                </a:solidFill>
                <a:latin typeface="Times New Roman"/>
                <a:ea typeface="Times New Roman"/>
                <a:cs typeface="Times New Roman"/>
                <a:sym typeface="Times New Roman"/>
              </a:rPr>
              <a:t>Router has two processes to perform : </a:t>
            </a:r>
            <a:r>
              <a:rPr lang="en-US" b="1" dirty="0">
                <a:solidFill>
                  <a:schemeClr val="dk1"/>
                </a:solidFill>
                <a:latin typeface="Times New Roman"/>
                <a:ea typeface="Times New Roman"/>
                <a:cs typeface="Times New Roman"/>
                <a:sym typeface="Times New Roman"/>
              </a:rPr>
              <a:t>Routing and Forwarding</a:t>
            </a:r>
            <a:endParaRPr b="1" dirty="0">
              <a:solidFill>
                <a:schemeClr val="dk1"/>
              </a:solidFill>
              <a:latin typeface="Times New Roman"/>
              <a:ea typeface="Times New Roman"/>
              <a:cs typeface="Times New Roman"/>
              <a:sym typeface="Times New Roman"/>
            </a:endParaRPr>
          </a:p>
          <a:p>
            <a:pPr marL="457200" lvl="0" indent="0" algn="just" rtl="0">
              <a:spcBef>
                <a:spcPts val="0"/>
              </a:spcBef>
              <a:spcAft>
                <a:spcPts val="0"/>
              </a:spcAft>
              <a:buNone/>
            </a:pPr>
            <a:endParaRPr b="1" dirty="0">
              <a:solidFill>
                <a:schemeClr val="dk1"/>
              </a:solidFill>
              <a:latin typeface="Times New Roman"/>
              <a:ea typeface="Times New Roman"/>
              <a:cs typeface="Times New Roman"/>
              <a:sym typeface="Times New Roman"/>
            </a:endParaRPr>
          </a:p>
          <a:p>
            <a:pPr marL="457200" lvl="0" indent="-317500" algn="just" rtl="0">
              <a:spcBef>
                <a:spcPts val="0"/>
              </a:spcBef>
              <a:spcAft>
                <a:spcPts val="0"/>
              </a:spcAft>
              <a:buClr>
                <a:schemeClr val="dk1"/>
              </a:buClr>
              <a:buSzPts val="1400"/>
              <a:buFont typeface="Times New Roman"/>
              <a:buChar char="•"/>
            </a:pPr>
            <a:r>
              <a:rPr lang="en-US" b="1" dirty="0">
                <a:solidFill>
                  <a:schemeClr val="dk1"/>
                </a:solidFill>
                <a:latin typeface="Times New Roman"/>
                <a:ea typeface="Times New Roman"/>
                <a:cs typeface="Times New Roman"/>
                <a:sym typeface="Times New Roman"/>
              </a:rPr>
              <a:t>Forwarding:</a:t>
            </a:r>
            <a:r>
              <a:rPr lang="en-US" dirty="0">
                <a:solidFill>
                  <a:schemeClr val="dk1"/>
                </a:solidFill>
                <a:latin typeface="Times New Roman"/>
                <a:ea typeface="Times New Roman"/>
                <a:cs typeface="Times New Roman"/>
                <a:sym typeface="Times New Roman"/>
              </a:rPr>
              <a:t>  It handles each packet as it arrives, looking up the outgoing line to use for it in the </a:t>
            </a:r>
            <a:r>
              <a:rPr lang="en-US" b="1" dirty="0">
                <a:solidFill>
                  <a:schemeClr val="dk1"/>
                </a:solidFill>
                <a:latin typeface="Times New Roman"/>
                <a:ea typeface="Times New Roman"/>
                <a:cs typeface="Times New Roman"/>
                <a:sym typeface="Times New Roman"/>
              </a:rPr>
              <a:t>routing tables</a:t>
            </a:r>
            <a:r>
              <a:rPr lang="en-US" dirty="0">
                <a:solidFill>
                  <a:schemeClr val="dk1"/>
                </a:solidFill>
                <a:latin typeface="Times New Roman"/>
                <a:ea typeface="Times New Roman"/>
                <a:cs typeface="Times New Roman"/>
                <a:sym typeface="Times New Roman"/>
              </a:rPr>
              <a:t>.</a:t>
            </a:r>
            <a:endParaRPr dirty="0">
              <a:solidFill>
                <a:schemeClr val="dk1"/>
              </a:solidFill>
              <a:latin typeface="Times New Roman"/>
              <a:ea typeface="Times New Roman"/>
              <a:cs typeface="Times New Roman"/>
              <a:sym typeface="Times New Roman"/>
            </a:endParaRPr>
          </a:p>
          <a:p>
            <a:pPr marL="457200" lvl="0" indent="0" algn="just" rtl="0">
              <a:spcBef>
                <a:spcPts val="0"/>
              </a:spcBef>
              <a:spcAft>
                <a:spcPts val="0"/>
              </a:spcAft>
              <a:buNone/>
            </a:pPr>
            <a:endParaRPr dirty="0">
              <a:solidFill>
                <a:schemeClr val="dk1"/>
              </a:solidFill>
              <a:latin typeface="Times New Roman"/>
              <a:ea typeface="Times New Roman"/>
              <a:cs typeface="Times New Roman"/>
              <a:sym typeface="Times New Roman"/>
            </a:endParaRPr>
          </a:p>
          <a:p>
            <a:pPr marL="457200" lvl="0" indent="-317500" algn="just" rtl="0">
              <a:spcBef>
                <a:spcPts val="0"/>
              </a:spcBef>
              <a:spcAft>
                <a:spcPts val="0"/>
              </a:spcAft>
              <a:buClr>
                <a:schemeClr val="dk1"/>
              </a:buClr>
              <a:buSzPts val="1400"/>
              <a:buFont typeface="Times New Roman"/>
              <a:buChar char="•"/>
            </a:pPr>
            <a:r>
              <a:rPr lang="en-US" b="1" dirty="0">
                <a:solidFill>
                  <a:schemeClr val="dk1"/>
                </a:solidFill>
                <a:latin typeface="Times New Roman"/>
                <a:ea typeface="Times New Roman"/>
                <a:cs typeface="Times New Roman"/>
                <a:sym typeface="Times New Roman"/>
              </a:rPr>
              <a:t>Routing Algorithm</a:t>
            </a:r>
            <a:r>
              <a:rPr lang="en-US" dirty="0">
                <a:solidFill>
                  <a:schemeClr val="dk1"/>
                </a:solidFill>
                <a:latin typeface="Times New Roman"/>
                <a:ea typeface="Times New Roman"/>
                <a:cs typeface="Times New Roman"/>
                <a:sym typeface="Times New Roman"/>
              </a:rPr>
              <a:t> is responsible for filling in and updating the routing tables.</a:t>
            </a:r>
            <a:endParaRPr dirty="0">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400"/>
              <a:buFont typeface="Arial"/>
              <a:buNone/>
            </a:pPr>
            <a:endParaRPr b="0" i="0" u="none" strike="noStrike" cap="none" dirty="0">
              <a:solidFill>
                <a:srgbClr val="C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g2e480e0f70b_0_10"/>
          <p:cNvSpPr txBox="1">
            <a:spLocks noGrp="1"/>
          </p:cNvSpPr>
          <p:nvPr>
            <p:ph type="title"/>
          </p:nvPr>
        </p:nvSpPr>
        <p:spPr>
          <a:xfrm>
            <a:off x="253250" y="222097"/>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US" sz="2400" b="1" dirty="0">
                <a:solidFill>
                  <a:srgbClr val="002060"/>
                </a:solidFill>
                <a:latin typeface="Times New Roman"/>
                <a:ea typeface="Times New Roman"/>
                <a:cs typeface="Times New Roman"/>
                <a:sym typeface="Times New Roman"/>
              </a:rPr>
              <a:t>Adaptive Routing Algorithms</a:t>
            </a:r>
            <a:endParaRPr dirty="0">
              <a:solidFill>
                <a:srgbClr val="002060"/>
              </a:solidFill>
            </a:endParaRPr>
          </a:p>
        </p:txBody>
      </p:sp>
      <p:sp>
        <p:nvSpPr>
          <p:cNvPr id="132" name="Google Shape;132;g2e480e0f70b_0_10"/>
          <p:cNvSpPr txBox="1">
            <a:spLocks noGrp="1"/>
          </p:cNvSpPr>
          <p:nvPr>
            <p:ph type="body" idx="1"/>
          </p:nvPr>
        </p:nvSpPr>
        <p:spPr>
          <a:xfrm>
            <a:off x="253249" y="921550"/>
            <a:ext cx="8716579" cy="3940500"/>
          </a:xfrm>
          <a:prstGeom prst="rect">
            <a:avLst/>
          </a:prstGeom>
        </p:spPr>
        <p:txBody>
          <a:bodyPr spcFirstLastPara="1" wrap="square" lIns="91425" tIns="91425" rIns="91425" bIns="91425" anchor="t" anchorCtr="0">
            <a:noAutofit/>
          </a:bodyPr>
          <a:lstStyle/>
          <a:p>
            <a:pPr marL="482600" indent="-285750" algn="just">
              <a:buClr>
                <a:srgbClr val="273239"/>
              </a:buClr>
              <a:buSzPts val="1400"/>
            </a:pPr>
            <a:r>
              <a:rPr lang="en-US" sz="1400" b="1" dirty="0">
                <a:solidFill>
                  <a:srgbClr val="C00000"/>
                </a:solidFill>
                <a:highlight>
                  <a:srgbClr val="FFFFFF"/>
                </a:highlight>
                <a:latin typeface="Times New Roman"/>
                <a:ea typeface="Times New Roman"/>
                <a:cs typeface="Times New Roman"/>
                <a:sym typeface="Times New Roman"/>
              </a:rPr>
              <a:t>Isolated:</a:t>
            </a:r>
            <a:r>
              <a:rPr lang="en-US" sz="1400" dirty="0">
                <a:solidFill>
                  <a:srgbClr val="C00000"/>
                </a:solidFill>
                <a:highlight>
                  <a:srgbClr val="FFFFFF"/>
                </a:highlight>
                <a:latin typeface="Times New Roman"/>
                <a:ea typeface="Times New Roman"/>
                <a:cs typeface="Times New Roman"/>
                <a:sym typeface="Times New Roman"/>
              </a:rPr>
              <a:t> In this method each, </a:t>
            </a:r>
            <a:r>
              <a:rPr lang="en-US" sz="1400" b="1" dirty="0">
                <a:solidFill>
                  <a:srgbClr val="C00000"/>
                </a:solidFill>
                <a:highlight>
                  <a:srgbClr val="FFFFFF"/>
                </a:highlight>
                <a:latin typeface="Times New Roman"/>
                <a:ea typeface="Times New Roman"/>
                <a:cs typeface="Times New Roman"/>
                <a:sym typeface="Times New Roman"/>
              </a:rPr>
              <a:t>node makes its routing decisions using the information </a:t>
            </a:r>
            <a:r>
              <a:rPr lang="en-US" sz="1400" dirty="0">
                <a:solidFill>
                  <a:srgbClr val="C00000"/>
                </a:solidFill>
                <a:highlight>
                  <a:srgbClr val="FFFFFF"/>
                </a:highlight>
                <a:latin typeface="Times New Roman"/>
                <a:ea typeface="Times New Roman"/>
                <a:cs typeface="Times New Roman"/>
                <a:sym typeface="Times New Roman"/>
              </a:rPr>
              <a:t>it has without seeking information from other nodes. The sending nodes don’t have information about the status of a particular link. The disadvantage is that packets may be sent through a congested network which may result in delay. </a:t>
            </a:r>
            <a:endParaRPr lang="en-US" sz="1400" dirty="0" smtClean="0">
              <a:solidFill>
                <a:srgbClr val="C00000"/>
              </a:solidFill>
              <a:highlight>
                <a:srgbClr val="FFFFFF"/>
              </a:highlight>
              <a:latin typeface="Times New Roman"/>
              <a:ea typeface="Times New Roman"/>
              <a:cs typeface="Times New Roman"/>
              <a:sym typeface="Times New Roman"/>
            </a:endParaRPr>
          </a:p>
          <a:p>
            <a:pPr marL="196850" indent="0" algn="just">
              <a:buClr>
                <a:srgbClr val="273239"/>
              </a:buClr>
              <a:buSzPts val="1400"/>
              <a:buNone/>
            </a:pPr>
            <a:r>
              <a:rPr lang="en-US" sz="1400" b="1" dirty="0" smtClean="0">
                <a:solidFill>
                  <a:srgbClr val="C00000"/>
                </a:solidFill>
                <a:highlight>
                  <a:srgbClr val="FFFFFF"/>
                </a:highlight>
                <a:latin typeface="Times New Roman"/>
                <a:ea typeface="Times New Roman"/>
                <a:cs typeface="Times New Roman"/>
                <a:sym typeface="Times New Roman"/>
              </a:rPr>
              <a:t>       Examples</a:t>
            </a:r>
            <a:r>
              <a:rPr lang="en-US" sz="1400" b="1" dirty="0">
                <a:solidFill>
                  <a:srgbClr val="C00000"/>
                </a:solidFill>
                <a:highlight>
                  <a:srgbClr val="FFFFFF"/>
                </a:highlight>
                <a:latin typeface="Times New Roman"/>
                <a:ea typeface="Times New Roman"/>
                <a:cs typeface="Times New Roman"/>
                <a:sym typeface="Times New Roman"/>
              </a:rPr>
              <a:t>: Hot potato </a:t>
            </a:r>
            <a:r>
              <a:rPr lang="en-US" sz="1400" b="1" dirty="0" smtClean="0">
                <a:solidFill>
                  <a:srgbClr val="C00000"/>
                </a:solidFill>
                <a:highlight>
                  <a:srgbClr val="FFFFFF"/>
                </a:highlight>
                <a:latin typeface="Times New Roman"/>
                <a:ea typeface="Times New Roman"/>
                <a:cs typeface="Times New Roman"/>
                <a:sym typeface="Times New Roman"/>
              </a:rPr>
              <a:t>routing and </a:t>
            </a:r>
            <a:r>
              <a:rPr lang="en-US" sz="1400" b="1" dirty="0">
                <a:solidFill>
                  <a:srgbClr val="C00000"/>
                </a:solidFill>
                <a:highlight>
                  <a:srgbClr val="FFFFFF"/>
                </a:highlight>
                <a:latin typeface="Times New Roman"/>
                <a:ea typeface="Times New Roman"/>
                <a:cs typeface="Times New Roman"/>
                <a:sym typeface="Times New Roman"/>
              </a:rPr>
              <a:t>backward learning.                </a:t>
            </a:r>
            <a:endParaRPr sz="1400" b="1" dirty="0">
              <a:solidFill>
                <a:srgbClr val="C00000"/>
              </a:solidFill>
              <a:highlight>
                <a:srgbClr val="FFFFFF"/>
              </a:highlight>
              <a:latin typeface="Times New Roman"/>
              <a:ea typeface="Times New Roman"/>
              <a:cs typeface="Times New Roman"/>
              <a:sym typeface="Times New Roman"/>
            </a:endParaRPr>
          </a:p>
          <a:p>
            <a:pPr indent="0" algn="just">
              <a:buNone/>
            </a:pPr>
            <a:r>
              <a:rPr lang="en-US" sz="1400" dirty="0">
                <a:solidFill>
                  <a:srgbClr val="C00000"/>
                </a:solidFill>
                <a:highlight>
                  <a:srgbClr val="FFFFFF"/>
                </a:highlight>
                <a:latin typeface="Times New Roman"/>
                <a:ea typeface="Times New Roman"/>
                <a:cs typeface="Times New Roman"/>
                <a:sym typeface="Times New Roman"/>
              </a:rPr>
              <a:t>                                                                                                                                                                                    </a:t>
            </a:r>
            <a:endParaRPr sz="1400" dirty="0">
              <a:solidFill>
                <a:srgbClr val="C00000"/>
              </a:solidFill>
              <a:highlight>
                <a:srgbClr val="FFFFFF"/>
              </a:highlight>
              <a:latin typeface="Times New Roman"/>
              <a:ea typeface="Times New Roman"/>
              <a:cs typeface="Times New Roman"/>
              <a:sym typeface="Times New Roman"/>
            </a:endParaRPr>
          </a:p>
          <a:p>
            <a:pPr marL="482600" indent="-285750" algn="just">
              <a:buClr>
                <a:srgbClr val="273239"/>
              </a:buClr>
              <a:buSzPts val="1400"/>
            </a:pPr>
            <a:r>
              <a:rPr lang="en-US" sz="1400" b="1" dirty="0">
                <a:solidFill>
                  <a:srgbClr val="C00000"/>
                </a:solidFill>
                <a:highlight>
                  <a:srgbClr val="FFFFFF"/>
                </a:highlight>
                <a:latin typeface="Times New Roman"/>
                <a:ea typeface="Times New Roman"/>
                <a:cs typeface="Times New Roman"/>
                <a:sym typeface="Times New Roman"/>
              </a:rPr>
              <a:t>Centralized:</a:t>
            </a:r>
            <a:r>
              <a:rPr lang="en-US" sz="1400" dirty="0">
                <a:solidFill>
                  <a:srgbClr val="C00000"/>
                </a:solidFill>
                <a:highlight>
                  <a:srgbClr val="FFFFFF"/>
                </a:highlight>
                <a:latin typeface="Times New Roman"/>
                <a:ea typeface="Times New Roman"/>
                <a:cs typeface="Times New Roman"/>
                <a:sym typeface="Times New Roman"/>
              </a:rPr>
              <a:t> In this method, </a:t>
            </a:r>
            <a:r>
              <a:rPr lang="en-US" sz="1400" b="1" dirty="0">
                <a:solidFill>
                  <a:srgbClr val="C00000"/>
                </a:solidFill>
                <a:highlight>
                  <a:srgbClr val="FFFFFF"/>
                </a:highlight>
                <a:latin typeface="Times New Roman"/>
                <a:ea typeface="Times New Roman"/>
                <a:cs typeface="Times New Roman"/>
                <a:sym typeface="Times New Roman"/>
              </a:rPr>
              <a:t>a centralized node has entire information about the network </a:t>
            </a:r>
            <a:r>
              <a:rPr lang="en-US" sz="1400" dirty="0">
                <a:solidFill>
                  <a:srgbClr val="C00000"/>
                </a:solidFill>
                <a:highlight>
                  <a:srgbClr val="FFFFFF"/>
                </a:highlight>
                <a:latin typeface="Times New Roman"/>
                <a:ea typeface="Times New Roman"/>
                <a:cs typeface="Times New Roman"/>
                <a:sym typeface="Times New Roman"/>
              </a:rPr>
              <a:t>and makes all the routing decisions. The advantage of this is only one node is required to keep the information of the entire network and the disadvantage is that if the central node goes down the entire network is done. The link state algorithm is referred to as a centralized algorithm since it is aware of the cost of each link in the network.  </a:t>
            </a:r>
            <a:endParaRPr lang="en-US" sz="1400" dirty="0">
              <a:solidFill>
                <a:srgbClr val="C00000"/>
              </a:solidFill>
              <a:highlight>
                <a:srgbClr val="FFFFFF"/>
              </a:highlight>
              <a:latin typeface="Times New Roman"/>
              <a:ea typeface="Times New Roman"/>
              <a:cs typeface="Times New Roman"/>
              <a:sym typeface="Times New Roman"/>
            </a:endParaRPr>
          </a:p>
          <a:p>
            <a:pPr marL="196850" indent="0" algn="just">
              <a:buClr>
                <a:srgbClr val="273239"/>
              </a:buClr>
              <a:buSzPts val="1400"/>
              <a:buNone/>
            </a:pPr>
            <a:r>
              <a:rPr lang="en-US" sz="1400" dirty="0" smtClean="0">
                <a:solidFill>
                  <a:srgbClr val="273239"/>
                </a:solidFill>
                <a:highlight>
                  <a:srgbClr val="FFFFFF"/>
                </a:highlight>
                <a:latin typeface="Times New Roman"/>
                <a:ea typeface="Times New Roman"/>
                <a:cs typeface="Times New Roman"/>
                <a:sym typeface="Times New Roman"/>
              </a:rPr>
              <a:t>                                                                          </a:t>
            </a:r>
            <a:endParaRPr sz="1400" dirty="0">
              <a:solidFill>
                <a:srgbClr val="273239"/>
              </a:solidFill>
              <a:highlight>
                <a:srgbClr val="FFFFFF"/>
              </a:highlight>
              <a:latin typeface="Times New Roman"/>
              <a:ea typeface="Times New Roman"/>
              <a:cs typeface="Times New Roman"/>
              <a:sym typeface="Times New Roman"/>
            </a:endParaRPr>
          </a:p>
          <a:p>
            <a:pPr marL="482600" indent="-285750" algn="just">
              <a:buClr>
                <a:srgbClr val="273239"/>
              </a:buClr>
              <a:buSzPts val="1400"/>
            </a:pPr>
            <a:r>
              <a:rPr lang="en-US" sz="1400" b="1" dirty="0">
                <a:solidFill>
                  <a:srgbClr val="002060"/>
                </a:solidFill>
                <a:highlight>
                  <a:srgbClr val="FFFFFF"/>
                </a:highlight>
                <a:latin typeface="Times New Roman"/>
                <a:ea typeface="Times New Roman"/>
                <a:cs typeface="Times New Roman"/>
                <a:sym typeface="Times New Roman"/>
              </a:rPr>
              <a:t>Distributed:</a:t>
            </a:r>
            <a:r>
              <a:rPr lang="en-US" sz="1400" dirty="0">
                <a:solidFill>
                  <a:srgbClr val="002060"/>
                </a:solidFill>
                <a:highlight>
                  <a:srgbClr val="FFFFFF"/>
                </a:highlight>
                <a:latin typeface="Times New Roman"/>
                <a:ea typeface="Times New Roman"/>
                <a:cs typeface="Times New Roman"/>
                <a:sym typeface="Times New Roman"/>
              </a:rPr>
              <a:t> In this method, </a:t>
            </a:r>
            <a:r>
              <a:rPr lang="en-US" sz="1400" b="1" dirty="0">
                <a:solidFill>
                  <a:srgbClr val="002060"/>
                </a:solidFill>
                <a:highlight>
                  <a:srgbClr val="FFFFFF"/>
                </a:highlight>
                <a:latin typeface="Times New Roman"/>
                <a:ea typeface="Times New Roman"/>
                <a:cs typeface="Times New Roman"/>
                <a:sym typeface="Times New Roman"/>
              </a:rPr>
              <a:t>the node receives information from its neighbors and then takes the decision </a:t>
            </a:r>
            <a:r>
              <a:rPr lang="en-US" sz="1400" dirty="0">
                <a:solidFill>
                  <a:srgbClr val="002060"/>
                </a:solidFill>
                <a:highlight>
                  <a:srgbClr val="FFFFFF"/>
                </a:highlight>
                <a:latin typeface="Times New Roman"/>
                <a:ea typeface="Times New Roman"/>
                <a:cs typeface="Times New Roman"/>
                <a:sym typeface="Times New Roman"/>
              </a:rPr>
              <a:t>about routing the packets. A disadvantage is that the packet may be delayed if there is a change in between intervals in which it receives information and sends packets. It is also known as a </a:t>
            </a:r>
            <a:r>
              <a:rPr lang="en-US" sz="1400" b="1" dirty="0">
                <a:solidFill>
                  <a:srgbClr val="002060"/>
                </a:solidFill>
                <a:highlight>
                  <a:srgbClr val="FFFFFF"/>
                </a:highlight>
                <a:latin typeface="Times New Roman"/>
                <a:ea typeface="Times New Roman"/>
                <a:cs typeface="Times New Roman"/>
                <a:sym typeface="Times New Roman"/>
              </a:rPr>
              <a:t>decentralized algorithm</a:t>
            </a:r>
            <a:r>
              <a:rPr lang="en-US" sz="1400" dirty="0">
                <a:solidFill>
                  <a:srgbClr val="002060"/>
                </a:solidFill>
                <a:highlight>
                  <a:srgbClr val="FFFFFF"/>
                </a:highlight>
                <a:latin typeface="Times New Roman"/>
                <a:ea typeface="Times New Roman"/>
                <a:cs typeface="Times New Roman"/>
                <a:sym typeface="Times New Roman"/>
              </a:rPr>
              <a:t> as it computes the least-cost path between source and destination.</a:t>
            </a:r>
            <a:endParaRPr sz="1400" dirty="0">
              <a:solidFill>
                <a:srgbClr val="002060"/>
              </a:solidFill>
              <a:highlight>
                <a:srgbClr val="FFFFFF"/>
              </a:highlight>
              <a:latin typeface="Times New Roman"/>
              <a:ea typeface="Times New Roman"/>
              <a:cs typeface="Times New Roman"/>
              <a:sym typeface="Times New Roman"/>
            </a:endParaRPr>
          </a:p>
          <a:p>
            <a:pPr marL="0" lvl="0" indent="0" algn="just" rtl="0">
              <a:lnSpc>
                <a:spcPct val="115000"/>
              </a:lnSpc>
              <a:spcBef>
                <a:spcPts val="1800"/>
              </a:spcBef>
              <a:spcAft>
                <a:spcPts val="0"/>
              </a:spcAft>
              <a:buNone/>
            </a:pPr>
            <a:endParaRPr sz="1400" dirty="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g2e480e0f70b_0_23"/>
          <p:cNvSpPr txBox="1">
            <a:spLocks noGrp="1"/>
          </p:cNvSpPr>
          <p:nvPr>
            <p:ph type="title"/>
          </p:nvPr>
        </p:nvSpPr>
        <p:spPr>
          <a:xfrm>
            <a:off x="253250" y="222097"/>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US" sz="2400" b="1" dirty="0">
                <a:solidFill>
                  <a:srgbClr val="002060"/>
                </a:solidFill>
                <a:latin typeface="Times New Roman"/>
                <a:ea typeface="Times New Roman"/>
                <a:cs typeface="Times New Roman"/>
                <a:sym typeface="Times New Roman"/>
              </a:rPr>
              <a:t>Hybrid Algorithms</a:t>
            </a:r>
            <a:endParaRPr dirty="0">
              <a:solidFill>
                <a:srgbClr val="002060"/>
              </a:solidFill>
            </a:endParaRPr>
          </a:p>
        </p:txBody>
      </p:sp>
      <p:sp>
        <p:nvSpPr>
          <p:cNvPr id="138" name="Google Shape;138;g2e480e0f70b_0_23"/>
          <p:cNvSpPr txBox="1">
            <a:spLocks noGrp="1"/>
          </p:cNvSpPr>
          <p:nvPr>
            <p:ph type="body" idx="1"/>
          </p:nvPr>
        </p:nvSpPr>
        <p:spPr>
          <a:xfrm>
            <a:off x="311700" y="1136925"/>
            <a:ext cx="8520600" cy="3416400"/>
          </a:xfrm>
          <a:prstGeom prst="rect">
            <a:avLst/>
          </a:prstGeom>
        </p:spPr>
        <p:txBody>
          <a:bodyPr spcFirstLastPara="1" wrap="square" lIns="91425" tIns="91425" rIns="91425" bIns="91425" anchor="t" anchorCtr="0">
            <a:normAutofit/>
          </a:bodyPr>
          <a:lstStyle/>
          <a:p>
            <a:pPr marL="342900" lvl="0" indent="-317500" algn="just" rtl="0">
              <a:lnSpc>
                <a:spcPct val="158000"/>
              </a:lnSpc>
              <a:spcBef>
                <a:spcPts val="0"/>
              </a:spcBef>
              <a:spcAft>
                <a:spcPts val="0"/>
              </a:spcAft>
              <a:buClr>
                <a:schemeClr val="dk1"/>
              </a:buClr>
              <a:buSzPts val="1400"/>
              <a:buFont typeface="Times New Roman"/>
              <a:buChar char="●"/>
            </a:pPr>
            <a:r>
              <a:rPr lang="en-US" sz="1400" b="1" dirty="0" smtClean="0">
                <a:solidFill>
                  <a:srgbClr val="C00000"/>
                </a:solidFill>
                <a:highlight>
                  <a:srgbClr val="FFFFFF"/>
                </a:highlight>
                <a:uFill>
                  <a:noFill/>
                </a:uFill>
                <a:latin typeface="Times New Roman"/>
                <a:ea typeface="Times New Roman"/>
                <a:cs typeface="Times New Roman"/>
                <a:sym typeface="Times New Roman"/>
              </a:rPr>
              <a:t>Link-state: </a:t>
            </a:r>
            <a:r>
              <a:rPr lang="en-US" sz="1400" dirty="0" smtClean="0">
                <a:solidFill>
                  <a:srgbClr val="C00000"/>
                </a:solidFill>
                <a:highlight>
                  <a:srgbClr val="FFFFFF"/>
                </a:highlight>
                <a:latin typeface="Times New Roman"/>
                <a:ea typeface="Times New Roman"/>
                <a:cs typeface="Times New Roman"/>
                <a:sym typeface="Times New Roman"/>
              </a:rPr>
              <a:t> </a:t>
            </a:r>
            <a:r>
              <a:rPr lang="en-US" sz="1400" dirty="0">
                <a:solidFill>
                  <a:srgbClr val="C00000"/>
                </a:solidFill>
                <a:highlight>
                  <a:srgbClr val="FFFFFF"/>
                </a:highlight>
                <a:latin typeface="Times New Roman"/>
                <a:ea typeface="Times New Roman"/>
                <a:cs typeface="Times New Roman"/>
                <a:sym typeface="Times New Roman"/>
              </a:rPr>
              <a:t>In this method, </a:t>
            </a:r>
            <a:r>
              <a:rPr lang="en-US" sz="1400" b="1" dirty="0">
                <a:solidFill>
                  <a:srgbClr val="C00000"/>
                </a:solidFill>
                <a:highlight>
                  <a:srgbClr val="FFFFFF"/>
                </a:highlight>
                <a:latin typeface="Times New Roman"/>
                <a:ea typeface="Times New Roman"/>
                <a:cs typeface="Times New Roman"/>
                <a:sym typeface="Times New Roman"/>
              </a:rPr>
              <a:t>each router creates a detailed and complete map of the network </a:t>
            </a:r>
            <a:r>
              <a:rPr lang="en-US" sz="1400" dirty="0">
                <a:solidFill>
                  <a:srgbClr val="C00000"/>
                </a:solidFill>
                <a:highlight>
                  <a:srgbClr val="FFFFFF"/>
                </a:highlight>
                <a:latin typeface="Times New Roman"/>
                <a:ea typeface="Times New Roman"/>
                <a:cs typeface="Times New Roman"/>
                <a:sym typeface="Times New Roman"/>
              </a:rPr>
              <a:t>which is then </a:t>
            </a:r>
            <a:r>
              <a:rPr lang="en-US" sz="1400" b="1" dirty="0">
                <a:solidFill>
                  <a:srgbClr val="C00000"/>
                </a:solidFill>
                <a:highlight>
                  <a:srgbClr val="FFFFFF"/>
                </a:highlight>
                <a:latin typeface="Times New Roman"/>
                <a:ea typeface="Times New Roman"/>
                <a:cs typeface="Times New Roman"/>
                <a:sym typeface="Times New Roman"/>
              </a:rPr>
              <a:t>shared with all other routers</a:t>
            </a:r>
            <a:r>
              <a:rPr lang="en-US" sz="1400" dirty="0">
                <a:solidFill>
                  <a:srgbClr val="C00000"/>
                </a:solidFill>
                <a:highlight>
                  <a:srgbClr val="FFFFFF"/>
                </a:highlight>
                <a:latin typeface="Times New Roman"/>
                <a:ea typeface="Times New Roman"/>
                <a:cs typeface="Times New Roman"/>
                <a:sym typeface="Times New Roman"/>
              </a:rPr>
              <a:t>. This allows for more </a:t>
            </a:r>
            <a:r>
              <a:rPr lang="en-US" sz="1400" b="1" dirty="0">
                <a:solidFill>
                  <a:srgbClr val="C00000"/>
                </a:solidFill>
                <a:highlight>
                  <a:srgbClr val="FFFFFF"/>
                </a:highlight>
                <a:latin typeface="Times New Roman"/>
                <a:ea typeface="Times New Roman"/>
                <a:cs typeface="Times New Roman"/>
                <a:sym typeface="Times New Roman"/>
              </a:rPr>
              <a:t>accurate and efficient routing </a:t>
            </a:r>
            <a:r>
              <a:rPr lang="en-US" sz="1400" dirty="0">
                <a:solidFill>
                  <a:srgbClr val="C00000"/>
                </a:solidFill>
                <a:highlight>
                  <a:srgbClr val="FFFFFF"/>
                </a:highlight>
                <a:latin typeface="Times New Roman"/>
                <a:ea typeface="Times New Roman"/>
                <a:cs typeface="Times New Roman"/>
                <a:sym typeface="Times New Roman"/>
              </a:rPr>
              <a:t>decisions to be made.</a:t>
            </a:r>
            <a:endParaRPr sz="1400" dirty="0">
              <a:solidFill>
                <a:srgbClr val="C00000"/>
              </a:solidFill>
              <a:highlight>
                <a:srgbClr val="FFFFFF"/>
              </a:highlight>
              <a:latin typeface="Times New Roman"/>
              <a:ea typeface="Times New Roman"/>
              <a:cs typeface="Times New Roman"/>
              <a:sym typeface="Times New Roman"/>
            </a:endParaRPr>
          </a:p>
          <a:p>
            <a:pPr marL="342900" lvl="0" indent="-317500" algn="just" rtl="0">
              <a:lnSpc>
                <a:spcPct val="158000"/>
              </a:lnSpc>
              <a:spcBef>
                <a:spcPts val="1800"/>
              </a:spcBef>
              <a:spcAft>
                <a:spcPts val="0"/>
              </a:spcAft>
              <a:buClr>
                <a:schemeClr val="dk1"/>
              </a:buClr>
              <a:buSzPts val="1400"/>
              <a:buFont typeface="Times New Roman"/>
              <a:buChar char="●"/>
            </a:pPr>
            <a:r>
              <a:rPr lang="en-US" sz="1400" b="1" dirty="0" smtClean="0">
                <a:solidFill>
                  <a:srgbClr val="002060"/>
                </a:solidFill>
                <a:highlight>
                  <a:srgbClr val="FFFFFF"/>
                </a:highlight>
                <a:uFill>
                  <a:noFill/>
                </a:uFill>
                <a:latin typeface="Times New Roman"/>
                <a:ea typeface="Times New Roman"/>
                <a:cs typeface="Times New Roman"/>
                <a:sym typeface="Times New Roman"/>
              </a:rPr>
              <a:t>Distance </a:t>
            </a:r>
            <a:r>
              <a:rPr lang="en-US" sz="1400" b="1" dirty="0">
                <a:solidFill>
                  <a:srgbClr val="002060"/>
                </a:solidFill>
                <a:highlight>
                  <a:srgbClr val="FFFFFF"/>
                </a:highlight>
                <a:uFill>
                  <a:noFill/>
                </a:uFill>
                <a:latin typeface="Times New Roman"/>
                <a:ea typeface="Times New Roman"/>
                <a:cs typeface="Times New Roman"/>
                <a:sym typeface="Times New Roman"/>
              </a:rPr>
              <a:t>vector</a:t>
            </a:r>
            <a:r>
              <a:rPr lang="en-US" sz="1400" b="1" dirty="0" smtClean="0">
                <a:solidFill>
                  <a:srgbClr val="002060"/>
                </a:solidFill>
                <a:highlight>
                  <a:srgbClr val="FFFFFF"/>
                </a:highlight>
                <a:uFill>
                  <a:noFill/>
                </a:uFill>
                <a:latin typeface="Times New Roman"/>
                <a:ea typeface="Times New Roman"/>
                <a:cs typeface="Times New Roman"/>
                <a:sym typeface="Times New Roman"/>
              </a:rPr>
              <a:t>: </a:t>
            </a:r>
            <a:r>
              <a:rPr lang="en-US" sz="1400" dirty="0" smtClean="0">
                <a:solidFill>
                  <a:srgbClr val="002060"/>
                </a:solidFill>
                <a:highlight>
                  <a:srgbClr val="FFFFFF"/>
                </a:highlight>
                <a:latin typeface="Times New Roman"/>
                <a:ea typeface="Times New Roman"/>
                <a:cs typeface="Times New Roman"/>
                <a:sym typeface="Times New Roman"/>
              </a:rPr>
              <a:t> </a:t>
            </a:r>
            <a:r>
              <a:rPr lang="en-US" sz="1400" dirty="0">
                <a:solidFill>
                  <a:srgbClr val="002060"/>
                </a:solidFill>
                <a:highlight>
                  <a:srgbClr val="FFFFFF"/>
                </a:highlight>
                <a:latin typeface="Times New Roman"/>
                <a:ea typeface="Times New Roman"/>
                <a:cs typeface="Times New Roman"/>
                <a:sym typeface="Times New Roman"/>
              </a:rPr>
              <a:t>In this method, </a:t>
            </a:r>
            <a:r>
              <a:rPr lang="en-US" sz="1400" b="1" dirty="0">
                <a:solidFill>
                  <a:srgbClr val="002060"/>
                </a:solidFill>
                <a:highlight>
                  <a:srgbClr val="FFFFFF"/>
                </a:highlight>
                <a:latin typeface="Times New Roman"/>
                <a:ea typeface="Times New Roman"/>
                <a:cs typeface="Times New Roman"/>
                <a:sym typeface="Times New Roman"/>
              </a:rPr>
              <a:t>each router maintains a table that contains information about the distance and direction to every other node in the network</a:t>
            </a:r>
            <a:r>
              <a:rPr lang="en-US" sz="1400" dirty="0">
                <a:solidFill>
                  <a:srgbClr val="002060"/>
                </a:solidFill>
                <a:highlight>
                  <a:srgbClr val="FFFFFF"/>
                </a:highlight>
                <a:latin typeface="Times New Roman"/>
                <a:ea typeface="Times New Roman"/>
                <a:cs typeface="Times New Roman"/>
                <a:sym typeface="Times New Roman"/>
              </a:rPr>
              <a:t>. This table is then shared with other </a:t>
            </a:r>
            <a:r>
              <a:rPr lang="en-US" sz="1400" dirty="0" smtClean="0">
                <a:solidFill>
                  <a:srgbClr val="002060"/>
                </a:solidFill>
                <a:highlight>
                  <a:srgbClr val="FFFFFF"/>
                </a:highlight>
                <a:latin typeface="Times New Roman"/>
                <a:ea typeface="Times New Roman"/>
                <a:cs typeface="Times New Roman"/>
                <a:sym typeface="Times New Roman"/>
              </a:rPr>
              <a:t>neighboring routers </a:t>
            </a:r>
            <a:r>
              <a:rPr lang="en-US" sz="1400" dirty="0">
                <a:solidFill>
                  <a:srgbClr val="002060"/>
                </a:solidFill>
                <a:highlight>
                  <a:srgbClr val="FFFFFF"/>
                </a:highlight>
                <a:latin typeface="Times New Roman"/>
                <a:ea typeface="Times New Roman"/>
                <a:cs typeface="Times New Roman"/>
                <a:sym typeface="Times New Roman"/>
              </a:rPr>
              <a:t>in the network. The disadvantage of this method is that it may lead to routing loops.</a:t>
            </a:r>
            <a:endParaRPr sz="1400" dirty="0">
              <a:solidFill>
                <a:srgbClr val="002060"/>
              </a:solidFill>
              <a:highlight>
                <a:srgbClr val="FFFFFF"/>
              </a:highlight>
              <a:latin typeface="Times New Roman"/>
              <a:ea typeface="Times New Roman"/>
              <a:cs typeface="Times New Roman"/>
              <a:sym typeface="Times New Roman"/>
            </a:endParaRPr>
          </a:p>
          <a:p>
            <a:pPr marL="0" lvl="0" indent="0" algn="l" rtl="0">
              <a:spcBef>
                <a:spcPts val="1800"/>
              </a:spcBef>
              <a:spcAft>
                <a:spcPts val="0"/>
              </a:spcAft>
              <a:buNone/>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g2e480e0f70b_0_29"/>
          <p:cNvSpPr txBox="1">
            <a:spLocks noGrp="1"/>
          </p:cNvSpPr>
          <p:nvPr>
            <p:ph type="title"/>
          </p:nvPr>
        </p:nvSpPr>
        <p:spPr>
          <a:xfrm>
            <a:off x="253250" y="222097"/>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US" sz="2400" b="1" dirty="0">
                <a:solidFill>
                  <a:srgbClr val="002060"/>
                </a:solidFill>
                <a:latin typeface="Times New Roman"/>
                <a:ea typeface="Times New Roman"/>
                <a:cs typeface="Times New Roman"/>
                <a:sym typeface="Times New Roman"/>
              </a:rPr>
              <a:t>The Optimality Principle</a:t>
            </a:r>
            <a:endParaRPr dirty="0">
              <a:solidFill>
                <a:srgbClr val="002060"/>
              </a:solidFill>
            </a:endParaRPr>
          </a:p>
        </p:txBody>
      </p:sp>
      <p:sp>
        <p:nvSpPr>
          <p:cNvPr id="144" name="Google Shape;144;g2e480e0f70b_0_29"/>
          <p:cNvSpPr txBox="1">
            <a:spLocks noGrp="1"/>
          </p:cNvSpPr>
          <p:nvPr>
            <p:ph type="body" idx="1"/>
          </p:nvPr>
        </p:nvSpPr>
        <p:spPr>
          <a:xfrm>
            <a:off x="253250" y="1203175"/>
            <a:ext cx="8520600" cy="3416400"/>
          </a:xfrm>
          <a:prstGeom prst="rect">
            <a:avLst/>
          </a:prstGeom>
        </p:spPr>
        <p:txBody>
          <a:bodyPr spcFirstLastPara="1" wrap="square" lIns="91425" tIns="91425" rIns="91425" bIns="91425" anchor="t" anchorCtr="0">
            <a:normAutofit/>
          </a:bodyPr>
          <a:lstStyle/>
          <a:p>
            <a:pPr marL="457200" lvl="0" indent="-317500" algn="just" rtl="0">
              <a:spcBef>
                <a:spcPts val="0"/>
              </a:spcBef>
              <a:spcAft>
                <a:spcPts val="0"/>
              </a:spcAft>
              <a:buClr>
                <a:srgbClr val="C00000"/>
              </a:buClr>
              <a:buSzPts val="1400"/>
              <a:buFont typeface="Times New Roman"/>
              <a:buChar char="●"/>
            </a:pPr>
            <a:r>
              <a:rPr lang="en-US" sz="1400" dirty="0">
                <a:solidFill>
                  <a:srgbClr val="C00000"/>
                </a:solidFill>
                <a:latin typeface="Times New Roman"/>
                <a:ea typeface="Times New Roman"/>
                <a:cs typeface="Times New Roman"/>
                <a:sym typeface="Times New Roman"/>
              </a:rPr>
              <a:t>It states that if router </a:t>
            </a:r>
            <a:r>
              <a:rPr lang="en-US" sz="1400" b="1" dirty="0">
                <a:solidFill>
                  <a:srgbClr val="C00000"/>
                </a:solidFill>
                <a:latin typeface="Times New Roman"/>
                <a:ea typeface="Times New Roman"/>
                <a:cs typeface="Times New Roman"/>
                <a:sym typeface="Times New Roman"/>
              </a:rPr>
              <a:t>J is on the optimal path from router I to router K, then the optimal path from J to K also falls along the same route.</a:t>
            </a:r>
            <a:endParaRPr sz="1400" b="1" dirty="0">
              <a:solidFill>
                <a:srgbClr val="C00000"/>
              </a:solidFill>
              <a:latin typeface="Times New Roman"/>
              <a:ea typeface="Times New Roman"/>
              <a:cs typeface="Times New Roman"/>
              <a:sym typeface="Times New Roman"/>
            </a:endParaRPr>
          </a:p>
          <a:p>
            <a:pPr marL="457200" lvl="0" indent="0" algn="just" rtl="0">
              <a:spcBef>
                <a:spcPts val="0"/>
              </a:spcBef>
              <a:spcAft>
                <a:spcPts val="0"/>
              </a:spcAft>
              <a:buNone/>
            </a:pPr>
            <a:endParaRPr sz="1400" dirty="0">
              <a:solidFill>
                <a:schemeClr val="dk1"/>
              </a:solidFill>
              <a:latin typeface="Times New Roman"/>
              <a:ea typeface="Times New Roman"/>
              <a:cs typeface="Times New Roman"/>
              <a:sym typeface="Times New Roman"/>
            </a:endParaRPr>
          </a:p>
          <a:p>
            <a:pPr marL="457200" lvl="0" indent="-317500" algn="just" rtl="0">
              <a:spcBef>
                <a:spcPts val="0"/>
              </a:spcBef>
              <a:spcAft>
                <a:spcPts val="0"/>
              </a:spcAft>
              <a:buClr>
                <a:schemeClr val="dk1"/>
              </a:buClr>
              <a:buSzPts val="1400"/>
              <a:buFont typeface="Times New Roman"/>
              <a:buChar char="●"/>
            </a:pPr>
            <a:r>
              <a:rPr lang="en-US" sz="1400" dirty="0">
                <a:solidFill>
                  <a:srgbClr val="C00000"/>
                </a:solidFill>
                <a:latin typeface="Times New Roman"/>
                <a:ea typeface="Times New Roman"/>
                <a:cs typeface="Times New Roman"/>
                <a:sym typeface="Times New Roman"/>
              </a:rPr>
              <a:t>Assume part of the route from I to J is r1 and the rest of the route r2. If a route better than r2 existed from J to K, it could be concatenated with r1 to improve the route from I to K, contradicting our statement that r1r2 is optimal.</a:t>
            </a:r>
            <a:endParaRPr sz="1400" dirty="0">
              <a:solidFill>
                <a:srgbClr val="C00000"/>
              </a:solidFill>
              <a:latin typeface="Times New Roman"/>
              <a:ea typeface="Times New Roman"/>
              <a:cs typeface="Times New Roman"/>
              <a:sym typeface="Times New Roman"/>
            </a:endParaRPr>
          </a:p>
          <a:p>
            <a:pPr marL="457200" lvl="0" indent="0" algn="just" rtl="0">
              <a:spcBef>
                <a:spcPts val="0"/>
              </a:spcBef>
              <a:spcAft>
                <a:spcPts val="0"/>
              </a:spcAft>
              <a:buNone/>
            </a:pPr>
            <a:endParaRPr sz="1400" dirty="0">
              <a:solidFill>
                <a:srgbClr val="002060"/>
              </a:solidFill>
              <a:latin typeface="Times New Roman"/>
              <a:ea typeface="Times New Roman"/>
              <a:cs typeface="Times New Roman"/>
              <a:sym typeface="Times New Roman"/>
            </a:endParaRPr>
          </a:p>
          <a:p>
            <a:pPr marL="457200" lvl="0" indent="-317500" algn="just" rtl="0">
              <a:spcBef>
                <a:spcPts val="0"/>
              </a:spcBef>
              <a:spcAft>
                <a:spcPts val="0"/>
              </a:spcAft>
              <a:buClr>
                <a:schemeClr val="dk1"/>
              </a:buClr>
              <a:buSzPts val="1400"/>
              <a:buFont typeface="Times New Roman"/>
              <a:buChar char="●"/>
            </a:pPr>
            <a:r>
              <a:rPr lang="en-US" sz="1400" dirty="0">
                <a:solidFill>
                  <a:srgbClr val="002060"/>
                </a:solidFill>
                <a:latin typeface="Times New Roman"/>
                <a:ea typeface="Times New Roman"/>
                <a:cs typeface="Times New Roman"/>
                <a:sym typeface="Times New Roman"/>
              </a:rPr>
              <a:t>As a direct consequence of the optimality principle, we can see that the set of optimal routes from all sources to a given destination form a tree rooted at the destination. Such a tree is called a </a:t>
            </a:r>
            <a:r>
              <a:rPr lang="en-US" sz="1400" b="1" dirty="0">
                <a:solidFill>
                  <a:srgbClr val="002060"/>
                </a:solidFill>
                <a:latin typeface="Times New Roman"/>
                <a:ea typeface="Times New Roman"/>
                <a:cs typeface="Times New Roman"/>
                <a:sym typeface="Times New Roman"/>
              </a:rPr>
              <a:t>sink tree</a:t>
            </a:r>
            <a:r>
              <a:rPr lang="en-US" sz="1400" b="1" dirty="0" smtClean="0">
                <a:solidFill>
                  <a:srgbClr val="002060"/>
                </a:solidFill>
                <a:latin typeface="Times New Roman"/>
                <a:ea typeface="Times New Roman"/>
                <a:cs typeface="Times New Roman"/>
                <a:sym typeface="Times New Roman"/>
              </a:rPr>
              <a:t>.</a:t>
            </a:r>
          </a:p>
          <a:p>
            <a:pPr marL="457200" lvl="0" indent="-317500" algn="just" rtl="0">
              <a:spcBef>
                <a:spcPts val="0"/>
              </a:spcBef>
              <a:spcAft>
                <a:spcPts val="0"/>
              </a:spcAft>
              <a:buClr>
                <a:schemeClr val="dk1"/>
              </a:buClr>
              <a:buSzPts val="1400"/>
              <a:buFont typeface="Times New Roman"/>
              <a:buChar char="●"/>
            </a:pPr>
            <a:endParaRPr lang="en-US" sz="1400" b="1" dirty="0">
              <a:solidFill>
                <a:srgbClr val="002060"/>
              </a:solidFill>
              <a:latin typeface="Times New Roman"/>
              <a:ea typeface="Times New Roman"/>
              <a:cs typeface="Times New Roman"/>
              <a:sym typeface="Times New Roman"/>
            </a:endParaRPr>
          </a:p>
          <a:p>
            <a:pPr lvl="0" indent="-317500" algn="just">
              <a:buClr>
                <a:schemeClr val="dk1"/>
              </a:buClr>
              <a:buSzPts val="1400"/>
              <a:buFont typeface="Times New Roman"/>
              <a:buChar char="●"/>
            </a:pPr>
            <a:r>
              <a:rPr lang="en-US" sz="1400" dirty="0">
                <a:solidFill>
                  <a:srgbClr val="002060"/>
                </a:solidFill>
              </a:rPr>
              <a:t>Consider a network of routers, {G, H, I, J, K, L, M, N} as shown in the figure. Let the optimal route from I to K be as shown via the green path, i.e. via the route I-G-J-L-K. According to the optimality principle, the optimal path from J to K with be along the same route, i.e. J-L-K.</a:t>
            </a:r>
            <a:endParaRPr sz="1400" b="1" dirty="0">
              <a:solidFill>
                <a:srgbClr val="002060"/>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g2e480e0f70b_0_29"/>
          <p:cNvSpPr txBox="1">
            <a:spLocks noGrp="1"/>
          </p:cNvSpPr>
          <p:nvPr>
            <p:ph type="title"/>
          </p:nvPr>
        </p:nvSpPr>
        <p:spPr>
          <a:xfrm>
            <a:off x="253250" y="222097"/>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US" sz="2400" b="1" dirty="0">
                <a:solidFill>
                  <a:srgbClr val="002060"/>
                </a:solidFill>
                <a:latin typeface="Times New Roman"/>
                <a:ea typeface="Times New Roman"/>
                <a:cs typeface="Times New Roman"/>
                <a:sym typeface="Times New Roman"/>
              </a:rPr>
              <a:t>The Optimality Principle</a:t>
            </a:r>
            <a:endParaRPr dirty="0">
              <a:solidFill>
                <a:srgbClr val="002060"/>
              </a:solidFill>
            </a:endParaRPr>
          </a:p>
        </p:txBody>
      </p:sp>
      <p:sp>
        <p:nvSpPr>
          <p:cNvPr id="144" name="Google Shape;144;g2e480e0f70b_0_29"/>
          <p:cNvSpPr txBox="1">
            <a:spLocks noGrp="1"/>
          </p:cNvSpPr>
          <p:nvPr>
            <p:ph type="body" idx="1"/>
          </p:nvPr>
        </p:nvSpPr>
        <p:spPr>
          <a:xfrm>
            <a:off x="195943" y="1001486"/>
            <a:ext cx="8577907" cy="3618089"/>
          </a:xfrm>
          <a:prstGeom prst="rect">
            <a:avLst/>
          </a:prstGeom>
        </p:spPr>
        <p:txBody>
          <a:bodyPr spcFirstLastPara="1" wrap="square" lIns="91425" tIns="91425" rIns="91425" bIns="91425" anchor="t" anchorCtr="0">
            <a:normAutofit/>
          </a:bodyPr>
          <a:lstStyle/>
          <a:p>
            <a:pPr lvl="0" indent="-317500" algn="just">
              <a:buClr>
                <a:schemeClr val="dk1"/>
              </a:buClr>
              <a:buSzPts val="1400"/>
              <a:buFont typeface="Times New Roman"/>
              <a:buChar char="●"/>
            </a:pPr>
            <a:r>
              <a:rPr lang="en-US" sz="1400" dirty="0" smtClean="0">
                <a:solidFill>
                  <a:srgbClr val="C00000"/>
                </a:solidFill>
              </a:rPr>
              <a:t>Consider </a:t>
            </a:r>
            <a:r>
              <a:rPr lang="en-US" sz="1400" dirty="0">
                <a:solidFill>
                  <a:srgbClr val="C00000"/>
                </a:solidFill>
              </a:rPr>
              <a:t>a network of routers, {G, H, I, J, K, L, M, N} as shown in the figure. Let the optimal route from I to K be as shown via the green path, i.e. via the route I-G-J-L-K. According to the optimality principle, the optimal path from J to K with be along the same route, i.e. J-L-K</a:t>
            </a:r>
            <a:r>
              <a:rPr lang="en-US" sz="1400" dirty="0" smtClean="0">
                <a:solidFill>
                  <a:srgbClr val="C00000"/>
                </a:solidFill>
              </a:rPr>
              <a:t>.</a:t>
            </a:r>
          </a:p>
          <a:p>
            <a:pPr lvl="0" indent="-317500" algn="just">
              <a:buClr>
                <a:schemeClr val="dk1"/>
              </a:buClr>
              <a:buSzPts val="1400"/>
              <a:buFont typeface="Times New Roman"/>
              <a:buChar char="●"/>
            </a:pPr>
            <a:endParaRPr lang="en-US" sz="1400" b="1" dirty="0">
              <a:solidFill>
                <a:srgbClr val="C00000"/>
              </a:solidFill>
              <a:latin typeface="Times New Roman"/>
              <a:ea typeface="Times New Roman"/>
              <a:cs typeface="Times New Roman"/>
              <a:sym typeface="Times New Roman"/>
            </a:endParaRPr>
          </a:p>
          <a:p>
            <a:pPr lvl="0" indent="-317500" algn="just">
              <a:buClr>
                <a:schemeClr val="dk1"/>
              </a:buClr>
              <a:buSzPts val="1400"/>
              <a:buFont typeface="Times New Roman"/>
              <a:buChar char="●"/>
            </a:pPr>
            <a:endParaRPr sz="1400" b="1" dirty="0">
              <a:solidFill>
                <a:srgbClr val="C00000"/>
              </a:solidFill>
              <a:latin typeface="Times New Roman"/>
              <a:ea typeface="Times New Roman"/>
              <a:cs typeface="Times New Roman"/>
              <a:sym typeface="Times New Roman"/>
            </a:endParaRPr>
          </a:p>
        </p:txBody>
      </p:sp>
      <p:pic>
        <p:nvPicPr>
          <p:cNvPr id="2" name="Picture 1"/>
          <p:cNvPicPr>
            <a:picLocks noChangeAspect="1"/>
          </p:cNvPicPr>
          <p:nvPr/>
        </p:nvPicPr>
        <p:blipFill>
          <a:blip r:embed="rId3"/>
          <a:stretch>
            <a:fillRect/>
          </a:stretch>
        </p:blipFill>
        <p:spPr>
          <a:xfrm>
            <a:off x="1297323" y="2224042"/>
            <a:ext cx="5852667" cy="2103302"/>
          </a:xfrm>
          <a:prstGeom prst="rect">
            <a:avLst/>
          </a:prstGeom>
        </p:spPr>
      </p:pic>
    </p:spTree>
    <p:extLst>
      <p:ext uri="{BB962C8B-B14F-4D97-AF65-F5344CB8AC3E}">
        <p14:creationId xmlns:p14="http://schemas.microsoft.com/office/powerpoint/2010/main" val="3722882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g2e480e0f70b_0_29"/>
          <p:cNvSpPr txBox="1">
            <a:spLocks noGrp="1"/>
          </p:cNvSpPr>
          <p:nvPr>
            <p:ph type="title"/>
          </p:nvPr>
        </p:nvSpPr>
        <p:spPr>
          <a:xfrm>
            <a:off x="253250" y="222097"/>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US" sz="2400" b="1" dirty="0">
                <a:solidFill>
                  <a:srgbClr val="002060"/>
                </a:solidFill>
                <a:latin typeface="Times New Roman"/>
                <a:ea typeface="Times New Roman"/>
                <a:cs typeface="Times New Roman"/>
                <a:sym typeface="Times New Roman"/>
              </a:rPr>
              <a:t>The Optimality Principle</a:t>
            </a:r>
            <a:endParaRPr dirty="0">
              <a:solidFill>
                <a:srgbClr val="002060"/>
              </a:solidFill>
            </a:endParaRPr>
          </a:p>
        </p:txBody>
      </p:sp>
      <p:sp>
        <p:nvSpPr>
          <p:cNvPr id="144" name="Google Shape;144;g2e480e0f70b_0_29"/>
          <p:cNvSpPr txBox="1">
            <a:spLocks noGrp="1"/>
          </p:cNvSpPr>
          <p:nvPr>
            <p:ph type="body" idx="1"/>
          </p:nvPr>
        </p:nvSpPr>
        <p:spPr>
          <a:xfrm>
            <a:off x="195943" y="1001486"/>
            <a:ext cx="8577907" cy="3618089"/>
          </a:xfrm>
          <a:prstGeom prst="rect">
            <a:avLst/>
          </a:prstGeom>
        </p:spPr>
        <p:txBody>
          <a:bodyPr spcFirstLastPara="1" wrap="square" lIns="91425" tIns="91425" rIns="91425" bIns="91425" anchor="t" anchorCtr="0">
            <a:normAutofit/>
          </a:bodyPr>
          <a:lstStyle/>
          <a:p>
            <a:pPr lvl="0" indent="-317500" algn="just">
              <a:buClr>
                <a:schemeClr val="dk1"/>
              </a:buClr>
              <a:buSzPts val="1400"/>
              <a:buFont typeface="Times New Roman"/>
              <a:buChar char="●"/>
            </a:pPr>
            <a:endParaRPr lang="en-US" sz="1400" b="1" dirty="0">
              <a:solidFill>
                <a:srgbClr val="C00000"/>
              </a:solidFill>
              <a:latin typeface="Times New Roman"/>
              <a:ea typeface="Times New Roman"/>
              <a:cs typeface="Times New Roman"/>
              <a:sym typeface="Times New Roman"/>
            </a:endParaRPr>
          </a:p>
          <a:p>
            <a:pPr lvl="0" indent="-317500" algn="just">
              <a:buClr>
                <a:schemeClr val="dk1"/>
              </a:buClr>
              <a:buSzPts val="1400"/>
              <a:buFont typeface="Times New Roman"/>
              <a:buChar char="●"/>
            </a:pPr>
            <a:endParaRPr sz="1400" b="1" dirty="0">
              <a:solidFill>
                <a:srgbClr val="C00000"/>
              </a:solidFill>
              <a:latin typeface="Times New Roman"/>
              <a:ea typeface="Times New Roman"/>
              <a:cs typeface="Times New Roman"/>
              <a:sym typeface="Times New Roman"/>
            </a:endParaRPr>
          </a:p>
        </p:txBody>
      </p:sp>
      <p:sp>
        <p:nvSpPr>
          <p:cNvPr id="3" name="Rectangle 2"/>
          <p:cNvSpPr/>
          <p:nvPr/>
        </p:nvSpPr>
        <p:spPr>
          <a:xfrm>
            <a:off x="253249" y="1001486"/>
            <a:ext cx="8702065" cy="1384995"/>
          </a:xfrm>
          <a:prstGeom prst="rect">
            <a:avLst/>
          </a:prstGeom>
        </p:spPr>
        <p:txBody>
          <a:bodyPr wrap="square">
            <a:spAutoFit/>
          </a:bodyPr>
          <a:lstStyle/>
          <a:p>
            <a:pPr marL="285750" indent="-285750" algn="just">
              <a:buFont typeface="Arial" panose="020B0604020202020204" pitchFamily="34" charset="0"/>
              <a:buChar char="•"/>
            </a:pPr>
            <a:r>
              <a:rPr lang="en-US" dirty="0">
                <a:solidFill>
                  <a:srgbClr val="C00000"/>
                </a:solidFill>
                <a:latin typeface="Verdana" panose="020B0604030504040204" pitchFamily="34" charset="0"/>
              </a:rPr>
              <a:t>Now, suppose we find a better route from J to K is found, say along J-M-N-K. Consequently, we will also need to update the optimal route from I to K as I-GJ- M-N-K, since the previous route ceases to be optimal in this situation. This new optimal path is shown line orange lines in the following </a:t>
            </a:r>
            <a:r>
              <a:rPr lang="en-US" dirty="0" smtClean="0">
                <a:solidFill>
                  <a:srgbClr val="C00000"/>
                </a:solidFill>
                <a:latin typeface="Verdana" panose="020B0604030504040204" pitchFamily="34" charset="0"/>
              </a:rPr>
              <a:t>figure.</a:t>
            </a:r>
          </a:p>
          <a:p>
            <a:pPr marL="285750" indent="-285750" algn="just">
              <a:buFont typeface="Arial" panose="020B0604020202020204" pitchFamily="34" charset="0"/>
              <a:buChar char="•"/>
            </a:pPr>
            <a:endParaRPr lang="en-US" dirty="0">
              <a:solidFill>
                <a:srgbClr val="C00000"/>
              </a:solidFill>
              <a:latin typeface="Verdana" panose="020B0604030504040204" pitchFamily="34" charset="0"/>
            </a:endParaRPr>
          </a:p>
          <a:p>
            <a:pPr marL="285750" indent="-285750" algn="just">
              <a:buFont typeface="Arial" panose="020B0604020202020204" pitchFamily="34" charset="0"/>
              <a:buChar char="•"/>
            </a:pPr>
            <a:endParaRPr lang="en-IN" dirty="0">
              <a:solidFill>
                <a:srgbClr val="C00000"/>
              </a:solidFill>
            </a:endParaRPr>
          </a:p>
        </p:txBody>
      </p:sp>
      <p:pic>
        <p:nvPicPr>
          <p:cNvPr id="4" name="Picture 3"/>
          <p:cNvPicPr>
            <a:picLocks noChangeAspect="1"/>
          </p:cNvPicPr>
          <p:nvPr/>
        </p:nvPicPr>
        <p:blipFill>
          <a:blip r:embed="rId3"/>
          <a:stretch>
            <a:fillRect/>
          </a:stretch>
        </p:blipFill>
        <p:spPr>
          <a:xfrm>
            <a:off x="1604286" y="2251441"/>
            <a:ext cx="5761219" cy="2019475"/>
          </a:xfrm>
          <a:prstGeom prst="rect">
            <a:avLst/>
          </a:prstGeom>
        </p:spPr>
      </p:pic>
    </p:spTree>
    <p:extLst>
      <p:ext uri="{BB962C8B-B14F-4D97-AF65-F5344CB8AC3E}">
        <p14:creationId xmlns:p14="http://schemas.microsoft.com/office/powerpoint/2010/main" val="3425512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g2e480e0f70b_0_37"/>
          <p:cNvSpPr txBox="1">
            <a:spLocks noGrp="1"/>
          </p:cNvSpPr>
          <p:nvPr>
            <p:ph type="title"/>
          </p:nvPr>
        </p:nvSpPr>
        <p:spPr>
          <a:xfrm>
            <a:off x="253250" y="222097"/>
            <a:ext cx="8520600" cy="572700"/>
          </a:xfrm>
          <a:prstGeom prst="rect">
            <a:avLst/>
          </a:prstGeom>
        </p:spPr>
        <p:txBody>
          <a:bodyPr spcFirstLastPara="1" wrap="square" lIns="91425" tIns="91425" rIns="91425" bIns="91425" anchor="t" anchorCtr="0">
            <a:normAutofit/>
          </a:bodyPr>
          <a:lstStyle/>
          <a:p>
            <a:r>
              <a:rPr lang="en-IN" sz="2400" b="1" dirty="0">
                <a:solidFill>
                  <a:srgbClr val="000000"/>
                </a:solidFill>
                <a:latin typeface="Times New Roman"/>
                <a:ea typeface="Times New Roman"/>
                <a:cs typeface="Times New Roman"/>
              </a:rPr>
              <a:t>A Network and Sink Tree </a:t>
            </a:r>
            <a:endParaRPr sz="2400" b="1" dirty="0">
              <a:solidFill>
                <a:srgbClr val="000000"/>
              </a:solidFill>
              <a:latin typeface="Times New Roman"/>
              <a:ea typeface="Times New Roman"/>
              <a:cs typeface="Times New Roman"/>
            </a:endParaRPr>
          </a:p>
        </p:txBody>
      </p:sp>
      <p:sp>
        <p:nvSpPr>
          <p:cNvPr id="150" name="Google Shape;150;g2e480e0f70b_0_37"/>
          <p:cNvSpPr txBox="1">
            <a:spLocks noGrp="1"/>
          </p:cNvSpPr>
          <p:nvPr>
            <p:ph type="body" idx="1"/>
          </p:nvPr>
        </p:nvSpPr>
        <p:spPr>
          <a:xfrm>
            <a:off x="369200" y="3768575"/>
            <a:ext cx="8520600" cy="12009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Clr>
                <a:schemeClr val="dk1"/>
              </a:buClr>
              <a:buSzPts val="1400"/>
              <a:buFont typeface="Times New Roman"/>
              <a:buChar char="●"/>
            </a:pPr>
            <a:r>
              <a:rPr lang="en-US" sz="1400" dirty="0">
                <a:solidFill>
                  <a:srgbClr val="C00000"/>
                </a:solidFill>
                <a:latin typeface="Times New Roman"/>
                <a:ea typeface="Times New Roman"/>
                <a:cs typeface="Times New Roman"/>
                <a:sym typeface="Times New Roman"/>
              </a:rPr>
              <a:t>Distance Metric is number of hops.</a:t>
            </a:r>
            <a:endParaRPr sz="1400" dirty="0">
              <a:solidFill>
                <a:srgbClr val="C00000"/>
              </a:solidFill>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Char char="●"/>
            </a:pPr>
            <a:r>
              <a:rPr lang="en-US" sz="1400" dirty="0">
                <a:solidFill>
                  <a:srgbClr val="C00000"/>
                </a:solidFill>
                <a:latin typeface="Times New Roman"/>
                <a:ea typeface="Times New Roman"/>
                <a:cs typeface="Times New Roman"/>
                <a:sym typeface="Times New Roman"/>
              </a:rPr>
              <a:t>Note that a sink tree is not necessarily unique; other trees with the same path lengths may exist. If we allow all of the possible paths to be chosen, the tree becomes a more general structure called a </a:t>
            </a:r>
            <a:r>
              <a:rPr lang="en-US" sz="1400" b="1" dirty="0">
                <a:solidFill>
                  <a:srgbClr val="C00000"/>
                </a:solidFill>
                <a:latin typeface="Times New Roman"/>
                <a:ea typeface="Times New Roman"/>
                <a:cs typeface="Times New Roman"/>
                <a:sym typeface="Times New Roman"/>
              </a:rPr>
              <a:t>DAG (Directed Acyclic Graph). DAGs have no loops.</a:t>
            </a:r>
            <a:endParaRPr sz="1400" b="1" dirty="0">
              <a:solidFill>
                <a:srgbClr val="C00000"/>
              </a:solidFill>
              <a:latin typeface="Times New Roman"/>
              <a:ea typeface="Times New Roman"/>
              <a:cs typeface="Times New Roman"/>
              <a:sym typeface="Times New Roman"/>
            </a:endParaRPr>
          </a:p>
          <a:p>
            <a:pPr marL="457200" lvl="0" indent="0" algn="l" rtl="0">
              <a:spcBef>
                <a:spcPts val="0"/>
              </a:spcBef>
              <a:spcAft>
                <a:spcPts val="0"/>
              </a:spcAft>
              <a:buNone/>
            </a:pPr>
            <a:endParaRPr sz="1400" b="1" dirty="0">
              <a:solidFill>
                <a:srgbClr val="C00000"/>
              </a:solidFill>
              <a:latin typeface="Times New Roman"/>
              <a:ea typeface="Times New Roman"/>
              <a:cs typeface="Times New Roman"/>
              <a:sym typeface="Times New Roman"/>
            </a:endParaRPr>
          </a:p>
        </p:txBody>
      </p:sp>
      <p:pic>
        <p:nvPicPr>
          <p:cNvPr id="151" name="Google Shape;151;g2e480e0f70b_0_37"/>
          <p:cNvPicPr preferRelativeResize="0"/>
          <p:nvPr/>
        </p:nvPicPr>
        <p:blipFill>
          <a:blip r:embed="rId3">
            <a:alphaModFix/>
          </a:blip>
          <a:stretch>
            <a:fillRect/>
          </a:stretch>
        </p:blipFill>
        <p:spPr>
          <a:xfrm>
            <a:off x="1649075" y="1066852"/>
            <a:ext cx="5105375" cy="2486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g2e480488012_0_4"/>
          <p:cNvSpPr txBox="1">
            <a:spLocks noGrp="1"/>
          </p:cNvSpPr>
          <p:nvPr>
            <p:ph type="title"/>
          </p:nvPr>
        </p:nvSpPr>
        <p:spPr>
          <a:xfrm>
            <a:off x="253250" y="222097"/>
            <a:ext cx="8520600" cy="572700"/>
          </a:xfrm>
          <a:prstGeom prst="rect">
            <a:avLst/>
          </a:prstGeom>
        </p:spPr>
        <p:txBody>
          <a:bodyPr spcFirstLastPara="1" wrap="square" lIns="91425" tIns="91425" rIns="91425" bIns="91425" anchor="t" anchorCtr="0">
            <a:normAutofit fontScale="90000"/>
          </a:bodyPr>
          <a:lstStyle/>
          <a:p>
            <a:pPr marL="0" marR="0" lvl="0" indent="0" algn="ctr" rtl="0">
              <a:lnSpc>
                <a:spcPct val="100000"/>
              </a:lnSpc>
              <a:spcBef>
                <a:spcPts val="0"/>
              </a:spcBef>
              <a:spcAft>
                <a:spcPts val="0"/>
              </a:spcAft>
              <a:buClr>
                <a:srgbClr val="000000"/>
              </a:buClr>
              <a:buSzPct val="100000"/>
              <a:buFont typeface="Arial"/>
              <a:buNone/>
            </a:pPr>
            <a:r>
              <a:rPr lang="en-US" sz="2400" b="1" dirty="0">
                <a:solidFill>
                  <a:srgbClr val="002060"/>
                </a:solidFill>
                <a:latin typeface="Times New Roman"/>
                <a:ea typeface="Times New Roman"/>
                <a:cs typeface="Times New Roman"/>
                <a:sym typeface="Times New Roman"/>
              </a:rPr>
              <a:t>Desirable</a:t>
            </a:r>
            <a:r>
              <a:rPr lang="en-US" dirty="0">
                <a:solidFill>
                  <a:srgbClr val="002060"/>
                </a:solidFill>
              </a:rPr>
              <a:t> </a:t>
            </a:r>
            <a:r>
              <a:rPr lang="en-US" sz="2400" b="1" dirty="0">
                <a:solidFill>
                  <a:srgbClr val="002060"/>
                </a:solidFill>
                <a:latin typeface="Times New Roman"/>
                <a:ea typeface="Times New Roman"/>
                <a:cs typeface="Times New Roman"/>
                <a:sym typeface="Times New Roman"/>
              </a:rPr>
              <a:t>Properties</a:t>
            </a:r>
            <a:endParaRPr dirty="0">
              <a:solidFill>
                <a:srgbClr val="002060"/>
              </a:solidFill>
            </a:endParaRPr>
          </a:p>
        </p:txBody>
      </p:sp>
      <p:sp>
        <p:nvSpPr>
          <p:cNvPr id="101" name="Google Shape;101;g2e480488012_0_4"/>
          <p:cNvSpPr/>
          <p:nvPr/>
        </p:nvSpPr>
        <p:spPr>
          <a:xfrm>
            <a:off x="123371" y="983398"/>
            <a:ext cx="8868300" cy="4004400"/>
          </a:xfrm>
          <a:prstGeom prst="rect">
            <a:avLst/>
          </a:prstGeom>
          <a:noFill/>
          <a:ln>
            <a:noFill/>
          </a:ln>
        </p:spPr>
        <p:txBody>
          <a:bodyPr spcFirstLastPara="1" wrap="square" lIns="91425" tIns="45700" rIns="91425" bIns="45700" anchor="t" anchorCtr="0">
            <a:noAutofit/>
          </a:bodyPr>
          <a:lstStyle/>
          <a:p>
            <a:pPr marL="457200" lvl="0" indent="-317500" algn="just" rtl="0">
              <a:lnSpc>
                <a:spcPct val="150000"/>
              </a:lnSpc>
              <a:spcBef>
                <a:spcPts val="0"/>
              </a:spcBef>
              <a:spcAft>
                <a:spcPts val="0"/>
              </a:spcAft>
              <a:buClr>
                <a:schemeClr val="dk1"/>
              </a:buClr>
              <a:buSzPts val="1400"/>
              <a:buFont typeface="Times New Roman"/>
              <a:buChar char="•"/>
            </a:pPr>
            <a:r>
              <a:rPr lang="en-US" sz="1300" dirty="0" smtClean="0">
                <a:solidFill>
                  <a:srgbClr val="C00000"/>
                </a:solidFill>
                <a:latin typeface="Times New Roman"/>
                <a:ea typeface="Times New Roman"/>
                <a:cs typeface="Times New Roman"/>
                <a:sym typeface="Times New Roman"/>
              </a:rPr>
              <a:t>Properties of a </a:t>
            </a:r>
            <a:r>
              <a:rPr lang="en-US" sz="1300" dirty="0">
                <a:solidFill>
                  <a:srgbClr val="C00000"/>
                </a:solidFill>
                <a:latin typeface="Times New Roman"/>
                <a:ea typeface="Times New Roman"/>
                <a:cs typeface="Times New Roman"/>
                <a:sym typeface="Times New Roman"/>
              </a:rPr>
              <a:t>routing algorithm: </a:t>
            </a:r>
            <a:r>
              <a:rPr lang="en-US" sz="1300" b="1" dirty="0">
                <a:solidFill>
                  <a:srgbClr val="C00000"/>
                </a:solidFill>
                <a:latin typeface="Times New Roman"/>
                <a:ea typeface="Times New Roman"/>
                <a:cs typeface="Times New Roman"/>
                <a:sym typeface="Times New Roman"/>
              </a:rPr>
              <a:t>correctness, simplicity, robustness, stability, fairness, and efficiency.</a:t>
            </a:r>
            <a:endParaRPr sz="1300" b="1" dirty="0">
              <a:solidFill>
                <a:srgbClr val="C00000"/>
              </a:solidFill>
              <a:latin typeface="Times New Roman"/>
              <a:ea typeface="Times New Roman"/>
              <a:cs typeface="Times New Roman"/>
              <a:sym typeface="Times New Roman"/>
            </a:endParaRPr>
          </a:p>
          <a:p>
            <a:pPr marL="457200" lvl="0" indent="-317500" algn="just" rtl="0">
              <a:lnSpc>
                <a:spcPct val="150000"/>
              </a:lnSpc>
              <a:spcBef>
                <a:spcPts val="0"/>
              </a:spcBef>
              <a:spcAft>
                <a:spcPts val="0"/>
              </a:spcAft>
              <a:buClr>
                <a:schemeClr val="dk1"/>
              </a:buClr>
              <a:buSzPts val="1400"/>
              <a:buFont typeface="Times New Roman"/>
              <a:buChar char="•"/>
            </a:pPr>
            <a:r>
              <a:rPr lang="en-US" sz="1300" b="1" dirty="0">
                <a:solidFill>
                  <a:srgbClr val="C00000"/>
                </a:solidFill>
                <a:latin typeface="Times New Roman"/>
                <a:ea typeface="Times New Roman"/>
                <a:cs typeface="Times New Roman"/>
                <a:sym typeface="Times New Roman"/>
              </a:rPr>
              <a:t>Correctness: </a:t>
            </a:r>
            <a:r>
              <a:rPr lang="en-US" sz="1300" dirty="0">
                <a:solidFill>
                  <a:srgbClr val="C00000"/>
                </a:solidFill>
                <a:latin typeface="Times New Roman"/>
                <a:ea typeface="Times New Roman"/>
                <a:cs typeface="Times New Roman"/>
                <a:sym typeface="Times New Roman"/>
              </a:rPr>
              <a:t>The algorithm should get packets eventually to the correct destination </a:t>
            </a:r>
            <a:endParaRPr sz="1300" dirty="0">
              <a:solidFill>
                <a:srgbClr val="C00000"/>
              </a:solidFill>
              <a:latin typeface="Times New Roman"/>
              <a:ea typeface="Times New Roman"/>
              <a:cs typeface="Times New Roman"/>
              <a:sym typeface="Times New Roman"/>
            </a:endParaRPr>
          </a:p>
          <a:p>
            <a:pPr marL="457200" indent="-317500" algn="just">
              <a:lnSpc>
                <a:spcPct val="150000"/>
              </a:lnSpc>
              <a:buClr>
                <a:schemeClr val="dk1"/>
              </a:buClr>
              <a:buSzPts val="1400"/>
              <a:buFont typeface="Times New Roman"/>
              <a:buChar char="•"/>
            </a:pPr>
            <a:r>
              <a:rPr lang="en-US" sz="1300" b="1" dirty="0">
                <a:solidFill>
                  <a:srgbClr val="C00000"/>
                </a:solidFill>
                <a:latin typeface="Times New Roman"/>
                <a:ea typeface="Times New Roman"/>
                <a:cs typeface="Times New Roman"/>
                <a:sym typeface="Times New Roman"/>
              </a:rPr>
              <a:t>Simplicity:</a:t>
            </a:r>
            <a:r>
              <a:rPr lang="en-US" sz="1300" dirty="0">
                <a:solidFill>
                  <a:srgbClr val="C00000"/>
                </a:solidFill>
                <a:latin typeface="Times New Roman"/>
                <a:ea typeface="Times New Roman"/>
                <a:cs typeface="Times New Roman"/>
                <a:sym typeface="Times New Roman"/>
              </a:rPr>
              <a:t> </a:t>
            </a:r>
            <a:r>
              <a:rPr lang="en-US" sz="1300" dirty="0">
                <a:solidFill>
                  <a:srgbClr val="C00000"/>
                </a:solidFill>
                <a:latin typeface="Times New Roman"/>
                <a:ea typeface="Times New Roman"/>
                <a:cs typeface="Times New Roman"/>
              </a:rPr>
              <a:t>The routing should be done in a simple manner so that the overhead is as low as possible. With increasing complexity of the routing algorithms the overhead also increases</a:t>
            </a:r>
            <a:endParaRPr lang="en-US" sz="1300" dirty="0">
              <a:solidFill>
                <a:srgbClr val="C00000"/>
              </a:solidFill>
              <a:latin typeface="Times New Roman"/>
              <a:ea typeface="Times New Roman"/>
              <a:cs typeface="Times New Roman"/>
              <a:sym typeface="Times New Roman"/>
            </a:endParaRPr>
          </a:p>
          <a:p>
            <a:pPr marL="457200" lvl="0" indent="-317500" algn="just" rtl="0">
              <a:lnSpc>
                <a:spcPct val="150000"/>
              </a:lnSpc>
              <a:spcBef>
                <a:spcPts val="0"/>
              </a:spcBef>
              <a:spcAft>
                <a:spcPts val="0"/>
              </a:spcAft>
              <a:buClr>
                <a:schemeClr val="dk1"/>
              </a:buClr>
              <a:buSzPts val="1400"/>
              <a:buFont typeface="Times New Roman"/>
              <a:buChar char="•"/>
            </a:pPr>
            <a:r>
              <a:rPr lang="en-US" sz="1300" b="1" dirty="0" smtClean="0">
                <a:solidFill>
                  <a:srgbClr val="C00000"/>
                </a:solidFill>
                <a:latin typeface="Times New Roman"/>
                <a:ea typeface="Times New Roman"/>
                <a:cs typeface="Times New Roman"/>
                <a:sym typeface="Times New Roman"/>
              </a:rPr>
              <a:t>Robustness</a:t>
            </a:r>
            <a:r>
              <a:rPr lang="en-US" sz="1300" b="1" dirty="0">
                <a:solidFill>
                  <a:srgbClr val="C00000"/>
                </a:solidFill>
                <a:latin typeface="Times New Roman"/>
                <a:ea typeface="Times New Roman"/>
                <a:cs typeface="Times New Roman"/>
                <a:sym typeface="Times New Roman"/>
              </a:rPr>
              <a:t>:</a:t>
            </a:r>
            <a:r>
              <a:rPr lang="en-US" sz="1300" dirty="0">
                <a:solidFill>
                  <a:srgbClr val="C00000"/>
                </a:solidFill>
                <a:latin typeface="Times New Roman"/>
                <a:ea typeface="Times New Roman"/>
                <a:cs typeface="Times New Roman"/>
                <a:sym typeface="Times New Roman"/>
              </a:rPr>
              <a:t> The </a:t>
            </a:r>
            <a:r>
              <a:rPr lang="en-US" sz="1300" b="1" dirty="0">
                <a:solidFill>
                  <a:srgbClr val="C00000"/>
                </a:solidFill>
                <a:latin typeface="Times New Roman"/>
                <a:ea typeface="Times New Roman"/>
                <a:cs typeface="Times New Roman"/>
                <a:sym typeface="Times New Roman"/>
              </a:rPr>
              <a:t>algorithm should be able to handle new routers coming online,</a:t>
            </a:r>
            <a:r>
              <a:rPr lang="en-US" sz="1300" dirty="0">
                <a:solidFill>
                  <a:srgbClr val="C00000"/>
                </a:solidFill>
                <a:latin typeface="Times New Roman"/>
                <a:ea typeface="Times New Roman"/>
                <a:cs typeface="Times New Roman"/>
                <a:sym typeface="Times New Roman"/>
              </a:rPr>
              <a:t> as well as, handle other going off or malfunctioning.</a:t>
            </a:r>
            <a:endParaRPr sz="1300" dirty="0">
              <a:solidFill>
                <a:srgbClr val="C00000"/>
              </a:solidFill>
              <a:latin typeface="Times New Roman"/>
              <a:ea typeface="Times New Roman"/>
              <a:cs typeface="Times New Roman"/>
              <a:sym typeface="Times New Roman"/>
            </a:endParaRPr>
          </a:p>
          <a:p>
            <a:pPr marL="457200" lvl="0" indent="-317500" algn="just" rtl="0">
              <a:lnSpc>
                <a:spcPct val="150000"/>
              </a:lnSpc>
              <a:spcBef>
                <a:spcPts val="0"/>
              </a:spcBef>
              <a:spcAft>
                <a:spcPts val="0"/>
              </a:spcAft>
              <a:buClr>
                <a:schemeClr val="dk1"/>
              </a:buClr>
              <a:buSzPts val="1400"/>
              <a:buFont typeface="Times New Roman"/>
              <a:buChar char="•"/>
            </a:pPr>
            <a:r>
              <a:rPr lang="en-US" sz="1300" b="1" dirty="0">
                <a:solidFill>
                  <a:srgbClr val="002060"/>
                </a:solidFill>
                <a:latin typeface="Times New Roman"/>
                <a:ea typeface="Times New Roman"/>
                <a:cs typeface="Times New Roman"/>
                <a:sym typeface="Times New Roman"/>
              </a:rPr>
              <a:t>Stability:</a:t>
            </a:r>
            <a:r>
              <a:rPr lang="en-US" sz="1300" dirty="0">
                <a:solidFill>
                  <a:srgbClr val="002060"/>
                </a:solidFill>
                <a:latin typeface="Times New Roman"/>
                <a:ea typeface="Times New Roman"/>
                <a:cs typeface="Times New Roman"/>
                <a:sym typeface="Times New Roman"/>
              </a:rPr>
              <a:t> The algorithm under constant conditions should converge to some equilibrium.</a:t>
            </a:r>
            <a:endParaRPr sz="1300" dirty="0">
              <a:solidFill>
                <a:srgbClr val="002060"/>
              </a:solidFill>
              <a:latin typeface="Times New Roman"/>
              <a:ea typeface="Times New Roman"/>
              <a:cs typeface="Times New Roman"/>
              <a:sym typeface="Times New Roman"/>
            </a:endParaRPr>
          </a:p>
          <a:p>
            <a:pPr marL="457200" lvl="0" indent="-317500" algn="just" rtl="0">
              <a:lnSpc>
                <a:spcPct val="150000"/>
              </a:lnSpc>
              <a:spcBef>
                <a:spcPts val="0"/>
              </a:spcBef>
              <a:spcAft>
                <a:spcPts val="0"/>
              </a:spcAft>
              <a:buClr>
                <a:schemeClr val="dk1"/>
              </a:buClr>
              <a:buSzPts val="1400"/>
              <a:buFont typeface="Times New Roman"/>
              <a:buChar char="•"/>
            </a:pPr>
            <a:r>
              <a:rPr lang="en-US" sz="1300" b="1" dirty="0">
                <a:solidFill>
                  <a:srgbClr val="002060"/>
                </a:solidFill>
                <a:latin typeface="Times New Roman"/>
                <a:ea typeface="Times New Roman"/>
                <a:cs typeface="Times New Roman"/>
                <a:sym typeface="Times New Roman"/>
              </a:rPr>
              <a:t>Fairness: </a:t>
            </a:r>
            <a:r>
              <a:rPr lang="en-US" sz="1300" dirty="0">
                <a:solidFill>
                  <a:srgbClr val="002060"/>
                </a:solidFill>
                <a:latin typeface="Times New Roman"/>
                <a:ea typeface="Times New Roman"/>
                <a:cs typeface="Times New Roman"/>
                <a:sym typeface="Times New Roman"/>
              </a:rPr>
              <a:t>Fairness ensures that all users receive a </a:t>
            </a:r>
            <a:r>
              <a:rPr lang="en-US" sz="1300" b="1" dirty="0">
                <a:solidFill>
                  <a:srgbClr val="002060"/>
                </a:solidFill>
                <a:latin typeface="Times New Roman"/>
                <a:ea typeface="Times New Roman"/>
                <a:cs typeface="Times New Roman"/>
                <a:sym typeface="Times New Roman"/>
              </a:rPr>
              <a:t>fair share of network resources</a:t>
            </a:r>
            <a:r>
              <a:rPr lang="en-US" sz="1300" dirty="0">
                <a:solidFill>
                  <a:srgbClr val="002060"/>
                </a:solidFill>
                <a:latin typeface="Times New Roman"/>
                <a:ea typeface="Times New Roman"/>
                <a:cs typeface="Times New Roman"/>
                <a:sym typeface="Times New Roman"/>
              </a:rPr>
              <a:t>. An algorithm should avoid favoring specific routes or users disproportionately.</a:t>
            </a:r>
            <a:endParaRPr sz="1300" dirty="0">
              <a:solidFill>
                <a:srgbClr val="002060"/>
              </a:solidFill>
              <a:highlight>
                <a:srgbClr val="F9F9F9"/>
              </a:highlight>
              <a:latin typeface="Roboto"/>
              <a:ea typeface="Roboto"/>
              <a:cs typeface="Roboto"/>
              <a:sym typeface="Roboto"/>
            </a:endParaRPr>
          </a:p>
          <a:p>
            <a:pPr marL="457200" lvl="0" indent="-317500" algn="just" rtl="0">
              <a:lnSpc>
                <a:spcPct val="150000"/>
              </a:lnSpc>
              <a:spcBef>
                <a:spcPts val="0"/>
              </a:spcBef>
              <a:spcAft>
                <a:spcPts val="0"/>
              </a:spcAft>
              <a:buClr>
                <a:schemeClr val="dk1"/>
              </a:buClr>
              <a:buSzPts val="1400"/>
              <a:buFont typeface="Times New Roman"/>
              <a:buChar char="•"/>
            </a:pPr>
            <a:r>
              <a:rPr lang="en-US" sz="1300" b="1" dirty="0">
                <a:solidFill>
                  <a:srgbClr val="002060"/>
                </a:solidFill>
                <a:latin typeface="Times New Roman"/>
                <a:ea typeface="Times New Roman"/>
                <a:cs typeface="Times New Roman"/>
                <a:sym typeface="Times New Roman"/>
              </a:rPr>
              <a:t>Efficiency:</a:t>
            </a:r>
            <a:r>
              <a:rPr lang="en-US" sz="1300" dirty="0">
                <a:solidFill>
                  <a:srgbClr val="002060"/>
                </a:solidFill>
                <a:latin typeface="Times New Roman"/>
                <a:ea typeface="Times New Roman"/>
                <a:cs typeface="Times New Roman"/>
                <a:sym typeface="Times New Roman"/>
              </a:rPr>
              <a:t> Efficiency </a:t>
            </a:r>
            <a:r>
              <a:rPr lang="en-US" sz="1300" b="1" dirty="0">
                <a:solidFill>
                  <a:srgbClr val="002060"/>
                </a:solidFill>
                <a:latin typeface="Times New Roman"/>
                <a:ea typeface="Times New Roman"/>
                <a:cs typeface="Times New Roman"/>
                <a:sym typeface="Times New Roman"/>
              </a:rPr>
              <a:t>minimizes overhead and optimizes resource utilization</a:t>
            </a:r>
            <a:r>
              <a:rPr lang="en-US" sz="1300" dirty="0">
                <a:solidFill>
                  <a:srgbClr val="002060"/>
                </a:solidFill>
                <a:latin typeface="Times New Roman"/>
                <a:ea typeface="Times New Roman"/>
                <a:cs typeface="Times New Roman"/>
                <a:sym typeface="Times New Roman"/>
              </a:rPr>
              <a:t>. Efficient algorithms reduce latency and maximize throughput.</a:t>
            </a:r>
            <a:endParaRPr sz="1300" dirty="0">
              <a:solidFill>
                <a:srgbClr val="002060"/>
              </a:solidFill>
              <a:latin typeface="Times New Roman"/>
              <a:ea typeface="Times New Roman"/>
              <a:cs typeface="Times New Roman"/>
              <a:sym typeface="Times New Roman"/>
            </a:endParaRPr>
          </a:p>
          <a:p>
            <a:pPr marL="457200" lvl="0" indent="-317500" algn="just" rtl="0">
              <a:lnSpc>
                <a:spcPct val="150000"/>
              </a:lnSpc>
              <a:spcBef>
                <a:spcPts val="0"/>
              </a:spcBef>
              <a:spcAft>
                <a:spcPts val="0"/>
              </a:spcAft>
              <a:buClr>
                <a:schemeClr val="dk1"/>
              </a:buClr>
              <a:buSzPts val="1400"/>
              <a:buFont typeface="Times New Roman"/>
              <a:buChar char="•"/>
            </a:pPr>
            <a:r>
              <a:rPr lang="en-US" sz="1300" b="1" dirty="0">
                <a:solidFill>
                  <a:srgbClr val="002060"/>
                </a:solidFill>
                <a:latin typeface="Times New Roman"/>
                <a:ea typeface="Times New Roman"/>
                <a:cs typeface="Times New Roman"/>
                <a:sym typeface="Times New Roman"/>
              </a:rPr>
              <a:t>Fairness and Efficiency </a:t>
            </a:r>
            <a:r>
              <a:rPr lang="en-US" sz="1300" dirty="0">
                <a:solidFill>
                  <a:srgbClr val="002060"/>
                </a:solidFill>
                <a:latin typeface="Times New Roman"/>
                <a:ea typeface="Times New Roman"/>
                <a:cs typeface="Times New Roman"/>
                <a:sym typeface="Times New Roman"/>
              </a:rPr>
              <a:t>are hard to satisfy simultaneously. </a:t>
            </a:r>
            <a:endParaRPr sz="1300" dirty="0">
              <a:solidFill>
                <a:srgbClr val="002060"/>
              </a:solidFill>
              <a:latin typeface="Times New Roman"/>
              <a:ea typeface="Times New Roman"/>
              <a:cs typeface="Times New Roman"/>
              <a:sym typeface="Times New Roman"/>
            </a:endParaRPr>
          </a:p>
          <a:p>
            <a:pPr marL="457200" lvl="0" indent="0" algn="just" rtl="0">
              <a:lnSpc>
                <a:spcPct val="150000"/>
              </a:lnSpc>
              <a:spcBef>
                <a:spcPts val="0"/>
              </a:spcBef>
              <a:spcAft>
                <a:spcPts val="0"/>
              </a:spcAft>
              <a:buNone/>
            </a:pPr>
            <a:endParaRPr sz="1300" b="1" dirty="0">
              <a:solidFill>
                <a:srgbClr val="00206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400"/>
              <a:buFont typeface="Arial"/>
              <a:buNone/>
            </a:pPr>
            <a:endParaRPr sz="1300" b="0" i="0" u="none" strike="noStrike" cap="none" dirty="0">
              <a:solidFill>
                <a:srgbClr val="002060"/>
              </a:solidFil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2e480488012_0_15"/>
          <p:cNvSpPr txBox="1">
            <a:spLocks noGrp="1"/>
          </p:cNvSpPr>
          <p:nvPr>
            <p:ph type="title"/>
          </p:nvPr>
        </p:nvSpPr>
        <p:spPr>
          <a:xfrm>
            <a:off x="253250" y="222097"/>
            <a:ext cx="8520600" cy="572700"/>
          </a:xfrm>
          <a:prstGeom prst="rect">
            <a:avLst/>
          </a:prstGeom>
        </p:spPr>
        <p:txBody>
          <a:bodyPr spcFirstLastPara="1" wrap="square" lIns="91425" tIns="91425" rIns="91425" bIns="91425" anchor="t" anchorCtr="0">
            <a:normAutofit/>
          </a:bodyPr>
          <a:lstStyle/>
          <a:p>
            <a:pPr>
              <a:buClr>
                <a:srgbClr val="000000"/>
              </a:buClr>
              <a:buSzPct val="100000"/>
            </a:pPr>
            <a:r>
              <a:rPr lang="en-IN" sz="2200" b="1" dirty="0">
                <a:solidFill>
                  <a:srgbClr val="002060"/>
                </a:solidFill>
                <a:latin typeface="Times New Roman"/>
                <a:ea typeface="Times New Roman"/>
                <a:cs typeface="Times New Roman"/>
              </a:rPr>
              <a:t>Routing Traffic</a:t>
            </a:r>
            <a:endParaRPr sz="2200" b="1" dirty="0">
              <a:solidFill>
                <a:srgbClr val="002060"/>
              </a:solidFill>
              <a:latin typeface="Times New Roman"/>
              <a:ea typeface="Times New Roman"/>
              <a:cs typeface="Times New Roman"/>
            </a:endParaRPr>
          </a:p>
        </p:txBody>
      </p:sp>
      <p:sp>
        <p:nvSpPr>
          <p:cNvPr id="107" name="Google Shape;107;g2e480488012_0_15"/>
          <p:cNvSpPr txBox="1">
            <a:spLocks noGrp="1"/>
          </p:cNvSpPr>
          <p:nvPr>
            <p:ph type="body" idx="1"/>
          </p:nvPr>
        </p:nvSpPr>
        <p:spPr>
          <a:xfrm>
            <a:off x="253250" y="1020800"/>
            <a:ext cx="8520600" cy="3998400"/>
          </a:xfrm>
          <a:prstGeom prst="rect">
            <a:avLst/>
          </a:prstGeom>
        </p:spPr>
        <p:txBody>
          <a:bodyPr spcFirstLastPara="1" wrap="square" lIns="91425" tIns="91425" rIns="91425" bIns="91425" anchor="t" anchorCtr="0">
            <a:normAutofit fontScale="92500" lnSpcReduction="10000"/>
          </a:bodyPr>
          <a:lstStyle/>
          <a:p>
            <a:pPr marL="0" lvl="0" indent="0" algn="just" rtl="0">
              <a:spcBef>
                <a:spcPts val="0"/>
              </a:spcBef>
              <a:spcAft>
                <a:spcPts val="0"/>
              </a:spcAft>
              <a:buNone/>
            </a:pPr>
            <a:r>
              <a:rPr lang="en-US" sz="1400" b="1" dirty="0">
                <a:solidFill>
                  <a:schemeClr val="dk1"/>
                </a:solidFill>
                <a:latin typeface="Times New Roman"/>
                <a:ea typeface="Times New Roman"/>
                <a:cs typeface="Times New Roman"/>
                <a:sym typeface="Times New Roman"/>
              </a:rPr>
              <a:t>Example:</a:t>
            </a:r>
            <a:r>
              <a:rPr lang="en-US" sz="1400" dirty="0">
                <a:solidFill>
                  <a:schemeClr val="dk1"/>
                </a:solidFill>
                <a:latin typeface="Times New Roman"/>
                <a:ea typeface="Times New Roman"/>
                <a:cs typeface="Times New Roman"/>
                <a:sym typeface="Times New Roman"/>
              </a:rPr>
              <a:t> Suppose that there is enough traffic between A and A′, between B and B′, and between C and C′ to saturate the horizontal links. To maximize the total flow, the X to X′ traffic should be shut off altogether. Unfortunately, X and X′ may not see it that way. Evidently, some compromise between global efficiency and fairness to individual connections is needed.</a:t>
            </a:r>
            <a:endParaRPr sz="14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14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14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14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14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14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14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14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14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14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14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1400" dirty="0">
              <a:solidFill>
                <a:schemeClr val="dk1"/>
              </a:solidFill>
              <a:latin typeface="Times New Roman"/>
              <a:ea typeface="Times New Roman"/>
              <a:cs typeface="Times New Roman"/>
              <a:sym typeface="Times New Roman"/>
            </a:endParaRPr>
          </a:p>
          <a:p>
            <a:pPr indent="-317500" algn="just">
              <a:lnSpc>
                <a:spcPct val="160000"/>
              </a:lnSpc>
              <a:buClr>
                <a:schemeClr val="dk1"/>
              </a:buClr>
              <a:buSzPts val="1400"/>
              <a:buFont typeface="Times New Roman"/>
              <a:buChar char="•"/>
            </a:pPr>
            <a:r>
              <a:rPr lang="en-US" sz="1500" dirty="0">
                <a:solidFill>
                  <a:srgbClr val="C00000"/>
                </a:solidFill>
                <a:latin typeface="Times New Roman"/>
                <a:ea typeface="Times New Roman"/>
                <a:cs typeface="Times New Roman"/>
                <a:sym typeface="Times New Roman"/>
              </a:rPr>
              <a:t>Goals could be to minimize delay, maximize throughput, minimize the amount of the amount of bandwidth consumed per packet.</a:t>
            </a:r>
            <a:endParaRPr sz="1500" dirty="0">
              <a:solidFill>
                <a:srgbClr val="C00000"/>
              </a:solidFill>
              <a:latin typeface="Times New Roman"/>
              <a:ea typeface="Times New Roman"/>
              <a:cs typeface="Times New Roman"/>
              <a:sym typeface="Times New Roman"/>
            </a:endParaRPr>
          </a:p>
          <a:p>
            <a:pPr indent="-317500" algn="just">
              <a:lnSpc>
                <a:spcPct val="160000"/>
              </a:lnSpc>
              <a:buClr>
                <a:schemeClr val="dk1"/>
              </a:buClr>
              <a:buSzPts val="1400"/>
              <a:buFont typeface="Times New Roman"/>
              <a:buChar char="•"/>
            </a:pPr>
            <a:endParaRPr sz="1500" dirty="0">
              <a:solidFill>
                <a:srgbClr val="C00000"/>
              </a:solidFill>
              <a:latin typeface="Times New Roman"/>
              <a:ea typeface="Times New Roman"/>
              <a:cs typeface="Times New Roman"/>
              <a:sym typeface="Times New Roman"/>
            </a:endParaRPr>
          </a:p>
          <a:p>
            <a:pPr indent="-317500" algn="just">
              <a:lnSpc>
                <a:spcPct val="160000"/>
              </a:lnSpc>
              <a:buClr>
                <a:schemeClr val="dk1"/>
              </a:buClr>
              <a:buSzPts val="1400"/>
              <a:buFont typeface="Times New Roman"/>
              <a:buChar char="•"/>
            </a:pPr>
            <a:endParaRPr sz="1500" dirty="0">
              <a:solidFill>
                <a:srgbClr val="C00000"/>
              </a:solidFill>
              <a:latin typeface="Times New Roman"/>
              <a:ea typeface="Times New Roman"/>
              <a:cs typeface="Times New Roman"/>
              <a:sym typeface="Times New Roman"/>
            </a:endParaRPr>
          </a:p>
          <a:p>
            <a:pPr marL="0" lvl="0" indent="0" algn="just" rtl="0">
              <a:spcBef>
                <a:spcPts val="0"/>
              </a:spcBef>
              <a:spcAft>
                <a:spcPts val="0"/>
              </a:spcAft>
              <a:buNone/>
            </a:pPr>
            <a:endParaRPr sz="1400" dirty="0">
              <a:solidFill>
                <a:schemeClr val="dk1"/>
              </a:solidFill>
              <a:latin typeface="Times New Roman"/>
              <a:ea typeface="Times New Roman"/>
              <a:cs typeface="Times New Roman"/>
              <a:sym typeface="Times New Roman"/>
            </a:endParaRPr>
          </a:p>
        </p:txBody>
      </p:sp>
      <p:pic>
        <p:nvPicPr>
          <p:cNvPr id="108" name="Google Shape;108;g2e480488012_0_15"/>
          <p:cNvPicPr preferRelativeResize="0"/>
          <p:nvPr/>
        </p:nvPicPr>
        <p:blipFill>
          <a:blip r:embed="rId3">
            <a:alphaModFix/>
          </a:blip>
          <a:stretch>
            <a:fillRect/>
          </a:stretch>
        </p:blipFill>
        <p:spPr>
          <a:xfrm>
            <a:off x="2037550" y="2010228"/>
            <a:ext cx="4737651" cy="15548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g2e480488012_0_24"/>
          <p:cNvSpPr txBox="1">
            <a:spLocks noGrp="1"/>
          </p:cNvSpPr>
          <p:nvPr>
            <p:ph type="title"/>
          </p:nvPr>
        </p:nvSpPr>
        <p:spPr>
          <a:xfrm>
            <a:off x="253250" y="222097"/>
            <a:ext cx="8520600" cy="572700"/>
          </a:xfrm>
          <a:prstGeom prst="rect">
            <a:avLst/>
          </a:prstGeom>
        </p:spPr>
        <p:txBody>
          <a:bodyPr spcFirstLastPara="1" wrap="square" lIns="91425" tIns="91425" rIns="91425" bIns="91425" anchor="t" anchorCtr="0">
            <a:normAutofit/>
          </a:bodyPr>
          <a:lstStyle/>
          <a:p>
            <a:pPr marL="0" lvl="0" indent="0">
              <a:buClr>
                <a:srgbClr val="000000"/>
              </a:buClr>
              <a:buSzPct val="100000"/>
            </a:pPr>
            <a:r>
              <a:rPr lang="en-US" sz="2200" b="1" dirty="0">
                <a:solidFill>
                  <a:srgbClr val="002060"/>
                </a:solidFill>
                <a:latin typeface="Times New Roman"/>
                <a:ea typeface="Times New Roman"/>
                <a:cs typeface="Times New Roman"/>
                <a:sym typeface="Times New Roman"/>
              </a:rPr>
              <a:t>Types of Routing Algorithm</a:t>
            </a:r>
            <a:endParaRPr sz="2200" b="1" dirty="0">
              <a:solidFill>
                <a:srgbClr val="002060"/>
              </a:solidFill>
              <a:latin typeface="Times New Roman"/>
              <a:ea typeface="Times New Roman"/>
              <a:cs typeface="Times New Roman"/>
            </a:endParaRPr>
          </a:p>
        </p:txBody>
      </p:sp>
      <p:pic>
        <p:nvPicPr>
          <p:cNvPr id="114" name="Google Shape;114;g2e480488012_0_24"/>
          <p:cNvPicPr preferRelativeResize="0"/>
          <p:nvPr/>
        </p:nvPicPr>
        <p:blipFill>
          <a:blip r:embed="rId3">
            <a:alphaModFix/>
          </a:blip>
          <a:stretch>
            <a:fillRect/>
          </a:stretch>
        </p:blipFill>
        <p:spPr>
          <a:xfrm>
            <a:off x="370114" y="1144018"/>
            <a:ext cx="8403736" cy="371101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2e480e0f70b_0_1"/>
          <p:cNvSpPr txBox="1">
            <a:spLocks noGrp="1"/>
          </p:cNvSpPr>
          <p:nvPr>
            <p:ph type="title"/>
          </p:nvPr>
        </p:nvSpPr>
        <p:spPr>
          <a:xfrm>
            <a:off x="253250" y="222097"/>
            <a:ext cx="8520600" cy="572700"/>
          </a:xfrm>
          <a:prstGeom prst="rect">
            <a:avLst/>
          </a:prstGeom>
        </p:spPr>
        <p:txBody>
          <a:bodyPr spcFirstLastPara="1" wrap="square" lIns="91425" tIns="91425" rIns="91425" bIns="91425" anchor="t" anchorCtr="0">
            <a:normAutofit/>
          </a:bodyPr>
          <a:lstStyle/>
          <a:p>
            <a:pPr lvl="0"/>
            <a:r>
              <a:rPr lang="en-US" sz="2200" b="1" dirty="0">
                <a:solidFill>
                  <a:srgbClr val="002060"/>
                </a:solidFill>
                <a:latin typeface="Times New Roman"/>
                <a:ea typeface="Times New Roman"/>
                <a:cs typeface="Times New Roman"/>
                <a:sym typeface="Times New Roman"/>
              </a:rPr>
              <a:t>Types of Routing Algorithm</a:t>
            </a:r>
            <a:endParaRPr sz="2200" b="1" dirty="0">
              <a:solidFill>
                <a:srgbClr val="002060"/>
              </a:solidFill>
              <a:latin typeface="Times New Roman"/>
              <a:ea typeface="Times New Roman"/>
              <a:cs typeface="Times New Roman"/>
            </a:endParaRPr>
          </a:p>
        </p:txBody>
      </p:sp>
      <p:sp>
        <p:nvSpPr>
          <p:cNvPr id="120" name="Google Shape;120;g2e480e0f70b_0_1"/>
          <p:cNvSpPr txBox="1">
            <a:spLocks noGrp="1"/>
          </p:cNvSpPr>
          <p:nvPr>
            <p:ph type="body" idx="1"/>
          </p:nvPr>
        </p:nvSpPr>
        <p:spPr>
          <a:xfrm>
            <a:off x="253250" y="1062375"/>
            <a:ext cx="8723836" cy="3932100"/>
          </a:xfrm>
          <a:prstGeom prst="rect">
            <a:avLst/>
          </a:prstGeom>
        </p:spPr>
        <p:txBody>
          <a:bodyPr spcFirstLastPara="1" wrap="square" lIns="91425" tIns="91425" rIns="91425" bIns="91425" anchor="t" anchorCtr="0">
            <a:normAutofit/>
          </a:bodyPr>
          <a:lstStyle/>
          <a:p>
            <a:pPr marL="425450" indent="-285750" algn="just">
              <a:lnSpc>
                <a:spcPct val="100000"/>
              </a:lnSpc>
              <a:buClr>
                <a:schemeClr val="dk1"/>
              </a:buClr>
              <a:buSzPts val="1400"/>
            </a:pPr>
            <a:r>
              <a:rPr lang="en-US" sz="1400" b="1" dirty="0" err="1">
                <a:solidFill>
                  <a:srgbClr val="C00000"/>
                </a:solidFill>
                <a:latin typeface="Times New Roman"/>
                <a:ea typeface="Times New Roman"/>
                <a:cs typeface="Times New Roman"/>
                <a:sym typeface="Times New Roman"/>
              </a:rPr>
              <a:t>Nonadaptive</a:t>
            </a:r>
            <a:r>
              <a:rPr lang="en-US" sz="1400" b="1" dirty="0">
                <a:solidFill>
                  <a:srgbClr val="C00000"/>
                </a:solidFill>
                <a:latin typeface="Times New Roman"/>
                <a:ea typeface="Times New Roman"/>
                <a:cs typeface="Times New Roman"/>
                <a:sym typeface="Times New Roman"/>
              </a:rPr>
              <a:t> </a:t>
            </a:r>
            <a:r>
              <a:rPr lang="en-US" sz="1400" b="1" dirty="0" smtClean="0">
                <a:solidFill>
                  <a:srgbClr val="C00000"/>
                </a:solidFill>
                <a:latin typeface="Times New Roman"/>
                <a:ea typeface="Times New Roman"/>
                <a:cs typeface="Times New Roman"/>
                <a:sym typeface="Times New Roman"/>
              </a:rPr>
              <a:t>algorithms: </a:t>
            </a:r>
            <a:r>
              <a:rPr lang="en-US" sz="1400" dirty="0">
                <a:solidFill>
                  <a:srgbClr val="C00000"/>
                </a:solidFill>
                <a:latin typeface="Times New Roman"/>
                <a:ea typeface="Times New Roman"/>
                <a:cs typeface="Times New Roman"/>
                <a:sym typeface="Times New Roman"/>
              </a:rPr>
              <a:t>do not base their routing decisions on any measurements or estimates of the current topology and traffic. </a:t>
            </a:r>
            <a:r>
              <a:rPr lang="en-US" sz="1400" dirty="0">
                <a:solidFill>
                  <a:srgbClr val="C00000"/>
                </a:solidFill>
                <a:latin typeface="Times New Roman"/>
                <a:ea typeface="Times New Roman"/>
                <a:cs typeface="Times New Roman"/>
                <a:sym typeface="Times New Roman"/>
              </a:rPr>
              <a:t>Instead, the choice of the route to use to get from I to J (for all I and J) is computed in advance, offline, and downloaded to the routers when the network is booted. This procedure is sometimes called static routing.</a:t>
            </a:r>
            <a:endParaRPr sz="1400" dirty="0">
              <a:solidFill>
                <a:srgbClr val="C00000"/>
              </a:solidFill>
              <a:latin typeface="Times New Roman"/>
              <a:ea typeface="Times New Roman"/>
              <a:cs typeface="Times New Roman"/>
              <a:sym typeface="Times New Roman"/>
            </a:endParaRPr>
          </a:p>
          <a:p>
            <a:pPr marL="742950" indent="-285750" algn="just">
              <a:lnSpc>
                <a:spcPct val="100000"/>
              </a:lnSpc>
            </a:pPr>
            <a:endParaRPr sz="1400" dirty="0">
              <a:solidFill>
                <a:srgbClr val="C00000"/>
              </a:solidFill>
              <a:latin typeface="Times New Roman"/>
              <a:ea typeface="Times New Roman"/>
              <a:cs typeface="Times New Roman"/>
              <a:sym typeface="Times New Roman"/>
            </a:endParaRPr>
          </a:p>
          <a:p>
            <a:pPr marL="425450" indent="-285750" algn="just">
              <a:lnSpc>
                <a:spcPct val="100000"/>
              </a:lnSpc>
              <a:buClr>
                <a:schemeClr val="dk1"/>
              </a:buClr>
              <a:buSzPts val="1400"/>
            </a:pPr>
            <a:r>
              <a:rPr lang="en-US" sz="1400" b="1" dirty="0">
                <a:solidFill>
                  <a:srgbClr val="C00000"/>
                </a:solidFill>
                <a:latin typeface="Times New Roman"/>
                <a:ea typeface="Times New Roman"/>
                <a:cs typeface="Times New Roman"/>
                <a:sym typeface="Times New Roman"/>
              </a:rPr>
              <a:t>Adaptive </a:t>
            </a:r>
            <a:r>
              <a:rPr lang="en-US" sz="1400" b="1" dirty="0" smtClean="0">
                <a:solidFill>
                  <a:srgbClr val="C00000"/>
                </a:solidFill>
                <a:latin typeface="Times New Roman"/>
                <a:ea typeface="Times New Roman"/>
                <a:cs typeface="Times New Roman"/>
                <a:sym typeface="Times New Roman"/>
              </a:rPr>
              <a:t>algorithms </a:t>
            </a:r>
            <a:r>
              <a:rPr lang="en-US" sz="1400" dirty="0" smtClean="0">
                <a:solidFill>
                  <a:srgbClr val="C00000"/>
                </a:solidFill>
                <a:latin typeface="Times New Roman"/>
                <a:ea typeface="Times New Roman"/>
                <a:cs typeface="Times New Roman"/>
                <a:sym typeface="Times New Roman"/>
              </a:rPr>
              <a:t>:in </a:t>
            </a:r>
            <a:r>
              <a:rPr lang="en-US" sz="1400" dirty="0">
                <a:solidFill>
                  <a:srgbClr val="C00000"/>
                </a:solidFill>
                <a:latin typeface="Times New Roman"/>
                <a:ea typeface="Times New Roman"/>
                <a:cs typeface="Times New Roman"/>
                <a:sym typeface="Times New Roman"/>
              </a:rPr>
              <a:t>contrast, change their routing decisions to reflect changes in the topology, and sometimes changes in the traffic as well. </a:t>
            </a:r>
            <a:r>
              <a:rPr lang="en-US" sz="1400" dirty="0">
                <a:solidFill>
                  <a:srgbClr val="C00000"/>
                </a:solidFill>
                <a:latin typeface="Times New Roman"/>
                <a:ea typeface="Times New Roman"/>
                <a:cs typeface="Times New Roman"/>
                <a:sym typeface="Times New Roman"/>
              </a:rPr>
              <a:t>These dynamic routing algorithms differ in where they get their information (e.g., locally, from adjacent routers, or from all routers), when they change the routes (e.g., when the topology changes, or every ΔT seconds as the load changes), and what metric is used for optimization (e.g., distance, number of hops, or estimated transit time).</a:t>
            </a:r>
            <a:endParaRPr sz="1400" dirty="0">
              <a:solidFill>
                <a:srgbClr val="C00000"/>
              </a:solidFill>
              <a:latin typeface="Times New Roman"/>
              <a:ea typeface="Times New Roman"/>
              <a:cs typeface="Times New Roman"/>
              <a:sym typeface="Times New Roman"/>
            </a:endParaRPr>
          </a:p>
          <a:p>
            <a:pPr marL="742950" indent="-285750" algn="just">
              <a:lnSpc>
                <a:spcPct val="100000"/>
              </a:lnSpc>
            </a:pPr>
            <a:endParaRPr sz="1400" b="1" dirty="0">
              <a:solidFill>
                <a:srgbClr val="C00000"/>
              </a:solidFill>
              <a:latin typeface="Times New Roman"/>
              <a:ea typeface="Times New Roman"/>
              <a:cs typeface="Times New Roman"/>
              <a:sym typeface="Times New Roman"/>
            </a:endParaRPr>
          </a:p>
          <a:p>
            <a:pPr marL="425450" indent="-285750" algn="just">
              <a:lnSpc>
                <a:spcPct val="100000"/>
              </a:lnSpc>
              <a:buClr>
                <a:schemeClr val="dk1"/>
              </a:buClr>
              <a:buSzPts val="1400"/>
            </a:pPr>
            <a:r>
              <a:rPr lang="en-US" sz="1400" b="1" dirty="0">
                <a:solidFill>
                  <a:srgbClr val="002060"/>
                </a:solidFill>
                <a:latin typeface="Times New Roman"/>
                <a:ea typeface="Times New Roman"/>
                <a:cs typeface="Times New Roman"/>
                <a:sym typeface="Times New Roman"/>
              </a:rPr>
              <a:t>Hybrid Algorithms </a:t>
            </a:r>
            <a:r>
              <a:rPr lang="en-US" sz="1400" dirty="0">
                <a:solidFill>
                  <a:srgbClr val="002060"/>
                </a:solidFill>
                <a:latin typeface="Times New Roman"/>
                <a:ea typeface="Times New Roman"/>
                <a:cs typeface="Times New Roman"/>
                <a:sym typeface="Times New Roman"/>
              </a:rPr>
              <a:t>are a combination of both adaptive and non-adaptive algorithms. In this approach, the network is divided into several regions, and each region uses a different algorithm. </a:t>
            </a:r>
            <a:endParaRPr sz="1400" dirty="0">
              <a:solidFill>
                <a:srgbClr val="002060"/>
              </a:solidFill>
              <a:latin typeface="Times New Roman"/>
              <a:ea typeface="Times New Roman"/>
              <a:cs typeface="Times New Roman"/>
              <a:sym typeface="Times New Roman"/>
            </a:endParaRPr>
          </a:p>
          <a:p>
            <a:pPr marL="742950" indent="-285750" algn="just">
              <a:lnSpc>
                <a:spcPct val="100000"/>
              </a:lnSpc>
            </a:pPr>
            <a:endParaRPr sz="1400" dirty="0">
              <a:solidFill>
                <a:srgbClr val="002060"/>
              </a:solidFill>
              <a:latin typeface="Times New Roman"/>
              <a:ea typeface="Times New Roman"/>
              <a:cs typeface="Times New Roman"/>
              <a:sym typeface="Times New Roman"/>
            </a:endParaRPr>
          </a:p>
          <a:p>
            <a:pPr marL="742950" indent="-285750" algn="just">
              <a:lnSpc>
                <a:spcPct val="100000"/>
              </a:lnSpc>
            </a:pPr>
            <a:endParaRPr sz="1400" dirty="0">
              <a:solidFill>
                <a:srgbClr val="C00000"/>
              </a:solidFill>
              <a:latin typeface="Times New Roman"/>
              <a:ea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g2e480e0f70b_0_16"/>
          <p:cNvSpPr txBox="1">
            <a:spLocks noGrp="1"/>
          </p:cNvSpPr>
          <p:nvPr>
            <p:ph type="title"/>
          </p:nvPr>
        </p:nvSpPr>
        <p:spPr>
          <a:xfrm>
            <a:off x="253250" y="222097"/>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US" sz="2400" b="1" dirty="0">
                <a:solidFill>
                  <a:srgbClr val="002060"/>
                </a:solidFill>
                <a:latin typeface="Times New Roman"/>
                <a:ea typeface="Times New Roman"/>
                <a:cs typeface="Times New Roman"/>
                <a:sym typeface="Times New Roman"/>
              </a:rPr>
              <a:t>Non Adaptive Routing Algorithms</a:t>
            </a:r>
            <a:endParaRPr dirty="0">
              <a:solidFill>
                <a:srgbClr val="002060"/>
              </a:solidFill>
            </a:endParaRPr>
          </a:p>
        </p:txBody>
      </p:sp>
      <p:sp>
        <p:nvSpPr>
          <p:cNvPr id="126" name="Google Shape;126;g2e480e0f70b_0_16"/>
          <p:cNvSpPr txBox="1">
            <a:spLocks noGrp="1"/>
          </p:cNvSpPr>
          <p:nvPr>
            <p:ph type="body" idx="1"/>
          </p:nvPr>
        </p:nvSpPr>
        <p:spPr>
          <a:xfrm>
            <a:off x="253250" y="1054075"/>
            <a:ext cx="8520600" cy="3416400"/>
          </a:xfrm>
          <a:prstGeom prst="rect">
            <a:avLst/>
          </a:prstGeom>
        </p:spPr>
        <p:txBody>
          <a:bodyPr spcFirstLastPara="1" wrap="square" lIns="91425" tIns="91425" rIns="91425" bIns="91425" anchor="t" anchorCtr="0">
            <a:noAutofit/>
          </a:bodyPr>
          <a:lstStyle/>
          <a:p>
            <a:pPr marL="342900" lvl="0" indent="-317500" algn="just" rtl="0">
              <a:lnSpc>
                <a:spcPct val="115000"/>
              </a:lnSpc>
              <a:spcBef>
                <a:spcPts val="0"/>
              </a:spcBef>
              <a:spcAft>
                <a:spcPts val="0"/>
              </a:spcAft>
              <a:buClr>
                <a:srgbClr val="273239"/>
              </a:buClr>
              <a:buSzPts val="1400"/>
              <a:buFont typeface="Nunito"/>
              <a:buChar char="●"/>
            </a:pPr>
            <a:r>
              <a:rPr lang="en-US" sz="1400" b="1" dirty="0">
                <a:solidFill>
                  <a:srgbClr val="C00000"/>
                </a:solidFill>
                <a:highlight>
                  <a:srgbClr val="FFFFFF"/>
                </a:highlight>
                <a:latin typeface="Times New Roman"/>
                <a:ea typeface="Times New Roman"/>
                <a:cs typeface="Times New Roman"/>
                <a:sym typeface="Times New Roman"/>
              </a:rPr>
              <a:t>Flooding:</a:t>
            </a:r>
            <a:r>
              <a:rPr lang="en-US" sz="1400" dirty="0">
                <a:solidFill>
                  <a:srgbClr val="C00000"/>
                </a:solidFill>
                <a:highlight>
                  <a:srgbClr val="FFFFFF"/>
                </a:highlight>
                <a:latin typeface="Times New Roman"/>
                <a:ea typeface="Times New Roman"/>
                <a:cs typeface="Times New Roman"/>
                <a:sym typeface="Times New Roman"/>
              </a:rPr>
              <a:t> This adapts the technique in which every incoming packet is sent on every outgoing line except from which it arrived. One problem with this is that packets may go in a loop and as a result of which a node may receive duplicate packets. These problems can be overcome with the help of </a:t>
            </a:r>
            <a:r>
              <a:rPr lang="en-US" sz="1400" b="1" dirty="0">
                <a:solidFill>
                  <a:srgbClr val="C00000"/>
                </a:solidFill>
                <a:highlight>
                  <a:srgbClr val="FFFFFF"/>
                </a:highlight>
                <a:latin typeface="Times New Roman"/>
                <a:ea typeface="Times New Roman"/>
                <a:cs typeface="Times New Roman"/>
                <a:sym typeface="Times New Roman"/>
              </a:rPr>
              <a:t>sequence numbers, hop count, and spanning trees. </a:t>
            </a:r>
            <a:endParaRPr sz="1400" b="1" dirty="0">
              <a:solidFill>
                <a:srgbClr val="C00000"/>
              </a:solidFill>
              <a:highlight>
                <a:srgbClr val="FFFFFF"/>
              </a:highlight>
              <a:latin typeface="Times New Roman"/>
              <a:ea typeface="Times New Roman"/>
              <a:cs typeface="Times New Roman"/>
              <a:sym typeface="Times New Roman"/>
            </a:endParaRPr>
          </a:p>
          <a:p>
            <a:pPr marL="457200" lvl="0" indent="0" algn="l" rtl="0">
              <a:lnSpc>
                <a:spcPct val="115000"/>
              </a:lnSpc>
              <a:spcBef>
                <a:spcPts val="0"/>
              </a:spcBef>
              <a:spcAft>
                <a:spcPts val="0"/>
              </a:spcAft>
              <a:buNone/>
            </a:pPr>
            <a:endParaRPr sz="1400" dirty="0">
              <a:solidFill>
                <a:srgbClr val="C00000"/>
              </a:solidFill>
              <a:highlight>
                <a:srgbClr val="FFFFFF"/>
              </a:highlight>
              <a:latin typeface="Times New Roman"/>
              <a:ea typeface="Times New Roman"/>
              <a:cs typeface="Times New Roman"/>
              <a:sym typeface="Times New Roman"/>
            </a:endParaRPr>
          </a:p>
          <a:p>
            <a:pPr marL="457200" lvl="0" indent="0" algn="l" rtl="0">
              <a:lnSpc>
                <a:spcPct val="115000"/>
              </a:lnSpc>
              <a:spcBef>
                <a:spcPts val="0"/>
              </a:spcBef>
              <a:spcAft>
                <a:spcPts val="0"/>
              </a:spcAft>
              <a:buNone/>
            </a:pPr>
            <a:endParaRPr sz="1400" dirty="0">
              <a:solidFill>
                <a:srgbClr val="273239"/>
              </a:solidFill>
              <a:highlight>
                <a:srgbClr val="FFFFFF"/>
              </a:highlight>
              <a:latin typeface="Times New Roman"/>
              <a:ea typeface="Times New Roman"/>
              <a:cs typeface="Times New Roman"/>
              <a:sym typeface="Times New Roman"/>
            </a:endParaRPr>
          </a:p>
          <a:p>
            <a:pPr marL="342900" lvl="0" indent="-317500" algn="just" rtl="0">
              <a:lnSpc>
                <a:spcPct val="115000"/>
              </a:lnSpc>
              <a:spcBef>
                <a:spcPts val="0"/>
              </a:spcBef>
              <a:spcAft>
                <a:spcPts val="0"/>
              </a:spcAft>
              <a:buClr>
                <a:srgbClr val="273239"/>
              </a:buClr>
              <a:buSzPts val="1400"/>
              <a:buFont typeface="Nunito"/>
              <a:buChar char="●"/>
            </a:pPr>
            <a:r>
              <a:rPr lang="en-US" sz="1400" b="1" dirty="0" smtClean="0">
                <a:solidFill>
                  <a:srgbClr val="002060"/>
                </a:solidFill>
                <a:highlight>
                  <a:srgbClr val="FFFFFF"/>
                </a:highlight>
                <a:latin typeface="Times New Roman"/>
                <a:ea typeface="Times New Roman"/>
                <a:cs typeface="Times New Roman"/>
                <a:sym typeface="Times New Roman"/>
              </a:rPr>
              <a:t>Random walk:</a:t>
            </a:r>
            <a:r>
              <a:rPr lang="en-US" sz="1400" dirty="0" smtClean="0">
                <a:solidFill>
                  <a:srgbClr val="002060"/>
                </a:solidFill>
                <a:highlight>
                  <a:srgbClr val="FFFFFF"/>
                </a:highlight>
                <a:latin typeface="Times New Roman"/>
                <a:ea typeface="Times New Roman"/>
                <a:cs typeface="Times New Roman"/>
                <a:sym typeface="Times New Roman"/>
              </a:rPr>
              <a:t> In this method, packets are sent </a:t>
            </a:r>
            <a:r>
              <a:rPr lang="en-US" sz="1400" b="1" dirty="0" smtClean="0">
                <a:solidFill>
                  <a:srgbClr val="002060"/>
                </a:solidFill>
                <a:highlight>
                  <a:srgbClr val="FFFFFF"/>
                </a:highlight>
                <a:latin typeface="Times New Roman"/>
                <a:ea typeface="Times New Roman"/>
                <a:cs typeface="Times New Roman"/>
                <a:sym typeface="Times New Roman"/>
              </a:rPr>
              <a:t>host by host or node by node </a:t>
            </a:r>
            <a:r>
              <a:rPr lang="en-US" sz="1400" dirty="0" smtClean="0">
                <a:solidFill>
                  <a:srgbClr val="002060"/>
                </a:solidFill>
                <a:highlight>
                  <a:srgbClr val="FFFFFF"/>
                </a:highlight>
                <a:latin typeface="Times New Roman"/>
                <a:ea typeface="Times New Roman"/>
                <a:cs typeface="Times New Roman"/>
                <a:sym typeface="Times New Roman"/>
              </a:rPr>
              <a:t>to one of its neighbors randomly. This is a highly robust method that is usually implemented by sending packets onto the link which is least queued.</a:t>
            </a:r>
            <a:endParaRPr sz="1400" dirty="0" smtClean="0">
              <a:solidFill>
                <a:srgbClr val="002060"/>
              </a:solidFill>
              <a:highlight>
                <a:srgbClr val="FFFFFF"/>
              </a:highlight>
              <a:latin typeface="Times New Roman"/>
              <a:ea typeface="Times New Roman"/>
              <a:cs typeface="Times New Roman"/>
              <a:sym typeface="Times New Roman"/>
            </a:endParaRPr>
          </a:p>
          <a:p>
            <a:pPr marL="0" lvl="0" indent="0" algn="l" rtl="0">
              <a:spcBef>
                <a:spcPts val="1800"/>
              </a:spcBef>
              <a:spcAft>
                <a:spcPts val="0"/>
              </a:spcAft>
              <a:buNone/>
            </a:pPr>
            <a:endParaRPr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
          <p:cNvSpPr txBox="1"/>
          <p:nvPr/>
        </p:nvSpPr>
        <p:spPr>
          <a:xfrm>
            <a:off x="1524000" y="1"/>
            <a:ext cx="5558971" cy="46162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Times New Roman"/>
                <a:ea typeface="Times New Roman"/>
                <a:cs typeface="Times New Roman"/>
                <a:sym typeface="Times New Roman"/>
              </a:rPr>
              <a:t>   </a:t>
            </a:r>
            <a:r>
              <a:rPr lang="en-US" sz="2400" b="1" dirty="0" smtClean="0">
                <a:solidFill>
                  <a:srgbClr val="002060"/>
                </a:solidFill>
                <a:latin typeface="Times New Roman"/>
                <a:ea typeface="Times New Roman"/>
                <a:cs typeface="Times New Roman"/>
                <a:sym typeface="Times New Roman"/>
              </a:rPr>
              <a:t>Flooding</a:t>
            </a:r>
            <a:endParaRPr sz="2400" b="1" i="0" u="none" strike="noStrike" cap="none" dirty="0">
              <a:solidFill>
                <a:srgbClr val="002060"/>
              </a:solidFill>
              <a:latin typeface="Times New Roman"/>
              <a:ea typeface="Times New Roman"/>
              <a:cs typeface="Times New Roman"/>
              <a:sym typeface="Times New Roman"/>
            </a:endParaRPr>
          </a:p>
        </p:txBody>
      </p:sp>
      <p:sp>
        <p:nvSpPr>
          <p:cNvPr id="86" name="Google Shape;86;p1"/>
          <p:cNvSpPr/>
          <p:nvPr/>
        </p:nvSpPr>
        <p:spPr>
          <a:xfrm>
            <a:off x="87086" y="919844"/>
            <a:ext cx="8904514" cy="30777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002060"/>
              </a:solidFill>
              <a:latin typeface="Arial"/>
              <a:ea typeface="Arial"/>
              <a:cs typeface="Arial"/>
              <a:sym typeface="Arial"/>
            </a:endParaRPr>
          </a:p>
        </p:txBody>
      </p:sp>
      <p:sp>
        <p:nvSpPr>
          <p:cNvPr id="87" name="Google Shape;87;p1"/>
          <p:cNvSpPr/>
          <p:nvPr/>
        </p:nvSpPr>
        <p:spPr>
          <a:xfrm>
            <a:off x="137885" y="928915"/>
            <a:ext cx="8773885" cy="307777"/>
          </a:xfrm>
          <a:prstGeom prst="rect">
            <a:avLst/>
          </a:prstGeom>
          <a:noFill/>
          <a:ln>
            <a:noFill/>
          </a:ln>
        </p:spPr>
        <p:txBody>
          <a:bodyPr spcFirstLastPara="1" wrap="square" lIns="91425" tIns="45700" rIns="91425" bIns="45700" anchor="t" anchorCtr="0">
            <a:spAutoFit/>
          </a:bodyPr>
          <a:lstStyle/>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Roboto"/>
              <a:ea typeface="Roboto"/>
              <a:cs typeface="Roboto"/>
              <a:sym typeface="Roboto"/>
            </a:endParaRPr>
          </a:p>
        </p:txBody>
      </p:sp>
      <p:sp>
        <p:nvSpPr>
          <p:cNvPr id="88" name="Google Shape;88;p1"/>
          <p:cNvSpPr/>
          <p:nvPr/>
        </p:nvSpPr>
        <p:spPr>
          <a:xfrm>
            <a:off x="137885" y="910773"/>
            <a:ext cx="8904513" cy="292388"/>
          </a:xfrm>
          <a:prstGeom prst="rect">
            <a:avLst/>
          </a:prstGeom>
          <a:noFill/>
          <a:ln>
            <a:noFill/>
          </a:ln>
        </p:spPr>
        <p:txBody>
          <a:bodyPr spcFirstLastPara="1" wrap="square" lIns="91425" tIns="45700" rIns="91425" bIns="45700" anchor="t" anchorCtr="0">
            <a:spAutoFit/>
          </a:bodyPr>
          <a:lstStyle/>
          <a:p>
            <a:pPr marL="285750" marR="0" lvl="0" indent="-203200" algn="just" rtl="0">
              <a:lnSpc>
                <a:spcPct val="100000"/>
              </a:lnSpc>
              <a:spcBef>
                <a:spcPts val="0"/>
              </a:spcBef>
              <a:spcAft>
                <a:spcPts val="0"/>
              </a:spcAft>
              <a:buClr>
                <a:srgbClr val="000000"/>
              </a:buClr>
              <a:buSzPts val="1300"/>
              <a:buFont typeface="Arial"/>
              <a:buNone/>
            </a:pPr>
            <a:endParaRPr sz="1300" b="0" i="0" u="none" strike="noStrike" cap="none">
              <a:solidFill>
                <a:srgbClr val="002060"/>
              </a:solidFill>
              <a:latin typeface="Nunito"/>
              <a:ea typeface="Nunito"/>
              <a:cs typeface="Nunito"/>
              <a:sym typeface="Nunito"/>
            </a:endParaRPr>
          </a:p>
        </p:txBody>
      </p:sp>
      <p:sp>
        <p:nvSpPr>
          <p:cNvPr id="89" name="Google Shape;89;p1" descr="Advantages of Piggybacking | disadvantages of Piggybacking"/>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 descr="Advantages of Piggybacking | disadvantages of Piggybacking"/>
          <p:cNvSpPr/>
          <p:nvPr/>
        </p:nvSpPr>
        <p:spPr>
          <a:xfrm>
            <a:off x="307975" y="7937"/>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
          <p:cNvSpPr/>
          <p:nvPr/>
        </p:nvSpPr>
        <p:spPr>
          <a:xfrm>
            <a:off x="307975" y="1017479"/>
            <a:ext cx="8683625" cy="30777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002060"/>
              </a:solidFill>
              <a:latin typeface="Noto Sans"/>
              <a:ea typeface="Noto Sans"/>
              <a:cs typeface="Noto Sans"/>
              <a:sym typeface="Noto Sans"/>
            </a:endParaRPr>
          </a:p>
        </p:txBody>
      </p:sp>
      <p:sp>
        <p:nvSpPr>
          <p:cNvPr id="92" name="Google Shape;92;p1"/>
          <p:cNvSpPr/>
          <p:nvPr/>
        </p:nvSpPr>
        <p:spPr>
          <a:xfrm>
            <a:off x="1342572" y="3331828"/>
            <a:ext cx="6763658" cy="523220"/>
          </a:xfrm>
          <a:prstGeom prst="rect">
            <a:avLst/>
          </a:prstGeom>
          <a:noFill/>
          <a:ln>
            <a:noFill/>
          </a:ln>
        </p:spPr>
        <p:txBody>
          <a:bodyPr spcFirstLastPara="1" wrap="square" lIns="91425" tIns="45700" rIns="91425" bIns="45700" anchor="t" anchorCtr="0">
            <a:spAutoFit/>
          </a:bodyPr>
          <a:lstStyle/>
          <a:p>
            <a:pPr marL="285750" marR="0" lvl="0" indent="-196850" algn="just"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Arial"/>
              <a:ea typeface="Arial"/>
              <a:cs typeface="Arial"/>
              <a:sym typeface="Arial"/>
            </a:endParaRPr>
          </a:p>
          <a:p>
            <a:pPr marL="285750" marR="0" lvl="0" indent="-196850" algn="just"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Arial"/>
              <a:ea typeface="Arial"/>
              <a:cs typeface="Arial"/>
              <a:sym typeface="Arial"/>
            </a:endParaRPr>
          </a:p>
        </p:txBody>
      </p:sp>
      <p:sp>
        <p:nvSpPr>
          <p:cNvPr id="93" name="Google Shape;93;p1"/>
          <p:cNvSpPr/>
          <p:nvPr/>
        </p:nvSpPr>
        <p:spPr>
          <a:xfrm>
            <a:off x="87087" y="1017478"/>
            <a:ext cx="8955312" cy="1384954"/>
          </a:xfrm>
          <a:prstGeom prst="rect">
            <a:avLst/>
          </a:prstGeom>
          <a:noFill/>
          <a:ln>
            <a:noFill/>
          </a:ln>
        </p:spPr>
        <p:txBody>
          <a:bodyPr spcFirstLastPara="1" wrap="square" lIns="91425" tIns="45700" rIns="91425" bIns="45700" anchor="t" anchorCtr="0">
            <a:spAutoFit/>
          </a:bodyPr>
          <a:lstStyle/>
          <a:p>
            <a:pPr marL="285750" indent="-285750" algn="just">
              <a:buFont typeface="Arial" panose="020B0604020202020204" pitchFamily="34" charset="0"/>
              <a:buChar char="•"/>
            </a:pPr>
            <a:r>
              <a:rPr lang="en-US" dirty="0">
                <a:solidFill>
                  <a:srgbClr val="C00000"/>
                </a:solidFill>
              </a:rPr>
              <a:t>Flooding is a </a:t>
            </a:r>
            <a:r>
              <a:rPr lang="en-US" b="1" dirty="0">
                <a:solidFill>
                  <a:srgbClr val="C00000"/>
                </a:solidFill>
              </a:rPr>
              <a:t>non-adaptive routing technique</a:t>
            </a:r>
            <a:r>
              <a:rPr lang="en-US" dirty="0">
                <a:solidFill>
                  <a:srgbClr val="C00000"/>
                </a:solidFill>
              </a:rPr>
              <a:t> following this simple method: when a data packet arrives at a router, it is sent to all the outgoing links except the one it has arrived on</a:t>
            </a:r>
            <a:r>
              <a:rPr lang="en-US" dirty="0" smtClean="0">
                <a:solidFill>
                  <a:srgbClr val="C00000"/>
                </a:solidFill>
              </a:rPr>
              <a:t>.</a:t>
            </a:r>
          </a:p>
          <a:p>
            <a:pPr marL="285750" indent="-285750" algn="just">
              <a:buFont typeface="Arial" panose="020B0604020202020204" pitchFamily="34" charset="0"/>
              <a:buChar char="•"/>
            </a:pPr>
            <a:endParaRPr lang="en-US" dirty="0">
              <a:solidFill>
                <a:srgbClr val="C00000"/>
              </a:solidFill>
            </a:endParaRPr>
          </a:p>
          <a:p>
            <a:pPr marL="285750" indent="-285750" algn="just">
              <a:buFont typeface="Arial" panose="020B0604020202020204" pitchFamily="34" charset="0"/>
              <a:buChar char="•"/>
            </a:pPr>
            <a:r>
              <a:rPr lang="en-US" dirty="0">
                <a:solidFill>
                  <a:srgbClr val="C00000"/>
                </a:solidFill>
              </a:rPr>
              <a:t>For example, let us consider the </a:t>
            </a:r>
            <a:r>
              <a:rPr lang="en-US" b="1" dirty="0" smtClean="0">
                <a:solidFill>
                  <a:srgbClr val="C00000"/>
                </a:solidFill>
              </a:rPr>
              <a:t>network</a:t>
            </a:r>
            <a:r>
              <a:rPr lang="en-US" dirty="0">
                <a:solidFill>
                  <a:srgbClr val="C00000"/>
                </a:solidFill>
              </a:rPr>
              <a:t> </a:t>
            </a:r>
            <a:r>
              <a:rPr lang="en-US" dirty="0" smtClean="0">
                <a:solidFill>
                  <a:srgbClr val="C00000"/>
                </a:solidFill>
              </a:rPr>
              <a:t>in </a:t>
            </a:r>
            <a:r>
              <a:rPr lang="en-US" dirty="0">
                <a:solidFill>
                  <a:srgbClr val="C00000"/>
                </a:solidFill>
              </a:rPr>
              <a:t>the figure, having six routers that are connected through transmission lines</a:t>
            </a:r>
            <a:r>
              <a:rPr lang="en-US" dirty="0" smtClean="0">
                <a:solidFill>
                  <a:srgbClr val="C00000"/>
                </a:solidFill>
              </a:rPr>
              <a:t>.</a:t>
            </a:r>
          </a:p>
          <a:p>
            <a:pPr marL="285750" indent="-285750" algn="just">
              <a:buFont typeface="Arial" panose="020B0604020202020204" pitchFamily="34" charset="0"/>
              <a:buChar char="•"/>
            </a:pPr>
            <a:endParaRPr lang="en-US" dirty="0">
              <a:solidFill>
                <a:srgbClr val="C00000"/>
              </a:solidFill>
            </a:endParaRPr>
          </a:p>
        </p:txBody>
      </p:sp>
      <p:sp>
        <p:nvSpPr>
          <p:cNvPr id="94" name="Google Shape;94;p1"/>
          <p:cNvSpPr/>
          <p:nvPr/>
        </p:nvSpPr>
        <p:spPr>
          <a:xfrm>
            <a:off x="612775" y="3679745"/>
            <a:ext cx="7645854" cy="307777"/>
          </a:xfrm>
          <a:prstGeom prst="rect">
            <a:avLst/>
          </a:prstGeom>
          <a:noFill/>
          <a:ln>
            <a:noFill/>
          </a:ln>
        </p:spPr>
        <p:txBody>
          <a:bodyPr spcFirstLastPara="1" wrap="square" lIns="91425" tIns="45700" rIns="91425" bIns="45700" anchor="t" anchorCtr="0">
            <a:spAutoFit/>
          </a:bodyPr>
          <a:lstStyle/>
          <a:p>
            <a:pPr marL="285750" marR="0" lvl="0" indent="-215900" algn="just" rtl="0">
              <a:lnSpc>
                <a:spcPct val="100000"/>
              </a:lnSpc>
              <a:spcBef>
                <a:spcPts val="0"/>
              </a:spcBef>
              <a:spcAft>
                <a:spcPts val="0"/>
              </a:spcAft>
              <a:buClr>
                <a:schemeClr val="dk1"/>
              </a:buClr>
              <a:buSzPts val="1100"/>
              <a:buFont typeface="Arial"/>
              <a:buNone/>
            </a:pPr>
            <a:endParaRPr sz="1400" b="0" i="0" u="none" strike="noStrike" cap="none">
              <a:solidFill>
                <a:srgbClr val="C00000"/>
              </a:solidFill>
              <a:latin typeface="Arial"/>
              <a:ea typeface="Arial"/>
              <a:cs typeface="Arial"/>
              <a:sym typeface="Arial"/>
            </a:endParaRPr>
          </a:p>
        </p:txBody>
      </p:sp>
      <p:sp>
        <p:nvSpPr>
          <p:cNvPr id="2" name="Rectangle 1"/>
          <p:cNvSpPr/>
          <p:nvPr/>
        </p:nvSpPr>
        <p:spPr>
          <a:xfrm>
            <a:off x="155575" y="910773"/>
            <a:ext cx="8792480"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endParaRPr>
          </a:p>
        </p:txBody>
      </p:sp>
      <p:pic>
        <p:nvPicPr>
          <p:cNvPr id="14" name="Picture 13"/>
          <p:cNvPicPr>
            <a:picLocks noChangeAspect="1"/>
          </p:cNvPicPr>
          <p:nvPr/>
        </p:nvPicPr>
        <p:blipFill>
          <a:blip r:embed="rId3"/>
          <a:stretch>
            <a:fillRect/>
          </a:stretch>
        </p:blipFill>
        <p:spPr>
          <a:xfrm>
            <a:off x="257175" y="2345481"/>
            <a:ext cx="3419168" cy="2296206"/>
          </a:xfrm>
          <a:prstGeom prst="rect">
            <a:avLst/>
          </a:prstGeom>
        </p:spPr>
      </p:pic>
      <p:sp>
        <p:nvSpPr>
          <p:cNvPr id="15" name="Rectangle 14"/>
          <p:cNvSpPr/>
          <p:nvPr/>
        </p:nvSpPr>
        <p:spPr>
          <a:xfrm>
            <a:off x="4212318" y="2469687"/>
            <a:ext cx="4572000" cy="2462213"/>
          </a:xfrm>
          <a:prstGeom prst="rect">
            <a:avLst/>
          </a:prstGeom>
        </p:spPr>
        <p:txBody>
          <a:bodyPr>
            <a:spAutoFit/>
          </a:bodyPr>
          <a:lstStyle/>
          <a:p>
            <a:pPr algn="just">
              <a:buFont typeface="Arial" panose="020B0604020202020204" pitchFamily="34" charset="0"/>
              <a:buChar char="•"/>
            </a:pPr>
            <a:r>
              <a:rPr lang="en-US" dirty="0">
                <a:solidFill>
                  <a:srgbClr val="C00000"/>
                </a:solidFill>
                <a:latin typeface="+mn-lt"/>
              </a:rPr>
              <a:t>An incoming packet to A, will be sent to B, C and D.</a:t>
            </a:r>
          </a:p>
          <a:p>
            <a:pPr algn="just">
              <a:buFont typeface="Arial" panose="020B0604020202020204" pitchFamily="34" charset="0"/>
              <a:buChar char="•"/>
            </a:pPr>
            <a:endParaRPr lang="en-US" dirty="0" smtClean="0">
              <a:solidFill>
                <a:srgbClr val="C00000"/>
              </a:solidFill>
              <a:latin typeface="+mn-lt"/>
            </a:endParaRPr>
          </a:p>
          <a:p>
            <a:pPr algn="just">
              <a:buFont typeface="Arial" panose="020B0604020202020204" pitchFamily="34" charset="0"/>
              <a:buChar char="•"/>
            </a:pPr>
            <a:r>
              <a:rPr lang="en-US" dirty="0" smtClean="0">
                <a:solidFill>
                  <a:srgbClr val="C00000"/>
                </a:solidFill>
                <a:latin typeface="+mn-lt"/>
              </a:rPr>
              <a:t>B </a:t>
            </a:r>
            <a:r>
              <a:rPr lang="en-US" dirty="0">
                <a:solidFill>
                  <a:srgbClr val="C00000"/>
                </a:solidFill>
                <a:latin typeface="+mn-lt"/>
              </a:rPr>
              <a:t>will send the packet to C and E.</a:t>
            </a:r>
          </a:p>
          <a:p>
            <a:pPr algn="just">
              <a:buFont typeface="Arial" panose="020B0604020202020204" pitchFamily="34" charset="0"/>
              <a:buChar char="•"/>
            </a:pPr>
            <a:endParaRPr lang="en-US" dirty="0" smtClean="0">
              <a:solidFill>
                <a:srgbClr val="C00000"/>
              </a:solidFill>
              <a:latin typeface="+mn-lt"/>
            </a:endParaRPr>
          </a:p>
          <a:p>
            <a:pPr algn="just">
              <a:buFont typeface="Arial" panose="020B0604020202020204" pitchFamily="34" charset="0"/>
              <a:buChar char="•"/>
            </a:pPr>
            <a:r>
              <a:rPr lang="en-US" dirty="0" smtClean="0">
                <a:solidFill>
                  <a:srgbClr val="C00000"/>
                </a:solidFill>
                <a:latin typeface="+mn-lt"/>
              </a:rPr>
              <a:t>C </a:t>
            </a:r>
            <a:r>
              <a:rPr lang="en-US" dirty="0">
                <a:solidFill>
                  <a:srgbClr val="C00000"/>
                </a:solidFill>
                <a:latin typeface="+mn-lt"/>
              </a:rPr>
              <a:t>will send the packet to B, D and F.</a:t>
            </a:r>
          </a:p>
          <a:p>
            <a:pPr algn="just">
              <a:buFont typeface="Arial" panose="020B0604020202020204" pitchFamily="34" charset="0"/>
              <a:buChar char="•"/>
            </a:pPr>
            <a:endParaRPr lang="en-US" dirty="0" smtClean="0">
              <a:solidFill>
                <a:srgbClr val="C00000"/>
              </a:solidFill>
              <a:latin typeface="+mn-lt"/>
            </a:endParaRPr>
          </a:p>
          <a:p>
            <a:pPr algn="just">
              <a:buFont typeface="Arial" panose="020B0604020202020204" pitchFamily="34" charset="0"/>
              <a:buChar char="•"/>
            </a:pPr>
            <a:r>
              <a:rPr lang="en-US" dirty="0" smtClean="0">
                <a:solidFill>
                  <a:srgbClr val="C00000"/>
                </a:solidFill>
                <a:latin typeface="+mn-lt"/>
              </a:rPr>
              <a:t>D </a:t>
            </a:r>
            <a:r>
              <a:rPr lang="en-US" dirty="0">
                <a:solidFill>
                  <a:srgbClr val="C00000"/>
                </a:solidFill>
                <a:latin typeface="+mn-lt"/>
              </a:rPr>
              <a:t>will send the packet to C and F.</a:t>
            </a:r>
          </a:p>
          <a:p>
            <a:pPr algn="just">
              <a:buFont typeface="Arial" panose="020B0604020202020204" pitchFamily="34" charset="0"/>
              <a:buChar char="•"/>
            </a:pPr>
            <a:endParaRPr lang="en-US" dirty="0" smtClean="0">
              <a:solidFill>
                <a:srgbClr val="C00000"/>
              </a:solidFill>
              <a:latin typeface="+mn-lt"/>
            </a:endParaRPr>
          </a:p>
          <a:p>
            <a:pPr algn="just">
              <a:buFont typeface="Arial" panose="020B0604020202020204" pitchFamily="34" charset="0"/>
              <a:buChar char="•"/>
            </a:pPr>
            <a:r>
              <a:rPr lang="en-US" dirty="0" smtClean="0">
                <a:solidFill>
                  <a:srgbClr val="C00000"/>
                </a:solidFill>
                <a:latin typeface="+mn-lt"/>
              </a:rPr>
              <a:t>E </a:t>
            </a:r>
            <a:r>
              <a:rPr lang="en-US" dirty="0">
                <a:solidFill>
                  <a:srgbClr val="C00000"/>
                </a:solidFill>
                <a:latin typeface="+mn-lt"/>
              </a:rPr>
              <a:t>will send the packet to F.</a:t>
            </a:r>
          </a:p>
          <a:p>
            <a:pPr algn="just">
              <a:buFont typeface="Arial" panose="020B0604020202020204" pitchFamily="34" charset="0"/>
              <a:buChar char="•"/>
            </a:pPr>
            <a:endParaRPr lang="en-US" dirty="0">
              <a:solidFill>
                <a:srgbClr val="C00000"/>
              </a:solidFill>
              <a:latin typeface="+mn-lt"/>
            </a:endParaRPr>
          </a:p>
          <a:p>
            <a:pPr algn="just">
              <a:buFont typeface="Arial" panose="020B0604020202020204" pitchFamily="34" charset="0"/>
              <a:buChar char="•"/>
            </a:pPr>
            <a:r>
              <a:rPr lang="en-US" dirty="0" smtClean="0">
                <a:solidFill>
                  <a:srgbClr val="C00000"/>
                </a:solidFill>
                <a:latin typeface="+mn-lt"/>
              </a:rPr>
              <a:t> F </a:t>
            </a:r>
            <a:r>
              <a:rPr lang="en-US" dirty="0">
                <a:solidFill>
                  <a:srgbClr val="C00000"/>
                </a:solidFill>
                <a:latin typeface="+mn-lt"/>
              </a:rPr>
              <a:t>will send the packet to C and E.</a:t>
            </a:r>
          </a:p>
        </p:txBody>
      </p:sp>
    </p:spTree>
    <p:extLst>
      <p:ext uri="{BB962C8B-B14F-4D97-AF65-F5344CB8AC3E}">
        <p14:creationId xmlns:p14="http://schemas.microsoft.com/office/powerpoint/2010/main" val="3436686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53250" y="222097"/>
            <a:ext cx="8520600" cy="461624"/>
          </a:xfrm>
          <a:noFill/>
          <a:ln>
            <a:noFill/>
          </a:ln>
        </p:spPr>
        <p:txBody>
          <a:bodyPr spcFirstLastPara="1" wrap="square" lIns="91425" tIns="45700" rIns="91425" bIns="45700" anchor="t" anchorCtr="0">
            <a:spAutoFit/>
          </a:bodyPr>
          <a:lstStyle/>
          <a:p>
            <a:pPr>
              <a:buClr>
                <a:srgbClr val="000000"/>
              </a:buClr>
              <a:buSzPts val="2400"/>
            </a:pPr>
            <a:r>
              <a:rPr lang="en-US" sz="2400" b="1" dirty="0">
                <a:solidFill>
                  <a:srgbClr val="000000"/>
                </a:solidFill>
                <a:latin typeface="Times New Roman"/>
                <a:ea typeface="Times New Roman"/>
                <a:cs typeface="Times New Roman"/>
              </a:rPr>
              <a:t>Types of flooding </a:t>
            </a:r>
          </a:p>
        </p:txBody>
      </p:sp>
      <p:sp>
        <p:nvSpPr>
          <p:cNvPr id="6" name="Text Placeholder 5"/>
          <p:cNvSpPr>
            <a:spLocks noGrp="1"/>
          </p:cNvSpPr>
          <p:nvPr>
            <p:ph type="body" idx="1"/>
          </p:nvPr>
        </p:nvSpPr>
        <p:spPr>
          <a:xfrm>
            <a:off x="152401" y="1095500"/>
            <a:ext cx="8882742" cy="3416400"/>
          </a:xfrm>
        </p:spPr>
        <p:txBody>
          <a:bodyPr>
            <a:normAutofit/>
          </a:bodyPr>
          <a:lstStyle/>
          <a:p>
            <a:pPr algn="just"/>
            <a:endParaRPr lang="en-US" sz="1400" dirty="0">
              <a:solidFill>
                <a:srgbClr val="C00000"/>
              </a:solidFill>
            </a:endParaRPr>
          </a:p>
          <a:p>
            <a:pPr algn="just"/>
            <a:r>
              <a:rPr lang="en-US" sz="1400" b="1" dirty="0">
                <a:solidFill>
                  <a:srgbClr val="C00000"/>
                </a:solidFill>
                <a:highlight>
                  <a:srgbClr val="FFFFFF"/>
                </a:highlight>
                <a:latin typeface="Times New Roman"/>
                <a:ea typeface="Times New Roman"/>
                <a:cs typeface="Times New Roman"/>
              </a:rPr>
              <a:t>Uncontrolled flooding − </a:t>
            </a:r>
            <a:r>
              <a:rPr lang="en-US" sz="1400" dirty="0">
                <a:solidFill>
                  <a:srgbClr val="C00000"/>
                </a:solidFill>
                <a:highlight>
                  <a:srgbClr val="FFFFFF"/>
                </a:highlight>
                <a:latin typeface="Times New Roman"/>
                <a:ea typeface="Times New Roman"/>
                <a:cs typeface="Times New Roman"/>
              </a:rPr>
              <a:t>Here, each router unconditionally transmits the incoming data packets to all its </a:t>
            </a:r>
            <a:r>
              <a:rPr lang="en-US" sz="1400" dirty="0">
                <a:solidFill>
                  <a:srgbClr val="C00000"/>
                </a:solidFill>
                <a:highlight>
                  <a:srgbClr val="FFFFFF"/>
                </a:highlight>
                <a:latin typeface="Times New Roman"/>
                <a:ea typeface="Times New Roman"/>
                <a:cs typeface="Times New Roman"/>
              </a:rPr>
              <a:t>neighbors.</a:t>
            </a:r>
            <a:endParaRPr lang="en-US" sz="1400" dirty="0">
              <a:solidFill>
                <a:srgbClr val="C00000"/>
              </a:solidFill>
              <a:highlight>
                <a:srgbClr val="FFFFFF"/>
              </a:highlight>
              <a:latin typeface="Times New Roman"/>
              <a:ea typeface="Times New Roman"/>
              <a:cs typeface="Times New Roman"/>
            </a:endParaRPr>
          </a:p>
          <a:p>
            <a:pPr algn="just"/>
            <a:endParaRPr lang="en-US" sz="1400" b="1" dirty="0">
              <a:solidFill>
                <a:srgbClr val="C00000"/>
              </a:solidFill>
              <a:highlight>
                <a:srgbClr val="FFFFFF"/>
              </a:highlight>
              <a:latin typeface="Times New Roman"/>
              <a:ea typeface="Times New Roman"/>
              <a:cs typeface="Times New Roman"/>
            </a:endParaRPr>
          </a:p>
          <a:p>
            <a:pPr algn="just"/>
            <a:r>
              <a:rPr lang="en-US" sz="1400" b="1" dirty="0">
                <a:solidFill>
                  <a:srgbClr val="C00000"/>
                </a:solidFill>
                <a:highlight>
                  <a:srgbClr val="FFFFFF"/>
                </a:highlight>
                <a:latin typeface="Times New Roman"/>
                <a:ea typeface="Times New Roman"/>
                <a:cs typeface="Times New Roman"/>
              </a:rPr>
              <a:t>Controlled flooding </a:t>
            </a:r>
            <a:r>
              <a:rPr lang="en-US" sz="1400" dirty="0">
                <a:solidFill>
                  <a:srgbClr val="C00000"/>
                </a:solidFill>
                <a:highlight>
                  <a:srgbClr val="FFFFFF"/>
                </a:highlight>
                <a:latin typeface="Times New Roman"/>
                <a:ea typeface="Times New Roman"/>
                <a:cs typeface="Times New Roman"/>
              </a:rPr>
              <a:t>− They use some methods to control the transmission of packets to the </a:t>
            </a:r>
            <a:r>
              <a:rPr lang="en-US" sz="1400" dirty="0">
                <a:solidFill>
                  <a:srgbClr val="C00000"/>
                </a:solidFill>
                <a:highlight>
                  <a:srgbClr val="FFFFFF"/>
                </a:highlight>
                <a:latin typeface="Times New Roman"/>
                <a:ea typeface="Times New Roman"/>
                <a:cs typeface="Times New Roman"/>
              </a:rPr>
              <a:t>neighboring </a:t>
            </a:r>
            <a:r>
              <a:rPr lang="en-US" sz="1400" dirty="0">
                <a:solidFill>
                  <a:srgbClr val="C00000"/>
                </a:solidFill>
                <a:highlight>
                  <a:srgbClr val="FFFFFF"/>
                </a:highlight>
                <a:latin typeface="Times New Roman"/>
                <a:ea typeface="Times New Roman"/>
                <a:cs typeface="Times New Roman"/>
              </a:rPr>
              <a:t>nodes. The two popular algorithms for controlled flooding are </a:t>
            </a:r>
            <a:r>
              <a:rPr lang="en-US" sz="1400" b="1" dirty="0">
                <a:solidFill>
                  <a:srgbClr val="C00000"/>
                </a:solidFill>
                <a:highlight>
                  <a:srgbClr val="FFFFFF"/>
                </a:highlight>
                <a:latin typeface="Times New Roman"/>
                <a:ea typeface="Times New Roman"/>
                <a:cs typeface="Times New Roman"/>
              </a:rPr>
              <a:t>Sequence Number Controlled Flooding (SNCF) and Reverse Path Forwarding (RPF).</a:t>
            </a:r>
          </a:p>
          <a:p>
            <a:pPr algn="just"/>
            <a:endParaRPr lang="en-US" sz="1400" dirty="0">
              <a:solidFill>
                <a:srgbClr val="C00000"/>
              </a:solidFill>
              <a:highlight>
                <a:srgbClr val="FFFFFF"/>
              </a:highlight>
              <a:latin typeface="Times New Roman"/>
              <a:ea typeface="Times New Roman"/>
              <a:cs typeface="Times New Roman"/>
            </a:endParaRPr>
          </a:p>
          <a:p>
            <a:pPr algn="just"/>
            <a:r>
              <a:rPr lang="en-US" sz="1400" b="1" dirty="0">
                <a:solidFill>
                  <a:srgbClr val="C00000"/>
                </a:solidFill>
                <a:highlight>
                  <a:srgbClr val="FFFFFF"/>
                </a:highlight>
                <a:latin typeface="Times New Roman"/>
                <a:ea typeface="Times New Roman"/>
                <a:cs typeface="Times New Roman"/>
              </a:rPr>
              <a:t>Selective flooding</a:t>
            </a:r>
            <a:r>
              <a:rPr lang="en-US" sz="1400" dirty="0">
                <a:solidFill>
                  <a:srgbClr val="C00000"/>
                </a:solidFill>
                <a:highlight>
                  <a:srgbClr val="FFFFFF"/>
                </a:highlight>
                <a:latin typeface="Times New Roman"/>
                <a:ea typeface="Times New Roman"/>
                <a:cs typeface="Times New Roman"/>
              </a:rPr>
              <a:t> − Here, the routers don't transmit the incoming packets only along those paths which are heading towards approximately in the right direction, instead of every available paths.</a:t>
            </a:r>
          </a:p>
          <a:p>
            <a:endParaRPr lang="en-US" sz="1400" dirty="0">
              <a:solidFill>
                <a:srgbClr val="C00000"/>
              </a:solidFill>
              <a:highlight>
                <a:srgbClr val="FFFFFF"/>
              </a:highlight>
              <a:latin typeface="Times New Roman"/>
              <a:ea typeface="Times New Roman"/>
              <a:cs typeface="Times New Roman"/>
            </a:endParaRPr>
          </a:p>
          <a:p>
            <a:pPr marL="114300" indent="0">
              <a:buNone/>
            </a:pPr>
            <a:endParaRPr lang="en-IN" sz="1400" dirty="0"/>
          </a:p>
        </p:txBody>
      </p:sp>
    </p:spTree>
    <p:extLst>
      <p:ext uri="{BB962C8B-B14F-4D97-AF65-F5344CB8AC3E}">
        <p14:creationId xmlns:p14="http://schemas.microsoft.com/office/powerpoint/2010/main" val="3372152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
          <p:cNvSpPr txBox="1"/>
          <p:nvPr/>
        </p:nvSpPr>
        <p:spPr>
          <a:xfrm>
            <a:off x="1524000" y="1"/>
            <a:ext cx="5558971" cy="46162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Times New Roman"/>
                <a:ea typeface="Times New Roman"/>
                <a:cs typeface="Times New Roman"/>
                <a:sym typeface="Times New Roman"/>
              </a:rPr>
              <a:t>   </a:t>
            </a:r>
            <a:r>
              <a:rPr lang="en-US" sz="2400" b="1" dirty="0" smtClean="0">
                <a:solidFill>
                  <a:srgbClr val="002060"/>
                </a:solidFill>
                <a:latin typeface="Times New Roman"/>
                <a:ea typeface="Times New Roman"/>
                <a:cs typeface="Times New Roman"/>
                <a:sym typeface="Times New Roman"/>
              </a:rPr>
              <a:t>Flooding</a:t>
            </a:r>
            <a:endParaRPr sz="2400" b="1" i="0" u="none" strike="noStrike" cap="none" dirty="0">
              <a:solidFill>
                <a:srgbClr val="002060"/>
              </a:solidFill>
              <a:latin typeface="Times New Roman"/>
              <a:ea typeface="Times New Roman"/>
              <a:cs typeface="Times New Roman"/>
              <a:sym typeface="Times New Roman"/>
            </a:endParaRPr>
          </a:p>
        </p:txBody>
      </p:sp>
      <p:sp>
        <p:nvSpPr>
          <p:cNvPr id="86" name="Google Shape;86;p1"/>
          <p:cNvSpPr/>
          <p:nvPr/>
        </p:nvSpPr>
        <p:spPr>
          <a:xfrm>
            <a:off x="87086" y="919844"/>
            <a:ext cx="8904514" cy="30777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002060"/>
              </a:solidFill>
              <a:latin typeface="Arial"/>
              <a:ea typeface="Arial"/>
              <a:cs typeface="Arial"/>
              <a:sym typeface="Arial"/>
            </a:endParaRPr>
          </a:p>
        </p:txBody>
      </p:sp>
      <p:sp>
        <p:nvSpPr>
          <p:cNvPr id="87" name="Google Shape;87;p1"/>
          <p:cNvSpPr/>
          <p:nvPr/>
        </p:nvSpPr>
        <p:spPr>
          <a:xfrm>
            <a:off x="137885" y="928915"/>
            <a:ext cx="8773885" cy="307777"/>
          </a:xfrm>
          <a:prstGeom prst="rect">
            <a:avLst/>
          </a:prstGeom>
          <a:noFill/>
          <a:ln>
            <a:noFill/>
          </a:ln>
        </p:spPr>
        <p:txBody>
          <a:bodyPr spcFirstLastPara="1" wrap="square" lIns="91425" tIns="45700" rIns="91425" bIns="45700" anchor="t" anchorCtr="0">
            <a:spAutoFit/>
          </a:bodyPr>
          <a:lstStyle/>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Roboto"/>
              <a:ea typeface="Roboto"/>
              <a:cs typeface="Roboto"/>
              <a:sym typeface="Roboto"/>
            </a:endParaRPr>
          </a:p>
        </p:txBody>
      </p:sp>
      <p:sp>
        <p:nvSpPr>
          <p:cNvPr id="88" name="Google Shape;88;p1"/>
          <p:cNvSpPr/>
          <p:nvPr/>
        </p:nvSpPr>
        <p:spPr>
          <a:xfrm>
            <a:off x="137885" y="910773"/>
            <a:ext cx="8904513" cy="292388"/>
          </a:xfrm>
          <a:prstGeom prst="rect">
            <a:avLst/>
          </a:prstGeom>
          <a:noFill/>
          <a:ln>
            <a:noFill/>
          </a:ln>
        </p:spPr>
        <p:txBody>
          <a:bodyPr spcFirstLastPara="1" wrap="square" lIns="91425" tIns="45700" rIns="91425" bIns="45700" anchor="t" anchorCtr="0">
            <a:spAutoFit/>
          </a:bodyPr>
          <a:lstStyle/>
          <a:p>
            <a:pPr marL="285750" marR="0" lvl="0" indent="-203200" algn="just" rtl="0">
              <a:lnSpc>
                <a:spcPct val="100000"/>
              </a:lnSpc>
              <a:spcBef>
                <a:spcPts val="0"/>
              </a:spcBef>
              <a:spcAft>
                <a:spcPts val="0"/>
              </a:spcAft>
              <a:buClr>
                <a:srgbClr val="000000"/>
              </a:buClr>
              <a:buSzPts val="1300"/>
              <a:buFont typeface="Arial"/>
              <a:buNone/>
            </a:pPr>
            <a:endParaRPr sz="1300" b="0" i="0" u="none" strike="noStrike" cap="none">
              <a:solidFill>
                <a:srgbClr val="002060"/>
              </a:solidFill>
              <a:latin typeface="Nunito"/>
              <a:ea typeface="Nunito"/>
              <a:cs typeface="Nunito"/>
              <a:sym typeface="Nunito"/>
            </a:endParaRPr>
          </a:p>
        </p:txBody>
      </p:sp>
      <p:sp>
        <p:nvSpPr>
          <p:cNvPr id="89" name="Google Shape;89;p1" descr="Advantages of Piggybacking | disadvantages of Piggybacking"/>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 descr="Advantages of Piggybacking | disadvantages of Piggybacking"/>
          <p:cNvSpPr/>
          <p:nvPr/>
        </p:nvSpPr>
        <p:spPr>
          <a:xfrm>
            <a:off x="307975" y="7937"/>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
          <p:cNvSpPr/>
          <p:nvPr/>
        </p:nvSpPr>
        <p:spPr>
          <a:xfrm>
            <a:off x="307975" y="1017479"/>
            <a:ext cx="8683625" cy="30777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002060"/>
              </a:solidFill>
              <a:latin typeface="Noto Sans"/>
              <a:ea typeface="Noto Sans"/>
              <a:cs typeface="Noto Sans"/>
              <a:sym typeface="Noto Sans"/>
            </a:endParaRPr>
          </a:p>
        </p:txBody>
      </p:sp>
      <p:sp>
        <p:nvSpPr>
          <p:cNvPr id="92" name="Google Shape;92;p1"/>
          <p:cNvSpPr/>
          <p:nvPr/>
        </p:nvSpPr>
        <p:spPr>
          <a:xfrm>
            <a:off x="1342572" y="3331828"/>
            <a:ext cx="6763658" cy="523220"/>
          </a:xfrm>
          <a:prstGeom prst="rect">
            <a:avLst/>
          </a:prstGeom>
          <a:noFill/>
          <a:ln>
            <a:noFill/>
          </a:ln>
        </p:spPr>
        <p:txBody>
          <a:bodyPr spcFirstLastPara="1" wrap="square" lIns="91425" tIns="45700" rIns="91425" bIns="45700" anchor="t" anchorCtr="0">
            <a:spAutoFit/>
          </a:bodyPr>
          <a:lstStyle/>
          <a:p>
            <a:pPr marL="285750" marR="0" lvl="0" indent="-196850" algn="just"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Arial"/>
              <a:ea typeface="Arial"/>
              <a:cs typeface="Arial"/>
              <a:sym typeface="Arial"/>
            </a:endParaRPr>
          </a:p>
          <a:p>
            <a:pPr marL="285750" marR="0" lvl="0" indent="-196850" algn="just"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Arial"/>
              <a:ea typeface="Arial"/>
              <a:cs typeface="Arial"/>
              <a:sym typeface="Arial"/>
            </a:endParaRPr>
          </a:p>
        </p:txBody>
      </p:sp>
      <p:sp>
        <p:nvSpPr>
          <p:cNvPr id="93" name="Google Shape;93;p1"/>
          <p:cNvSpPr/>
          <p:nvPr/>
        </p:nvSpPr>
        <p:spPr>
          <a:xfrm>
            <a:off x="87086" y="928915"/>
            <a:ext cx="8955313" cy="4185721"/>
          </a:xfrm>
          <a:prstGeom prst="rect">
            <a:avLst/>
          </a:prstGeom>
          <a:noFill/>
          <a:ln>
            <a:noFill/>
          </a:ln>
        </p:spPr>
        <p:txBody>
          <a:bodyPr spcFirstLastPara="1" wrap="square" lIns="91425" tIns="45700" rIns="91425" bIns="45700" anchor="t" anchorCtr="0">
            <a:spAutoFit/>
          </a:bodyPr>
          <a:lstStyle/>
          <a:p>
            <a:r>
              <a:rPr lang="en-US" b="1" dirty="0" smtClean="0">
                <a:solidFill>
                  <a:srgbClr val="C00000"/>
                </a:solidFill>
              </a:rPr>
              <a:t>Advantages of Flooding :</a:t>
            </a:r>
          </a:p>
          <a:p>
            <a:endParaRPr lang="en-US" b="1" dirty="0" smtClean="0">
              <a:solidFill>
                <a:srgbClr val="C00000"/>
              </a:solidFill>
            </a:endParaRPr>
          </a:p>
          <a:p>
            <a:pPr marL="285750" indent="-285750" algn="just">
              <a:buFont typeface="Arial" panose="020B0604020202020204" pitchFamily="34" charset="0"/>
              <a:buChar char="•"/>
            </a:pPr>
            <a:r>
              <a:rPr lang="en-US" dirty="0" smtClean="0">
                <a:solidFill>
                  <a:srgbClr val="C00000"/>
                </a:solidFill>
              </a:rPr>
              <a:t>It </a:t>
            </a:r>
            <a:r>
              <a:rPr lang="en-US" dirty="0">
                <a:solidFill>
                  <a:srgbClr val="C00000"/>
                </a:solidFill>
              </a:rPr>
              <a:t>is very simple to setup and implement, since a router may know only its </a:t>
            </a:r>
            <a:r>
              <a:rPr lang="en-US" dirty="0" smtClean="0">
                <a:solidFill>
                  <a:srgbClr val="C00000"/>
                </a:solidFill>
              </a:rPr>
              <a:t>neighbors.</a:t>
            </a:r>
          </a:p>
          <a:p>
            <a:pPr marL="285750" indent="-285750" algn="just">
              <a:buFont typeface="Arial" panose="020B0604020202020204" pitchFamily="34" charset="0"/>
              <a:buChar char="•"/>
            </a:pPr>
            <a:endParaRPr lang="en-US" dirty="0">
              <a:solidFill>
                <a:srgbClr val="C00000"/>
              </a:solidFill>
            </a:endParaRPr>
          </a:p>
          <a:p>
            <a:pPr marL="285750" indent="-285750" algn="just">
              <a:buFont typeface="Arial" panose="020B0604020202020204" pitchFamily="34" charset="0"/>
              <a:buChar char="•"/>
            </a:pPr>
            <a:r>
              <a:rPr lang="en-US" dirty="0">
                <a:solidFill>
                  <a:srgbClr val="C00000"/>
                </a:solidFill>
              </a:rPr>
              <a:t>It is extremely robust. Even in case of malfunctioning of a large number routers, the packets find a way to reach the destination</a:t>
            </a:r>
            <a:r>
              <a:rPr lang="en-US" dirty="0" smtClean="0">
                <a:solidFill>
                  <a:srgbClr val="C00000"/>
                </a:solidFill>
              </a:rPr>
              <a:t>.</a:t>
            </a:r>
          </a:p>
          <a:p>
            <a:pPr marL="285750" indent="-285750" algn="just">
              <a:buFont typeface="Arial" panose="020B0604020202020204" pitchFamily="34" charset="0"/>
              <a:buChar char="•"/>
            </a:pPr>
            <a:endParaRPr lang="en-US" dirty="0">
              <a:solidFill>
                <a:srgbClr val="C00000"/>
              </a:solidFill>
            </a:endParaRPr>
          </a:p>
          <a:p>
            <a:pPr marL="285750" indent="-285750" algn="just">
              <a:buFont typeface="Arial" panose="020B0604020202020204" pitchFamily="34" charset="0"/>
              <a:buChar char="•"/>
            </a:pPr>
            <a:r>
              <a:rPr lang="en-US" dirty="0">
                <a:solidFill>
                  <a:srgbClr val="C00000"/>
                </a:solidFill>
              </a:rPr>
              <a:t>All nodes which are directly or indirectly connected are visited. So, there are no chances for any node to be left out. This is a main criteria in case of broadcast </a:t>
            </a:r>
            <a:r>
              <a:rPr lang="en-US" dirty="0" smtClean="0">
                <a:solidFill>
                  <a:srgbClr val="C00000"/>
                </a:solidFill>
              </a:rPr>
              <a:t>messages. The </a:t>
            </a:r>
            <a:r>
              <a:rPr lang="en-US" dirty="0">
                <a:solidFill>
                  <a:srgbClr val="C00000"/>
                </a:solidFill>
              </a:rPr>
              <a:t>shortest path is always chosen by flooding</a:t>
            </a:r>
            <a:r>
              <a:rPr lang="en-US" dirty="0" smtClean="0">
                <a:solidFill>
                  <a:srgbClr val="C00000"/>
                </a:solidFill>
              </a:rPr>
              <a:t>.</a:t>
            </a:r>
          </a:p>
          <a:p>
            <a:pPr algn="just"/>
            <a:r>
              <a:rPr lang="en-US" b="1" dirty="0" smtClean="0">
                <a:solidFill>
                  <a:srgbClr val="002060"/>
                </a:solidFill>
              </a:rPr>
              <a:t>Disadvantages of Flooding :</a:t>
            </a:r>
          </a:p>
          <a:p>
            <a:pPr algn="just"/>
            <a:endParaRPr lang="en-US" b="1" dirty="0" smtClean="0">
              <a:solidFill>
                <a:srgbClr val="002060"/>
              </a:solidFill>
            </a:endParaRPr>
          </a:p>
          <a:p>
            <a:pPr marL="285750" indent="-285750" algn="just">
              <a:buFont typeface="Arial" panose="020B0604020202020204" pitchFamily="34" charset="0"/>
              <a:buChar char="•"/>
            </a:pPr>
            <a:r>
              <a:rPr lang="en-US" dirty="0" smtClean="0">
                <a:solidFill>
                  <a:srgbClr val="002060"/>
                </a:solidFill>
              </a:rPr>
              <a:t>Flooding </a:t>
            </a:r>
            <a:r>
              <a:rPr lang="en-US" dirty="0">
                <a:solidFill>
                  <a:srgbClr val="002060"/>
                </a:solidFill>
              </a:rPr>
              <a:t>tends to create an infinite number of duplicate data packets, unless some measures are adopted to damp packet generation</a:t>
            </a:r>
            <a:r>
              <a:rPr lang="en-US" dirty="0" smtClean="0">
                <a:solidFill>
                  <a:srgbClr val="002060"/>
                </a:solidFill>
              </a:rPr>
              <a:t>.</a:t>
            </a:r>
          </a:p>
          <a:p>
            <a:pPr marL="285750" indent="-285750" algn="just">
              <a:buFont typeface="Arial" panose="020B0604020202020204" pitchFamily="34" charset="0"/>
              <a:buChar char="•"/>
            </a:pPr>
            <a:endParaRPr lang="en-US" dirty="0">
              <a:solidFill>
                <a:srgbClr val="002060"/>
              </a:solidFill>
            </a:endParaRPr>
          </a:p>
          <a:p>
            <a:pPr marL="285750" indent="-285750" algn="just">
              <a:buFont typeface="Arial" panose="020B0604020202020204" pitchFamily="34" charset="0"/>
              <a:buChar char="•"/>
            </a:pPr>
            <a:r>
              <a:rPr lang="en-US" dirty="0">
                <a:solidFill>
                  <a:srgbClr val="002060"/>
                </a:solidFill>
              </a:rPr>
              <a:t>It is wasteful if a single destination needs the packet, since it delivers the data packet to all nodes irrespective of the destination</a:t>
            </a:r>
            <a:r>
              <a:rPr lang="en-US" dirty="0" smtClean="0">
                <a:solidFill>
                  <a:srgbClr val="002060"/>
                </a:solidFill>
              </a:rPr>
              <a:t>.</a:t>
            </a:r>
            <a:endParaRPr lang="en-US" dirty="0">
              <a:solidFill>
                <a:srgbClr val="002060"/>
              </a:solidFill>
            </a:endParaRPr>
          </a:p>
          <a:p>
            <a:pPr marL="285750" indent="-285750" algn="just">
              <a:buFont typeface="Arial" panose="020B0604020202020204" pitchFamily="34" charset="0"/>
              <a:buChar char="•"/>
            </a:pPr>
            <a:r>
              <a:rPr lang="en-US" dirty="0">
                <a:solidFill>
                  <a:srgbClr val="002060"/>
                </a:solidFill>
              </a:rPr>
              <a:t>The network may be clogged with unwanted and duplicate data packets. This may hamper delivery of other data packets</a:t>
            </a:r>
            <a:r>
              <a:rPr lang="en-US" dirty="0" smtClean="0">
                <a:solidFill>
                  <a:srgbClr val="002060"/>
                </a:solidFill>
              </a:rPr>
              <a:t>.</a:t>
            </a:r>
            <a:endParaRPr lang="en-US" dirty="0"/>
          </a:p>
        </p:txBody>
      </p:sp>
      <p:sp>
        <p:nvSpPr>
          <p:cNvPr id="94" name="Google Shape;94;p1"/>
          <p:cNvSpPr/>
          <p:nvPr/>
        </p:nvSpPr>
        <p:spPr>
          <a:xfrm>
            <a:off x="612775" y="3679745"/>
            <a:ext cx="7645854" cy="307777"/>
          </a:xfrm>
          <a:prstGeom prst="rect">
            <a:avLst/>
          </a:prstGeom>
          <a:noFill/>
          <a:ln>
            <a:noFill/>
          </a:ln>
        </p:spPr>
        <p:txBody>
          <a:bodyPr spcFirstLastPara="1" wrap="square" lIns="91425" tIns="45700" rIns="91425" bIns="45700" anchor="t" anchorCtr="0">
            <a:spAutoFit/>
          </a:bodyPr>
          <a:lstStyle/>
          <a:p>
            <a:pPr marL="285750" marR="0" lvl="0" indent="-215900" algn="just" rtl="0">
              <a:lnSpc>
                <a:spcPct val="100000"/>
              </a:lnSpc>
              <a:spcBef>
                <a:spcPts val="0"/>
              </a:spcBef>
              <a:spcAft>
                <a:spcPts val="0"/>
              </a:spcAft>
              <a:buClr>
                <a:schemeClr val="dk1"/>
              </a:buClr>
              <a:buSzPts val="1100"/>
              <a:buFont typeface="Arial"/>
              <a:buNone/>
            </a:pPr>
            <a:endParaRPr sz="1400" b="0" i="0" u="none" strike="noStrike" cap="none">
              <a:solidFill>
                <a:srgbClr val="C00000"/>
              </a:solidFill>
              <a:latin typeface="Arial"/>
              <a:ea typeface="Arial"/>
              <a:cs typeface="Arial"/>
              <a:sym typeface="Arial"/>
            </a:endParaRPr>
          </a:p>
        </p:txBody>
      </p:sp>
      <p:sp>
        <p:nvSpPr>
          <p:cNvPr id="2" name="Rectangle 1"/>
          <p:cNvSpPr/>
          <p:nvPr/>
        </p:nvSpPr>
        <p:spPr>
          <a:xfrm>
            <a:off x="155575" y="910773"/>
            <a:ext cx="8792480"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endParaRPr>
          </a:p>
        </p:txBody>
      </p:sp>
    </p:spTree>
    <p:extLst>
      <p:ext uri="{BB962C8B-B14F-4D97-AF65-F5344CB8AC3E}">
        <p14:creationId xmlns:p14="http://schemas.microsoft.com/office/powerpoint/2010/main" val="288994746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TotalTime>
  <Words>1713</Words>
  <Application>Microsoft Office PowerPoint</Application>
  <PresentationFormat>On-screen Show (16:9)</PresentationFormat>
  <Paragraphs>113</Paragraphs>
  <Slides>15</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Times New Roman</vt:lpstr>
      <vt:lpstr>Roboto</vt:lpstr>
      <vt:lpstr>Arial</vt:lpstr>
      <vt:lpstr>Nunito</vt:lpstr>
      <vt:lpstr>Noto Sans</vt:lpstr>
      <vt:lpstr>Verdana</vt:lpstr>
      <vt:lpstr>Simple Light</vt:lpstr>
      <vt:lpstr>PowerPoint Presentation</vt:lpstr>
      <vt:lpstr>Desirable Properties</vt:lpstr>
      <vt:lpstr>Routing Traffic</vt:lpstr>
      <vt:lpstr>Types of Routing Algorithm</vt:lpstr>
      <vt:lpstr>Types of Routing Algorithm</vt:lpstr>
      <vt:lpstr>Non Adaptive Routing Algorithms</vt:lpstr>
      <vt:lpstr>PowerPoint Presentation</vt:lpstr>
      <vt:lpstr>Types of flooding </vt:lpstr>
      <vt:lpstr>PowerPoint Presentation</vt:lpstr>
      <vt:lpstr>Adaptive Routing Algorithms</vt:lpstr>
      <vt:lpstr>Hybrid Algorithms</vt:lpstr>
      <vt:lpstr>The Optimality Principle</vt:lpstr>
      <vt:lpstr>The Optimality Principle</vt:lpstr>
      <vt:lpstr>The Optimality Principle</vt:lpstr>
      <vt:lpstr>A Network and Sink Tree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Nagaraja GS</dc:creator>
  <cp:lastModifiedBy>Microsoft account</cp:lastModifiedBy>
  <cp:revision>12</cp:revision>
  <dcterms:modified xsi:type="dcterms:W3CDTF">2024-06-24T05:47:21Z</dcterms:modified>
</cp:coreProperties>
</file>