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Nunito" panose="020B0604020202020204" charset="0"/>
      <p:regular r:id="rId15"/>
      <p:bold r:id="rId16"/>
      <p:italic r:id="rId17"/>
      <p:boldItalic r:id="rId18"/>
    </p:embeddedFont>
    <p:embeddedFont>
      <p:font typeface="Noto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foBh9B/ZR+SJUQKHY8vaf0jc7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61046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93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414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784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58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219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098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19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>
            <a:spLocks noGrp="1"/>
          </p:cNvSpPr>
          <p:nvPr>
            <p:ph type="title"/>
          </p:nvPr>
        </p:nvSpPr>
        <p:spPr>
          <a:xfrm>
            <a:off x="253250" y="2220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body" idx="1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7" name="Google Shape;17;p2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" name="Google Shape;18;p25"/>
            <p:cNvCxnSpPr/>
            <p:nvPr/>
          </p:nvCxnSpPr>
          <p:spPr>
            <a:xfrm>
              <a:off x="0" y="874641"/>
              <a:ext cx="91440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>
            <a:spLocks noGrp="1"/>
          </p:cNvSpPr>
          <p:nvPr>
            <p:ph type="title"/>
          </p:nvPr>
        </p:nvSpPr>
        <p:spPr>
          <a:xfrm>
            <a:off x="471238" y="21990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2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6" name="Google Shape;26;p2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" name="Google Shape;27;p26"/>
            <p:cNvCxnSpPr/>
            <p:nvPr/>
          </p:nvCxnSpPr>
          <p:spPr>
            <a:xfrm>
              <a:off x="0" y="874641"/>
              <a:ext cx="91440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27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3" name="Google Shape;33;p27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" name="Google Shape;34;p27"/>
            <p:cNvCxnSpPr/>
            <p:nvPr/>
          </p:nvCxnSpPr>
          <p:spPr>
            <a:xfrm>
              <a:off x="0" y="874641"/>
              <a:ext cx="91440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2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1" name="Google Shape;41;p2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Google Shape;42;p28"/>
            <p:cNvCxnSpPr/>
            <p:nvPr/>
          </p:nvCxnSpPr>
          <p:spPr>
            <a:xfrm>
              <a:off x="0" y="874641"/>
              <a:ext cx="91440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" name="Google Shape;47;p2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8" name="Google Shape;48;p2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" name="Google Shape;49;p29"/>
            <p:cNvCxnSpPr/>
            <p:nvPr/>
          </p:nvCxnSpPr>
          <p:spPr>
            <a:xfrm>
              <a:off x="0" y="874641"/>
              <a:ext cx="91440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3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58" name="Google Shape;58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9" name="Google Shape;59;p30"/>
            <p:cNvCxnSpPr/>
            <p:nvPr/>
          </p:nvCxnSpPr>
          <p:spPr>
            <a:xfrm>
              <a:off x="0" y="874641"/>
              <a:ext cx="91440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3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5" name="Google Shape;65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" name="Google Shape;66;p31"/>
            <p:cNvCxnSpPr/>
            <p:nvPr/>
          </p:nvCxnSpPr>
          <p:spPr>
            <a:xfrm>
              <a:off x="0" y="874641"/>
              <a:ext cx="91440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3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" name="Google Shape;7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3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3" name="Google Shape;73;p3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" name="Google Shape;74;p32"/>
            <p:cNvCxnSpPr/>
            <p:nvPr/>
          </p:nvCxnSpPr>
          <p:spPr>
            <a:xfrm>
              <a:off x="0" y="874641"/>
              <a:ext cx="91440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Google Shape;78;p3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9" name="Google Shape;79;p3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" name="Google Shape;80;p33"/>
            <p:cNvCxnSpPr/>
            <p:nvPr/>
          </p:nvCxnSpPr>
          <p:spPr>
            <a:xfrm>
              <a:off x="0" y="874641"/>
              <a:ext cx="9144000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437051" y="168324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2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1524000" y="1"/>
            <a:ext cx="55589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Shortest Path Routing</a:t>
            </a:r>
            <a:endParaRPr sz="2400" b="1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37885" y="910773"/>
            <a:ext cx="890451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03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1" descr="Advantages of Piggybacking | disadvantages of Piggybacki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 descr="Advantages of Piggybacking | disadvantages of Piggybacking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07975" y="1017479"/>
            <a:ext cx="86836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342572" y="3331828"/>
            <a:ext cx="676365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23371" y="1008744"/>
            <a:ext cx="891902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191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12775" y="3679745"/>
            <a:ext cx="76458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5575" y="910773"/>
            <a:ext cx="879248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</a:rPr>
              <a:t>The idea is to build a graph of the network, with each node of the </a:t>
            </a:r>
            <a:r>
              <a:rPr lang="en-IN" dirty="0" smtClean="0">
                <a:solidFill>
                  <a:srgbClr val="C00000"/>
                </a:solidFill>
              </a:rPr>
              <a:t>graph representing </a:t>
            </a:r>
            <a:r>
              <a:rPr lang="en-IN" dirty="0">
                <a:solidFill>
                  <a:srgbClr val="C00000"/>
                </a:solidFill>
              </a:rPr>
              <a:t>a router and each edge of the graph representing a </a:t>
            </a:r>
            <a:r>
              <a:rPr lang="en-IN" dirty="0" smtClean="0">
                <a:solidFill>
                  <a:srgbClr val="C00000"/>
                </a:solidFill>
              </a:rPr>
              <a:t>communication line</a:t>
            </a:r>
            <a:r>
              <a:rPr lang="en-IN" dirty="0">
                <a:solidFill>
                  <a:srgbClr val="C00000"/>
                </a:solidFill>
              </a:rPr>
              <a:t>, or link. </a:t>
            </a:r>
            <a:endParaRPr lang="en-IN" dirty="0" smtClean="0">
              <a:solidFill>
                <a:srgbClr val="C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C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C00000"/>
                </a:solidFill>
              </a:rPr>
              <a:t>To </a:t>
            </a:r>
            <a:r>
              <a:rPr lang="en-IN" dirty="0">
                <a:solidFill>
                  <a:srgbClr val="C00000"/>
                </a:solidFill>
              </a:rPr>
              <a:t>choose a route between a given pair of routers, the algorithm </a:t>
            </a:r>
            <a:r>
              <a:rPr lang="en-IN" dirty="0" smtClean="0">
                <a:solidFill>
                  <a:srgbClr val="C00000"/>
                </a:solidFill>
              </a:rPr>
              <a:t>just finds </a:t>
            </a:r>
            <a:r>
              <a:rPr lang="en-IN" dirty="0">
                <a:solidFill>
                  <a:srgbClr val="C00000"/>
                </a:solidFill>
              </a:rPr>
              <a:t>the shortest path between them on the </a:t>
            </a:r>
            <a:r>
              <a:rPr lang="en-IN" dirty="0" smtClean="0">
                <a:solidFill>
                  <a:srgbClr val="C00000"/>
                </a:solidFill>
              </a:rPr>
              <a:t>graph.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C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In the general case, the labels on the edges could be computed as a function </a:t>
            </a:r>
            <a:r>
              <a:rPr lang="en-US" dirty="0" smtClean="0">
                <a:solidFill>
                  <a:srgbClr val="002060"/>
                </a:solidFill>
              </a:rPr>
              <a:t>of the </a:t>
            </a:r>
            <a:r>
              <a:rPr lang="en-US" dirty="0">
                <a:solidFill>
                  <a:srgbClr val="002060"/>
                </a:solidFill>
              </a:rPr>
              <a:t>distance, bandwidth, average traffic, communication cost, measured </a:t>
            </a:r>
            <a:r>
              <a:rPr lang="en-US" dirty="0" smtClean="0">
                <a:solidFill>
                  <a:srgbClr val="002060"/>
                </a:solidFill>
              </a:rPr>
              <a:t>delay, and </a:t>
            </a:r>
            <a:r>
              <a:rPr lang="en-US" dirty="0">
                <a:solidFill>
                  <a:srgbClr val="002060"/>
                </a:solidFill>
              </a:rPr>
              <a:t>other factors. </a:t>
            </a:r>
            <a:endParaRPr lang="en-US" dirty="0" smtClean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By </a:t>
            </a:r>
            <a:r>
              <a:rPr lang="en-US" dirty="0">
                <a:solidFill>
                  <a:srgbClr val="002060"/>
                </a:solidFill>
              </a:rPr>
              <a:t>changing the weighting function, the algorithm would </a:t>
            </a:r>
            <a:r>
              <a:rPr lang="en-US" dirty="0" smtClean="0">
                <a:solidFill>
                  <a:srgbClr val="002060"/>
                </a:solidFill>
              </a:rPr>
              <a:t>then compute </a:t>
            </a:r>
            <a:r>
              <a:rPr lang="en-US" dirty="0">
                <a:solidFill>
                  <a:srgbClr val="002060"/>
                </a:solidFill>
              </a:rPr>
              <a:t>the ‘‘shortest’’ path measured according to any one of a number of </a:t>
            </a:r>
            <a:r>
              <a:rPr lang="en-US" dirty="0" smtClean="0">
                <a:solidFill>
                  <a:srgbClr val="002060"/>
                </a:solidFill>
              </a:rPr>
              <a:t>criteria </a:t>
            </a:r>
            <a:r>
              <a:rPr lang="en-US" dirty="0">
                <a:solidFill>
                  <a:srgbClr val="002060"/>
                </a:solidFill>
              </a:rPr>
              <a:t>or to a combination of </a:t>
            </a:r>
            <a:r>
              <a:rPr lang="en-US" dirty="0" smtClean="0">
                <a:solidFill>
                  <a:srgbClr val="002060"/>
                </a:solidFill>
              </a:rPr>
              <a:t>criteria.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Several algorithms for computing the shortest path between two nodes of </a:t>
            </a:r>
            <a:r>
              <a:rPr lang="en-US" dirty="0" smtClean="0">
                <a:solidFill>
                  <a:srgbClr val="002060"/>
                </a:solidFill>
              </a:rPr>
              <a:t>a graph </a:t>
            </a:r>
            <a:r>
              <a:rPr lang="en-US" dirty="0">
                <a:solidFill>
                  <a:srgbClr val="002060"/>
                </a:solidFill>
              </a:rPr>
              <a:t>are known. This one is due to Dijkstra (1959) and finds the shortest </a:t>
            </a:r>
            <a:r>
              <a:rPr lang="en-US" dirty="0" smtClean="0">
                <a:solidFill>
                  <a:srgbClr val="002060"/>
                </a:solidFill>
              </a:rPr>
              <a:t>paths between </a:t>
            </a:r>
            <a:r>
              <a:rPr lang="en-US" dirty="0">
                <a:solidFill>
                  <a:srgbClr val="002060"/>
                </a:solidFill>
              </a:rPr>
              <a:t>a source and all destinations in the network. Each node is labeled (</a:t>
            </a:r>
            <a:r>
              <a:rPr lang="en-US" dirty="0" smtClean="0">
                <a:solidFill>
                  <a:srgbClr val="002060"/>
                </a:solidFill>
              </a:rPr>
              <a:t>in parentheses</a:t>
            </a:r>
            <a:r>
              <a:rPr lang="en-US" dirty="0">
                <a:solidFill>
                  <a:srgbClr val="002060"/>
                </a:solidFill>
              </a:rPr>
              <a:t>) with its distance from the source node along the best known path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1524000" y="1"/>
            <a:ext cx="55589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Shortest Path Routing</a:t>
            </a:r>
            <a:endParaRPr sz="2400" b="1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37885" y="910773"/>
            <a:ext cx="890451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03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1" descr="Advantages of Piggybacking | disadvantages of Piggybacki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 descr="Advantages of Piggybacking | disadvantages of Piggybacking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07975" y="1017479"/>
            <a:ext cx="86836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342572" y="3331828"/>
            <a:ext cx="676365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23371" y="1008744"/>
            <a:ext cx="891902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191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12775" y="3679745"/>
            <a:ext cx="76458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5575" y="910773"/>
            <a:ext cx="87924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The distances must be non-negative, as they will be if they are based on real </a:t>
            </a:r>
            <a:r>
              <a:rPr lang="en-US" dirty="0" smtClean="0">
                <a:solidFill>
                  <a:srgbClr val="C00000"/>
                </a:solidFill>
              </a:rPr>
              <a:t>quantities </a:t>
            </a:r>
            <a:r>
              <a:rPr lang="en-US" dirty="0">
                <a:solidFill>
                  <a:srgbClr val="C00000"/>
                </a:solidFill>
              </a:rPr>
              <a:t>like bandwidth and delay. Initially, no paths are known, so all nodes </a:t>
            </a:r>
            <a:r>
              <a:rPr lang="en-US" dirty="0" smtClean="0">
                <a:solidFill>
                  <a:srgbClr val="C00000"/>
                </a:solidFill>
              </a:rPr>
              <a:t>are labeled </a:t>
            </a:r>
            <a:r>
              <a:rPr lang="en-US" dirty="0">
                <a:solidFill>
                  <a:srgbClr val="C00000"/>
                </a:solidFill>
              </a:rPr>
              <a:t>with infinity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As the algorithm proceeds and paths are found, the </a:t>
            </a:r>
            <a:r>
              <a:rPr lang="en-US" dirty="0" smtClean="0">
                <a:solidFill>
                  <a:srgbClr val="C00000"/>
                </a:solidFill>
              </a:rPr>
              <a:t>labels may </a:t>
            </a:r>
            <a:r>
              <a:rPr lang="en-US" dirty="0">
                <a:solidFill>
                  <a:srgbClr val="C00000"/>
                </a:solidFill>
              </a:rPr>
              <a:t>change, reflecting better paths. A label may be either tentative or permanent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Initially, all labels are tentative. When it is discovered that a label represents </a:t>
            </a:r>
            <a:r>
              <a:rPr lang="en-US" dirty="0" smtClean="0">
                <a:solidFill>
                  <a:srgbClr val="002060"/>
                </a:solidFill>
              </a:rPr>
              <a:t>the shortest </a:t>
            </a:r>
            <a:r>
              <a:rPr lang="en-US" dirty="0">
                <a:solidFill>
                  <a:srgbClr val="002060"/>
                </a:solidFill>
              </a:rPr>
              <a:t>possible path from the source to that node, it is made permanent </a:t>
            </a:r>
            <a:r>
              <a:rPr lang="en-US" dirty="0" smtClean="0">
                <a:solidFill>
                  <a:srgbClr val="002060"/>
                </a:solidFill>
              </a:rPr>
              <a:t>and never </a:t>
            </a:r>
            <a:r>
              <a:rPr lang="en-US" dirty="0">
                <a:solidFill>
                  <a:srgbClr val="002060"/>
                </a:solidFill>
              </a:rPr>
              <a:t>changed thereafter.</a:t>
            </a:r>
            <a:endParaRPr lang="en-IN" dirty="0" smtClean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19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1524000" y="1"/>
            <a:ext cx="55589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Shortest Path Routing</a:t>
            </a:r>
            <a:endParaRPr sz="2400" b="1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37885" y="910773"/>
            <a:ext cx="890451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03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1" descr="Advantages of Piggybacking | disadvantages of Piggybacki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 descr="Advantages of Piggybacking | disadvantages of Piggybacking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07975" y="1017479"/>
            <a:ext cx="86836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342572" y="3331828"/>
            <a:ext cx="676365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23371" y="1008744"/>
            <a:ext cx="891902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191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12775" y="3679745"/>
            <a:ext cx="76458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5575" y="910773"/>
            <a:ext cx="8792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6" y="928915"/>
            <a:ext cx="8756194" cy="396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62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1524000" y="1"/>
            <a:ext cx="55589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Shortest Path Routing-Dijkstra</a:t>
            </a:r>
            <a:endParaRPr sz="2400" b="1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37885" y="910773"/>
            <a:ext cx="890451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03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1" descr="Advantages of Piggybacking | disadvantages of Piggybacki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 descr="Advantages of Piggybacking | disadvantages of Piggybacking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07975" y="1017479"/>
            <a:ext cx="86836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342572" y="3331828"/>
            <a:ext cx="676365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23371" y="1008744"/>
            <a:ext cx="891902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191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12775" y="3679745"/>
            <a:ext cx="76458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5575" y="910773"/>
            <a:ext cx="8792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29" y="926762"/>
            <a:ext cx="8563426" cy="39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10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1524000" y="1"/>
            <a:ext cx="55589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Shortest Path Routing-Dijkstra</a:t>
            </a:r>
            <a:endParaRPr sz="2400" b="1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37885" y="910773"/>
            <a:ext cx="890451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03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1" descr="Advantages of Piggybacking | disadvantages of Piggybacki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 descr="Advantages of Piggybacking | disadvantages of Piggybacking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07975" y="1017479"/>
            <a:ext cx="86836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342572" y="3331828"/>
            <a:ext cx="676365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23371" y="1008744"/>
            <a:ext cx="891902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191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91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12775" y="3679745"/>
            <a:ext cx="76458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5575" y="910773"/>
            <a:ext cx="8792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7" y="1000125"/>
            <a:ext cx="8589279" cy="375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1524000" y="1"/>
            <a:ext cx="55589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Flooding</a:t>
            </a:r>
            <a:endParaRPr sz="2400" b="1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37885" y="910773"/>
            <a:ext cx="890451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03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1" descr="Advantages of Piggybacking | disadvantages of Piggybacki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 descr="Advantages of Piggybacking | disadvantages of Piggybacking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07975" y="1017479"/>
            <a:ext cx="86836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342572" y="3331828"/>
            <a:ext cx="676365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87087" y="1017478"/>
            <a:ext cx="8955312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Flooding is a </a:t>
            </a:r>
            <a:r>
              <a:rPr lang="en-US" b="1" dirty="0">
                <a:solidFill>
                  <a:srgbClr val="C00000"/>
                </a:solidFill>
              </a:rPr>
              <a:t>non-adaptive routing technique</a:t>
            </a:r>
            <a:r>
              <a:rPr lang="en-US" dirty="0">
                <a:solidFill>
                  <a:srgbClr val="C00000"/>
                </a:solidFill>
              </a:rPr>
              <a:t> following this simple method: when a data packet arrives at a router, it is sent to all the outgoing links except the one it has arrived on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For example, let us consider the </a:t>
            </a:r>
            <a:r>
              <a:rPr lang="en-US" b="1" dirty="0" smtClean="0">
                <a:solidFill>
                  <a:srgbClr val="C00000"/>
                </a:solidFill>
              </a:rPr>
              <a:t>network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in </a:t>
            </a:r>
            <a:r>
              <a:rPr lang="en-US" dirty="0">
                <a:solidFill>
                  <a:srgbClr val="C00000"/>
                </a:solidFill>
              </a:rPr>
              <a:t>the figure, having six routers that are connected through transmission lines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612775" y="3679745"/>
            <a:ext cx="76458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5575" y="910773"/>
            <a:ext cx="8792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5" y="2345481"/>
            <a:ext cx="3419168" cy="229620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212318" y="2469687"/>
            <a:ext cx="4572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  <a:latin typeface="+mn-lt"/>
              </a:rPr>
              <a:t>An incoming packet to A, will be sent to B, C and D.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+mn-lt"/>
              </a:rPr>
              <a:t>B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will send the packet to C and 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+mn-lt"/>
              </a:rPr>
              <a:t>C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will send the packet to B, D and F.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+mn-lt"/>
              </a:rPr>
              <a:t>D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will send the packet to C and F.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C00000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+mn-lt"/>
              </a:rPr>
              <a:t>E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will send the packet to F.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  <a:latin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  <a:latin typeface="+mn-lt"/>
              </a:rPr>
              <a:t> F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will send the packet to C and E.</a:t>
            </a:r>
          </a:p>
        </p:txBody>
      </p:sp>
    </p:spTree>
    <p:extLst>
      <p:ext uri="{BB962C8B-B14F-4D97-AF65-F5344CB8AC3E}">
        <p14:creationId xmlns:p14="http://schemas.microsoft.com/office/powerpoint/2010/main" val="220494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3250" y="222097"/>
            <a:ext cx="8520600" cy="46162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Types of flooding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253250" y="1095500"/>
            <a:ext cx="8520600" cy="3416400"/>
          </a:xfrm>
        </p:spPr>
        <p:txBody>
          <a:bodyPr>
            <a:normAutofit/>
          </a:bodyPr>
          <a:lstStyle/>
          <a:p>
            <a:pPr algn="just"/>
            <a:endParaRPr lang="en-US" sz="1400" dirty="0">
              <a:solidFill>
                <a:srgbClr val="C00000"/>
              </a:solidFill>
            </a:endParaRPr>
          </a:p>
          <a:p>
            <a:pPr algn="just"/>
            <a:r>
              <a:rPr lang="en-US" sz="1400" b="1" dirty="0">
                <a:solidFill>
                  <a:srgbClr val="002060"/>
                </a:solidFill>
              </a:rPr>
              <a:t>Uncontrolled flooding</a:t>
            </a:r>
            <a:r>
              <a:rPr lang="en-US" sz="1400" dirty="0">
                <a:solidFill>
                  <a:srgbClr val="002060"/>
                </a:solidFill>
              </a:rPr>
              <a:t> − Here, each router unconditionally transmits the incoming data packets to all its </a:t>
            </a:r>
            <a:r>
              <a:rPr lang="en-US" sz="1400" dirty="0" err="1">
                <a:solidFill>
                  <a:srgbClr val="002060"/>
                </a:solidFill>
              </a:rPr>
              <a:t>neighbours</a:t>
            </a:r>
            <a:r>
              <a:rPr lang="en-US" sz="1400" dirty="0">
                <a:solidFill>
                  <a:srgbClr val="002060"/>
                </a:solidFill>
              </a:rPr>
              <a:t>.</a:t>
            </a:r>
          </a:p>
          <a:p>
            <a:pPr algn="just"/>
            <a:endParaRPr lang="en-US" sz="1400" dirty="0">
              <a:solidFill>
                <a:srgbClr val="002060"/>
              </a:solidFill>
            </a:endParaRPr>
          </a:p>
          <a:p>
            <a:pPr algn="just"/>
            <a:r>
              <a:rPr lang="en-US" sz="1400" b="1" dirty="0">
                <a:solidFill>
                  <a:srgbClr val="002060"/>
                </a:solidFill>
              </a:rPr>
              <a:t>Controlled flooding</a:t>
            </a:r>
            <a:r>
              <a:rPr lang="en-US" sz="1400" dirty="0">
                <a:solidFill>
                  <a:srgbClr val="002060"/>
                </a:solidFill>
              </a:rPr>
              <a:t> − They use some methods to control the transmission of packets to the </a:t>
            </a:r>
            <a:r>
              <a:rPr lang="en-US" sz="1400" dirty="0" err="1">
                <a:solidFill>
                  <a:srgbClr val="002060"/>
                </a:solidFill>
              </a:rPr>
              <a:t>neighbouring</a:t>
            </a:r>
            <a:r>
              <a:rPr lang="en-US" sz="1400" dirty="0">
                <a:solidFill>
                  <a:srgbClr val="002060"/>
                </a:solidFill>
              </a:rPr>
              <a:t> nodes. The two popular algorithms for controlled flooding are Sequence Number Controlled Flooding (SNCF) and Reverse Path Forwarding (RPF).</a:t>
            </a:r>
          </a:p>
          <a:p>
            <a:pPr algn="just"/>
            <a:endParaRPr lang="en-US" sz="1400" dirty="0">
              <a:solidFill>
                <a:srgbClr val="002060"/>
              </a:solidFill>
            </a:endParaRPr>
          </a:p>
          <a:p>
            <a:pPr algn="just"/>
            <a:r>
              <a:rPr lang="en-US" sz="1400" b="1" dirty="0">
                <a:solidFill>
                  <a:srgbClr val="002060"/>
                </a:solidFill>
              </a:rPr>
              <a:t>Selective flooding</a:t>
            </a:r>
            <a:r>
              <a:rPr lang="en-US" sz="1400" dirty="0">
                <a:solidFill>
                  <a:srgbClr val="002060"/>
                </a:solidFill>
              </a:rPr>
              <a:t> − Here, the routers don't transmit the incoming packets only along those paths which are heading towards approximately in the right direction, instead of every available paths</a:t>
            </a:r>
            <a:r>
              <a:rPr lang="en-US" sz="1400" dirty="0">
                <a:solidFill>
                  <a:srgbClr val="C00000"/>
                </a:solidFill>
              </a:rPr>
              <a:t>.</a:t>
            </a:r>
            <a:endParaRPr lang="en-US" sz="1400" dirty="0"/>
          </a:p>
          <a:p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257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1524000" y="1"/>
            <a:ext cx="555897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US" sz="2400" b="1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Flooding</a:t>
            </a:r>
            <a:endParaRPr sz="2400" b="1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87086" y="919844"/>
            <a:ext cx="890451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37885" y="928915"/>
            <a:ext cx="87738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137885" y="910773"/>
            <a:ext cx="8904513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03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206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1" descr="Advantages of Piggybacking | disadvantages of Piggybacking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 descr="Advantages of Piggybacking | disadvantages of Piggybacking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307975" y="1017479"/>
            <a:ext cx="86836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206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342572" y="3331828"/>
            <a:ext cx="676365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87086" y="928915"/>
            <a:ext cx="8955313" cy="41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Advantages of Flooding :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It </a:t>
            </a:r>
            <a:r>
              <a:rPr lang="en-US" dirty="0">
                <a:solidFill>
                  <a:srgbClr val="C00000"/>
                </a:solidFill>
              </a:rPr>
              <a:t>is very simple to setup and implement, since a router may know only its </a:t>
            </a:r>
            <a:r>
              <a:rPr lang="en-US" dirty="0" smtClean="0">
                <a:solidFill>
                  <a:srgbClr val="C00000"/>
                </a:solidFill>
              </a:rPr>
              <a:t>neighbors.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It is extremely robust. Even in case of malfunctioning of a large number routers, the packets find a way to reach the destination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C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All nodes which are directly or indirectly connected are visited. So, there are no chances for any node to be left out. This is a main criteria in case of broadcast </a:t>
            </a:r>
            <a:r>
              <a:rPr lang="en-US" dirty="0" smtClean="0">
                <a:solidFill>
                  <a:srgbClr val="C00000"/>
                </a:solidFill>
              </a:rPr>
              <a:t>messages. The </a:t>
            </a:r>
            <a:r>
              <a:rPr lang="en-US" dirty="0">
                <a:solidFill>
                  <a:srgbClr val="C00000"/>
                </a:solidFill>
              </a:rPr>
              <a:t>shortest path is always chosen by flooding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Disadvantages of Flooding :</a:t>
            </a:r>
          </a:p>
          <a:p>
            <a:pPr algn="just"/>
            <a:endParaRPr lang="en-US" b="1" dirty="0" smtClean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2060"/>
                </a:solidFill>
              </a:rPr>
              <a:t>Flooding </a:t>
            </a:r>
            <a:r>
              <a:rPr lang="en-US" dirty="0">
                <a:solidFill>
                  <a:srgbClr val="002060"/>
                </a:solidFill>
              </a:rPr>
              <a:t>tends to create an infinite number of duplicate data packets, unless some measures are adopted to damp packet generation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It is wasteful if a single destination needs the packet, since it delivers the data packet to all nodes irrespective of the destination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The network may be clogged with unwanted and duplicate data packets. This may hamper delivery of other data packets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/>
          </a:p>
        </p:txBody>
      </p:sp>
      <p:sp>
        <p:nvSpPr>
          <p:cNvPr id="94" name="Google Shape;94;p1"/>
          <p:cNvSpPr/>
          <p:nvPr/>
        </p:nvSpPr>
        <p:spPr>
          <a:xfrm>
            <a:off x="612775" y="3679745"/>
            <a:ext cx="76458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15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5575" y="910773"/>
            <a:ext cx="8792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5795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551</Words>
  <Application>Microsoft Office PowerPoint</Application>
  <PresentationFormat>On-screen Show (16:9)</PresentationFormat>
  <Paragraphs>56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Times New Roman</vt:lpstr>
      <vt:lpstr>Roboto</vt:lpstr>
      <vt:lpstr>Arial</vt:lpstr>
      <vt:lpstr>Nunito</vt:lpstr>
      <vt:lpstr>Noto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flooding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Nagaraja GS</dc:creator>
  <cp:lastModifiedBy>Microsoft account</cp:lastModifiedBy>
  <cp:revision>15</cp:revision>
  <dcterms:modified xsi:type="dcterms:W3CDTF">2024-06-24T05:48:37Z</dcterms:modified>
</cp:coreProperties>
</file>