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60" r:id="rId5"/>
    <p:sldId id="258" r:id="rId6"/>
    <p:sldId id="263" r:id="rId7"/>
    <p:sldId id="261" r:id="rId8"/>
    <p:sldId id="262" r:id="rId9"/>
    <p:sldId id="267" r:id="rId10"/>
    <p:sldId id="264" r:id="rId11"/>
    <p:sldId id="266" r:id="rId12"/>
    <p:sldId id="265" r:id="rId13"/>
  </p:sldIdLst>
  <p:sldSz cx="9144000" cy="5143500" type="screen16x9"/>
  <p:notesSz cx="6858000" cy="9144000"/>
  <p:embeddedFontLst>
    <p:embeddedFont>
      <p:font typeface="Noto Sans" panose="020B0604020202020204" charset="0"/>
      <p:regular r:id="rId15"/>
      <p:bold r:id="rId16"/>
      <p:italic r:id="rId17"/>
      <p:boldItalic r:id="rId18"/>
    </p:embeddedFont>
    <p:embeddedFont>
      <p:font typeface="Nunito"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foBh9B/ZR+SJUQKHY8vaf0jc7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2" d="100"/>
          <a:sy n="112" d="100"/>
        </p:scale>
        <p:origin x="53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04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939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577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993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679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456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920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240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774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987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015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902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8739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5"/>
          <p:cNvSpPr txBox="1">
            <a:spLocks noGrp="1"/>
          </p:cNvSpPr>
          <p:nvPr>
            <p:ph type="title"/>
          </p:nvPr>
        </p:nvSpPr>
        <p:spPr>
          <a:xfrm>
            <a:off x="253250" y="222097"/>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25"/>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5"/>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16" name="Google Shape;16;p25"/>
          <p:cNvGrpSpPr/>
          <p:nvPr/>
        </p:nvGrpSpPr>
        <p:grpSpPr>
          <a:xfrm>
            <a:off x="0" y="0"/>
            <a:ext cx="9144000" cy="5143500"/>
            <a:chOff x="0" y="0"/>
            <a:chExt cx="9144000" cy="5143500"/>
          </a:xfrm>
        </p:grpSpPr>
        <p:sp>
          <p:nvSpPr>
            <p:cNvPr id="17" name="Google Shape;17;p25"/>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 name="Google Shape;18;p25"/>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471238" y="219909"/>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26"/>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25" name="Google Shape;25;p26"/>
          <p:cNvGrpSpPr/>
          <p:nvPr/>
        </p:nvGrpSpPr>
        <p:grpSpPr>
          <a:xfrm>
            <a:off x="0" y="0"/>
            <a:ext cx="9144000" cy="5143500"/>
            <a:chOff x="0" y="0"/>
            <a:chExt cx="9144000" cy="5143500"/>
          </a:xfrm>
        </p:grpSpPr>
        <p:sp>
          <p:nvSpPr>
            <p:cNvPr id="26" name="Google Shape;26;p26"/>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7" name="Google Shape;27;p26"/>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1" name="Google Shape;31;p27"/>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32" name="Google Shape;32;p27"/>
          <p:cNvGrpSpPr/>
          <p:nvPr/>
        </p:nvGrpSpPr>
        <p:grpSpPr>
          <a:xfrm>
            <a:off x="0" y="0"/>
            <a:ext cx="9144000" cy="5143500"/>
            <a:chOff x="0" y="0"/>
            <a:chExt cx="9144000" cy="5143500"/>
          </a:xfrm>
        </p:grpSpPr>
        <p:sp>
          <p:nvSpPr>
            <p:cNvPr id="33" name="Google Shape;33;p27"/>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4" name="Google Shape;34;p27"/>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28"/>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0" name="Google Shape;40;p28"/>
          <p:cNvGrpSpPr/>
          <p:nvPr/>
        </p:nvGrpSpPr>
        <p:grpSpPr>
          <a:xfrm>
            <a:off x="0" y="0"/>
            <a:ext cx="9144000" cy="5143500"/>
            <a:chOff x="0" y="0"/>
            <a:chExt cx="9144000" cy="5143500"/>
          </a:xfrm>
        </p:grpSpPr>
        <p:sp>
          <p:nvSpPr>
            <p:cNvPr id="41" name="Google Shape;41;p28"/>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2" name="Google Shape;42;p28"/>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5" name="Google Shape;4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29"/>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7" name="Google Shape;47;p29"/>
          <p:cNvGrpSpPr/>
          <p:nvPr/>
        </p:nvGrpSpPr>
        <p:grpSpPr>
          <a:xfrm>
            <a:off x="0" y="0"/>
            <a:ext cx="9144000" cy="5143500"/>
            <a:chOff x="0" y="0"/>
            <a:chExt cx="9144000" cy="5143500"/>
          </a:xfrm>
        </p:grpSpPr>
        <p:sp>
          <p:nvSpPr>
            <p:cNvPr id="48" name="Google Shape;48;p29"/>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 name="Google Shape;49;p29"/>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3" name="Google Shape;53;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5" name="Google Shape;5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30"/>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57" name="Google Shape;57;p30"/>
          <p:cNvGrpSpPr/>
          <p:nvPr/>
        </p:nvGrpSpPr>
        <p:grpSpPr>
          <a:xfrm>
            <a:off x="0" y="0"/>
            <a:ext cx="9144000" cy="5143500"/>
            <a:chOff x="0" y="0"/>
            <a:chExt cx="9144000" cy="5143500"/>
          </a:xfrm>
        </p:grpSpPr>
        <p:sp>
          <p:nvSpPr>
            <p:cNvPr id="58" name="Google Shape;58;p30"/>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9" name="Google Shape;59;p30"/>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2" name="Google Shape;6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31"/>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64" name="Google Shape;64;p31"/>
          <p:cNvGrpSpPr/>
          <p:nvPr/>
        </p:nvGrpSpPr>
        <p:grpSpPr>
          <a:xfrm>
            <a:off x="0" y="0"/>
            <a:ext cx="9144000" cy="5143500"/>
            <a:chOff x="0" y="0"/>
            <a:chExt cx="9144000" cy="5143500"/>
          </a:xfrm>
        </p:grpSpPr>
        <p:sp>
          <p:nvSpPr>
            <p:cNvPr id="65" name="Google Shape;65;p31"/>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66" name="Google Shape;66;p31"/>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0" name="Google Shape;7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1" name="Google Shape;71;p32"/>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2" name="Google Shape;72;p32"/>
          <p:cNvGrpSpPr/>
          <p:nvPr/>
        </p:nvGrpSpPr>
        <p:grpSpPr>
          <a:xfrm>
            <a:off x="0" y="0"/>
            <a:ext cx="9144000" cy="5143500"/>
            <a:chOff x="0" y="0"/>
            <a:chExt cx="9144000" cy="5143500"/>
          </a:xfrm>
        </p:grpSpPr>
        <p:sp>
          <p:nvSpPr>
            <p:cNvPr id="73" name="Google Shape;73;p32"/>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4" name="Google Shape;74;p32"/>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33"/>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8" name="Google Shape;78;p33"/>
          <p:cNvGrpSpPr/>
          <p:nvPr/>
        </p:nvGrpSpPr>
        <p:grpSpPr>
          <a:xfrm>
            <a:off x="0" y="0"/>
            <a:ext cx="9144000" cy="5143500"/>
            <a:chOff x="0" y="0"/>
            <a:chExt cx="9144000" cy="5143500"/>
          </a:xfrm>
        </p:grpSpPr>
        <p:sp>
          <p:nvSpPr>
            <p:cNvPr id="79" name="Google Shape;79;p33"/>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0" name="Google Shape;80;p33"/>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4"/>
          <p:cNvPicPr preferRelativeResize="0"/>
          <p:nvPr/>
        </p:nvPicPr>
        <p:blipFill rotWithShape="1">
          <a:blip r:embed="rId12">
            <a:alphaModFix/>
          </a:blip>
          <a:srcRect/>
          <a:stretch/>
        </p:blipFill>
        <p:spPr>
          <a:xfrm>
            <a:off x="216000" y="216000"/>
            <a:ext cx="1507681" cy="647999"/>
          </a:xfrm>
          <a:prstGeom prst="rect">
            <a:avLst/>
          </a:prstGeom>
          <a:noFill/>
          <a:ln>
            <a:noFill/>
          </a:ln>
        </p:spPr>
      </p:pic>
      <p:sp>
        <p:nvSpPr>
          <p:cNvPr id="10" name="Google Shape;10;p24"/>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Distance Vector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rPr>
              <a:t>Computer networks generally use dynamic routing algorithms that are </a:t>
            </a:r>
            <a:r>
              <a:rPr lang="en-US" dirty="0" smtClean="0">
                <a:solidFill>
                  <a:srgbClr val="C00000"/>
                </a:solidFill>
              </a:rPr>
              <a:t>more complex </a:t>
            </a:r>
            <a:r>
              <a:rPr lang="en-US" dirty="0">
                <a:solidFill>
                  <a:srgbClr val="C00000"/>
                </a:solidFill>
              </a:rPr>
              <a:t>than flooding, but more efficient because they find shortest paths for </a:t>
            </a:r>
            <a:r>
              <a:rPr lang="en-US" dirty="0" smtClean="0">
                <a:solidFill>
                  <a:srgbClr val="C00000"/>
                </a:solidFill>
              </a:rPr>
              <a:t>the current </a:t>
            </a:r>
            <a:r>
              <a:rPr lang="en-US" dirty="0">
                <a:solidFill>
                  <a:srgbClr val="C00000"/>
                </a:solidFill>
              </a:rPr>
              <a:t>topology.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Two </a:t>
            </a:r>
            <a:r>
              <a:rPr lang="en-US" dirty="0">
                <a:solidFill>
                  <a:srgbClr val="C00000"/>
                </a:solidFill>
              </a:rPr>
              <a:t>dynamic algorithms in particular, </a:t>
            </a:r>
            <a:r>
              <a:rPr lang="en-US" b="1" dirty="0" smtClean="0">
                <a:solidFill>
                  <a:srgbClr val="C00000"/>
                </a:solidFill>
              </a:rPr>
              <a:t>Distance </a:t>
            </a:r>
            <a:r>
              <a:rPr lang="en-US" b="1" dirty="0">
                <a:solidFill>
                  <a:srgbClr val="C00000"/>
                </a:solidFill>
              </a:rPr>
              <a:t>vector </a:t>
            </a:r>
            <a:r>
              <a:rPr lang="en-US" b="1" dirty="0" smtClean="0">
                <a:solidFill>
                  <a:srgbClr val="C00000"/>
                </a:solidFill>
              </a:rPr>
              <a:t>routing and Link </a:t>
            </a:r>
            <a:r>
              <a:rPr lang="en-US" b="1" dirty="0">
                <a:solidFill>
                  <a:srgbClr val="C00000"/>
                </a:solidFill>
              </a:rPr>
              <a:t>state </a:t>
            </a:r>
            <a:r>
              <a:rPr lang="en-US" b="1" dirty="0" smtClean="0">
                <a:solidFill>
                  <a:srgbClr val="C00000"/>
                </a:solidFill>
              </a:rPr>
              <a:t>routing</a:t>
            </a:r>
            <a:r>
              <a:rPr lang="en-US" dirty="0" smtClean="0">
                <a:solidFill>
                  <a:srgbClr val="C00000"/>
                </a:solidFill>
              </a:rPr>
              <a:t> </a:t>
            </a:r>
            <a:r>
              <a:rPr lang="en-US" dirty="0">
                <a:solidFill>
                  <a:srgbClr val="C00000"/>
                </a:solidFill>
              </a:rPr>
              <a:t>are the most </a:t>
            </a:r>
            <a:r>
              <a:rPr lang="en-US" dirty="0" smtClean="0">
                <a:solidFill>
                  <a:srgbClr val="C00000"/>
                </a:solidFill>
              </a:rPr>
              <a:t>popular.</a:t>
            </a:r>
          </a:p>
          <a:p>
            <a:pPr algn="just"/>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distance vector routing algorithm is sometimes called by other </a:t>
            </a:r>
            <a:r>
              <a:rPr lang="en-US" dirty="0" smtClean="0">
                <a:solidFill>
                  <a:srgbClr val="C00000"/>
                </a:solidFill>
              </a:rPr>
              <a:t>names, most </a:t>
            </a:r>
            <a:r>
              <a:rPr lang="en-US" dirty="0">
                <a:solidFill>
                  <a:srgbClr val="C00000"/>
                </a:solidFill>
              </a:rPr>
              <a:t>commonly the distributed Bellman-Ford routing algorithm, after the </a:t>
            </a:r>
            <a:r>
              <a:rPr lang="en-US" dirty="0" smtClean="0">
                <a:solidFill>
                  <a:srgbClr val="C00000"/>
                </a:solidFill>
              </a:rPr>
              <a:t>researchers </a:t>
            </a:r>
            <a:r>
              <a:rPr lang="en-US" dirty="0">
                <a:solidFill>
                  <a:srgbClr val="C00000"/>
                </a:solidFill>
              </a:rPr>
              <a:t>who developed it (Bellman, 1957; and Ford and Fulkerson, 1962).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It was </a:t>
            </a:r>
            <a:r>
              <a:rPr lang="en-US" dirty="0">
                <a:solidFill>
                  <a:srgbClr val="002060"/>
                </a:solidFill>
              </a:rPr>
              <a:t>the </a:t>
            </a:r>
            <a:r>
              <a:rPr lang="en-US" dirty="0" smtClean="0">
                <a:solidFill>
                  <a:srgbClr val="002060"/>
                </a:solidFill>
              </a:rPr>
              <a:t>original </a:t>
            </a:r>
            <a:r>
              <a:rPr lang="en-US" b="1" dirty="0" smtClean="0">
                <a:solidFill>
                  <a:srgbClr val="002060"/>
                </a:solidFill>
              </a:rPr>
              <a:t>( </a:t>
            </a:r>
            <a:r>
              <a:rPr lang="en-US" b="1" dirty="0">
                <a:solidFill>
                  <a:srgbClr val="002060"/>
                </a:solidFill>
              </a:rPr>
              <a:t>Advanced Research Projects Agency </a:t>
            </a:r>
            <a:r>
              <a:rPr lang="en-US" b="1" dirty="0" smtClean="0">
                <a:solidFill>
                  <a:srgbClr val="002060"/>
                </a:solidFill>
              </a:rPr>
              <a:t>Network) </a:t>
            </a:r>
            <a:r>
              <a:rPr lang="en-US" dirty="0" smtClean="0">
                <a:solidFill>
                  <a:srgbClr val="002060"/>
                </a:solidFill>
              </a:rPr>
              <a:t>ARPANET </a:t>
            </a:r>
            <a:r>
              <a:rPr lang="en-US" dirty="0">
                <a:solidFill>
                  <a:srgbClr val="002060"/>
                </a:solidFill>
              </a:rPr>
              <a:t>routing algorithm and was also used in the </a:t>
            </a:r>
            <a:r>
              <a:rPr lang="en-US" dirty="0" smtClean="0">
                <a:solidFill>
                  <a:srgbClr val="002060"/>
                </a:solidFill>
              </a:rPr>
              <a:t>Internet under </a:t>
            </a:r>
            <a:r>
              <a:rPr lang="en-US" dirty="0">
                <a:solidFill>
                  <a:srgbClr val="002060"/>
                </a:solidFill>
              </a:rPr>
              <a:t>the name RIP</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A distance vector routing algorithm operates by having each router </a:t>
            </a:r>
            <a:r>
              <a:rPr lang="en-US" dirty="0" smtClean="0">
                <a:solidFill>
                  <a:srgbClr val="002060"/>
                </a:solidFill>
              </a:rPr>
              <a:t>maintain a </a:t>
            </a:r>
            <a:r>
              <a:rPr lang="en-US" dirty="0">
                <a:solidFill>
                  <a:srgbClr val="002060"/>
                </a:solidFill>
              </a:rPr>
              <a:t>table (i.e., a vector) giving the best known distance to each destination </a:t>
            </a:r>
            <a:r>
              <a:rPr lang="en-US" dirty="0" smtClean="0">
                <a:solidFill>
                  <a:srgbClr val="002060"/>
                </a:solidFill>
              </a:rPr>
              <a:t>and which </a:t>
            </a:r>
            <a:r>
              <a:rPr lang="en-US" dirty="0">
                <a:solidFill>
                  <a:srgbClr val="002060"/>
                </a:solidFill>
              </a:rPr>
              <a:t>link to use to get there. These tables are updated by exchanging </a:t>
            </a:r>
            <a:r>
              <a:rPr lang="en-US" dirty="0" smtClean="0">
                <a:solidFill>
                  <a:srgbClr val="002060"/>
                </a:solidFill>
              </a:rPr>
              <a:t>information </a:t>
            </a:r>
            <a:r>
              <a:rPr lang="en-US" dirty="0">
                <a:solidFill>
                  <a:srgbClr val="002060"/>
                </a:solidFill>
              </a:rPr>
              <a:t>with the neighbors.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Eventually</a:t>
            </a:r>
            <a:r>
              <a:rPr lang="en-US" dirty="0">
                <a:solidFill>
                  <a:srgbClr val="002060"/>
                </a:solidFill>
              </a:rPr>
              <a:t>, every router knows the best link to </a:t>
            </a:r>
            <a:r>
              <a:rPr lang="en-US" dirty="0" smtClean="0">
                <a:solidFill>
                  <a:srgbClr val="002060"/>
                </a:solidFill>
              </a:rPr>
              <a:t>reach each destination.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Counting-to-Infinity Problem</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94343" y="910773"/>
            <a:ext cx="8948055" cy="307736"/>
          </a:xfrm>
          <a:prstGeom prst="rect">
            <a:avLst/>
          </a:prstGeom>
          <a:noFill/>
          <a:ln>
            <a:noFill/>
          </a:ln>
        </p:spPr>
        <p:txBody>
          <a:bodyPr spcFirstLastPara="1" wrap="square" lIns="91425" tIns="45700" rIns="91425" bIns="45700" anchor="t" anchorCtr="0">
            <a:spAutoFit/>
          </a:bodyPr>
          <a:lstStyle/>
          <a:p>
            <a:pPr algn="just"/>
            <a:endParaRPr lang="en-US" dirty="0">
              <a:solidFill>
                <a:srgbClr val="002060"/>
              </a:solidFil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
        <p:nvSpPr>
          <p:cNvPr id="4" name="Rectangle 3"/>
          <p:cNvSpPr/>
          <p:nvPr/>
        </p:nvSpPr>
        <p:spPr>
          <a:xfrm>
            <a:off x="271690" y="1017479"/>
            <a:ext cx="8814250" cy="4401205"/>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IN" dirty="0">
              <a:solidFill>
                <a:srgbClr val="C00000"/>
              </a:solidFill>
            </a:endParaRPr>
          </a:p>
        </p:txBody>
      </p:sp>
      <p:pic>
        <p:nvPicPr>
          <p:cNvPr id="5" name="Picture 4"/>
          <p:cNvPicPr>
            <a:picLocks noChangeAspect="1"/>
          </p:cNvPicPr>
          <p:nvPr/>
        </p:nvPicPr>
        <p:blipFill>
          <a:blip r:embed="rId3"/>
          <a:stretch>
            <a:fillRect/>
          </a:stretch>
        </p:blipFill>
        <p:spPr>
          <a:xfrm>
            <a:off x="555737" y="1291725"/>
            <a:ext cx="8068808" cy="3400425"/>
          </a:xfrm>
          <a:prstGeom prst="rect">
            <a:avLst/>
          </a:prstGeom>
        </p:spPr>
      </p:pic>
    </p:spTree>
    <p:extLst>
      <p:ext uri="{BB962C8B-B14F-4D97-AF65-F5344CB8AC3E}">
        <p14:creationId xmlns:p14="http://schemas.microsoft.com/office/powerpoint/2010/main" val="34163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Counting-to-Infinity Problem</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94343" y="910773"/>
            <a:ext cx="8948055" cy="307736"/>
          </a:xfrm>
          <a:prstGeom prst="rect">
            <a:avLst/>
          </a:prstGeom>
          <a:noFill/>
          <a:ln>
            <a:noFill/>
          </a:ln>
        </p:spPr>
        <p:txBody>
          <a:bodyPr spcFirstLastPara="1" wrap="square" lIns="91425" tIns="45700" rIns="91425" bIns="45700" anchor="t" anchorCtr="0">
            <a:spAutoFit/>
          </a:bodyPr>
          <a:lstStyle/>
          <a:p>
            <a:pPr algn="just"/>
            <a:endParaRPr lang="en-US" dirty="0">
              <a:solidFill>
                <a:srgbClr val="002060"/>
              </a:solidFil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
        <p:nvSpPr>
          <p:cNvPr id="4" name="Rectangle 3"/>
          <p:cNvSpPr/>
          <p:nvPr/>
        </p:nvSpPr>
        <p:spPr>
          <a:xfrm>
            <a:off x="271690" y="1017479"/>
            <a:ext cx="8814250"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Roboto" panose="020B0604020202020204" charset="0"/>
              </a:rPr>
              <a:t>When A comes up, the other routers learn about it via the vector </a:t>
            </a:r>
            <a:r>
              <a:rPr lang="en-US" dirty="0" smtClean="0">
                <a:solidFill>
                  <a:srgbClr val="C00000"/>
                </a:solidFill>
                <a:latin typeface="Roboto" panose="020B0604020202020204" charset="0"/>
              </a:rPr>
              <a:t>exchanges. For </a:t>
            </a:r>
            <a:r>
              <a:rPr lang="en-US" dirty="0">
                <a:solidFill>
                  <a:srgbClr val="C00000"/>
                </a:solidFill>
                <a:latin typeface="Roboto" panose="020B0604020202020204" charset="0"/>
              </a:rPr>
              <a:t>simplicity, we will assume that there is a gigantic gong somewhere that </a:t>
            </a:r>
            <a:r>
              <a:rPr lang="en-US" dirty="0" smtClean="0">
                <a:solidFill>
                  <a:srgbClr val="C00000"/>
                </a:solidFill>
                <a:latin typeface="Roboto" panose="020B0604020202020204" charset="0"/>
              </a:rPr>
              <a:t>is struck </a:t>
            </a:r>
            <a:r>
              <a:rPr lang="en-US" dirty="0">
                <a:solidFill>
                  <a:srgbClr val="C00000"/>
                </a:solidFill>
                <a:latin typeface="Roboto" panose="020B0604020202020204" charset="0"/>
              </a:rPr>
              <a:t>periodically to initiate a vector exchange at all routers simultaneously</a:t>
            </a:r>
            <a:r>
              <a:rPr lang="en-US" dirty="0" smtClean="0">
                <a:solidFill>
                  <a:srgbClr val="C00000"/>
                </a:solidFill>
                <a:latin typeface="Roboto" panose="020B0604020202020204" charset="0"/>
              </a:rPr>
              <a:t>.</a:t>
            </a: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C00000"/>
                </a:solidFill>
                <a:latin typeface="Roboto" panose="020B0604020202020204" charset="0"/>
              </a:rPr>
              <a:t> At the </a:t>
            </a:r>
            <a:r>
              <a:rPr lang="en-US" dirty="0">
                <a:solidFill>
                  <a:srgbClr val="C00000"/>
                </a:solidFill>
                <a:latin typeface="Roboto" panose="020B0604020202020204" charset="0"/>
              </a:rPr>
              <a:t>time of the first exchange, B learns that its left-hand neighbor has zero </a:t>
            </a:r>
            <a:r>
              <a:rPr lang="en-US" dirty="0" smtClean="0">
                <a:solidFill>
                  <a:srgbClr val="C00000"/>
                </a:solidFill>
                <a:latin typeface="Roboto" panose="020B0604020202020204" charset="0"/>
              </a:rPr>
              <a:t>delay to </a:t>
            </a:r>
            <a:r>
              <a:rPr lang="en-US" dirty="0">
                <a:solidFill>
                  <a:srgbClr val="C00000"/>
                </a:solidFill>
                <a:latin typeface="Roboto" panose="020B0604020202020204" charset="0"/>
              </a:rPr>
              <a:t>A. </a:t>
            </a: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C00000"/>
                </a:solidFill>
                <a:latin typeface="Roboto" panose="020B0604020202020204" charset="0"/>
              </a:rPr>
              <a:t>B </a:t>
            </a:r>
            <a:r>
              <a:rPr lang="en-US" dirty="0">
                <a:solidFill>
                  <a:srgbClr val="C00000"/>
                </a:solidFill>
                <a:latin typeface="Roboto" panose="020B0604020202020204" charset="0"/>
              </a:rPr>
              <a:t>now makes an entry in its routing table indicating that A is one hop </a:t>
            </a:r>
            <a:r>
              <a:rPr lang="en-US" dirty="0" smtClean="0">
                <a:solidFill>
                  <a:srgbClr val="C00000"/>
                </a:solidFill>
                <a:latin typeface="Roboto" panose="020B0604020202020204" charset="0"/>
              </a:rPr>
              <a:t>away to </a:t>
            </a:r>
            <a:r>
              <a:rPr lang="en-US" dirty="0">
                <a:solidFill>
                  <a:srgbClr val="C00000"/>
                </a:solidFill>
                <a:latin typeface="Roboto" panose="020B0604020202020204" charset="0"/>
              </a:rPr>
              <a:t>the left. </a:t>
            </a: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002060"/>
                </a:solidFill>
                <a:latin typeface="Roboto" panose="020B0604020202020204" charset="0"/>
              </a:rPr>
              <a:t>All </a:t>
            </a:r>
            <a:r>
              <a:rPr lang="en-US" dirty="0">
                <a:solidFill>
                  <a:srgbClr val="002060"/>
                </a:solidFill>
                <a:latin typeface="Roboto" panose="020B0604020202020204" charset="0"/>
              </a:rPr>
              <a:t>the other routers still think that A is down. At this point, the </a:t>
            </a:r>
            <a:r>
              <a:rPr lang="en-US" dirty="0" smtClean="0">
                <a:solidFill>
                  <a:srgbClr val="002060"/>
                </a:solidFill>
                <a:latin typeface="Roboto" panose="020B0604020202020204" charset="0"/>
              </a:rPr>
              <a:t>routing </a:t>
            </a:r>
            <a:r>
              <a:rPr lang="en-US" dirty="0">
                <a:solidFill>
                  <a:srgbClr val="002060"/>
                </a:solidFill>
                <a:latin typeface="Roboto" panose="020B0604020202020204" charset="0"/>
              </a:rPr>
              <a:t>table entries for A are as shown in the second </a:t>
            </a:r>
            <a:r>
              <a:rPr lang="en-US" dirty="0" smtClean="0">
                <a:solidFill>
                  <a:srgbClr val="002060"/>
                </a:solidFill>
                <a:latin typeface="Roboto" panose="020B0604020202020204" charset="0"/>
              </a:rPr>
              <a:t>row.</a:t>
            </a:r>
          </a:p>
          <a:p>
            <a:pPr marL="285750" indent="-285750" algn="just">
              <a:buFont typeface="Arial" panose="020B0604020202020204" pitchFamily="34" charset="0"/>
              <a:buChar char="•"/>
            </a:pPr>
            <a:endParaRPr lang="en-US" dirty="0" smtClean="0">
              <a:solidFill>
                <a:srgbClr val="002060"/>
              </a:solidFill>
              <a:latin typeface="Roboto" panose="020B0604020202020204" charset="0"/>
            </a:endParaRPr>
          </a:p>
          <a:p>
            <a:pPr marL="285750" indent="-285750" algn="just">
              <a:buFont typeface="Arial" panose="020B0604020202020204" pitchFamily="34" charset="0"/>
              <a:buChar char="•"/>
            </a:pPr>
            <a:r>
              <a:rPr lang="en-US" dirty="0" smtClean="0">
                <a:solidFill>
                  <a:srgbClr val="002060"/>
                </a:solidFill>
              </a:rPr>
              <a:t>On the next exchange</a:t>
            </a:r>
            <a:r>
              <a:rPr lang="en-US" dirty="0">
                <a:solidFill>
                  <a:srgbClr val="002060"/>
                </a:solidFill>
              </a:rPr>
              <a:t>, C learns that B has a path of length 1 to A, so it updates its routing </a:t>
            </a:r>
            <a:r>
              <a:rPr lang="en-US" dirty="0" smtClean="0">
                <a:solidFill>
                  <a:srgbClr val="002060"/>
                </a:solidFill>
              </a:rPr>
              <a:t>table to </a:t>
            </a:r>
            <a:r>
              <a:rPr lang="en-US" dirty="0">
                <a:solidFill>
                  <a:srgbClr val="002060"/>
                </a:solidFill>
              </a:rPr>
              <a:t>indicate a path of length 2, but D and E do not hear the good news until later</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Clearly, the good news is spreading at the rate of one hop per exchange. In a </a:t>
            </a:r>
            <a:r>
              <a:rPr lang="en-US" dirty="0" smtClean="0">
                <a:solidFill>
                  <a:srgbClr val="002060"/>
                </a:solidFill>
              </a:rPr>
              <a:t>network </a:t>
            </a:r>
            <a:r>
              <a:rPr lang="en-US" dirty="0">
                <a:solidFill>
                  <a:srgbClr val="002060"/>
                </a:solidFill>
              </a:rPr>
              <a:t>whose longest path is of length N hops, within N exchanges everyone </a:t>
            </a:r>
            <a:r>
              <a:rPr lang="en-US" dirty="0" smtClean="0">
                <a:solidFill>
                  <a:srgbClr val="002060"/>
                </a:solidFill>
              </a:rPr>
              <a:t>will know </a:t>
            </a:r>
            <a:r>
              <a:rPr lang="en-US" dirty="0">
                <a:solidFill>
                  <a:srgbClr val="002060"/>
                </a:solidFill>
              </a:rPr>
              <a:t>about newly revived links and routers</a:t>
            </a:r>
            <a:r>
              <a:rPr lang="en-US" dirty="0" smtClean="0">
                <a:solidFill>
                  <a:srgbClr val="002060"/>
                </a:solidFill>
              </a:rPr>
              <a:t>.</a:t>
            </a: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353111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Counting-to-Infinity Problem</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94343" y="910773"/>
            <a:ext cx="8948055" cy="307736"/>
          </a:xfrm>
          <a:prstGeom prst="rect">
            <a:avLst/>
          </a:prstGeom>
          <a:noFill/>
          <a:ln>
            <a:noFill/>
          </a:ln>
        </p:spPr>
        <p:txBody>
          <a:bodyPr spcFirstLastPara="1" wrap="square" lIns="91425" tIns="45700" rIns="91425" bIns="45700" anchor="t" anchorCtr="0">
            <a:spAutoFit/>
          </a:bodyPr>
          <a:lstStyle/>
          <a:p>
            <a:pPr algn="just"/>
            <a:endParaRPr lang="en-US" dirty="0">
              <a:solidFill>
                <a:srgbClr val="002060"/>
              </a:solidFil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
        <p:nvSpPr>
          <p:cNvPr id="4" name="Rectangle 3"/>
          <p:cNvSpPr/>
          <p:nvPr/>
        </p:nvSpPr>
        <p:spPr>
          <a:xfrm>
            <a:off x="271690" y="1017479"/>
            <a:ext cx="8814250"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Roboto" panose="020B0604020202020204" charset="0"/>
              </a:rPr>
              <a:t>Subsequent </a:t>
            </a:r>
            <a:r>
              <a:rPr lang="en-US" dirty="0">
                <a:solidFill>
                  <a:srgbClr val="C00000"/>
                </a:solidFill>
                <a:latin typeface="Roboto" panose="020B0604020202020204" charset="0"/>
              </a:rPr>
              <a:t>exchanges </a:t>
            </a:r>
            <a:r>
              <a:rPr lang="en-US" dirty="0" smtClean="0">
                <a:solidFill>
                  <a:srgbClr val="C00000"/>
                </a:solidFill>
                <a:latin typeface="Roboto" panose="020B0604020202020204" charset="0"/>
              </a:rPr>
              <a:t>produce the </a:t>
            </a:r>
            <a:r>
              <a:rPr lang="en-US" dirty="0">
                <a:solidFill>
                  <a:srgbClr val="C00000"/>
                </a:solidFill>
                <a:latin typeface="Roboto" panose="020B0604020202020204" charset="0"/>
              </a:rPr>
              <a:t>history shown in the rest </a:t>
            </a:r>
            <a:r>
              <a:rPr lang="en-US" dirty="0" smtClean="0">
                <a:solidFill>
                  <a:srgbClr val="C00000"/>
                </a:solidFill>
                <a:latin typeface="Roboto" panose="020B0604020202020204" charset="0"/>
              </a:rPr>
              <a:t>of the figure should </a:t>
            </a:r>
            <a:r>
              <a:rPr lang="en-US" dirty="0">
                <a:solidFill>
                  <a:srgbClr val="C00000"/>
                </a:solidFill>
                <a:latin typeface="Roboto" panose="020B0604020202020204" charset="0"/>
              </a:rPr>
              <a:t>be clear why bad news travels slowly: no </a:t>
            </a:r>
            <a:r>
              <a:rPr lang="en-US" dirty="0" smtClean="0">
                <a:solidFill>
                  <a:srgbClr val="C00000"/>
                </a:solidFill>
                <a:latin typeface="Roboto" panose="020B0604020202020204" charset="0"/>
              </a:rPr>
              <a:t>router ever </a:t>
            </a:r>
            <a:r>
              <a:rPr lang="en-US" dirty="0">
                <a:solidFill>
                  <a:srgbClr val="C00000"/>
                </a:solidFill>
                <a:latin typeface="Roboto" panose="020B0604020202020204" charset="0"/>
              </a:rPr>
              <a:t>has a value more than one higher than the minimum of all its neighbors</a:t>
            </a:r>
            <a:r>
              <a:rPr lang="en-US" dirty="0" smtClean="0">
                <a:solidFill>
                  <a:srgbClr val="C00000"/>
                </a:solidFill>
                <a:latin typeface="Roboto" panose="020B0604020202020204" charset="0"/>
              </a:rPr>
              <a:t>.</a:t>
            </a: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a:solidFill>
                  <a:srgbClr val="C00000"/>
                </a:solidFill>
                <a:latin typeface="Roboto" panose="020B0604020202020204" charset="0"/>
              </a:rPr>
              <a:t>Gradually, all routers work their way up to infinity, but the number of </a:t>
            </a:r>
            <a:r>
              <a:rPr lang="en-US" dirty="0" smtClean="0">
                <a:solidFill>
                  <a:srgbClr val="C00000"/>
                </a:solidFill>
                <a:latin typeface="Roboto" panose="020B0604020202020204" charset="0"/>
              </a:rPr>
              <a:t>exchanges required </a:t>
            </a:r>
            <a:r>
              <a:rPr lang="en-US" dirty="0">
                <a:solidFill>
                  <a:srgbClr val="C00000"/>
                </a:solidFill>
                <a:latin typeface="Roboto" panose="020B0604020202020204" charset="0"/>
              </a:rPr>
              <a:t>depends on the numerical value used for infinity. </a:t>
            </a: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C00000"/>
                </a:solidFill>
                <a:latin typeface="Roboto" panose="020B0604020202020204" charset="0"/>
              </a:rPr>
              <a:t>For </a:t>
            </a:r>
            <a:r>
              <a:rPr lang="en-US" dirty="0">
                <a:solidFill>
                  <a:srgbClr val="C00000"/>
                </a:solidFill>
                <a:latin typeface="Roboto" panose="020B0604020202020204" charset="0"/>
              </a:rPr>
              <a:t>this reason, it </a:t>
            </a:r>
            <a:r>
              <a:rPr lang="en-US" dirty="0" smtClean="0">
                <a:solidFill>
                  <a:srgbClr val="C00000"/>
                </a:solidFill>
                <a:latin typeface="Roboto" panose="020B0604020202020204" charset="0"/>
              </a:rPr>
              <a:t>is wise </a:t>
            </a:r>
            <a:r>
              <a:rPr lang="en-US" dirty="0">
                <a:solidFill>
                  <a:srgbClr val="C00000"/>
                </a:solidFill>
                <a:latin typeface="Roboto" panose="020B0604020202020204" charset="0"/>
              </a:rPr>
              <a:t>to set infinity to the longest path plus 1.</a:t>
            </a: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r>
              <a:rPr lang="en-US" dirty="0" smtClean="0">
                <a:solidFill>
                  <a:srgbClr val="002060"/>
                </a:solidFill>
              </a:rPr>
              <a:t>Counting-to-infinity </a:t>
            </a:r>
            <a:r>
              <a:rPr lang="en-US" dirty="0">
                <a:solidFill>
                  <a:srgbClr val="002060"/>
                </a:solidFill>
              </a:rPr>
              <a:t>problem can be prevented in the distance vector algorithm by using techniques such as </a:t>
            </a:r>
            <a:r>
              <a:rPr lang="en-US" b="1" dirty="0" smtClean="0">
                <a:solidFill>
                  <a:srgbClr val="002060"/>
                </a:solidFill>
              </a:rPr>
              <a:t>Route </a:t>
            </a:r>
            <a:r>
              <a:rPr lang="en-US" b="1" dirty="0">
                <a:solidFill>
                  <a:srgbClr val="002060"/>
                </a:solidFill>
              </a:rPr>
              <a:t>poisoning and </a:t>
            </a:r>
            <a:r>
              <a:rPr lang="en-US" b="1" dirty="0" smtClean="0">
                <a:solidFill>
                  <a:srgbClr val="002060"/>
                </a:solidFill>
              </a:rPr>
              <a:t>Triggered </a:t>
            </a:r>
            <a:r>
              <a:rPr lang="en-US" b="1" dirty="0">
                <a:solidFill>
                  <a:srgbClr val="002060"/>
                </a:solidFill>
              </a:rPr>
              <a:t>updates</a:t>
            </a:r>
            <a:r>
              <a:rPr lang="en-US" b="1"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b="1" dirty="0" smtClean="0">
                <a:solidFill>
                  <a:srgbClr val="002060"/>
                </a:solidFill>
              </a:rPr>
              <a:t>The </a:t>
            </a:r>
            <a:r>
              <a:rPr lang="en-US" b="1" dirty="0">
                <a:solidFill>
                  <a:srgbClr val="002060"/>
                </a:solidFill>
              </a:rPr>
              <a:t>split horizon with poisoned reverse rule discussed in RFC 1058.</a:t>
            </a:r>
            <a:endParaRPr lang="en-US" b="1"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377040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Distance Vector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754874"/>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rPr>
              <a:t>In distance vector routing, each router maintains a routing table indexed </a:t>
            </a:r>
            <a:r>
              <a:rPr lang="en-IN" dirty="0" smtClean="0">
                <a:solidFill>
                  <a:srgbClr val="C00000"/>
                </a:solidFill>
              </a:rPr>
              <a:t>by, and </a:t>
            </a:r>
            <a:r>
              <a:rPr lang="en-IN" dirty="0">
                <a:solidFill>
                  <a:srgbClr val="C00000"/>
                </a:solidFill>
              </a:rPr>
              <a:t>containing one entry for each router in the network</a:t>
            </a:r>
            <a:r>
              <a:rPr lang="en-IN" dirty="0" smtClean="0">
                <a:solidFill>
                  <a:srgbClr val="C00000"/>
                </a:solidFill>
              </a:rPr>
              <a:t>.</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This </a:t>
            </a:r>
            <a:r>
              <a:rPr lang="en-IN" dirty="0">
                <a:solidFill>
                  <a:srgbClr val="C00000"/>
                </a:solidFill>
              </a:rPr>
              <a:t>entry has two </a:t>
            </a:r>
            <a:r>
              <a:rPr lang="en-IN" dirty="0" smtClean="0">
                <a:solidFill>
                  <a:srgbClr val="C00000"/>
                </a:solidFill>
              </a:rPr>
              <a:t>parts: the </a:t>
            </a:r>
            <a:r>
              <a:rPr lang="en-IN" dirty="0">
                <a:solidFill>
                  <a:srgbClr val="C00000"/>
                </a:solidFill>
              </a:rPr>
              <a:t>preferred outgoing line to use for that destination and an estimate of the </a:t>
            </a:r>
            <a:r>
              <a:rPr lang="en-IN" dirty="0" smtClean="0">
                <a:solidFill>
                  <a:srgbClr val="C00000"/>
                </a:solidFill>
              </a:rPr>
              <a:t>distance </a:t>
            </a:r>
            <a:r>
              <a:rPr lang="en-IN" dirty="0">
                <a:solidFill>
                  <a:srgbClr val="C00000"/>
                </a:solidFill>
              </a:rPr>
              <a:t>to that destination</a:t>
            </a:r>
            <a:r>
              <a:rPr lang="en-IN" dirty="0" smtClean="0">
                <a:solidFill>
                  <a:srgbClr val="C00000"/>
                </a:solidFill>
              </a:rPr>
              <a:t>.</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The </a:t>
            </a:r>
            <a:r>
              <a:rPr lang="en-IN" dirty="0">
                <a:solidFill>
                  <a:srgbClr val="C00000"/>
                </a:solidFill>
              </a:rPr>
              <a:t>distance might be measured as the number of </a:t>
            </a:r>
            <a:r>
              <a:rPr lang="en-IN" dirty="0" smtClean="0">
                <a:solidFill>
                  <a:srgbClr val="C00000"/>
                </a:solidFill>
              </a:rPr>
              <a:t>hops or </a:t>
            </a:r>
            <a:r>
              <a:rPr lang="en-IN" dirty="0">
                <a:solidFill>
                  <a:srgbClr val="C00000"/>
                </a:solidFill>
              </a:rPr>
              <a:t>using another </a:t>
            </a:r>
            <a:r>
              <a:rPr lang="en-IN" dirty="0" smtClean="0">
                <a:solidFill>
                  <a:srgbClr val="C00000"/>
                </a:solidFill>
              </a:rPr>
              <a:t>metric for computing </a:t>
            </a:r>
            <a:r>
              <a:rPr lang="en-IN" dirty="0">
                <a:solidFill>
                  <a:srgbClr val="C00000"/>
                </a:solidFill>
              </a:rPr>
              <a:t>shortest paths.</a:t>
            </a:r>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r>
              <a:rPr lang="en-IN" dirty="0" smtClean="0">
                <a:solidFill>
                  <a:srgbClr val="002060"/>
                </a:solidFill>
              </a:rPr>
              <a:t>The </a:t>
            </a:r>
            <a:r>
              <a:rPr lang="en-IN" dirty="0">
                <a:solidFill>
                  <a:srgbClr val="002060"/>
                </a:solidFill>
              </a:rPr>
              <a:t>router is assumed to know the ‘‘distance’’ to each of its </a:t>
            </a:r>
            <a:r>
              <a:rPr lang="en-IN" dirty="0" err="1">
                <a:solidFill>
                  <a:srgbClr val="002060"/>
                </a:solidFill>
              </a:rPr>
              <a:t>neighbors</a:t>
            </a:r>
            <a:r>
              <a:rPr lang="en-IN" dirty="0" smtClean="0">
                <a:solidFill>
                  <a:srgbClr val="002060"/>
                </a:solidFill>
              </a:rPr>
              <a:t>.</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 </a:t>
            </a:r>
            <a:r>
              <a:rPr lang="en-IN" dirty="0">
                <a:solidFill>
                  <a:srgbClr val="002060"/>
                </a:solidFill>
              </a:rPr>
              <a:t>If </a:t>
            </a:r>
            <a:r>
              <a:rPr lang="en-IN" dirty="0" smtClean="0">
                <a:solidFill>
                  <a:srgbClr val="002060"/>
                </a:solidFill>
              </a:rPr>
              <a:t>the metric </a:t>
            </a:r>
            <a:r>
              <a:rPr lang="en-IN" dirty="0">
                <a:solidFill>
                  <a:srgbClr val="002060"/>
                </a:solidFill>
              </a:rPr>
              <a:t>is hops, the distance is just one hop. If the metric is propagation delay, </a:t>
            </a:r>
            <a:r>
              <a:rPr lang="en-IN" dirty="0" smtClean="0">
                <a:solidFill>
                  <a:srgbClr val="002060"/>
                </a:solidFill>
              </a:rPr>
              <a:t>the </a:t>
            </a:r>
            <a:r>
              <a:rPr lang="en-US" dirty="0">
                <a:solidFill>
                  <a:srgbClr val="002060"/>
                </a:solidFill>
              </a:rPr>
              <a:t>router can measure it directly with special ECHO packets that the receiver </a:t>
            </a:r>
            <a:r>
              <a:rPr lang="en-US" dirty="0" smtClean="0">
                <a:solidFill>
                  <a:srgbClr val="002060"/>
                </a:solidFill>
              </a:rPr>
              <a:t>just timestamps </a:t>
            </a:r>
            <a:r>
              <a:rPr lang="en-US" dirty="0">
                <a:solidFill>
                  <a:srgbClr val="002060"/>
                </a:solidFill>
              </a:rPr>
              <a:t>and sends back as fast as it can</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88928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How </a:t>
            </a:r>
            <a:r>
              <a:rPr lang="en-US" sz="2400" b="1" dirty="0">
                <a:latin typeface="Times New Roman"/>
                <a:ea typeface="Times New Roman"/>
                <a:cs typeface="Times New Roman"/>
                <a:sym typeface="Times New Roman"/>
              </a:rPr>
              <a:t>D</a:t>
            </a:r>
            <a:r>
              <a:rPr lang="en-US" sz="2400" b="1" dirty="0" smtClean="0">
                <a:solidFill>
                  <a:srgbClr val="002060"/>
                </a:solidFill>
                <a:latin typeface="Times New Roman"/>
                <a:ea typeface="Times New Roman"/>
                <a:cs typeface="Times New Roman"/>
                <a:sym typeface="Times New Roman"/>
              </a:rPr>
              <a:t>istance Vector Routing-Works</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
        <p:nvSpPr>
          <p:cNvPr id="6" name="Rectangle 5"/>
          <p:cNvSpPr/>
          <p:nvPr/>
        </p:nvSpPr>
        <p:spPr>
          <a:xfrm>
            <a:off x="108857" y="1008744"/>
            <a:ext cx="8831941" cy="3970318"/>
          </a:xfrm>
          <a:prstGeom prst="rect">
            <a:avLst/>
          </a:prstGeom>
        </p:spPr>
        <p:txBody>
          <a:bodyPr wrap="square">
            <a:spAutoFit/>
          </a:bodyPr>
          <a:lstStyle/>
          <a:p>
            <a:pPr algn="just">
              <a:buFont typeface="+mj-lt"/>
              <a:buAutoNum type="arabicPeriod"/>
            </a:pPr>
            <a:r>
              <a:rPr lang="en-US" b="1" dirty="0" smtClean="0">
                <a:solidFill>
                  <a:srgbClr val="C00000"/>
                </a:solidFill>
                <a:latin typeface="+mn-lt"/>
              </a:rPr>
              <a:t>Initialization</a:t>
            </a:r>
            <a:r>
              <a:rPr lang="en-US" b="1" dirty="0">
                <a:solidFill>
                  <a:srgbClr val="C00000"/>
                </a:solidFill>
                <a:latin typeface="+mn-lt"/>
              </a:rPr>
              <a:t>:</a:t>
            </a:r>
            <a:r>
              <a:rPr lang="en-US" dirty="0">
                <a:solidFill>
                  <a:srgbClr val="C00000"/>
                </a:solidFill>
                <a:latin typeface="+mn-lt"/>
              </a:rPr>
              <a:t> Each router in the network is configured with its own distance vector table, which lists the distance (in terms of hop count or other metrics) to every other network in the inter-network</a:t>
            </a:r>
            <a:r>
              <a:rPr lang="en-US" dirty="0" smtClean="0">
                <a:solidFill>
                  <a:srgbClr val="C00000"/>
                </a:solidFill>
                <a:latin typeface="+mn-lt"/>
              </a:rPr>
              <a:t>.</a:t>
            </a:r>
          </a:p>
          <a:p>
            <a:pPr algn="just">
              <a:buFont typeface="+mj-lt"/>
              <a:buAutoNum type="arabicPeriod"/>
            </a:pPr>
            <a:endParaRPr lang="en-US" dirty="0">
              <a:solidFill>
                <a:srgbClr val="C00000"/>
              </a:solidFill>
              <a:latin typeface="+mn-lt"/>
            </a:endParaRPr>
          </a:p>
          <a:p>
            <a:pPr algn="just">
              <a:buFont typeface="+mj-lt"/>
              <a:buAutoNum type="arabicPeriod"/>
            </a:pPr>
            <a:r>
              <a:rPr lang="en-US" b="1" dirty="0">
                <a:solidFill>
                  <a:srgbClr val="C00000"/>
                </a:solidFill>
                <a:latin typeface="+mn-lt"/>
              </a:rPr>
              <a:t>Sending distance vectors:</a:t>
            </a:r>
            <a:r>
              <a:rPr lang="en-US" dirty="0">
                <a:solidFill>
                  <a:srgbClr val="C00000"/>
                </a:solidFill>
                <a:latin typeface="+mn-lt"/>
              </a:rPr>
              <a:t> Each router sends its distance vector table to its immediate neighbors</a:t>
            </a:r>
            <a:r>
              <a:rPr lang="en-US" dirty="0" smtClean="0">
                <a:solidFill>
                  <a:srgbClr val="C00000"/>
                </a:solidFill>
                <a:latin typeface="+mn-lt"/>
              </a:rPr>
              <a:t>.</a:t>
            </a:r>
          </a:p>
          <a:p>
            <a:pPr algn="just">
              <a:buFont typeface="+mj-lt"/>
              <a:buAutoNum type="arabicPeriod"/>
            </a:pPr>
            <a:endParaRPr lang="en-US" dirty="0">
              <a:solidFill>
                <a:srgbClr val="C00000"/>
              </a:solidFill>
              <a:latin typeface="+mn-lt"/>
            </a:endParaRPr>
          </a:p>
          <a:p>
            <a:pPr algn="just">
              <a:buFont typeface="+mj-lt"/>
              <a:buAutoNum type="arabicPeriod"/>
            </a:pPr>
            <a:r>
              <a:rPr lang="en-US" b="1" dirty="0">
                <a:solidFill>
                  <a:srgbClr val="C00000"/>
                </a:solidFill>
                <a:latin typeface="+mn-lt"/>
              </a:rPr>
              <a:t>Updating distance vectors:</a:t>
            </a:r>
            <a:r>
              <a:rPr lang="en-US" dirty="0">
                <a:solidFill>
                  <a:srgbClr val="C00000"/>
                </a:solidFill>
                <a:latin typeface="+mn-lt"/>
              </a:rPr>
              <a:t> Upon receiving a distance vector from a neighbor, a router updates its own table by comparing the distance to a network via its neighbor with the distance currently listed in its own table. If the new distance is shorter, the router updates its table with the new information</a:t>
            </a:r>
            <a:r>
              <a:rPr lang="en-US" dirty="0" smtClean="0">
                <a:solidFill>
                  <a:srgbClr val="C00000"/>
                </a:solidFill>
                <a:latin typeface="+mn-lt"/>
              </a:rPr>
              <a:t>.</a:t>
            </a:r>
          </a:p>
          <a:p>
            <a:pPr algn="just">
              <a:buFont typeface="+mj-lt"/>
              <a:buAutoNum type="arabicPeriod"/>
            </a:pPr>
            <a:endParaRPr lang="en-US" dirty="0">
              <a:solidFill>
                <a:srgbClr val="C00000"/>
              </a:solidFill>
              <a:latin typeface="+mn-lt"/>
            </a:endParaRPr>
          </a:p>
          <a:p>
            <a:pPr algn="just">
              <a:buFont typeface="+mj-lt"/>
              <a:buAutoNum type="arabicPeriod"/>
            </a:pPr>
            <a:r>
              <a:rPr lang="en-US" b="1" dirty="0">
                <a:solidFill>
                  <a:srgbClr val="002060"/>
                </a:solidFill>
                <a:latin typeface="+mn-lt"/>
              </a:rPr>
              <a:t>Calculating best path:</a:t>
            </a:r>
            <a:r>
              <a:rPr lang="en-US" dirty="0">
                <a:solidFill>
                  <a:srgbClr val="002060"/>
                </a:solidFill>
                <a:latin typeface="+mn-lt"/>
              </a:rPr>
              <a:t> Using the information in its distance vector table, each router calculates the best path to each network and updates its routing table accordingly</a:t>
            </a:r>
            <a:r>
              <a:rPr lang="en-US" dirty="0" smtClean="0">
                <a:solidFill>
                  <a:srgbClr val="002060"/>
                </a:solidFill>
                <a:latin typeface="+mn-lt"/>
              </a:rPr>
              <a:t>.</a:t>
            </a:r>
          </a:p>
          <a:p>
            <a:pPr algn="just">
              <a:buFont typeface="+mj-lt"/>
              <a:buAutoNum type="arabicPeriod"/>
            </a:pPr>
            <a:endParaRPr lang="en-US" dirty="0">
              <a:solidFill>
                <a:srgbClr val="002060"/>
              </a:solidFill>
              <a:latin typeface="+mn-lt"/>
            </a:endParaRPr>
          </a:p>
          <a:p>
            <a:pPr algn="just">
              <a:buFont typeface="+mj-lt"/>
              <a:buAutoNum type="arabicPeriod"/>
            </a:pPr>
            <a:r>
              <a:rPr lang="en-US" b="1" dirty="0">
                <a:solidFill>
                  <a:srgbClr val="002060"/>
                </a:solidFill>
                <a:latin typeface="+mn-lt"/>
              </a:rPr>
              <a:t>Periodic updates:</a:t>
            </a:r>
            <a:r>
              <a:rPr lang="en-US" dirty="0">
                <a:solidFill>
                  <a:srgbClr val="002060"/>
                </a:solidFill>
                <a:latin typeface="+mn-lt"/>
              </a:rPr>
              <a:t> The sending and updating distance vectors are repeated periodically, typically every 30 seconds. This allows the network to adapt to changes in topology quickly</a:t>
            </a:r>
            <a:r>
              <a:rPr lang="en-US" dirty="0" smtClean="0">
                <a:solidFill>
                  <a:srgbClr val="002060"/>
                </a:solidFill>
                <a:latin typeface="+mn-lt"/>
              </a:rPr>
              <a:t>.</a:t>
            </a:r>
          </a:p>
          <a:p>
            <a:pPr algn="just">
              <a:buFont typeface="+mj-lt"/>
              <a:buAutoNum type="arabicPeriod"/>
            </a:pPr>
            <a:endParaRPr lang="en-US" dirty="0">
              <a:solidFill>
                <a:srgbClr val="002060"/>
              </a:solidFill>
              <a:latin typeface="+mn-lt"/>
            </a:endParaRPr>
          </a:p>
          <a:p>
            <a:pPr algn="just">
              <a:buFont typeface="+mj-lt"/>
              <a:buAutoNum type="arabicPeriod"/>
            </a:pPr>
            <a:r>
              <a:rPr lang="en-US" b="1" dirty="0">
                <a:solidFill>
                  <a:srgbClr val="002060"/>
                </a:solidFill>
                <a:latin typeface="+mn-lt"/>
              </a:rPr>
              <a:t>Convergence:</a:t>
            </a:r>
            <a:r>
              <a:rPr lang="en-US" dirty="0">
                <a:solidFill>
                  <a:srgbClr val="002060"/>
                </a:solidFill>
                <a:latin typeface="+mn-lt"/>
              </a:rPr>
              <a:t> The process of sending and updating distance vectors continues until all routers in the network have the most up-to-date information and have converged on the best path to each </a:t>
            </a:r>
            <a:r>
              <a:rPr lang="en-US" dirty="0" smtClean="0">
                <a:solidFill>
                  <a:srgbClr val="002060"/>
                </a:solidFill>
                <a:latin typeface="+mn-lt"/>
              </a:rPr>
              <a:t>network.</a:t>
            </a:r>
          </a:p>
          <a:p>
            <a:pPr algn="just"/>
            <a:endParaRPr lang="en-US" dirty="0">
              <a:solidFill>
                <a:srgbClr val="002060"/>
              </a:solidFill>
              <a:latin typeface="+mn-lt"/>
            </a:endParaRPr>
          </a:p>
        </p:txBody>
      </p:sp>
    </p:spTree>
    <p:extLst>
      <p:ext uri="{BB962C8B-B14F-4D97-AF65-F5344CB8AC3E}">
        <p14:creationId xmlns:p14="http://schemas.microsoft.com/office/powerpoint/2010/main" val="376407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a:t>
            </a:r>
            <a:r>
              <a:rPr lang="en-US" sz="2400" b="1" dirty="0">
                <a:latin typeface="Times New Roman"/>
                <a:ea typeface="Times New Roman"/>
                <a:cs typeface="Times New Roman"/>
                <a:sym typeface="Times New Roman"/>
              </a:rPr>
              <a:t>D</a:t>
            </a:r>
            <a:r>
              <a:rPr lang="en-US" sz="2400" b="1" dirty="0" smtClean="0">
                <a:solidFill>
                  <a:srgbClr val="002060"/>
                </a:solidFill>
                <a:latin typeface="Times New Roman"/>
                <a:ea typeface="Times New Roman"/>
                <a:cs typeface="Times New Roman"/>
                <a:sym typeface="Times New Roman"/>
              </a:rPr>
              <a:t>istance Vector Routing Protocol –Example-1</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pic>
        <p:nvPicPr>
          <p:cNvPr id="15" name="Picture 14"/>
          <p:cNvPicPr>
            <a:picLocks noChangeAspect="1"/>
          </p:cNvPicPr>
          <p:nvPr/>
        </p:nvPicPr>
        <p:blipFill>
          <a:blip r:embed="rId3"/>
          <a:stretch>
            <a:fillRect/>
          </a:stretch>
        </p:blipFill>
        <p:spPr>
          <a:xfrm>
            <a:off x="293462" y="1037625"/>
            <a:ext cx="3185436" cy="233954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25752749"/>
              </p:ext>
            </p:extLst>
          </p:nvPr>
        </p:nvGraphicFramePr>
        <p:xfrm>
          <a:off x="4201886" y="959444"/>
          <a:ext cx="2045512" cy="2137867"/>
        </p:xfrm>
        <a:graphic>
          <a:graphicData uri="http://schemas.openxmlformats.org/drawingml/2006/table">
            <a:tbl>
              <a:tblPr/>
              <a:tblGrid>
                <a:gridCol w="628070"/>
                <a:gridCol w="753372"/>
                <a:gridCol w="664070"/>
              </a:tblGrid>
              <a:tr h="677855">
                <a:tc>
                  <a:txBody>
                    <a:bodyPr/>
                    <a:lstStyle/>
                    <a:p>
                      <a:pPr algn="ctr"/>
                      <a:r>
                        <a:rPr lang="en-IN" sz="1100" b="1" dirty="0">
                          <a:effectLst/>
                        </a:rPr>
                        <a:t>Destination</a:t>
                      </a:r>
                      <a:endParaRPr lang="en-IN" sz="1100" dirty="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a:effectLst/>
                        </a:rPr>
                        <a:t>Distance</a:t>
                      </a:r>
                      <a:endParaRPr lang="en-IN" sz="110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a:effectLst/>
                        </a:rPr>
                        <a:t>Next Hop</a:t>
                      </a:r>
                      <a:endParaRPr lang="en-IN" sz="110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65003">
                <a:tc>
                  <a:txBody>
                    <a:bodyPr/>
                    <a:lstStyle/>
                    <a:p>
                      <a:pPr algn="ctr"/>
                      <a:r>
                        <a:rPr lang="en-IN" sz="1100">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65003">
                <a:tc>
                  <a:txBody>
                    <a:bodyPr/>
                    <a:lstStyle/>
                    <a:p>
                      <a:pPr algn="ctr"/>
                      <a:r>
                        <a:rPr lang="en-IN" sz="110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65003">
                <a:tc>
                  <a:txBody>
                    <a:bodyPr/>
                    <a:lstStyle/>
                    <a:p>
                      <a:pPr algn="ctr"/>
                      <a:r>
                        <a:rPr lang="en-IN" sz="1100">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65003">
                <a:tc>
                  <a:txBody>
                    <a:bodyPr/>
                    <a:lstStyle/>
                    <a:p>
                      <a:pPr algn="ctr"/>
                      <a:r>
                        <a:rPr lang="en-IN" sz="110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05357410"/>
              </p:ext>
            </p:extLst>
          </p:nvPr>
        </p:nvGraphicFramePr>
        <p:xfrm>
          <a:off x="6459184" y="938252"/>
          <a:ext cx="2216511" cy="2137867"/>
        </p:xfrm>
        <a:graphic>
          <a:graphicData uri="http://schemas.openxmlformats.org/drawingml/2006/table">
            <a:tbl>
              <a:tblPr/>
              <a:tblGrid>
                <a:gridCol w="665679"/>
                <a:gridCol w="818182"/>
                <a:gridCol w="732650"/>
              </a:tblGrid>
              <a:tr h="570099">
                <a:tc>
                  <a:txBody>
                    <a:bodyPr/>
                    <a:lstStyle/>
                    <a:p>
                      <a:pPr algn="ctr"/>
                      <a:r>
                        <a:rPr lang="en-IN" sz="1100" b="1" dirty="0">
                          <a:effectLst/>
                        </a:rPr>
                        <a:t>Destination</a:t>
                      </a:r>
                      <a:endParaRPr lang="en-IN" sz="1100" dirty="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a:effectLst/>
                        </a:rPr>
                        <a:t>Distance</a:t>
                      </a:r>
                      <a:endParaRPr lang="en-IN" sz="110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a:effectLst/>
                        </a:rPr>
                        <a:t>Next Hop</a:t>
                      </a:r>
                      <a:endParaRPr lang="en-IN" sz="110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91942">
                <a:tc>
                  <a:txBody>
                    <a:bodyPr/>
                    <a:lstStyle/>
                    <a:p>
                      <a:pPr algn="ctr"/>
                      <a:r>
                        <a:rPr lang="en-IN" sz="1100" dirty="0">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2</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91942">
                <a:tc>
                  <a:txBody>
                    <a:bodyPr/>
                    <a:lstStyle/>
                    <a:p>
                      <a:pPr algn="ctr"/>
                      <a:r>
                        <a:rPr lang="en-IN" sz="1100" dirty="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91942">
                <a:tc>
                  <a:txBody>
                    <a:bodyPr/>
                    <a:lstStyle/>
                    <a:p>
                      <a:pPr algn="ctr"/>
                      <a:r>
                        <a:rPr lang="en-IN" sz="1100">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91942">
                <a:tc>
                  <a:txBody>
                    <a:bodyPr/>
                    <a:lstStyle/>
                    <a:p>
                      <a:pPr algn="ctr"/>
                      <a:r>
                        <a:rPr lang="en-IN" sz="1100" dirty="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27846280"/>
              </p:ext>
            </p:extLst>
          </p:nvPr>
        </p:nvGraphicFramePr>
        <p:xfrm>
          <a:off x="4201886" y="3225799"/>
          <a:ext cx="2045512" cy="1731892"/>
        </p:xfrm>
        <a:graphic>
          <a:graphicData uri="http://schemas.openxmlformats.org/drawingml/2006/table">
            <a:tbl>
              <a:tblPr/>
              <a:tblGrid>
                <a:gridCol w="600576"/>
                <a:gridCol w="738747"/>
                <a:gridCol w="706189"/>
              </a:tblGrid>
              <a:tr h="573652">
                <a:tc>
                  <a:txBody>
                    <a:bodyPr/>
                    <a:lstStyle/>
                    <a:p>
                      <a:pPr algn="ctr"/>
                      <a:r>
                        <a:rPr lang="en-IN" sz="1100" b="1" dirty="0">
                          <a:effectLst/>
                        </a:rPr>
                        <a:t>Destination</a:t>
                      </a:r>
                      <a:endParaRPr lang="en-IN" sz="1100" dirty="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a:effectLst/>
                        </a:rPr>
                        <a:t>Distance</a:t>
                      </a:r>
                      <a:endParaRPr lang="en-IN" sz="110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a:effectLst/>
                        </a:rPr>
                        <a:t>Next Hop</a:t>
                      </a:r>
                      <a:endParaRPr lang="en-IN" sz="110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286826">
                <a:tc>
                  <a:txBody>
                    <a:bodyPr/>
                    <a:lstStyle/>
                    <a:p>
                      <a:pPr algn="ctr"/>
                      <a:r>
                        <a:rPr lang="en-IN" sz="1100" dirty="0">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286826">
                <a:tc>
                  <a:txBody>
                    <a:bodyPr/>
                    <a:lstStyle/>
                    <a:p>
                      <a:pPr algn="ctr"/>
                      <a:r>
                        <a:rPr lang="en-IN" sz="1100" dirty="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286826">
                <a:tc>
                  <a:txBody>
                    <a:bodyPr/>
                    <a:lstStyle/>
                    <a:p>
                      <a:pPr algn="ctr"/>
                      <a:r>
                        <a:rPr lang="en-IN" sz="1100">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286826">
                <a:tc>
                  <a:txBody>
                    <a:bodyPr/>
                    <a:lstStyle/>
                    <a:p>
                      <a:pPr algn="ctr"/>
                      <a:r>
                        <a:rPr lang="en-IN" sz="110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11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bl>
          </a:graphicData>
        </a:graphic>
      </p:graphicFrame>
      <p:sp>
        <p:nvSpPr>
          <p:cNvPr id="10" name="Rectangle 2"/>
          <p:cNvSpPr>
            <a:spLocks noChangeArrowheads="1"/>
          </p:cNvSpPr>
          <p:nvPr/>
        </p:nvSpPr>
        <p:spPr bwMode="auto">
          <a:xfrm>
            <a:off x="6459184" y="2559758"/>
            <a:ext cx="558200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303030"/>
                </a:solidFill>
                <a:effectLst/>
                <a:latin typeface="Arimo"/>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423125547"/>
              </p:ext>
            </p:extLst>
          </p:nvPr>
        </p:nvGraphicFramePr>
        <p:xfrm>
          <a:off x="6459184" y="3225799"/>
          <a:ext cx="2216512" cy="1678356"/>
        </p:xfrm>
        <a:graphic>
          <a:graphicData uri="http://schemas.openxmlformats.org/drawingml/2006/table">
            <a:tbl>
              <a:tblPr/>
              <a:tblGrid>
                <a:gridCol w="650784"/>
                <a:gridCol w="792428"/>
                <a:gridCol w="773300"/>
              </a:tblGrid>
              <a:tr h="444056">
                <a:tc>
                  <a:txBody>
                    <a:bodyPr/>
                    <a:lstStyle/>
                    <a:p>
                      <a:pPr algn="ctr"/>
                      <a:r>
                        <a:rPr lang="en-IN" sz="1100" b="1" dirty="0">
                          <a:effectLst/>
                        </a:rPr>
                        <a:t>Destination</a:t>
                      </a:r>
                      <a:endParaRPr lang="en-IN" sz="1100" dirty="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dirty="0">
                          <a:effectLst/>
                        </a:rPr>
                        <a:t>Distance</a:t>
                      </a:r>
                      <a:endParaRPr lang="en-IN" sz="1100" dirty="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b="1">
                          <a:effectLst/>
                        </a:rPr>
                        <a:t>Next Hop</a:t>
                      </a:r>
                      <a:endParaRPr lang="en-IN" sz="1100">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05289">
                <a:tc>
                  <a:txBody>
                    <a:bodyPr/>
                    <a:lstStyle/>
                    <a:p>
                      <a:pPr algn="ctr"/>
                      <a:r>
                        <a:rPr lang="en-IN" sz="1100" dirty="0">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05289">
                <a:tc>
                  <a:txBody>
                    <a:bodyPr/>
                    <a:lstStyle/>
                    <a:p>
                      <a:pPr algn="ctr"/>
                      <a:r>
                        <a:rPr lang="en-IN" sz="1100" dirty="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7</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05289">
                <a:tc>
                  <a:txBody>
                    <a:bodyPr/>
                    <a:lstStyle/>
                    <a:p>
                      <a:pPr algn="ctr"/>
                      <a:r>
                        <a:rPr lang="en-IN" sz="1100" dirty="0">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11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305289">
                <a:tc>
                  <a:txBody>
                    <a:bodyPr/>
                    <a:lstStyle/>
                    <a:p>
                      <a:pPr algn="ctr"/>
                      <a:r>
                        <a:rPr lang="en-IN" sz="110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100" dirty="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bl>
          </a:graphicData>
        </a:graphic>
      </p:graphicFrame>
      <p:sp>
        <p:nvSpPr>
          <p:cNvPr id="12" name="Rectangle 3"/>
          <p:cNvSpPr>
            <a:spLocks noChangeArrowheads="1"/>
          </p:cNvSpPr>
          <p:nvPr/>
        </p:nvSpPr>
        <p:spPr bwMode="auto">
          <a:xfrm>
            <a:off x="6307451" y="3379423"/>
            <a:ext cx="532617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303030"/>
                </a:solidFill>
                <a:effectLst/>
                <a:latin typeface="Arimo"/>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600449236"/>
              </p:ext>
            </p:extLst>
          </p:nvPr>
        </p:nvGraphicFramePr>
        <p:xfrm>
          <a:off x="1198764" y="3102189"/>
          <a:ext cx="2027667" cy="1828800"/>
        </p:xfrm>
        <a:graphic>
          <a:graphicData uri="http://schemas.openxmlformats.org/drawingml/2006/table">
            <a:tbl>
              <a:tblPr/>
              <a:tblGrid>
                <a:gridCol w="658856"/>
                <a:gridCol w="710533"/>
                <a:gridCol w="658278"/>
              </a:tblGrid>
              <a:tr h="0">
                <a:tc>
                  <a:txBody>
                    <a:bodyPr/>
                    <a:lstStyle/>
                    <a:p>
                      <a:pPr algn="ctr"/>
                      <a:r>
                        <a:rPr lang="en-IN" sz="1200" b="1">
                          <a:effectLst/>
                        </a:rPr>
                        <a:t>Destination</a:t>
                      </a:r>
                      <a:endParaRPr lang="en-IN">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Distance</a:t>
                      </a:r>
                      <a:endParaRPr lang="en-IN">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Next Hop</a:t>
                      </a:r>
                      <a:endParaRPr lang="en-IN">
                        <a:effectLst/>
                      </a:endParaRP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0">
                <a:tc>
                  <a:txBody>
                    <a:bodyPr/>
                    <a:lstStyle/>
                    <a:p>
                      <a:pPr algn="ctr"/>
                      <a:r>
                        <a:rPr lang="en-IN">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1</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0">
                <a:tc>
                  <a:txBody>
                    <a:bodyPr/>
                    <a:lstStyle/>
                    <a:p>
                      <a:pPr algn="ctr"/>
                      <a:r>
                        <a:rPr lang="en-IN">
                          <a:effectLst/>
                        </a:rPr>
                        <a:t>B</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0">
                <a:tc>
                  <a:txBody>
                    <a:bodyPr/>
                    <a:lstStyle/>
                    <a:p>
                      <a:pPr algn="ctr"/>
                      <a:r>
                        <a:rPr lang="en-IN">
                          <a:effectLst/>
                        </a:rPr>
                        <a:t>C</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6</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A</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r h="0">
                <a:tc>
                  <a:txBody>
                    <a:bodyPr/>
                    <a:lstStyle/>
                    <a:p>
                      <a:pPr algn="ctr"/>
                      <a:r>
                        <a:rPr lang="en-IN">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0</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D</a:t>
                      </a:r>
                    </a:p>
                  </a:txBody>
                  <a:tcPr marL="76200" marR="76200" marT="60960" marB="6096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FFFFF"/>
                    </a:solidFill>
                  </a:tcPr>
                </a:tc>
              </a:tr>
            </a:tbl>
          </a:graphicData>
        </a:graphic>
      </p:graphicFrame>
      <p:sp>
        <p:nvSpPr>
          <p:cNvPr id="14" name="TextBox 13"/>
          <p:cNvSpPr txBox="1"/>
          <p:nvPr/>
        </p:nvSpPr>
        <p:spPr>
          <a:xfrm>
            <a:off x="0" y="3833633"/>
            <a:ext cx="1086787" cy="738664"/>
          </a:xfrm>
          <a:prstGeom prst="rect">
            <a:avLst/>
          </a:prstGeom>
          <a:noFill/>
        </p:spPr>
        <p:txBody>
          <a:bodyPr wrap="square" rtlCol="0">
            <a:spAutoFit/>
          </a:bodyPr>
          <a:lstStyle/>
          <a:p>
            <a:r>
              <a:rPr lang="en-US" dirty="0" smtClean="0"/>
              <a:t>Final – D Router table</a:t>
            </a:r>
            <a:endParaRPr lang="en-IN" dirty="0"/>
          </a:p>
        </p:txBody>
      </p:sp>
    </p:spTree>
    <p:extLst>
      <p:ext uri="{BB962C8B-B14F-4D97-AF65-F5344CB8AC3E}">
        <p14:creationId xmlns:p14="http://schemas.microsoft.com/office/powerpoint/2010/main" val="238778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Distance Vector Routing-Example2</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pic>
        <p:nvPicPr>
          <p:cNvPr id="4" name="Picture 3"/>
          <p:cNvPicPr>
            <a:picLocks noChangeAspect="1"/>
          </p:cNvPicPr>
          <p:nvPr/>
        </p:nvPicPr>
        <p:blipFill>
          <a:blip r:embed="rId3"/>
          <a:stretch>
            <a:fillRect/>
          </a:stretch>
        </p:blipFill>
        <p:spPr>
          <a:xfrm>
            <a:off x="101600" y="1059660"/>
            <a:ext cx="4172857" cy="3612196"/>
          </a:xfrm>
          <a:prstGeom prst="rect">
            <a:avLst/>
          </a:prstGeom>
        </p:spPr>
      </p:pic>
      <p:sp>
        <p:nvSpPr>
          <p:cNvPr id="5" name="Rectangle 4"/>
          <p:cNvSpPr/>
          <p:nvPr/>
        </p:nvSpPr>
        <p:spPr>
          <a:xfrm>
            <a:off x="4085771" y="1008744"/>
            <a:ext cx="4891315" cy="4339650"/>
          </a:xfrm>
          <a:prstGeom prst="rect">
            <a:avLst/>
          </a:prstGeom>
        </p:spPr>
        <p:txBody>
          <a:bodyPr wrap="square">
            <a:spAutoFit/>
          </a:bodyPr>
          <a:lstStyle/>
          <a:p>
            <a:pPr marL="285750" indent="-285750" algn="just">
              <a:buFont typeface="Arial" panose="020B0604020202020204" pitchFamily="34" charset="0"/>
              <a:buChar char="•"/>
            </a:pPr>
            <a:r>
              <a:rPr lang="en-IN" sz="1200" dirty="0" smtClean="0">
                <a:solidFill>
                  <a:srgbClr val="C00000"/>
                </a:solidFill>
              </a:rPr>
              <a:t>The first </a:t>
            </a:r>
            <a:r>
              <a:rPr lang="en-IN" sz="1200" dirty="0">
                <a:solidFill>
                  <a:srgbClr val="C00000"/>
                </a:solidFill>
              </a:rPr>
              <a:t>four columns of </a:t>
            </a:r>
            <a:r>
              <a:rPr lang="en-IN" sz="1200" dirty="0" smtClean="0">
                <a:solidFill>
                  <a:srgbClr val="C00000"/>
                </a:solidFill>
              </a:rPr>
              <a:t>part  </a:t>
            </a:r>
            <a:r>
              <a:rPr lang="en-IN" sz="1200" dirty="0">
                <a:solidFill>
                  <a:srgbClr val="C00000"/>
                </a:solidFill>
              </a:rPr>
              <a:t>show the delay vectors received from the </a:t>
            </a:r>
            <a:r>
              <a:rPr lang="en-IN" sz="1200" dirty="0" smtClean="0">
                <a:solidFill>
                  <a:srgbClr val="C00000"/>
                </a:solidFill>
              </a:rPr>
              <a:t>neighbours of </a:t>
            </a:r>
            <a:r>
              <a:rPr lang="en-IN" sz="1200" dirty="0">
                <a:solidFill>
                  <a:srgbClr val="C00000"/>
                </a:solidFill>
              </a:rPr>
              <a:t>router J. </a:t>
            </a:r>
            <a:endParaRPr lang="en-IN" sz="1200" dirty="0" smtClean="0">
              <a:solidFill>
                <a:srgbClr val="C00000"/>
              </a:solidFill>
            </a:endParaRPr>
          </a:p>
          <a:p>
            <a:pPr marL="285750" indent="-285750" algn="just">
              <a:buFont typeface="Arial" panose="020B0604020202020204" pitchFamily="34" charset="0"/>
              <a:buChar char="•"/>
            </a:pPr>
            <a:endParaRPr lang="en-IN" sz="1200" dirty="0">
              <a:solidFill>
                <a:srgbClr val="C00000"/>
              </a:solidFill>
            </a:endParaRPr>
          </a:p>
          <a:p>
            <a:pPr marL="285750" indent="-285750" algn="just">
              <a:buFont typeface="Arial" panose="020B0604020202020204" pitchFamily="34" charset="0"/>
              <a:buChar char="•"/>
            </a:pPr>
            <a:r>
              <a:rPr lang="en-IN" sz="1200" dirty="0" smtClean="0">
                <a:solidFill>
                  <a:srgbClr val="C00000"/>
                </a:solidFill>
              </a:rPr>
              <a:t>A </a:t>
            </a:r>
            <a:r>
              <a:rPr lang="en-IN" sz="1200" dirty="0">
                <a:solidFill>
                  <a:srgbClr val="C00000"/>
                </a:solidFill>
              </a:rPr>
              <a:t>claims to have a 12-msec delay to B, a 25-msec delay to C, a </a:t>
            </a:r>
            <a:r>
              <a:rPr lang="en-IN" sz="1200" dirty="0" smtClean="0">
                <a:solidFill>
                  <a:srgbClr val="C00000"/>
                </a:solidFill>
              </a:rPr>
              <a:t>40-msec </a:t>
            </a:r>
            <a:r>
              <a:rPr lang="en-IN" sz="1200" dirty="0">
                <a:solidFill>
                  <a:srgbClr val="C00000"/>
                </a:solidFill>
              </a:rPr>
              <a:t>delay to D, etc. </a:t>
            </a:r>
            <a:endParaRPr lang="en-IN" sz="1200" dirty="0" smtClean="0">
              <a:solidFill>
                <a:srgbClr val="C00000"/>
              </a:solidFill>
            </a:endParaRPr>
          </a:p>
          <a:p>
            <a:pPr marL="285750" indent="-285750" algn="just">
              <a:buFont typeface="Arial" panose="020B0604020202020204" pitchFamily="34" charset="0"/>
              <a:buChar char="•"/>
            </a:pPr>
            <a:endParaRPr lang="en-IN" sz="1200" dirty="0" smtClean="0">
              <a:solidFill>
                <a:srgbClr val="C00000"/>
              </a:solidFill>
            </a:endParaRPr>
          </a:p>
          <a:p>
            <a:pPr marL="285750" indent="-285750" algn="just">
              <a:buFont typeface="Arial" panose="020B0604020202020204" pitchFamily="34" charset="0"/>
              <a:buChar char="•"/>
            </a:pPr>
            <a:r>
              <a:rPr lang="en-IN" sz="1200" dirty="0" smtClean="0">
                <a:solidFill>
                  <a:srgbClr val="C00000"/>
                </a:solidFill>
              </a:rPr>
              <a:t>Suppose </a:t>
            </a:r>
            <a:r>
              <a:rPr lang="en-IN" sz="1200" dirty="0">
                <a:solidFill>
                  <a:srgbClr val="C00000"/>
                </a:solidFill>
              </a:rPr>
              <a:t>that J has measured or estimated its delay to </a:t>
            </a:r>
            <a:r>
              <a:rPr lang="en-IN" sz="1200" dirty="0" smtClean="0">
                <a:solidFill>
                  <a:srgbClr val="C00000"/>
                </a:solidFill>
              </a:rPr>
              <a:t>its neighbours, </a:t>
            </a:r>
            <a:r>
              <a:rPr lang="en-IN" sz="1200" dirty="0">
                <a:solidFill>
                  <a:srgbClr val="C00000"/>
                </a:solidFill>
              </a:rPr>
              <a:t>A, I, H, and K, as 8, 10, 12, and 6 </a:t>
            </a:r>
            <a:r>
              <a:rPr lang="en-IN" sz="1200" dirty="0" err="1">
                <a:solidFill>
                  <a:srgbClr val="C00000"/>
                </a:solidFill>
              </a:rPr>
              <a:t>msec</a:t>
            </a:r>
            <a:r>
              <a:rPr lang="en-IN" sz="1200" dirty="0">
                <a:solidFill>
                  <a:srgbClr val="C00000"/>
                </a:solidFill>
              </a:rPr>
              <a:t>, respectively</a:t>
            </a:r>
            <a:r>
              <a:rPr lang="en-IN" sz="1200" dirty="0" smtClean="0">
                <a:solidFill>
                  <a:srgbClr val="C00000"/>
                </a:solidFill>
              </a:rPr>
              <a:t>.</a:t>
            </a:r>
          </a:p>
          <a:p>
            <a:pPr marL="285750" indent="-285750" algn="just">
              <a:buFont typeface="Arial" panose="020B0604020202020204" pitchFamily="34" charset="0"/>
              <a:buChar char="•"/>
            </a:pPr>
            <a:endParaRPr lang="en-US" sz="1200" dirty="0" smtClean="0">
              <a:solidFill>
                <a:srgbClr val="C00000"/>
              </a:solidFill>
            </a:endParaRPr>
          </a:p>
          <a:p>
            <a:pPr marL="285750" indent="-285750" algn="just">
              <a:buFont typeface="Arial" panose="020B0604020202020204" pitchFamily="34" charset="0"/>
              <a:buChar char="•"/>
            </a:pPr>
            <a:r>
              <a:rPr lang="en-US" sz="1200" dirty="0" smtClean="0">
                <a:solidFill>
                  <a:srgbClr val="002060"/>
                </a:solidFill>
              </a:rPr>
              <a:t>Consider </a:t>
            </a:r>
            <a:r>
              <a:rPr lang="en-US" sz="1200" dirty="0">
                <a:solidFill>
                  <a:srgbClr val="002060"/>
                </a:solidFill>
              </a:rPr>
              <a:t>how J computes its new route to router </a:t>
            </a:r>
            <a:r>
              <a:rPr lang="en-US" sz="1200" dirty="0" smtClean="0">
                <a:solidFill>
                  <a:srgbClr val="002060"/>
                </a:solidFill>
              </a:rPr>
              <a:t>G. It </a:t>
            </a:r>
            <a:r>
              <a:rPr lang="en-US" sz="1200" dirty="0">
                <a:solidFill>
                  <a:srgbClr val="002060"/>
                </a:solidFill>
              </a:rPr>
              <a:t>knows that it can get </a:t>
            </a:r>
            <a:r>
              <a:rPr lang="en-US" sz="1200" dirty="0" smtClean="0">
                <a:solidFill>
                  <a:srgbClr val="002060"/>
                </a:solidFill>
              </a:rPr>
              <a:t>to A </a:t>
            </a:r>
            <a:r>
              <a:rPr lang="en-US" sz="1200" dirty="0">
                <a:solidFill>
                  <a:srgbClr val="002060"/>
                </a:solidFill>
              </a:rPr>
              <a:t>in 8 </a:t>
            </a:r>
            <a:r>
              <a:rPr lang="en-US" sz="1200" dirty="0" err="1">
                <a:solidFill>
                  <a:srgbClr val="002060"/>
                </a:solidFill>
              </a:rPr>
              <a:t>msec</a:t>
            </a:r>
            <a:r>
              <a:rPr lang="en-US" sz="1200" dirty="0">
                <a:solidFill>
                  <a:srgbClr val="002060"/>
                </a:solidFill>
              </a:rPr>
              <a:t>, and furthermore A claims to be able to get to G in 18 </a:t>
            </a:r>
            <a:r>
              <a:rPr lang="en-US" sz="1200" dirty="0" err="1">
                <a:solidFill>
                  <a:srgbClr val="002060"/>
                </a:solidFill>
              </a:rPr>
              <a:t>msec</a:t>
            </a:r>
            <a:r>
              <a:rPr lang="en-US" sz="1200" dirty="0">
                <a:solidFill>
                  <a:srgbClr val="002060"/>
                </a:solidFill>
              </a:rPr>
              <a:t>, so </a:t>
            </a:r>
            <a:r>
              <a:rPr lang="en-US" sz="1200" dirty="0" smtClean="0">
                <a:solidFill>
                  <a:srgbClr val="002060"/>
                </a:solidFill>
              </a:rPr>
              <a:t>J knows </a:t>
            </a:r>
            <a:r>
              <a:rPr lang="en-US" sz="1200" dirty="0">
                <a:solidFill>
                  <a:srgbClr val="002060"/>
                </a:solidFill>
              </a:rPr>
              <a:t>it can count on a delay of 26 </a:t>
            </a:r>
            <a:r>
              <a:rPr lang="en-US" sz="1200" dirty="0" err="1">
                <a:solidFill>
                  <a:srgbClr val="002060"/>
                </a:solidFill>
              </a:rPr>
              <a:t>msec</a:t>
            </a:r>
            <a:r>
              <a:rPr lang="en-US" sz="1200" dirty="0">
                <a:solidFill>
                  <a:srgbClr val="002060"/>
                </a:solidFill>
              </a:rPr>
              <a:t> to G if it forwards packets bound for G o A</a:t>
            </a:r>
            <a:r>
              <a:rPr lang="en-US" sz="1200" dirty="0" smtClean="0">
                <a:solidFill>
                  <a:srgbClr val="002060"/>
                </a:solidFill>
              </a:rPr>
              <a:t>.</a:t>
            </a:r>
          </a:p>
          <a:p>
            <a:pPr marL="285750" indent="-285750" algn="just">
              <a:buFont typeface="Arial" panose="020B0604020202020204" pitchFamily="34" charset="0"/>
              <a:buChar char="•"/>
            </a:pPr>
            <a:endParaRPr lang="en-US" sz="1200" dirty="0">
              <a:solidFill>
                <a:srgbClr val="002060"/>
              </a:solidFill>
            </a:endParaRPr>
          </a:p>
          <a:p>
            <a:pPr marL="285750" indent="-285750" algn="just">
              <a:buFont typeface="Arial" panose="020B0604020202020204" pitchFamily="34" charset="0"/>
              <a:buChar char="•"/>
            </a:pPr>
            <a:r>
              <a:rPr lang="en-US" sz="1200" dirty="0" smtClean="0">
                <a:solidFill>
                  <a:srgbClr val="002060"/>
                </a:solidFill>
              </a:rPr>
              <a:t>Similarly</a:t>
            </a:r>
            <a:r>
              <a:rPr lang="en-US" sz="1200" dirty="0">
                <a:solidFill>
                  <a:srgbClr val="002060"/>
                </a:solidFill>
              </a:rPr>
              <a:t>, it computes the delay to G via I, H, and K as 41 (31 + 10), </a:t>
            </a:r>
            <a:r>
              <a:rPr lang="en-US" sz="1200" dirty="0" smtClean="0">
                <a:solidFill>
                  <a:srgbClr val="002060"/>
                </a:solidFill>
              </a:rPr>
              <a:t>18(6 </a:t>
            </a:r>
            <a:r>
              <a:rPr lang="en-US" sz="1200" dirty="0">
                <a:solidFill>
                  <a:srgbClr val="002060"/>
                </a:solidFill>
              </a:rPr>
              <a:t>+ 12), and 37 (31 + 6) </a:t>
            </a:r>
            <a:r>
              <a:rPr lang="en-US" sz="1200" dirty="0" err="1">
                <a:solidFill>
                  <a:srgbClr val="002060"/>
                </a:solidFill>
              </a:rPr>
              <a:t>msec</a:t>
            </a:r>
            <a:r>
              <a:rPr lang="en-US" sz="1200" dirty="0">
                <a:solidFill>
                  <a:srgbClr val="002060"/>
                </a:solidFill>
              </a:rPr>
              <a:t>, respectively. </a:t>
            </a:r>
            <a:endParaRPr lang="en-US" sz="1200" dirty="0" smtClean="0">
              <a:solidFill>
                <a:srgbClr val="002060"/>
              </a:solidFill>
            </a:endParaRPr>
          </a:p>
          <a:p>
            <a:pPr marL="285750" indent="-285750" algn="just">
              <a:buFont typeface="Arial" panose="020B0604020202020204" pitchFamily="34" charset="0"/>
              <a:buChar char="•"/>
            </a:pPr>
            <a:endParaRPr lang="en-US" sz="1200" dirty="0">
              <a:solidFill>
                <a:srgbClr val="002060"/>
              </a:solidFill>
            </a:endParaRPr>
          </a:p>
          <a:p>
            <a:pPr marL="285750" indent="-285750" algn="just">
              <a:buFont typeface="Arial" panose="020B0604020202020204" pitchFamily="34" charset="0"/>
              <a:buChar char="•"/>
            </a:pPr>
            <a:r>
              <a:rPr lang="en-US" sz="1200" dirty="0" smtClean="0">
                <a:solidFill>
                  <a:srgbClr val="002060"/>
                </a:solidFill>
              </a:rPr>
              <a:t>The </a:t>
            </a:r>
            <a:r>
              <a:rPr lang="en-US" sz="1200" dirty="0">
                <a:solidFill>
                  <a:srgbClr val="002060"/>
                </a:solidFill>
              </a:rPr>
              <a:t>best of these values is 18, so </a:t>
            </a:r>
            <a:r>
              <a:rPr lang="en-US" sz="1200" dirty="0" smtClean="0">
                <a:solidFill>
                  <a:srgbClr val="002060"/>
                </a:solidFill>
              </a:rPr>
              <a:t>it makes </a:t>
            </a:r>
            <a:r>
              <a:rPr lang="en-US" sz="1200" dirty="0">
                <a:solidFill>
                  <a:srgbClr val="002060"/>
                </a:solidFill>
              </a:rPr>
              <a:t>an entry in its routing table that the delay to G is 18 </a:t>
            </a:r>
            <a:r>
              <a:rPr lang="en-US" sz="1200" dirty="0" err="1">
                <a:solidFill>
                  <a:srgbClr val="002060"/>
                </a:solidFill>
              </a:rPr>
              <a:t>msec</a:t>
            </a:r>
            <a:r>
              <a:rPr lang="en-US" sz="1200" dirty="0">
                <a:solidFill>
                  <a:srgbClr val="002060"/>
                </a:solidFill>
              </a:rPr>
              <a:t> and that the </a:t>
            </a:r>
            <a:r>
              <a:rPr lang="en-US" sz="1200" dirty="0" smtClean="0">
                <a:solidFill>
                  <a:srgbClr val="002060"/>
                </a:solidFill>
              </a:rPr>
              <a:t>route to </a:t>
            </a:r>
            <a:r>
              <a:rPr lang="en-US" sz="1200" dirty="0">
                <a:solidFill>
                  <a:srgbClr val="002060"/>
                </a:solidFill>
              </a:rPr>
              <a:t>use is via H. The same calculation is performed for all the other </a:t>
            </a:r>
            <a:r>
              <a:rPr lang="en-US" sz="1200" dirty="0" smtClean="0">
                <a:solidFill>
                  <a:srgbClr val="002060"/>
                </a:solidFill>
              </a:rPr>
              <a:t>destinations.</a:t>
            </a:r>
            <a:endParaRPr lang="en-IN" sz="1200" dirty="0" smtClean="0">
              <a:solidFill>
                <a:srgbClr val="002060"/>
              </a:solidFill>
            </a:endParaRPr>
          </a:p>
          <a:p>
            <a:pPr marL="285750" indent="-285750" algn="just">
              <a:buFont typeface="Arial" panose="020B0604020202020204" pitchFamily="34" charset="0"/>
              <a:buChar char="•"/>
            </a:pPr>
            <a:endParaRPr lang="en-IN" sz="1200" dirty="0"/>
          </a:p>
        </p:txBody>
      </p:sp>
    </p:spTree>
    <p:extLst>
      <p:ext uri="{BB962C8B-B14F-4D97-AF65-F5344CB8AC3E}">
        <p14:creationId xmlns:p14="http://schemas.microsoft.com/office/powerpoint/2010/main" val="327828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a:t>
            </a:r>
            <a:r>
              <a:rPr lang="en-US" sz="2400" b="1" dirty="0">
                <a:latin typeface="Times New Roman"/>
                <a:ea typeface="Times New Roman"/>
                <a:cs typeface="Times New Roman"/>
                <a:sym typeface="Times New Roman"/>
              </a:rPr>
              <a:t>D</a:t>
            </a:r>
            <a:r>
              <a:rPr lang="en-US" sz="2400" b="1" dirty="0" smtClean="0">
                <a:solidFill>
                  <a:srgbClr val="002060"/>
                </a:solidFill>
                <a:latin typeface="Times New Roman"/>
                <a:ea typeface="Times New Roman"/>
                <a:cs typeface="Times New Roman"/>
                <a:sym typeface="Times New Roman"/>
              </a:rPr>
              <a:t>istance Vector Routing Protocol -Benefits</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
        <p:nvSpPr>
          <p:cNvPr id="6" name="Rectangle 5"/>
          <p:cNvSpPr/>
          <p:nvPr/>
        </p:nvSpPr>
        <p:spPr>
          <a:xfrm>
            <a:off x="108857" y="1008744"/>
            <a:ext cx="8882743" cy="4185761"/>
          </a:xfrm>
          <a:prstGeom prst="rect">
            <a:avLst/>
          </a:prstGeom>
        </p:spPr>
        <p:txBody>
          <a:bodyPr wrap="square">
            <a:spAutoFit/>
          </a:bodyPr>
          <a:lstStyle/>
          <a:p>
            <a:pPr algn="just"/>
            <a:r>
              <a:rPr lang="en-US" b="1" dirty="0" smtClean="0">
                <a:solidFill>
                  <a:srgbClr val="C00000"/>
                </a:solidFill>
              </a:rPr>
              <a:t>Simplicity</a:t>
            </a:r>
            <a:r>
              <a:rPr lang="en-US" b="1" dirty="0">
                <a:solidFill>
                  <a:srgbClr val="C00000"/>
                </a:solidFill>
              </a:rPr>
              <a:t>:</a:t>
            </a:r>
            <a:r>
              <a:rPr lang="en-US" dirty="0">
                <a:solidFill>
                  <a:srgbClr val="C00000"/>
                </a:solidFill>
              </a:rPr>
              <a:t> The </a:t>
            </a:r>
            <a:r>
              <a:rPr lang="en-US" dirty="0" smtClean="0">
                <a:solidFill>
                  <a:srgbClr val="C00000"/>
                </a:solidFill>
              </a:rPr>
              <a:t>DVP </a:t>
            </a:r>
            <a:r>
              <a:rPr lang="en-US" dirty="0">
                <a:solidFill>
                  <a:srgbClr val="C00000"/>
                </a:solidFill>
              </a:rPr>
              <a:t>algorithm is relatively simple to implement and understand, making it easy to use in small networks or in places where resources are limited</a:t>
            </a:r>
            <a:r>
              <a:rPr lang="en-US" dirty="0" smtClean="0">
                <a:solidFill>
                  <a:srgbClr val="C00000"/>
                </a:solidFill>
              </a:rPr>
              <a:t>.</a:t>
            </a:r>
          </a:p>
          <a:p>
            <a:pPr algn="just"/>
            <a:endParaRPr lang="en-US" dirty="0">
              <a:solidFill>
                <a:srgbClr val="C00000"/>
              </a:solidFill>
            </a:endParaRPr>
          </a:p>
          <a:p>
            <a:pPr algn="just"/>
            <a:r>
              <a:rPr lang="en-US" b="1" dirty="0">
                <a:solidFill>
                  <a:srgbClr val="C00000"/>
                </a:solidFill>
              </a:rPr>
              <a:t>Low overhead:</a:t>
            </a:r>
            <a:r>
              <a:rPr lang="en-US" dirty="0">
                <a:solidFill>
                  <a:srgbClr val="C00000"/>
                </a:solidFill>
              </a:rPr>
              <a:t> The </a:t>
            </a:r>
            <a:r>
              <a:rPr lang="en-US" dirty="0" smtClean="0">
                <a:solidFill>
                  <a:srgbClr val="C00000"/>
                </a:solidFill>
              </a:rPr>
              <a:t>DVP </a:t>
            </a:r>
            <a:r>
              <a:rPr lang="en-US" dirty="0">
                <a:solidFill>
                  <a:srgbClr val="C00000"/>
                </a:solidFill>
              </a:rPr>
              <a:t>requires minimal overhead, as routers only exchange information with their immediate neighbors. This makes it efficient in terms of bandwidth and processing power</a:t>
            </a:r>
            <a:r>
              <a:rPr lang="en-US" dirty="0" smtClean="0">
                <a:solidFill>
                  <a:srgbClr val="C00000"/>
                </a:solidFill>
              </a:rPr>
              <a:t>.</a:t>
            </a:r>
          </a:p>
          <a:p>
            <a:pPr algn="just"/>
            <a:endParaRPr lang="en-US" dirty="0">
              <a:solidFill>
                <a:srgbClr val="C00000"/>
              </a:solidFill>
            </a:endParaRPr>
          </a:p>
          <a:p>
            <a:pPr algn="just"/>
            <a:r>
              <a:rPr lang="en-US" b="1" dirty="0">
                <a:solidFill>
                  <a:srgbClr val="C00000"/>
                </a:solidFill>
              </a:rPr>
              <a:t>Flexibility:</a:t>
            </a:r>
            <a:r>
              <a:rPr lang="en-US" dirty="0">
                <a:solidFill>
                  <a:srgbClr val="C00000"/>
                </a:solidFill>
              </a:rPr>
              <a:t> The </a:t>
            </a:r>
            <a:r>
              <a:rPr lang="en-US" dirty="0" smtClean="0">
                <a:solidFill>
                  <a:srgbClr val="C00000"/>
                </a:solidFill>
              </a:rPr>
              <a:t>DVP algorithm </a:t>
            </a:r>
            <a:r>
              <a:rPr lang="en-US" dirty="0">
                <a:solidFill>
                  <a:srgbClr val="C00000"/>
                </a:solidFill>
              </a:rPr>
              <a:t>is flexible and can be used with different metrics, such as hop count or delay, to determine the best path</a:t>
            </a:r>
            <a:r>
              <a:rPr lang="en-US" dirty="0" smtClean="0">
                <a:solidFill>
                  <a:srgbClr val="C00000"/>
                </a:solidFill>
              </a:rPr>
              <a:t>.</a:t>
            </a:r>
          </a:p>
          <a:p>
            <a:pPr algn="just"/>
            <a:endParaRPr lang="en-US" b="1" dirty="0">
              <a:solidFill>
                <a:srgbClr val="C00000"/>
              </a:solidFill>
            </a:endParaRPr>
          </a:p>
          <a:p>
            <a:pPr algn="just"/>
            <a:r>
              <a:rPr lang="en-US" b="1" dirty="0" smtClean="0">
                <a:solidFill>
                  <a:srgbClr val="002060"/>
                </a:solidFill>
              </a:rPr>
              <a:t>Scalability</a:t>
            </a:r>
            <a:r>
              <a:rPr lang="en-US" b="1" dirty="0">
                <a:solidFill>
                  <a:srgbClr val="002060"/>
                </a:solidFill>
              </a:rPr>
              <a:t>: </a:t>
            </a:r>
            <a:r>
              <a:rPr lang="en-US" dirty="0">
                <a:solidFill>
                  <a:srgbClr val="002060"/>
                </a:solidFill>
              </a:rPr>
              <a:t>The Distance Vector </a:t>
            </a:r>
            <a:r>
              <a:rPr lang="en-US" dirty="0" smtClean="0">
                <a:solidFill>
                  <a:srgbClr val="002060"/>
                </a:solidFill>
              </a:rPr>
              <a:t>Routing (DVP) </a:t>
            </a:r>
            <a:r>
              <a:rPr lang="en-US" dirty="0">
                <a:solidFill>
                  <a:srgbClr val="002060"/>
                </a:solidFill>
              </a:rPr>
              <a:t>algorithm can be easily scaled to accommodate a growing network, as new routers can simply be added to the network and the distance vectors updated accordingly</a:t>
            </a:r>
            <a:r>
              <a:rPr lang="en-US" dirty="0" smtClean="0">
                <a:solidFill>
                  <a:srgbClr val="002060"/>
                </a:solidFill>
              </a:rPr>
              <a:t>.</a:t>
            </a:r>
          </a:p>
          <a:p>
            <a:pPr algn="just"/>
            <a:endParaRPr lang="en-US" dirty="0">
              <a:solidFill>
                <a:srgbClr val="002060"/>
              </a:solidFill>
            </a:endParaRPr>
          </a:p>
          <a:p>
            <a:pPr algn="just"/>
            <a:r>
              <a:rPr lang="en-US" b="1" dirty="0">
                <a:solidFill>
                  <a:srgbClr val="002060"/>
                </a:solidFill>
              </a:rPr>
              <a:t>Stability:</a:t>
            </a:r>
            <a:r>
              <a:rPr lang="en-US" dirty="0">
                <a:solidFill>
                  <a:srgbClr val="002060"/>
                </a:solidFill>
              </a:rPr>
              <a:t> Distance vector routing protocols are less likely to be affected by routing loops, which can be caused by changes in network topology and that can cause network instability</a:t>
            </a:r>
            <a:r>
              <a:rPr lang="en-US" dirty="0" smtClean="0">
                <a:solidFill>
                  <a:srgbClr val="002060"/>
                </a:solidFill>
              </a:rPr>
              <a:t>.</a:t>
            </a:r>
          </a:p>
          <a:p>
            <a:pPr algn="just"/>
            <a:endParaRPr lang="en-US" dirty="0">
              <a:solidFill>
                <a:srgbClr val="002060"/>
              </a:solidFill>
            </a:endParaRPr>
          </a:p>
          <a:p>
            <a:pPr algn="just"/>
            <a:r>
              <a:rPr lang="en-US" b="1" dirty="0">
                <a:solidFill>
                  <a:srgbClr val="002060"/>
                </a:solidFill>
              </a:rPr>
              <a:t>Compatibility:</a:t>
            </a:r>
            <a:r>
              <a:rPr lang="en-US" dirty="0">
                <a:solidFill>
                  <a:srgbClr val="002060"/>
                </a:solidFill>
              </a:rPr>
              <a:t> Distance vector routing protocols such as RIP and IGRP are widely supported by router vendors and are compatible with a variety of network devices, making them an attractive option for many organizations.</a:t>
            </a:r>
          </a:p>
          <a:p>
            <a:pPr algn="just"/>
            <a:endParaRPr lang="en-US" dirty="0">
              <a:solidFill>
                <a:srgbClr val="002060"/>
              </a:solidFill>
              <a:latin typeface="+mn-lt"/>
            </a:endParaRPr>
          </a:p>
        </p:txBody>
      </p:sp>
    </p:spTree>
    <p:extLst>
      <p:ext uri="{BB962C8B-B14F-4D97-AF65-F5344CB8AC3E}">
        <p14:creationId xmlns:p14="http://schemas.microsoft.com/office/powerpoint/2010/main" val="369577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a:t>
            </a:r>
            <a:r>
              <a:rPr lang="en-US" sz="2400" b="1" dirty="0">
                <a:latin typeface="Times New Roman"/>
                <a:ea typeface="Times New Roman"/>
                <a:cs typeface="Times New Roman"/>
                <a:sym typeface="Times New Roman"/>
              </a:rPr>
              <a:t>D</a:t>
            </a:r>
            <a:r>
              <a:rPr lang="en-US" sz="2400" b="1" dirty="0" smtClean="0">
                <a:solidFill>
                  <a:srgbClr val="002060"/>
                </a:solidFill>
                <a:latin typeface="Times New Roman"/>
                <a:ea typeface="Times New Roman"/>
                <a:cs typeface="Times New Roman"/>
                <a:sym typeface="Times New Roman"/>
              </a:rPr>
              <a:t>istance Vector Routing Protocol-Limitations</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94343" y="910773"/>
            <a:ext cx="8948055" cy="4185721"/>
          </a:xfrm>
          <a:prstGeom prst="rect">
            <a:avLst/>
          </a:prstGeom>
          <a:noFill/>
          <a:ln>
            <a:noFill/>
          </a:ln>
        </p:spPr>
        <p:txBody>
          <a:bodyPr spcFirstLastPara="1" wrap="square" lIns="91425" tIns="45700" rIns="91425" bIns="45700" anchor="t" anchorCtr="0">
            <a:spAutoFit/>
          </a:bodyPr>
          <a:lstStyle/>
          <a:p>
            <a:pPr algn="just"/>
            <a:r>
              <a:rPr lang="en-US" b="1" dirty="0">
                <a:solidFill>
                  <a:srgbClr val="C00000"/>
                </a:solidFill>
              </a:rPr>
              <a:t>Slow convergence:</a:t>
            </a:r>
            <a:r>
              <a:rPr lang="en-US" dirty="0">
                <a:solidFill>
                  <a:srgbClr val="C00000"/>
                </a:solidFill>
              </a:rPr>
              <a:t> </a:t>
            </a:r>
            <a:r>
              <a:rPr lang="en-US" dirty="0" smtClean="0">
                <a:solidFill>
                  <a:srgbClr val="C00000"/>
                </a:solidFill>
              </a:rPr>
              <a:t>DVP have </a:t>
            </a:r>
            <a:r>
              <a:rPr lang="en-US" dirty="0">
                <a:solidFill>
                  <a:srgbClr val="C00000"/>
                </a:solidFill>
              </a:rPr>
              <a:t>slow convergence time, meaning that it takes a long time for the network to adjust to changes in topology. This can cause temporary black holes or routing loops</a:t>
            </a:r>
            <a:r>
              <a:rPr lang="en-US" dirty="0" smtClean="0">
                <a:solidFill>
                  <a:srgbClr val="C00000"/>
                </a:solidFill>
              </a:rPr>
              <a:t>.</a:t>
            </a:r>
          </a:p>
          <a:p>
            <a:pPr algn="just"/>
            <a:endParaRPr lang="en-US" dirty="0">
              <a:solidFill>
                <a:srgbClr val="C00000"/>
              </a:solidFill>
            </a:endParaRPr>
          </a:p>
          <a:p>
            <a:pPr algn="just"/>
            <a:r>
              <a:rPr lang="en-US" b="1" dirty="0">
                <a:solidFill>
                  <a:srgbClr val="C00000"/>
                </a:solidFill>
              </a:rPr>
              <a:t>Count-to-infinity problem:</a:t>
            </a:r>
            <a:r>
              <a:rPr lang="en-US" dirty="0">
                <a:solidFill>
                  <a:srgbClr val="C00000"/>
                </a:solidFill>
              </a:rPr>
              <a:t> </a:t>
            </a:r>
            <a:r>
              <a:rPr lang="en-US" dirty="0" smtClean="0">
                <a:solidFill>
                  <a:srgbClr val="C00000"/>
                </a:solidFill>
              </a:rPr>
              <a:t>DVP are </a:t>
            </a:r>
            <a:r>
              <a:rPr lang="en-US" dirty="0">
                <a:solidFill>
                  <a:srgbClr val="C00000"/>
                </a:solidFill>
              </a:rPr>
              <a:t>prone to the count-to-infinity problem, where the distance between two routers can increase indefinitely if there is a broken link. This can make the network unreliable</a:t>
            </a:r>
            <a:r>
              <a:rPr lang="en-US" dirty="0" smtClean="0">
                <a:solidFill>
                  <a:srgbClr val="C00000"/>
                </a:solidFill>
              </a:rPr>
              <a:t>.</a:t>
            </a:r>
          </a:p>
          <a:p>
            <a:pPr algn="just"/>
            <a:endParaRPr lang="en-US" dirty="0">
              <a:solidFill>
                <a:srgbClr val="C00000"/>
              </a:solidFill>
            </a:endParaRPr>
          </a:p>
          <a:p>
            <a:pPr algn="just"/>
            <a:r>
              <a:rPr lang="en-US" b="1" dirty="0">
                <a:solidFill>
                  <a:srgbClr val="C00000"/>
                </a:solidFill>
              </a:rPr>
              <a:t>Limited scalability:</a:t>
            </a:r>
            <a:r>
              <a:rPr lang="en-US" dirty="0">
                <a:solidFill>
                  <a:srgbClr val="C00000"/>
                </a:solidFill>
              </a:rPr>
              <a:t> </a:t>
            </a:r>
            <a:r>
              <a:rPr lang="en-US" dirty="0" smtClean="0">
                <a:solidFill>
                  <a:srgbClr val="C00000"/>
                </a:solidFill>
              </a:rPr>
              <a:t>DVP </a:t>
            </a:r>
            <a:r>
              <a:rPr lang="en-US" dirty="0">
                <a:solidFill>
                  <a:srgbClr val="C00000"/>
                </a:solidFill>
              </a:rPr>
              <a:t>are unsuitable for large networks because they rely on every router knowing the entire routing table, which can lead to a high overhead</a:t>
            </a:r>
            <a:r>
              <a:rPr lang="en-US" dirty="0" smtClean="0">
                <a:solidFill>
                  <a:srgbClr val="C00000"/>
                </a:solidFill>
              </a:rPr>
              <a:t>.</a:t>
            </a:r>
          </a:p>
          <a:p>
            <a:pPr algn="just"/>
            <a:endParaRPr lang="en-US" dirty="0" smtClean="0">
              <a:solidFill>
                <a:srgbClr val="C00000"/>
              </a:solidFill>
            </a:endParaRPr>
          </a:p>
          <a:p>
            <a:pPr algn="just"/>
            <a:r>
              <a:rPr lang="en-US" b="1" dirty="0" smtClean="0">
                <a:solidFill>
                  <a:srgbClr val="002060"/>
                </a:solidFill>
              </a:rPr>
              <a:t>Limited </a:t>
            </a:r>
            <a:r>
              <a:rPr lang="en-US" b="1" dirty="0">
                <a:solidFill>
                  <a:srgbClr val="002060"/>
                </a:solidFill>
              </a:rPr>
              <a:t>accuracy:</a:t>
            </a:r>
            <a:r>
              <a:rPr lang="en-US" dirty="0">
                <a:solidFill>
                  <a:srgbClr val="002060"/>
                </a:solidFill>
              </a:rPr>
              <a:t> </a:t>
            </a:r>
            <a:r>
              <a:rPr lang="en-US" dirty="0" smtClean="0">
                <a:solidFill>
                  <a:srgbClr val="002060"/>
                </a:solidFill>
              </a:rPr>
              <a:t>DVP use </a:t>
            </a:r>
            <a:r>
              <a:rPr lang="en-US" dirty="0">
                <a:solidFill>
                  <a:srgbClr val="002060"/>
                </a:solidFill>
              </a:rPr>
              <a:t>only one metric, such as hop count, to determine the best path, which can lead to </a:t>
            </a:r>
            <a:r>
              <a:rPr lang="en-US" dirty="0">
                <a:solidFill>
                  <a:srgbClr val="002060"/>
                </a:solidFill>
              </a:rPr>
              <a:t>suboptimal routes.</a:t>
            </a:r>
          </a:p>
          <a:p>
            <a:pPr algn="just"/>
            <a:r>
              <a:rPr lang="en-US" b="1" dirty="0">
                <a:solidFill>
                  <a:srgbClr val="002060"/>
                </a:solidFill>
              </a:rPr>
              <a:t>Limited security:</a:t>
            </a:r>
            <a:r>
              <a:rPr lang="en-US" dirty="0">
                <a:solidFill>
                  <a:srgbClr val="002060"/>
                </a:solidFill>
              </a:rPr>
              <a:t> </a:t>
            </a:r>
            <a:r>
              <a:rPr lang="en-US" dirty="0" smtClean="0">
                <a:solidFill>
                  <a:srgbClr val="002060"/>
                </a:solidFill>
              </a:rPr>
              <a:t>DVP  </a:t>
            </a:r>
            <a:r>
              <a:rPr lang="en-US" dirty="0">
                <a:solidFill>
                  <a:srgbClr val="002060"/>
                </a:solidFill>
              </a:rPr>
              <a:t>do not have built-in security features, which can make them vulnerable to attacks</a:t>
            </a:r>
            <a:r>
              <a:rPr lang="en-US" dirty="0" smtClean="0">
                <a:solidFill>
                  <a:srgbClr val="002060"/>
                </a:solidFill>
              </a:rPr>
              <a:t>.</a:t>
            </a:r>
          </a:p>
          <a:p>
            <a:pPr algn="just"/>
            <a:endParaRPr lang="en-US" dirty="0">
              <a:solidFill>
                <a:srgbClr val="002060"/>
              </a:solidFill>
            </a:endParaRPr>
          </a:p>
          <a:p>
            <a:pPr algn="just"/>
            <a:r>
              <a:rPr lang="en-US" b="1" dirty="0">
                <a:solidFill>
                  <a:srgbClr val="002060"/>
                </a:solidFill>
              </a:rPr>
              <a:t>Limited feasibility in large networks:</a:t>
            </a:r>
            <a:r>
              <a:rPr lang="en-US" dirty="0">
                <a:solidFill>
                  <a:srgbClr val="002060"/>
                </a:solidFill>
              </a:rPr>
              <a:t> </a:t>
            </a:r>
            <a:r>
              <a:rPr lang="en-US" dirty="0" smtClean="0">
                <a:solidFill>
                  <a:srgbClr val="002060"/>
                </a:solidFill>
              </a:rPr>
              <a:t>DVP are </a:t>
            </a:r>
            <a:r>
              <a:rPr lang="en-US" dirty="0">
                <a:solidFill>
                  <a:srgbClr val="002060"/>
                </a:solidFill>
              </a:rPr>
              <a:t>not suitable for large networks as they rely on periodic updates from all routers, which can cause a high overhead and will not scale well</a:t>
            </a:r>
            <a:r>
              <a:rPr lang="en-US" dirty="0" smtClean="0">
                <a:solidFill>
                  <a:srgbClr val="002060"/>
                </a:solidFill>
              </a:rPr>
              <a:t>.</a:t>
            </a:r>
          </a:p>
          <a:p>
            <a:pPr algn="just"/>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Due </a:t>
            </a:r>
            <a:r>
              <a:rPr lang="en-US" dirty="0">
                <a:solidFill>
                  <a:srgbClr val="002060"/>
                </a:solidFill>
              </a:rPr>
              <a:t>to these limitations, the distance vector routing algorithm is primarily used in small networks or places, where resources are limited and more advanced routing protocols such as OSPF and EIGRP, are not feasible.</a:t>
            </a: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410914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Counting-to-Infinity Problem</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94343" y="910773"/>
            <a:ext cx="8948055" cy="307736"/>
          </a:xfrm>
          <a:prstGeom prst="rect">
            <a:avLst/>
          </a:prstGeom>
          <a:noFill/>
          <a:ln>
            <a:noFill/>
          </a:ln>
        </p:spPr>
        <p:txBody>
          <a:bodyPr spcFirstLastPara="1" wrap="square" lIns="91425" tIns="45700" rIns="91425" bIns="45700" anchor="t" anchorCtr="0">
            <a:spAutoFit/>
          </a:bodyPr>
          <a:lstStyle/>
          <a:p>
            <a:pPr algn="just"/>
            <a:endParaRPr lang="en-US" dirty="0">
              <a:solidFill>
                <a:srgbClr val="002060"/>
              </a:solidFil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
        <p:nvSpPr>
          <p:cNvPr id="4" name="Rectangle 3"/>
          <p:cNvSpPr/>
          <p:nvPr/>
        </p:nvSpPr>
        <p:spPr>
          <a:xfrm>
            <a:off x="271690" y="1017479"/>
            <a:ext cx="8814250" cy="3970318"/>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Roboto" panose="020B0604020202020204" charset="0"/>
              </a:rPr>
              <a:t>Counting-to-infinity problem- </a:t>
            </a:r>
            <a:r>
              <a:rPr lang="en-US" dirty="0" smtClean="0">
                <a:solidFill>
                  <a:srgbClr val="C00000"/>
                </a:solidFill>
                <a:latin typeface="Roboto" panose="020B0604020202020204" charset="0"/>
              </a:rPr>
              <a:t>It occurs </a:t>
            </a:r>
            <a:r>
              <a:rPr lang="en-US" dirty="0">
                <a:solidFill>
                  <a:srgbClr val="C00000"/>
                </a:solidFill>
                <a:latin typeface="Roboto" panose="020B0604020202020204" charset="0"/>
              </a:rPr>
              <a:t>in the distance vector routing algorithm when a node receives updates about a path that has failed, and continues to use the same path in its routing table, causing the distance to increase infinitely</a:t>
            </a:r>
            <a:r>
              <a:rPr lang="en-US" dirty="0" smtClean="0">
                <a:solidFill>
                  <a:srgbClr val="C00000"/>
                </a:solidFill>
                <a:latin typeface="Roboto" panose="020B0604020202020204" charset="0"/>
              </a:rPr>
              <a:t>.</a:t>
            </a: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a:solidFill>
                  <a:srgbClr val="C00000"/>
                </a:solidFill>
                <a:latin typeface="Roboto" panose="020B0604020202020204" charset="0"/>
              </a:rPr>
              <a:t>The settling of routes to best paths across the network is called </a:t>
            </a:r>
            <a:r>
              <a:rPr lang="en-US" dirty="0" smtClean="0">
                <a:solidFill>
                  <a:srgbClr val="C00000"/>
                </a:solidFill>
                <a:latin typeface="Roboto" panose="020B0604020202020204" charset="0"/>
              </a:rPr>
              <a:t>convergence. Distance </a:t>
            </a:r>
            <a:r>
              <a:rPr lang="en-US" dirty="0">
                <a:solidFill>
                  <a:srgbClr val="C00000"/>
                </a:solidFill>
                <a:latin typeface="Roboto" panose="020B0604020202020204" charset="0"/>
              </a:rPr>
              <a:t>vector routing is useful as a simple technique by which routers can </a:t>
            </a:r>
            <a:r>
              <a:rPr lang="en-US" dirty="0" smtClean="0">
                <a:solidFill>
                  <a:srgbClr val="C00000"/>
                </a:solidFill>
                <a:latin typeface="Roboto" panose="020B0604020202020204" charset="0"/>
              </a:rPr>
              <a:t>collectively </a:t>
            </a:r>
            <a:r>
              <a:rPr lang="en-US" dirty="0">
                <a:solidFill>
                  <a:srgbClr val="C00000"/>
                </a:solidFill>
                <a:latin typeface="Roboto" panose="020B0604020202020204" charset="0"/>
              </a:rPr>
              <a:t>compute shortest paths, but it has a serious drawback in practice: </a:t>
            </a:r>
            <a:r>
              <a:rPr lang="en-US" dirty="0" smtClean="0">
                <a:solidFill>
                  <a:srgbClr val="C00000"/>
                </a:solidFill>
                <a:latin typeface="Roboto" panose="020B0604020202020204" charset="0"/>
              </a:rPr>
              <a:t>all though </a:t>
            </a:r>
            <a:r>
              <a:rPr lang="en-US" dirty="0">
                <a:solidFill>
                  <a:srgbClr val="C00000"/>
                </a:solidFill>
                <a:latin typeface="Roboto" panose="020B0604020202020204" charset="0"/>
              </a:rPr>
              <a:t>it converges to the correct answer, it may do so slowly</a:t>
            </a:r>
            <a:r>
              <a:rPr lang="en-US" dirty="0" smtClean="0">
                <a:solidFill>
                  <a:srgbClr val="C00000"/>
                </a:solidFill>
                <a:latin typeface="Roboto" panose="020B0604020202020204" charset="0"/>
              </a:rPr>
              <a:t>.</a:t>
            </a: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002060"/>
                </a:solidFill>
                <a:latin typeface="Roboto" panose="020B0604020202020204" charset="0"/>
              </a:rPr>
              <a:t>In </a:t>
            </a:r>
            <a:r>
              <a:rPr lang="en-US" dirty="0">
                <a:solidFill>
                  <a:srgbClr val="002060"/>
                </a:solidFill>
                <a:latin typeface="Roboto" panose="020B0604020202020204" charset="0"/>
              </a:rPr>
              <a:t>particular, </a:t>
            </a:r>
            <a:r>
              <a:rPr lang="en-US" dirty="0" smtClean="0">
                <a:solidFill>
                  <a:srgbClr val="002060"/>
                </a:solidFill>
                <a:latin typeface="Roboto" panose="020B0604020202020204" charset="0"/>
              </a:rPr>
              <a:t>it reacts </a:t>
            </a:r>
            <a:r>
              <a:rPr lang="en-US" dirty="0">
                <a:solidFill>
                  <a:srgbClr val="002060"/>
                </a:solidFill>
                <a:latin typeface="Roboto" panose="020B0604020202020204" charset="0"/>
              </a:rPr>
              <a:t>rapidly to good news, but leisurely to bad news.  </a:t>
            </a:r>
            <a:r>
              <a:rPr lang="en-US" dirty="0" smtClean="0">
                <a:solidFill>
                  <a:srgbClr val="002060"/>
                </a:solidFill>
                <a:latin typeface="Roboto" panose="020B0604020202020204" charset="0"/>
              </a:rPr>
              <a:t>Consider </a:t>
            </a:r>
            <a:r>
              <a:rPr lang="en-US" dirty="0">
                <a:solidFill>
                  <a:srgbClr val="002060"/>
                </a:solidFill>
                <a:latin typeface="Roboto" panose="020B0604020202020204" charset="0"/>
              </a:rPr>
              <a:t>a router </a:t>
            </a:r>
            <a:r>
              <a:rPr lang="en-US" dirty="0" smtClean="0">
                <a:solidFill>
                  <a:srgbClr val="002060"/>
                </a:solidFill>
                <a:latin typeface="Roboto" panose="020B0604020202020204" charset="0"/>
              </a:rPr>
              <a:t>whose best </a:t>
            </a:r>
            <a:r>
              <a:rPr lang="en-US" dirty="0">
                <a:solidFill>
                  <a:srgbClr val="002060"/>
                </a:solidFill>
                <a:latin typeface="Roboto" panose="020B0604020202020204" charset="0"/>
              </a:rPr>
              <a:t>route to destination X is long. If, on the next exchange, neighbor A </a:t>
            </a:r>
            <a:r>
              <a:rPr lang="en-US" dirty="0" smtClean="0">
                <a:solidFill>
                  <a:srgbClr val="002060"/>
                </a:solidFill>
                <a:latin typeface="Roboto" panose="020B0604020202020204" charset="0"/>
              </a:rPr>
              <a:t>suddenly reports </a:t>
            </a:r>
            <a:r>
              <a:rPr lang="en-US" dirty="0">
                <a:solidFill>
                  <a:srgbClr val="002060"/>
                </a:solidFill>
                <a:latin typeface="Roboto" panose="020B0604020202020204" charset="0"/>
              </a:rPr>
              <a:t>a short delay to X, the router just switches over to using the line to A </a:t>
            </a:r>
            <a:r>
              <a:rPr lang="en-US" dirty="0" smtClean="0">
                <a:solidFill>
                  <a:srgbClr val="002060"/>
                </a:solidFill>
                <a:latin typeface="Roboto" panose="020B0604020202020204" charset="0"/>
              </a:rPr>
              <a:t>to send </a:t>
            </a:r>
            <a:r>
              <a:rPr lang="en-US" dirty="0">
                <a:solidFill>
                  <a:srgbClr val="002060"/>
                </a:solidFill>
                <a:latin typeface="Roboto" panose="020B0604020202020204" charset="0"/>
              </a:rPr>
              <a:t>traffic to X. In one vector exchange, the good news is processed</a:t>
            </a:r>
            <a:r>
              <a:rPr lang="en-US" dirty="0" smtClean="0">
                <a:solidFill>
                  <a:srgbClr val="002060"/>
                </a:solidFill>
                <a:latin typeface="Roboto" panose="020B0604020202020204" charset="0"/>
              </a:rPr>
              <a:t>.</a:t>
            </a:r>
          </a:p>
          <a:p>
            <a:pPr marL="285750" indent="-285750" algn="just">
              <a:buFont typeface="Arial" panose="020B0604020202020204" pitchFamily="34" charset="0"/>
              <a:buChar char="•"/>
            </a:pPr>
            <a:endParaRPr lang="en-US" dirty="0">
              <a:solidFill>
                <a:srgbClr val="002060"/>
              </a:solidFill>
              <a:latin typeface="Roboto" panose="020B0604020202020204" charset="0"/>
            </a:endParaRPr>
          </a:p>
          <a:p>
            <a:pPr marL="285750" indent="-285750" algn="just">
              <a:buFont typeface="Arial" panose="020B0604020202020204" pitchFamily="34" charset="0"/>
              <a:buChar char="•"/>
            </a:pPr>
            <a:r>
              <a:rPr lang="en-US" dirty="0">
                <a:solidFill>
                  <a:srgbClr val="002060"/>
                </a:solidFill>
                <a:latin typeface="Roboto" panose="020B0604020202020204" charset="0"/>
              </a:rPr>
              <a:t>To see how fast good news propagates, consider the five-node (linear) </a:t>
            </a:r>
            <a:r>
              <a:rPr lang="en-US" dirty="0" smtClean="0">
                <a:solidFill>
                  <a:srgbClr val="002060"/>
                </a:solidFill>
                <a:latin typeface="Roboto" panose="020B0604020202020204" charset="0"/>
              </a:rPr>
              <a:t>network, </a:t>
            </a:r>
            <a:r>
              <a:rPr lang="en-US" dirty="0">
                <a:solidFill>
                  <a:srgbClr val="002060"/>
                </a:solidFill>
                <a:latin typeface="Roboto" panose="020B0604020202020204" charset="0"/>
              </a:rPr>
              <a:t>where the delay metric is the number of hops. </a:t>
            </a:r>
            <a:endParaRPr lang="en-US" dirty="0" smtClean="0">
              <a:solidFill>
                <a:srgbClr val="002060"/>
              </a:solidFill>
              <a:latin typeface="Roboto" panose="020B0604020202020204" charset="0"/>
            </a:endParaRPr>
          </a:p>
          <a:p>
            <a:pPr marL="285750" indent="-285750" algn="just">
              <a:buFont typeface="Arial" panose="020B0604020202020204" pitchFamily="34" charset="0"/>
              <a:buChar char="•"/>
            </a:pPr>
            <a:endParaRPr lang="en-US" dirty="0">
              <a:solidFill>
                <a:srgbClr val="002060"/>
              </a:solidFill>
              <a:latin typeface="Roboto" panose="020B0604020202020204" charset="0"/>
            </a:endParaRPr>
          </a:p>
          <a:p>
            <a:pPr marL="285750" indent="-285750" algn="just">
              <a:buFont typeface="Arial" panose="020B0604020202020204" pitchFamily="34" charset="0"/>
              <a:buChar char="•"/>
            </a:pPr>
            <a:r>
              <a:rPr lang="en-US" dirty="0" smtClean="0">
                <a:solidFill>
                  <a:srgbClr val="002060"/>
                </a:solidFill>
                <a:latin typeface="Roboto" panose="020B0604020202020204" charset="0"/>
              </a:rPr>
              <a:t>Suppose </a:t>
            </a:r>
            <a:r>
              <a:rPr lang="en-US" dirty="0">
                <a:solidFill>
                  <a:srgbClr val="002060"/>
                </a:solidFill>
                <a:latin typeface="Roboto" panose="020B0604020202020204" charset="0"/>
              </a:rPr>
              <a:t>A </a:t>
            </a:r>
            <a:r>
              <a:rPr lang="en-US" dirty="0" smtClean="0">
                <a:solidFill>
                  <a:srgbClr val="002060"/>
                </a:solidFill>
                <a:latin typeface="Roboto" panose="020B0604020202020204" charset="0"/>
              </a:rPr>
              <a:t>is down </a:t>
            </a:r>
            <a:r>
              <a:rPr lang="en-US" dirty="0">
                <a:solidFill>
                  <a:srgbClr val="002060"/>
                </a:solidFill>
                <a:latin typeface="Roboto" panose="020B0604020202020204" charset="0"/>
              </a:rPr>
              <a:t>initially and all the other routers know this. In other words, they have </a:t>
            </a:r>
            <a:r>
              <a:rPr lang="en-US" dirty="0" smtClean="0">
                <a:solidFill>
                  <a:srgbClr val="002060"/>
                </a:solidFill>
                <a:latin typeface="Roboto" panose="020B0604020202020204" charset="0"/>
              </a:rPr>
              <a:t>all recorded </a:t>
            </a:r>
            <a:r>
              <a:rPr lang="en-US" dirty="0">
                <a:solidFill>
                  <a:srgbClr val="002060"/>
                </a:solidFill>
                <a:latin typeface="Roboto" panose="020B0604020202020204" charset="0"/>
              </a:rPr>
              <a:t>the delay to A as infinity</a:t>
            </a:r>
            <a:r>
              <a:rPr lang="en-US" dirty="0" smtClean="0">
                <a:solidFill>
                  <a:srgbClr val="002060"/>
                </a:solidFill>
                <a:latin typeface="Roboto" panose="020B0604020202020204" charset="0"/>
              </a:rPr>
              <a:t>.</a:t>
            </a:r>
            <a:endParaRPr lang="en-IN" dirty="0">
              <a:solidFill>
                <a:srgbClr val="C00000"/>
              </a:solidFill>
            </a:endParaRPr>
          </a:p>
        </p:txBody>
      </p:sp>
    </p:spTree>
    <p:extLst>
      <p:ext uri="{BB962C8B-B14F-4D97-AF65-F5344CB8AC3E}">
        <p14:creationId xmlns:p14="http://schemas.microsoft.com/office/powerpoint/2010/main" val="178178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Counting-to-Infinity Problem</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2685144" y="2949857"/>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94343" y="910773"/>
            <a:ext cx="8948055" cy="307736"/>
          </a:xfrm>
          <a:prstGeom prst="rect">
            <a:avLst/>
          </a:prstGeom>
          <a:noFill/>
          <a:ln>
            <a:noFill/>
          </a:ln>
        </p:spPr>
        <p:txBody>
          <a:bodyPr spcFirstLastPara="1" wrap="square" lIns="91425" tIns="45700" rIns="91425" bIns="45700" anchor="t" anchorCtr="0">
            <a:spAutoFit/>
          </a:bodyPr>
          <a:lstStyle/>
          <a:p>
            <a:pPr algn="just"/>
            <a:endParaRPr lang="en-US" dirty="0">
              <a:solidFill>
                <a:srgbClr val="002060"/>
              </a:solidFil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2" name="Rectangle 1"/>
          <p:cNvSpPr/>
          <p:nvPr/>
        </p:nvSpPr>
        <p:spPr>
          <a:xfrm>
            <a:off x="94343" y="1017479"/>
            <a:ext cx="8897257" cy="307777"/>
          </a:xfrm>
          <a:prstGeom prst="rect">
            <a:avLst/>
          </a:prstGeom>
        </p:spPr>
        <p:txBody>
          <a:bodyPr wrap="square">
            <a:spAutoFit/>
          </a:bodyPr>
          <a:lstStyle/>
          <a:p>
            <a:endParaRPr lang="en-IN" dirty="0"/>
          </a:p>
        </p:txBody>
      </p:sp>
      <p:sp>
        <p:nvSpPr>
          <p:cNvPr id="4" name="Rectangle 3"/>
          <p:cNvSpPr/>
          <p:nvPr/>
        </p:nvSpPr>
        <p:spPr>
          <a:xfrm>
            <a:off x="271690" y="1017479"/>
            <a:ext cx="8814250"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Roboto" panose="020B0604020202020204" charset="0"/>
              </a:rPr>
              <a:t>Now let us consider the </a:t>
            </a:r>
            <a:r>
              <a:rPr lang="en-US" dirty="0" smtClean="0">
                <a:solidFill>
                  <a:srgbClr val="C00000"/>
                </a:solidFill>
                <a:latin typeface="Roboto" panose="020B0604020202020204" charset="0"/>
              </a:rPr>
              <a:t>situation </a:t>
            </a:r>
            <a:r>
              <a:rPr lang="en-US" dirty="0">
                <a:solidFill>
                  <a:srgbClr val="C00000"/>
                </a:solidFill>
                <a:latin typeface="Roboto" panose="020B0604020202020204" charset="0"/>
              </a:rPr>
              <a:t>in which all the links </a:t>
            </a:r>
            <a:r>
              <a:rPr lang="en-US" dirty="0" smtClean="0">
                <a:solidFill>
                  <a:srgbClr val="C00000"/>
                </a:solidFill>
                <a:latin typeface="Roboto" panose="020B0604020202020204" charset="0"/>
              </a:rPr>
              <a:t>and routers </a:t>
            </a:r>
            <a:r>
              <a:rPr lang="en-US" dirty="0">
                <a:solidFill>
                  <a:srgbClr val="C00000"/>
                </a:solidFill>
                <a:latin typeface="Roboto" panose="020B0604020202020204" charset="0"/>
              </a:rPr>
              <a:t>are initially up. Routers B, C, D, and E have distances to A of 1, 2, 3, </a:t>
            </a:r>
            <a:r>
              <a:rPr lang="en-US" dirty="0" smtClean="0">
                <a:solidFill>
                  <a:srgbClr val="C00000"/>
                </a:solidFill>
                <a:latin typeface="Roboto" panose="020B0604020202020204" charset="0"/>
              </a:rPr>
              <a:t>and 4 </a:t>
            </a:r>
            <a:r>
              <a:rPr lang="en-US" dirty="0">
                <a:solidFill>
                  <a:srgbClr val="C00000"/>
                </a:solidFill>
                <a:latin typeface="Roboto" panose="020B0604020202020204" charset="0"/>
              </a:rPr>
              <a:t>hops, respectively. </a:t>
            </a:r>
            <a:endParaRPr lang="en-US" dirty="0" smtClean="0">
              <a:solidFill>
                <a:srgbClr val="C00000"/>
              </a:solidFill>
              <a:latin typeface="Roboto" panose="020B0604020202020204" charset="0"/>
            </a:endParaRP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C00000"/>
                </a:solidFill>
                <a:latin typeface="Roboto" panose="020B0604020202020204" charset="0"/>
              </a:rPr>
              <a:t>Suddenly</a:t>
            </a:r>
            <a:r>
              <a:rPr lang="en-US" dirty="0">
                <a:solidFill>
                  <a:srgbClr val="C00000"/>
                </a:solidFill>
                <a:latin typeface="Roboto" panose="020B0604020202020204" charset="0"/>
              </a:rPr>
              <a:t>, either A goes down or the link between A and B </a:t>
            </a:r>
            <a:r>
              <a:rPr lang="en-US" dirty="0" smtClean="0">
                <a:solidFill>
                  <a:srgbClr val="C00000"/>
                </a:solidFill>
                <a:latin typeface="Roboto" panose="020B0604020202020204" charset="0"/>
              </a:rPr>
              <a:t>is cut </a:t>
            </a:r>
            <a:r>
              <a:rPr lang="en-US" dirty="0">
                <a:solidFill>
                  <a:srgbClr val="C00000"/>
                </a:solidFill>
                <a:latin typeface="Roboto" panose="020B0604020202020204" charset="0"/>
              </a:rPr>
              <a:t>(which is effectively the same thing from B’s point of view</a:t>
            </a:r>
            <a:r>
              <a:rPr lang="en-US" dirty="0" smtClean="0">
                <a:solidFill>
                  <a:srgbClr val="C00000"/>
                </a:solidFill>
                <a:latin typeface="Roboto" panose="020B0604020202020204" charset="0"/>
              </a:rPr>
              <a:t>).</a:t>
            </a: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a:solidFill>
                  <a:srgbClr val="C00000"/>
                </a:solidFill>
                <a:latin typeface="Roboto" panose="020B0604020202020204" charset="0"/>
              </a:rPr>
              <a:t>At the first packet exchange, B does not hear anything from A. Fortunately, </a:t>
            </a:r>
            <a:r>
              <a:rPr lang="en-US" dirty="0" smtClean="0">
                <a:solidFill>
                  <a:srgbClr val="C00000"/>
                </a:solidFill>
                <a:latin typeface="Roboto" panose="020B0604020202020204" charset="0"/>
              </a:rPr>
              <a:t>C says </a:t>
            </a:r>
            <a:r>
              <a:rPr lang="en-US" dirty="0">
                <a:solidFill>
                  <a:srgbClr val="C00000"/>
                </a:solidFill>
                <a:latin typeface="Roboto" panose="020B0604020202020204" charset="0"/>
              </a:rPr>
              <a:t>‘‘Do not worry; I have a path to A of length 2.’’ Little does B suspect that </a:t>
            </a:r>
            <a:r>
              <a:rPr lang="en-US" dirty="0" smtClean="0">
                <a:solidFill>
                  <a:srgbClr val="C00000"/>
                </a:solidFill>
                <a:latin typeface="Roboto" panose="020B0604020202020204" charset="0"/>
              </a:rPr>
              <a:t>C’ path </a:t>
            </a:r>
            <a:r>
              <a:rPr lang="en-US" dirty="0">
                <a:solidFill>
                  <a:srgbClr val="C00000"/>
                </a:solidFill>
                <a:latin typeface="Roboto" panose="020B0604020202020204" charset="0"/>
              </a:rPr>
              <a:t>runs through B itself. For all B knows, C might have ten links all with </a:t>
            </a:r>
            <a:r>
              <a:rPr lang="en-US" dirty="0" smtClean="0">
                <a:solidFill>
                  <a:srgbClr val="C00000"/>
                </a:solidFill>
                <a:latin typeface="Roboto" panose="020B0604020202020204" charset="0"/>
              </a:rPr>
              <a:t>separate </a:t>
            </a:r>
            <a:r>
              <a:rPr lang="en-US" dirty="0">
                <a:solidFill>
                  <a:srgbClr val="C00000"/>
                </a:solidFill>
                <a:latin typeface="Roboto" panose="020B0604020202020204" charset="0"/>
              </a:rPr>
              <a:t>paths to A of length 2</a:t>
            </a:r>
            <a:r>
              <a:rPr lang="en-US" dirty="0" smtClean="0">
                <a:solidFill>
                  <a:srgbClr val="C00000"/>
                </a:solidFill>
                <a:latin typeface="Roboto" panose="020B0604020202020204" charset="0"/>
              </a:rPr>
              <a:t>.</a:t>
            </a: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002060"/>
                </a:solidFill>
                <a:latin typeface="Roboto" panose="020B0604020202020204" charset="0"/>
              </a:rPr>
              <a:t>As </a:t>
            </a:r>
            <a:r>
              <a:rPr lang="en-US" dirty="0">
                <a:solidFill>
                  <a:srgbClr val="002060"/>
                </a:solidFill>
                <a:latin typeface="Roboto" panose="020B0604020202020204" charset="0"/>
              </a:rPr>
              <a:t>a result, B thinks it can reach A via C, with a </a:t>
            </a:r>
            <a:r>
              <a:rPr lang="en-US" dirty="0" smtClean="0">
                <a:solidFill>
                  <a:srgbClr val="002060"/>
                </a:solidFill>
                <a:latin typeface="Roboto" panose="020B0604020202020204" charset="0"/>
              </a:rPr>
              <a:t>path length </a:t>
            </a:r>
            <a:r>
              <a:rPr lang="en-US" dirty="0">
                <a:solidFill>
                  <a:srgbClr val="002060"/>
                </a:solidFill>
                <a:latin typeface="Roboto" panose="020B0604020202020204" charset="0"/>
              </a:rPr>
              <a:t>of 3. D and E do not update their entries for A on the first exchange</a:t>
            </a:r>
            <a:r>
              <a:rPr lang="en-US" dirty="0" smtClean="0">
                <a:solidFill>
                  <a:srgbClr val="002060"/>
                </a:solidFill>
                <a:latin typeface="Roboto" panose="020B0604020202020204" charset="0"/>
              </a:rPr>
              <a:t>.</a:t>
            </a:r>
          </a:p>
          <a:p>
            <a:pPr marL="285750" indent="-285750" algn="just">
              <a:buFont typeface="Arial" panose="020B0604020202020204" pitchFamily="34" charset="0"/>
              <a:buChar char="•"/>
            </a:pPr>
            <a:endParaRPr lang="en-US" dirty="0">
              <a:solidFill>
                <a:srgbClr val="002060"/>
              </a:solidFill>
              <a:latin typeface="Roboto" panose="020B0604020202020204" charset="0"/>
            </a:endParaRPr>
          </a:p>
          <a:p>
            <a:pPr marL="285750" indent="-285750" algn="just">
              <a:buFont typeface="Arial" panose="020B0604020202020204" pitchFamily="34" charset="0"/>
              <a:buChar char="•"/>
            </a:pPr>
            <a:r>
              <a:rPr lang="en-US" dirty="0">
                <a:solidFill>
                  <a:srgbClr val="002060"/>
                </a:solidFill>
                <a:latin typeface="Roboto" panose="020B0604020202020204" charset="0"/>
              </a:rPr>
              <a:t>On the second exchange, C notices that each of its neighbors claims to have </a:t>
            </a:r>
            <a:r>
              <a:rPr lang="en-US" dirty="0" smtClean="0">
                <a:solidFill>
                  <a:srgbClr val="002060"/>
                </a:solidFill>
                <a:latin typeface="Roboto" panose="020B0604020202020204" charset="0"/>
              </a:rPr>
              <a:t>a path </a:t>
            </a:r>
            <a:r>
              <a:rPr lang="en-US" dirty="0">
                <a:solidFill>
                  <a:srgbClr val="002060"/>
                </a:solidFill>
                <a:latin typeface="Roboto" panose="020B0604020202020204" charset="0"/>
              </a:rPr>
              <a:t>to A of length 3. It picks one of them at random and makes its new </a:t>
            </a:r>
            <a:r>
              <a:rPr lang="en-US" dirty="0" smtClean="0">
                <a:solidFill>
                  <a:srgbClr val="002060"/>
                </a:solidFill>
                <a:latin typeface="Roboto" panose="020B0604020202020204" charset="0"/>
              </a:rPr>
              <a:t>distance to A </a:t>
            </a:r>
            <a:r>
              <a:rPr lang="en-US" dirty="0">
                <a:solidFill>
                  <a:srgbClr val="002060"/>
                </a:solidFill>
                <a:latin typeface="Roboto" panose="020B0604020202020204" charset="0"/>
              </a:rPr>
              <a:t>as shown in the third </a:t>
            </a:r>
            <a:r>
              <a:rPr lang="en-US" dirty="0" smtClean="0">
                <a:solidFill>
                  <a:srgbClr val="002060"/>
                </a:solidFill>
                <a:latin typeface="Roboto" panose="020B0604020202020204" charset="0"/>
              </a:rPr>
              <a:t>row.</a:t>
            </a:r>
          </a:p>
          <a:p>
            <a:pPr marL="285750" indent="-285750" algn="just">
              <a:buFont typeface="Arial" panose="020B0604020202020204" pitchFamily="34" charset="0"/>
              <a:buChar char="•"/>
            </a:pPr>
            <a:endParaRPr lang="en-US" dirty="0">
              <a:solidFill>
                <a:srgbClr val="C00000"/>
              </a:solidFill>
              <a:latin typeface="Roboto" panose="020B0604020202020204" charset="0"/>
            </a:endParaRPr>
          </a:p>
          <a:p>
            <a:pPr marL="285750" indent="-285750" algn="just">
              <a:buFont typeface="Arial" panose="020B0604020202020204" pitchFamily="34" charset="0"/>
              <a:buChar char="•"/>
            </a:pPr>
            <a:r>
              <a:rPr lang="en-US" dirty="0" smtClean="0">
                <a:solidFill>
                  <a:srgbClr val="C00000"/>
                </a:solidFill>
                <a:latin typeface="Roboto" panose="020B0604020202020204" charset="0"/>
              </a:rPr>
              <a:t> </a:t>
            </a:r>
            <a:endParaRPr lang="en-IN" dirty="0">
              <a:solidFill>
                <a:srgbClr val="C00000"/>
              </a:solidFill>
            </a:endParaRPr>
          </a:p>
        </p:txBody>
      </p:sp>
    </p:spTree>
    <p:extLst>
      <p:ext uri="{BB962C8B-B14F-4D97-AF65-F5344CB8AC3E}">
        <p14:creationId xmlns:p14="http://schemas.microsoft.com/office/powerpoint/2010/main" val="17597528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1419</Words>
  <Application>Microsoft Office PowerPoint</Application>
  <PresentationFormat>On-screen Show (16:9)</PresentationFormat>
  <Paragraphs>219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Arimo</vt:lpstr>
      <vt:lpstr>Times New Roman</vt:lpstr>
      <vt:lpstr>Noto Sans</vt:lpstr>
      <vt:lpstr>Arial</vt:lpstr>
      <vt:lpstr>Nunito</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41</cp:revision>
  <dcterms:modified xsi:type="dcterms:W3CDTF">2024-06-28T05:14:51Z</dcterms:modified>
</cp:coreProperties>
</file>