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70" r:id="rId2"/>
    <p:sldId id="271" r:id="rId3"/>
    <p:sldId id="272" r:id="rId4"/>
    <p:sldId id="256" r:id="rId5"/>
    <p:sldId id="257" r:id="rId6"/>
    <p:sldId id="258" r:id="rId7"/>
    <p:sldId id="259" r:id="rId8"/>
    <p:sldId id="260" r:id="rId9"/>
    <p:sldId id="261" r:id="rId10"/>
    <p:sldId id="262" r:id="rId11"/>
    <p:sldId id="263" r:id="rId12"/>
    <p:sldId id="264" r:id="rId13"/>
    <p:sldId id="275" r:id="rId14"/>
    <p:sldId id="265" r:id="rId15"/>
    <p:sldId id="266" r:id="rId16"/>
    <p:sldId id="267" r:id="rId17"/>
    <p:sldId id="268" r:id="rId18"/>
    <p:sldId id="269" r:id="rId19"/>
    <p:sldId id="273" r:id="rId20"/>
    <p:sldId id="274" r:id="rId21"/>
  </p:sldIdLst>
  <p:sldSz cx="9144000" cy="5143500" type="screen16x9"/>
  <p:notesSz cx="6858000" cy="9144000"/>
  <p:embeddedFontLst>
    <p:embeddedFont>
      <p:font typeface="Noto Sans" panose="020B0604020202020204" charset="0"/>
      <p:regular r:id="rId23"/>
      <p:bold r:id="rId24"/>
      <p:italic r:id="rId25"/>
      <p:boldItalic r:id="rId26"/>
    </p:embeddedFont>
    <p:embeddedFont>
      <p:font typeface="Nunito" panose="020B0604020202020204" charset="0"/>
      <p:regular r:id="rId27"/>
      <p:bold r:id="rId28"/>
      <p:italic r:id="rId29"/>
      <p:boldItalic r:id="rId30"/>
    </p:embeddedFont>
    <p:embeddedFont>
      <p:font typeface="Roboto"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foBh9B/ZR+SJUQKHY8vaf0jc7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2" d="100"/>
          <a:sy n="112" d="100"/>
        </p:scale>
        <p:origin x="53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66104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0818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8300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7063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7493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3823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4870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16337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1846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0040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9900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140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38435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53138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4358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939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3725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0005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850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94887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2294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5"/>
          <p:cNvSpPr txBox="1">
            <a:spLocks noGrp="1"/>
          </p:cNvSpPr>
          <p:nvPr>
            <p:ph type="title"/>
          </p:nvPr>
        </p:nvSpPr>
        <p:spPr>
          <a:xfrm>
            <a:off x="253250" y="222097"/>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25"/>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5"/>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16" name="Google Shape;16;p25"/>
          <p:cNvGrpSpPr/>
          <p:nvPr/>
        </p:nvGrpSpPr>
        <p:grpSpPr>
          <a:xfrm>
            <a:off x="0" y="0"/>
            <a:ext cx="9144000" cy="5143500"/>
            <a:chOff x="0" y="0"/>
            <a:chExt cx="9144000" cy="5143500"/>
          </a:xfrm>
        </p:grpSpPr>
        <p:sp>
          <p:nvSpPr>
            <p:cNvPr id="17" name="Google Shape;17;p25"/>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8" name="Google Shape;18;p25"/>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26"/>
          <p:cNvSpPr txBox="1">
            <a:spLocks noGrp="1"/>
          </p:cNvSpPr>
          <p:nvPr>
            <p:ph type="title"/>
          </p:nvPr>
        </p:nvSpPr>
        <p:spPr>
          <a:xfrm>
            <a:off x="471238" y="219909"/>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2" name="Google Shape;22;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4" name="Google Shape;24;p26"/>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25" name="Google Shape;25;p26"/>
          <p:cNvGrpSpPr/>
          <p:nvPr/>
        </p:nvGrpSpPr>
        <p:grpSpPr>
          <a:xfrm>
            <a:off x="0" y="0"/>
            <a:ext cx="9144000" cy="5143500"/>
            <a:chOff x="0" y="0"/>
            <a:chExt cx="9144000" cy="5143500"/>
          </a:xfrm>
        </p:grpSpPr>
        <p:sp>
          <p:nvSpPr>
            <p:cNvPr id="26" name="Google Shape;26;p26"/>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7" name="Google Shape;27;p26"/>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1" name="Google Shape;31;p27"/>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32" name="Google Shape;32;p27"/>
          <p:cNvGrpSpPr/>
          <p:nvPr/>
        </p:nvGrpSpPr>
        <p:grpSpPr>
          <a:xfrm>
            <a:off x="0" y="0"/>
            <a:ext cx="9144000" cy="5143500"/>
            <a:chOff x="0" y="0"/>
            <a:chExt cx="9144000" cy="5143500"/>
          </a:xfrm>
        </p:grpSpPr>
        <p:sp>
          <p:nvSpPr>
            <p:cNvPr id="33" name="Google Shape;33;p27"/>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4" name="Google Shape;34;p27"/>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9" name="Google Shape;39;p28"/>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40" name="Google Shape;40;p28"/>
          <p:cNvGrpSpPr/>
          <p:nvPr/>
        </p:nvGrpSpPr>
        <p:grpSpPr>
          <a:xfrm>
            <a:off x="0" y="0"/>
            <a:ext cx="9144000" cy="5143500"/>
            <a:chOff x="0" y="0"/>
            <a:chExt cx="9144000" cy="5143500"/>
          </a:xfrm>
        </p:grpSpPr>
        <p:sp>
          <p:nvSpPr>
            <p:cNvPr id="41" name="Google Shape;41;p28"/>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2" name="Google Shape;42;p28"/>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5" name="Google Shape;45;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6" name="Google Shape;46;p29"/>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47" name="Google Shape;47;p29"/>
          <p:cNvGrpSpPr/>
          <p:nvPr/>
        </p:nvGrpSpPr>
        <p:grpSpPr>
          <a:xfrm>
            <a:off x="0" y="0"/>
            <a:ext cx="9144000" cy="5143500"/>
            <a:chOff x="0" y="0"/>
            <a:chExt cx="9144000" cy="5143500"/>
          </a:xfrm>
        </p:grpSpPr>
        <p:sp>
          <p:nvSpPr>
            <p:cNvPr id="48" name="Google Shape;48;p29"/>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 name="Google Shape;49;p29"/>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3" name="Google Shape;53;p3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 name="Google Shape;54;p3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5" name="Google Shape;5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30"/>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57" name="Google Shape;57;p30"/>
          <p:cNvGrpSpPr/>
          <p:nvPr/>
        </p:nvGrpSpPr>
        <p:grpSpPr>
          <a:xfrm>
            <a:off x="0" y="0"/>
            <a:ext cx="9144000" cy="5143500"/>
            <a:chOff x="0" y="0"/>
            <a:chExt cx="9144000" cy="5143500"/>
          </a:xfrm>
        </p:grpSpPr>
        <p:sp>
          <p:nvSpPr>
            <p:cNvPr id="58" name="Google Shape;58;p30"/>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9" name="Google Shape;59;p30"/>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2" name="Google Shape;62;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31"/>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64" name="Google Shape;64;p31"/>
          <p:cNvGrpSpPr/>
          <p:nvPr/>
        </p:nvGrpSpPr>
        <p:grpSpPr>
          <a:xfrm>
            <a:off x="0" y="0"/>
            <a:ext cx="9144000" cy="5143500"/>
            <a:chOff x="0" y="0"/>
            <a:chExt cx="9144000" cy="5143500"/>
          </a:xfrm>
        </p:grpSpPr>
        <p:sp>
          <p:nvSpPr>
            <p:cNvPr id="65" name="Google Shape;65;p31"/>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66" name="Google Shape;66;p31"/>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3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9" name="Google Shape;69;p3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70" name="Google Shape;7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1" name="Google Shape;71;p32"/>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72" name="Google Shape;72;p32"/>
          <p:cNvGrpSpPr/>
          <p:nvPr/>
        </p:nvGrpSpPr>
        <p:grpSpPr>
          <a:xfrm>
            <a:off x="0" y="0"/>
            <a:ext cx="9144000" cy="5143500"/>
            <a:chOff x="0" y="0"/>
            <a:chExt cx="9144000" cy="5143500"/>
          </a:xfrm>
        </p:grpSpPr>
        <p:sp>
          <p:nvSpPr>
            <p:cNvPr id="73" name="Google Shape;73;p32"/>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74" name="Google Shape;74;p32"/>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7" name="Google Shape;77;p33"/>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78" name="Google Shape;78;p33"/>
          <p:cNvGrpSpPr/>
          <p:nvPr/>
        </p:nvGrpSpPr>
        <p:grpSpPr>
          <a:xfrm>
            <a:off x="0" y="0"/>
            <a:ext cx="9144000" cy="5143500"/>
            <a:chOff x="0" y="0"/>
            <a:chExt cx="9144000" cy="5143500"/>
          </a:xfrm>
        </p:grpSpPr>
        <p:sp>
          <p:nvSpPr>
            <p:cNvPr id="79" name="Google Shape;79;p33"/>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80" name="Google Shape;80;p33"/>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marR="0" lvl="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4"/>
          <p:cNvPicPr preferRelativeResize="0"/>
          <p:nvPr/>
        </p:nvPicPr>
        <p:blipFill rotWithShape="1">
          <a:blip r:embed="rId12">
            <a:alphaModFix/>
          </a:blip>
          <a:srcRect/>
          <a:stretch/>
        </p:blipFill>
        <p:spPr>
          <a:xfrm>
            <a:off x="216000" y="216000"/>
            <a:ext cx="1507681" cy="647999"/>
          </a:xfrm>
          <a:prstGeom prst="rect">
            <a:avLst/>
          </a:prstGeom>
          <a:noFill/>
          <a:ln>
            <a:noFill/>
          </a:ln>
        </p:spPr>
      </p:pic>
      <p:sp>
        <p:nvSpPr>
          <p:cNvPr id="10" name="Google Shape;10;p24"/>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970318"/>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rPr>
              <a:t>A Link State Routing Algorithm is a type of routing algorithm used in computer networks to determine the shortest path from one node to another. It operates by constructing a </a:t>
            </a:r>
            <a:r>
              <a:rPr lang="en-US" b="1" dirty="0">
                <a:solidFill>
                  <a:srgbClr val="C00000"/>
                </a:solidFill>
              </a:rPr>
              <a:t>complete topological map of the network, representing each node and link, </a:t>
            </a:r>
            <a:r>
              <a:rPr lang="en-US" dirty="0">
                <a:solidFill>
                  <a:srgbClr val="C00000"/>
                </a:solidFill>
              </a:rPr>
              <a:t>and then using this map to calculate the shortest paths</a:t>
            </a:r>
            <a:r>
              <a:rPr lang="en-US" dirty="0" smtClean="0">
                <a:solidFill>
                  <a:srgbClr val="C00000"/>
                </a:solidFill>
              </a:rPr>
              <a:t>.</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a:solidFill>
                  <a:srgbClr val="C00000"/>
                </a:solidFill>
              </a:rPr>
              <a:t>Link state routing protocol is a type of network routing protocol. It maps the entire network, including the routers and the links between them. </a:t>
            </a:r>
            <a:r>
              <a:rPr lang="en-US" dirty="0">
                <a:solidFill>
                  <a:srgbClr val="C00000"/>
                </a:solidFill>
              </a:rPr>
              <a:t>This </a:t>
            </a:r>
            <a:r>
              <a:rPr lang="en-US" dirty="0">
                <a:solidFill>
                  <a:srgbClr val="C00000"/>
                </a:solidFill>
              </a:rPr>
              <a:t>map is called the </a:t>
            </a:r>
            <a:r>
              <a:rPr lang="en-US" b="1" dirty="0">
                <a:solidFill>
                  <a:srgbClr val="C00000"/>
                </a:solidFill>
              </a:rPr>
              <a:t>link state database or topology table.</a:t>
            </a:r>
            <a:r>
              <a:rPr lang="en-US" dirty="0">
                <a:solidFill>
                  <a:srgbClr val="C00000"/>
                </a:solidFill>
              </a:rPr>
              <a:t> The LSDB(Link State Database) is a very important component of a Link State Routing Protocol. </a:t>
            </a:r>
            <a:endParaRPr lang="en-US" dirty="0">
              <a:solidFill>
                <a:srgbClr val="C00000"/>
              </a:solidFill>
            </a:endParaRP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solidFill>
                  <a:srgbClr val="002060"/>
                </a:solidFill>
              </a:rPr>
              <a:t>It </a:t>
            </a:r>
            <a:r>
              <a:rPr lang="en-US" dirty="0">
                <a:solidFill>
                  <a:srgbClr val="002060"/>
                </a:solidFill>
              </a:rPr>
              <a:t>is a data structure that stores the topology of a network as known by a specific router running a Link State Routing Protocol</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Link state routing protocols exchange </a:t>
            </a:r>
            <a:r>
              <a:rPr lang="en-US" b="1" dirty="0">
                <a:solidFill>
                  <a:srgbClr val="002060"/>
                </a:solidFill>
              </a:rPr>
              <a:t>LSAs(Link State Advertisements) between routers</a:t>
            </a:r>
            <a:r>
              <a:rPr lang="en-US" dirty="0">
                <a:solidFill>
                  <a:srgbClr val="002060"/>
                </a:solidFill>
              </a:rPr>
              <a:t>. It contains information about the state of the links connected to each router. </a:t>
            </a:r>
            <a:r>
              <a:rPr lang="en-US" dirty="0" smtClean="0">
                <a:solidFill>
                  <a:srgbClr val="002060"/>
                </a:solidFill>
              </a:rPr>
              <a:t>The </a:t>
            </a:r>
            <a:r>
              <a:rPr lang="en-US" dirty="0">
                <a:solidFill>
                  <a:srgbClr val="002060"/>
                </a:solidFill>
              </a:rPr>
              <a:t>LSAs are used to build and maintain a complete and up-to-date network map. It enables routers to calculate the shortest path to a destination. </a:t>
            </a:r>
          </a:p>
          <a:p>
            <a:pPr marL="285750" indent="-285750" algn="just">
              <a:buFont typeface="Arial" panose="020B0604020202020204" pitchFamily="34" charset="0"/>
              <a:buChar char="•"/>
            </a:pPr>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002060"/>
              </a:solidFill>
            </a:endParaRPr>
          </a:p>
          <a:p>
            <a:pPr algn="just"/>
            <a:endParaRPr lang="en-US" dirty="0">
              <a:solidFill>
                <a:srgbClr val="002060"/>
              </a:solidFill>
            </a:endParaRPr>
          </a:p>
          <a:p>
            <a:pPr algn="just"/>
            <a:endParaRPr lang="en-US" dirty="0" smtClean="0">
              <a:solidFill>
                <a:srgbClr val="002060"/>
              </a:solidFill>
            </a:endParaRPr>
          </a:p>
        </p:txBody>
      </p:sp>
    </p:spTree>
    <p:extLst>
      <p:ext uri="{BB962C8B-B14F-4D97-AF65-F5344CB8AC3E}">
        <p14:creationId xmlns:p14="http://schemas.microsoft.com/office/powerpoint/2010/main" val="984374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2" name="Rectangle 1"/>
          <p:cNvSpPr/>
          <p:nvPr/>
        </p:nvSpPr>
        <p:spPr>
          <a:xfrm>
            <a:off x="204715" y="910773"/>
            <a:ext cx="8837681" cy="4185761"/>
          </a:xfrm>
          <a:prstGeom prst="rect">
            <a:avLst/>
          </a:prstGeom>
        </p:spPr>
        <p:txBody>
          <a:bodyPr wrap="square">
            <a:spAutoFit/>
          </a:bodyPr>
          <a:lstStyle/>
          <a:p>
            <a:pPr algn="just"/>
            <a:r>
              <a:rPr lang="en-US" b="1" dirty="0" smtClean="0">
                <a:solidFill>
                  <a:srgbClr val="C00000"/>
                </a:solidFill>
              </a:rPr>
              <a:t>Distributing </a:t>
            </a:r>
            <a:r>
              <a:rPr lang="en-US" b="1" dirty="0">
                <a:solidFill>
                  <a:srgbClr val="C00000"/>
                </a:solidFill>
              </a:rPr>
              <a:t>the Link State </a:t>
            </a:r>
            <a:r>
              <a:rPr lang="en-US" b="1" dirty="0" smtClean="0">
                <a:solidFill>
                  <a:srgbClr val="C00000"/>
                </a:solidFill>
              </a:rPr>
              <a:t>Packets :</a:t>
            </a:r>
          </a:p>
          <a:p>
            <a:pPr algn="just"/>
            <a:endParaRPr lang="en-US" b="1" dirty="0">
              <a:solidFill>
                <a:srgbClr val="C00000"/>
              </a:solidFill>
            </a:endParaRPr>
          </a:p>
          <a:p>
            <a:pPr marL="285750" indent="-285750" algn="just">
              <a:buFont typeface="Arial" panose="020B0604020202020204" pitchFamily="34" charset="0"/>
              <a:buChar char="•"/>
            </a:pPr>
            <a:r>
              <a:rPr lang="en-US" dirty="0" smtClean="0">
                <a:solidFill>
                  <a:srgbClr val="C00000"/>
                </a:solidFill>
              </a:rPr>
              <a:t>When </a:t>
            </a:r>
            <a:r>
              <a:rPr lang="en-US" dirty="0">
                <a:solidFill>
                  <a:srgbClr val="C00000"/>
                </a:solidFill>
              </a:rPr>
              <a:t>a new link </a:t>
            </a:r>
            <a:r>
              <a:rPr lang="en-US" dirty="0" smtClean="0">
                <a:solidFill>
                  <a:srgbClr val="C00000"/>
                </a:solidFill>
              </a:rPr>
              <a:t>state packet </a:t>
            </a:r>
            <a:r>
              <a:rPr lang="en-US" dirty="0">
                <a:solidFill>
                  <a:srgbClr val="C00000"/>
                </a:solidFill>
              </a:rPr>
              <a:t>comes in, it is checked against the list of packets already seen. </a:t>
            </a:r>
            <a:r>
              <a:rPr lang="en-US" b="1" dirty="0">
                <a:solidFill>
                  <a:srgbClr val="C00000"/>
                </a:solidFill>
              </a:rPr>
              <a:t>If it is </a:t>
            </a:r>
            <a:r>
              <a:rPr lang="en-US" b="1" dirty="0" smtClean="0">
                <a:solidFill>
                  <a:srgbClr val="C00000"/>
                </a:solidFill>
              </a:rPr>
              <a:t>new, it </a:t>
            </a:r>
            <a:r>
              <a:rPr lang="en-US" b="1" dirty="0">
                <a:solidFill>
                  <a:srgbClr val="C00000"/>
                </a:solidFill>
              </a:rPr>
              <a:t>is forwarded on all lines except the one it arrived on. If it is a duplicate, it </a:t>
            </a:r>
            <a:r>
              <a:rPr lang="en-US" b="1" dirty="0" smtClean="0">
                <a:solidFill>
                  <a:srgbClr val="C00000"/>
                </a:solidFill>
              </a:rPr>
              <a:t>is discarded</a:t>
            </a:r>
            <a:r>
              <a:rPr lang="en-US" b="1" dirty="0">
                <a:solidFill>
                  <a:srgbClr val="C00000"/>
                </a:solidFill>
              </a:rPr>
              <a:t>. </a:t>
            </a:r>
            <a:endParaRPr lang="en-US" b="1" dirty="0" smtClean="0">
              <a:solidFill>
                <a:srgbClr val="C00000"/>
              </a:solidFill>
            </a:endParaRPr>
          </a:p>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r>
              <a:rPr lang="en-US" dirty="0" smtClean="0">
                <a:solidFill>
                  <a:srgbClr val="C00000"/>
                </a:solidFill>
              </a:rPr>
              <a:t>If </a:t>
            </a:r>
            <a:r>
              <a:rPr lang="en-US" dirty="0">
                <a:solidFill>
                  <a:srgbClr val="C00000"/>
                </a:solidFill>
              </a:rPr>
              <a:t>a packet with </a:t>
            </a:r>
            <a:r>
              <a:rPr lang="en-US" b="1" dirty="0">
                <a:solidFill>
                  <a:srgbClr val="C00000"/>
                </a:solidFill>
              </a:rPr>
              <a:t>a sequence number lower than the highest one seen </a:t>
            </a:r>
            <a:r>
              <a:rPr lang="en-US" b="1" dirty="0" smtClean="0">
                <a:solidFill>
                  <a:srgbClr val="C00000"/>
                </a:solidFill>
              </a:rPr>
              <a:t>so far </a:t>
            </a:r>
            <a:r>
              <a:rPr lang="en-US" b="1" dirty="0">
                <a:solidFill>
                  <a:srgbClr val="C00000"/>
                </a:solidFill>
              </a:rPr>
              <a:t>ever arrives</a:t>
            </a:r>
            <a:r>
              <a:rPr lang="en-US" dirty="0">
                <a:solidFill>
                  <a:srgbClr val="C00000"/>
                </a:solidFill>
              </a:rPr>
              <a:t>, it is rejected as being obsolete as the router has more recent data</a:t>
            </a:r>
            <a:r>
              <a:rPr lang="en-US" dirty="0" smtClean="0">
                <a:solidFill>
                  <a:srgbClr val="C00000"/>
                </a:solidFill>
              </a:rPr>
              <a:t>.</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a:solidFill>
                  <a:srgbClr val="C00000"/>
                </a:solidFill>
              </a:rPr>
              <a:t>This algorithm has a few problems, but they are manageable. First, if the </a:t>
            </a:r>
            <a:r>
              <a:rPr lang="en-US" dirty="0" smtClean="0">
                <a:solidFill>
                  <a:srgbClr val="C00000"/>
                </a:solidFill>
              </a:rPr>
              <a:t>sequence </a:t>
            </a:r>
            <a:r>
              <a:rPr lang="en-US" dirty="0">
                <a:solidFill>
                  <a:srgbClr val="C00000"/>
                </a:solidFill>
              </a:rPr>
              <a:t>numbers wrap around, confusion will reign.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002060"/>
                </a:solidFill>
              </a:rPr>
              <a:t>The </a:t>
            </a:r>
            <a:r>
              <a:rPr lang="en-US" dirty="0">
                <a:solidFill>
                  <a:srgbClr val="002060"/>
                </a:solidFill>
              </a:rPr>
              <a:t>solution here is to use </a:t>
            </a:r>
            <a:r>
              <a:rPr lang="en-US" dirty="0" smtClean="0">
                <a:solidFill>
                  <a:srgbClr val="002060"/>
                </a:solidFill>
              </a:rPr>
              <a:t>a 32-bit </a:t>
            </a:r>
            <a:r>
              <a:rPr lang="en-US" dirty="0">
                <a:solidFill>
                  <a:srgbClr val="002060"/>
                </a:solidFill>
              </a:rPr>
              <a:t>sequence number. With one link state packet per second, it would take </a:t>
            </a:r>
            <a:r>
              <a:rPr lang="en-US" dirty="0" smtClean="0">
                <a:solidFill>
                  <a:srgbClr val="002060"/>
                </a:solidFill>
              </a:rPr>
              <a:t>137 years </a:t>
            </a:r>
            <a:r>
              <a:rPr lang="en-US" dirty="0">
                <a:solidFill>
                  <a:srgbClr val="002060"/>
                </a:solidFill>
              </a:rPr>
              <a:t>to wrap around, so this possibility can be ignored</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Second, if a router ever crashes, it will lose track of its sequence number. If </a:t>
            </a:r>
            <a:r>
              <a:rPr lang="en-US" dirty="0" smtClean="0">
                <a:solidFill>
                  <a:srgbClr val="002060"/>
                </a:solidFill>
              </a:rPr>
              <a:t>it starts </a:t>
            </a:r>
            <a:r>
              <a:rPr lang="en-US" dirty="0">
                <a:solidFill>
                  <a:srgbClr val="002060"/>
                </a:solidFill>
              </a:rPr>
              <a:t>again at 0, the next packet it sends will be rejected as a duplicate</a:t>
            </a:r>
            <a:r>
              <a:rPr lang="en-US" dirty="0" smtClean="0">
                <a:solidFill>
                  <a:srgbClr val="002060"/>
                </a:solidFill>
              </a:rPr>
              <a:t>.</a:t>
            </a:r>
          </a:p>
          <a:p>
            <a:pPr marL="285750" indent="-285750" algn="just">
              <a:buFont typeface="Arial" panose="020B0604020202020204" pitchFamily="34" charset="0"/>
              <a:buChar char="•"/>
            </a:pPr>
            <a:r>
              <a:rPr lang="en-US" dirty="0" smtClean="0">
                <a:solidFill>
                  <a:srgbClr val="002060"/>
                </a:solidFill>
              </a:rPr>
              <a:t>Third</a:t>
            </a:r>
            <a:r>
              <a:rPr lang="en-US" dirty="0">
                <a:solidFill>
                  <a:srgbClr val="002060"/>
                </a:solidFill>
              </a:rPr>
              <a:t>, if a sequence number is ever corrupted and 65,540 is received </a:t>
            </a:r>
            <a:r>
              <a:rPr lang="en-US" dirty="0" smtClean="0">
                <a:solidFill>
                  <a:srgbClr val="002060"/>
                </a:solidFill>
              </a:rPr>
              <a:t>instead of </a:t>
            </a:r>
            <a:r>
              <a:rPr lang="en-US" dirty="0">
                <a:solidFill>
                  <a:srgbClr val="002060"/>
                </a:solidFill>
              </a:rPr>
              <a:t>4 (a 1-bit error), packets 5 through 65,540 will be rejected as obsolete, since </a:t>
            </a:r>
            <a:r>
              <a:rPr lang="en-US" dirty="0" smtClean="0">
                <a:solidFill>
                  <a:srgbClr val="002060"/>
                </a:solidFill>
              </a:rPr>
              <a:t>the current </a:t>
            </a:r>
            <a:r>
              <a:rPr lang="en-US" dirty="0">
                <a:solidFill>
                  <a:srgbClr val="002060"/>
                </a:solidFill>
              </a:rPr>
              <a:t>sequence number will be thought to be 65,540</a:t>
            </a:r>
            <a:r>
              <a:rPr lang="en-US" dirty="0" smtClean="0">
                <a:solidFill>
                  <a:srgbClr val="002060"/>
                </a:solidFill>
              </a:rPr>
              <a:t>.</a:t>
            </a:r>
            <a:endParaRPr lang="en-US" dirty="0">
              <a:solidFill>
                <a:srgbClr val="002060"/>
              </a:solidFill>
            </a:endParaRPr>
          </a:p>
        </p:txBody>
      </p:sp>
    </p:spTree>
    <p:extLst>
      <p:ext uri="{BB962C8B-B14F-4D97-AF65-F5344CB8AC3E}">
        <p14:creationId xmlns:p14="http://schemas.microsoft.com/office/powerpoint/2010/main" val="2279744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2" name="Rectangle 1"/>
          <p:cNvSpPr/>
          <p:nvPr/>
        </p:nvSpPr>
        <p:spPr>
          <a:xfrm>
            <a:off x="105681" y="910773"/>
            <a:ext cx="8936716" cy="4093428"/>
          </a:xfrm>
          <a:prstGeom prst="rect">
            <a:avLst/>
          </a:prstGeom>
        </p:spPr>
        <p:txBody>
          <a:bodyPr wrap="square">
            <a:spAutoFit/>
          </a:bodyPr>
          <a:lstStyle/>
          <a:p>
            <a:pPr marL="285750" indent="-285750" algn="just">
              <a:buFont typeface="Arial" panose="020B0604020202020204" pitchFamily="34" charset="0"/>
              <a:buChar char="•"/>
            </a:pPr>
            <a:r>
              <a:rPr lang="en-US" sz="1300" dirty="0">
                <a:solidFill>
                  <a:srgbClr val="C00000"/>
                </a:solidFill>
              </a:rPr>
              <a:t>The solution to all these </a:t>
            </a:r>
            <a:r>
              <a:rPr lang="en-US" sz="1300" b="1" dirty="0">
                <a:solidFill>
                  <a:srgbClr val="C00000"/>
                </a:solidFill>
              </a:rPr>
              <a:t>problems is to include the age of each packet </a:t>
            </a:r>
            <a:r>
              <a:rPr lang="en-US" sz="1300" dirty="0" smtClean="0">
                <a:solidFill>
                  <a:srgbClr val="C00000"/>
                </a:solidFill>
              </a:rPr>
              <a:t>after the </a:t>
            </a:r>
            <a:r>
              <a:rPr lang="en-US" sz="1300" dirty="0">
                <a:solidFill>
                  <a:srgbClr val="C00000"/>
                </a:solidFill>
              </a:rPr>
              <a:t>sequence number and decrement it once per second. </a:t>
            </a:r>
            <a:endParaRPr lang="en-US" sz="1300" dirty="0" smtClean="0">
              <a:solidFill>
                <a:srgbClr val="C00000"/>
              </a:solidFill>
            </a:endParaRPr>
          </a:p>
          <a:p>
            <a:pPr marL="285750" indent="-285750" algn="just">
              <a:buFont typeface="Arial" panose="020B0604020202020204" pitchFamily="34" charset="0"/>
              <a:buChar char="•"/>
            </a:pPr>
            <a:endParaRPr lang="en-US" sz="1300" dirty="0">
              <a:solidFill>
                <a:srgbClr val="C00000"/>
              </a:solidFill>
            </a:endParaRPr>
          </a:p>
          <a:p>
            <a:pPr marL="285750" indent="-285750" algn="just">
              <a:buFont typeface="Arial" panose="020B0604020202020204" pitchFamily="34" charset="0"/>
              <a:buChar char="•"/>
            </a:pPr>
            <a:r>
              <a:rPr lang="en-US" sz="1300" dirty="0" smtClean="0">
                <a:solidFill>
                  <a:srgbClr val="C00000"/>
                </a:solidFill>
              </a:rPr>
              <a:t>When </a:t>
            </a:r>
            <a:r>
              <a:rPr lang="en-US" sz="1300" dirty="0">
                <a:solidFill>
                  <a:srgbClr val="C00000"/>
                </a:solidFill>
              </a:rPr>
              <a:t>the age hits </a:t>
            </a:r>
            <a:r>
              <a:rPr lang="en-US" sz="1300" dirty="0" smtClean="0">
                <a:solidFill>
                  <a:srgbClr val="C00000"/>
                </a:solidFill>
              </a:rPr>
              <a:t>zero, </a:t>
            </a:r>
            <a:r>
              <a:rPr lang="en-US" sz="1300" b="1" dirty="0" smtClean="0">
                <a:solidFill>
                  <a:srgbClr val="C00000"/>
                </a:solidFill>
              </a:rPr>
              <a:t>the </a:t>
            </a:r>
            <a:r>
              <a:rPr lang="en-US" sz="1300" b="1" dirty="0">
                <a:solidFill>
                  <a:srgbClr val="C00000"/>
                </a:solidFill>
              </a:rPr>
              <a:t>information from that router is discarded</a:t>
            </a:r>
            <a:r>
              <a:rPr lang="en-US" sz="1300" dirty="0">
                <a:solidFill>
                  <a:srgbClr val="C00000"/>
                </a:solidFill>
              </a:rPr>
              <a:t>. Normally, a new packet comes </a:t>
            </a:r>
            <a:r>
              <a:rPr lang="en-US" sz="1300" dirty="0" smtClean="0">
                <a:solidFill>
                  <a:srgbClr val="C00000"/>
                </a:solidFill>
              </a:rPr>
              <a:t>in, say</a:t>
            </a:r>
            <a:r>
              <a:rPr lang="en-US" sz="1300" dirty="0">
                <a:solidFill>
                  <a:srgbClr val="C00000"/>
                </a:solidFill>
              </a:rPr>
              <a:t>, every 10 sec, so router information only times out when a router is down (</a:t>
            </a:r>
            <a:r>
              <a:rPr lang="en-US" sz="1300" dirty="0" smtClean="0">
                <a:solidFill>
                  <a:srgbClr val="C00000"/>
                </a:solidFill>
              </a:rPr>
              <a:t>or six </a:t>
            </a:r>
            <a:r>
              <a:rPr lang="en-US" sz="1300" dirty="0">
                <a:solidFill>
                  <a:srgbClr val="C00000"/>
                </a:solidFill>
              </a:rPr>
              <a:t>consecutive packets have been lost, an unlikely event). </a:t>
            </a:r>
            <a:endParaRPr lang="en-US" sz="1300" dirty="0" smtClean="0">
              <a:solidFill>
                <a:srgbClr val="C00000"/>
              </a:solidFill>
            </a:endParaRPr>
          </a:p>
          <a:p>
            <a:pPr marL="285750" indent="-285750" algn="just">
              <a:buFont typeface="Arial" panose="020B0604020202020204" pitchFamily="34" charset="0"/>
              <a:buChar char="•"/>
            </a:pPr>
            <a:endParaRPr lang="en-US" sz="1300" dirty="0">
              <a:solidFill>
                <a:srgbClr val="C00000"/>
              </a:solidFill>
            </a:endParaRPr>
          </a:p>
          <a:p>
            <a:pPr marL="285750" indent="-285750" algn="just">
              <a:buFont typeface="Arial" panose="020B0604020202020204" pitchFamily="34" charset="0"/>
              <a:buChar char="•"/>
            </a:pPr>
            <a:r>
              <a:rPr lang="en-US" sz="1300" dirty="0" smtClean="0">
                <a:solidFill>
                  <a:srgbClr val="C00000"/>
                </a:solidFill>
              </a:rPr>
              <a:t>The </a:t>
            </a:r>
            <a:r>
              <a:rPr lang="en-US" sz="1300" b="1" dirty="0">
                <a:solidFill>
                  <a:srgbClr val="C00000"/>
                </a:solidFill>
              </a:rPr>
              <a:t>Age field is </a:t>
            </a:r>
            <a:r>
              <a:rPr lang="en-US" sz="1300" b="1" dirty="0" smtClean="0">
                <a:solidFill>
                  <a:srgbClr val="C00000"/>
                </a:solidFill>
              </a:rPr>
              <a:t>also decremented </a:t>
            </a:r>
            <a:r>
              <a:rPr lang="en-US" sz="1300" b="1" dirty="0">
                <a:solidFill>
                  <a:srgbClr val="C00000"/>
                </a:solidFill>
              </a:rPr>
              <a:t>by each router during the initial flooding process</a:t>
            </a:r>
            <a:r>
              <a:rPr lang="en-US" sz="1300" dirty="0">
                <a:solidFill>
                  <a:srgbClr val="C00000"/>
                </a:solidFill>
              </a:rPr>
              <a:t>, to make sure </a:t>
            </a:r>
            <a:r>
              <a:rPr lang="en-US" sz="1300" dirty="0" smtClean="0">
                <a:solidFill>
                  <a:srgbClr val="C00000"/>
                </a:solidFill>
              </a:rPr>
              <a:t>no packet </a:t>
            </a:r>
            <a:r>
              <a:rPr lang="en-US" sz="1300" dirty="0">
                <a:solidFill>
                  <a:srgbClr val="C00000"/>
                </a:solidFill>
              </a:rPr>
              <a:t>can get lost and live for an indefinite period of time (a packet whose age </a:t>
            </a:r>
            <a:r>
              <a:rPr lang="en-US" sz="1300" dirty="0" smtClean="0">
                <a:solidFill>
                  <a:srgbClr val="C00000"/>
                </a:solidFill>
              </a:rPr>
              <a:t>is zero </a:t>
            </a:r>
            <a:r>
              <a:rPr lang="en-US" sz="1300" dirty="0">
                <a:solidFill>
                  <a:srgbClr val="C00000"/>
                </a:solidFill>
              </a:rPr>
              <a:t>is discarded</a:t>
            </a:r>
            <a:r>
              <a:rPr lang="en-US" sz="1300" dirty="0" smtClean="0">
                <a:solidFill>
                  <a:srgbClr val="C00000"/>
                </a:solidFill>
              </a:rPr>
              <a:t>).</a:t>
            </a:r>
          </a:p>
          <a:p>
            <a:pPr marL="285750" indent="-285750" algn="just">
              <a:buFont typeface="Arial" panose="020B0604020202020204" pitchFamily="34" charset="0"/>
              <a:buChar char="•"/>
            </a:pPr>
            <a:endParaRPr lang="en-US" sz="1300" dirty="0">
              <a:solidFill>
                <a:srgbClr val="C00000"/>
              </a:solidFill>
            </a:endParaRPr>
          </a:p>
          <a:p>
            <a:pPr marL="285750" indent="-285750" algn="just">
              <a:buFont typeface="Arial" panose="020B0604020202020204" pitchFamily="34" charset="0"/>
              <a:buChar char="•"/>
            </a:pPr>
            <a:r>
              <a:rPr lang="en-US" sz="1300" dirty="0">
                <a:solidFill>
                  <a:srgbClr val="002060"/>
                </a:solidFill>
              </a:rPr>
              <a:t>Some refinements to this algorithm make it more robust. When a link </a:t>
            </a:r>
            <a:r>
              <a:rPr lang="en-US" sz="1300" dirty="0" smtClean="0">
                <a:solidFill>
                  <a:srgbClr val="002060"/>
                </a:solidFill>
              </a:rPr>
              <a:t>state packet </a:t>
            </a:r>
            <a:r>
              <a:rPr lang="en-US" sz="1300" dirty="0">
                <a:solidFill>
                  <a:srgbClr val="002060"/>
                </a:solidFill>
              </a:rPr>
              <a:t>comes in to a router for flooding, it is not queued for transmission </a:t>
            </a:r>
            <a:r>
              <a:rPr lang="en-US" sz="1300" dirty="0" smtClean="0">
                <a:solidFill>
                  <a:srgbClr val="002060"/>
                </a:solidFill>
              </a:rPr>
              <a:t>immediately</a:t>
            </a:r>
            <a:r>
              <a:rPr lang="en-US" sz="1300" dirty="0">
                <a:solidFill>
                  <a:srgbClr val="002060"/>
                </a:solidFill>
              </a:rPr>
              <a:t>. </a:t>
            </a:r>
            <a:endParaRPr lang="en-US" sz="1300" dirty="0" smtClean="0">
              <a:solidFill>
                <a:srgbClr val="002060"/>
              </a:solidFill>
            </a:endParaRPr>
          </a:p>
          <a:p>
            <a:pPr marL="285750" indent="-285750" algn="just">
              <a:buFont typeface="Arial" panose="020B0604020202020204" pitchFamily="34" charset="0"/>
              <a:buChar char="•"/>
            </a:pPr>
            <a:endParaRPr lang="en-US" sz="1300" dirty="0">
              <a:solidFill>
                <a:srgbClr val="002060"/>
              </a:solidFill>
            </a:endParaRPr>
          </a:p>
          <a:p>
            <a:pPr marL="285750" indent="-285750" algn="just">
              <a:buFont typeface="Arial" panose="020B0604020202020204" pitchFamily="34" charset="0"/>
              <a:buChar char="•"/>
            </a:pPr>
            <a:r>
              <a:rPr lang="en-US" sz="1300" dirty="0" smtClean="0">
                <a:solidFill>
                  <a:srgbClr val="002060"/>
                </a:solidFill>
              </a:rPr>
              <a:t>Instead</a:t>
            </a:r>
            <a:r>
              <a:rPr lang="en-US" sz="1300" dirty="0">
                <a:solidFill>
                  <a:srgbClr val="002060"/>
                </a:solidFill>
              </a:rPr>
              <a:t>, it is put in a </a:t>
            </a:r>
            <a:r>
              <a:rPr lang="en-US" sz="1300" b="1" dirty="0">
                <a:solidFill>
                  <a:srgbClr val="002060"/>
                </a:solidFill>
              </a:rPr>
              <a:t>holding area to wait a short while in case </a:t>
            </a:r>
            <a:r>
              <a:rPr lang="en-US" sz="1300" b="1" dirty="0" smtClean="0">
                <a:solidFill>
                  <a:srgbClr val="002060"/>
                </a:solidFill>
              </a:rPr>
              <a:t>more links </a:t>
            </a:r>
            <a:r>
              <a:rPr lang="en-US" sz="1300" b="1" dirty="0">
                <a:solidFill>
                  <a:srgbClr val="002060"/>
                </a:solidFill>
              </a:rPr>
              <a:t>are coming up or going down. </a:t>
            </a:r>
            <a:endParaRPr lang="en-US" sz="1300" b="1" dirty="0" smtClean="0">
              <a:solidFill>
                <a:srgbClr val="002060"/>
              </a:solidFill>
            </a:endParaRPr>
          </a:p>
          <a:p>
            <a:pPr marL="285750" indent="-285750" algn="just">
              <a:buFont typeface="Arial" panose="020B0604020202020204" pitchFamily="34" charset="0"/>
              <a:buChar char="•"/>
            </a:pPr>
            <a:endParaRPr lang="en-US" sz="1300" dirty="0">
              <a:solidFill>
                <a:srgbClr val="002060"/>
              </a:solidFill>
            </a:endParaRPr>
          </a:p>
          <a:p>
            <a:pPr marL="285750" indent="-285750" algn="just">
              <a:buFont typeface="Arial" panose="020B0604020202020204" pitchFamily="34" charset="0"/>
              <a:buChar char="•"/>
            </a:pPr>
            <a:r>
              <a:rPr lang="en-US" sz="1300" dirty="0">
                <a:solidFill>
                  <a:srgbClr val="002060"/>
                </a:solidFill>
              </a:rPr>
              <a:t>If another link state packet from the </a:t>
            </a:r>
            <a:r>
              <a:rPr lang="en-US" sz="1300" dirty="0" smtClean="0">
                <a:solidFill>
                  <a:srgbClr val="002060"/>
                </a:solidFill>
              </a:rPr>
              <a:t>same source </a:t>
            </a:r>
            <a:r>
              <a:rPr lang="en-US" sz="1300" dirty="0">
                <a:solidFill>
                  <a:srgbClr val="002060"/>
                </a:solidFill>
              </a:rPr>
              <a:t>comes in before the first packet is transmitted, their sequence numbers </a:t>
            </a:r>
            <a:r>
              <a:rPr lang="en-US" sz="1300" dirty="0" smtClean="0">
                <a:solidFill>
                  <a:srgbClr val="002060"/>
                </a:solidFill>
              </a:rPr>
              <a:t>are compared.</a:t>
            </a:r>
          </a:p>
          <a:p>
            <a:pPr marL="285750" indent="-285750" algn="just">
              <a:buFont typeface="Arial" panose="020B0604020202020204" pitchFamily="34" charset="0"/>
              <a:buChar char="•"/>
            </a:pPr>
            <a:endParaRPr lang="en-US" sz="1300" dirty="0" smtClean="0">
              <a:solidFill>
                <a:srgbClr val="002060"/>
              </a:solidFill>
            </a:endParaRPr>
          </a:p>
          <a:p>
            <a:pPr marL="285750" indent="-285750" algn="just">
              <a:buFont typeface="Arial" panose="020B0604020202020204" pitchFamily="34" charset="0"/>
              <a:buChar char="•"/>
            </a:pPr>
            <a:r>
              <a:rPr lang="en-US" sz="1300" b="1" dirty="0" smtClean="0">
                <a:solidFill>
                  <a:srgbClr val="002060"/>
                </a:solidFill>
              </a:rPr>
              <a:t>If </a:t>
            </a:r>
            <a:r>
              <a:rPr lang="en-US" sz="1300" b="1" dirty="0">
                <a:solidFill>
                  <a:srgbClr val="002060"/>
                </a:solidFill>
              </a:rPr>
              <a:t>they are equal, the duplicate is discarded</a:t>
            </a:r>
            <a:r>
              <a:rPr lang="en-US" sz="1300" dirty="0">
                <a:solidFill>
                  <a:srgbClr val="002060"/>
                </a:solidFill>
              </a:rPr>
              <a:t>. </a:t>
            </a:r>
            <a:r>
              <a:rPr lang="en-US" sz="1300" b="1" dirty="0">
                <a:solidFill>
                  <a:srgbClr val="002060"/>
                </a:solidFill>
              </a:rPr>
              <a:t>If they are different, </a:t>
            </a:r>
            <a:r>
              <a:rPr lang="en-US" sz="1300" b="1" dirty="0" smtClean="0">
                <a:solidFill>
                  <a:srgbClr val="002060"/>
                </a:solidFill>
              </a:rPr>
              <a:t>the older </a:t>
            </a:r>
            <a:r>
              <a:rPr lang="en-US" sz="1300" b="1" dirty="0">
                <a:solidFill>
                  <a:srgbClr val="002060"/>
                </a:solidFill>
              </a:rPr>
              <a:t>one is thrown out</a:t>
            </a:r>
            <a:r>
              <a:rPr lang="en-US" sz="1300" dirty="0">
                <a:solidFill>
                  <a:srgbClr val="002060"/>
                </a:solidFill>
              </a:rPr>
              <a:t>. To guard against errors on the links, all link state </a:t>
            </a:r>
            <a:r>
              <a:rPr lang="en-US" sz="1300" dirty="0" smtClean="0">
                <a:solidFill>
                  <a:srgbClr val="002060"/>
                </a:solidFill>
              </a:rPr>
              <a:t>packets are </a:t>
            </a:r>
            <a:r>
              <a:rPr lang="en-US" sz="1300" dirty="0">
                <a:solidFill>
                  <a:srgbClr val="002060"/>
                </a:solidFill>
              </a:rPr>
              <a:t>acknowledged.</a:t>
            </a:r>
          </a:p>
        </p:txBody>
      </p:sp>
    </p:spTree>
    <p:extLst>
      <p:ext uri="{BB962C8B-B14F-4D97-AF65-F5344CB8AC3E}">
        <p14:creationId xmlns:p14="http://schemas.microsoft.com/office/powerpoint/2010/main" val="88727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0194" y="910773"/>
            <a:ext cx="8922204" cy="2246769"/>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rPr>
              <a:t>The data structure used by router B for the network shown </a:t>
            </a:r>
            <a:r>
              <a:rPr lang="en-IN" dirty="0" smtClean="0">
                <a:solidFill>
                  <a:srgbClr val="C00000"/>
                </a:solidFill>
              </a:rPr>
              <a:t>in figure. Each </a:t>
            </a:r>
            <a:r>
              <a:rPr lang="en-IN" dirty="0">
                <a:solidFill>
                  <a:srgbClr val="C00000"/>
                </a:solidFill>
              </a:rPr>
              <a:t>row here corresponds to a recently arrived, but as </a:t>
            </a:r>
            <a:r>
              <a:rPr lang="en-IN" dirty="0" smtClean="0">
                <a:solidFill>
                  <a:srgbClr val="C00000"/>
                </a:solidFill>
              </a:rPr>
              <a:t>yet not </a:t>
            </a:r>
            <a:r>
              <a:rPr lang="en-IN" dirty="0">
                <a:solidFill>
                  <a:srgbClr val="C00000"/>
                </a:solidFill>
              </a:rPr>
              <a:t>fully processed, link state packet. </a:t>
            </a:r>
            <a:endParaRPr lang="en-IN" dirty="0" smtClean="0">
              <a:solidFill>
                <a:srgbClr val="C00000"/>
              </a:solidFill>
            </a:endParaRP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smtClean="0">
                <a:solidFill>
                  <a:srgbClr val="002060"/>
                </a:solidFill>
              </a:rPr>
              <a:t>The </a:t>
            </a:r>
            <a:r>
              <a:rPr lang="en-IN" dirty="0">
                <a:solidFill>
                  <a:srgbClr val="002060"/>
                </a:solidFill>
              </a:rPr>
              <a:t>table records where the packet </a:t>
            </a:r>
            <a:r>
              <a:rPr lang="en-IN" dirty="0" smtClean="0">
                <a:solidFill>
                  <a:srgbClr val="002060"/>
                </a:solidFill>
              </a:rPr>
              <a:t>originated</a:t>
            </a:r>
            <a:r>
              <a:rPr lang="en-IN" dirty="0">
                <a:solidFill>
                  <a:srgbClr val="002060"/>
                </a:solidFill>
              </a:rPr>
              <a:t>, its sequence number and age, and the data. In addition, </a:t>
            </a:r>
            <a:r>
              <a:rPr lang="en-IN" b="1" dirty="0">
                <a:solidFill>
                  <a:srgbClr val="002060"/>
                </a:solidFill>
              </a:rPr>
              <a:t>there are </a:t>
            </a:r>
            <a:r>
              <a:rPr lang="en-IN" b="1" dirty="0" smtClean="0">
                <a:solidFill>
                  <a:srgbClr val="002060"/>
                </a:solidFill>
              </a:rPr>
              <a:t>send and </a:t>
            </a:r>
            <a:r>
              <a:rPr lang="en-IN" b="1" dirty="0">
                <a:solidFill>
                  <a:srgbClr val="002060"/>
                </a:solidFill>
              </a:rPr>
              <a:t>acknowledgement flags for each of B’s three links </a:t>
            </a:r>
            <a:r>
              <a:rPr lang="en-IN" dirty="0">
                <a:solidFill>
                  <a:srgbClr val="002060"/>
                </a:solidFill>
              </a:rPr>
              <a:t>(to A, C, and F, </a:t>
            </a:r>
            <a:r>
              <a:rPr lang="en-IN" dirty="0" smtClean="0">
                <a:solidFill>
                  <a:srgbClr val="002060"/>
                </a:solidFill>
              </a:rPr>
              <a:t>respectively).</a:t>
            </a:r>
          </a:p>
          <a:p>
            <a:pPr marL="285750" indent="-285750" algn="just">
              <a:buFont typeface="Arial" panose="020B0604020202020204" pitchFamily="34" charset="0"/>
              <a:buChar char="•"/>
            </a:pPr>
            <a:endParaRPr lang="en-IN" dirty="0">
              <a:solidFill>
                <a:srgbClr val="002060"/>
              </a:solidFill>
            </a:endParaRPr>
          </a:p>
          <a:p>
            <a:pPr marL="285750" indent="-285750" algn="just">
              <a:buFont typeface="Arial" panose="020B0604020202020204" pitchFamily="34" charset="0"/>
              <a:buChar char="•"/>
            </a:pPr>
            <a:r>
              <a:rPr lang="en-IN" dirty="0" smtClean="0">
                <a:solidFill>
                  <a:srgbClr val="002060"/>
                </a:solidFill>
              </a:rPr>
              <a:t>The </a:t>
            </a:r>
            <a:r>
              <a:rPr lang="en-IN" dirty="0">
                <a:solidFill>
                  <a:srgbClr val="002060"/>
                </a:solidFill>
              </a:rPr>
              <a:t>send flags mean that the packet must be sent on the </a:t>
            </a:r>
            <a:r>
              <a:rPr lang="en-IN" dirty="0" smtClean="0">
                <a:solidFill>
                  <a:srgbClr val="002060"/>
                </a:solidFill>
              </a:rPr>
              <a:t>indicated link</a:t>
            </a:r>
            <a:r>
              <a:rPr lang="en-IN" dirty="0">
                <a:solidFill>
                  <a:srgbClr val="002060"/>
                </a:solidFill>
              </a:rPr>
              <a:t>. The acknowledgement flags mean that it must be acknowledged there</a:t>
            </a:r>
            <a:r>
              <a:rPr lang="en-IN" dirty="0" smtClean="0">
                <a:solidFill>
                  <a:srgbClr val="002060"/>
                </a:solidFill>
              </a:rPr>
              <a:t>.</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endParaRPr lang="en-IN" dirty="0">
              <a:solidFill>
                <a:srgbClr val="C00000"/>
              </a:solidFill>
            </a:endParaRPr>
          </a:p>
        </p:txBody>
      </p:sp>
      <p:pic>
        <p:nvPicPr>
          <p:cNvPr id="4" name="Picture 3"/>
          <p:cNvPicPr>
            <a:picLocks noChangeAspect="1"/>
          </p:cNvPicPr>
          <p:nvPr/>
        </p:nvPicPr>
        <p:blipFill>
          <a:blip r:embed="rId3"/>
          <a:stretch>
            <a:fillRect/>
          </a:stretch>
        </p:blipFill>
        <p:spPr>
          <a:xfrm>
            <a:off x="1422091" y="2747020"/>
            <a:ext cx="6455392" cy="2216055"/>
          </a:xfrm>
          <a:prstGeom prst="rect">
            <a:avLst/>
          </a:prstGeom>
        </p:spPr>
      </p:pic>
    </p:spTree>
    <p:extLst>
      <p:ext uri="{BB962C8B-B14F-4D97-AF65-F5344CB8AC3E}">
        <p14:creationId xmlns:p14="http://schemas.microsoft.com/office/powerpoint/2010/main" val="356164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 Protocol Example2</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0194" y="910773"/>
            <a:ext cx="8922204" cy="523220"/>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p:txBody>
      </p:sp>
      <p:pic>
        <p:nvPicPr>
          <p:cNvPr id="2" name="Picture 1"/>
          <p:cNvPicPr>
            <a:picLocks noChangeAspect="1"/>
          </p:cNvPicPr>
          <p:nvPr/>
        </p:nvPicPr>
        <p:blipFill>
          <a:blip r:embed="rId3"/>
          <a:stretch>
            <a:fillRect/>
          </a:stretch>
        </p:blipFill>
        <p:spPr>
          <a:xfrm>
            <a:off x="969860" y="1149041"/>
            <a:ext cx="7867065" cy="3759858"/>
          </a:xfrm>
          <a:prstGeom prst="rect">
            <a:avLst/>
          </a:prstGeom>
        </p:spPr>
      </p:pic>
    </p:spTree>
    <p:extLst>
      <p:ext uri="{BB962C8B-B14F-4D97-AF65-F5344CB8AC3E}">
        <p14:creationId xmlns:p14="http://schemas.microsoft.com/office/powerpoint/2010/main" val="191558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0194" y="910773"/>
            <a:ext cx="8922204" cy="3754874"/>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link state packet from A arrives directly, so it must be sent </a:t>
            </a:r>
            <a:r>
              <a:rPr lang="en-US" dirty="0" smtClean="0">
                <a:solidFill>
                  <a:srgbClr val="C00000"/>
                </a:solidFill>
              </a:rPr>
              <a:t>to C </a:t>
            </a:r>
            <a:r>
              <a:rPr lang="en-US" dirty="0">
                <a:solidFill>
                  <a:srgbClr val="C00000"/>
                </a:solidFill>
              </a:rPr>
              <a:t>and F and acknowledged to A, as indicated by the flag bits.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Similarly</a:t>
            </a:r>
            <a:r>
              <a:rPr lang="en-US" dirty="0">
                <a:solidFill>
                  <a:srgbClr val="C00000"/>
                </a:solidFill>
              </a:rPr>
              <a:t>, the </a:t>
            </a:r>
            <a:r>
              <a:rPr lang="en-US" dirty="0" smtClean="0">
                <a:solidFill>
                  <a:srgbClr val="C00000"/>
                </a:solidFill>
              </a:rPr>
              <a:t>packet </a:t>
            </a:r>
            <a:r>
              <a:rPr lang="en-US" dirty="0">
                <a:solidFill>
                  <a:srgbClr val="C00000"/>
                </a:solidFill>
              </a:rPr>
              <a:t>from F has to be forwarded to A and C and acknowledged to F.</a:t>
            </a:r>
          </a:p>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r>
              <a:rPr lang="en-US" dirty="0" smtClean="0">
                <a:solidFill>
                  <a:srgbClr val="C00000"/>
                </a:solidFill>
              </a:rPr>
              <a:t>However</a:t>
            </a:r>
            <a:r>
              <a:rPr lang="en-US" dirty="0">
                <a:solidFill>
                  <a:srgbClr val="C00000"/>
                </a:solidFill>
              </a:rPr>
              <a:t>, the situation with the third packet, from E, is different. It </a:t>
            </a:r>
            <a:r>
              <a:rPr lang="en-US" dirty="0" smtClean="0">
                <a:solidFill>
                  <a:srgbClr val="C00000"/>
                </a:solidFill>
              </a:rPr>
              <a:t>arrives twice</a:t>
            </a:r>
            <a:r>
              <a:rPr lang="en-US" dirty="0">
                <a:solidFill>
                  <a:srgbClr val="C00000"/>
                </a:solidFill>
              </a:rPr>
              <a:t>, once via EAB and once via EFB.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002060"/>
                </a:solidFill>
              </a:rPr>
              <a:t>Consequently</a:t>
            </a:r>
            <a:r>
              <a:rPr lang="en-US" dirty="0">
                <a:solidFill>
                  <a:srgbClr val="002060"/>
                </a:solidFill>
              </a:rPr>
              <a:t>, it has to be sent only to </a:t>
            </a:r>
            <a:r>
              <a:rPr lang="en-US" dirty="0" smtClean="0">
                <a:solidFill>
                  <a:srgbClr val="002060"/>
                </a:solidFill>
              </a:rPr>
              <a:t>C but </a:t>
            </a:r>
            <a:r>
              <a:rPr lang="en-US" dirty="0">
                <a:solidFill>
                  <a:srgbClr val="002060"/>
                </a:solidFill>
              </a:rPr>
              <a:t>must be acknowledged to both A and F, as indicated by the bits.</a:t>
            </a:r>
          </a:p>
          <a:p>
            <a:pPr marL="285750" indent="-285750" algn="just">
              <a:buFont typeface="Arial" panose="020B0604020202020204" pitchFamily="34" charset="0"/>
              <a:buChar char="•"/>
            </a:pPr>
            <a:endParaRPr lang="en-US" dirty="0" smtClean="0">
              <a:solidFill>
                <a:srgbClr val="002060"/>
              </a:solidFill>
            </a:endParaRPr>
          </a:p>
          <a:p>
            <a:pPr marL="285750" indent="-285750" algn="just">
              <a:buFont typeface="Arial" panose="020B0604020202020204" pitchFamily="34" charset="0"/>
              <a:buChar char="•"/>
            </a:pPr>
            <a:r>
              <a:rPr lang="en-US" dirty="0" smtClean="0">
                <a:solidFill>
                  <a:srgbClr val="002060"/>
                </a:solidFill>
              </a:rPr>
              <a:t>If </a:t>
            </a:r>
            <a:r>
              <a:rPr lang="en-US" dirty="0">
                <a:solidFill>
                  <a:srgbClr val="002060"/>
                </a:solidFill>
              </a:rPr>
              <a:t>a duplicate arrives while the original is still in the buffer, bits have to </a:t>
            </a:r>
            <a:r>
              <a:rPr lang="en-US" dirty="0" smtClean="0">
                <a:solidFill>
                  <a:srgbClr val="002060"/>
                </a:solidFill>
              </a:rPr>
              <a:t>be changed</a:t>
            </a:r>
            <a:r>
              <a:rPr lang="en-US" dirty="0">
                <a:solidFill>
                  <a:srgbClr val="002060"/>
                </a:solidFill>
              </a:rPr>
              <a:t>. </a:t>
            </a:r>
            <a:endParaRPr lang="en-US"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For </a:t>
            </a:r>
            <a:r>
              <a:rPr lang="en-US" dirty="0">
                <a:solidFill>
                  <a:srgbClr val="002060"/>
                </a:solidFill>
              </a:rPr>
              <a:t>example, if a copy of C’s state arrives from F before the </a:t>
            </a:r>
            <a:r>
              <a:rPr lang="en-US" dirty="0" smtClean="0">
                <a:solidFill>
                  <a:srgbClr val="002060"/>
                </a:solidFill>
              </a:rPr>
              <a:t>fourth entry </a:t>
            </a:r>
            <a:r>
              <a:rPr lang="en-US" dirty="0">
                <a:solidFill>
                  <a:srgbClr val="002060"/>
                </a:solidFill>
              </a:rPr>
              <a:t>in the table has been forwarded, the six bits will be changed to 100011 to </a:t>
            </a:r>
            <a:r>
              <a:rPr lang="en-US" dirty="0" smtClean="0">
                <a:solidFill>
                  <a:srgbClr val="002060"/>
                </a:solidFill>
              </a:rPr>
              <a:t>indicate </a:t>
            </a:r>
            <a:r>
              <a:rPr lang="en-US" dirty="0">
                <a:solidFill>
                  <a:srgbClr val="002060"/>
                </a:solidFill>
              </a:rPr>
              <a:t>that the packet must be acknowledged to F but not sent there</a:t>
            </a:r>
            <a:r>
              <a:rPr lang="en-US" dirty="0" smtClean="0">
                <a:solidFill>
                  <a:srgbClr val="002060"/>
                </a:solidFill>
              </a:rPr>
              <a:t>.</a:t>
            </a:r>
          </a:p>
          <a:p>
            <a:pPr marL="285750" indent="-285750" algn="just">
              <a:buFont typeface="Arial" panose="020B0604020202020204" pitchFamily="34" charset="0"/>
              <a:buChar char="•"/>
            </a:pPr>
            <a:endParaRPr lang="en-IN" dirty="0">
              <a:solidFill>
                <a:srgbClr val="C00000"/>
              </a:solidFill>
            </a:endParaRPr>
          </a:p>
        </p:txBody>
      </p:sp>
    </p:spTree>
    <p:extLst>
      <p:ext uri="{BB962C8B-B14F-4D97-AF65-F5344CB8AC3E}">
        <p14:creationId xmlns:p14="http://schemas.microsoft.com/office/powerpoint/2010/main" val="432335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0194" y="910773"/>
            <a:ext cx="8922204" cy="4185761"/>
          </a:xfrm>
          <a:prstGeom prst="rect">
            <a:avLst/>
          </a:prstGeom>
        </p:spPr>
        <p:txBody>
          <a:bodyPr wrap="square">
            <a:spAutoFit/>
          </a:bodyPr>
          <a:lstStyle/>
          <a:p>
            <a:pPr algn="just"/>
            <a:r>
              <a:rPr lang="en-IN" b="1" dirty="0">
                <a:solidFill>
                  <a:srgbClr val="C00000"/>
                </a:solidFill>
              </a:rPr>
              <a:t>Computing the New </a:t>
            </a:r>
            <a:r>
              <a:rPr lang="en-IN" b="1" dirty="0" smtClean="0">
                <a:solidFill>
                  <a:srgbClr val="C00000"/>
                </a:solidFill>
              </a:rPr>
              <a:t>Routes :</a:t>
            </a:r>
          </a:p>
          <a:p>
            <a:pPr algn="just"/>
            <a:endParaRPr lang="en-US" b="1" dirty="0">
              <a:solidFill>
                <a:srgbClr val="C00000"/>
              </a:solidFill>
            </a:endParaRPr>
          </a:p>
          <a:p>
            <a:pPr marL="285750" indent="-285750" algn="just">
              <a:buFont typeface="Arial" panose="020B0604020202020204" pitchFamily="34" charset="0"/>
              <a:buChar char="•"/>
            </a:pPr>
            <a:r>
              <a:rPr lang="en-US" dirty="0">
                <a:solidFill>
                  <a:srgbClr val="C00000"/>
                </a:solidFill>
              </a:rPr>
              <a:t>Once a router has accumulated a full set of link state packets, it can </a:t>
            </a:r>
            <a:r>
              <a:rPr lang="en-US" dirty="0" smtClean="0">
                <a:solidFill>
                  <a:srgbClr val="C00000"/>
                </a:solidFill>
              </a:rPr>
              <a:t>construct the </a:t>
            </a:r>
            <a:r>
              <a:rPr lang="en-US" dirty="0">
                <a:solidFill>
                  <a:srgbClr val="C00000"/>
                </a:solidFill>
              </a:rPr>
              <a:t>entire network graph because every link is represented.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Every </a:t>
            </a:r>
            <a:r>
              <a:rPr lang="en-US" dirty="0">
                <a:solidFill>
                  <a:srgbClr val="C00000"/>
                </a:solidFill>
              </a:rPr>
              <a:t>link is, in </a:t>
            </a:r>
            <a:r>
              <a:rPr lang="en-US" dirty="0" smtClean="0">
                <a:solidFill>
                  <a:srgbClr val="C00000"/>
                </a:solidFill>
              </a:rPr>
              <a:t>fact, represented </a:t>
            </a:r>
            <a:r>
              <a:rPr lang="en-US" dirty="0">
                <a:solidFill>
                  <a:srgbClr val="C00000"/>
                </a:solidFill>
              </a:rPr>
              <a:t>twice, once for each direction. The different directions may </a:t>
            </a:r>
            <a:r>
              <a:rPr lang="en-US" dirty="0" smtClean="0">
                <a:solidFill>
                  <a:srgbClr val="C00000"/>
                </a:solidFill>
              </a:rPr>
              <a:t>even have </a:t>
            </a:r>
            <a:r>
              <a:rPr lang="en-US" dirty="0">
                <a:solidFill>
                  <a:srgbClr val="C00000"/>
                </a:solidFill>
              </a:rPr>
              <a:t>different costs.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shortest-path computations may then find different </a:t>
            </a:r>
            <a:r>
              <a:rPr lang="en-US" dirty="0" smtClean="0">
                <a:solidFill>
                  <a:srgbClr val="C00000"/>
                </a:solidFill>
              </a:rPr>
              <a:t>paths from </a:t>
            </a:r>
            <a:r>
              <a:rPr lang="en-US" dirty="0">
                <a:solidFill>
                  <a:srgbClr val="C00000"/>
                </a:solidFill>
              </a:rPr>
              <a:t>router A to B than from router B to A.</a:t>
            </a:r>
          </a:p>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r>
              <a:rPr lang="en-US" dirty="0" smtClean="0">
                <a:solidFill>
                  <a:srgbClr val="002060"/>
                </a:solidFill>
              </a:rPr>
              <a:t>Now </a:t>
            </a:r>
            <a:r>
              <a:rPr lang="en-US" dirty="0">
                <a:solidFill>
                  <a:srgbClr val="002060"/>
                </a:solidFill>
              </a:rPr>
              <a:t>Dijkstra’s algorithm can be run locally to construct the shortest paths </a:t>
            </a:r>
            <a:r>
              <a:rPr lang="en-US" dirty="0" smtClean="0">
                <a:solidFill>
                  <a:srgbClr val="002060"/>
                </a:solidFill>
              </a:rPr>
              <a:t>to all </a:t>
            </a:r>
            <a:r>
              <a:rPr lang="en-US" dirty="0">
                <a:solidFill>
                  <a:srgbClr val="002060"/>
                </a:solidFill>
              </a:rPr>
              <a:t>possible destinations</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The </a:t>
            </a:r>
            <a:r>
              <a:rPr lang="en-US" dirty="0">
                <a:solidFill>
                  <a:srgbClr val="002060"/>
                </a:solidFill>
              </a:rPr>
              <a:t>results of this algorithm tell the router which link to use to reach each destination. This information is installed in the routing </a:t>
            </a:r>
            <a:r>
              <a:rPr lang="en-US" dirty="0" smtClean="0">
                <a:solidFill>
                  <a:srgbClr val="002060"/>
                </a:solidFill>
              </a:rPr>
              <a:t>tables, and </a:t>
            </a:r>
            <a:r>
              <a:rPr lang="en-US" dirty="0">
                <a:solidFill>
                  <a:srgbClr val="002060"/>
                </a:solidFill>
              </a:rPr>
              <a:t>normal operation is resumed</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Compared to distance vector routing, link state routing requires more </a:t>
            </a:r>
            <a:r>
              <a:rPr lang="en-US" dirty="0" smtClean="0">
                <a:solidFill>
                  <a:srgbClr val="002060"/>
                </a:solidFill>
              </a:rPr>
              <a:t>memory and </a:t>
            </a:r>
            <a:r>
              <a:rPr lang="en-US" dirty="0">
                <a:solidFill>
                  <a:srgbClr val="002060"/>
                </a:solidFill>
              </a:rPr>
              <a:t>computation</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 </a:t>
            </a:r>
            <a:r>
              <a:rPr lang="en-US" dirty="0">
                <a:solidFill>
                  <a:srgbClr val="002060"/>
                </a:solidFill>
              </a:rPr>
              <a:t>For a network with n routers, each of which has k </a:t>
            </a:r>
            <a:r>
              <a:rPr lang="en-US" dirty="0" smtClean="0">
                <a:solidFill>
                  <a:srgbClr val="002060"/>
                </a:solidFill>
              </a:rPr>
              <a:t>neighbors, the </a:t>
            </a:r>
            <a:r>
              <a:rPr lang="en-US" dirty="0">
                <a:solidFill>
                  <a:srgbClr val="002060"/>
                </a:solidFill>
              </a:rPr>
              <a:t>memory required to store the input data is proportional to </a:t>
            </a:r>
            <a:r>
              <a:rPr lang="en-US" dirty="0" err="1">
                <a:solidFill>
                  <a:srgbClr val="002060"/>
                </a:solidFill>
              </a:rPr>
              <a:t>kn</a:t>
            </a:r>
            <a:r>
              <a:rPr lang="en-US" dirty="0">
                <a:solidFill>
                  <a:srgbClr val="002060"/>
                </a:solidFill>
              </a:rPr>
              <a:t>, which is at </a:t>
            </a:r>
            <a:r>
              <a:rPr lang="en-US" dirty="0" smtClean="0">
                <a:solidFill>
                  <a:srgbClr val="002060"/>
                </a:solidFill>
              </a:rPr>
              <a:t>least as </a:t>
            </a:r>
            <a:r>
              <a:rPr lang="en-US" dirty="0">
                <a:solidFill>
                  <a:srgbClr val="002060"/>
                </a:solidFill>
              </a:rPr>
              <a:t>large as a routing table listing all the destinations.</a:t>
            </a:r>
            <a:endParaRPr lang="en-IN" dirty="0">
              <a:solidFill>
                <a:srgbClr val="002060"/>
              </a:solidFill>
            </a:endParaRPr>
          </a:p>
        </p:txBody>
      </p:sp>
    </p:spTree>
    <p:extLst>
      <p:ext uri="{BB962C8B-B14F-4D97-AF65-F5344CB8AC3E}">
        <p14:creationId xmlns:p14="http://schemas.microsoft.com/office/powerpoint/2010/main" val="107261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0194" y="910773"/>
            <a:ext cx="8922204" cy="4185761"/>
          </a:xfrm>
          <a:prstGeom prst="rect">
            <a:avLst/>
          </a:prstGeom>
        </p:spPr>
        <p:txBody>
          <a:bodyPr wrap="square">
            <a:spAutoFit/>
          </a:bodyPr>
          <a:lstStyle/>
          <a:p>
            <a:pPr algn="just"/>
            <a:r>
              <a:rPr lang="en-IN" b="1" dirty="0">
                <a:solidFill>
                  <a:srgbClr val="C00000"/>
                </a:solidFill>
              </a:rPr>
              <a:t>Computing the New </a:t>
            </a:r>
            <a:r>
              <a:rPr lang="en-IN" b="1" dirty="0" smtClean="0">
                <a:solidFill>
                  <a:srgbClr val="C00000"/>
                </a:solidFill>
              </a:rPr>
              <a:t>Routes :</a:t>
            </a:r>
          </a:p>
          <a:p>
            <a:pPr algn="just"/>
            <a:endParaRPr lang="en-IN" b="1" dirty="0" smtClean="0">
              <a:solidFill>
                <a:srgbClr val="C00000"/>
              </a:solidFill>
            </a:endParaRPr>
          </a:p>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computation </a:t>
            </a:r>
            <a:r>
              <a:rPr lang="en-US" dirty="0" smtClean="0">
                <a:solidFill>
                  <a:srgbClr val="C00000"/>
                </a:solidFill>
              </a:rPr>
              <a:t>time grows </a:t>
            </a:r>
            <a:r>
              <a:rPr lang="en-US" dirty="0">
                <a:solidFill>
                  <a:srgbClr val="C00000"/>
                </a:solidFill>
              </a:rPr>
              <a:t>faster than </a:t>
            </a:r>
            <a:r>
              <a:rPr lang="en-US" dirty="0" err="1">
                <a:solidFill>
                  <a:srgbClr val="C00000"/>
                </a:solidFill>
              </a:rPr>
              <a:t>kn</a:t>
            </a:r>
            <a:r>
              <a:rPr lang="en-US" dirty="0">
                <a:solidFill>
                  <a:srgbClr val="C00000"/>
                </a:solidFill>
              </a:rPr>
              <a:t>, even with the most efficient data structures, an issue in </a:t>
            </a:r>
            <a:r>
              <a:rPr lang="en-US" dirty="0" smtClean="0">
                <a:solidFill>
                  <a:srgbClr val="C00000"/>
                </a:solidFill>
              </a:rPr>
              <a:t>large networks</a:t>
            </a:r>
            <a:r>
              <a:rPr lang="en-US" dirty="0">
                <a:solidFill>
                  <a:srgbClr val="C00000"/>
                </a:solidFill>
              </a:rPr>
              <a:t>.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Nevertheless</a:t>
            </a:r>
            <a:r>
              <a:rPr lang="en-US" dirty="0">
                <a:solidFill>
                  <a:srgbClr val="C00000"/>
                </a:solidFill>
              </a:rPr>
              <a:t>, in many practical situations, link state routing </a:t>
            </a:r>
            <a:r>
              <a:rPr lang="en-US" dirty="0" smtClean="0">
                <a:solidFill>
                  <a:srgbClr val="C00000"/>
                </a:solidFill>
              </a:rPr>
              <a:t>works well </a:t>
            </a:r>
            <a:r>
              <a:rPr lang="en-US" dirty="0">
                <a:solidFill>
                  <a:srgbClr val="C00000"/>
                </a:solidFill>
              </a:rPr>
              <a:t>because it does not suffer from slow convergence problems.</a:t>
            </a:r>
          </a:p>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r>
              <a:rPr lang="en-US" dirty="0" smtClean="0">
                <a:solidFill>
                  <a:srgbClr val="002060"/>
                </a:solidFill>
              </a:rPr>
              <a:t>Link </a:t>
            </a:r>
            <a:r>
              <a:rPr lang="en-US" dirty="0">
                <a:solidFill>
                  <a:srgbClr val="002060"/>
                </a:solidFill>
              </a:rPr>
              <a:t>state routing is widely used in actual networks, so a few words </a:t>
            </a:r>
            <a:r>
              <a:rPr lang="en-US" dirty="0" smtClean="0">
                <a:solidFill>
                  <a:srgbClr val="002060"/>
                </a:solidFill>
              </a:rPr>
              <a:t>about some </a:t>
            </a:r>
            <a:r>
              <a:rPr lang="en-US" dirty="0">
                <a:solidFill>
                  <a:srgbClr val="002060"/>
                </a:solidFill>
              </a:rPr>
              <a:t>example protocols are in order. </a:t>
            </a:r>
            <a:endParaRPr lang="en-US"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Many </a:t>
            </a:r>
            <a:r>
              <a:rPr lang="en-US" dirty="0">
                <a:solidFill>
                  <a:srgbClr val="002060"/>
                </a:solidFill>
              </a:rPr>
              <a:t>ISPs use the IS-IS (</a:t>
            </a:r>
            <a:r>
              <a:rPr lang="en-US" dirty="0" err="1" smtClean="0">
                <a:solidFill>
                  <a:srgbClr val="002060"/>
                </a:solidFill>
              </a:rPr>
              <a:t>IntermediateSystem</a:t>
            </a:r>
            <a:r>
              <a:rPr lang="en-US" dirty="0" smtClean="0">
                <a:solidFill>
                  <a:srgbClr val="002060"/>
                </a:solidFill>
              </a:rPr>
              <a:t>-Intermediate </a:t>
            </a:r>
            <a:r>
              <a:rPr lang="en-US" dirty="0">
                <a:solidFill>
                  <a:srgbClr val="002060"/>
                </a:solidFill>
              </a:rPr>
              <a:t>System) link state protocol (Oran, 1990). </a:t>
            </a:r>
            <a:endParaRPr lang="en-US"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It </a:t>
            </a:r>
            <a:r>
              <a:rPr lang="en-US" dirty="0">
                <a:solidFill>
                  <a:srgbClr val="002060"/>
                </a:solidFill>
              </a:rPr>
              <a:t>was </a:t>
            </a:r>
            <a:r>
              <a:rPr lang="en-US" dirty="0" smtClean="0">
                <a:solidFill>
                  <a:srgbClr val="002060"/>
                </a:solidFill>
              </a:rPr>
              <a:t>designed for </a:t>
            </a:r>
            <a:r>
              <a:rPr lang="en-US" dirty="0">
                <a:solidFill>
                  <a:srgbClr val="002060"/>
                </a:solidFill>
              </a:rPr>
              <a:t>an early network called </a:t>
            </a:r>
            <a:r>
              <a:rPr lang="en-US" dirty="0" err="1">
                <a:solidFill>
                  <a:srgbClr val="002060"/>
                </a:solidFill>
              </a:rPr>
              <a:t>DECnet</a:t>
            </a:r>
            <a:r>
              <a:rPr lang="en-US" dirty="0">
                <a:solidFill>
                  <a:srgbClr val="002060"/>
                </a:solidFill>
              </a:rPr>
              <a:t>, later adopted by ISO for use with the </a:t>
            </a:r>
            <a:r>
              <a:rPr lang="en-US" dirty="0" smtClean="0">
                <a:solidFill>
                  <a:srgbClr val="002060"/>
                </a:solidFill>
              </a:rPr>
              <a:t>OSI protocols </a:t>
            </a:r>
            <a:r>
              <a:rPr lang="en-US" dirty="0">
                <a:solidFill>
                  <a:srgbClr val="002060"/>
                </a:solidFill>
              </a:rPr>
              <a:t>and then modified to handle other protocols as well, most notably, IP.</a:t>
            </a:r>
          </a:p>
          <a:p>
            <a:pPr marL="285750" indent="-285750" algn="just">
              <a:buFont typeface="Arial" panose="020B0604020202020204" pitchFamily="34" charset="0"/>
              <a:buChar char="•"/>
            </a:pPr>
            <a:endParaRPr lang="en-US" dirty="0" smtClean="0">
              <a:solidFill>
                <a:srgbClr val="002060"/>
              </a:solidFill>
            </a:endParaRPr>
          </a:p>
          <a:p>
            <a:pPr marL="285750" indent="-285750" algn="just">
              <a:buFont typeface="Arial" panose="020B0604020202020204" pitchFamily="34" charset="0"/>
              <a:buChar char="•"/>
            </a:pPr>
            <a:r>
              <a:rPr lang="en-US" dirty="0" smtClean="0">
                <a:solidFill>
                  <a:srgbClr val="002060"/>
                </a:solidFill>
              </a:rPr>
              <a:t>OSPF </a:t>
            </a:r>
            <a:r>
              <a:rPr lang="en-US" dirty="0">
                <a:solidFill>
                  <a:srgbClr val="002060"/>
                </a:solidFill>
              </a:rPr>
              <a:t>(Open Shortest Path First) is the other main link state protocol. It </a:t>
            </a:r>
            <a:r>
              <a:rPr lang="en-US" dirty="0" smtClean="0">
                <a:solidFill>
                  <a:srgbClr val="002060"/>
                </a:solidFill>
              </a:rPr>
              <a:t>was designed </a:t>
            </a:r>
            <a:r>
              <a:rPr lang="en-US" dirty="0">
                <a:solidFill>
                  <a:srgbClr val="002060"/>
                </a:solidFill>
              </a:rPr>
              <a:t>by IETF several years after IS-IS and adopted many of the </a:t>
            </a:r>
            <a:r>
              <a:rPr lang="en-US" dirty="0" smtClean="0">
                <a:solidFill>
                  <a:srgbClr val="002060"/>
                </a:solidFill>
              </a:rPr>
              <a:t>innovations designed </a:t>
            </a:r>
            <a:r>
              <a:rPr lang="en-US" dirty="0">
                <a:solidFill>
                  <a:srgbClr val="002060"/>
                </a:solidFill>
              </a:rPr>
              <a:t>for IS-IS. </a:t>
            </a:r>
            <a:endParaRPr lang="en-US"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1628106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0194" y="910773"/>
            <a:ext cx="8922204" cy="2893100"/>
          </a:xfrm>
          <a:prstGeom prst="rect">
            <a:avLst/>
          </a:prstGeom>
        </p:spPr>
        <p:txBody>
          <a:bodyPr wrap="square">
            <a:spAutoFit/>
          </a:bodyPr>
          <a:lstStyle/>
          <a:p>
            <a:pPr algn="just"/>
            <a:r>
              <a:rPr lang="en-IN" b="1" dirty="0">
                <a:solidFill>
                  <a:srgbClr val="C00000"/>
                </a:solidFill>
              </a:rPr>
              <a:t>Computing the New </a:t>
            </a:r>
            <a:r>
              <a:rPr lang="en-IN" b="1" dirty="0" smtClean="0">
                <a:solidFill>
                  <a:srgbClr val="C00000"/>
                </a:solidFill>
              </a:rPr>
              <a:t>Routes :</a:t>
            </a:r>
          </a:p>
          <a:p>
            <a:pPr algn="just"/>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These </a:t>
            </a:r>
            <a:r>
              <a:rPr lang="en-US" dirty="0">
                <a:solidFill>
                  <a:srgbClr val="C00000"/>
                </a:solidFill>
              </a:rPr>
              <a:t>innovations include a self-stabilizing method of </a:t>
            </a:r>
            <a:r>
              <a:rPr lang="en-US" dirty="0" smtClean="0">
                <a:solidFill>
                  <a:srgbClr val="C00000"/>
                </a:solidFill>
              </a:rPr>
              <a:t>flooding </a:t>
            </a:r>
            <a:r>
              <a:rPr lang="en-US" dirty="0">
                <a:solidFill>
                  <a:srgbClr val="C00000"/>
                </a:solidFill>
              </a:rPr>
              <a:t>link state updates, the concept of a designated router on a LAN, and the </a:t>
            </a:r>
            <a:r>
              <a:rPr lang="en-US" dirty="0" smtClean="0">
                <a:solidFill>
                  <a:srgbClr val="C00000"/>
                </a:solidFill>
              </a:rPr>
              <a:t>method </a:t>
            </a:r>
            <a:r>
              <a:rPr lang="en-US" dirty="0">
                <a:solidFill>
                  <a:srgbClr val="C00000"/>
                </a:solidFill>
              </a:rPr>
              <a:t>of computing and supporting path splitting and multiple metrics.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As </a:t>
            </a:r>
            <a:r>
              <a:rPr lang="en-US" dirty="0">
                <a:solidFill>
                  <a:srgbClr val="C00000"/>
                </a:solidFill>
              </a:rPr>
              <a:t>a </a:t>
            </a:r>
            <a:r>
              <a:rPr lang="en-US" dirty="0" smtClean="0">
                <a:solidFill>
                  <a:srgbClr val="C00000"/>
                </a:solidFill>
              </a:rPr>
              <a:t>consequence</a:t>
            </a:r>
            <a:r>
              <a:rPr lang="en-US" dirty="0">
                <a:solidFill>
                  <a:srgbClr val="C00000"/>
                </a:solidFill>
              </a:rPr>
              <a:t>, there is very little difference between IS-IS and OSPF.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most </a:t>
            </a:r>
            <a:r>
              <a:rPr lang="en-US" dirty="0" smtClean="0">
                <a:solidFill>
                  <a:srgbClr val="C00000"/>
                </a:solidFill>
              </a:rPr>
              <a:t>important </a:t>
            </a:r>
            <a:r>
              <a:rPr lang="en-US" dirty="0">
                <a:solidFill>
                  <a:srgbClr val="C00000"/>
                </a:solidFill>
              </a:rPr>
              <a:t>difference is that IS-IS can carry information about multiple network </a:t>
            </a:r>
            <a:r>
              <a:rPr lang="en-US" dirty="0" smtClean="0">
                <a:solidFill>
                  <a:srgbClr val="C00000"/>
                </a:solidFill>
              </a:rPr>
              <a:t>layer protocols </a:t>
            </a:r>
            <a:r>
              <a:rPr lang="en-US" dirty="0">
                <a:solidFill>
                  <a:srgbClr val="C00000"/>
                </a:solidFill>
              </a:rPr>
              <a:t>at the same time (e.g., IP, IPX, and AppleTalk).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p:txBody>
      </p:sp>
    </p:spTree>
    <p:extLst>
      <p:ext uri="{BB962C8B-B14F-4D97-AF65-F5344CB8AC3E}">
        <p14:creationId xmlns:p14="http://schemas.microsoft.com/office/powerpoint/2010/main" val="358178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Routing-Benefits</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0194" y="910773"/>
            <a:ext cx="8922204" cy="523220"/>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p:txBody>
      </p:sp>
      <p:sp>
        <p:nvSpPr>
          <p:cNvPr id="2" name="Rectangle 1"/>
          <p:cNvSpPr/>
          <p:nvPr/>
        </p:nvSpPr>
        <p:spPr>
          <a:xfrm>
            <a:off x="155575" y="928914"/>
            <a:ext cx="8836025" cy="2677656"/>
          </a:xfrm>
          <a:prstGeom prst="rect">
            <a:avLst/>
          </a:prstGeom>
        </p:spPr>
        <p:txBody>
          <a:bodyPr wrap="square">
            <a:spAutoFit/>
          </a:bodyPr>
          <a:lstStyle/>
          <a:p>
            <a:pPr marL="285750" lvl="1" indent="-285750">
              <a:buFont typeface="Arial" panose="020B0604020202020204" pitchFamily="34" charset="0"/>
              <a:buChar char="•"/>
            </a:pPr>
            <a:r>
              <a:rPr lang="en-US" dirty="0" smtClean="0">
                <a:solidFill>
                  <a:srgbClr val="C00000"/>
                </a:solidFill>
                <a:latin typeface="Mulish"/>
              </a:rPr>
              <a:t> </a:t>
            </a:r>
            <a:r>
              <a:rPr lang="en-US" dirty="0" smtClean="0">
                <a:solidFill>
                  <a:srgbClr val="C00000"/>
                </a:solidFill>
              </a:rPr>
              <a:t>E</a:t>
            </a:r>
            <a:r>
              <a:rPr lang="en-US" dirty="0" smtClean="0">
                <a:solidFill>
                  <a:srgbClr val="C00000"/>
                </a:solidFill>
              </a:rPr>
              <a:t>ach </a:t>
            </a:r>
            <a:r>
              <a:rPr lang="en-US" dirty="0">
                <a:solidFill>
                  <a:srgbClr val="C00000"/>
                </a:solidFill>
              </a:rPr>
              <a:t>router has a complete network map, link state routing protocols </a:t>
            </a:r>
            <a:r>
              <a:rPr lang="en-US" b="1" dirty="0">
                <a:solidFill>
                  <a:srgbClr val="C00000"/>
                </a:solidFill>
              </a:rPr>
              <a:t>can converge much faster than     distance vector protocols</a:t>
            </a:r>
            <a:r>
              <a:rPr lang="en-US" dirty="0">
                <a:solidFill>
                  <a:srgbClr val="C00000"/>
                </a:solidFill>
              </a:rPr>
              <a:t>, which rely on periodic updates.</a:t>
            </a:r>
            <a:br>
              <a:rPr lang="en-US" dirty="0">
                <a:solidFill>
                  <a:srgbClr val="C00000"/>
                </a:solidFill>
              </a:rPr>
            </a:br>
            <a:r>
              <a:rPr lang="en-US" dirty="0">
                <a:solidFill>
                  <a:srgbClr val="C00000"/>
                </a:solidFill>
              </a:rPr>
              <a:t> </a:t>
            </a:r>
          </a:p>
          <a:p>
            <a:pPr marL="285750" indent="-285750">
              <a:buFont typeface="Arial" panose="020B0604020202020204" pitchFamily="34" charset="0"/>
              <a:buChar char="•"/>
            </a:pPr>
            <a:r>
              <a:rPr lang="en-US" dirty="0">
                <a:solidFill>
                  <a:srgbClr val="C00000"/>
                </a:solidFill>
              </a:rPr>
              <a:t> Link state routing protocols </a:t>
            </a:r>
            <a:r>
              <a:rPr lang="en-US" b="1" dirty="0">
                <a:solidFill>
                  <a:srgbClr val="C00000"/>
                </a:solidFill>
              </a:rPr>
              <a:t>only send updates when there is a change in the network topology</a:t>
            </a:r>
            <a:r>
              <a:rPr lang="en-US" dirty="0">
                <a:solidFill>
                  <a:srgbClr val="C00000"/>
                </a:solidFill>
              </a:rPr>
              <a:t>. It reduces the amount of bandwidth used compared to distance vector protocols.</a:t>
            </a:r>
            <a:br>
              <a:rPr lang="en-US" dirty="0">
                <a:solidFill>
                  <a:srgbClr val="C00000"/>
                </a:solidFill>
              </a:rPr>
            </a:br>
            <a:r>
              <a:rPr lang="en-US" dirty="0">
                <a:solidFill>
                  <a:srgbClr val="C00000"/>
                </a:solidFill>
              </a:rPr>
              <a:t> </a:t>
            </a:r>
          </a:p>
          <a:p>
            <a:pPr marL="285750" indent="-285750">
              <a:buFont typeface="Arial" panose="020B0604020202020204" pitchFamily="34" charset="0"/>
              <a:buChar char="•"/>
            </a:pPr>
            <a:r>
              <a:rPr lang="en-US" dirty="0">
                <a:solidFill>
                  <a:srgbClr val="002060"/>
                </a:solidFill>
              </a:rPr>
              <a:t> Link state routing protocols are better </a:t>
            </a:r>
            <a:r>
              <a:rPr lang="en-US" b="1" dirty="0">
                <a:solidFill>
                  <a:srgbClr val="002060"/>
                </a:solidFill>
              </a:rPr>
              <a:t>suited to large networks. </a:t>
            </a:r>
            <a:r>
              <a:rPr lang="en-US" dirty="0">
                <a:solidFill>
                  <a:srgbClr val="002060"/>
                </a:solidFill>
              </a:rPr>
              <a:t>They can handle a more significant number of routers and links without suffering from routing loops or other issues.</a:t>
            </a:r>
            <a:br>
              <a:rPr lang="en-US" dirty="0">
                <a:solidFill>
                  <a:srgbClr val="002060"/>
                </a:solidFill>
              </a:rPr>
            </a:br>
            <a:r>
              <a:rPr lang="en-US" dirty="0">
                <a:solidFill>
                  <a:srgbClr val="002060"/>
                </a:solidFill>
              </a:rPr>
              <a:t> </a:t>
            </a:r>
          </a:p>
          <a:p>
            <a:pPr marL="285750" indent="-285750">
              <a:buFont typeface="Arial" panose="020B0604020202020204" pitchFamily="34" charset="0"/>
              <a:buChar char="•"/>
            </a:pPr>
            <a:r>
              <a:rPr lang="en-US" dirty="0">
                <a:solidFill>
                  <a:srgbClr val="002060"/>
                </a:solidFill>
              </a:rPr>
              <a:t>Examples of link state routing protocols include </a:t>
            </a:r>
            <a:r>
              <a:rPr lang="en-US" b="1" dirty="0">
                <a:solidFill>
                  <a:srgbClr val="002060"/>
                </a:solidFill>
              </a:rPr>
              <a:t>Open Shortest Path First (OSPF) and Intermediate System to Intermediate System (IS-IS).</a:t>
            </a:r>
            <a:br>
              <a:rPr lang="en-US" b="1" dirty="0">
                <a:solidFill>
                  <a:srgbClr val="002060"/>
                </a:solidFill>
              </a:rPr>
            </a:br>
            <a:endParaRPr lang="en-US" b="1" dirty="0">
              <a:solidFill>
                <a:srgbClr val="002060"/>
              </a:solidFill>
            </a:endParaRPr>
          </a:p>
        </p:txBody>
      </p:sp>
    </p:spTree>
    <p:extLst>
      <p:ext uri="{BB962C8B-B14F-4D97-AF65-F5344CB8AC3E}">
        <p14:creationId xmlns:p14="http://schemas.microsoft.com/office/powerpoint/2010/main" val="3159035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Routing-Limitations</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0194" y="910773"/>
            <a:ext cx="8922204" cy="523220"/>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p:txBody>
      </p:sp>
      <p:sp>
        <p:nvSpPr>
          <p:cNvPr id="2" name="Rectangle 1"/>
          <p:cNvSpPr/>
          <p:nvPr/>
        </p:nvSpPr>
        <p:spPr>
          <a:xfrm>
            <a:off x="155575" y="928914"/>
            <a:ext cx="8836025" cy="2893100"/>
          </a:xfrm>
          <a:prstGeom prst="rect">
            <a:avLst/>
          </a:prstGeom>
        </p:spPr>
        <p:txBody>
          <a:bodyPr wrap="square">
            <a:spAutoFit/>
          </a:bodyPr>
          <a:lstStyle/>
          <a:p>
            <a:pPr marL="285750" indent="-285750">
              <a:buFont typeface="Arial" panose="020B0604020202020204" pitchFamily="34" charset="0"/>
              <a:buChar char="•"/>
            </a:pPr>
            <a:r>
              <a:rPr lang="en-US" dirty="0">
                <a:solidFill>
                  <a:srgbClr val="C00000"/>
                </a:solidFill>
              </a:rPr>
              <a:t>Link state routing protocols require </a:t>
            </a:r>
            <a:r>
              <a:rPr lang="en-US" b="1" dirty="0">
                <a:solidFill>
                  <a:srgbClr val="C00000"/>
                </a:solidFill>
              </a:rPr>
              <a:t>more computational power</a:t>
            </a:r>
            <a:r>
              <a:rPr lang="en-US" dirty="0">
                <a:solidFill>
                  <a:srgbClr val="C00000"/>
                </a:solidFill>
              </a:rPr>
              <a:t>. It requires </a:t>
            </a:r>
            <a:r>
              <a:rPr lang="en-US" b="1" dirty="0">
                <a:solidFill>
                  <a:srgbClr val="C00000"/>
                </a:solidFill>
              </a:rPr>
              <a:t>more memory to maintain the link state database </a:t>
            </a:r>
            <a:r>
              <a:rPr lang="en-US" dirty="0">
                <a:solidFill>
                  <a:srgbClr val="C00000"/>
                </a:solidFill>
              </a:rPr>
              <a:t>and to perform the shortest path calculation. This can limit their scalability, especially in more extensive networks.</a:t>
            </a:r>
            <a:br>
              <a:rPr lang="en-US" dirty="0">
                <a:solidFill>
                  <a:srgbClr val="C00000"/>
                </a:solidFill>
              </a:rPr>
            </a:br>
            <a:r>
              <a:rPr lang="en-US" dirty="0">
                <a:solidFill>
                  <a:srgbClr val="C00000"/>
                </a:solidFill>
              </a:rPr>
              <a:t> </a:t>
            </a:r>
          </a:p>
          <a:p>
            <a:pPr marL="285750" indent="-285750">
              <a:buFont typeface="Arial" panose="020B0604020202020204" pitchFamily="34" charset="0"/>
              <a:buChar char="•"/>
            </a:pPr>
            <a:r>
              <a:rPr lang="en-US" dirty="0">
                <a:solidFill>
                  <a:srgbClr val="C00000"/>
                </a:solidFill>
              </a:rPr>
              <a:t>The link state routing protocol is </a:t>
            </a:r>
            <a:r>
              <a:rPr lang="en-US" b="1" dirty="0">
                <a:solidFill>
                  <a:srgbClr val="C00000"/>
                </a:solidFill>
              </a:rPr>
              <a:t>more complex than other routing protocols</a:t>
            </a:r>
            <a:r>
              <a:rPr lang="en-US" dirty="0">
                <a:solidFill>
                  <a:srgbClr val="C00000"/>
                </a:solidFill>
              </a:rPr>
              <a:t>. This complexity makes the protocol more challenging to configure and manage.</a:t>
            </a:r>
            <a:br>
              <a:rPr lang="en-US" dirty="0">
                <a:solidFill>
                  <a:srgbClr val="C00000"/>
                </a:solidFill>
              </a:rPr>
            </a:br>
            <a:r>
              <a:rPr lang="en-US" dirty="0">
                <a:solidFill>
                  <a:srgbClr val="C00000"/>
                </a:solidFill>
              </a:rPr>
              <a:t> </a:t>
            </a:r>
          </a:p>
          <a:p>
            <a:pPr marL="285750" indent="-285750">
              <a:buFont typeface="Arial" panose="020B0604020202020204" pitchFamily="34" charset="0"/>
              <a:buChar char="•"/>
            </a:pPr>
            <a:r>
              <a:rPr lang="en-US" dirty="0">
                <a:solidFill>
                  <a:srgbClr val="002060"/>
                </a:solidFill>
              </a:rPr>
              <a:t>It generates </a:t>
            </a:r>
            <a:r>
              <a:rPr lang="en-US" b="1" dirty="0">
                <a:solidFill>
                  <a:srgbClr val="002060"/>
                </a:solidFill>
              </a:rPr>
              <a:t>more network traffic than distance vector protocols</a:t>
            </a:r>
            <a:r>
              <a:rPr lang="en-US" dirty="0">
                <a:solidFill>
                  <a:srgbClr val="002060"/>
                </a:solidFill>
              </a:rPr>
              <a:t>. It sends frequent updates about changes in the network topology.</a:t>
            </a:r>
            <a:br>
              <a:rPr lang="en-US" dirty="0">
                <a:solidFill>
                  <a:srgbClr val="002060"/>
                </a:solidFill>
              </a:rPr>
            </a:br>
            <a:r>
              <a:rPr lang="en-US" dirty="0">
                <a:solidFill>
                  <a:srgbClr val="002060"/>
                </a:solidFill>
              </a:rPr>
              <a:t> </a:t>
            </a:r>
          </a:p>
          <a:p>
            <a:pPr marL="285750" indent="-285750">
              <a:buFont typeface="Arial" panose="020B0604020202020204" pitchFamily="34" charset="0"/>
              <a:buChar char="•"/>
            </a:pPr>
            <a:r>
              <a:rPr lang="en-US" dirty="0">
                <a:solidFill>
                  <a:srgbClr val="002060"/>
                </a:solidFill>
              </a:rPr>
              <a:t>These protocols are </a:t>
            </a:r>
            <a:r>
              <a:rPr lang="en-US" b="1" dirty="0">
                <a:solidFill>
                  <a:srgbClr val="002060"/>
                </a:solidFill>
              </a:rPr>
              <a:t>vulnerable to routing attacks</a:t>
            </a:r>
            <a:r>
              <a:rPr lang="en-US" dirty="0">
                <a:solidFill>
                  <a:srgbClr val="002060"/>
                </a:solidFill>
              </a:rPr>
              <a:t>, such as spoofed LSA attacks. It can cause routers to make </a:t>
            </a:r>
            <a:r>
              <a:rPr lang="en-US" b="1" dirty="0">
                <a:solidFill>
                  <a:srgbClr val="002060"/>
                </a:solidFill>
              </a:rPr>
              <a:t>incorrect routing decisions.</a:t>
            </a:r>
          </a:p>
          <a:p>
            <a:pPr>
              <a:buFont typeface="Arial" panose="020B0604020202020204" pitchFamily="34" charset="0"/>
              <a:buChar char="•"/>
            </a:pPr>
            <a:endParaRPr lang="en-US" dirty="0">
              <a:solidFill>
                <a:srgbClr val="002060"/>
              </a:solidFill>
              <a:latin typeface="Mulish"/>
            </a:endParaRPr>
          </a:p>
        </p:txBody>
      </p:sp>
    </p:spTree>
    <p:extLst>
      <p:ext uri="{BB962C8B-B14F-4D97-AF65-F5344CB8AC3E}">
        <p14:creationId xmlns:p14="http://schemas.microsoft.com/office/powerpoint/2010/main" val="394503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Phases of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523220"/>
          </a:xfrm>
          <a:prstGeom prst="rect">
            <a:avLst/>
          </a:prstGeom>
        </p:spPr>
        <p:txBody>
          <a:bodyPr wrap="square">
            <a:spAutoFit/>
          </a:bodyPr>
          <a:lstStyle/>
          <a:p>
            <a:pPr algn="just"/>
            <a:endParaRPr lang="en-US" dirty="0">
              <a:solidFill>
                <a:srgbClr val="002060"/>
              </a:solidFill>
            </a:endParaRPr>
          </a:p>
          <a:p>
            <a:pPr algn="just"/>
            <a:endParaRPr lang="en-US" dirty="0" smtClean="0">
              <a:solidFill>
                <a:srgbClr val="002060"/>
              </a:solidFill>
            </a:endParaRPr>
          </a:p>
        </p:txBody>
      </p:sp>
      <p:sp>
        <p:nvSpPr>
          <p:cNvPr id="2" name="Rectangle 1"/>
          <p:cNvSpPr/>
          <p:nvPr/>
        </p:nvSpPr>
        <p:spPr>
          <a:xfrm>
            <a:off x="123371" y="928915"/>
            <a:ext cx="8868229" cy="4231928"/>
          </a:xfrm>
          <a:prstGeom prst="rect">
            <a:avLst/>
          </a:prstGeom>
        </p:spPr>
        <p:txBody>
          <a:bodyPr wrap="square">
            <a:spAutoFit/>
          </a:bodyPr>
          <a:lstStyle/>
          <a:p>
            <a:pPr algn="just"/>
            <a:r>
              <a:rPr lang="en-US" b="1" dirty="0" smtClean="0">
                <a:solidFill>
                  <a:srgbClr val="C00000"/>
                </a:solidFill>
                <a:latin typeface="Mulish"/>
              </a:rPr>
              <a:t>Flooding </a:t>
            </a:r>
            <a:r>
              <a:rPr lang="en-US" b="1" dirty="0">
                <a:solidFill>
                  <a:srgbClr val="C00000"/>
                </a:solidFill>
                <a:latin typeface="Mulish"/>
              </a:rPr>
              <a:t>Phase </a:t>
            </a:r>
            <a:r>
              <a:rPr lang="en-US" b="1" dirty="0" smtClean="0">
                <a:solidFill>
                  <a:srgbClr val="C00000"/>
                </a:solidFill>
                <a:latin typeface="Mulish"/>
              </a:rPr>
              <a:t>:</a:t>
            </a:r>
            <a:endParaRPr lang="en-US" b="1" dirty="0">
              <a:solidFill>
                <a:srgbClr val="C00000"/>
              </a:solidFill>
              <a:latin typeface="Mulish"/>
            </a:endParaRPr>
          </a:p>
          <a:p>
            <a:pPr marL="285750" indent="-285750" algn="just">
              <a:buFont typeface="Arial" panose="020B0604020202020204" pitchFamily="34" charset="0"/>
              <a:buChar char="•"/>
            </a:pPr>
            <a:r>
              <a:rPr lang="en-US" dirty="0">
                <a:solidFill>
                  <a:srgbClr val="C00000"/>
                </a:solidFill>
                <a:latin typeface="Mulish"/>
              </a:rPr>
              <a:t>In this phase, each router floods its own LSA to all other routers in the network. </a:t>
            </a:r>
            <a:endParaRPr lang="en-US" dirty="0" smtClean="0">
              <a:solidFill>
                <a:srgbClr val="C00000"/>
              </a:solidFill>
              <a:latin typeface="Mulish"/>
            </a:endParaRPr>
          </a:p>
          <a:p>
            <a:pPr marL="285750" indent="-285750" algn="just">
              <a:buFont typeface="Arial" panose="020B0604020202020204" pitchFamily="34" charset="0"/>
              <a:buChar char="•"/>
            </a:pPr>
            <a:endParaRPr lang="en-US" dirty="0">
              <a:solidFill>
                <a:srgbClr val="C00000"/>
              </a:solidFill>
              <a:latin typeface="Mulish"/>
            </a:endParaRPr>
          </a:p>
          <a:p>
            <a:pPr marL="285750" indent="-285750" algn="just">
              <a:buFont typeface="Arial" panose="020B0604020202020204" pitchFamily="34" charset="0"/>
              <a:buChar char="•"/>
            </a:pPr>
            <a:r>
              <a:rPr lang="en-US" dirty="0" smtClean="0">
                <a:solidFill>
                  <a:srgbClr val="C00000"/>
                </a:solidFill>
                <a:latin typeface="Mulish"/>
              </a:rPr>
              <a:t>The </a:t>
            </a:r>
            <a:r>
              <a:rPr lang="en-US" dirty="0">
                <a:solidFill>
                  <a:srgbClr val="C00000"/>
                </a:solidFill>
                <a:latin typeface="Mulish"/>
              </a:rPr>
              <a:t>LSA contains information about the </a:t>
            </a:r>
            <a:r>
              <a:rPr lang="en-US" b="1" dirty="0">
                <a:solidFill>
                  <a:srgbClr val="C00000"/>
                </a:solidFill>
                <a:latin typeface="Mulish"/>
              </a:rPr>
              <a:t>router's own links. </a:t>
            </a:r>
            <a:r>
              <a:rPr lang="en-US" dirty="0">
                <a:solidFill>
                  <a:srgbClr val="C00000"/>
                </a:solidFill>
                <a:latin typeface="Mulish"/>
              </a:rPr>
              <a:t>It also contains the state of its neighboring routers. Routers use the </a:t>
            </a:r>
            <a:r>
              <a:rPr lang="en-US" b="1" dirty="0">
                <a:solidFill>
                  <a:srgbClr val="C00000"/>
                </a:solidFill>
                <a:latin typeface="Mulish"/>
              </a:rPr>
              <a:t>LSA to build their own LSDB and to update the database as changes occur in the network</a:t>
            </a:r>
            <a:r>
              <a:rPr lang="en-US" b="1" dirty="0" smtClean="0">
                <a:solidFill>
                  <a:srgbClr val="C00000"/>
                </a:solidFill>
                <a:latin typeface="Mulish"/>
              </a:rPr>
              <a:t>.</a:t>
            </a:r>
          </a:p>
          <a:p>
            <a:pPr marL="285750" indent="-285750" algn="just">
              <a:buFont typeface="Arial" panose="020B0604020202020204" pitchFamily="34" charset="0"/>
              <a:buChar char="•"/>
            </a:pPr>
            <a:endParaRPr lang="en-US" dirty="0">
              <a:solidFill>
                <a:srgbClr val="C00000"/>
              </a:solidFill>
              <a:latin typeface="Mulish"/>
            </a:endParaRPr>
          </a:p>
          <a:p>
            <a:pPr algn="just"/>
            <a:r>
              <a:rPr lang="en-US" b="1" dirty="0">
                <a:solidFill>
                  <a:srgbClr val="002060"/>
                </a:solidFill>
                <a:latin typeface="Mulish"/>
              </a:rPr>
              <a:t>Calculation </a:t>
            </a:r>
            <a:r>
              <a:rPr lang="en-US" b="1" dirty="0" smtClean="0">
                <a:solidFill>
                  <a:srgbClr val="002060"/>
                </a:solidFill>
                <a:latin typeface="Mulish"/>
              </a:rPr>
              <a:t>Phase:</a:t>
            </a:r>
          </a:p>
          <a:p>
            <a:pPr algn="just"/>
            <a:endParaRPr lang="en-US" b="1" dirty="0">
              <a:solidFill>
                <a:srgbClr val="002060"/>
              </a:solidFill>
              <a:latin typeface="Mulish"/>
            </a:endParaRPr>
          </a:p>
          <a:p>
            <a:pPr marL="285750" indent="-285750" algn="just">
              <a:buFont typeface="Arial" panose="020B0604020202020204" pitchFamily="34" charset="0"/>
              <a:buChar char="•"/>
            </a:pPr>
            <a:r>
              <a:rPr lang="en-US" sz="1300" dirty="0">
                <a:solidFill>
                  <a:srgbClr val="002060"/>
                </a:solidFill>
                <a:latin typeface="Mulish"/>
              </a:rPr>
              <a:t>Once each router has received all LSAs from its neighbors and has built its own LSDB, </a:t>
            </a:r>
            <a:r>
              <a:rPr lang="en-US" sz="1300" b="1" dirty="0">
                <a:solidFill>
                  <a:srgbClr val="002060"/>
                </a:solidFill>
                <a:latin typeface="Mulish"/>
              </a:rPr>
              <a:t>it performs a shortest-path-first (SPF) calculation.</a:t>
            </a:r>
            <a:r>
              <a:rPr lang="en-US" sz="1300" dirty="0">
                <a:solidFill>
                  <a:srgbClr val="002060"/>
                </a:solidFill>
                <a:latin typeface="Mulish"/>
              </a:rPr>
              <a:t> </a:t>
            </a:r>
            <a:r>
              <a:rPr lang="en-US" sz="1300" dirty="0" smtClean="0">
                <a:solidFill>
                  <a:srgbClr val="002060"/>
                </a:solidFill>
                <a:latin typeface="Mulish"/>
              </a:rPr>
              <a:t>It </a:t>
            </a:r>
            <a:r>
              <a:rPr lang="en-US" sz="1300" dirty="0">
                <a:solidFill>
                  <a:srgbClr val="002060"/>
                </a:solidFill>
                <a:latin typeface="Mulish"/>
              </a:rPr>
              <a:t>performs SPF to determine the best path to each destination in the network. </a:t>
            </a:r>
            <a:endParaRPr lang="en-US" sz="1300" dirty="0" smtClean="0">
              <a:solidFill>
                <a:srgbClr val="002060"/>
              </a:solidFill>
              <a:latin typeface="Mulish"/>
            </a:endParaRPr>
          </a:p>
          <a:p>
            <a:pPr marL="285750" indent="-285750" algn="just">
              <a:buFont typeface="Arial" panose="020B0604020202020204" pitchFamily="34" charset="0"/>
              <a:buChar char="•"/>
            </a:pPr>
            <a:endParaRPr lang="en-US" sz="1300" dirty="0" smtClean="0">
              <a:solidFill>
                <a:srgbClr val="002060"/>
              </a:solidFill>
              <a:latin typeface="Mulish"/>
            </a:endParaRPr>
          </a:p>
          <a:p>
            <a:pPr marL="285750" indent="-285750" algn="just">
              <a:buFont typeface="Arial" panose="020B0604020202020204" pitchFamily="34" charset="0"/>
              <a:buChar char="•"/>
            </a:pPr>
            <a:r>
              <a:rPr lang="en-US" sz="1300" dirty="0" smtClean="0">
                <a:solidFill>
                  <a:srgbClr val="002060"/>
                </a:solidFill>
                <a:latin typeface="Mulish"/>
              </a:rPr>
              <a:t>The </a:t>
            </a:r>
            <a:r>
              <a:rPr lang="en-US" sz="1300" dirty="0">
                <a:solidFill>
                  <a:srgbClr val="002060"/>
                </a:solidFill>
                <a:latin typeface="Mulish"/>
              </a:rPr>
              <a:t>SPF calculation </a:t>
            </a:r>
            <a:r>
              <a:rPr lang="en-US" sz="1300" b="1" dirty="0">
                <a:solidFill>
                  <a:srgbClr val="002060"/>
                </a:solidFill>
                <a:latin typeface="Mulish"/>
              </a:rPr>
              <a:t>considers the cost of each link</a:t>
            </a:r>
            <a:r>
              <a:rPr lang="en-US" sz="1300" dirty="0">
                <a:solidFill>
                  <a:srgbClr val="002060"/>
                </a:solidFill>
                <a:latin typeface="Mulish"/>
              </a:rPr>
              <a:t>. It also considers the state of each router in the LSDB. The result of the </a:t>
            </a:r>
            <a:r>
              <a:rPr lang="en-US" sz="1300" b="1" dirty="0">
                <a:solidFill>
                  <a:srgbClr val="002060"/>
                </a:solidFill>
                <a:latin typeface="Mulish"/>
              </a:rPr>
              <a:t>SPF calculation is used to build the forwarding table</a:t>
            </a:r>
            <a:r>
              <a:rPr lang="en-US" sz="1300" dirty="0">
                <a:solidFill>
                  <a:srgbClr val="002060"/>
                </a:solidFill>
                <a:latin typeface="Mulish"/>
              </a:rPr>
              <a:t>. This table contains the best path to each destination. This table is used to forward packets to their intended destination</a:t>
            </a:r>
            <a:r>
              <a:rPr lang="en-US" sz="1300" dirty="0" smtClean="0">
                <a:solidFill>
                  <a:srgbClr val="002060"/>
                </a:solidFill>
                <a:latin typeface="Mulish"/>
              </a:rPr>
              <a:t>.</a:t>
            </a:r>
          </a:p>
          <a:p>
            <a:pPr marL="285750" indent="-285750" algn="just">
              <a:buFont typeface="Arial" panose="020B0604020202020204" pitchFamily="34" charset="0"/>
              <a:buChar char="•"/>
            </a:pPr>
            <a:endParaRPr lang="en-US" sz="1300" dirty="0">
              <a:solidFill>
                <a:srgbClr val="002060"/>
              </a:solidFill>
              <a:latin typeface="Mulish"/>
            </a:endParaRPr>
          </a:p>
          <a:p>
            <a:pPr marL="285750" indent="-285750" algn="just">
              <a:buFont typeface="Arial" panose="020B0604020202020204" pitchFamily="34" charset="0"/>
              <a:buChar char="•"/>
            </a:pPr>
            <a:r>
              <a:rPr lang="en-US" sz="1300" dirty="0">
                <a:solidFill>
                  <a:srgbClr val="002060"/>
                </a:solidFill>
                <a:latin typeface="Mulish"/>
              </a:rPr>
              <a:t>These two phases are </a:t>
            </a:r>
            <a:r>
              <a:rPr lang="en-US" sz="1300" b="1" dirty="0">
                <a:solidFill>
                  <a:srgbClr val="002060"/>
                </a:solidFill>
                <a:latin typeface="Mulish"/>
              </a:rPr>
              <a:t>continuous and occur simultaneously in the link state routing protocol</a:t>
            </a:r>
            <a:r>
              <a:rPr lang="en-US" sz="1300" dirty="0">
                <a:solidFill>
                  <a:srgbClr val="002060"/>
                </a:solidFill>
                <a:latin typeface="Mulish"/>
              </a:rPr>
              <a:t>. Routers continue to flood LSAs and update their LSDBs as changes occur in the network. They recalculate the SPF algorithm to determine the </a:t>
            </a:r>
            <a:r>
              <a:rPr lang="en-US" sz="1300" b="1" dirty="0">
                <a:solidFill>
                  <a:srgbClr val="002060"/>
                </a:solidFill>
                <a:latin typeface="Mulish"/>
              </a:rPr>
              <a:t>best path to each destination based on the most up-to-date network topology information.</a:t>
            </a:r>
          </a:p>
        </p:txBody>
      </p:sp>
    </p:spTree>
    <p:extLst>
      <p:ext uri="{BB962C8B-B14F-4D97-AF65-F5344CB8AC3E}">
        <p14:creationId xmlns:p14="http://schemas.microsoft.com/office/powerpoint/2010/main" val="3838954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Distance Vector Vs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0194" y="910773"/>
            <a:ext cx="8922204" cy="523220"/>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71945798"/>
              </p:ext>
            </p:extLst>
          </p:nvPr>
        </p:nvGraphicFramePr>
        <p:xfrm>
          <a:off x="252483" y="1008743"/>
          <a:ext cx="8811687" cy="3890805"/>
        </p:xfrm>
        <a:graphic>
          <a:graphicData uri="http://schemas.openxmlformats.org/drawingml/2006/table">
            <a:tbl>
              <a:tblPr/>
              <a:tblGrid>
                <a:gridCol w="1828801"/>
                <a:gridCol w="3091217"/>
                <a:gridCol w="3891669"/>
              </a:tblGrid>
              <a:tr h="197325">
                <a:tc>
                  <a:txBody>
                    <a:bodyPr/>
                    <a:lstStyle/>
                    <a:p>
                      <a:pPr algn="ctr"/>
                      <a:r>
                        <a:rPr lang="en-IN" sz="800" b="1" dirty="0" smtClean="0">
                          <a:effectLst/>
                        </a:rPr>
                        <a:t>Parameter</a:t>
                      </a:r>
                      <a:endParaRPr lang="en-IN" sz="800" b="1" dirty="0">
                        <a:effectLst/>
                      </a:endParaRPr>
                    </a:p>
                  </a:txBody>
                  <a:tcPr marL="33825" marR="33825" marT="33825" marB="33825" anchor="ctr">
                    <a:lnL w="12700" cap="flat" cmpd="sng" algn="ctr">
                      <a:solidFill>
                        <a:srgbClr val="303352"/>
                      </a:solidFill>
                      <a:prstDash val="solid"/>
                      <a:round/>
                      <a:headEnd type="none" w="med" len="med"/>
                      <a:tailEnd type="none" w="med" len="med"/>
                    </a:lnL>
                    <a:lnR w="12700" cap="flat" cmpd="sng" algn="ctr">
                      <a:solidFill>
                        <a:srgbClr val="903652"/>
                      </a:solidFill>
                      <a:prstDash val="solid"/>
                      <a:round/>
                      <a:headEnd type="none" w="med" len="med"/>
                      <a:tailEnd type="none" w="med" len="med"/>
                    </a:lnR>
                    <a:lnT w="12700" cap="flat" cmpd="sng" algn="ctr">
                      <a:solidFill>
                        <a:srgbClr val="303352"/>
                      </a:solidFill>
                      <a:prstDash val="solid"/>
                      <a:round/>
                      <a:headEnd type="none" w="med" len="med"/>
                      <a:tailEnd type="none" w="med" len="med"/>
                    </a:lnT>
                    <a:lnB w="12700" cap="flat" cmpd="sng" algn="ctr">
                      <a:solidFill>
                        <a:srgbClr val="C03352"/>
                      </a:solidFill>
                      <a:prstDash val="solid"/>
                      <a:round/>
                      <a:headEnd type="none" w="med" len="med"/>
                      <a:tailEnd type="none" w="med" len="med"/>
                    </a:lnB>
                    <a:solidFill>
                      <a:srgbClr val="EEFFEE"/>
                    </a:solidFill>
                  </a:tcPr>
                </a:tc>
                <a:tc>
                  <a:txBody>
                    <a:bodyPr/>
                    <a:lstStyle/>
                    <a:p>
                      <a:pPr algn="ctr"/>
                      <a:r>
                        <a:rPr lang="en-IN" sz="800" b="1">
                          <a:effectLst/>
                        </a:rPr>
                        <a:t>Distance Vector Routing</a:t>
                      </a:r>
                    </a:p>
                  </a:txBody>
                  <a:tcPr marL="33825" marR="33825" marT="33825" marB="33825" anchor="ctr">
                    <a:lnL w="12700" cap="flat" cmpd="sng" algn="ctr">
                      <a:solidFill>
                        <a:srgbClr val="903652"/>
                      </a:solidFill>
                      <a:prstDash val="solid"/>
                      <a:round/>
                      <a:headEnd type="none" w="med" len="med"/>
                      <a:tailEnd type="none" w="med" len="med"/>
                    </a:lnL>
                    <a:lnR w="12700" cap="flat" cmpd="sng" algn="ctr">
                      <a:solidFill>
                        <a:srgbClr val="103852"/>
                      </a:solidFill>
                      <a:prstDash val="solid"/>
                      <a:round/>
                      <a:headEnd type="none" w="med" len="med"/>
                      <a:tailEnd type="none" w="med" len="med"/>
                    </a:lnR>
                    <a:lnT w="12700" cap="flat" cmpd="sng" algn="ctr">
                      <a:solidFill>
                        <a:srgbClr val="903652"/>
                      </a:solidFill>
                      <a:prstDash val="solid"/>
                      <a:round/>
                      <a:headEnd type="none" w="med" len="med"/>
                      <a:tailEnd type="none" w="med" len="med"/>
                    </a:lnT>
                    <a:lnB w="12700" cap="flat" cmpd="sng" algn="ctr">
                      <a:solidFill>
                        <a:srgbClr val="903052"/>
                      </a:solidFill>
                      <a:prstDash val="solid"/>
                      <a:round/>
                      <a:headEnd type="none" w="med" len="med"/>
                      <a:tailEnd type="none" w="med" len="med"/>
                    </a:lnB>
                    <a:solidFill>
                      <a:srgbClr val="EEFFEE"/>
                    </a:solidFill>
                  </a:tcPr>
                </a:tc>
                <a:tc>
                  <a:txBody>
                    <a:bodyPr/>
                    <a:lstStyle/>
                    <a:p>
                      <a:pPr algn="ctr"/>
                      <a:r>
                        <a:rPr lang="en-IN" sz="800" b="1">
                          <a:effectLst/>
                        </a:rPr>
                        <a:t>Link State Routing</a:t>
                      </a:r>
                    </a:p>
                  </a:txBody>
                  <a:tcPr marL="33825" marR="33825" marT="33825" marB="33825" anchor="ctr">
                    <a:lnL w="12700" cap="flat" cmpd="sng" algn="ctr">
                      <a:solidFill>
                        <a:srgbClr val="103852"/>
                      </a:solidFill>
                      <a:prstDash val="solid"/>
                      <a:round/>
                      <a:headEnd type="none" w="med" len="med"/>
                      <a:tailEnd type="none" w="med" len="med"/>
                    </a:lnL>
                    <a:lnR w="7620" cap="flat" cmpd="sng" algn="ctr">
                      <a:solidFill>
                        <a:srgbClr val="103852"/>
                      </a:solidFill>
                      <a:prstDash val="solid"/>
                      <a:round/>
                      <a:headEnd type="none" w="med" len="med"/>
                      <a:tailEnd type="none" w="med" len="med"/>
                    </a:lnR>
                    <a:lnT w="12700" cap="flat" cmpd="sng" algn="ctr">
                      <a:solidFill>
                        <a:srgbClr val="103852"/>
                      </a:solidFill>
                      <a:prstDash val="solid"/>
                      <a:round/>
                      <a:headEnd type="none" w="med" len="med"/>
                      <a:tailEnd type="none" w="med" len="med"/>
                    </a:lnT>
                    <a:lnB w="12700" cap="flat" cmpd="sng" algn="ctr">
                      <a:solidFill>
                        <a:srgbClr val="403852"/>
                      </a:solidFill>
                      <a:prstDash val="solid"/>
                      <a:round/>
                      <a:headEnd type="none" w="med" len="med"/>
                      <a:tailEnd type="none" w="med" len="med"/>
                    </a:lnB>
                    <a:solidFill>
                      <a:srgbClr val="EEFFEE"/>
                    </a:solidFill>
                  </a:tcPr>
                </a:tc>
              </a:tr>
              <a:tr h="324234">
                <a:tc>
                  <a:txBody>
                    <a:bodyPr/>
                    <a:lstStyle/>
                    <a:p>
                      <a:pPr marL="171450" indent="-171450" algn="l">
                        <a:buFont typeface="Arial" panose="020B0604020202020204" pitchFamily="34" charset="0"/>
                        <a:buChar char="•"/>
                      </a:pPr>
                      <a:r>
                        <a:rPr lang="en-IN" sz="800" b="1" dirty="0">
                          <a:solidFill>
                            <a:srgbClr val="002060"/>
                          </a:solidFill>
                          <a:effectLst/>
                        </a:rPr>
                        <a:t>Routing Information</a:t>
                      </a:r>
                    </a:p>
                  </a:txBody>
                  <a:tcPr marL="33825" marR="33825" marT="33825" marB="33825" anchor="ctr">
                    <a:lnL w="12700" cap="flat" cmpd="sng" algn="ctr">
                      <a:solidFill>
                        <a:srgbClr val="C03352"/>
                      </a:solidFill>
                      <a:prstDash val="solid"/>
                      <a:round/>
                      <a:headEnd type="none" w="med" len="med"/>
                      <a:tailEnd type="none" w="med" len="med"/>
                    </a:lnL>
                    <a:lnR w="12700" cap="flat" cmpd="sng" algn="ctr">
                      <a:solidFill>
                        <a:srgbClr val="903052"/>
                      </a:solidFill>
                      <a:prstDash val="solid"/>
                      <a:round/>
                      <a:headEnd type="none" w="med" len="med"/>
                      <a:tailEnd type="none" w="med" len="med"/>
                    </a:lnR>
                    <a:lnT w="12700" cap="flat" cmpd="sng" algn="ctr">
                      <a:solidFill>
                        <a:srgbClr val="C03352"/>
                      </a:solidFill>
                      <a:prstDash val="solid"/>
                      <a:round/>
                      <a:headEnd type="none" w="med" len="med"/>
                      <a:tailEnd type="none" w="med" len="med"/>
                    </a:lnT>
                    <a:lnB w="12700" cap="flat" cmpd="sng" algn="ctr">
                      <a:solidFill>
                        <a:srgbClr val="A02C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C00000"/>
                          </a:solidFill>
                          <a:effectLst/>
                        </a:rPr>
                        <a:t>Routers share their routing tables with their neighbors.</a:t>
                      </a:r>
                    </a:p>
                  </a:txBody>
                  <a:tcPr marL="33825" marR="33825" marT="33825" marB="33825" anchor="ctr">
                    <a:lnL w="12700" cap="flat" cmpd="sng" algn="ctr">
                      <a:solidFill>
                        <a:srgbClr val="903052"/>
                      </a:solidFill>
                      <a:prstDash val="solid"/>
                      <a:round/>
                      <a:headEnd type="none" w="med" len="med"/>
                      <a:tailEnd type="none" w="med" len="med"/>
                    </a:lnL>
                    <a:lnR w="12700" cap="flat" cmpd="sng" algn="ctr">
                      <a:solidFill>
                        <a:srgbClr val="403852"/>
                      </a:solidFill>
                      <a:prstDash val="solid"/>
                      <a:round/>
                      <a:headEnd type="none" w="med" len="med"/>
                      <a:tailEnd type="none" w="med" len="med"/>
                    </a:lnR>
                    <a:lnT w="12700" cap="flat" cmpd="sng" algn="ctr">
                      <a:solidFill>
                        <a:srgbClr val="903052"/>
                      </a:solidFill>
                      <a:prstDash val="solid"/>
                      <a:round/>
                      <a:headEnd type="none" w="med" len="med"/>
                      <a:tailEnd type="none" w="med" len="med"/>
                    </a:lnT>
                    <a:lnB w="12700" cap="flat" cmpd="sng" algn="ctr">
                      <a:solidFill>
                        <a:srgbClr val="F039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002060"/>
                          </a:solidFill>
                          <a:effectLst/>
                        </a:rPr>
                        <a:t>Routers share information about the entire network topology.</a:t>
                      </a:r>
                    </a:p>
                  </a:txBody>
                  <a:tcPr marL="33825" marR="33825" marT="33825" marB="33825" anchor="ctr">
                    <a:lnL w="12700" cap="flat" cmpd="sng" algn="ctr">
                      <a:solidFill>
                        <a:srgbClr val="403852"/>
                      </a:solidFill>
                      <a:prstDash val="solid"/>
                      <a:round/>
                      <a:headEnd type="none" w="med" len="med"/>
                      <a:tailEnd type="none" w="med" len="med"/>
                    </a:lnL>
                    <a:lnR w="7620" cap="flat" cmpd="sng" algn="ctr">
                      <a:solidFill>
                        <a:srgbClr val="403852"/>
                      </a:solidFill>
                      <a:prstDash val="solid"/>
                      <a:round/>
                      <a:headEnd type="none" w="med" len="med"/>
                      <a:tailEnd type="none" w="med" len="med"/>
                    </a:lnR>
                    <a:lnT w="12700" cap="flat" cmpd="sng" algn="ctr">
                      <a:solidFill>
                        <a:srgbClr val="403852"/>
                      </a:solidFill>
                      <a:prstDash val="solid"/>
                      <a:round/>
                      <a:headEnd type="none" w="med" len="med"/>
                      <a:tailEnd type="none" w="med" len="med"/>
                    </a:lnT>
                    <a:lnB w="12700" cap="flat" cmpd="sng" algn="ctr">
                      <a:solidFill>
                        <a:srgbClr val="B04052"/>
                      </a:solidFill>
                      <a:prstDash val="solid"/>
                      <a:round/>
                      <a:headEnd type="none" w="med" len="med"/>
                      <a:tailEnd type="none" w="med" len="med"/>
                    </a:lnB>
                    <a:solidFill>
                      <a:srgbClr val="FFFFFF"/>
                    </a:solidFill>
                  </a:tcPr>
                </a:tc>
              </a:tr>
              <a:tr h="197325">
                <a:tc>
                  <a:txBody>
                    <a:bodyPr/>
                    <a:lstStyle/>
                    <a:p>
                      <a:pPr marL="171450" indent="-171450" algn="l">
                        <a:buFont typeface="Arial" panose="020B0604020202020204" pitchFamily="34" charset="0"/>
                        <a:buChar char="•"/>
                      </a:pPr>
                      <a:r>
                        <a:rPr lang="en-IN" sz="800" b="1" dirty="0">
                          <a:solidFill>
                            <a:srgbClr val="002060"/>
                          </a:solidFill>
                          <a:effectLst/>
                        </a:rPr>
                        <a:t>Convergence</a:t>
                      </a:r>
                    </a:p>
                  </a:txBody>
                  <a:tcPr marL="33825" marR="33825" marT="33825" marB="33825" anchor="ctr">
                    <a:lnL w="12700" cap="flat" cmpd="sng" algn="ctr">
                      <a:solidFill>
                        <a:srgbClr val="A02C52"/>
                      </a:solidFill>
                      <a:prstDash val="solid"/>
                      <a:round/>
                      <a:headEnd type="none" w="med" len="med"/>
                      <a:tailEnd type="none" w="med" len="med"/>
                    </a:lnL>
                    <a:lnR w="12700" cap="flat" cmpd="sng" algn="ctr">
                      <a:solidFill>
                        <a:srgbClr val="F03952"/>
                      </a:solidFill>
                      <a:prstDash val="solid"/>
                      <a:round/>
                      <a:headEnd type="none" w="med" len="med"/>
                      <a:tailEnd type="none" w="med" len="med"/>
                    </a:lnR>
                    <a:lnT w="12700" cap="flat" cmpd="sng" algn="ctr">
                      <a:solidFill>
                        <a:srgbClr val="A02C52"/>
                      </a:solidFill>
                      <a:prstDash val="solid"/>
                      <a:round/>
                      <a:headEnd type="none" w="med" len="med"/>
                      <a:tailEnd type="none" w="med" len="med"/>
                    </a:lnT>
                    <a:lnB w="12700" cap="flat" cmpd="sng" algn="ctr">
                      <a:solidFill>
                        <a:srgbClr val="604B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IN" sz="800" b="0" dirty="0">
                          <a:solidFill>
                            <a:srgbClr val="C00000"/>
                          </a:solidFill>
                          <a:effectLst/>
                        </a:rPr>
                        <a:t>Slower convergence.</a:t>
                      </a:r>
                    </a:p>
                  </a:txBody>
                  <a:tcPr marL="33825" marR="33825" marT="33825" marB="33825" anchor="ctr">
                    <a:lnL w="12700" cap="flat" cmpd="sng" algn="ctr">
                      <a:solidFill>
                        <a:srgbClr val="F03952"/>
                      </a:solidFill>
                      <a:prstDash val="solid"/>
                      <a:round/>
                      <a:headEnd type="none" w="med" len="med"/>
                      <a:tailEnd type="none" w="med" len="med"/>
                    </a:lnL>
                    <a:lnR w="12700" cap="flat" cmpd="sng" algn="ctr">
                      <a:solidFill>
                        <a:srgbClr val="B04052"/>
                      </a:solidFill>
                      <a:prstDash val="solid"/>
                      <a:round/>
                      <a:headEnd type="none" w="med" len="med"/>
                      <a:tailEnd type="none" w="med" len="med"/>
                    </a:lnR>
                    <a:lnT w="12700" cap="flat" cmpd="sng" algn="ctr">
                      <a:solidFill>
                        <a:srgbClr val="F03952"/>
                      </a:solidFill>
                      <a:prstDash val="solid"/>
                      <a:round/>
                      <a:headEnd type="none" w="med" len="med"/>
                      <a:tailEnd type="none" w="med" len="med"/>
                    </a:lnT>
                    <a:lnB w="12700" cap="flat" cmpd="sng" algn="ctr">
                      <a:solidFill>
                        <a:srgbClr val="D044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IN" sz="800" b="0" dirty="0">
                          <a:solidFill>
                            <a:srgbClr val="002060"/>
                          </a:solidFill>
                          <a:effectLst/>
                        </a:rPr>
                        <a:t>Faster convergence.</a:t>
                      </a:r>
                    </a:p>
                  </a:txBody>
                  <a:tcPr marL="33825" marR="33825" marT="33825" marB="33825" anchor="ctr">
                    <a:lnL w="12700" cap="flat" cmpd="sng" algn="ctr">
                      <a:solidFill>
                        <a:srgbClr val="B04052"/>
                      </a:solidFill>
                      <a:prstDash val="solid"/>
                      <a:round/>
                      <a:headEnd type="none" w="med" len="med"/>
                      <a:tailEnd type="none" w="med" len="med"/>
                    </a:lnL>
                    <a:lnR w="7620" cap="flat" cmpd="sng" algn="ctr">
                      <a:solidFill>
                        <a:srgbClr val="B04052"/>
                      </a:solidFill>
                      <a:prstDash val="solid"/>
                      <a:round/>
                      <a:headEnd type="none" w="med" len="med"/>
                      <a:tailEnd type="none" w="med" len="med"/>
                    </a:lnR>
                    <a:lnT w="12700" cap="flat" cmpd="sng" algn="ctr">
                      <a:solidFill>
                        <a:srgbClr val="B04052"/>
                      </a:solidFill>
                      <a:prstDash val="solid"/>
                      <a:round/>
                      <a:headEnd type="none" w="med" len="med"/>
                      <a:tailEnd type="none" w="med" len="med"/>
                    </a:lnT>
                    <a:lnB w="12700" cap="flat" cmpd="sng" algn="ctr">
                      <a:solidFill>
                        <a:srgbClr val="504652"/>
                      </a:solidFill>
                      <a:prstDash val="solid"/>
                      <a:round/>
                      <a:headEnd type="none" w="med" len="med"/>
                      <a:tailEnd type="none" w="med" len="med"/>
                    </a:lnB>
                    <a:solidFill>
                      <a:srgbClr val="FFFFFF"/>
                    </a:solidFill>
                  </a:tcPr>
                </a:tc>
              </a:tr>
              <a:tr h="324234">
                <a:tc>
                  <a:txBody>
                    <a:bodyPr/>
                    <a:lstStyle/>
                    <a:p>
                      <a:pPr marL="171450" indent="-171450" algn="l">
                        <a:buFont typeface="Arial" panose="020B0604020202020204" pitchFamily="34" charset="0"/>
                        <a:buChar char="•"/>
                      </a:pPr>
                      <a:r>
                        <a:rPr lang="en-IN" sz="800" b="1" dirty="0">
                          <a:solidFill>
                            <a:srgbClr val="002060"/>
                          </a:solidFill>
                          <a:effectLst/>
                        </a:rPr>
                        <a:t>Updates</a:t>
                      </a:r>
                    </a:p>
                  </a:txBody>
                  <a:tcPr marL="33825" marR="33825" marT="33825" marB="33825" anchor="ctr">
                    <a:lnL w="12700" cap="flat" cmpd="sng" algn="ctr">
                      <a:solidFill>
                        <a:srgbClr val="604B52"/>
                      </a:solidFill>
                      <a:prstDash val="solid"/>
                      <a:round/>
                      <a:headEnd type="none" w="med" len="med"/>
                      <a:tailEnd type="none" w="med" len="med"/>
                    </a:lnL>
                    <a:lnR w="12700" cap="flat" cmpd="sng" algn="ctr">
                      <a:solidFill>
                        <a:srgbClr val="D04452"/>
                      </a:solidFill>
                      <a:prstDash val="solid"/>
                      <a:round/>
                      <a:headEnd type="none" w="med" len="med"/>
                      <a:tailEnd type="none" w="med" len="med"/>
                    </a:lnR>
                    <a:lnT w="12700" cap="flat" cmpd="sng" algn="ctr">
                      <a:solidFill>
                        <a:srgbClr val="604B52"/>
                      </a:solidFill>
                      <a:prstDash val="solid"/>
                      <a:round/>
                      <a:headEnd type="none" w="med" len="med"/>
                      <a:tailEnd type="none" w="med" len="med"/>
                    </a:lnT>
                    <a:lnB w="12700" cap="flat" cmpd="sng" algn="ctr">
                      <a:solidFill>
                        <a:srgbClr val="004B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C00000"/>
                          </a:solidFill>
                          <a:effectLst/>
                        </a:rPr>
                        <a:t>Periodic updates are sent to neighboring routers.</a:t>
                      </a:r>
                    </a:p>
                  </a:txBody>
                  <a:tcPr marL="33825" marR="33825" marT="33825" marB="33825" anchor="ctr">
                    <a:lnL w="12700" cap="flat" cmpd="sng" algn="ctr">
                      <a:solidFill>
                        <a:srgbClr val="D04452"/>
                      </a:solidFill>
                      <a:prstDash val="solid"/>
                      <a:round/>
                      <a:headEnd type="none" w="med" len="med"/>
                      <a:tailEnd type="none" w="med" len="med"/>
                    </a:lnL>
                    <a:lnR w="12700" cap="flat" cmpd="sng" algn="ctr">
                      <a:solidFill>
                        <a:srgbClr val="504652"/>
                      </a:solidFill>
                      <a:prstDash val="solid"/>
                      <a:round/>
                      <a:headEnd type="none" w="med" len="med"/>
                      <a:tailEnd type="none" w="med" len="med"/>
                    </a:lnR>
                    <a:lnT w="12700" cap="flat" cmpd="sng" algn="ctr">
                      <a:solidFill>
                        <a:srgbClr val="D04452"/>
                      </a:solidFill>
                      <a:prstDash val="solid"/>
                      <a:round/>
                      <a:headEnd type="none" w="med" len="med"/>
                      <a:tailEnd type="none" w="med" len="med"/>
                    </a:lnT>
                    <a:lnB w="12700" cap="flat" cmpd="sng" algn="ctr">
                      <a:solidFill>
                        <a:srgbClr val="7050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002060"/>
                          </a:solidFill>
                          <a:effectLst/>
                        </a:rPr>
                        <a:t>Updates are triggered by changes in the network topology.</a:t>
                      </a:r>
                    </a:p>
                  </a:txBody>
                  <a:tcPr marL="33825" marR="33825" marT="33825" marB="33825" anchor="ctr">
                    <a:lnL w="12700" cap="flat" cmpd="sng" algn="ctr">
                      <a:solidFill>
                        <a:srgbClr val="504652"/>
                      </a:solidFill>
                      <a:prstDash val="solid"/>
                      <a:round/>
                      <a:headEnd type="none" w="med" len="med"/>
                      <a:tailEnd type="none" w="med" len="med"/>
                    </a:lnL>
                    <a:lnR w="7620" cap="flat" cmpd="sng" algn="ctr">
                      <a:solidFill>
                        <a:srgbClr val="504652"/>
                      </a:solidFill>
                      <a:prstDash val="solid"/>
                      <a:round/>
                      <a:headEnd type="none" w="med" len="med"/>
                      <a:tailEnd type="none" w="med" len="med"/>
                    </a:lnR>
                    <a:lnT w="12700" cap="flat" cmpd="sng" algn="ctr">
                      <a:solidFill>
                        <a:srgbClr val="504652"/>
                      </a:solidFill>
                      <a:prstDash val="solid"/>
                      <a:round/>
                      <a:headEnd type="none" w="med" len="med"/>
                      <a:tailEnd type="none" w="med" len="med"/>
                    </a:lnT>
                    <a:lnB w="12700" cap="flat" cmpd="sng" algn="ctr">
                      <a:solidFill>
                        <a:srgbClr val="704D52"/>
                      </a:solidFill>
                      <a:prstDash val="solid"/>
                      <a:round/>
                      <a:headEnd type="none" w="med" len="med"/>
                      <a:tailEnd type="none" w="med" len="med"/>
                    </a:lnB>
                    <a:solidFill>
                      <a:srgbClr val="FFFFFF"/>
                    </a:solidFill>
                  </a:tcPr>
                </a:tc>
              </a:tr>
              <a:tr h="324234">
                <a:tc>
                  <a:txBody>
                    <a:bodyPr/>
                    <a:lstStyle/>
                    <a:p>
                      <a:pPr marL="171450" indent="-171450" algn="l">
                        <a:buFont typeface="Arial" panose="020B0604020202020204" pitchFamily="34" charset="0"/>
                        <a:buChar char="•"/>
                      </a:pPr>
                      <a:r>
                        <a:rPr lang="en-IN" sz="800" b="1" dirty="0">
                          <a:solidFill>
                            <a:srgbClr val="002060"/>
                          </a:solidFill>
                          <a:effectLst/>
                        </a:rPr>
                        <a:t>Algorithm</a:t>
                      </a:r>
                    </a:p>
                  </a:txBody>
                  <a:tcPr marL="33825" marR="33825" marT="33825" marB="33825" anchor="ctr">
                    <a:lnL w="12700" cap="flat" cmpd="sng" algn="ctr">
                      <a:solidFill>
                        <a:srgbClr val="004B52"/>
                      </a:solidFill>
                      <a:prstDash val="solid"/>
                      <a:round/>
                      <a:headEnd type="none" w="med" len="med"/>
                      <a:tailEnd type="none" w="med" len="med"/>
                    </a:lnL>
                    <a:lnR w="12700" cap="flat" cmpd="sng" algn="ctr">
                      <a:solidFill>
                        <a:srgbClr val="705052"/>
                      </a:solidFill>
                      <a:prstDash val="solid"/>
                      <a:round/>
                      <a:headEnd type="none" w="med" len="med"/>
                      <a:tailEnd type="none" w="med" len="med"/>
                    </a:lnR>
                    <a:lnT w="12700" cap="flat" cmpd="sng" algn="ctr">
                      <a:solidFill>
                        <a:srgbClr val="004B52"/>
                      </a:solidFill>
                      <a:prstDash val="solid"/>
                      <a:round/>
                      <a:headEnd type="none" w="med" len="med"/>
                      <a:tailEnd type="none" w="med" len="med"/>
                    </a:lnT>
                    <a:lnB w="12700" cap="flat" cmpd="sng" algn="ctr">
                      <a:solidFill>
                        <a:srgbClr val="F04B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IN" sz="800" b="0" dirty="0">
                          <a:solidFill>
                            <a:srgbClr val="C00000"/>
                          </a:solidFill>
                          <a:effectLst/>
                        </a:rPr>
                        <a:t>Uses the Bellman-Ford algorithm.</a:t>
                      </a:r>
                    </a:p>
                  </a:txBody>
                  <a:tcPr marL="33825" marR="33825" marT="33825" marB="33825" anchor="ctr">
                    <a:lnL w="12700" cap="flat" cmpd="sng" algn="ctr">
                      <a:solidFill>
                        <a:srgbClr val="705052"/>
                      </a:solidFill>
                      <a:prstDash val="solid"/>
                      <a:round/>
                      <a:headEnd type="none" w="med" len="med"/>
                      <a:tailEnd type="none" w="med" len="med"/>
                    </a:lnL>
                    <a:lnR w="12700" cap="flat" cmpd="sng" algn="ctr">
                      <a:solidFill>
                        <a:srgbClr val="704D52"/>
                      </a:solidFill>
                      <a:prstDash val="solid"/>
                      <a:round/>
                      <a:headEnd type="none" w="med" len="med"/>
                      <a:tailEnd type="none" w="med" len="med"/>
                    </a:lnR>
                    <a:lnT w="12700" cap="flat" cmpd="sng" algn="ctr">
                      <a:solidFill>
                        <a:srgbClr val="705052"/>
                      </a:solidFill>
                      <a:prstDash val="solid"/>
                      <a:round/>
                      <a:headEnd type="none" w="med" len="med"/>
                      <a:tailEnd type="none" w="med" len="med"/>
                    </a:lnT>
                    <a:lnB w="12700" cap="flat" cmpd="sng" algn="ctr">
                      <a:solidFill>
                        <a:srgbClr val="7047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IN" sz="800" b="0" dirty="0">
                          <a:solidFill>
                            <a:srgbClr val="002060"/>
                          </a:solidFill>
                          <a:effectLst/>
                        </a:rPr>
                        <a:t>Uses Dijkstra’s algorithm.</a:t>
                      </a:r>
                    </a:p>
                  </a:txBody>
                  <a:tcPr marL="33825" marR="33825" marT="33825" marB="33825" anchor="ctr">
                    <a:lnL w="12700" cap="flat" cmpd="sng" algn="ctr">
                      <a:solidFill>
                        <a:srgbClr val="704D52"/>
                      </a:solidFill>
                      <a:prstDash val="solid"/>
                      <a:round/>
                      <a:headEnd type="none" w="med" len="med"/>
                      <a:tailEnd type="none" w="med" len="med"/>
                    </a:lnL>
                    <a:lnR w="7620" cap="flat" cmpd="sng" algn="ctr">
                      <a:solidFill>
                        <a:srgbClr val="704D52"/>
                      </a:solidFill>
                      <a:prstDash val="solid"/>
                      <a:round/>
                      <a:headEnd type="none" w="med" len="med"/>
                      <a:tailEnd type="none" w="med" len="med"/>
                    </a:lnR>
                    <a:lnT w="12700" cap="flat" cmpd="sng" algn="ctr">
                      <a:solidFill>
                        <a:srgbClr val="704D52"/>
                      </a:solidFill>
                      <a:prstDash val="solid"/>
                      <a:round/>
                      <a:headEnd type="none" w="med" len="med"/>
                      <a:tailEnd type="none" w="med" len="med"/>
                    </a:lnT>
                    <a:lnB w="12700" cap="flat" cmpd="sng" algn="ctr">
                      <a:solidFill>
                        <a:srgbClr val="E04F52"/>
                      </a:solidFill>
                      <a:prstDash val="solid"/>
                      <a:round/>
                      <a:headEnd type="none" w="med" len="med"/>
                      <a:tailEnd type="none" w="med" len="med"/>
                    </a:lnB>
                    <a:solidFill>
                      <a:srgbClr val="FFFFFF"/>
                    </a:solidFill>
                  </a:tcPr>
                </a:tc>
              </a:tr>
              <a:tr h="324234">
                <a:tc>
                  <a:txBody>
                    <a:bodyPr/>
                    <a:lstStyle/>
                    <a:p>
                      <a:pPr marL="171450" indent="-171450" algn="l">
                        <a:buFont typeface="Arial" panose="020B0604020202020204" pitchFamily="34" charset="0"/>
                        <a:buChar char="•"/>
                      </a:pPr>
                      <a:r>
                        <a:rPr lang="en-IN" sz="800" b="1" dirty="0">
                          <a:solidFill>
                            <a:srgbClr val="002060"/>
                          </a:solidFill>
                          <a:effectLst/>
                        </a:rPr>
                        <a:t>Information Storage</a:t>
                      </a:r>
                    </a:p>
                  </a:txBody>
                  <a:tcPr marL="33825" marR="33825" marT="33825" marB="33825" anchor="ctr">
                    <a:lnL w="12700" cap="flat" cmpd="sng" algn="ctr">
                      <a:solidFill>
                        <a:srgbClr val="F04B52"/>
                      </a:solidFill>
                      <a:prstDash val="solid"/>
                      <a:round/>
                      <a:headEnd type="none" w="med" len="med"/>
                      <a:tailEnd type="none" w="med" len="med"/>
                    </a:lnL>
                    <a:lnR w="12700" cap="flat" cmpd="sng" algn="ctr">
                      <a:solidFill>
                        <a:srgbClr val="704752"/>
                      </a:solidFill>
                      <a:prstDash val="solid"/>
                      <a:round/>
                      <a:headEnd type="none" w="med" len="med"/>
                      <a:tailEnd type="none" w="med" len="med"/>
                    </a:lnR>
                    <a:lnT w="12700" cap="flat" cmpd="sng" algn="ctr">
                      <a:solidFill>
                        <a:srgbClr val="F04B52"/>
                      </a:solidFill>
                      <a:prstDash val="solid"/>
                      <a:round/>
                      <a:headEnd type="none" w="med" len="med"/>
                      <a:tailEnd type="none" w="med" len="med"/>
                    </a:lnT>
                    <a:lnB w="12700" cap="flat" cmpd="sng" algn="ctr">
                      <a:solidFill>
                        <a:srgbClr val="404A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C00000"/>
                          </a:solidFill>
                          <a:effectLst/>
                        </a:rPr>
                        <a:t>Stores only the best path to each destination.</a:t>
                      </a:r>
                    </a:p>
                  </a:txBody>
                  <a:tcPr marL="33825" marR="33825" marT="33825" marB="33825" anchor="ctr">
                    <a:lnL w="12700" cap="flat" cmpd="sng" algn="ctr">
                      <a:solidFill>
                        <a:srgbClr val="704752"/>
                      </a:solidFill>
                      <a:prstDash val="solid"/>
                      <a:round/>
                      <a:headEnd type="none" w="med" len="med"/>
                      <a:tailEnd type="none" w="med" len="med"/>
                    </a:lnL>
                    <a:lnR w="12700" cap="flat" cmpd="sng" algn="ctr">
                      <a:solidFill>
                        <a:srgbClr val="E04F52"/>
                      </a:solidFill>
                      <a:prstDash val="solid"/>
                      <a:round/>
                      <a:headEnd type="none" w="med" len="med"/>
                      <a:tailEnd type="none" w="med" len="med"/>
                    </a:lnR>
                    <a:lnT w="12700" cap="flat" cmpd="sng" algn="ctr">
                      <a:solidFill>
                        <a:srgbClr val="704752"/>
                      </a:solidFill>
                      <a:prstDash val="solid"/>
                      <a:round/>
                      <a:headEnd type="none" w="med" len="med"/>
                      <a:tailEnd type="none" w="med" len="med"/>
                    </a:lnT>
                    <a:lnB w="12700" cap="flat" cmpd="sng" algn="ctr">
                      <a:solidFill>
                        <a:srgbClr val="9048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002060"/>
                          </a:solidFill>
                          <a:effectLst/>
                        </a:rPr>
                        <a:t>Stores the entire network topology.</a:t>
                      </a:r>
                    </a:p>
                  </a:txBody>
                  <a:tcPr marL="33825" marR="33825" marT="33825" marB="33825" anchor="ctr">
                    <a:lnL w="12700" cap="flat" cmpd="sng" algn="ctr">
                      <a:solidFill>
                        <a:srgbClr val="E04F52"/>
                      </a:solidFill>
                      <a:prstDash val="solid"/>
                      <a:round/>
                      <a:headEnd type="none" w="med" len="med"/>
                      <a:tailEnd type="none" w="med" len="med"/>
                    </a:lnL>
                    <a:lnR w="7620" cap="flat" cmpd="sng" algn="ctr">
                      <a:solidFill>
                        <a:srgbClr val="E04F52"/>
                      </a:solidFill>
                      <a:prstDash val="solid"/>
                      <a:round/>
                      <a:headEnd type="none" w="med" len="med"/>
                      <a:tailEnd type="none" w="med" len="med"/>
                    </a:lnR>
                    <a:lnT w="12700" cap="flat" cmpd="sng" algn="ctr">
                      <a:solidFill>
                        <a:srgbClr val="E04F52"/>
                      </a:solidFill>
                      <a:prstDash val="solid"/>
                      <a:round/>
                      <a:headEnd type="none" w="med" len="med"/>
                      <a:tailEnd type="none" w="med" len="med"/>
                    </a:lnT>
                    <a:lnB w="12700" cap="flat" cmpd="sng" algn="ctr">
                      <a:solidFill>
                        <a:srgbClr val="004B52"/>
                      </a:solidFill>
                      <a:prstDash val="solid"/>
                      <a:round/>
                      <a:headEnd type="none" w="med" len="med"/>
                      <a:tailEnd type="none" w="med" len="med"/>
                    </a:lnB>
                    <a:solidFill>
                      <a:srgbClr val="FFFFFF"/>
                    </a:solidFill>
                  </a:tcPr>
                </a:tc>
              </a:tr>
              <a:tr h="324234">
                <a:tc>
                  <a:txBody>
                    <a:bodyPr/>
                    <a:lstStyle/>
                    <a:p>
                      <a:pPr marL="171450" indent="-171450" algn="l">
                        <a:buFont typeface="Arial" panose="020B0604020202020204" pitchFamily="34" charset="0"/>
                        <a:buChar char="•"/>
                      </a:pPr>
                      <a:r>
                        <a:rPr lang="en-IN" sz="800" b="1" dirty="0">
                          <a:solidFill>
                            <a:srgbClr val="002060"/>
                          </a:solidFill>
                          <a:effectLst/>
                        </a:rPr>
                        <a:t>Resource Utilization</a:t>
                      </a:r>
                    </a:p>
                  </a:txBody>
                  <a:tcPr marL="33825" marR="33825" marT="33825" marB="33825" anchor="ctr">
                    <a:lnL w="12700" cap="flat" cmpd="sng" algn="ctr">
                      <a:solidFill>
                        <a:srgbClr val="404A52"/>
                      </a:solidFill>
                      <a:prstDash val="solid"/>
                      <a:round/>
                      <a:headEnd type="none" w="med" len="med"/>
                      <a:tailEnd type="none" w="med" len="med"/>
                    </a:lnL>
                    <a:lnR w="12700" cap="flat" cmpd="sng" algn="ctr">
                      <a:solidFill>
                        <a:srgbClr val="904852"/>
                      </a:solidFill>
                      <a:prstDash val="solid"/>
                      <a:round/>
                      <a:headEnd type="none" w="med" len="med"/>
                      <a:tailEnd type="none" w="med" len="med"/>
                    </a:lnR>
                    <a:lnT w="12700" cap="flat" cmpd="sng" algn="ctr">
                      <a:solidFill>
                        <a:srgbClr val="404A52"/>
                      </a:solidFill>
                      <a:prstDash val="solid"/>
                      <a:round/>
                      <a:headEnd type="none" w="med" len="med"/>
                      <a:tailEnd type="none" w="med" len="med"/>
                    </a:lnT>
                    <a:lnB w="12700" cap="flat" cmpd="sng" algn="ctr">
                      <a:solidFill>
                        <a:srgbClr val="D04A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C00000"/>
                          </a:solidFill>
                          <a:effectLst/>
                        </a:rPr>
                        <a:t>Lower memory and CPU usage.</a:t>
                      </a:r>
                    </a:p>
                  </a:txBody>
                  <a:tcPr marL="33825" marR="33825" marT="33825" marB="33825" anchor="ctr">
                    <a:lnL w="12700" cap="flat" cmpd="sng" algn="ctr">
                      <a:solidFill>
                        <a:srgbClr val="904852"/>
                      </a:solidFill>
                      <a:prstDash val="solid"/>
                      <a:round/>
                      <a:headEnd type="none" w="med" len="med"/>
                      <a:tailEnd type="none" w="med" len="med"/>
                    </a:lnL>
                    <a:lnR w="12700" cap="flat" cmpd="sng" algn="ctr">
                      <a:solidFill>
                        <a:srgbClr val="004B52"/>
                      </a:solidFill>
                      <a:prstDash val="solid"/>
                      <a:round/>
                      <a:headEnd type="none" w="med" len="med"/>
                      <a:tailEnd type="none" w="med" len="med"/>
                    </a:lnR>
                    <a:lnT w="12700" cap="flat" cmpd="sng" algn="ctr">
                      <a:solidFill>
                        <a:srgbClr val="904852"/>
                      </a:solidFill>
                      <a:prstDash val="solid"/>
                      <a:round/>
                      <a:headEnd type="none" w="med" len="med"/>
                      <a:tailEnd type="none" w="med" len="med"/>
                    </a:lnT>
                    <a:lnB w="12700" cap="flat" cmpd="sng" algn="ctr">
                      <a:solidFill>
                        <a:srgbClr val="1056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002060"/>
                          </a:solidFill>
                          <a:effectLst/>
                        </a:rPr>
                        <a:t>Higher memory and CPU usage due to detailed information.</a:t>
                      </a:r>
                    </a:p>
                  </a:txBody>
                  <a:tcPr marL="33825" marR="33825" marT="33825" marB="33825" anchor="ctr">
                    <a:lnL w="12700" cap="flat" cmpd="sng" algn="ctr">
                      <a:solidFill>
                        <a:srgbClr val="004B52"/>
                      </a:solidFill>
                      <a:prstDash val="solid"/>
                      <a:round/>
                      <a:headEnd type="none" w="med" len="med"/>
                      <a:tailEnd type="none" w="med" len="med"/>
                    </a:lnL>
                    <a:lnR w="7620" cap="flat" cmpd="sng" algn="ctr">
                      <a:solidFill>
                        <a:srgbClr val="004B52"/>
                      </a:solidFill>
                      <a:prstDash val="solid"/>
                      <a:round/>
                      <a:headEnd type="none" w="med" len="med"/>
                      <a:tailEnd type="none" w="med" len="med"/>
                    </a:lnR>
                    <a:lnT w="12700" cap="flat" cmpd="sng" algn="ctr">
                      <a:solidFill>
                        <a:srgbClr val="004B52"/>
                      </a:solidFill>
                      <a:prstDash val="solid"/>
                      <a:round/>
                      <a:headEnd type="none" w="med" len="med"/>
                      <a:tailEnd type="none" w="med" len="med"/>
                    </a:lnT>
                    <a:lnB w="12700" cap="flat" cmpd="sng" algn="ctr">
                      <a:solidFill>
                        <a:srgbClr val="805B52"/>
                      </a:solidFill>
                      <a:prstDash val="solid"/>
                      <a:round/>
                      <a:headEnd type="none" w="med" len="med"/>
                      <a:tailEnd type="none" w="med" len="med"/>
                    </a:lnB>
                    <a:solidFill>
                      <a:srgbClr val="FFFFFF"/>
                    </a:solidFill>
                  </a:tcPr>
                </a:tc>
              </a:tr>
              <a:tr h="197325">
                <a:tc>
                  <a:txBody>
                    <a:bodyPr/>
                    <a:lstStyle/>
                    <a:p>
                      <a:pPr marL="171450" indent="-171450" algn="l">
                        <a:buFont typeface="Arial" panose="020B0604020202020204" pitchFamily="34" charset="0"/>
                        <a:buChar char="•"/>
                      </a:pPr>
                      <a:r>
                        <a:rPr lang="en-IN" sz="800" b="1" dirty="0">
                          <a:solidFill>
                            <a:srgbClr val="002060"/>
                          </a:solidFill>
                          <a:effectLst/>
                        </a:rPr>
                        <a:t>Complexity</a:t>
                      </a:r>
                    </a:p>
                  </a:txBody>
                  <a:tcPr marL="33825" marR="33825" marT="33825" marB="33825" anchor="ctr">
                    <a:lnL w="12700" cap="flat" cmpd="sng" algn="ctr">
                      <a:solidFill>
                        <a:srgbClr val="D04A52"/>
                      </a:solidFill>
                      <a:prstDash val="solid"/>
                      <a:round/>
                      <a:headEnd type="none" w="med" len="med"/>
                      <a:tailEnd type="none" w="med" len="med"/>
                    </a:lnL>
                    <a:lnR w="12700" cap="flat" cmpd="sng" algn="ctr">
                      <a:solidFill>
                        <a:srgbClr val="105652"/>
                      </a:solidFill>
                      <a:prstDash val="solid"/>
                      <a:round/>
                      <a:headEnd type="none" w="med" len="med"/>
                      <a:tailEnd type="none" w="med" len="med"/>
                    </a:lnR>
                    <a:lnT w="12700" cap="flat" cmpd="sng" algn="ctr">
                      <a:solidFill>
                        <a:srgbClr val="D04A52"/>
                      </a:solidFill>
                      <a:prstDash val="solid"/>
                      <a:round/>
                      <a:headEnd type="none" w="med" len="med"/>
                      <a:tailEnd type="none" w="med" len="med"/>
                    </a:lnT>
                    <a:lnB w="12700" cap="flat" cmpd="sng" algn="ctr">
                      <a:solidFill>
                        <a:srgbClr val="105C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IN" sz="800" b="0" dirty="0">
                          <a:solidFill>
                            <a:srgbClr val="C00000"/>
                          </a:solidFill>
                          <a:effectLst/>
                        </a:rPr>
                        <a:t>Simpler to implement.</a:t>
                      </a:r>
                    </a:p>
                  </a:txBody>
                  <a:tcPr marL="33825" marR="33825" marT="33825" marB="33825" anchor="ctr">
                    <a:lnL w="12700" cap="flat" cmpd="sng" algn="ctr">
                      <a:solidFill>
                        <a:srgbClr val="105652"/>
                      </a:solidFill>
                      <a:prstDash val="solid"/>
                      <a:round/>
                      <a:headEnd type="none" w="med" len="med"/>
                      <a:tailEnd type="none" w="med" len="med"/>
                    </a:lnL>
                    <a:lnR w="12700" cap="flat" cmpd="sng" algn="ctr">
                      <a:solidFill>
                        <a:srgbClr val="805B52"/>
                      </a:solidFill>
                      <a:prstDash val="solid"/>
                      <a:round/>
                      <a:headEnd type="none" w="med" len="med"/>
                      <a:tailEnd type="none" w="med" len="med"/>
                    </a:lnR>
                    <a:lnT w="12700" cap="flat" cmpd="sng" algn="ctr">
                      <a:solidFill>
                        <a:srgbClr val="105652"/>
                      </a:solidFill>
                      <a:prstDash val="solid"/>
                      <a:round/>
                      <a:headEnd type="none" w="med" len="med"/>
                      <a:tailEnd type="none" w="med" len="med"/>
                    </a:lnT>
                    <a:lnB w="12700" cap="flat" cmpd="sng" algn="ctr">
                      <a:solidFill>
                        <a:srgbClr val="C054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IN" sz="800" b="0" dirty="0">
                          <a:solidFill>
                            <a:srgbClr val="002060"/>
                          </a:solidFill>
                          <a:effectLst/>
                        </a:rPr>
                        <a:t>More complex to implement.</a:t>
                      </a:r>
                    </a:p>
                  </a:txBody>
                  <a:tcPr marL="33825" marR="33825" marT="33825" marB="33825" anchor="ctr">
                    <a:lnL w="12700" cap="flat" cmpd="sng" algn="ctr">
                      <a:solidFill>
                        <a:srgbClr val="805B52"/>
                      </a:solidFill>
                      <a:prstDash val="solid"/>
                      <a:round/>
                      <a:headEnd type="none" w="med" len="med"/>
                      <a:tailEnd type="none" w="med" len="med"/>
                    </a:lnL>
                    <a:lnR w="7620" cap="flat" cmpd="sng" algn="ctr">
                      <a:solidFill>
                        <a:srgbClr val="805B52"/>
                      </a:solidFill>
                      <a:prstDash val="solid"/>
                      <a:round/>
                      <a:headEnd type="none" w="med" len="med"/>
                      <a:tailEnd type="none" w="med" len="med"/>
                    </a:lnR>
                    <a:lnT w="12700" cap="flat" cmpd="sng" algn="ctr">
                      <a:solidFill>
                        <a:srgbClr val="805B52"/>
                      </a:solidFill>
                      <a:prstDash val="solid"/>
                      <a:round/>
                      <a:headEnd type="none" w="med" len="med"/>
                      <a:tailEnd type="none" w="med" len="med"/>
                    </a:lnT>
                    <a:lnB w="12700" cap="flat" cmpd="sng" algn="ctr">
                      <a:solidFill>
                        <a:srgbClr val="705C52"/>
                      </a:solidFill>
                      <a:prstDash val="solid"/>
                      <a:round/>
                      <a:headEnd type="none" w="med" len="med"/>
                      <a:tailEnd type="none" w="med" len="med"/>
                    </a:lnB>
                    <a:solidFill>
                      <a:srgbClr val="FFFFFF"/>
                    </a:solidFill>
                  </a:tcPr>
                </a:tc>
              </a:tr>
              <a:tr h="451142">
                <a:tc>
                  <a:txBody>
                    <a:bodyPr/>
                    <a:lstStyle/>
                    <a:p>
                      <a:pPr marL="171450" indent="-171450" algn="l">
                        <a:buFont typeface="Arial" panose="020B0604020202020204" pitchFamily="34" charset="0"/>
                        <a:buChar char="•"/>
                      </a:pPr>
                      <a:r>
                        <a:rPr lang="en-IN" sz="800" b="1" dirty="0">
                          <a:solidFill>
                            <a:srgbClr val="002060"/>
                          </a:solidFill>
                          <a:effectLst/>
                        </a:rPr>
                        <a:t>Scalability</a:t>
                      </a:r>
                    </a:p>
                  </a:txBody>
                  <a:tcPr marL="33825" marR="33825" marT="33825" marB="33825" anchor="ctr">
                    <a:lnL w="12700" cap="flat" cmpd="sng" algn="ctr">
                      <a:solidFill>
                        <a:srgbClr val="105C52"/>
                      </a:solidFill>
                      <a:prstDash val="solid"/>
                      <a:round/>
                      <a:headEnd type="none" w="med" len="med"/>
                      <a:tailEnd type="none" w="med" len="med"/>
                    </a:lnL>
                    <a:lnR w="12700" cap="flat" cmpd="sng" algn="ctr">
                      <a:solidFill>
                        <a:srgbClr val="C05452"/>
                      </a:solidFill>
                      <a:prstDash val="solid"/>
                      <a:round/>
                      <a:headEnd type="none" w="med" len="med"/>
                      <a:tailEnd type="none" w="med" len="med"/>
                    </a:lnR>
                    <a:lnT w="12700" cap="flat" cmpd="sng" algn="ctr">
                      <a:solidFill>
                        <a:srgbClr val="105C52"/>
                      </a:solidFill>
                      <a:prstDash val="solid"/>
                      <a:round/>
                      <a:headEnd type="none" w="med" len="med"/>
                      <a:tailEnd type="none" w="med" len="med"/>
                    </a:lnT>
                    <a:lnB w="12700" cap="flat" cmpd="sng" algn="ctr">
                      <a:solidFill>
                        <a:srgbClr val="105C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C00000"/>
                          </a:solidFill>
                          <a:effectLst/>
                        </a:rPr>
                        <a:t>Less scalable due to slow convergence and routing loops.</a:t>
                      </a:r>
                    </a:p>
                  </a:txBody>
                  <a:tcPr marL="33825" marR="33825" marT="33825" marB="33825" anchor="ctr">
                    <a:lnL w="12700" cap="flat" cmpd="sng" algn="ctr">
                      <a:solidFill>
                        <a:srgbClr val="C05452"/>
                      </a:solidFill>
                      <a:prstDash val="solid"/>
                      <a:round/>
                      <a:headEnd type="none" w="med" len="med"/>
                      <a:tailEnd type="none" w="med" len="med"/>
                    </a:lnL>
                    <a:lnR w="12700" cap="flat" cmpd="sng" algn="ctr">
                      <a:solidFill>
                        <a:srgbClr val="705C52"/>
                      </a:solidFill>
                      <a:prstDash val="solid"/>
                      <a:round/>
                      <a:headEnd type="none" w="med" len="med"/>
                      <a:tailEnd type="none" w="med" len="med"/>
                    </a:lnR>
                    <a:lnT w="12700" cap="flat" cmpd="sng" algn="ctr">
                      <a:solidFill>
                        <a:srgbClr val="C05452"/>
                      </a:solidFill>
                      <a:prstDash val="solid"/>
                      <a:round/>
                      <a:headEnd type="none" w="med" len="med"/>
                      <a:tailEnd type="none" w="med" len="med"/>
                    </a:lnT>
                    <a:lnB w="12700" cap="flat" cmpd="sng" algn="ctr">
                      <a:solidFill>
                        <a:srgbClr val="8055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002060"/>
                          </a:solidFill>
                          <a:effectLst/>
                        </a:rPr>
                        <a:t>Highly scalable with faster convergence and no routing loops.</a:t>
                      </a:r>
                    </a:p>
                  </a:txBody>
                  <a:tcPr marL="33825" marR="33825" marT="33825" marB="33825" anchor="ctr">
                    <a:lnL w="12700" cap="flat" cmpd="sng" algn="ctr">
                      <a:solidFill>
                        <a:srgbClr val="705C52"/>
                      </a:solidFill>
                      <a:prstDash val="solid"/>
                      <a:round/>
                      <a:headEnd type="none" w="med" len="med"/>
                      <a:tailEnd type="none" w="med" len="med"/>
                    </a:lnL>
                    <a:lnR w="7620" cap="flat" cmpd="sng" algn="ctr">
                      <a:solidFill>
                        <a:srgbClr val="705C52"/>
                      </a:solidFill>
                      <a:prstDash val="solid"/>
                      <a:round/>
                      <a:headEnd type="none" w="med" len="med"/>
                      <a:tailEnd type="none" w="med" len="med"/>
                    </a:lnR>
                    <a:lnT w="12700" cap="flat" cmpd="sng" algn="ctr">
                      <a:solidFill>
                        <a:srgbClr val="705C52"/>
                      </a:solidFill>
                      <a:prstDash val="solid"/>
                      <a:round/>
                      <a:headEnd type="none" w="med" len="med"/>
                      <a:tailEnd type="none" w="med" len="med"/>
                    </a:lnT>
                    <a:lnB w="12700" cap="flat" cmpd="sng" algn="ctr">
                      <a:solidFill>
                        <a:srgbClr val="705952"/>
                      </a:solidFill>
                      <a:prstDash val="solid"/>
                      <a:round/>
                      <a:headEnd type="none" w="med" len="med"/>
                      <a:tailEnd type="none" w="med" len="med"/>
                    </a:lnB>
                    <a:solidFill>
                      <a:srgbClr val="FFFFFF"/>
                    </a:solidFill>
                  </a:tcPr>
                </a:tc>
              </a:tr>
              <a:tr h="451142">
                <a:tc>
                  <a:txBody>
                    <a:bodyPr/>
                    <a:lstStyle/>
                    <a:p>
                      <a:pPr marL="171450" indent="-171450" algn="l">
                        <a:buFont typeface="Arial" panose="020B0604020202020204" pitchFamily="34" charset="0"/>
                        <a:buChar char="•"/>
                      </a:pPr>
                      <a:r>
                        <a:rPr lang="en-IN" sz="800" b="1" dirty="0">
                          <a:solidFill>
                            <a:srgbClr val="002060"/>
                          </a:solidFill>
                          <a:effectLst/>
                        </a:rPr>
                        <a:t>Network Overhead</a:t>
                      </a:r>
                    </a:p>
                  </a:txBody>
                  <a:tcPr marL="33825" marR="33825" marT="33825" marB="33825" anchor="ctr">
                    <a:lnL w="12700" cap="flat" cmpd="sng" algn="ctr">
                      <a:solidFill>
                        <a:srgbClr val="105C52"/>
                      </a:solidFill>
                      <a:prstDash val="solid"/>
                      <a:round/>
                      <a:headEnd type="none" w="med" len="med"/>
                      <a:tailEnd type="none" w="med" len="med"/>
                    </a:lnL>
                    <a:lnR w="12700" cap="flat" cmpd="sng" algn="ctr">
                      <a:solidFill>
                        <a:srgbClr val="805552"/>
                      </a:solidFill>
                      <a:prstDash val="solid"/>
                      <a:round/>
                      <a:headEnd type="none" w="med" len="med"/>
                      <a:tailEnd type="none" w="med" len="med"/>
                    </a:lnR>
                    <a:lnT w="12700" cap="flat" cmpd="sng" algn="ctr">
                      <a:solidFill>
                        <a:srgbClr val="105C52"/>
                      </a:solidFill>
                      <a:prstDash val="solid"/>
                      <a:round/>
                      <a:headEnd type="none" w="med" len="med"/>
                      <a:tailEnd type="none" w="med" len="med"/>
                    </a:lnT>
                    <a:lnB w="12700" cap="flat" cmpd="sng" algn="ctr">
                      <a:solidFill>
                        <a:srgbClr val="705C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C00000"/>
                          </a:solidFill>
                          <a:effectLst/>
                        </a:rPr>
                        <a:t>Can generate more overhead due to frequent updates.</a:t>
                      </a:r>
                    </a:p>
                  </a:txBody>
                  <a:tcPr marL="33825" marR="33825" marT="33825" marB="33825" anchor="ctr">
                    <a:lnL w="12700" cap="flat" cmpd="sng" algn="ctr">
                      <a:solidFill>
                        <a:srgbClr val="805552"/>
                      </a:solidFill>
                      <a:prstDash val="solid"/>
                      <a:round/>
                      <a:headEnd type="none" w="med" len="med"/>
                      <a:tailEnd type="none" w="med" len="med"/>
                    </a:lnL>
                    <a:lnR w="12700" cap="flat" cmpd="sng" algn="ctr">
                      <a:solidFill>
                        <a:srgbClr val="705952"/>
                      </a:solidFill>
                      <a:prstDash val="solid"/>
                      <a:round/>
                      <a:headEnd type="none" w="med" len="med"/>
                      <a:tailEnd type="none" w="med" len="med"/>
                    </a:lnR>
                    <a:lnT w="12700" cap="flat" cmpd="sng" algn="ctr">
                      <a:solidFill>
                        <a:srgbClr val="805552"/>
                      </a:solidFill>
                      <a:prstDash val="solid"/>
                      <a:round/>
                      <a:headEnd type="none" w="med" len="med"/>
                      <a:tailEnd type="none" w="med" len="med"/>
                    </a:lnT>
                    <a:lnB w="12700" cap="flat" cmpd="sng" algn="ctr">
                      <a:solidFill>
                        <a:srgbClr val="105F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002060"/>
                          </a:solidFill>
                          <a:effectLst/>
                        </a:rPr>
                        <a:t>Generally generates less overhead with event-triggered updates.</a:t>
                      </a:r>
                    </a:p>
                  </a:txBody>
                  <a:tcPr marL="33825" marR="33825" marT="33825" marB="33825" anchor="ctr">
                    <a:lnL w="12700" cap="flat" cmpd="sng" algn="ctr">
                      <a:solidFill>
                        <a:srgbClr val="705952"/>
                      </a:solidFill>
                      <a:prstDash val="solid"/>
                      <a:round/>
                      <a:headEnd type="none" w="med" len="med"/>
                      <a:tailEnd type="none" w="med" len="med"/>
                    </a:lnL>
                    <a:lnR w="7620" cap="flat" cmpd="sng" algn="ctr">
                      <a:solidFill>
                        <a:srgbClr val="705952"/>
                      </a:solidFill>
                      <a:prstDash val="solid"/>
                      <a:round/>
                      <a:headEnd type="none" w="med" len="med"/>
                      <a:tailEnd type="none" w="med" len="med"/>
                    </a:lnR>
                    <a:lnT w="12700" cap="flat" cmpd="sng" algn="ctr">
                      <a:solidFill>
                        <a:srgbClr val="705952"/>
                      </a:solidFill>
                      <a:prstDash val="solid"/>
                      <a:round/>
                      <a:headEnd type="none" w="med" len="med"/>
                      <a:tailEnd type="none" w="med" len="med"/>
                    </a:lnT>
                    <a:lnB w="12700" cap="flat" cmpd="sng" algn="ctr">
                      <a:solidFill>
                        <a:srgbClr val="006352"/>
                      </a:solidFill>
                      <a:prstDash val="solid"/>
                      <a:round/>
                      <a:headEnd type="none" w="med" len="med"/>
                      <a:tailEnd type="none" w="med" len="med"/>
                    </a:lnB>
                    <a:solidFill>
                      <a:srgbClr val="FFFFFF"/>
                    </a:solidFill>
                  </a:tcPr>
                </a:tc>
              </a:tr>
              <a:tr h="324234">
                <a:tc>
                  <a:txBody>
                    <a:bodyPr/>
                    <a:lstStyle/>
                    <a:p>
                      <a:pPr marL="171450" indent="-171450" algn="l">
                        <a:buFont typeface="Arial" panose="020B0604020202020204" pitchFamily="34" charset="0"/>
                        <a:buChar char="•"/>
                      </a:pPr>
                      <a:r>
                        <a:rPr lang="en-IN" sz="800" b="1" dirty="0">
                          <a:solidFill>
                            <a:srgbClr val="002060"/>
                          </a:solidFill>
                          <a:effectLst/>
                        </a:rPr>
                        <a:t>Routing Loops</a:t>
                      </a:r>
                    </a:p>
                  </a:txBody>
                  <a:tcPr marL="33825" marR="33825" marT="33825" marB="33825" anchor="ctr">
                    <a:lnL w="12700" cap="flat" cmpd="sng" algn="ctr">
                      <a:solidFill>
                        <a:srgbClr val="705C52"/>
                      </a:solidFill>
                      <a:prstDash val="solid"/>
                      <a:round/>
                      <a:headEnd type="none" w="med" len="med"/>
                      <a:tailEnd type="none" w="med" len="med"/>
                    </a:lnL>
                    <a:lnR w="12700" cap="flat" cmpd="sng" algn="ctr">
                      <a:solidFill>
                        <a:srgbClr val="105F52"/>
                      </a:solidFill>
                      <a:prstDash val="solid"/>
                      <a:round/>
                      <a:headEnd type="none" w="med" len="med"/>
                      <a:tailEnd type="none" w="med" len="med"/>
                    </a:lnR>
                    <a:lnT w="12700" cap="flat" cmpd="sng" algn="ctr">
                      <a:solidFill>
                        <a:srgbClr val="705C52"/>
                      </a:solidFill>
                      <a:prstDash val="solid"/>
                      <a:round/>
                      <a:headEnd type="none" w="med" len="med"/>
                      <a:tailEnd type="none" w="med" len="med"/>
                    </a:lnT>
                    <a:lnB w="12700" cap="flat" cmpd="sng" algn="ctr">
                      <a:solidFill>
                        <a:srgbClr val="C060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IN" sz="800" b="0" dirty="0">
                          <a:solidFill>
                            <a:srgbClr val="C00000"/>
                          </a:solidFill>
                          <a:effectLst/>
                        </a:rPr>
                        <a:t>Susceptible to routing loops.</a:t>
                      </a:r>
                    </a:p>
                  </a:txBody>
                  <a:tcPr marL="33825" marR="33825" marT="33825" marB="33825" anchor="ctr">
                    <a:lnL w="12700" cap="flat" cmpd="sng" algn="ctr">
                      <a:solidFill>
                        <a:srgbClr val="105F52"/>
                      </a:solidFill>
                      <a:prstDash val="solid"/>
                      <a:round/>
                      <a:headEnd type="none" w="med" len="med"/>
                      <a:tailEnd type="none" w="med" len="med"/>
                    </a:lnL>
                    <a:lnR w="12700" cap="flat" cmpd="sng" algn="ctr">
                      <a:solidFill>
                        <a:srgbClr val="006352"/>
                      </a:solidFill>
                      <a:prstDash val="solid"/>
                      <a:round/>
                      <a:headEnd type="none" w="med" len="med"/>
                      <a:tailEnd type="none" w="med" len="med"/>
                    </a:lnR>
                    <a:lnT w="12700" cap="flat" cmpd="sng" algn="ctr">
                      <a:solidFill>
                        <a:srgbClr val="105F52"/>
                      </a:solidFill>
                      <a:prstDash val="solid"/>
                      <a:round/>
                      <a:headEnd type="none" w="med" len="med"/>
                      <a:tailEnd type="none" w="med" len="med"/>
                    </a:lnT>
                    <a:lnB w="12700" cap="flat" cmpd="sng" algn="ctr">
                      <a:solidFill>
                        <a:srgbClr val="005D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002060"/>
                          </a:solidFill>
                          <a:effectLst/>
                        </a:rPr>
                        <a:t>Less susceptible to routing loops due to global view.</a:t>
                      </a:r>
                    </a:p>
                  </a:txBody>
                  <a:tcPr marL="33825" marR="33825" marT="33825" marB="33825" anchor="ctr">
                    <a:lnL w="12700" cap="flat" cmpd="sng" algn="ctr">
                      <a:solidFill>
                        <a:srgbClr val="006352"/>
                      </a:solidFill>
                      <a:prstDash val="solid"/>
                      <a:round/>
                      <a:headEnd type="none" w="med" len="med"/>
                      <a:tailEnd type="none" w="med" len="med"/>
                    </a:lnL>
                    <a:lnR w="7620" cap="flat" cmpd="sng" algn="ctr">
                      <a:solidFill>
                        <a:srgbClr val="006352"/>
                      </a:solidFill>
                      <a:prstDash val="solid"/>
                      <a:round/>
                      <a:headEnd type="none" w="med" len="med"/>
                      <a:tailEnd type="none" w="med" len="med"/>
                    </a:lnR>
                    <a:lnT w="12700" cap="flat" cmpd="sng" algn="ctr">
                      <a:solidFill>
                        <a:srgbClr val="006352"/>
                      </a:solidFill>
                      <a:prstDash val="solid"/>
                      <a:round/>
                      <a:headEnd type="none" w="med" len="med"/>
                      <a:tailEnd type="none" w="med" len="med"/>
                    </a:lnT>
                    <a:lnB w="12700" cap="flat" cmpd="sng" algn="ctr">
                      <a:solidFill>
                        <a:srgbClr val="806152"/>
                      </a:solidFill>
                      <a:prstDash val="solid"/>
                      <a:round/>
                      <a:headEnd type="none" w="med" len="med"/>
                      <a:tailEnd type="none" w="med" len="med"/>
                    </a:lnB>
                    <a:solidFill>
                      <a:srgbClr val="FFFFFF"/>
                    </a:solidFill>
                  </a:tcPr>
                </a:tc>
              </a:tr>
              <a:tr h="451142">
                <a:tc>
                  <a:txBody>
                    <a:bodyPr/>
                    <a:lstStyle/>
                    <a:p>
                      <a:pPr marL="171450" indent="-171450" algn="l">
                        <a:buFont typeface="Arial" panose="020B0604020202020204" pitchFamily="34" charset="0"/>
                        <a:buChar char="•"/>
                      </a:pPr>
                      <a:r>
                        <a:rPr lang="en-IN" sz="800" b="1" dirty="0">
                          <a:solidFill>
                            <a:srgbClr val="002060"/>
                          </a:solidFill>
                          <a:effectLst/>
                        </a:rPr>
                        <a:t>Example Protocols</a:t>
                      </a:r>
                    </a:p>
                  </a:txBody>
                  <a:tcPr marL="33825" marR="33825" marT="33825" marB="33825" anchor="ctr">
                    <a:lnL w="12700" cap="flat" cmpd="sng" algn="ctr">
                      <a:solidFill>
                        <a:srgbClr val="C06052"/>
                      </a:solidFill>
                      <a:prstDash val="solid"/>
                      <a:round/>
                      <a:headEnd type="none" w="med" len="med"/>
                      <a:tailEnd type="none" w="med" len="med"/>
                    </a:lnL>
                    <a:lnR w="12700" cap="flat" cmpd="sng" algn="ctr">
                      <a:solidFill>
                        <a:srgbClr val="005D52"/>
                      </a:solidFill>
                      <a:prstDash val="solid"/>
                      <a:round/>
                      <a:headEnd type="none" w="med" len="med"/>
                      <a:tailEnd type="none" w="med" len="med"/>
                    </a:lnR>
                    <a:lnT w="12700" cap="flat" cmpd="sng" algn="ctr">
                      <a:solidFill>
                        <a:srgbClr val="C06052"/>
                      </a:solidFill>
                      <a:prstDash val="solid"/>
                      <a:round/>
                      <a:headEnd type="none" w="med" len="med"/>
                      <a:tailEnd type="none" w="med" len="med"/>
                    </a:lnT>
                    <a:lnB w="7620" cap="flat" cmpd="sng" algn="ctr">
                      <a:solidFill>
                        <a:srgbClr val="C060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C00000"/>
                          </a:solidFill>
                          <a:effectLst/>
                        </a:rPr>
                        <a:t>RIP (Routing Information Protocol), IGRP (Interior Gateway Routing Protocol).</a:t>
                      </a:r>
                    </a:p>
                  </a:txBody>
                  <a:tcPr marL="33825" marR="33825" marT="33825" marB="33825" anchor="ctr">
                    <a:lnL w="12700" cap="flat" cmpd="sng" algn="ctr">
                      <a:solidFill>
                        <a:srgbClr val="005D52"/>
                      </a:solidFill>
                      <a:prstDash val="solid"/>
                      <a:round/>
                      <a:headEnd type="none" w="med" len="med"/>
                      <a:tailEnd type="none" w="med" len="med"/>
                    </a:lnL>
                    <a:lnR w="12700" cap="flat" cmpd="sng" algn="ctr">
                      <a:solidFill>
                        <a:srgbClr val="806152"/>
                      </a:solidFill>
                      <a:prstDash val="solid"/>
                      <a:round/>
                      <a:headEnd type="none" w="med" len="med"/>
                      <a:tailEnd type="none" w="med" len="med"/>
                    </a:lnR>
                    <a:lnT w="12700" cap="flat" cmpd="sng" algn="ctr">
                      <a:solidFill>
                        <a:srgbClr val="005D52"/>
                      </a:solidFill>
                      <a:prstDash val="solid"/>
                      <a:round/>
                      <a:headEnd type="none" w="med" len="med"/>
                      <a:tailEnd type="none" w="med" len="med"/>
                    </a:lnT>
                    <a:lnB w="7620" cap="flat" cmpd="sng" algn="ctr">
                      <a:solidFill>
                        <a:srgbClr val="005D52"/>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800" b="0" dirty="0">
                          <a:solidFill>
                            <a:srgbClr val="002060"/>
                          </a:solidFill>
                          <a:effectLst/>
                        </a:rPr>
                        <a:t>OSPF (Open Shortest Path First), IS-IS (Intermediate System to Intermediate System).</a:t>
                      </a:r>
                    </a:p>
                  </a:txBody>
                  <a:tcPr marL="33825" marR="33825" marT="33825" marB="33825" anchor="ctr">
                    <a:lnL w="12700" cap="flat" cmpd="sng" algn="ctr">
                      <a:solidFill>
                        <a:srgbClr val="806152"/>
                      </a:solidFill>
                      <a:prstDash val="solid"/>
                      <a:round/>
                      <a:headEnd type="none" w="med" len="med"/>
                      <a:tailEnd type="none" w="med" len="med"/>
                    </a:lnL>
                    <a:lnR w="7620" cap="flat" cmpd="sng" algn="ctr">
                      <a:solidFill>
                        <a:srgbClr val="806152"/>
                      </a:solidFill>
                      <a:prstDash val="solid"/>
                      <a:round/>
                      <a:headEnd type="none" w="med" len="med"/>
                      <a:tailEnd type="none" w="med" len="med"/>
                    </a:lnR>
                    <a:lnT w="12700" cap="flat" cmpd="sng" algn="ctr">
                      <a:solidFill>
                        <a:srgbClr val="806152"/>
                      </a:solidFill>
                      <a:prstDash val="solid"/>
                      <a:round/>
                      <a:headEnd type="none" w="med" len="med"/>
                      <a:tailEnd type="none" w="med" len="med"/>
                    </a:lnT>
                    <a:lnB w="7620" cap="flat" cmpd="sng" algn="ctr">
                      <a:solidFill>
                        <a:srgbClr val="806152"/>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8033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latin typeface="Times New Roman"/>
                <a:ea typeface="Times New Roman"/>
                <a:cs typeface="Times New Roman"/>
                <a:sym typeface="Times New Roman"/>
              </a:rPr>
              <a:t>Algorithm for</a:t>
            </a: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523220"/>
          </a:xfrm>
          <a:prstGeom prst="rect">
            <a:avLst/>
          </a:prstGeom>
        </p:spPr>
        <p:txBody>
          <a:bodyPr wrap="square">
            <a:spAutoFit/>
          </a:bodyPr>
          <a:lstStyle/>
          <a:p>
            <a:pPr algn="just"/>
            <a:endParaRPr lang="en-US" dirty="0">
              <a:solidFill>
                <a:srgbClr val="002060"/>
              </a:solidFill>
            </a:endParaRPr>
          </a:p>
          <a:p>
            <a:pPr algn="just"/>
            <a:endParaRPr lang="en-US" dirty="0" smtClean="0">
              <a:solidFill>
                <a:srgbClr val="002060"/>
              </a:solidFill>
            </a:endParaRPr>
          </a:p>
        </p:txBody>
      </p:sp>
      <p:sp>
        <p:nvSpPr>
          <p:cNvPr id="2" name="Rectangle 1"/>
          <p:cNvSpPr/>
          <p:nvPr/>
        </p:nvSpPr>
        <p:spPr>
          <a:xfrm>
            <a:off x="123371" y="928915"/>
            <a:ext cx="8868229" cy="292388"/>
          </a:xfrm>
          <a:prstGeom prst="rect">
            <a:avLst/>
          </a:prstGeom>
        </p:spPr>
        <p:txBody>
          <a:bodyPr wrap="square">
            <a:spAutoFit/>
          </a:bodyPr>
          <a:lstStyle/>
          <a:p>
            <a:pPr algn="just"/>
            <a:endParaRPr lang="en-US" sz="1300" dirty="0">
              <a:solidFill>
                <a:srgbClr val="002060"/>
              </a:solidFill>
              <a:latin typeface="Mulish"/>
            </a:endParaRPr>
          </a:p>
        </p:txBody>
      </p:sp>
      <p:sp>
        <p:nvSpPr>
          <p:cNvPr id="4" name="Rectangle 3"/>
          <p:cNvSpPr/>
          <p:nvPr/>
        </p:nvSpPr>
        <p:spPr>
          <a:xfrm>
            <a:off x="87086" y="928915"/>
            <a:ext cx="8991597" cy="4093428"/>
          </a:xfrm>
          <a:prstGeom prst="rect">
            <a:avLst/>
          </a:prstGeom>
        </p:spPr>
        <p:txBody>
          <a:bodyPr wrap="square">
            <a:spAutoFit/>
          </a:bodyPr>
          <a:lstStyle/>
          <a:p>
            <a:pPr>
              <a:buFont typeface="+mj-lt"/>
              <a:buAutoNum type="arabicPeriod"/>
            </a:pPr>
            <a:r>
              <a:rPr lang="en-US" sz="1300" b="1" dirty="0" smtClean="0">
                <a:solidFill>
                  <a:srgbClr val="C00000"/>
                </a:solidFill>
                <a:latin typeface="Mulish"/>
              </a:rPr>
              <a:t>Discovery </a:t>
            </a:r>
            <a:r>
              <a:rPr lang="en-US" sz="1300" b="1" dirty="0">
                <a:solidFill>
                  <a:srgbClr val="C00000"/>
                </a:solidFill>
                <a:latin typeface="Mulish"/>
              </a:rPr>
              <a:t>phase: </a:t>
            </a:r>
            <a:r>
              <a:rPr lang="en-US" sz="1300" dirty="0">
                <a:solidFill>
                  <a:srgbClr val="C00000"/>
                </a:solidFill>
                <a:latin typeface="Mulish"/>
              </a:rPr>
              <a:t>Each router sends out Hello packets to discover its neighbors and to establish a neighbor adjacency. Once a neighbor adjacency is established, routers exchange LSAs to learn about the state of the network.</a:t>
            </a:r>
            <a:br>
              <a:rPr lang="en-US" sz="1300" dirty="0">
                <a:solidFill>
                  <a:srgbClr val="C00000"/>
                </a:solidFill>
                <a:latin typeface="Mulish"/>
              </a:rPr>
            </a:br>
            <a:r>
              <a:rPr lang="en-US" sz="1300" dirty="0">
                <a:solidFill>
                  <a:srgbClr val="C00000"/>
                </a:solidFill>
                <a:latin typeface="Mulish"/>
              </a:rPr>
              <a:t> </a:t>
            </a:r>
          </a:p>
          <a:p>
            <a:pPr>
              <a:buFont typeface="+mj-lt"/>
              <a:buAutoNum type="arabicPeriod"/>
            </a:pPr>
            <a:r>
              <a:rPr lang="en-US" sz="1300" b="1" dirty="0">
                <a:solidFill>
                  <a:srgbClr val="C00000"/>
                </a:solidFill>
                <a:latin typeface="Mulish"/>
              </a:rPr>
              <a:t>LSA flooding:</a:t>
            </a:r>
            <a:r>
              <a:rPr lang="en-US" sz="1300" dirty="0">
                <a:solidFill>
                  <a:srgbClr val="C00000"/>
                </a:solidFill>
                <a:latin typeface="Mulish"/>
              </a:rPr>
              <a:t> Each router floods its own LSA to all other routers in the network. The LSA consists of information about the router's own links and the state of its neighboring routers. Routers use the LSA to build their own LSDB and to update the database as changes occur in the network.</a:t>
            </a:r>
            <a:br>
              <a:rPr lang="en-US" sz="1300" dirty="0">
                <a:solidFill>
                  <a:srgbClr val="C00000"/>
                </a:solidFill>
                <a:latin typeface="Mulish"/>
              </a:rPr>
            </a:br>
            <a:r>
              <a:rPr lang="en-US" sz="1300" dirty="0">
                <a:solidFill>
                  <a:srgbClr val="C00000"/>
                </a:solidFill>
                <a:latin typeface="Mulish"/>
              </a:rPr>
              <a:t> </a:t>
            </a:r>
          </a:p>
          <a:p>
            <a:pPr>
              <a:buFont typeface="+mj-lt"/>
              <a:buAutoNum type="arabicPeriod"/>
            </a:pPr>
            <a:r>
              <a:rPr lang="en-US" sz="1300" b="1" dirty="0">
                <a:solidFill>
                  <a:srgbClr val="C00000"/>
                </a:solidFill>
                <a:latin typeface="Mulish"/>
              </a:rPr>
              <a:t>Shortest Path First (SPF) calculation:</a:t>
            </a:r>
            <a:r>
              <a:rPr lang="en-US" sz="1300" dirty="0">
                <a:solidFill>
                  <a:srgbClr val="C00000"/>
                </a:solidFill>
                <a:latin typeface="Mulish"/>
              </a:rPr>
              <a:t> Once each router has received all LSAs from its neighbors and has built its own LSDB, it performs an SPF calculation which determines the best path to each destination in the network. </a:t>
            </a:r>
            <a:br>
              <a:rPr lang="en-US" sz="1300" dirty="0">
                <a:solidFill>
                  <a:srgbClr val="C00000"/>
                </a:solidFill>
                <a:latin typeface="Mulish"/>
              </a:rPr>
            </a:br>
            <a:r>
              <a:rPr lang="en-US" sz="1300" dirty="0">
                <a:solidFill>
                  <a:srgbClr val="C00000"/>
                </a:solidFill>
                <a:latin typeface="Mulish"/>
              </a:rPr>
              <a:t>The SPF calculation considers the cost of each link and the state of each router in the LSDB. The result of the SPF calculation is used to build the forwarding table. This table contains the best path to each destination. This table is used to forward packets to their intended destination.</a:t>
            </a:r>
            <a:br>
              <a:rPr lang="en-US" sz="1300" dirty="0">
                <a:solidFill>
                  <a:srgbClr val="C00000"/>
                </a:solidFill>
                <a:latin typeface="Mulish"/>
              </a:rPr>
            </a:br>
            <a:r>
              <a:rPr lang="en-US" sz="1300" dirty="0">
                <a:solidFill>
                  <a:srgbClr val="7F7F7F"/>
                </a:solidFill>
                <a:latin typeface="Mulish"/>
              </a:rPr>
              <a:t> </a:t>
            </a:r>
          </a:p>
          <a:p>
            <a:pPr>
              <a:buFont typeface="+mj-lt"/>
              <a:buAutoNum type="arabicPeriod"/>
            </a:pPr>
            <a:r>
              <a:rPr lang="en-US" sz="1300" b="1" dirty="0">
                <a:solidFill>
                  <a:srgbClr val="002060"/>
                </a:solidFill>
                <a:latin typeface="Mulish"/>
              </a:rPr>
              <a:t>Updating LSAs:</a:t>
            </a:r>
            <a:r>
              <a:rPr lang="en-US" sz="1300" dirty="0">
                <a:solidFill>
                  <a:srgbClr val="002060"/>
                </a:solidFill>
                <a:latin typeface="Mulish"/>
              </a:rPr>
              <a:t> When </a:t>
            </a:r>
            <a:r>
              <a:rPr lang="en-US" sz="1300" b="1" dirty="0">
                <a:solidFill>
                  <a:srgbClr val="002060"/>
                </a:solidFill>
                <a:latin typeface="Mulish"/>
              </a:rPr>
              <a:t>a change occurs in the network, such as a link failure or adding a new router</a:t>
            </a:r>
            <a:r>
              <a:rPr lang="en-US" sz="1300" dirty="0">
                <a:solidFill>
                  <a:srgbClr val="002060"/>
                </a:solidFill>
                <a:latin typeface="Mulish"/>
              </a:rPr>
              <a:t>, the affected router floods a new LSA to all other routers in the network. This triggers a recalculation of the SPF algorithm, and the forwarding table is updated to reflect the new best path to each destination.</a:t>
            </a:r>
            <a:br>
              <a:rPr lang="en-US" sz="1300" dirty="0">
                <a:solidFill>
                  <a:srgbClr val="002060"/>
                </a:solidFill>
                <a:latin typeface="Mulish"/>
              </a:rPr>
            </a:br>
            <a:r>
              <a:rPr lang="en-US" sz="1300" dirty="0">
                <a:solidFill>
                  <a:srgbClr val="002060"/>
                </a:solidFill>
                <a:latin typeface="Mulish"/>
              </a:rPr>
              <a:t> </a:t>
            </a:r>
          </a:p>
          <a:p>
            <a:pPr>
              <a:buFont typeface="+mj-lt"/>
              <a:buAutoNum type="arabicPeriod"/>
            </a:pPr>
            <a:r>
              <a:rPr lang="en-US" sz="1300" b="1" dirty="0">
                <a:solidFill>
                  <a:srgbClr val="002060"/>
                </a:solidFill>
                <a:latin typeface="Mulish"/>
              </a:rPr>
              <a:t>Aging LSAs:</a:t>
            </a:r>
            <a:r>
              <a:rPr lang="en-US" sz="1300" dirty="0">
                <a:solidFill>
                  <a:srgbClr val="002060"/>
                </a:solidFill>
                <a:latin typeface="Mulish"/>
              </a:rPr>
              <a:t> To prevent outdated LSAs from remaining in the LSDB, each router assigns a time-to-live (TTL) value to each LSA. When the TTL value expires, the router removes the LSA from its LSDB.</a:t>
            </a:r>
            <a:br>
              <a:rPr lang="en-US" sz="1300" dirty="0">
                <a:solidFill>
                  <a:srgbClr val="002060"/>
                </a:solidFill>
                <a:latin typeface="Mulish"/>
              </a:rPr>
            </a:br>
            <a:r>
              <a:rPr lang="en-US" sz="1300" dirty="0">
                <a:solidFill>
                  <a:srgbClr val="002060"/>
                </a:solidFill>
                <a:latin typeface="Mulish"/>
              </a:rPr>
              <a:t> </a:t>
            </a:r>
          </a:p>
        </p:txBody>
      </p:sp>
    </p:spTree>
    <p:extLst>
      <p:ext uri="{BB962C8B-B14F-4D97-AF65-F5344CB8AC3E}">
        <p14:creationId xmlns:p14="http://schemas.microsoft.com/office/powerpoint/2010/main" val="1287551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2893100"/>
          </a:xfrm>
          <a:prstGeom prst="rect">
            <a:avLst/>
          </a:prstGeom>
        </p:spPr>
        <p:txBody>
          <a:bodyPr wrap="square">
            <a:spAutoFit/>
          </a:bodyPr>
          <a:lstStyle/>
          <a:p>
            <a:pPr algn="just"/>
            <a:endParaRPr lang="en-US" dirty="0">
              <a:solidFill>
                <a:srgbClr val="002060"/>
              </a:solidFill>
            </a:endParaRPr>
          </a:p>
          <a:p>
            <a:pPr marL="342900" indent="-342900" algn="just">
              <a:buFont typeface="+mj-lt"/>
              <a:buAutoNum type="arabicPeriod"/>
            </a:pPr>
            <a:r>
              <a:rPr lang="en-US" dirty="0">
                <a:solidFill>
                  <a:srgbClr val="002060"/>
                </a:solidFill>
              </a:rPr>
              <a:t>Discover its neighbors and learn their network addresses</a:t>
            </a:r>
            <a:r>
              <a:rPr lang="en-US" dirty="0" smtClean="0">
                <a:solidFill>
                  <a:srgbClr val="002060"/>
                </a:solidFill>
              </a:rPr>
              <a:t>.</a:t>
            </a:r>
          </a:p>
          <a:p>
            <a:pPr marL="342900" indent="-342900" algn="just">
              <a:buFont typeface="+mj-lt"/>
              <a:buAutoNum type="arabicPeriod"/>
            </a:pPr>
            <a:endParaRPr lang="en-US" dirty="0">
              <a:solidFill>
                <a:srgbClr val="002060"/>
              </a:solidFill>
            </a:endParaRPr>
          </a:p>
          <a:p>
            <a:pPr marL="342900" indent="-342900" algn="just">
              <a:buFont typeface="+mj-lt"/>
              <a:buAutoNum type="arabicPeriod"/>
            </a:pPr>
            <a:r>
              <a:rPr lang="en-US" dirty="0" smtClean="0">
                <a:solidFill>
                  <a:srgbClr val="002060"/>
                </a:solidFill>
              </a:rPr>
              <a:t>Set </a:t>
            </a:r>
            <a:r>
              <a:rPr lang="en-US" dirty="0">
                <a:solidFill>
                  <a:srgbClr val="002060"/>
                </a:solidFill>
              </a:rPr>
              <a:t>the distance or cost metric to each of its neighbors</a:t>
            </a:r>
            <a:r>
              <a:rPr lang="en-US" dirty="0" smtClean="0">
                <a:solidFill>
                  <a:srgbClr val="002060"/>
                </a:solidFill>
              </a:rPr>
              <a:t>.</a:t>
            </a:r>
          </a:p>
          <a:p>
            <a:pPr marL="342900" indent="-342900" algn="just">
              <a:buFont typeface="+mj-lt"/>
              <a:buAutoNum type="arabicPeriod"/>
            </a:pPr>
            <a:endParaRPr lang="en-US" dirty="0">
              <a:solidFill>
                <a:srgbClr val="002060"/>
              </a:solidFill>
            </a:endParaRPr>
          </a:p>
          <a:p>
            <a:pPr marL="342900" indent="-342900" algn="just">
              <a:buFont typeface="+mj-lt"/>
              <a:buAutoNum type="arabicPeriod"/>
            </a:pPr>
            <a:r>
              <a:rPr lang="en-US" dirty="0" smtClean="0">
                <a:solidFill>
                  <a:srgbClr val="002060"/>
                </a:solidFill>
              </a:rPr>
              <a:t>Construct </a:t>
            </a:r>
            <a:r>
              <a:rPr lang="en-US" dirty="0">
                <a:solidFill>
                  <a:srgbClr val="002060"/>
                </a:solidFill>
              </a:rPr>
              <a:t>a packet telling all it has just learned</a:t>
            </a:r>
            <a:r>
              <a:rPr lang="en-US" dirty="0" smtClean="0">
                <a:solidFill>
                  <a:srgbClr val="002060"/>
                </a:solidFill>
              </a:rPr>
              <a:t>.</a:t>
            </a:r>
          </a:p>
          <a:p>
            <a:pPr marL="342900" indent="-342900" algn="just">
              <a:buFont typeface="+mj-lt"/>
              <a:buAutoNum type="arabicPeriod"/>
            </a:pPr>
            <a:endParaRPr lang="en-US" dirty="0">
              <a:solidFill>
                <a:srgbClr val="002060"/>
              </a:solidFill>
            </a:endParaRPr>
          </a:p>
          <a:p>
            <a:pPr marL="342900" indent="-342900" algn="just">
              <a:buFont typeface="+mj-lt"/>
              <a:buAutoNum type="arabicPeriod"/>
            </a:pPr>
            <a:r>
              <a:rPr lang="en-US" dirty="0" smtClean="0">
                <a:solidFill>
                  <a:srgbClr val="002060"/>
                </a:solidFill>
              </a:rPr>
              <a:t>Send </a:t>
            </a:r>
            <a:r>
              <a:rPr lang="en-US" dirty="0">
                <a:solidFill>
                  <a:srgbClr val="002060"/>
                </a:solidFill>
              </a:rPr>
              <a:t>this packet to and receive packets from all other routers</a:t>
            </a:r>
            <a:r>
              <a:rPr lang="en-US" dirty="0" smtClean="0">
                <a:solidFill>
                  <a:srgbClr val="002060"/>
                </a:solidFill>
              </a:rPr>
              <a:t>.</a:t>
            </a:r>
          </a:p>
          <a:p>
            <a:pPr marL="342900" indent="-342900" algn="just">
              <a:buFont typeface="+mj-lt"/>
              <a:buAutoNum type="arabicPeriod"/>
            </a:pPr>
            <a:endParaRPr lang="en-US" dirty="0">
              <a:solidFill>
                <a:srgbClr val="002060"/>
              </a:solidFill>
            </a:endParaRPr>
          </a:p>
          <a:p>
            <a:pPr marL="342900" indent="-342900" algn="just">
              <a:buFont typeface="+mj-lt"/>
              <a:buAutoNum type="arabicPeriod"/>
            </a:pPr>
            <a:r>
              <a:rPr lang="en-US" dirty="0" smtClean="0">
                <a:solidFill>
                  <a:srgbClr val="002060"/>
                </a:solidFill>
              </a:rPr>
              <a:t>Compute </a:t>
            </a:r>
            <a:r>
              <a:rPr lang="en-US" dirty="0">
                <a:solidFill>
                  <a:srgbClr val="002060"/>
                </a:solidFill>
              </a:rPr>
              <a:t>the shortest path to every other </a:t>
            </a:r>
            <a:r>
              <a:rPr lang="en-US" dirty="0" smtClean="0">
                <a:solidFill>
                  <a:srgbClr val="002060"/>
                </a:solidFill>
              </a:rPr>
              <a:t>router</a:t>
            </a:r>
          </a:p>
          <a:p>
            <a:pPr marL="342900" indent="-342900" algn="just">
              <a:buFont typeface="+mj-lt"/>
              <a:buAutoNum type="arabicPeriod"/>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 </a:t>
            </a:r>
            <a:r>
              <a:rPr lang="en-US" dirty="0" smtClean="0">
                <a:solidFill>
                  <a:srgbClr val="002060"/>
                </a:solidFill>
              </a:rPr>
              <a:t>The </a:t>
            </a:r>
            <a:r>
              <a:rPr lang="en-US" dirty="0">
                <a:solidFill>
                  <a:srgbClr val="002060"/>
                </a:solidFill>
              </a:rPr>
              <a:t>complete topology is distributed to every router. Then Dijkstra’s </a:t>
            </a:r>
            <a:r>
              <a:rPr lang="en-US" dirty="0" smtClean="0">
                <a:solidFill>
                  <a:srgbClr val="002060"/>
                </a:solidFill>
              </a:rPr>
              <a:t>algorithm </a:t>
            </a:r>
            <a:r>
              <a:rPr lang="en-US" dirty="0">
                <a:solidFill>
                  <a:srgbClr val="002060"/>
                </a:solidFill>
              </a:rPr>
              <a:t>can be run at each router to find the shortest path to every other router.</a:t>
            </a:r>
            <a:endParaRPr lang="en-US" dirty="0" smtClean="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2" name="Rectangle 1"/>
          <p:cNvSpPr/>
          <p:nvPr/>
        </p:nvSpPr>
        <p:spPr>
          <a:xfrm>
            <a:off x="155575" y="1008744"/>
            <a:ext cx="8850539" cy="3539430"/>
          </a:xfrm>
          <a:prstGeom prst="rect">
            <a:avLst/>
          </a:prstGeom>
        </p:spPr>
        <p:txBody>
          <a:bodyPr wrap="square">
            <a:spAutoFit/>
          </a:bodyPr>
          <a:lstStyle/>
          <a:p>
            <a:pPr algn="just"/>
            <a:r>
              <a:rPr lang="en-US" b="1" dirty="0" smtClean="0">
                <a:solidFill>
                  <a:srgbClr val="C00000"/>
                </a:solidFill>
              </a:rPr>
              <a:t>Learning about the Neighbors:</a:t>
            </a:r>
          </a:p>
          <a:p>
            <a:pPr algn="just"/>
            <a:endParaRPr lang="en-IN" b="1" dirty="0" smtClean="0">
              <a:solidFill>
                <a:srgbClr val="C00000"/>
              </a:solidFill>
            </a:endParaRPr>
          </a:p>
          <a:p>
            <a:pPr marL="285750" indent="-285750" algn="just">
              <a:buFont typeface="Arial" panose="020B0604020202020204" pitchFamily="34" charset="0"/>
              <a:buChar char="•"/>
            </a:pPr>
            <a:r>
              <a:rPr lang="en-IN" dirty="0" smtClean="0">
                <a:solidFill>
                  <a:srgbClr val="C00000"/>
                </a:solidFill>
              </a:rPr>
              <a:t>When </a:t>
            </a:r>
            <a:r>
              <a:rPr lang="en-IN" dirty="0">
                <a:solidFill>
                  <a:srgbClr val="C00000"/>
                </a:solidFill>
              </a:rPr>
              <a:t>a router is booted, its first task is to learn who its </a:t>
            </a:r>
            <a:r>
              <a:rPr lang="en-IN" dirty="0" smtClean="0">
                <a:solidFill>
                  <a:srgbClr val="C00000"/>
                </a:solidFill>
              </a:rPr>
              <a:t>neighbours </a:t>
            </a:r>
            <a:r>
              <a:rPr lang="en-IN" dirty="0">
                <a:solidFill>
                  <a:srgbClr val="C00000"/>
                </a:solidFill>
              </a:rPr>
              <a:t>are. </a:t>
            </a:r>
            <a:r>
              <a:rPr lang="en-IN" dirty="0" smtClean="0">
                <a:solidFill>
                  <a:srgbClr val="C00000"/>
                </a:solidFill>
              </a:rPr>
              <a:t>It accomplishes </a:t>
            </a:r>
            <a:r>
              <a:rPr lang="en-IN" dirty="0">
                <a:solidFill>
                  <a:srgbClr val="C00000"/>
                </a:solidFill>
              </a:rPr>
              <a:t>this goal by sending a special HELLO packet on each </a:t>
            </a:r>
            <a:r>
              <a:rPr lang="en-IN" dirty="0" smtClean="0">
                <a:solidFill>
                  <a:srgbClr val="C00000"/>
                </a:solidFill>
              </a:rPr>
              <a:t>point-to-point line</a:t>
            </a:r>
            <a:r>
              <a:rPr lang="en-IN" dirty="0">
                <a:solidFill>
                  <a:srgbClr val="C00000"/>
                </a:solidFill>
              </a:rPr>
              <a:t>. </a:t>
            </a:r>
            <a:endParaRPr lang="en-IN" dirty="0" smtClean="0">
              <a:solidFill>
                <a:srgbClr val="C00000"/>
              </a:solidFill>
            </a:endParaRP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smtClean="0">
                <a:solidFill>
                  <a:srgbClr val="C00000"/>
                </a:solidFill>
              </a:rPr>
              <a:t>The </a:t>
            </a:r>
            <a:r>
              <a:rPr lang="en-IN" dirty="0">
                <a:solidFill>
                  <a:srgbClr val="C00000"/>
                </a:solidFill>
              </a:rPr>
              <a:t>router on the other end is expected to send back a reply giving its </a:t>
            </a:r>
            <a:r>
              <a:rPr lang="en-IN" dirty="0" smtClean="0">
                <a:solidFill>
                  <a:srgbClr val="C00000"/>
                </a:solidFill>
              </a:rPr>
              <a:t>name. These </a:t>
            </a:r>
            <a:r>
              <a:rPr lang="en-IN" dirty="0">
                <a:solidFill>
                  <a:srgbClr val="C00000"/>
                </a:solidFill>
              </a:rPr>
              <a:t>names must be globally unique because when a distant router later </a:t>
            </a:r>
            <a:r>
              <a:rPr lang="en-IN" dirty="0" smtClean="0">
                <a:solidFill>
                  <a:srgbClr val="C00000"/>
                </a:solidFill>
              </a:rPr>
              <a:t>hears that </a:t>
            </a:r>
            <a:r>
              <a:rPr lang="en-IN" dirty="0">
                <a:solidFill>
                  <a:srgbClr val="C00000"/>
                </a:solidFill>
              </a:rPr>
              <a:t>three routers are all connected to F, it is essential that it can determine </a:t>
            </a:r>
            <a:r>
              <a:rPr lang="en-IN" dirty="0" smtClean="0">
                <a:solidFill>
                  <a:srgbClr val="C00000"/>
                </a:solidFill>
              </a:rPr>
              <a:t>whether </a:t>
            </a:r>
            <a:r>
              <a:rPr lang="en-IN" dirty="0">
                <a:solidFill>
                  <a:srgbClr val="C00000"/>
                </a:solidFill>
              </a:rPr>
              <a:t>all three mean the same F</a:t>
            </a:r>
            <a:r>
              <a:rPr lang="en-IN" dirty="0" smtClean="0">
                <a:solidFill>
                  <a:srgbClr val="C00000"/>
                </a:solidFill>
              </a:rPr>
              <a:t>.</a:t>
            </a: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a:solidFill>
                  <a:srgbClr val="002060"/>
                </a:solidFill>
              </a:rPr>
              <a:t>When two or more routers are connected by a broadcast link (e.g., a </a:t>
            </a:r>
            <a:r>
              <a:rPr lang="en-IN" dirty="0" smtClean="0">
                <a:solidFill>
                  <a:srgbClr val="002060"/>
                </a:solidFill>
              </a:rPr>
              <a:t>switch, ring</a:t>
            </a:r>
            <a:r>
              <a:rPr lang="en-IN" dirty="0">
                <a:solidFill>
                  <a:srgbClr val="002060"/>
                </a:solidFill>
              </a:rPr>
              <a:t>, or classic Ethernet), the situation is slightly more complicated. </a:t>
            </a:r>
          </a:p>
          <a:p>
            <a:pPr marL="285750" indent="-285750" algn="just">
              <a:buFont typeface="Arial" panose="020B0604020202020204" pitchFamily="34" charset="0"/>
              <a:buChar char="•"/>
            </a:pPr>
            <a:endParaRPr lang="en-IN" dirty="0">
              <a:solidFill>
                <a:srgbClr val="002060"/>
              </a:solidFill>
            </a:endParaRPr>
          </a:p>
          <a:p>
            <a:pPr marL="285750" indent="-285750" algn="just">
              <a:buFont typeface="Arial" panose="020B0604020202020204" pitchFamily="34" charset="0"/>
              <a:buChar char="•"/>
            </a:pPr>
            <a:r>
              <a:rPr lang="en-IN" dirty="0" smtClean="0">
                <a:solidFill>
                  <a:srgbClr val="002060"/>
                </a:solidFill>
              </a:rPr>
              <a:t>The figure illustrates </a:t>
            </a:r>
            <a:r>
              <a:rPr lang="en-IN" dirty="0">
                <a:solidFill>
                  <a:srgbClr val="002060"/>
                </a:solidFill>
              </a:rPr>
              <a:t>a broadcast LAN to which three routers, A, C, and F, are directly </a:t>
            </a:r>
            <a:r>
              <a:rPr lang="en-IN" dirty="0" smtClean="0">
                <a:solidFill>
                  <a:srgbClr val="002060"/>
                </a:solidFill>
              </a:rPr>
              <a:t>connected</a:t>
            </a:r>
            <a:r>
              <a:rPr lang="en-IN" dirty="0">
                <a:solidFill>
                  <a:srgbClr val="002060"/>
                </a:solidFill>
              </a:rPr>
              <a:t>. Each </a:t>
            </a:r>
            <a:r>
              <a:rPr lang="en-IN" dirty="0" smtClean="0">
                <a:solidFill>
                  <a:srgbClr val="002060"/>
                </a:solidFill>
              </a:rPr>
              <a:t>of these </a:t>
            </a:r>
            <a:r>
              <a:rPr lang="en-IN" dirty="0">
                <a:solidFill>
                  <a:srgbClr val="002060"/>
                </a:solidFill>
              </a:rPr>
              <a:t>routers is connected to one or more additional routers, </a:t>
            </a:r>
            <a:r>
              <a:rPr lang="en-IN" dirty="0" smtClean="0">
                <a:solidFill>
                  <a:srgbClr val="002060"/>
                </a:solidFill>
              </a:rPr>
              <a:t>as shown.</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endParaRPr lang="en-IN" dirty="0">
              <a:solidFill>
                <a:srgbClr val="C00000"/>
              </a:solidFill>
            </a:endParaRPr>
          </a:p>
        </p:txBody>
      </p:sp>
      <p:pic>
        <p:nvPicPr>
          <p:cNvPr id="5" name="Picture 4"/>
          <p:cNvPicPr>
            <a:picLocks noChangeAspect="1"/>
          </p:cNvPicPr>
          <p:nvPr/>
        </p:nvPicPr>
        <p:blipFill>
          <a:blip r:embed="rId3"/>
          <a:stretch>
            <a:fillRect/>
          </a:stretch>
        </p:blipFill>
        <p:spPr>
          <a:xfrm>
            <a:off x="2501899" y="4135272"/>
            <a:ext cx="4704119" cy="900752"/>
          </a:xfrm>
          <a:prstGeom prst="rect">
            <a:avLst/>
          </a:prstGeom>
        </p:spPr>
      </p:pic>
    </p:spTree>
    <p:extLst>
      <p:ext uri="{BB962C8B-B14F-4D97-AF65-F5344CB8AC3E}">
        <p14:creationId xmlns:p14="http://schemas.microsoft.com/office/powerpoint/2010/main" val="95812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2" name="Rectangle 1"/>
          <p:cNvSpPr/>
          <p:nvPr/>
        </p:nvSpPr>
        <p:spPr>
          <a:xfrm>
            <a:off x="87086" y="1008745"/>
            <a:ext cx="8904514" cy="2893100"/>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rPr>
              <a:t>The broadcast LAN provides connectivity between each pair of attached </a:t>
            </a:r>
            <a:r>
              <a:rPr lang="en-IN" dirty="0" smtClean="0">
                <a:solidFill>
                  <a:srgbClr val="C00000"/>
                </a:solidFill>
              </a:rPr>
              <a:t>routers</a:t>
            </a:r>
            <a:r>
              <a:rPr lang="en-IN" dirty="0">
                <a:solidFill>
                  <a:srgbClr val="C00000"/>
                </a:solidFill>
              </a:rPr>
              <a:t>. </a:t>
            </a:r>
            <a:endParaRPr lang="en-IN" dirty="0" smtClean="0">
              <a:solidFill>
                <a:srgbClr val="C00000"/>
              </a:solidFill>
            </a:endParaRP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smtClean="0">
                <a:solidFill>
                  <a:srgbClr val="C00000"/>
                </a:solidFill>
              </a:rPr>
              <a:t>However</a:t>
            </a:r>
            <a:r>
              <a:rPr lang="en-IN" dirty="0">
                <a:solidFill>
                  <a:srgbClr val="C00000"/>
                </a:solidFill>
              </a:rPr>
              <a:t>, </a:t>
            </a:r>
            <a:r>
              <a:rPr lang="en-IN" dirty="0" err="1" smtClean="0">
                <a:solidFill>
                  <a:srgbClr val="C00000"/>
                </a:solidFill>
              </a:rPr>
              <a:t>modeling</a:t>
            </a:r>
            <a:r>
              <a:rPr lang="en-IN" dirty="0" smtClean="0">
                <a:solidFill>
                  <a:srgbClr val="C00000"/>
                </a:solidFill>
              </a:rPr>
              <a:t> </a:t>
            </a:r>
            <a:r>
              <a:rPr lang="en-IN" dirty="0">
                <a:solidFill>
                  <a:srgbClr val="C00000"/>
                </a:solidFill>
              </a:rPr>
              <a:t>the LAN as many point-to-point links increases the </a:t>
            </a:r>
            <a:r>
              <a:rPr lang="en-IN" dirty="0" smtClean="0">
                <a:solidFill>
                  <a:srgbClr val="C00000"/>
                </a:solidFill>
              </a:rPr>
              <a:t>size </a:t>
            </a:r>
            <a:r>
              <a:rPr lang="en-US" dirty="0">
                <a:solidFill>
                  <a:srgbClr val="C00000"/>
                </a:solidFill>
              </a:rPr>
              <a:t>of the topology and leads to wasteful messages.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A </a:t>
            </a:r>
            <a:r>
              <a:rPr lang="en-US" dirty="0">
                <a:solidFill>
                  <a:srgbClr val="C00000"/>
                </a:solidFill>
              </a:rPr>
              <a:t>better way to model the </a:t>
            </a:r>
            <a:r>
              <a:rPr lang="en-US" dirty="0" smtClean="0">
                <a:solidFill>
                  <a:srgbClr val="C00000"/>
                </a:solidFill>
              </a:rPr>
              <a:t>LAN is </a:t>
            </a:r>
            <a:r>
              <a:rPr lang="en-US" dirty="0">
                <a:solidFill>
                  <a:srgbClr val="C00000"/>
                </a:solidFill>
              </a:rPr>
              <a:t>to consider it as a node itself, as shown in </a:t>
            </a:r>
            <a:r>
              <a:rPr lang="en-US" dirty="0" smtClean="0">
                <a:solidFill>
                  <a:srgbClr val="C00000"/>
                </a:solidFill>
              </a:rPr>
              <a:t>figure.  </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002060"/>
                </a:solidFill>
              </a:rPr>
              <a:t>Here</a:t>
            </a:r>
            <a:r>
              <a:rPr lang="en-US" dirty="0">
                <a:solidFill>
                  <a:srgbClr val="002060"/>
                </a:solidFill>
              </a:rPr>
              <a:t>, we have </a:t>
            </a:r>
            <a:r>
              <a:rPr lang="en-US" dirty="0" smtClean="0">
                <a:solidFill>
                  <a:srgbClr val="002060"/>
                </a:solidFill>
              </a:rPr>
              <a:t>introduced </a:t>
            </a:r>
            <a:r>
              <a:rPr lang="en-US" dirty="0">
                <a:solidFill>
                  <a:srgbClr val="002060"/>
                </a:solidFill>
              </a:rPr>
              <a:t>a new, artificial node, N, to which A, C, and F are connected. </a:t>
            </a:r>
            <a:endParaRPr lang="en-US"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One designated </a:t>
            </a:r>
            <a:r>
              <a:rPr lang="en-US" dirty="0">
                <a:solidFill>
                  <a:srgbClr val="002060"/>
                </a:solidFill>
              </a:rPr>
              <a:t>router on the LAN is selected to play the role of N in the routing protocol</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The fact that it is possible to go from A to C on the LAN is represented by </a:t>
            </a:r>
            <a:r>
              <a:rPr lang="en-US" dirty="0" smtClean="0">
                <a:solidFill>
                  <a:srgbClr val="002060"/>
                </a:solidFill>
              </a:rPr>
              <a:t>the path </a:t>
            </a:r>
            <a:r>
              <a:rPr lang="en-US" dirty="0">
                <a:solidFill>
                  <a:srgbClr val="002060"/>
                </a:solidFill>
              </a:rPr>
              <a:t>ANC </a:t>
            </a:r>
            <a:r>
              <a:rPr lang="en-US" dirty="0" smtClean="0">
                <a:solidFill>
                  <a:srgbClr val="002060"/>
                </a:solidFill>
              </a:rPr>
              <a:t>here.</a:t>
            </a:r>
          </a:p>
          <a:p>
            <a:pPr marL="285750" indent="-285750">
              <a:buFont typeface="Arial" panose="020B0604020202020204" pitchFamily="34" charset="0"/>
              <a:buChar char="•"/>
            </a:pPr>
            <a:endParaRPr lang="en-US" dirty="0">
              <a:solidFill>
                <a:srgbClr val="C00000"/>
              </a:solidFill>
            </a:endParaRPr>
          </a:p>
        </p:txBody>
      </p:sp>
      <p:pic>
        <p:nvPicPr>
          <p:cNvPr id="4" name="Picture 3"/>
          <p:cNvPicPr>
            <a:picLocks noChangeAspect="1"/>
          </p:cNvPicPr>
          <p:nvPr/>
        </p:nvPicPr>
        <p:blipFill>
          <a:blip r:embed="rId3"/>
          <a:stretch>
            <a:fillRect/>
          </a:stretch>
        </p:blipFill>
        <p:spPr>
          <a:xfrm>
            <a:off x="3100388" y="3855048"/>
            <a:ext cx="3248025" cy="1097772"/>
          </a:xfrm>
          <a:prstGeom prst="rect">
            <a:avLst/>
          </a:prstGeom>
        </p:spPr>
      </p:pic>
    </p:spTree>
    <p:extLst>
      <p:ext uri="{BB962C8B-B14F-4D97-AF65-F5344CB8AC3E}">
        <p14:creationId xmlns:p14="http://schemas.microsoft.com/office/powerpoint/2010/main" val="300159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2" name="Rectangle 1"/>
          <p:cNvSpPr/>
          <p:nvPr/>
        </p:nvSpPr>
        <p:spPr>
          <a:xfrm>
            <a:off x="87086" y="1008745"/>
            <a:ext cx="8955312" cy="3970318"/>
          </a:xfrm>
          <a:prstGeom prst="rect">
            <a:avLst/>
          </a:prstGeom>
        </p:spPr>
        <p:txBody>
          <a:bodyPr wrap="square">
            <a:spAutoFit/>
          </a:bodyPr>
          <a:lstStyle/>
          <a:p>
            <a:r>
              <a:rPr lang="en-IN" b="1" dirty="0" smtClean="0">
                <a:solidFill>
                  <a:srgbClr val="C00000"/>
                </a:solidFill>
              </a:rPr>
              <a:t>Setting </a:t>
            </a:r>
            <a:r>
              <a:rPr lang="en-IN" b="1" dirty="0">
                <a:solidFill>
                  <a:srgbClr val="C00000"/>
                </a:solidFill>
              </a:rPr>
              <a:t>Link </a:t>
            </a:r>
            <a:r>
              <a:rPr lang="en-IN" b="1" dirty="0" smtClean="0">
                <a:solidFill>
                  <a:srgbClr val="C00000"/>
                </a:solidFill>
              </a:rPr>
              <a:t>Costs</a:t>
            </a:r>
          </a:p>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link state routing algorithm requires each link to have a distance or </a:t>
            </a:r>
            <a:r>
              <a:rPr lang="en-US" dirty="0" smtClean="0">
                <a:solidFill>
                  <a:srgbClr val="C00000"/>
                </a:solidFill>
              </a:rPr>
              <a:t>cost metric </a:t>
            </a:r>
            <a:r>
              <a:rPr lang="en-US" dirty="0">
                <a:solidFill>
                  <a:srgbClr val="C00000"/>
                </a:solidFill>
              </a:rPr>
              <a:t>for finding shortest paths.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cost to reach neighbors can be set </a:t>
            </a:r>
            <a:r>
              <a:rPr lang="en-US" dirty="0" smtClean="0">
                <a:solidFill>
                  <a:srgbClr val="C00000"/>
                </a:solidFill>
              </a:rPr>
              <a:t>automatically</a:t>
            </a:r>
            <a:r>
              <a:rPr lang="en-US" dirty="0">
                <a:solidFill>
                  <a:srgbClr val="C00000"/>
                </a:solidFill>
              </a:rPr>
              <a:t>, or configured by the network operator. A common choice is to make </a:t>
            </a:r>
            <a:r>
              <a:rPr lang="en-US" dirty="0" smtClean="0">
                <a:solidFill>
                  <a:srgbClr val="C00000"/>
                </a:solidFill>
              </a:rPr>
              <a:t>the cost </a:t>
            </a:r>
            <a:r>
              <a:rPr lang="en-US" dirty="0">
                <a:solidFill>
                  <a:srgbClr val="C00000"/>
                </a:solidFill>
              </a:rPr>
              <a:t>inversely proportional to the bandwidth of the link.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For </a:t>
            </a:r>
            <a:r>
              <a:rPr lang="en-US" dirty="0">
                <a:solidFill>
                  <a:srgbClr val="C00000"/>
                </a:solidFill>
              </a:rPr>
              <a:t>example, </a:t>
            </a:r>
            <a:r>
              <a:rPr lang="en-US" dirty="0" smtClean="0">
                <a:solidFill>
                  <a:srgbClr val="C00000"/>
                </a:solidFill>
              </a:rPr>
              <a:t>1-Gbps Ethernet </a:t>
            </a:r>
            <a:r>
              <a:rPr lang="en-US" dirty="0">
                <a:solidFill>
                  <a:srgbClr val="C00000"/>
                </a:solidFill>
              </a:rPr>
              <a:t>may have a cost of 1 and 100-Mbps Ethernet a cost of 10. This </a:t>
            </a:r>
            <a:r>
              <a:rPr lang="en-US" dirty="0" smtClean="0">
                <a:solidFill>
                  <a:srgbClr val="C00000"/>
                </a:solidFill>
              </a:rPr>
              <a:t>makes higher-capacity </a:t>
            </a:r>
            <a:r>
              <a:rPr lang="en-US" dirty="0">
                <a:solidFill>
                  <a:srgbClr val="C00000"/>
                </a:solidFill>
              </a:rPr>
              <a:t>paths better choices</a:t>
            </a:r>
            <a:r>
              <a:rPr lang="en-US" dirty="0" smtClean="0">
                <a:solidFill>
                  <a:srgbClr val="C00000"/>
                </a:solidFill>
              </a:rPr>
              <a:t>.</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a:solidFill>
                  <a:srgbClr val="002060"/>
                </a:solidFill>
              </a:rPr>
              <a:t>If the network is geographically spread out, the delay of the links may be </a:t>
            </a:r>
            <a:r>
              <a:rPr lang="en-US" dirty="0" smtClean="0">
                <a:solidFill>
                  <a:srgbClr val="002060"/>
                </a:solidFill>
              </a:rPr>
              <a:t>factored </a:t>
            </a:r>
            <a:r>
              <a:rPr lang="en-US" dirty="0">
                <a:solidFill>
                  <a:srgbClr val="002060"/>
                </a:solidFill>
              </a:rPr>
              <a:t>into the cost so that paths over shorter links are better choices</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The most direct </a:t>
            </a:r>
            <a:r>
              <a:rPr lang="en-US" dirty="0">
                <a:solidFill>
                  <a:srgbClr val="002060"/>
                </a:solidFill>
              </a:rPr>
              <a:t>way to determine this delay is to send over the line a special ECHO </a:t>
            </a:r>
            <a:r>
              <a:rPr lang="en-US" dirty="0" smtClean="0">
                <a:solidFill>
                  <a:srgbClr val="002060"/>
                </a:solidFill>
              </a:rPr>
              <a:t>packet that </a:t>
            </a:r>
            <a:r>
              <a:rPr lang="en-US" dirty="0">
                <a:solidFill>
                  <a:srgbClr val="002060"/>
                </a:solidFill>
              </a:rPr>
              <a:t>the other side is required to send back immediately</a:t>
            </a:r>
            <a:r>
              <a:rPr lang="en-US" dirty="0" smtClean="0">
                <a:solidFill>
                  <a:srgbClr val="002060"/>
                </a:solidFill>
              </a:rPr>
              <a:t>.</a:t>
            </a:r>
          </a:p>
          <a:p>
            <a:pPr marL="285750" indent="-285750" algn="just">
              <a:buFont typeface="Arial" panose="020B0604020202020204" pitchFamily="34" charset="0"/>
              <a:buChar char="•"/>
            </a:pPr>
            <a:endParaRPr lang="en-US" dirty="0" smtClean="0">
              <a:solidFill>
                <a:srgbClr val="002060"/>
              </a:solidFill>
            </a:endParaRPr>
          </a:p>
          <a:p>
            <a:pPr marL="285750" indent="-285750" algn="just">
              <a:buFont typeface="Arial" panose="020B0604020202020204" pitchFamily="34" charset="0"/>
              <a:buChar char="•"/>
            </a:pPr>
            <a:r>
              <a:rPr lang="en-US" dirty="0" smtClean="0">
                <a:solidFill>
                  <a:srgbClr val="002060"/>
                </a:solidFill>
              </a:rPr>
              <a:t>By </a:t>
            </a:r>
            <a:r>
              <a:rPr lang="en-US" dirty="0">
                <a:solidFill>
                  <a:srgbClr val="002060"/>
                </a:solidFill>
              </a:rPr>
              <a:t>measuring </a:t>
            </a:r>
            <a:r>
              <a:rPr lang="en-US" dirty="0" smtClean="0">
                <a:solidFill>
                  <a:srgbClr val="002060"/>
                </a:solidFill>
              </a:rPr>
              <a:t>the round-trip </a:t>
            </a:r>
            <a:r>
              <a:rPr lang="en-US" dirty="0">
                <a:solidFill>
                  <a:srgbClr val="002060"/>
                </a:solidFill>
              </a:rPr>
              <a:t>time and dividing it by two, the sending router can get a </a:t>
            </a:r>
            <a:r>
              <a:rPr lang="en-US" dirty="0" smtClean="0">
                <a:solidFill>
                  <a:srgbClr val="002060"/>
                </a:solidFill>
              </a:rPr>
              <a:t>reasonable estimate </a:t>
            </a:r>
            <a:r>
              <a:rPr lang="en-US" dirty="0">
                <a:solidFill>
                  <a:srgbClr val="002060"/>
                </a:solidFill>
              </a:rPr>
              <a:t>of the delay.</a:t>
            </a:r>
            <a:endParaRPr lang="en-IN" dirty="0">
              <a:solidFill>
                <a:srgbClr val="002060"/>
              </a:solidFill>
            </a:endParaRPr>
          </a:p>
        </p:txBody>
      </p:sp>
    </p:spTree>
    <p:extLst>
      <p:ext uri="{BB962C8B-B14F-4D97-AF65-F5344CB8AC3E}">
        <p14:creationId xmlns:p14="http://schemas.microsoft.com/office/powerpoint/2010/main" val="832681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Routing-Example1</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2" name="Rectangle 1"/>
          <p:cNvSpPr/>
          <p:nvPr/>
        </p:nvSpPr>
        <p:spPr>
          <a:xfrm>
            <a:off x="87086" y="1008745"/>
            <a:ext cx="8955312" cy="2462213"/>
          </a:xfrm>
          <a:prstGeom prst="rect">
            <a:avLst/>
          </a:prstGeom>
        </p:spPr>
        <p:txBody>
          <a:bodyPr wrap="square">
            <a:spAutoFit/>
          </a:bodyPr>
          <a:lstStyle/>
          <a:p>
            <a:r>
              <a:rPr lang="en-IN" b="1" dirty="0" smtClean="0">
                <a:solidFill>
                  <a:srgbClr val="C00000"/>
                </a:solidFill>
              </a:rPr>
              <a:t>Building </a:t>
            </a:r>
            <a:r>
              <a:rPr lang="en-IN" b="1" dirty="0">
                <a:solidFill>
                  <a:srgbClr val="C00000"/>
                </a:solidFill>
              </a:rPr>
              <a:t>Link State </a:t>
            </a:r>
            <a:r>
              <a:rPr lang="en-IN" b="1" dirty="0" smtClean="0">
                <a:solidFill>
                  <a:srgbClr val="C00000"/>
                </a:solidFill>
              </a:rPr>
              <a:t>Packets</a:t>
            </a:r>
          </a:p>
          <a:p>
            <a:endParaRPr lang="en-US" dirty="0">
              <a:solidFill>
                <a:srgbClr val="C00000"/>
              </a:solidFill>
            </a:endParaRPr>
          </a:p>
          <a:p>
            <a:pPr marL="285750" indent="-285750" algn="just">
              <a:buFont typeface="Arial" panose="020B0604020202020204" pitchFamily="34" charset="0"/>
              <a:buChar char="•"/>
            </a:pPr>
            <a:r>
              <a:rPr lang="en-US" dirty="0">
                <a:solidFill>
                  <a:srgbClr val="C00000"/>
                </a:solidFill>
              </a:rPr>
              <a:t>Once the information needed for the exchange has been collected, the </a:t>
            </a:r>
            <a:r>
              <a:rPr lang="en-US" dirty="0" smtClean="0">
                <a:solidFill>
                  <a:srgbClr val="C00000"/>
                </a:solidFill>
              </a:rPr>
              <a:t>next step </a:t>
            </a:r>
            <a:r>
              <a:rPr lang="en-US" dirty="0">
                <a:solidFill>
                  <a:srgbClr val="C00000"/>
                </a:solidFill>
              </a:rPr>
              <a:t>is for each router to build a packet containing all the data.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The </a:t>
            </a:r>
            <a:r>
              <a:rPr lang="en-US" dirty="0">
                <a:solidFill>
                  <a:srgbClr val="C00000"/>
                </a:solidFill>
              </a:rPr>
              <a:t>packet </a:t>
            </a:r>
            <a:r>
              <a:rPr lang="en-US" dirty="0" smtClean="0">
                <a:solidFill>
                  <a:srgbClr val="C00000"/>
                </a:solidFill>
              </a:rPr>
              <a:t>starts with </a:t>
            </a:r>
            <a:r>
              <a:rPr lang="en-US" dirty="0">
                <a:solidFill>
                  <a:srgbClr val="C00000"/>
                </a:solidFill>
              </a:rPr>
              <a:t>the identity of the sender, followed by a sequence number and age </a:t>
            </a:r>
            <a:r>
              <a:rPr lang="en-US" dirty="0" smtClean="0">
                <a:solidFill>
                  <a:srgbClr val="C00000"/>
                </a:solidFill>
              </a:rPr>
              <a:t>and </a:t>
            </a:r>
            <a:r>
              <a:rPr lang="en-US" dirty="0">
                <a:solidFill>
                  <a:srgbClr val="C00000"/>
                </a:solidFill>
              </a:rPr>
              <a:t>a list </a:t>
            </a:r>
            <a:r>
              <a:rPr lang="en-US" dirty="0" smtClean="0">
                <a:solidFill>
                  <a:srgbClr val="C00000"/>
                </a:solidFill>
              </a:rPr>
              <a:t>of neighbors.</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endParaRPr lang="en-IN" dirty="0">
              <a:solidFill>
                <a:srgbClr val="C00000"/>
              </a:solidFill>
            </a:endParaRPr>
          </a:p>
        </p:txBody>
      </p:sp>
      <p:pic>
        <p:nvPicPr>
          <p:cNvPr id="3" name="Picture 2"/>
          <p:cNvPicPr>
            <a:picLocks noChangeAspect="1"/>
          </p:cNvPicPr>
          <p:nvPr/>
        </p:nvPicPr>
        <p:blipFill>
          <a:blip r:embed="rId3"/>
          <a:stretch>
            <a:fillRect/>
          </a:stretch>
        </p:blipFill>
        <p:spPr>
          <a:xfrm>
            <a:off x="877887" y="2901215"/>
            <a:ext cx="7543800" cy="1743075"/>
          </a:xfrm>
          <a:prstGeom prst="rect">
            <a:avLst/>
          </a:prstGeom>
        </p:spPr>
      </p:pic>
    </p:spTree>
    <p:extLst>
      <p:ext uri="{BB962C8B-B14F-4D97-AF65-F5344CB8AC3E}">
        <p14:creationId xmlns:p14="http://schemas.microsoft.com/office/powerpoint/2010/main" val="3752767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Link State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155575" y="1149041"/>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2" name="Rectangle 1"/>
          <p:cNvSpPr/>
          <p:nvPr/>
        </p:nvSpPr>
        <p:spPr>
          <a:xfrm>
            <a:off x="123370" y="928915"/>
            <a:ext cx="8919027" cy="4832092"/>
          </a:xfrm>
          <a:prstGeom prst="rect">
            <a:avLst/>
          </a:prstGeom>
        </p:spPr>
        <p:txBody>
          <a:bodyPr wrap="square">
            <a:spAutoFit/>
          </a:bodyPr>
          <a:lstStyle/>
          <a:p>
            <a:r>
              <a:rPr lang="en-IN" b="1" dirty="0" smtClean="0">
                <a:solidFill>
                  <a:srgbClr val="C00000"/>
                </a:solidFill>
              </a:rPr>
              <a:t>Building </a:t>
            </a:r>
            <a:r>
              <a:rPr lang="en-IN" b="1" dirty="0">
                <a:solidFill>
                  <a:srgbClr val="C00000"/>
                </a:solidFill>
              </a:rPr>
              <a:t>Link State </a:t>
            </a:r>
            <a:r>
              <a:rPr lang="en-IN" b="1" dirty="0" smtClean="0">
                <a:solidFill>
                  <a:srgbClr val="C00000"/>
                </a:solidFill>
              </a:rPr>
              <a:t>Packets :</a:t>
            </a:r>
          </a:p>
          <a:p>
            <a:endParaRPr lang="en-US" dirty="0">
              <a:solidFill>
                <a:srgbClr val="C00000"/>
              </a:solidFill>
            </a:endParaRPr>
          </a:p>
          <a:p>
            <a:pPr marL="285750" indent="-285750" algn="just">
              <a:buFont typeface="Arial" panose="020B0604020202020204" pitchFamily="34" charset="0"/>
              <a:buChar char="•"/>
            </a:pPr>
            <a:r>
              <a:rPr lang="en-US" dirty="0">
                <a:solidFill>
                  <a:srgbClr val="C00000"/>
                </a:solidFill>
              </a:rPr>
              <a:t>Building the link state packets is easy. The hard part is determining when </a:t>
            </a:r>
            <a:r>
              <a:rPr lang="en-US" dirty="0" smtClean="0">
                <a:solidFill>
                  <a:srgbClr val="C00000"/>
                </a:solidFill>
              </a:rPr>
              <a:t>to build </a:t>
            </a:r>
            <a:r>
              <a:rPr lang="en-US" dirty="0">
                <a:solidFill>
                  <a:srgbClr val="C00000"/>
                </a:solidFill>
              </a:rPr>
              <a:t>them. One possibility is to build them periodically, that is, at regular </a:t>
            </a:r>
            <a:r>
              <a:rPr lang="en-US" dirty="0" smtClean="0">
                <a:solidFill>
                  <a:srgbClr val="C00000"/>
                </a:solidFill>
              </a:rPr>
              <a:t>intervals</a:t>
            </a:r>
            <a:r>
              <a:rPr lang="en-US" dirty="0">
                <a:solidFill>
                  <a:srgbClr val="C00000"/>
                </a:solidFill>
              </a:rPr>
              <a:t>.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Another </a:t>
            </a:r>
            <a:r>
              <a:rPr lang="en-US" dirty="0">
                <a:solidFill>
                  <a:srgbClr val="C00000"/>
                </a:solidFill>
              </a:rPr>
              <a:t>possibility is to build them when some significant event </a:t>
            </a:r>
            <a:r>
              <a:rPr lang="en-US" dirty="0" smtClean="0">
                <a:solidFill>
                  <a:srgbClr val="C00000"/>
                </a:solidFill>
              </a:rPr>
              <a:t>occurs, such </a:t>
            </a:r>
            <a:r>
              <a:rPr lang="en-US" dirty="0">
                <a:solidFill>
                  <a:srgbClr val="C00000"/>
                </a:solidFill>
              </a:rPr>
              <a:t>as a line or neighbor going down or coming back up again or changing </a:t>
            </a:r>
            <a:r>
              <a:rPr lang="en-US" dirty="0" smtClean="0">
                <a:solidFill>
                  <a:srgbClr val="C00000"/>
                </a:solidFill>
              </a:rPr>
              <a:t>its properties appreciably.</a:t>
            </a:r>
          </a:p>
          <a:p>
            <a:pPr algn="just"/>
            <a:endParaRPr lang="en-US" dirty="0">
              <a:solidFill>
                <a:srgbClr val="C00000"/>
              </a:solidFill>
            </a:endParaRPr>
          </a:p>
          <a:p>
            <a:pPr algn="just"/>
            <a:r>
              <a:rPr lang="en-US" b="1" dirty="0">
                <a:solidFill>
                  <a:srgbClr val="002060"/>
                </a:solidFill>
              </a:rPr>
              <a:t>Distributing the Link State </a:t>
            </a:r>
            <a:r>
              <a:rPr lang="en-US" b="1" dirty="0" smtClean="0">
                <a:solidFill>
                  <a:srgbClr val="002060"/>
                </a:solidFill>
              </a:rPr>
              <a:t>Packets :</a:t>
            </a:r>
          </a:p>
          <a:p>
            <a:pPr algn="just"/>
            <a:endParaRPr lang="en-US" b="1" dirty="0">
              <a:solidFill>
                <a:srgbClr val="002060"/>
              </a:solidFill>
            </a:endParaRPr>
          </a:p>
          <a:p>
            <a:pPr marL="285750" indent="-285750" algn="just">
              <a:buFont typeface="Arial" panose="020B0604020202020204" pitchFamily="34" charset="0"/>
              <a:buChar char="•"/>
            </a:pPr>
            <a:r>
              <a:rPr lang="en-US" dirty="0">
                <a:solidFill>
                  <a:srgbClr val="002060"/>
                </a:solidFill>
              </a:rPr>
              <a:t>The trickiest part of the algorithm is distributing the link state packets. All </a:t>
            </a:r>
            <a:r>
              <a:rPr lang="en-US" dirty="0" smtClean="0">
                <a:solidFill>
                  <a:srgbClr val="002060"/>
                </a:solidFill>
              </a:rPr>
              <a:t>of the </a:t>
            </a:r>
            <a:r>
              <a:rPr lang="en-US" dirty="0">
                <a:solidFill>
                  <a:srgbClr val="002060"/>
                </a:solidFill>
              </a:rPr>
              <a:t>routers must get all of the link state packets quickly and reliably. </a:t>
            </a:r>
            <a:endParaRPr lang="en-US"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If different routers </a:t>
            </a:r>
            <a:r>
              <a:rPr lang="en-US" dirty="0">
                <a:solidFill>
                  <a:srgbClr val="002060"/>
                </a:solidFill>
              </a:rPr>
              <a:t>are using different versions of the topology, the routes they compute </a:t>
            </a:r>
            <a:r>
              <a:rPr lang="en-US" dirty="0" smtClean="0">
                <a:solidFill>
                  <a:srgbClr val="002060"/>
                </a:solidFill>
              </a:rPr>
              <a:t>can have </a:t>
            </a:r>
            <a:r>
              <a:rPr lang="en-US" dirty="0">
                <a:solidFill>
                  <a:srgbClr val="002060"/>
                </a:solidFill>
              </a:rPr>
              <a:t>inconsistencies such as loops, unreachable machines, and other problems</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The </a:t>
            </a:r>
            <a:r>
              <a:rPr lang="en-US" dirty="0">
                <a:solidFill>
                  <a:srgbClr val="002060"/>
                </a:solidFill>
              </a:rPr>
              <a:t>fundamental idea is to use flooding to distribute </a:t>
            </a:r>
            <a:r>
              <a:rPr lang="en-US" dirty="0" smtClean="0">
                <a:solidFill>
                  <a:srgbClr val="002060"/>
                </a:solidFill>
              </a:rPr>
              <a:t>the link </a:t>
            </a:r>
            <a:r>
              <a:rPr lang="en-US" dirty="0">
                <a:solidFill>
                  <a:srgbClr val="002060"/>
                </a:solidFill>
              </a:rPr>
              <a:t>state packets to all routers. To keep the flood in check, each packet </a:t>
            </a:r>
            <a:r>
              <a:rPr lang="en-US" dirty="0" smtClean="0">
                <a:solidFill>
                  <a:srgbClr val="002060"/>
                </a:solidFill>
              </a:rPr>
              <a:t>contains a </a:t>
            </a:r>
            <a:r>
              <a:rPr lang="en-US" dirty="0">
                <a:solidFill>
                  <a:srgbClr val="002060"/>
                </a:solidFill>
              </a:rPr>
              <a:t>sequence number that is incremented for each new packet sent. Routers </a:t>
            </a:r>
            <a:r>
              <a:rPr lang="en-US" dirty="0" smtClean="0">
                <a:solidFill>
                  <a:srgbClr val="002060"/>
                </a:solidFill>
              </a:rPr>
              <a:t>keep track </a:t>
            </a:r>
            <a:r>
              <a:rPr lang="en-US" dirty="0">
                <a:solidFill>
                  <a:srgbClr val="002060"/>
                </a:solidFill>
              </a:rPr>
              <a:t>of all the (source router, sequence) pairs they see. </a:t>
            </a:r>
            <a:endParaRPr lang="en-US" dirty="0" smtClean="0">
              <a:solidFill>
                <a:srgbClr val="002060"/>
              </a:solidFill>
            </a:endParaRPr>
          </a:p>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endParaRPr lang="en-IN" dirty="0">
              <a:solidFill>
                <a:srgbClr val="C00000"/>
              </a:solidFill>
            </a:endParaRPr>
          </a:p>
        </p:txBody>
      </p:sp>
    </p:spTree>
    <p:extLst>
      <p:ext uri="{BB962C8B-B14F-4D97-AF65-F5344CB8AC3E}">
        <p14:creationId xmlns:p14="http://schemas.microsoft.com/office/powerpoint/2010/main" val="42441830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2463</Words>
  <Application>Microsoft Office PowerPoint</Application>
  <PresentationFormat>On-screen Show (16:9)</PresentationFormat>
  <Paragraphs>232</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Noto Sans</vt:lpstr>
      <vt:lpstr>Nunito</vt:lpstr>
      <vt:lpstr>Arial</vt:lpstr>
      <vt:lpstr>Roboto</vt:lpstr>
      <vt:lpstr>Mulish</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67</cp:revision>
  <dcterms:modified xsi:type="dcterms:W3CDTF">2024-06-28T05:41:05Z</dcterms:modified>
</cp:coreProperties>
</file>