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70" r:id="rId2"/>
    <p:sldId id="271" r:id="rId3"/>
    <p:sldId id="272" r:id="rId4"/>
    <p:sldId id="277" r:id="rId5"/>
    <p:sldId id="273" r:id="rId6"/>
    <p:sldId id="274" r:id="rId7"/>
    <p:sldId id="275" r:id="rId8"/>
    <p:sldId id="276" r:id="rId9"/>
    <p:sldId id="278" r:id="rId10"/>
    <p:sldId id="283" r:id="rId11"/>
    <p:sldId id="279" r:id="rId12"/>
    <p:sldId id="280" r:id="rId13"/>
    <p:sldId id="281" r:id="rId14"/>
    <p:sldId id="282" r:id="rId15"/>
    <p:sldId id="287" r:id="rId16"/>
    <p:sldId id="288" r:id="rId17"/>
    <p:sldId id="284" r:id="rId18"/>
    <p:sldId id="285" r:id="rId19"/>
    <p:sldId id="286" r:id="rId20"/>
    <p:sldId id="289" r:id="rId21"/>
    <p:sldId id="290" r:id="rId22"/>
  </p:sldIdLst>
  <p:sldSz cx="9144000" cy="5143500" type="screen16x9"/>
  <p:notesSz cx="6858000" cy="9144000"/>
  <p:embeddedFontLst>
    <p:embeddedFont>
      <p:font typeface="Roboto" panose="020B0604020202020204" charset="0"/>
      <p:regular r:id="rId24"/>
      <p:bold r:id="rId25"/>
      <p:italic r:id="rId26"/>
      <p:boldItalic r:id="rId27"/>
    </p:embeddedFont>
    <p:embeddedFont>
      <p:font typeface="Noto Sans" panose="020B0604020202020204" charset="0"/>
      <p:regular r:id="rId28"/>
      <p:bold r:id="rId29"/>
      <p:italic r:id="rId30"/>
      <p:boldItalic r:id="rId31"/>
    </p:embeddedFont>
    <p:embeddedFont>
      <p:font typeface="Nunito" panose="020B060402020202020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foBh9B/ZR+SJUQKHY8vaf0jc7O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112" d="100"/>
          <a:sy n="112" d="100"/>
        </p:scale>
        <p:origin x="538"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2661046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60818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656268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56918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0925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673756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704484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490879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73869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872651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37580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55849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6241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640436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5771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57004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66017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55047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67969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322828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397476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79452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25"/>
          <p:cNvSpPr txBox="1">
            <a:spLocks noGrp="1"/>
          </p:cNvSpPr>
          <p:nvPr>
            <p:ph type="title"/>
          </p:nvPr>
        </p:nvSpPr>
        <p:spPr>
          <a:xfrm>
            <a:off x="253250" y="222097"/>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25"/>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5"/>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16" name="Google Shape;16;p25"/>
          <p:cNvGrpSpPr/>
          <p:nvPr/>
        </p:nvGrpSpPr>
        <p:grpSpPr>
          <a:xfrm>
            <a:off x="0" y="0"/>
            <a:ext cx="9144000" cy="5143500"/>
            <a:chOff x="0" y="0"/>
            <a:chExt cx="9144000" cy="5143500"/>
          </a:xfrm>
        </p:grpSpPr>
        <p:sp>
          <p:nvSpPr>
            <p:cNvPr id="17" name="Google Shape;17;p25"/>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18" name="Google Shape;18;p25"/>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26"/>
          <p:cNvSpPr txBox="1">
            <a:spLocks noGrp="1"/>
          </p:cNvSpPr>
          <p:nvPr>
            <p:ph type="title"/>
          </p:nvPr>
        </p:nvSpPr>
        <p:spPr>
          <a:xfrm>
            <a:off x="471238" y="219909"/>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1" name="Google Shape;21;p2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2" name="Google Shape;22;p2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24" name="Google Shape;24;p26"/>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25" name="Google Shape;25;p26"/>
          <p:cNvGrpSpPr/>
          <p:nvPr/>
        </p:nvGrpSpPr>
        <p:grpSpPr>
          <a:xfrm>
            <a:off x="0" y="0"/>
            <a:ext cx="9144000" cy="5143500"/>
            <a:chOff x="0" y="0"/>
            <a:chExt cx="9144000" cy="5143500"/>
          </a:xfrm>
        </p:grpSpPr>
        <p:sp>
          <p:nvSpPr>
            <p:cNvPr id="26" name="Google Shape;26;p26"/>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27" name="Google Shape;27;p26"/>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27"/>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1" name="Google Shape;31;p27"/>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32" name="Google Shape;32;p27"/>
          <p:cNvGrpSpPr/>
          <p:nvPr/>
        </p:nvGrpSpPr>
        <p:grpSpPr>
          <a:xfrm>
            <a:off x="0" y="0"/>
            <a:ext cx="9144000" cy="5143500"/>
            <a:chOff x="0" y="0"/>
            <a:chExt cx="9144000" cy="5143500"/>
          </a:xfrm>
        </p:grpSpPr>
        <p:sp>
          <p:nvSpPr>
            <p:cNvPr id="33" name="Google Shape;33;p27"/>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34" name="Google Shape;34;p27"/>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2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7" name="Google Shape;37;p2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8" name="Google Shape;3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39" name="Google Shape;39;p28"/>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40" name="Google Shape;40;p28"/>
          <p:cNvGrpSpPr/>
          <p:nvPr/>
        </p:nvGrpSpPr>
        <p:grpSpPr>
          <a:xfrm>
            <a:off x="0" y="0"/>
            <a:ext cx="9144000" cy="5143500"/>
            <a:chOff x="0" y="0"/>
            <a:chExt cx="9144000" cy="5143500"/>
          </a:xfrm>
        </p:grpSpPr>
        <p:sp>
          <p:nvSpPr>
            <p:cNvPr id="41" name="Google Shape;41;p28"/>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2" name="Google Shape;42;p28"/>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2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5" name="Google Shape;45;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46" name="Google Shape;46;p29"/>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47" name="Google Shape;47;p29"/>
          <p:cNvGrpSpPr/>
          <p:nvPr/>
        </p:nvGrpSpPr>
        <p:grpSpPr>
          <a:xfrm>
            <a:off x="0" y="0"/>
            <a:ext cx="9144000" cy="5143500"/>
            <a:chOff x="0" y="0"/>
            <a:chExt cx="9144000" cy="5143500"/>
          </a:xfrm>
        </p:grpSpPr>
        <p:sp>
          <p:nvSpPr>
            <p:cNvPr id="48" name="Google Shape;48;p29"/>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49" name="Google Shape;49;p29"/>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0"/>
        <p:cNvGrpSpPr/>
        <p:nvPr/>
      </p:nvGrpSpPr>
      <p:grpSpPr>
        <a:xfrm>
          <a:off x="0" y="0"/>
          <a:ext cx="0" cy="0"/>
          <a:chOff x="0" y="0"/>
          <a:chExt cx="0" cy="0"/>
        </a:xfrm>
      </p:grpSpPr>
      <p:sp>
        <p:nvSpPr>
          <p:cNvPr id="51" name="Google Shape;51;p3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3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3" name="Google Shape;53;p3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4" name="Google Shape;54;p3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5" name="Google Shape;5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6" name="Google Shape;56;p30"/>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57" name="Google Shape;57;p30"/>
          <p:cNvGrpSpPr/>
          <p:nvPr/>
        </p:nvGrpSpPr>
        <p:grpSpPr>
          <a:xfrm>
            <a:off x="0" y="0"/>
            <a:ext cx="9144000" cy="5143500"/>
            <a:chOff x="0" y="0"/>
            <a:chExt cx="9144000" cy="5143500"/>
          </a:xfrm>
        </p:grpSpPr>
        <p:sp>
          <p:nvSpPr>
            <p:cNvPr id="58" name="Google Shape;58;p30"/>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59" name="Google Shape;59;p30"/>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3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2" name="Google Shape;62;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3" name="Google Shape;63;p31"/>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64" name="Google Shape;64;p31"/>
          <p:cNvGrpSpPr/>
          <p:nvPr/>
        </p:nvGrpSpPr>
        <p:grpSpPr>
          <a:xfrm>
            <a:off x="0" y="0"/>
            <a:ext cx="9144000" cy="5143500"/>
            <a:chOff x="0" y="0"/>
            <a:chExt cx="9144000" cy="5143500"/>
          </a:xfrm>
        </p:grpSpPr>
        <p:sp>
          <p:nvSpPr>
            <p:cNvPr id="65" name="Google Shape;65;p31"/>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66" name="Google Shape;66;p31"/>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7"/>
        <p:cNvGrpSpPr/>
        <p:nvPr/>
      </p:nvGrpSpPr>
      <p:grpSpPr>
        <a:xfrm>
          <a:off x="0" y="0"/>
          <a:ext cx="0" cy="0"/>
          <a:chOff x="0" y="0"/>
          <a:chExt cx="0" cy="0"/>
        </a:xfrm>
      </p:grpSpPr>
      <p:sp>
        <p:nvSpPr>
          <p:cNvPr id="68" name="Google Shape;68;p3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9" name="Google Shape;69;p3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70" name="Google Shape;7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1" name="Google Shape;71;p32"/>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72" name="Google Shape;72;p32"/>
          <p:cNvGrpSpPr/>
          <p:nvPr/>
        </p:nvGrpSpPr>
        <p:grpSpPr>
          <a:xfrm>
            <a:off x="0" y="0"/>
            <a:ext cx="9144000" cy="5143500"/>
            <a:chOff x="0" y="0"/>
            <a:chExt cx="9144000" cy="5143500"/>
          </a:xfrm>
        </p:grpSpPr>
        <p:sp>
          <p:nvSpPr>
            <p:cNvPr id="73" name="Google Shape;73;p32"/>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74" name="Google Shape;74;p32"/>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5"/>
        <p:cNvGrpSpPr/>
        <p:nvPr/>
      </p:nvGrpSpPr>
      <p:grpSpPr>
        <a:xfrm>
          <a:off x="0" y="0"/>
          <a:ext cx="0" cy="0"/>
          <a:chOff x="0" y="0"/>
          <a:chExt cx="0" cy="0"/>
        </a:xfrm>
      </p:grpSpPr>
      <p:sp>
        <p:nvSpPr>
          <p:cNvPr id="76" name="Google Shape;76;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7" name="Google Shape;77;p33"/>
          <p:cNvPicPr preferRelativeResize="0"/>
          <p:nvPr/>
        </p:nvPicPr>
        <p:blipFill rotWithShape="1">
          <a:blip r:embed="rId2">
            <a:alphaModFix/>
          </a:blip>
          <a:srcRect/>
          <a:stretch/>
        </p:blipFill>
        <p:spPr>
          <a:xfrm>
            <a:off x="6983600" y="415175"/>
            <a:ext cx="1974051" cy="300175"/>
          </a:xfrm>
          <a:prstGeom prst="rect">
            <a:avLst/>
          </a:prstGeom>
          <a:noFill/>
          <a:ln>
            <a:noFill/>
          </a:ln>
        </p:spPr>
      </p:pic>
      <p:grpSp>
        <p:nvGrpSpPr>
          <p:cNvPr id="78" name="Google Shape;78;p33"/>
          <p:cNvGrpSpPr/>
          <p:nvPr/>
        </p:nvGrpSpPr>
        <p:grpSpPr>
          <a:xfrm>
            <a:off x="0" y="0"/>
            <a:ext cx="9144000" cy="5143500"/>
            <a:chOff x="0" y="0"/>
            <a:chExt cx="9144000" cy="5143500"/>
          </a:xfrm>
        </p:grpSpPr>
        <p:sp>
          <p:nvSpPr>
            <p:cNvPr id="79" name="Google Shape;79;p33"/>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cxnSp>
          <p:nvCxnSpPr>
            <p:cNvPr id="80" name="Google Shape;80;p33"/>
            <p:cNvCxnSpPr/>
            <p:nvPr/>
          </p:nvCxnSpPr>
          <p:spPr>
            <a:xfrm>
              <a:off x="0" y="874641"/>
              <a:ext cx="9144000" cy="0"/>
            </a:xfrm>
            <a:prstGeom prst="straightConnector1">
              <a:avLst/>
            </a:prstGeom>
            <a:noFill/>
            <a:ln w="12700" cap="flat" cmpd="sng">
              <a:solidFill>
                <a:schemeClr val="dk1"/>
              </a:solidFill>
              <a:prstDash val="solid"/>
              <a:round/>
              <a:headEnd type="none" w="sm" len="sm"/>
              <a:tailEnd type="none" w="sm" len="sm"/>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marR="0" lvl="0" algn="ctr"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24"/>
          <p:cNvPicPr preferRelativeResize="0"/>
          <p:nvPr/>
        </p:nvPicPr>
        <p:blipFill rotWithShape="1">
          <a:blip r:embed="rId12">
            <a:alphaModFix/>
          </a:blip>
          <a:srcRect/>
          <a:stretch/>
        </p:blipFill>
        <p:spPr>
          <a:xfrm>
            <a:off x="216000" y="216000"/>
            <a:ext cx="1507681" cy="647999"/>
          </a:xfrm>
          <a:prstGeom prst="rect">
            <a:avLst/>
          </a:prstGeom>
          <a:noFill/>
          <a:ln>
            <a:noFill/>
          </a:ln>
        </p:spPr>
      </p:pic>
      <p:sp>
        <p:nvSpPr>
          <p:cNvPr id="10" name="Google Shape;10;p24"/>
          <p:cNvSpPr/>
          <p:nvPr/>
        </p:nvSpPr>
        <p:spPr>
          <a:xfrm>
            <a:off x="0" y="0"/>
            <a:ext cx="9144000" cy="5143500"/>
          </a:xfrm>
          <a:prstGeom prst="rect">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Hierarchical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539430"/>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rPr>
              <a:t>In hierarchical routing, the </a:t>
            </a:r>
            <a:r>
              <a:rPr lang="en-US" b="1" dirty="0" smtClean="0">
                <a:solidFill>
                  <a:srgbClr val="C00000"/>
                </a:solidFill>
              </a:rPr>
              <a:t>routers</a:t>
            </a:r>
            <a:r>
              <a:rPr lang="en-US" dirty="0">
                <a:solidFill>
                  <a:srgbClr val="C00000"/>
                </a:solidFill>
              </a:rPr>
              <a:t> </a:t>
            </a:r>
            <a:r>
              <a:rPr lang="en-US" dirty="0" smtClean="0">
                <a:solidFill>
                  <a:srgbClr val="C00000"/>
                </a:solidFill>
              </a:rPr>
              <a:t>are </a:t>
            </a:r>
            <a:r>
              <a:rPr lang="en-US" dirty="0">
                <a:solidFill>
                  <a:srgbClr val="C00000"/>
                </a:solidFill>
              </a:rPr>
              <a:t>divided into </a:t>
            </a:r>
            <a:r>
              <a:rPr lang="en-US" b="1" dirty="0">
                <a:solidFill>
                  <a:srgbClr val="C00000"/>
                </a:solidFill>
              </a:rPr>
              <a:t>regions</a:t>
            </a:r>
            <a:r>
              <a:rPr lang="en-US" dirty="0">
                <a:solidFill>
                  <a:srgbClr val="C00000"/>
                </a:solidFill>
              </a:rPr>
              <a:t>. Each </a:t>
            </a:r>
            <a:r>
              <a:rPr lang="en-US" b="1" dirty="0">
                <a:solidFill>
                  <a:srgbClr val="C00000"/>
                </a:solidFill>
              </a:rPr>
              <a:t>router has complete details </a:t>
            </a:r>
            <a:r>
              <a:rPr lang="en-US" dirty="0">
                <a:solidFill>
                  <a:srgbClr val="C00000"/>
                </a:solidFill>
              </a:rPr>
              <a:t>about how to route packets to destinations within its own region. But it does not have any idea about the internal structure of other regions.</a:t>
            </a:r>
          </a:p>
          <a:p>
            <a:pPr marL="285750" indent="-285750" algn="just">
              <a:buFont typeface="Arial" panose="020B0604020202020204" pitchFamily="34" charset="0"/>
              <a:buChar char="•"/>
            </a:pPr>
            <a:endParaRPr lang="en-US" dirty="0">
              <a:solidFill>
                <a:srgbClr val="C00000"/>
              </a:solidFill>
            </a:endParaRPr>
          </a:p>
          <a:p>
            <a:pPr marL="285750" indent="-285750" algn="just">
              <a:buFont typeface="Arial" panose="020B0604020202020204" pitchFamily="34" charset="0"/>
              <a:buChar char="•"/>
            </a:pPr>
            <a:r>
              <a:rPr lang="en-US" dirty="0" smtClean="0">
                <a:solidFill>
                  <a:srgbClr val="C00000"/>
                </a:solidFill>
              </a:rPr>
              <a:t>Every </a:t>
            </a:r>
            <a:r>
              <a:rPr lang="en-US" dirty="0">
                <a:solidFill>
                  <a:srgbClr val="C00000"/>
                </a:solidFill>
              </a:rPr>
              <a:t>router needs to save some information about other routers. When network size is growing, the number of </a:t>
            </a:r>
            <a:r>
              <a:rPr lang="en-US" b="1" dirty="0">
                <a:solidFill>
                  <a:srgbClr val="C00000"/>
                </a:solidFill>
              </a:rPr>
              <a:t>routers in the network will increase</a:t>
            </a:r>
            <a:r>
              <a:rPr lang="en-US" dirty="0">
                <a:solidFill>
                  <a:srgbClr val="C00000"/>
                </a:solidFill>
              </a:rPr>
              <a:t>. Therefore, the size of routing table increases, then routers cannot handle network traffic as efficiently. To overcome this problem we are using hierarchical routing.</a:t>
            </a:r>
          </a:p>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r>
              <a:rPr lang="en-US" dirty="0" smtClean="0">
                <a:solidFill>
                  <a:srgbClr val="002060"/>
                </a:solidFill>
              </a:rPr>
              <a:t>Not only </a:t>
            </a:r>
            <a:r>
              <a:rPr lang="en-US" dirty="0">
                <a:solidFill>
                  <a:srgbClr val="002060"/>
                </a:solidFill>
              </a:rPr>
              <a:t>is router memory consumed by </a:t>
            </a:r>
            <a:r>
              <a:rPr lang="en-US" b="1" dirty="0">
                <a:solidFill>
                  <a:srgbClr val="002060"/>
                </a:solidFill>
              </a:rPr>
              <a:t>ever-increasing tables, but more CPU time</a:t>
            </a:r>
            <a:r>
              <a:rPr lang="en-US" dirty="0">
                <a:solidFill>
                  <a:srgbClr val="002060"/>
                </a:solidFill>
              </a:rPr>
              <a:t> </a:t>
            </a:r>
            <a:r>
              <a:rPr lang="en-US" dirty="0" smtClean="0">
                <a:solidFill>
                  <a:srgbClr val="002060"/>
                </a:solidFill>
              </a:rPr>
              <a:t>is needed </a:t>
            </a:r>
            <a:r>
              <a:rPr lang="en-US" dirty="0">
                <a:solidFill>
                  <a:srgbClr val="002060"/>
                </a:solidFill>
              </a:rPr>
              <a:t>to scan them and </a:t>
            </a:r>
            <a:r>
              <a:rPr lang="en-US" b="1" dirty="0">
                <a:solidFill>
                  <a:srgbClr val="002060"/>
                </a:solidFill>
              </a:rPr>
              <a:t>more bandwidth </a:t>
            </a:r>
            <a:r>
              <a:rPr lang="en-US" dirty="0">
                <a:solidFill>
                  <a:srgbClr val="002060"/>
                </a:solidFill>
              </a:rPr>
              <a:t>is needed to send status reports </a:t>
            </a:r>
            <a:r>
              <a:rPr lang="en-US" dirty="0" smtClean="0">
                <a:solidFill>
                  <a:srgbClr val="002060"/>
                </a:solidFill>
              </a:rPr>
              <a:t>about them</a:t>
            </a:r>
            <a:r>
              <a:rPr lang="en-US" dirty="0">
                <a:solidFill>
                  <a:srgbClr val="002060"/>
                </a:solidFill>
              </a:rPr>
              <a:t>. </a:t>
            </a:r>
            <a:endParaRPr lang="en-US" dirty="0" smtClean="0">
              <a:solidFill>
                <a:srgbClr val="002060"/>
              </a:solidFill>
            </a:endParaRP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smtClean="0">
                <a:solidFill>
                  <a:srgbClr val="002060"/>
                </a:solidFill>
              </a:rPr>
              <a:t>At </a:t>
            </a:r>
            <a:r>
              <a:rPr lang="en-US" dirty="0">
                <a:solidFill>
                  <a:srgbClr val="002060"/>
                </a:solidFill>
              </a:rPr>
              <a:t>a certain point, the network may grow to the point where it is no longer feasible for every router to have an entry for every other router, so the routing </a:t>
            </a:r>
            <a:r>
              <a:rPr lang="en-US" dirty="0" smtClean="0">
                <a:solidFill>
                  <a:srgbClr val="002060"/>
                </a:solidFill>
              </a:rPr>
              <a:t>will have </a:t>
            </a:r>
            <a:r>
              <a:rPr lang="en-US" dirty="0">
                <a:solidFill>
                  <a:srgbClr val="002060"/>
                </a:solidFill>
              </a:rPr>
              <a:t>to be done hierarchically, </a:t>
            </a:r>
            <a:r>
              <a:rPr lang="en-US" b="1" dirty="0">
                <a:solidFill>
                  <a:srgbClr val="002060"/>
                </a:solidFill>
              </a:rPr>
              <a:t>as it is in the telephone network</a:t>
            </a:r>
            <a:r>
              <a:rPr lang="en-US" b="1" dirty="0" smtClean="0">
                <a:solidFill>
                  <a:srgbClr val="002060"/>
                </a:solidFill>
              </a:rPr>
              <a:t>.</a:t>
            </a:r>
          </a:p>
          <a:p>
            <a:pPr marL="285750" indent="-285750" algn="just">
              <a:buFont typeface="Arial" panose="020B0604020202020204" pitchFamily="34" charset="0"/>
              <a:buChar char="•"/>
            </a:pPr>
            <a:endParaRPr lang="en-US" dirty="0">
              <a:solidFill>
                <a:srgbClr val="002060"/>
              </a:solidFill>
            </a:endParaRPr>
          </a:p>
        </p:txBody>
      </p:sp>
    </p:spTree>
    <p:extLst>
      <p:ext uri="{BB962C8B-B14F-4D97-AF65-F5344CB8AC3E}">
        <p14:creationId xmlns:p14="http://schemas.microsoft.com/office/powerpoint/2010/main" val="984374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Broadcast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36"/>
          </a:xfrm>
          <a:prstGeom prst="rect">
            <a:avLst/>
          </a:prstGeom>
          <a:noFill/>
          <a:ln>
            <a:noFill/>
          </a:ln>
        </p:spPr>
        <p:txBody>
          <a:bodyPr spcFirstLastPara="1" wrap="square" lIns="91425" tIns="45700" rIns="91425" bIns="45700" anchor="t" anchorCtr="0">
            <a:spAutoFit/>
          </a:bodyPr>
          <a:lstStyle/>
          <a:p>
            <a:pPr algn="just" fontAlgn="base"/>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pic>
        <p:nvPicPr>
          <p:cNvPr id="2" name="Picture 1"/>
          <p:cNvPicPr>
            <a:picLocks noChangeAspect="1"/>
          </p:cNvPicPr>
          <p:nvPr/>
        </p:nvPicPr>
        <p:blipFill>
          <a:blip r:embed="rId3"/>
          <a:stretch>
            <a:fillRect/>
          </a:stretch>
        </p:blipFill>
        <p:spPr>
          <a:xfrm>
            <a:off x="1634235" y="1059660"/>
            <a:ext cx="5875529" cy="3653495"/>
          </a:xfrm>
          <a:prstGeom prst="rect">
            <a:avLst/>
          </a:prstGeom>
        </p:spPr>
      </p:pic>
    </p:spTree>
    <p:extLst>
      <p:ext uri="{BB962C8B-B14F-4D97-AF65-F5344CB8AC3E}">
        <p14:creationId xmlns:p14="http://schemas.microsoft.com/office/powerpoint/2010/main" val="189839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Broadcast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7" name="Google Shape;87;p1"/>
          <p:cNvSpPr/>
          <p:nvPr/>
        </p:nvSpPr>
        <p:spPr>
          <a:xfrm>
            <a:off x="0" y="910773"/>
            <a:ext cx="9042397" cy="3970277"/>
          </a:xfrm>
          <a:prstGeom prst="rect">
            <a:avLst/>
          </a:prstGeom>
          <a:noFill/>
          <a:ln>
            <a:noFill/>
          </a:ln>
        </p:spPr>
        <p:txBody>
          <a:bodyPr spcFirstLastPara="1" wrap="square" lIns="91425" tIns="45700" rIns="91425" bIns="45700" anchor="t" anchorCtr="0">
            <a:spAutoFit/>
          </a:bodyPr>
          <a:lstStyle/>
          <a:p>
            <a:pPr marL="374650" indent="-285750" algn="just">
              <a:buSzPts val="1400"/>
              <a:buFont typeface="Arial" panose="020B0604020202020204" pitchFamily="34" charset="0"/>
              <a:buChar char="•"/>
            </a:pPr>
            <a:r>
              <a:rPr lang="en-US" dirty="0">
                <a:solidFill>
                  <a:srgbClr val="C00000"/>
                </a:solidFill>
                <a:latin typeface="Roboto"/>
                <a:ea typeface="Roboto"/>
                <a:cs typeface="Roboto"/>
                <a:sym typeface="Roboto"/>
              </a:rPr>
              <a:t>In effect, the destination set is partitioned </a:t>
            </a:r>
            <a:r>
              <a:rPr lang="en-US" dirty="0" smtClean="0">
                <a:solidFill>
                  <a:srgbClr val="C00000"/>
                </a:solidFill>
                <a:latin typeface="Roboto"/>
                <a:ea typeface="Roboto"/>
                <a:cs typeface="Roboto"/>
                <a:sym typeface="Roboto"/>
              </a:rPr>
              <a:t>among the </a:t>
            </a:r>
            <a:r>
              <a:rPr lang="en-US" dirty="0">
                <a:solidFill>
                  <a:srgbClr val="C00000"/>
                </a:solidFill>
                <a:latin typeface="Roboto"/>
                <a:ea typeface="Roboto"/>
                <a:cs typeface="Roboto"/>
                <a:sym typeface="Roboto"/>
              </a:rPr>
              <a:t>output lines. After a sufficient number of hops, each packet will carry </a:t>
            </a:r>
            <a:r>
              <a:rPr lang="en-US" dirty="0" smtClean="0">
                <a:solidFill>
                  <a:srgbClr val="C00000"/>
                </a:solidFill>
                <a:latin typeface="Roboto"/>
                <a:ea typeface="Roboto"/>
                <a:cs typeface="Roboto"/>
                <a:sym typeface="Roboto"/>
              </a:rPr>
              <a:t>only one </a:t>
            </a:r>
            <a:r>
              <a:rPr lang="en-US" dirty="0">
                <a:solidFill>
                  <a:srgbClr val="C00000"/>
                </a:solidFill>
                <a:latin typeface="Roboto"/>
                <a:ea typeface="Roboto"/>
                <a:cs typeface="Roboto"/>
                <a:sym typeface="Roboto"/>
              </a:rPr>
              <a:t>destination like a normal packet. </a:t>
            </a:r>
            <a:endParaRPr lang="en-US" dirty="0" smtClean="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C00000"/>
                </a:solidFill>
                <a:latin typeface="Roboto"/>
                <a:ea typeface="Roboto"/>
                <a:cs typeface="Roboto"/>
                <a:sym typeface="Roboto"/>
              </a:rPr>
              <a:t>Multidestination </a:t>
            </a:r>
            <a:r>
              <a:rPr lang="en-US" dirty="0">
                <a:solidFill>
                  <a:srgbClr val="C00000"/>
                </a:solidFill>
                <a:latin typeface="Roboto"/>
                <a:ea typeface="Roboto"/>
                <a:cs typeface="Roboto"/>
                <a:sym typeface="Roboto"/>
              </a:rPr>
              <a:t>routing is like using </a:t>
            </a:r>
            <a:r>
              <a:rPr lang="en-US" dirty="0" smtClean="0">
                <a:solidFill>
                  <a:srgbClr val="C00000"/>
                </a:solidFill>
                <a:latin typeface="Roboto"/>
                <a:ea typeface="Roboto"/>
                <a:cs typeface="Roboto"/>
                <a:sym typeface="Roboto"/>
              </a:rPr>
              <a:t>separately </a:t>
            </a:r>
            <a:r>
              <a:rPr lang="en-US" dirty="0">
                <a:solidFill>
                  <a:srgbClr val="C00000"/>
                </a:solidFill>
                <a:latin typeface="Roboto"/>
                <a:ea typeface="Roboto"/>
                <a:cs typeface="Roboto"/>
                <a:sym typeface="Roboto"/>
              </a:rPr>
              <a:t>addressed packets, except that when several packets must follow the </a:t>
            </a:r>
            <a:r>
              <a:rPr lang="en-US" dirty="0" smtClean="0">
                <a:solidFill>
                  <a:srgbClr val="C00000"/>
                </a:solidFill>
                <a:latin typeface="Roboto"/>
                <a:ea typeface="Roboto"/>
                <a:cs typeface="Roboto"/>
                <a:sym typeface="Roboto"/>
              </a:rPr>
              <a:t>same route</a:t>
            </a:r>
            <a:r>
              <a:rPr lang="en-US" dirty="0">
                <a:solidFill>
                  <a:srgbClr val="C00000"/>
                </a:solidFill>
                <a:latin typeface="Roboto"/>
                <a:ea typeface="Roboto"/>
                <a:cs typeface="Roboto"/>
                <a:sym typeface="Roboto"/>
              </a:rPr>
              <a:t>, one of them pays full fare and the rest ride free. </a:t>
            </a:r>
            <a:endParaRPr lang="en-US" dirty="0" smtClean="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C00000"/>
                </a:solidFill>
                <a:latin typeface="Roboto"/>
                <a:ea typeface="Roboto"/>
                <a:cs typeface="Roboto"/>
                <a:sym typeface="Roboto"/>
              </a:rPr>
              <a:t>The </a:t>
            </a:r>
            <a:r>
              <a:rPr lang="en-US" dirty="0">
                <a:solidFill>
                  <a:srgbClr val="C00000"/>
                </a:solidFill>
                <a:latin typeface="Roboto"/>
                <a:ea typeface="Roboto"/>
                <a:cs typeface="Roboto"/>
                <a:sym typeface="Roboto"/>
              </a:rPr>
              <a:t>network bandwidth </a:t>
            </a:r>
            <a:r>
              <a:rPr lang="en-US" dirty="0" smtClean="0">
                <a:solidFill>
                  <a:srgbClr val="C00000"/>
                </a:solidFill>
                <a:latin typeface="Roboto"/>
                <a:ea typeface="Roboto"/>
                <a:cs typeface="Roboto"/>
                <a:sym typeface="Roboto"/>
              </a:rPr>
              <a:t>is therefore </a:t>
            </a:r>
            <a:r>
              <a:rPr lang="en-US" dirty="0">
                <a:solidFill>
                  <a:srgbClr val="C00000"/>
                </a:solidFill>
                <a:latin typeface="Roboto"/>
                <a:ea typeface="Roboto"/>
                <a:cs typeface="Roboto"/>
                <a:sym typeface="Roboto"/>
              </a:rPr>
              <a:t>used more efficiently. However, this scheme still requires the source </a:t>
            </a:r>
            <a:r>
              <a:rPr lang="en-US" dirty="0" smtClean="0">
                <a:solidFill>
                  <a:srgbClr val="C00000"/>
                </a:solidFill>
                <a:latin typeface="Roboto"/>
                <a:ea typeface="Roboto"/>
                <a:cs typeface="Roboto"/>
                <a:sym typeface="Roboto"/>
              </a:rPr>
              <a:t>to know </a:t>
            </a:r>
            <a:r>
              <a:rPr lang="en-US" dirty="0">
                <a:solidFill>
                  <a:srgbClr val="C00000"/>
                </a:solidFill>
                <a:latin typeface="Roboto"/>
                <a:ea typeface="Roboto"/>
                <a:cs typeface="Roboto"/>
                <a:sym typeface="Roboto"/>
              </a:rPr>
              <a:t>all the destinations, plus it is as much work for a router to determine </a:t>
            </a:r>
            <a:r>
              <a:rPr lang="en-US" dirty="0" smtClean="0">
                <a:solidFill>
                  <a:srgbClr val="C00000"/>
                </a:solidFill>
                <a:latin typeface="Roboto"/>
                <a:ea typeface="Roboto"/>
                <a:cs typeface="Roboto"/>
                <a:sym typeface="Roboto"/>
              </a:rPr>
              <a:t>where to </a:t>
            </a:r>
            <a:r>
              <a:rPr lang="en-US" dirty="0">
                <a:solidFill>
                  <a:srgbClr val="C00000"/>
                </a:solidFill>
                <a:latin typeface="Roboto"/>
                <a:ea typeface="Roboto"/>
                <a:cs typeface="Roboto"/>
                <a:sym typeface="Roboto"/>
              </a:rPr>
              <a:t>send one multidestination packet as it is for multiple distinct packets</a:t>
            </a:r>
            <a:r>
              <a:rPr lang="en-US" dirty="0" smtClean="0">
                <a:solidFill>
                  <a:srgbClr val="C00000"/>
                </a:solidFill>
                <a:latin typeface="Roboto"/>
                <a:ea typeface="Roboto"/>
                <a:cs typeface="Roboto"/>
                <a:sym typeface="Roboto"/>
              </a:rPr>
              <a:t>.</a:t>
            </a:r>
          </a:p>
          <a:p>
            <a:pPr marL="374650" indent="-285750" algn="just">
              <a:buSzPts val="1400"/>
              <a:buFont typeface="Arial" panose="020B0604020202020204" pitchFamily="34" charset="0"/>
              <a:buChar char="•"/>
            </a:pPr>
            <a:endParaRPr lang="en-US" dirty="0">
              <a:solidFill>
                <a:srgbClr val="002060"/>
              </a:solidFill>
              <a:latin typeface="Roboto"/>
              <a:ea typeface="Roboto"/>
              <a:cs typeface="Roboto"/>
              <a:sym typeface="Roboto"/>
            </a:endParaRPr>
          </a:p>
          <a:p>
            <a:pPr marL="374650" lvl="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When implemented </a:t>
            </a:r>
            <a:r>
              <a:rPr lang="en-US" dirty="0">
                <a:solidFill>
                  <a:srgbClr val="002060"/>
                </a:solidFill>
                <a:latin typeface="Roboto"/>
                <a:ea typeface="Roboto"/>
                <a:cs typeface="Roboto"/>
                <a:sym typeface="Roboto"/>
              </a:rPr>
              <a:t>with a sequence number per source, flooding uses links </a:t>
            </a:r>
            <a:r>
              <a:rPr lang="en-US" dirty="0" smtClean="0">
                <a:solidFill>
                  <a:srgbClr val="002060"/>
                </a:solidFill>
                <a:latin typeface="Roboto"/>
                <a:ea typeface="Roboto"/>
                <a:cs typeface="Roboto"/>
                <a:sym typeface="Roboto"/>
              </a:rPr>
              <a:t>efficiently with </a:t>
            </a:r>
            <a:r>
              <a:rPr lang="en-US" dirty="0">
                <a:solidFill>
                  <a:srgbClr val="002060"/>
                </a:solidFill>
                <a:latin typeface="Roboto"/>
                <a:ea typeface="Roboto"/>
                <a:cs typeface="Roboto"/>
                <a:sym typeface="Roboto"/>
              </a:rPr>
              <a:t>a decision rule at routers that is relatively simple. </a:t>
            </a:r>
            <a:endParaRPr lang="en-US" dirty="0" smtClean="0">
              <a:solidFill>
                <a:srgbClr val="002060"/>
              </a:solidFill>
              <a:latin typeface="Roboto"/>
              <a:ea typeface="Roboto"/>
              <a:cs typeface="Roboto"/>
              <a:sym typeface="Roboto"/>
            </a:endParaRPr>
          </a:p>
          <a:p>
            <a:pPr marL="374650" lvl="0" indent="-285750" algn="just">
              <a:buSzPts val="1400"/>
              <a:buFont typeface="Arial" panose="020B0604020202020204" pitchFamily="34" charset="0"/>
              <a:buChar char="•"/>
            </a:pPr>
            <a:endParaRPr lang="en-US" dirty="0">
              <a:solidFill>
                <a:srgbClr val="002060"/>
              </a:solidFill>
              <a:latin typeface="Roboto"/>
              <a:ea typeface="Roboto"/>
              <a:cs typeface="Roboto"/>
              <a:sym typeface="Roboto"/>
            </a:endParaRPr>
          </a:p>
          <a:p>
            <a:pPr marL="374650" lvl="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Although </a:t>
            </a:r>
            <a:r>
              <a:rPr lang="en-US" dirty="0">
                <a:solidFill>
                  <a:srgbClr val="002060"/>
                </a:solidFill>
                <a:latin typeface="Roboto"/>
                <a:ea typeface="Roboto"/>
                <a:cs typeface="Roboto"/>
                <a:sym typeface="Roboto"/>
              </a:rPr>
              <a:t>flooding is </a:t>
            </a:r>
            <a:r>
              <a:rPr lang="en-US" dirty="0" smtClean="0">
                <a:solidFill>
                  <a:srgbClr val="002060"/>
                </a:solidFill>
                <a:latin typeface="Roboto"/>
                <a:ea typeface="Roboto"/>
                <a:cs typeface="Roboto"/>
                <a:sym typeface="Roboto"/>
              </a:rPr>
              <a:t>ill suited </a:t>
            </a:r>
            <a:r>
              <a:rPr lang="en-US" dirty="0">
                <a:solidFill>
                  <a:srgbClr val="002060"/>
                </a:solidFill>
                <a:latin typeface="Roboto"/>
                <a:ea typeface="Roboto"/>
                <a:cs typeface="Roboto"/>
                <a:sym typeface="Roboto"/>
              </a:rPr>
              <a:t>for ordinary point-to-point communication, it rates serious consideration for</a:t>
            </a:r>
          </a:p>
          <a:p>
            <a:pPr marL="88900" lvl="0" algn="just">
              <a:buSzPts val="1400"/>
            </a:pPr>
            <a:r>
              <a:rPr lang="en-US" dirty="0" smtClean="0">
                <a:solidFill>
                  <a:srgbClr val="002060"/>
                </a:solidFill>
                <a:latin typeface="Roboto"/>
                <a:ea typeface="Roboto"/>
                <a:cs typeface="Roboto"/>
                <a:sym typeface="Roboto"/>
              </a:rPr>
              <a:t>       broadcasting</a:t>
            </a:r>
            <a:r>
              <a:rPr lang="en-US" dirty="0">
                <a:solidFill>
                  <a:srgbClr val="002060"/>
                </a:solidFill>
                <a:latin typeface="Roboto"/>
                <a:ea typeface="Roboto"/>
                <a:cs typeface="Roboto"/>
                <a:sym typeface="Roboto"/>
              </a:rPr>
              <a:t>. </a:t>
            </a:r>
            <a:endParaRPr lang="en-US" dirty="0" smtClean="0">
              <a:solidFill>
                <a:srgbClr val="002060"/>
              </a:solidFill>
              <a:latin typeface="Roboto"/>
              <a:ea typeface="Roboto"/>
              <a:cs typeface="Roboto"/>
              <a:sym typeface="Roboto"/>
            </a:endParaRPr>
          </a:p>
          <a:p>
            <a:pPr marL="88900" lvl="0" algn="just">
              <a:buSzPts val="1400"/>
            </a:pPr>
            <a:endParaRPr lang="en-US" dirty="0">
              <a:solidFill>
                <a:srgbClr val="002060"/>
              </a:solidFill>
              <a:latin typeface="Roboto"/>
              <a:ea typeface="Roboto"/>
              <a:cs typeface="Roboto"/>
              <a:sym typeface="Roboto"/>
            </a:endParaRPr>
          </a:p>
          <a:p>
            <a:pPr marL="374650" lvl="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However</a:t>
            </a:r>
            <a:r>
              <a:rPr lang="en-US" dirty="0">
                <a:solidFill>
                  <a:srgbClr val="002060"/>
                </a:solidFill>
                <a:latin typeface="Roboto"/>
                <a:ea typeface="Roboto"/>
                <a:cs typeface="Roboto"/>
                <a:sym typeface="Roboto"/>
              </a:rPr>
              <a:t>, it turns out that we can do better still once the </a:t>
            </a:r>
            <a:r>
              <a:rPr lang="en-US" dirty="0" smtClean="0">
                <a:solidFill>
                  <a:srgbClr val="002060"/>
                </a:solidFill>
                <a:latin typeface="Roboto"/>
                <a:ea typeface="Roboto"/>
                <a:cs typeface="Roboto"/>
                <a:sym typeface="Roboto"/>
              </a:rPr>
              <a:t>shortest path </a:t>
            </a:r>
            <a:r>
              <a:rPr lang="en-US" dirty="0">
                <a:solidFill>
                  <a:srgbClr val="002060"/>
                </a:solidFill>
                <a:latin typeface="Roboto"/>
                <a:ea typeface="Roboto"/>
                <a:cs typeface="Roboto"/>
                <a:sym typeface="Roboto"/>
              </a:rPr>
              <a:t>routes for regular packets have been computed.</a:t>
            </a:r>
            <a:endParaRPr sz="1400" b="0" i="0" u="none" strike="noStrike" cap="none" dirty="0">
              <a:solidFill>
                <a:srgbClr val="00206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36"/>
          </a:xfrm>
          <a:prstGeom prst="rect">
            <a:avLst/>
          </a:prstGeom>
          <a:noFill/>
          <a:ln>
            <a:noFill/>
          </a:ln>
        </p:spPr>
        <p:txBody>
          <a:bodyPr spcFirstLastPara="1" wrap="square" lIns="91425" tIns="45700" rIns="91425" bIns="45700" anchor="t" anchorCtr="0">
            <a:spAutoFit/>
          </a:bodyPr>
          <a:lstStyle/>
          <a:p>
            <a:pPr algn="just" fontAlgn="base"/>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Tree>
    <p:extLst>
      <p:ext uri="{BB962C8B-B14F-4D97-AF65-F5344CB8AC3E}">
        <p14:creationId xmlns:p14="http://schemas.microsoft.com/office/powerpoint/2010/main" val="3200875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Broadcast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7" name="Google Shape;87;p1"/>
          <p:cNvSpPr/>
          <p:nvPr/>
        </p:nvSpPr>
        <p:spPr>
          <a:xfrm>
            <a:off x="0" y="910773"/>
            <a:ext cx="9042397" cy="3754834"/>
          </a:xfrm>
          <a:prstGeom prst="rect">
            <a:avLst/>
          </a:prstGeom>
          <a:noFill/>
          <a:ln>
            <a:noFill/>
          </a:ln>
        </p:spPr>
        <p:txBody>
          <a:bodyPr spcFirstLastPara="1" wrap="square" lIns="91425" tIns="45700" rIns="91425" bIns="45700" anchor="t" anchorCtr="0">
            <a:spAutoFit/>
          </a:bodyPr>
          <a:lstStyle/>
          <a:p>
            <a:pPr marL="88900" algn="just">
              <a:buSzPts val="1400"/>
            </a:pPr>
            <a:r>
              <a:rPr lang="en-US" b="1" dirty="0" smtClean="0">
                <a:solidFill>
                  <a:srgbClr val="C00000"/>
                </a:solidFill>
                <a:latin typeface="Roboto"/>
                <a:ea typeface="Roboto"/>
                <a:cs typeface="Roboto"/>
                <a:sym typeface="Roboto"/>
              </a:rPr>
              <a:t>Reverse </a:t>
            </a:r>
            <a:r>
              <a:rPr lang="en-US" b="1" dirty="0">
                <a:solidFill>
                  <a:srgbClr val="C00000"/>
                </a:solidFill>
                <a:latin typeface="Roboto"/>
                <a:ea typeface="Roboto"/>
                <a:cs typeface="Roboto"/>
                <a:sym typeface="Roboto"/>
              </a:rPr>
              <a:t>path </a:t>
            </a:r>
            <a:r>
              <a:rPr lang="en-US" b="1" dirty="0" smtClean="0">
                <a:solidFill>
                  <a:srgbClr val="C00000"/>
                </a:solidFill>
                <a:latin typeface="Roboto"/>
                <a:ea typeface="Roboto"/>
                <a:cs typeface="Roboto"/>
                <a:sym typeface="Roboto"/>
              </a:rPr>
              <a:t>forwarding </a:t>
            </a:r>
            <a:r>
              <a:rPr lang="en-US" dirty="0" smtClean="0">
                <a:solidFill>
                  <a:srgbClr val="C00000"/>
                </a:solidFill>
                <a:latin typeface="Roboto"/>
                <a:ea typeface="Roboto"/>
                <a:cs typeface="Roboto"/>
                <a:sym typeface="Roboto"/>
              </a:rPr>
              <a:t>: </a:t>
            </a:r>
            <a:r>
              <a:rPr lang="en-US" dirty="0">
                <a:solidFill>
                  <a:srgbClr val="C00000"/>
                </a:solidFill>
                <a:latin typeface="Roboto"/>
                <a:ea typeface="Roboto"/>
                <a:cs typeface="Roboto"/>
                <a:sym typeface="Roboto"/>
              </a:rPr>
              <a:t>is elegant and remarkably simple </a:t>
            </a:r>
            <a:r>
              <a:rPr lang="en-US" dirty="0" smtClean="0">
                <a:solidFill>
                  <a:srgbClr val="C00000"/>
                </a:solidFill>
                <a:latin typeface="Roboto"/>
                <a:ea typeface="Roboto"/>
                <a:cs typeface="Roboto"/>
                <a:sym typeface="Roboto"/>
              </a:rPr>
              <a:t>once it </a:t>
            </a:r>
            <a:r>
              <a:rPr lang="en-US" dirty="0">
                <a:solidFill>
                  <a:srgbClr val="C00000"/>
                </a:solidFill>
                <a:latin typeface="Roboto"/>
                <a:ea typeface="Roboto"/>
                <a:cs typeface="Roboto"/>
                <a:sym typeface="Roboto"/>
              </a:rPr>
              <a:t>has been pointed out (</a:t>
            </a:r>
            <a:r>
              <a:rPr lang="en-US" dirty="0" err="1">
                <a:solidFill>
                  <a:srgbClr val="C00000"/>
                </a:solidFill>
                <a:latin typeface="Roboto"/>
                <a:ea typeface="Roboto"/>
                <a:cs typeface="Roboto"/>
                <a:sym typeface="Roboto"/>
              </a:rPr>
              <a:t>Dalal</a:t>
            </a:r>
            <a:r>
              <a:rPr lang="en-US" dirty="0">
                <a:solidFill>
                  <a:srgbClr val="C00000"/>
                </a:solidFill>
                <a:latin typeface="Roboto"/>
                <a:ea typeface="Roboto"/>
                <a:cs typeface="Roboto"/>
                <a:sym typeface="Roboto"/>
              </a:rPr>
              <a:t> and Metcalfe, 1978). </a:t>
            </a:r>
            <a:endParaRPr lang="en-US" dirty="0" smtClean="0">
              <a:solidFill>
                <a:srgbClr val="C00000"/>
              </a:solidFill>
              <a:latin typeface="Roboto"/>
              <a:ea typeface="Roboto"/>
              <a:cs typeface="Roboto"/>
              <a:sym typeface="Roboto"/>
            </a:endParaRPr>
          </a:p>
          <a:p>
            <a:pPr marL="88900" algn="just">
              <a:buSzPts val="1400"/>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C00000"/>
                </a:solidFill>
                <a:latin typeface="Roboto"/>
                <a:ea typeface="Roboto"/>
                <a:cs typeface="Roboto"/>
                <a:sym typeface="Roboto"/>
              </a:rPr>
              <a:t>When </a:t>
            </a:r>
            <a:r>
              <a:rPr lang="en-US" dirty="0">
                <a:solidFill>
                  <a:srgbClr val="C00000"/>
                </a:solidFill>
                <a:latin typeface="Roboto"/>
                <a:ea typeface="Roboto"/>
                <a:cs typeface="Roboto"/>
                <a:sym typeface="Roboto"/>
              </a:rPr>
              <a:t>a broadcast packet </a:t>
            </a:r>
            <a:r>
              <a:rPr lang="en-US" dirty="0" smtClean="0">
                <a:solidFill>
                  <a:srgbClr val="C00000"/>
                </a:solidFill>
                <a:latin typeface="Roboto"/>
                <a:ea typeface="Roboto"/>
                <a:cs typeface="Roboto"/>
                <a:sym typeface="Roboto"/>
              </a:rPr>
              <a:t>arrives </a:t>
            </a:r>
            <a:r>
              <a:rPr lang="en-US" dirty="0">
                <a:solidFill>
                  <a:srgbClr val="C00000"/>
                </a:solidFill>
                <a:latin typeface="Roboto"/>
                <a:ea typeface="Roboto"/>
                <a:cs typeface="Roboto"/>
                <a:sym typeface="Roboto"/>
              </a:rPr>
              <a:t>at a router, the router checks to see if the packet arrived on the link that </a:t>
            </a:r>
            <a:r>
              <a:rPr lang="en-US" dirty="0" smtClean="0">
                <a:solidFill>
                  <a:srgbClr val="C00000"/>
                </a:solidFill>
                <a:latin typeface="Roboto"/>
                <a:ea typeface="Roboto"/>
                <a:cs typeface="Roboto"/>
                <a:sym typeface="Roboto"/>
              </a:rPr>
              <a:t>is normally </a:t>
            </a:r>
            <a:r>
              <a:rPr lang="en-US" dirty="0">
                <a:solidFill>
                  <a:srgbClr val="C00000"/>
                </a:solidFill>
                <a:latin typeface="Roboto"/>
                <a:ea typeface="Roboto"/>
                <a:cs typeface="Roboto"/>
                <a:sym typeface="Roboto"/>
              </a:rPr>
              <a:t>used for sending packets toward the source of the broadcast. </a:t>
            </a:r>
            <a:endParaRPr lang="en-US" dirty="0" smtClean="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If </a:t>
            </a:r>
            <a:r>
              <a:rPr lang="en-US" dirty="0">
                <a:solidFill>
                  <a:srgbClr val="002060"/>
                </a:solidFill>
                <a:latin typeface="Roboto"/>
                <a:ea typeface="Roboto"/>
                <a:cs typeface="Roboto"/>
                <a:sym typeface="Roboto"/>
              </a:rPr>
              <a:t>so, </a:t>
            </a:r>
            <a:r>
              <a:rPr lang="en-US" dirty="0" smtClean="0">
                <a:solidFill>
                  <a:srgbClr val="002060"/>
                </a:solidFill>
                <a:latin typeface="Roboto"/>
                <a:ea typeface="Roboto"/>
                <a:cs typeface="Roboto"/>
                <a:sym typeface="Roboto"/>
              </a:rPr>
              <a:t>there is </a:t>
            </a:r>
            <a:r>
              <a:rPr lang="en-US" dirty="0">
                <a:solidFill>
                  <a:srgbClr val="002060"/>
                </a:solidFill>
                <a:latin typeface="Roboto"/>
                <a:ea typeface="Roboto"/>
                <a:cs typeface="Roboto"/>
                <a:sym typeface="Roboto"/>
              </a:rPr>
              <a:t>an excellent chance that the broadcast packet itself followed the best route </a:t>
            </a:r>
            <a:r>
              <a:rPr lang="en-US" dirty="0" smtClean="0">
                <a:solidFill>
                  <a:srgbClr val="002060"/>
                </a:solidFill>
                <a:latin typeface="Roboto"/>
                <a:ea typeface="Roboto"/>
                <a:cs typeface="Roboto"/>
                <a:sym typeface="Roboto"/>
              </a:rPr>
              <a:t>from the </a:t>
            </a:r>
            <a:r>
              <a:rPr lang="en-US" dirty="0">
                <a:solidFill>
                  <a:srgbClr val="002060"/>
                </a:solidFill>
                <a:latin typeface="Roboto"/>
                <a:ea typeface="Roboto"/>
                <a:cs typeface="Roboto"/>
                <a:sym typeface="Roboto"/>
              </a:rPr>
              <a:t>router and is therefore the first copy to arrive at the router</a:t>
            </a:r>
            <a:r>
              <a:rPr lang="en-US" dirty="0" smtClean="0">
                <a:solidFill>
                  <a:srgbClr val="002060"/>
                </a:solidFill>
                <a:latin typeface="Roboto"/>
                <a:ea typeface="Roboto"/>
                <a:cs typeface="Roboto"/>
                <a:sym typeface="Roboto"/>
              </a:rPr>
              <a:t>.</a:t>
            </a:r>
          </a:p>
          <a:p>
            <a:pPr marL="374650" indent="-285750" algn="just">
              <a:buSzPts val="1400"/>
              <a:buFont typeface="Arial" panose="020B0604020202020204" pitchFamily="34" charset="0"/>
              <a:buChar char="•"/>
            </a:pPr>
            <a:endParaRPr lang="en-US" dirty="0">
              <a:solidFill>
                <a:srgbClr val="00206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 </a:t>
            </a:r>
            <a:r>
              <a:rPr lang="en-US" dirty="0">
                <a:solidFill>
                  <a:srgbClr val="002060"/>
                </a:solidFill>
                <a:latin typeface="Roboto"/>
                <a:ea typeface="Roboto"/>
                <a:cs typeface="Roboto"/>
                <a:sym typeface="Roboto"/>
              </a:rPr>
              <a:t>This being </a:t>
            </a:r>
            <a:r>
              <a:rPr lang="en-US" dirty="0" smtClean="0">
                <a:solidFill>
                  <a:srgbClr val="002060"/>
                </a:solidFill>
                <a:latin typeface="Roboto"/>
                <a:ea typeface="Roboto"/>
                <a:cs typeface="Roboto"/>
                <a:sym typeface="Roboto"/>
              </a:rPr>
              <a:t>the case</a:t>
            </a:r>
            <a:r>
              <a:rPr lang="en-US" dirty="0">
                <a:solidFill>
                  <a:srgbClr val="002060"/>
                </a:solidFill>
                <a:latin typeface="Roboto"/>
                <a:ea typeface="Roboto"/>
                <a:cs typeface="Roboto"/>
                <a:sym typeface="Roboto"/>
              </a:rPr>
              <a:t>, the router forwards copies of it onto all links except the one it arrived on. </a:t>
            </a:r>
            <a:r>
              <a:rPr lang="en-US" dirty="0" smtClean="0">
                <a:solidFill>
                  <a:srgbClr val="002060"/>
                </a:solidFill>
                <a:latin typeface="Roboto"/>
                <a:ea typeface="Roboto"/>
                <a:cs typeface="Roboto"/>
                <a:sym typeface="Roboto"/>
              </a:rPr>
              <a:t>If, however</a:t>
            </a:r>
            <a:r>
              <a:rPr lang="en-US" dirty="0">
                <a:solidFill>
                  <a:srgbClr val="002060"/>
                </a:solidFill>
                <a:latin typeface="Roboto"/>
                <a:ea typeface="Roboto"/>
                <a:cs typeface="Roboto"/>
                <a:sym typeface="Roboto"/>
              </a:rPr>
              <a:t>, the broadcast packet arrived on a link other than the preferred one </a:t>
            </a:r>
            <a:r>
              <a:rPr lang="en-US" dirty="0" smtClean="0">
                <a:solidFill>
                  <a:srgbClr val="002060"/>
                </a:solidFill>
                <a:latin typeface="Roboto"/>
                <a:ea typeface="Roboto"/>
                <a:cs typeface="Roboto"/>
                <a:sym typeface="Roboto"/>
              </a:rPr>
              <a:t>for reaching </a:t>
            </a:r>
            <a:r>
              <a:rPr lang="en-US" dirty="0">
                <a:solidFill>
                  <a:srgbClr val="002060"/>
                </a:solidFill>
                <a:latin typeface="Roboto"/>
                <a:ea typeface="Roboto"/>
                <a:cs typeface="Roboto"/>
                <a:sym typeface="Roboto"/>
              </a:rPr>
              <a:t>the source, the packet is discarded as a likely duplicate</a:t>
            </a:r>
            <a:r>
              <a:rPr lang="en-US" dirty="0" smtClean="0">
                <a:solidFill>
                  <a:srgbClr val="C00000"/>
                </a:solidFill>
                <a:latin typeface="Roboto"/>
                <a:ea typeface="Roboto"/>
                <a:cs typeface="Roboto"/>
                <a:sym typeface="Roboto"/>
              </a:rPr>
              <a:t>.</a:t>
            </a:r>
          </a:p>
          <a:p>
            <a:pPr marL="374650" indent="-285750" algn="just">
              <a:buSzPts val="1400"/>
              <a:buFont typeface="Arial" panose="020B0604020202020204" pitchFamily="34" charset="0"/>
              <a:buChar char="•"/>
            </a:pPr>
            <a:endParaRPr lang="en-US" sz="1400" b="0" i="0" u="none" strike="noStrike" cap="none"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smtClean="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endParaRPr lang="en-US" sz="1400" b="0" i="0" u="none" strike="noStrike" cap="none"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smtClean="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endParaRPr sz="1400" b="0" i="0" u="none" strike="noStrike" cap="none" dirty="0">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36"/>
          </a:xfrm>
          <a:prstGeom prst="rect">
            <a:avLst/>
          </a:prstGeom>
          <a:noFill/>
          <a:ln>
            <a:noFill/>
          </a:ln>
        </p:spPr>
        <p:txBody>
          <a:bodyPr spcFirstLastPara="1" wrap="square" lIns="91425" tIns="45700" rIns="91425" bIns="45700" anchor="t" anchorCtr="0">
            <a:spAutoFit/>
          </a:bodyPr>
          <a:lstStyle/>
          <a:p>
            <a:pPr algn="just" fontAlgn="base"/>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pic>
        <p:nvPicPr>
          <p:cNvPr id="2" name="Picture 1"/>
          <p:cNvPicPr>
            <a:picLocks noChangeAspect="1"/>
          </p:cNvPicPr>
          <p:nvPr/>
        </p:nvPicPr>
        <p:blipFill>
          <a:blip r:embed="rId3"/>
          <a:stretch>
            <a:fillRect/>
          </a:stretch>
        </p:blipFill>
        <p:spPr>
          <a:xfrm>
            <a:off x="1787857" y="3593438"/>
            <a:ext cx="6564573" cy="1497000"/>
          </a:xfrm>
          <a:prstGeom prst="rect">
            <a:avLst/>
          </a:prstGeom>
        </p:spPr>
      </p:pic>
    </p:spTree>
    <p:extLst>
      <p:ext uri="{BB962C8B-B14F-4D97-AF65-F5344CB8AC3E}">
        <p14:creationId xmlns:p14="http://schemas.microsoft.com/office/powerpoint/2010/main" val="3540564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Broadcast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7" name="Google Shape;87;p1"/>
          <p:cNvSpPr/>
          <p:nvPr/>
        </p:nvSpPr>
        <p:spPr>
          <a:xfrm>
            <a:off x="0" y="910773"/>
            <a:ext cx="9042397" cy="3754834"/>
          </a:xfrm>
          <a:prstGeom prst="rect">
            <a:avLst/>
          </a:prstGeom>
          <a:noFill/>
          <a:ln>
            <a:noFill/>
          </a:ln>
        </p:spPr>
        <p:txBody>
          <a:bodyPr spcFirstLastPara="1" wrap="square" lIns="91425" tIns="45700" rIns="91425" bIns="45700" anchor="t" anchorCtr="0">
            <a:spAutoFit/>
          </a:bodyPr>
          <a:lstStyle/>
          <a:p>
            <a:pPr marL="374650" indent="-285750" algn="just">
              <a:buSzPts val="1400"/>
              <a:buFont typeface="Arial" panose="020B0604020202020204" pitchFamily="34" charset="0"/>
              <a:buChar char="•"/>
            </a:pPr>
            <a:r>
              <a:rPr lang="en-US" dirty="0">
                <a:solidFill>
                  <a:srgbClr val="C00000"/>
                </a:solidFill>
                <a:latin typeface="Roboto"/>
                <a:ea typeface="Roboto"/>
                <a:cs typeface="Roboto"/>
                <a:sym typeface="Roboto"/>
              </a:rPr>
              <a:t>An example of reverse path forwarding is shown in  </a:t>
            </a:r>
            <a:r>
              <a:rPr lang="en-US" dirty="0" smtClean="0">
                <a:solidFill>
                  <a:srgbClr val="C00000"/>
                </a:solidFill>
                <a:latin typeface="Roboto"/>
                <a:ea typeface="Roboto"/>
                <a:cs typeface="Roboto"/>
                <a:sym typeface="Roboto"/>
              </a:rPr>
              <a:t>Fig </a:t>
            </a:r>
            <a:r>
              <a:rPr lang="en-US" dirty="0">
                <a:solidFill>
                  <a:srgbClr val="C00000"/>
                </a:solidFill>
                <a:latin typeface="Roboto"/>
                <a:ea typeface="Roboto"/>
                <a:cs typeface="Roboto"/>
                <a:sym typeface="Roboto"/>
              </a:rPr>
              <a:t>(a) </a:t>
            </a:r>
            <a:r>
              <a:rPr lang="en-US" dirty="0" smtClean="0">
                <a:solidFill>
                  <a:srgbClr val="C00000"/>
                </a:solidFill>
                <a:latin typeface="Roboto"/>
                <a:ea typeface="Roboto"/>
                <a:cs typeface="Roboto"/>
                <a:sym typeface="Roboto"/>
              </a:rPr>
              <a:t>shows a </a:t>
            </a:r>
            <a:r>
              <a:rPr lang="en-US" dirty="0">
                <a:solidFill>
                  <a:srgbClr val="C00000"/>
                </a:solidFill>
                <a:latin typeface="Roboto"/>
                <a:ea typeface="Roboto"/>
                <a:cs typeface="Roboto"/>
                <a:sym typeface="Roboto"/>
              </a:rPr>
              <a:t>network, </a:t>
            </a:r>
            <a:r>
              <a:rPr lang="en-US" dirty="0" smtClean="0">
                <a:solidFill>
                  <a:srgbClr val="C00000"/>
                </a:solidFill>
                <a:latin typeface="Roboto"/>
                <a:ea typeface="Roboto"/>
                <a:cs typeface="Roboto"/>
                <a:sym typeface="Roboto"/>
              </a:rPr>
              <a:t>Fig </a:t>
            </a:r>
            <a:r>
              <a:rPr lang="en-US" dirty="0">
                <a:solidFill>
                  <a:srgbClr val="C00000"/>
                </a:solidFill>
                <a:latin typeface="Roboto"/>
                <a:ea typeface="Roboto"/>
                <a:cs typeface="Roboto"/>
                <a:sym typeface="Roboto"/>
              </a:rPr>
              <a:t>(b) shows a sink tree for router I of that network, and </a:t>
            </a:r>
            <a:r>
              <a:rPr lang="en-US" dirty="0" smtClean="0">
                <a:solidFill>
                  <a:srgbClr val="C00000"/>
                </a:solidFill>
                <a:latin typeface="Roboto"/>
                <a:ea typeface="Roboto"/>
                <a:cs typeface="Roboto"/>
                <a:sym typeface="Roboto"/>
              </a:rPr>
              <a:t>Fig C shows </a:t>
            </a:r>
            <a:r>
              <a:rPr lang="en-US" dirty="0">
                <a:solidFill>
                  <a:srgbClr val="C00000"/>
                </a:solidFill>
                <a:latin typeface="Roboto"/>
                <a:ea typeface="Roboto"/>
                <a:cs typeface="Roboto"/>
                <a:sym typeface="Roboto"/>
              </a:rPr>
              <a:t>how the reverse path algorithm works</a:t>
            </a:r>
            <a:r>
              <a:rPr lang="en-US" dirty="0" smtClean="0">
                <a:solidFill>
                  <a:srgbClr val="C00000"/>
                </a:solidFill>
                <a:latin typeface="Roboto"/>
                <a:ea typeface="Roboto"/>
                <a:cs typeface="Roboto"/>
                <a:sym typeface="Roboto"/>
              </a:rPr>
              <a:t>.</a:t>
            </a: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C00000"/>
                </a:solidFill>
                <a:latin typeface="Roboto"/>
                <a:ea typeface="Roboto"/>
                <a:cs typeface="Roboto"/>
                <a:sym typeface="Roboto"/>
              </a:rPr>
              <a:t> </a:t>
            </a:r>
            <a:r>
              <a:rPr lang="en-US" dirty="0">
                <a:solidFill>
                  <a:srgbClr val="C00000"/>
                </a:solidFill>
                <a:latin typeface="Roboto"/>
                <a:ea typeface="Roboto"/>
                <a:cs typeface="Roboto"/>
                <a:sym typeface="Roboto"/>
              </a:rPr>
              <a:t>On the first hop, I sends packets </a:t>
            </a:r>
            <a:r>
              <a:rPr lang="en-US" dirty="0" smtClean="0">
                <a:solidFill>
                  <a:srgbClr val="C00000"/>
                </a:solidFill>
                <a:latin typeface="Roboto"/>
                <a:ea typeface="Roboto"/>
                <a:cs typeface="Roboto"/>
                <a:sym typeface="Roboto"/>
              </a:rPr>
              <a:t>to F</a:t>
            </a:r>
            <a:r>
              <a:rPr lang="en-US" dirty="0">
                <a:solidFill>
                  <a:srgbClr val="C00000"/>
                </a:solidFill>
                <a:latin typeface="Roboto"/>
                <a:ea typeface="Roboto"/>
                <a:cs typeface="Roboto"/>
                <a:sym typeface="Roboto"/>
              </a:rPr>
              <a:t>, H, J, and N, as indicated by the second row of the tree. Each of these </a:t>
            </a:r>
            <a:r>
              <a:rPr lang="en-US" dirty="0" smtClean="0">
                <a:solidFill>
                  <a:srgbClr val="C00000"/>
                </a:solidFill>
                <a:latin typeface="Roboto"/>
                <a:ea typeface="Roboto"/>
                <a:cs typeface="Roboto"/>
                <a:sym typeface="Roboto"/>
              </a:rPr>
              <a:t>packets arrives </a:t>
            </a:r>
            <a:r>
              <a:rPr lang="en-US" dirty="0">
                <a:solidFill>
                  <a:srgbClr val="C00000"/>
                </a:solidFill>
                <a:latin typeface="Roboto"/>
                <a:ea typeface="Roboto"/>
                <a:cs typeface="Roboto"/>
                <a:sym typeface="Roboto"/>
              </a:rPr>
              <a:t>on the preferred path to I (assuming that the preferred path falls along </a:t>
            </a:r>
            <a:r>
              <a:rPr lang="en-US" dirty="0" smtClean="0">
                <a:solidFill>
                  <a:srgbClr val="C00000"/>
                </a:solidFill>
                <a:latin typeface="Roboto"/>
                <a:ea typeface="Roboto"/>
                <a:cs typeface="Roboto"/>
                <a:sym typeface="Roboto"/>
              </a:rPr>
              <a:t>the sink </a:t>
            </a:r>
            <a:r>
              <a:rPr lang="en-US" dirty="0">
                <a:solidFill>
                  <a:srgbClr val="C00000"/>
                </a:solidFill>
                <a:latin typeface="Roboto"/>
                <a:ea typeface="Roboto"/>
                <a:cs typeface="Roboto"/>
                <a:sym typeface="Roboto"/>
              </a:rPr>
              <a:t>tree) and is so indicated by a circle around the letter. </a:t>
            </a:r>
            <a:endParaRPr lang="en-US" dirty="0" smtClean="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C00000"/>
                </a:solidFill>
                <a:latin typeface="Roboto"/>
                <a:ea typeface="Roboto"/>
                <a:cs typeface="Roboto"/>
                <a:sym typeface="Roboto"/>
              </a:rPr>
              <a:t>On </a:t>
            </a:r>
            <a:r>
              <a:rPr lang="en-US" dirty="0">
                <a:solidFill>
                  <a:srgbClr val="C00000"/>
                </a:solidFill>
                <a:latin typeface="Roboto"/>
                <a:ea typeface="Roboto"/>
                <a:cs typeface="Roboto"/>
                <a:sym typeface="Roboto"/>
              </a:rPr>
              <a:t>the second hop, eight packets are generated, two by each of the routers that received a packet </a:t>
            </a:r>
            <a:r>
              <a:rPr lang="en-US" dirty="0" smtClean="0">
                <a:solidFill>
                  <a:srgbClr val="C00000"/>
                </a:solidFill>
                <a:latin typeface="Roboto"/>
                <a:ea typeface="Roboto"/>
                <a:cs typeface="Roboto"/>
                <a:sym typeface="Roboto"/>
              </a:rPr>
              <a:t>on the </a:t>
            </a:r>
            <a:r>
              <a:rPr lang="en-US" dirty="0">
                <a:solidFill>
                  <a:srgbClr val="C00000"/>
                </a:solidFill>
                <a:latin typeface="Roboto"/>
                <a:ea typeface="Roboto"/>
                <a:cs typeface="Roboto"/>
                <a:sym typeface="Roboto"/>
              </a:rPr>
              <a:t>first hop. </a:t>
            </a:r>
            <a:endParaRPr lang="en-US" dirty="0" smtClean="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As </a:t>
            </a:r>
            <a:r>
              <a:rPr lang="en-US" dirty="0">
                <a:solidFill>
                  <a:srgbClr val="002060"/>
                </a:solidFill>
                <a:latin typeface="Roboto"/>
                <a:ea typeface="Roboto"/>
                <a:cs typeface="Roboto"/>
                <a:sym typeface="Roboto"/>
              </a:rPr>
              <a:t>it turns out, all eight of these arrive at previously unvisited </a:t>
            </a:r>
            <a:r>
              <a:rPr lang="en-US" dirty="0" smtClean="0">
                <a:solidFill>
                  <a:srgbClr val="002060"/>
                </a:solidFill>
                <a:latin typeface="Roboto"/>
                <a:ea typeface="Roboto"/>
                <a:cs typeface="Roboto"/>
                <a:sym typeface="Roboto"/>
              </a:rPr>
              <a:t>routers</a:t>
            </a:r>
            <a:r>
              <a:rPr lang="en-US" dirty="0">
                <a:solidFill>
                  <a:srgbClr val="002060"/>
                </a:solidFill>
                <a:latin typeface="Roboto"/>
                <a:ea typeface="Roboto"/>
                <a:cs typeface="Roboto"/>
                <a:sym typeface="Roboto"/>
              </a:rPr>
              <a:t>, and five of these arrive along the preferred line. Of the six packets </a:t>
            </a:r>
            <a:r>
              <a:rPr lang="en-US" dirty="0" smtClean="0">
                <a:solidFill>
                  <a:srgbClr val="002060"/>
                </a:solidFill>
                <a:latin typeface="Roboto"/>
                <a:ea typeface="Roboto"/>
                <a:cs typeface="Roboto"/>
                <a:sym typeface="Roboto"/>
              </a:rPr>
              <a:t>generated on </a:t>
            </a:r>
            <a:r>
              <a:rPr lang="en-US" dirty="0">
                <a:solidFill>
                  <a:srgbClr val="002060"/>
                </a:solidFill>
                <a:latin typeface="Roboto"/>
                <a:ea typeface="Roboto"/>
                <a:cs typeface="Roboto"/>
                <a:sym typeface="Roboto"/>
              </a:rPr>
              <a:t>the third hop, only three arrive on the preferred path (at C, E, and K); the </a:t>
            </a:r>
            <a:r>
              <a:rPr lang="en-US" dirty="0" smtClean="0">
                <a:solidFill>
                  <a:srgbClr val="002060"/>
                </a:solidFill>
                <a:latin typeface="Roboto"/>
                <a:ea typeface="Roboto"/>
                <a:cs typeface="Roboto"/>
                <a:sym typeface="Roboto"/>
              </a:rPr>
              <a:t>others </a:t>
            </a:r>
            <a:r>
              <a:rPr lang="en-US" dirty="0">
                <a:solidFill>
                  <a:srgbClr val="002060"/>
                </a:solidFill>
                <a:latin typeface="Roboto"/>
                <a:ea typeface="Roboto"/>
                <a:cs typeface="Roboto"/>
                <a:sym typeface="Roboto"/>
              </a:rPr>
              <a:t>are duplicates. </a:t>
            </a:r>
            <a:endParaRPr lang="en-US" dirty="0" smtClean="0">
              <a:solidFill>
                <a:srgbClr val="00206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00206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After </a:t>
            </a:r>
            <a:r>
              <a:rPr lang="en-US" dirty="0">
                <a:solidFill>
                  <a:srgbClr val="002060"/>
                </a:solidFill>
                <a:latin typeface="Roboto"/>
                <a:ea typeface="Roboto"/>
                <a:cs typeface="Roboto"/>
                <a:sym typeface="Roboto"/>
              </a:rPr>
              <a:t>five hops and 24 packets, the broadcasting </a:t>
            </a:r>
            <a:r>
              <a:rPr lang="en-US" dirty="0" smtClean="0">
                <a:solidFill>
                  <a:srgbClr val="002060"/>
                </a:solidFill>
                <a:latin typeface="Roboto"/>
                <a:ea typeface="Roboto"/>
                <a:cs typeface="Roboto"/>
                <a:sym typeface="Roboto"/>
              </a:rPr>
              <a:t>terminates, compared </a:t>
            </a:r>
            <a:r>
              <a:rPr lang="en-US" dirty="0">
                <a:solidFill>
                  <a:srgbClr val="002060"/>
                </a:solidFill>
                <a:latin typeface="Roboto"/>
                <a:ea typeface="Roboto"/>
                <a:cs typeface="Roboto"/>
                <a:sym typeface="Roboto"/>
              </a:rPr>
              <a:t>with four hops and 14 packets had the sink tree been followed exactly</a:t>
            </a:r>
            <a:r>
              <a:rPr lang="en-US" dirty="0" smtClean="0">
                <a:solidFill>
                  <a:srgbClr val="002060"/>
                </a:solidFill>
                <a:latin typeface="Roboto"/>
                <a:ea typeface="Roboto"/>
                <a:cs typeface="Roboto"/>
                <a:sym typeface="Roboto"/>
              </a:rPr>
              <a:t>.</a:t>
            </a:r>
          </a:p>
          <a:p>
            <a:pPr marL="374650" indent="-285750" algn="just">
              <a:buSzPts val="1400"/>
              <a:buFont typeface="Arial" panose="020B0604020202020204" pitchFamily="34" charset="0"/>
              <a:buChar char="•"/>
            </a:pPr>
            <a:endParaRPr lang="en-US" dirty="0">
              <a:solidFill>
                <a:srgbClr val="00206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36"/>
          </a:xfrm>
          <a:prstGeom prst="rect">
            <a:avLst/>
          </a:prstGeom>
          <a:noFill/>
          <a:ln>
            <a:noFill/>
          </a:ln>
        </p:spPr>
        <p:txBody>
          <a:bodyPr spcFirstLastPara="1" wrap="square" lIns="91425" tIns="45700" rIns="91425" bIns="45700" anchor="t" anchorCtr="0">
            <a:spAutoFit/>
          </a:bodyPr>
          <a:lstStyle/>
          <a:p>
            <a:pPr algn="just" fontAlgn="base"/>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Tree>
    <p:extLst>
      <p:ext uri="{BB962C8B-B14F-4D97-AF65-F5344CB8AC3E}">
        <p14:creationId xmlns:p14="http://schemas.microsoft.com/office/powerpoint/2010/main" val="1689715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Broadcast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7" name="Google Shape;87;p1"/>
          <p:cNvSpPr/>
          <p:nvPr/>
        </p:nvSpPr>
        <p:spPr>
          <a:xfrm>
            <a:off x="0" y="910773"/>
            <a:ext cx="9042397" cy="3539390"/>
          </a:xfrm>
          <a:prstGeom prst="rect">
            <a:avLst/>
          </a:prstGeom>
          <a:noFill/>
          <a:ln>
            <a:noFill/>
          </a:ln>
        </p:spPr>
        <p:txBody>
          <a:bodyPr spcFirstLastPara="1" wrap="square" lIns="91425" tIns="45700" rIns="91425" bIns="45700" anchor="t" anchorCtr="0">
            <a:spAutoFit/>
          </a:bodyPr>
          <a:lstStyle/>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a:solidFill>
                  <a:srgbClr val="C00000"/>
                </a:solidFill>
                <a:latin typeface="Roboto"/>
                <a:ea typeface="Roboto"/>
                <a:cs typeface="Roboto"/>
                <a:sym typeface="Roboto"/>
              </a:rPr>
              <a:t>The principal advantage of reverse path forwarding is that it is efficient </a:t>
            </a:r>
            <a:r>
              <a:rPr lang="en-US" dirty="0" smtClean="0">
                <a:solidFill>
                  <a:srgbClr val="C00000"/>
                </a:solidFill>
                <a:latin typeface="Roboto"/>
                <a:ea typeface="Roboto"/>
                <a:cs typeface="Roboto"/>
                <a:sym typeface="Roboto"/>
              </a:rPr>
              <a:t>while being </a:t>
            </a:r>
            <a:r>
              <a:rPr lang="en-US" dirty="0">
                <a:solidFill>
                  <a:srgbClr val="C00000"/>
                </a:solidFill>
                <a:latin typeface="Roboto"/>
                <a:ea typeface="Roboto"/>
                <a:cs typeface="Roboto"/>
                <a:sym typeface="Roboto"/>
              </a:rPr>
              <a:t>easy to implement. </a:t>
            </a:r>
            <a:endParaRPr lang="en-US" dirty="0" smtClean="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C00000"/>
                </a:solidFill>
                <a:latin typeface="Roboto"/>
                <a:ea typeface="Roboto"/>
                <a:cs typeface="Roboto"/>
                <a:sym typeface="Roboto"/>
              </a:rPr>
              <a:t>It </a:t>
            </a:r>
            <a:r>
              <a:rPr lang="en-US" dirty="0">
                <a:solidFill>
                  <a:srgbClr val="C00000"/>
                </a:solidFill>
                <a:latin typeface="Roboto"/>
                <a:ea typeface="Roboto"/>
                <a:cs typeface="Roboto"/>
                <a:sym typeface="Roboto"/>
              </a:rPr>
              <a:t>sends the broadcast packet over each link only </a:t>
            </a:r>
            <a:r>
              <a:rPr lang="en-US" dirty="0" smtClean="0">
                <a:solidFill>
                  <a:srgbClr val="C00000"/>
                </a:solidFill>
                <a:latin typeface="Roboto"/>
                <a:ea typeface="Roboto"/>
                <a:cs typeface="Roboto"/>
                <a:sym typeface="Roboto"/>
              </a:rPr>
              <a:t>once in </a:t>
            </a:r>
            <a:r>
              <a:rPr lang="en-US" dirty="0">
                <a:solidFill>
                  <a:srgbClr val="C00000"/>
                </a:solidFill>
                <a:latin typeface="Roboto"/>
                <a:ea typeface="Roboto"/>
                <a:cs typeface="Roboto"/>
                <a:sym typeface="Roboto"/>
              </a:rPr>
              <a:t>each direction, just as in flooding, yet it requires only that routers know how </a:t>
            </a:r>
            <a:r>
              <a:rPr lang="en-US" dirty="0" smtClean="0">
                <a:solidFill>
                  <a:srgbClr val="C00000"/>
                </a:solidFill>
                <a:latin typeface="Roboto"/>
                <a:ea typeface="Roboto"/>
                <a:cs typeface="Roboto"/>
                <a:sym typeface="Roboto"/>
              </a:rPr>
              <a:t>to reach </a:t>
            </a:r>
            <a:r>
              <a:rPr lang="en-US" dirty="0">
                <a:solidFill>
                  <a:srgbClr val="C00000"/>
                </a:solidFill>
                <a:latin typeface="Roboto"/>
                <a:ea typeface="Roboto"/>
                <a:cs typeface="Roboto"/>
                <a:sym typeface="Roboto"/>
              </a:rPr>
              <a:t>all destinations, without needing to remember sequence numbers (</a:t>
            </a:r>
            <a:r>
              <a:rPr lang="en-US" dirty="0" smtClean="0">
                <a:solidFill>
                  <a:srgbClr val="C00000"/>
                </a:solidFill>
                <a:latin typeface="Roboto"/>
                <a:ea typeface="Roboto"/>
                <a:cs typeface="Roboto"/>
                <a:sym typeface="Roboto"/>
              </a:rPr>
              <a:t>or use other </a:t>
            </a:r>
            <a:r>
              <a:rPr lang="en-US" dirty="0">
                <a:solidFill>
                  <a:srgbClr val="C00000"/>
                </a:solidFill>
                <a:latin typeface="Roboto"/>
                <a:ea typeface="Roboto"/>
                <a:cs typeface="Roboto"/>
                <a:sym typeface="Roboto"/>
              </a:rPr>
              <a:t>mechanisms to stop the flood) or list all destinations in the </a:t>
            </a:r>
            <a:r>
              <a:rPr lang="en-US" dirty="0" smtClean="0">
                <a:solidFill>
                  <a:srgbClr val="C00000"/>
                </a:solidFill>
                <a:latin typeface="Roboto"/>
                <a:ea typeface="Roboto"/>
                <a:cs typeface="Roboto"/>
                <a:sym typeface="Roboto"/>
              </a:rPr>
              <a:t>packet.</a:t>
            </a: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a:solidFill>
                  <a:srgbClr val="002060"/>
                </a:solidFill>
                <a:latin typeface="Roboto"/>
                <a:ea typeface="Roboto"/>
                <a:cs typeface="Roboto"/>
                <a:sym typeface="Roboto"/>
              </a:rPr>
              <a:t>Our last broadcast algorithm improves on the behavior of reverse path </a:t>
            </a:r>
            <a:r>
              <a:rPr lang="en-US" dirty="0" smtClean="0">
                <a:solidFill>
                  <a:srgbClr val="002060"/>
                </a:solidFill>
                <a:latin typeface="Roboto"/>
                <a:ea typeface="Roboto"/>
                <a:cs typeface="Roboto"/>
                <a:sym typeface="Roboto"/>
              </a:rPr>
              <a:t>forwarding</a:t>
            </a:r>
            <a:r>
              <a:rPr lang="en-US" dirty="0">
                <a:solidFill>
                  <a:srgbClr val="002060"/>
                </a:solidFill>
                <a:latin typeface="Roboto"/>
                <a:ea typeface="Roboto"/>
                <a:cs typeface="Roboto"/>
                <a:sym typeface="Roboto"/>
              </a:rPr>
              <a:t>. It makes explicit use of the sink </a:t>
            </a:r>
            <a:r>
              <a:rPr lang="en-US" dirty="0" smtClean="0">
                <a:solidFill>
                  <a:srgbClr val="002060"/>
                </a:solidFill>
                <a:latin typeface="Roboto"/>
                <a:ea typeface="Roboto"/>
                <a:cs typeface="Roboto"/>
                <a:sym typeface="Roboto"/>
              </a:rPr>
              <a:t>tree or </a:t>
            </a:r>
            <a:r>
              <a:rPr lang="en-US" dirty="0">
                <a:solidFill>
                  <a:srgbClr val="002060"/>
                </a:solidFill>
                <a:latin typeface="Roboto"/>
                <a:ea typeface="Roboto"/>
                <a:cs typeface="Roboto"/>
                <a:sym typeface="Roboto"/>
              </a:rPr>
              <a:t>any other convenient </a:t>
            </a:r>
            <a:r>
              <a:rPr lang="en-US" dirty="0" smtClean="0">
                <a:solidFill>
                  <a:srgbClr val="002060"/>
                </a:solidFill>
                <a:latin typeface="Roboto"/>
                <a:ea typeface="Roboto"/>
                <a:cs typeface="Roboto"/>
                <a:sym typeface="Roboto"/>
              </a:rPr>
              <a:t>spanning tree for </a:t>
            </a:r>
            <a:r>
              <a:rPr lang="en-US" dirty="0">
                <a:solidFill>
                  <a:srgbClr val="002060"/>
                </a:solidFill>
                <a:latin typeface="Roboto"/>
                <a:ea typeface="Roboto"/>
                <a:cs typeface="Roboto"/>
                <a:sym typeface="Roboto"/>
              </a:rPr>
              <a:t>the router initiating the broadcast. </a:t>
            </a:r>
            <a:endParaRPr lang="en-US" dirty="0" smtClean="0">
              <a:solidFill>
                <a:srgbClr val="00206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00206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A </a:t>
            </a:r>
            <a:r>
              <a:rPr lang="en-US" dirty="0">
                <a:solidFill>
                  <a:srgbClr val="002060"/>
                </a:solidFill>
                <a:latin typeface="Roboto"/>
                <a:ea typeface="Roboto"/>
                <a:cs typeface="Roboto"/>
                <a:sym typeface="Roboto"/>
              </a:rPr>
              <a:t>spanning tree is a subset of </a:t>
            </a:r>
            <a:r>
              <a:rPr lang="en-US" dirty="0" smtClean="0">
                <a:solidFill>
                  <a:srgbClr val="002060"/>
                </a:solidFill>
                <a:latin typeface="Roboto"/>
                <a:ea typeface="Roboto"/>
                <a:cs typeface="Roboto"/>
                <a:sym typeface="Roboto"/>
              </a:rPr>
              <a:t>the network </a:t>
            </a:r>
            <a:r>
              <a:rPr lang="en-US" dirty="0">
                <a:solidFill>
                  <a:srgbClr val="002060"/>
                </a:solidFill>
                <a:latin typeface="Roboto"/>
                <a:ea typeface="Roboto"/>
                <a:cs typeface="Roboto"/>
                <a:sym typeface="Roboto"/>
              </a:rPr>
              <a:t>that includes all the routers but contains no loops. Sink trees are </a:t>
            </a:r>
            <a:r>
              <a:rPr lang="en-US" dirty="0" smtClean="0">
                <a:solidFill>
                  <a:srgbClr val="002060"/>
                </a:solidFill>
                <a:latin typeface="Roboto"/>
                <a:ea typeface="Roboto"/>
                <a:cs typeface="Roboto"/>
                <a:sym typeface="Roboto"/>
              </a:rPr>
              <a:t>spanning trees</a:t>
            </a:r>
            <a:r>
              <a:rPr lang="en-US" dirty="0">
                <a:solidFill>
                  <a:srgbClr val="002060"/>
                </a:solidFill>
                <a:latin typeface="Roboto"/>
                <a:ea typeface="Roboto"/>
                <a:cs typeface="Roboto"/>
                <a:sym typeface="Roboto"/>
              </a:rPr>
              <a:t>. </a:t>
            </a:r>
            <a:endParaRPr lang="en-US" dirty="0" smtClean="0">
              <a:solidFill>
                <a:srgbClr val="00206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00206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If </a:t>
            </a:r>
            <a:r>
              <a:rPr lang="en-US" dirty="0">
                <a:solidFill>
                  <a:srgbClr val="002060"/>
                </a:solidFill>
                <a:latin typeface="Roboto"/>
                <a:ea typeface="Roboto"/>
                <a:cs typeface="Roboto"/>
                <a:sym typeface="Roboto"/>
              </a:rPr>
              <a:t>each router knows which of its lines belong to the spanning tree, it </a:t>
            </a:r>
            <a:r>
              <a:rPr lang="en-US" dirty="0" smtClean="0">
                <a:solidFill>
                  <a:srgbClr val="002060"/>
                </a:solidFill>
                <a:latin typeface="Roboto"/>
                <a:ea typeface="Roboto"/>
                <a:cs typeface="Roboto"/>
                <a:sym typeface="Roboto"/>
              </a:rPr>
              <a:t>can copy </a:t>
            </a:r>
            <a:r>
              <a:rPr lang="en-US" dirty="0">
                <a:solidFill>
                  <a:srgbClr val="002060"/>
                </a:solidFill>
                <a:latin typeface="Roboto"/>
                <a:ea typeface="Roboto"/>
                <a:cs typeface="Roboto"/>
                <a:sym typeface="Roboto"/>
              </a:rPr>
              <a:t>an incoming broadcast packet onto all the spanning tree lines except the </a:t>
            </a:r>
            <a:r>
              <a:rPr lang="en-US" dirty="0" smtClean="0">
                <a:solidFill>
                  <a:srgbClr val="002060"/>
                </a:solidFill>
                <a:latin typeface="Roboto"/>
                <a:ea typeface="Roboto"/>
                <a:cs typeface="Roboto"/>
                <a:sym typeface="Roboto"/>
              </a:rPr>
              <a:t>one it </a:t>
            </a:r>
            <a:r>
              <a:rPr lang="en-US" dirty="0">
                <a:solidFill>
                  <a:srgbClr val="002060"/>
                </a:solidFill>
                <a:latin typeface="Roboto"/>
                <a:ea typeface="Roboto"/>
                <a:cs typeface="Roboto"/>
                <a:sym typeface="Roboto"/>
              </a:rPr>
              <a:t>arrived on. This method makes excellent use of bandwidth, generating </a:t>
            </a:r>
            <a:r>
              <a:rPr lang="en-US" dirty="0" smtClean="0">
                <a:solidFill>
                  <a:srgbClr val="002060"/>
                </a:solidFill>
                <a:latin typeface="Roboto"/>
                <a:ea typeface="Roboto"/>
                <a:cs typeface="Roboto"/>
                <a:sym typeface="Roboto"/>
              </a:rPr>
              <a:t>the absolute </a:t>
            </a:r>
            <a:r>
              <a:rPr lang="en-US" dirty="0">
                <a:solidFill>
                  <a:srgbClr val="002060"/>
                </a:solidFill>
                <a:latin typeface="Roboto"/>
                <a:ea typeface="Roboto"/>
                <a:cs typeface="Roboto"/>
                <a:sym typeface="Roboto"/>
              </a:rPr>
              <a:t>minimum number of packets necessary to do the job. </a:t>
            </a:r>
            <a:endParaRPr lang="en-US" dirty="0" smtClean="0">
              <a:solidFill>
                <a:srgbClr val="00206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36"/>
          </a:xfrm>
          <a:prstGeom prst="rect">
            <a:avLst/>
          </a:prstGeom>
          <a:noFill/>
          <a:ln>
            <a:noFill/>
          </a:ln>
        </p:spPr>
        <p:txBody>
          <a:bodyPr spcFirstLastPara="1" wrap="square" lIns="91425" tIns="45700" rIns="91425" bIns="45700" anchor="t" anchorCtr="0">
            <a:spAutoFit/>
          </a:bodyPr>
          <a:lstStyle/>
          <a:p>
            <a:pPr algn="just" fontAlgn="base"/>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Tree>
    <p:extLst>
      <p:ext uri="{BB962C8B-B14F-4D97-AF65-F5344CB8AC3E}">
        <p14:creationId xmlns:p14="http://schemas.microsoft.com/office/powerpoint/2010/main" val="3008356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Broadcast  Routing- Benefits </a:t>
            </a:r>
            <a:endParaRPr sz="2400" b="1" i="0" u="none" strike="noStrike" cap="none" dirty="0">
              <a:solidFill>
                <a:srgbClr val="002060"/>
              </a:solidFill>
              <a:latin typeface="Times New Roman"/>
              <a:ea typeface="Times New Roman"/>
              <a:cs typeface="Times New Roman"/>
              <a:sym typeface="Times New Roman"/>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36"/>
          </a:xfrm>
          <a:prstGeom prst="rect">
            <a:avLst/>
          </a:prstGeom>
          <a:noFill/>
          <a:ln>
            <a:noFill/>
          </a:ln>
        </p:spPr>
        <p:txBody>
          <a:bodyPr spcFirstLastPara="1" wrap="square" lIns="91425" tIns="45700" rIns="91425" bIns="45700" anchor="t" anchorCtr="0">
            <a:spAutoFit/>
          </a:bodyPr>
          <a:lstStyle/>
          <a:p>
            <a:pPr algn="just" fontAlgn="base"/>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2" name="Rectangle 1"/>
          <p:cNvSpPr/>
          <p:nvPr/>
        </p:nvSpPr>
        <p:spPr>
          <a:xfrm>
            <a:off x="155575" y="1017479"/>
            <a:ext cx="8763237" cy="2893100"/>
          </a:xfrm>
          <a:prstGeom prst="rect">
            <a:avLst/>
          </a:prstGeom>
        </p:spPr>
        <p:txBody>
          <a:bodyPr wrap="square">
            <a:spAutoFit/>
          </a:bodyPr>
          <a:lstStyle/>
          <a:p>
            <a:pPr marL="285750" indent="-285750" algn="just" fontAlgn="base">
              <a:buFont typeface="Arial" panose="020B0604020202020204" pitchFamily="34" charset="0"/>
              <a:buChar char="•"/>
            </a:pPr>
            <a:r>
              <a:rPr lang="en-US" b="1" dirty="0" smtClean="0">
                <a:solidFill>
                  <a:srgbClr val="C00000"/>
                </a:solidFill>
                <a:latin typeface="Nunito" panose="020B0604020202020204" charset="0"/>
              </a:rPr>
              <a:t>Efficient </a:t>
            </a:r>
            <a:r>
              <a:rPr lang="en-US" b="1" dirty="0">
                <a:solidFill>
                  <a:srgbClr val="C00000"/>
                </a:solidFill>
                <a:latin typeface="Nunito" panose="020B0604020202020204" charset="0"/>
              </a:rPr>
              <a:t>Data Distribution: </a:t>
            </a:r>
            <a:r>
              <a:rPr lang="en-US" dirty="0">
                <a:solidFill>
                  <a:srgbClr val="C00000"/>
                </a:solidFill>
                <a:latin typeface="Nunito" panose="020B0604020202020204" charset="0"/>
              </a:rPr>
              <a:t>Broadcast routing ensures that information reaches all intended recipients simultaneously. This efficiency makes it ideal for applications such as live event broadcasting, software updates distribution or emergency alerts</a:t>
            </a:r>
            <a:r>
              <a:rPr lang="en-US" dirty="0" smtClean="0">
                <a:solidFill>
                  <a:srgbClr val="C00000"/>
                </a:solidFill>
                <a:latin typeface="Nunito" panose="020B0604020202020204" charset="0"/>
              </a:rPr>
              <a:t>.</a:t>
            </a:r>
          </a:p>
          <a:p>
            <a:pPr marL="285750" indent="-285750" algn="just" fontAlgn="base">
              <a:buFont typeface="Arial" panose="020B0604020202020204" pitchFamily="34" charset="0"/>
              <a:buChar char="•"/>
            </a:pPr>
            <a:endParaRPr lang="en-US" dirty="0">
              <a:solidFill>
                <a:srgbClr val="C00000"/>
              </a:solidFill>
              <a:latin typeface="Nunito" panose="020B0604020202020204" charset="0"/>
            </a:endParaRPr>
          </a:p>
          <a:p>
            <a:pPr marL="285750" indent="-285750" algn="just" fontAlgn="base">
              <a:buFont typeface="Arial" panose="020B0604020202020204" pitchFamily="34" charset="0"/>
              <a:buChar char="•"/>
            </a:pPr>
            <a:r>
              <a:rPr lang="en-US" b="1" dirty="0">
                <a:solidFill>
                  <a:srgbClr val="C00000"/>
                </a:solidFill>
                <a:latin typeface="Nunito" panose="020B0604020202020204" charset="0"/>
              </a:rPr>
              <a:t>Scalability: </a:t>
            </a:r>
            <a:r>
              <a:rPr lang="en-US" dirty="0">
                <a:solidFill>
                  <a:srgbClr val="C00000"/>
                </a:solidFill>
                <a:latin typeface="Nunito" panose="020B0604020202020204" charset="0"/>
              </a:rPr>
              <a:t>It allows networks to expand without requiring routing configurations. Adding devices to a network doesn’t necessitate changes making it practical for large scale networks</a:t>
            </a:r>
            <a:r>
              <a:rPr lang="en-US" dirty="0" smtClean="0">
                <a:solidFill>
                  <a:srgbClr val="C00000"/>
                </a:solidFill>
                <a:latin typeface="Nunito" panose="020B0604020202020204" charset="0"/>
              </a:rPr>
              <a:t>.</a:t>
            </a:r>
          </a:p>
          <a:p>
            <a:pPr marL="285750" indent="-285750" algn="just" fontAlgn="base">
              <a:buFont typeface="Arial" panose="020B0604020202020204" pitchFamily="34" charset="0"/>
              <a:buChar char="•"/>
            </a:pPr>
            <a:endParaRPr lang="en-US" dirty="0">
              <a:solidFill>
                <a:srgbClr val="C00000"/>
              </a:solidFill>
              <a:latin typeface="Nunito" panose="020B0604020202020204" charset="0"/>
            </a:endParaRPr>
          </a:p>
          <a:p>
            <a:pPr marL="285750" indent="-285750" algn="just" fontAlgn="base">
              <a:buFont typeface="Arial" panose="020B0604020202020204" pitchFamily="34" charset="0"/>
              <a:buChar char="•"/>
            </a:pPr>
            <a:r>
              <a:rPr lang="en-US" b="1" dirty="0">
                <a:solidFill>
                  <a:srgbClr val="002060"/>
                </a:solidFill>
                <a:latin typeface="Nunito" panose="020B0604020202020204" charset="0"/>
              </a:rPr>
              <a:t>Reliability: </a:t>
            </a:r>
            <a:r>
              <a:rPr lang="en-US" dirty="0">
                <a:solidFill>
                  <a:srgbClr val="002060"/>
                </a:solidFill>
                <a:latin typeface="Nunito" panose="020B0604020202020204" charset="0"/>
              </a:rPr>
              <a:t>Broadcast routing provides communication redundancy. If one path fails data can still be delivered through routes enhancing the reliability of the network</a:t>
            </a:r>
            <a:r>
              <a:rPr lang="en-US" dirty="0" smtClean="0">
                <a:solidFill>
                  <a:srgbClr val="002060"/>
                </a:solidFill>
                <a:latin typeface="Nunito" panose="020B0604020202020204" charset="0"/>
              </a:rPr>
              <a:t>.</a:t>
            </a:r>
          </a:p>
          <a:p>
            <a:pPr marL="285750" indent="-285750" algn="just" fontAlgn="base">
              <a:buFont typeface="Arial" panose="020B0604020202020204" pitchFamily="34" charset="0"/>
              <a:buChar char="•"/>
            </a:pPr>
            <a:endParaRPr lang="en-US" dirty="0">
              <a:solidFill>
                <a:srgbClr val="002060"/>
              </a:solidFill>
              <a:latin typeface="Nunito" panose="020B0604020202020204" charset="0"/>
            </a:endParaRPr>
          </a:p>
          <a:p>
            <a:pPr marL="285750" indent="-285750" algn="just" fontAlgn="base">
              <a:buFont typeface="Arial" panose="020B0604020202020204" pitchFamily="34" charset="0"/>
              <a:buChar char="•"/>
            </a:pPr>
            <a:r>
              <a:rPr lang="en-US" b="1" dirty="0">
                <a:solidFill>
                  <a:srgbClr val="002060"/>
                </a:solidFill>
                <a:latin typeface="Nunito" panose="020B0604020202020204" charset="0"/>
              </a:rPr>
              <a:t>Security: </a:t>
            </a:r>
            <a:r>
              <a:rPr lang="en-US" dirty="0">
                <a:solidFill>
                  <a:srgbClr val="002060"/>
                </a:solidFill>
                <a:latin typeface="Nunito" panose="020B0604020202020204" charset="0"/>
              </a:rPr>
              <a:t>Although broadcast routing is commonly associated with broadcasts it can also be employed in networks, for secure communications. In cases encryption and access control mechanisms are utilized to ensure data privacy.</a:t>
            </a:r>
          </a:p>
        </p:txBody>
      </p:sp>
    </p:spTree>
    <p:extLst>
      <p:ext uri="{BB962C8B-B14F-4D97-AF65-F5344CB8AC3E}">
        <p14:creationId xmlns:p14="http://schemas.microsoft.com/office/powerpoint/2010/main" val="181465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Broadcast  Routing- Limitations </a:t>
            </a:r>
            <a:endParaRPr sz="2400" b="1" i="0" u="none" strike="noStrike" cap="none" dirty="0">
              <a:solidFill>
                <a:srgbClr val="002060"/>
              </a:solidFill>
              <a:latin typeface="Times New Roman"/>
              <a:ea typeface="Times New Roman"/>
              <a:cs typeface="Times New Roman"/>
              <a:sym typeface="Times New Roman"/>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36"/>
          </a:xfrm>
          <a:prstGeom prst="rect">
            <a:avLst/>
          </a:prstGeom>
          <a:noFill/>
          <a:ln>
            <a:noFill/>
          </a:ln>
        </p:spPr>
        <p:txBody>
          <a:bodyPr spcFirstLastPara="1" wrap="square" lIns="91425" tIns="45700" rIns="91425" bIns="45700" anchor="t" anchorCtr="0">
            <a:spAutoFit/>
          </a:bodyPr>
          <a:lstStyle/>
          <a:p>
            <a:pPr algn="just" fontAlgn="base"/>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4" name="Rectangle 3"/>
          <p:cNvSpPr/>
          <p:nvPr/>
        </p:nvSpPr>
        <p:spPr>
          <a:xfrm>
            <a:off x="155575" y="1017479"/>
            <a:ext cx="8836025" cy="2893100"/>
          </a:xfrm>
          <a:prstGeom prst="rect">
            <a:avLst/>
          </a:prstGeom>
        </p:spPr>
        <p:txBody>
          <a:bodyPr wrap="square">
            <a:spAutoFit/>
          </a:bodyPr>
          <a:lstStyle/>
          <a:p>
            <a:pPr marL="285750" indent="-285750" algn="just" fontAlgn="base">
              <a:buFont typeface="Arial" panose="020B0604020202020204" pitchFamily="34" charset="0"/>
              <a:buChar char="•"/>
            </a:pPr>
            <a:r>
              <a:rPr lang="en-US" b="1" dirty="0">
                <a:solidFill>
                  <a:srgbClr val="C00000"/>
                </a:solidFill>
                <a:latin typeface="Nunito" panose="020B0604020202020204" charset="0"/>
              </a:rPr>
              <a:t>Broadcast Storms: </a:t>
            </a:r>
            <a:r>
              <a:rPr lang="en-US" dirty="0">
                <a:solidFill>
                  <a:srgbClr val="C00000"/>
                </a:solidFill>
                <a:latin typeface="Nunito" panose="020B0604020202020204" charset="0"/>
              </a:rPr>
              <a:t>Flooding based broadcast routing can result in broadcast storms, where an overwhelming amount of traffic floods the network leading to congestion and decreased efficiency. Network administrators implement measures, like storm control and rate limiting to tackle this issue</a:t>
            </a:r>
            <a:r>
              <a:rPr lang="en-US" dirty="0" smtClean="0">
                <a:solidFill>
                  <a:srgbClr val="C00000"/>
                </a:solidFill>
                <a:latin typeface="Nunito" panose="020B0604020202020204" charset="0"/>
              </a:rPr>
              <a:t>.</a:t>
            </a:r>
          </a:p>
          <a:p>
            <a:pPr marL="285750" indent="-285750" algn="just" fontAlgn="base">
              <a:buFont typeface="Arial" panose="020B0604020202020204" pitchFamily="34" charset="0"/>
              <a:buChar char="•"/>
            </a:pPr>
            <a:endParaRPr lang="en-US" dirty="0">
              <a:solidFill>
                <a:srgbClr val="C00000"/>
              </a:solidFill>
              <a:latin typeface="Nunito" panose="020B0604020202020204" charset="0"/>
            </a:endParaRPr>
          </a:p>
          <a:p>
            <a:pPr marL="285750" indent="-285750" algn="just" fontAlgn="base">
              <a:buFont typeface="Arial" panose="020B0604020202020204" pitchFamily="34" charset="0"/>
              <a:buChar char="•"/>
            </a:pPr>
            <a:r>
              <a:rPr lang="en-US" b="1" dirty="0">
                <a:solidFill>
                  <a:srgbClr val="C00000"/>
                </a:solidFill>
                <a:latin typeface="Nunito" panose="020B0604020202020204" charset="0"/>
              </a:rPr>
              <a:t>Security Concerns: </a:t>
            </a:r>
            <a:r>
              <a:rPr lang="en-US" dirty="0">
                <a:solidFill>
                  <a:srgbClr val="C00000"/>
                </a:solidFill>
                <a:latin typeface="Nunito" panose="020B0604020202020204" charset="0"/>
              </a:rPr>
              <a:t>Broadcasting information, over networks can pose security risks. To address this encryption and authentication mechanisms are commonly employed to safeguard data during transmission</a:t>
            </a:r>
            <a:r>
              <a:rPr lang="en-US" dirty="0" smtClean="0">
                <a:solidFill>
                  <a:srgbClr val="C00000"/>
                </a:solidFill>
                <a:latin typeface="Nunito" panose="020B0604020202020204" charset="0"/>
              </a:rPr>
              <a:t>.</a:t>
            </a:r>
          </a:p>
          <a:p>
            <a:pPr marL="285750" indent="-285750" algn="just" fontAlgn="base">
              <a:buFont typeface="Arial" panose="020B0604020202020204" pitchFamily="34" charset="0"/>
              <a:buChar char="•"/>
            </a:pPr>
            <a:endParaRPr lang="en-US" dirty="0">
              <a:solidFill>
                <a:srgbClr val="002060"/>
              </a:solidFill>
              <a:latin typeface="Nunito" panose="020B0604020202020204" charset="0"/>
            </a:endParaRPr>
          </a:p>
          <a:p>
            <a:pPr marL="285750" indent="-285750" algn="just" fontAlgn="base">
              <a:buFont typeface="Arial" panose="020B0604020202020204" pitchFamily="34" charset="0"/>
              <a:buChar char="•"/>
            </a:pPr>
            <a:r>
              <a:rPr lang="en-US" b="1" dirty="0">
                <a:solidFill>
                  <a:srgbClr val="002060"/>
                </a:solidFill>
                <a:latin typeface="Nunito" panose="020B0604020202020204" charset="0"/>
              </a:rPr>
              <a:t>Scalability: </a:t>
            </a:r>
            <a:r>
              <a:rPr lang="en-US" dirty="0">
                <a:solidFill>
                  <a:srgbClr val="002060"/>
                </a:solidFill>
                <a:latin typeface="Nunito" panose="020B0604020202020204" charset="0"/>
              </a:rPr>
              <a:t>Managing broadcast traffic becomes more complex as networks grow larger. To maintain scalability it is beneficial to implement broadcast domains and utilize routing algorithms</a:t>
            </a:r>
            <a:r>
              <a:rPr lang="en-US" dirty="0" smtClean="0">
                <a:solidFill>
                  <a:srgbClr val="002060"/>
                </a:solidFill>
                <a:latin typeface="Nunito" panose="020B0604020202020204" charset="0"/>
              </a:rPr>
              <a:t>.</a:t>
            </a:r>
          </a:p>
          <a:p>
            <a:pPr marL="285750" indent="-285750" algn="just" fontAlgn="base">
              <a:buFont typeface="Arial" panose="020B0604020202020204" pitchFamily="34" charset="0"/>
              <a:buChar char="•"/>
            </a:pPr>
            <a:endParaRPr lang="en-US" dirty="0">
              <a:solidFill>
                <a:srgbClr val="002060"/>
              </a:solidFill>
              <a:latin typeface="Nunito" panose="020B0604020202020204" charset="0"/>
            </a:endParaRPr>
          </a:p>
          <a:p>
            <a:pPr marL="285750" indent="-285750" algn="just" fontAlgn="base">
              <a:buFont typeface="Arial" panose="020B0604020202020204" pitchFamily="34" charset="0"/>
              <a:buChar char="•"/>
            </a:pPr>
            <a:r>
              <a:rPr lang="en-US" b="1" dirty="0">
                <a:solidFill>
                  <a:srgbClr val="002060"/>
                </a:solidFill>
                <a:latin typeface="Nunito" panose="020B0604020202020204" charset="0"/>
              </a:rPr>
              <a:t>Bandwidth Consumption: </a:t>
            </a:r>
            <a:r>
              <a:rPr lang="en-US" dirty="0">
                <a:solidFill>
                  <a:srgbClr val="002060"/>
                </a:solidFill>
                <a:latin typeface="Nunito" panose="020B0604020202020204" charset="0"/>
              </a:rPr>
              <a:t>It is crucial to design and monitor the network to prevent overload caused by broadcast traffic as it consumes network bandwidth.</a:t>
            </a:r>
          </a:p>
        </p:txBody>
      </p:sp>
    </p:spTree>
    <p:extLst>
      <p:ext uri="{BB962C8B-B14F-4D97-AF65-F5344CB8AC3E}">
        <p14:creationId xmlns:p14="http://schemas.microsoft.com/office/powerpoint/2010/main" val="1782467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Multicast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7" name="Google Shape;87;p1"/>
          <p:cNvSpPr/>
          <p:nvPr/>
        </p:nvSpPr>
        <p:spPr>
          <a:xfrm>
            <a:off x="0" y="910773"/>
            <a:ext cx="9042397" cy="2246729"/>
          </a:xfrm>
          <a:prstGeom prst="rect">
            <a:avLst/>
          </a:prstGeom>
          <a:noFill/>
          <a:ln>
            <a:noFill/>
          </a:ln>
        </p:spPr>
        <p:txBody>
          <a:bodyPr spcFirstLastPara="1" wrap="square" lIns="91425" tIns="45700" rIns="91425" bIns="45700" anchor="t" anchorCtr="0">
            <a:spAutoFit/>
          </a:bodyPr>
          <a:lstStyle/>
          <a:p>
            <a:pPr marL="374650" indent="-285750" algn="just">
              <a:buSzPts val="1400"/>
              <a:buFont typeface="Arial" panose="020B0604020202020204" pitchFamily="34" charset="0"/>
              <a:buChar char="•"/>
            </a:pPr>
            <a:r>
              <a:rPr lang="en-US" dirty="0" smtClean="0">
                <a:solidFill>
                  <a:srgbClr val="C00000"/>
                </a:solidFill>
                <a:latin typeface="Roboto"/>
                <a:ea typeface="Roboto"/>
                <a:cs typeface="Roboto"/>
                <a:sym typeface="Roboto"/>
              </a:rPr>
              <a:t>Sending </a:t>
            </a:r>
            <a:r>
              <a:rPr lang="en-US" dirty="0">
                <a:solidFill>
                  <a:srgbClr val="C00000"/>
                </a:solidFill>
                <a:latin typeface="Roboto"/>
                <a:ea typeface="Roboto"/>
                <a:cs typeface="Roboto"/>
                <a:sym typeface="Roboto"/>
              </a:rPr>
              <a:t>a message to </a:t>
            </a:r>
            <a:r>
              <a:rPr lang="en-US" dirty="0" smtClean="0">
                <a:solidFill>
                  <a:srgbClr val="C00000"/>
                </a:solidFill>
                <a:latin typeface="Roboto"/>
                <a:ea typeface="Roboto"/>
                <a:cs typeface="Roboto"/>
                <a:sym typeface="Roboto"/>
              </a:rPr>
              <a:t> </a:t>
            </a:r>
            <a:r>
              <a:rPr lang="en-US" dirty="0">
                <a:solidFill>
                  <a:srgbClr val="C00000"/>
                </a:solidFill>
                <a:latin typeface="Roboto"/>
                <a:ea typeface="Roboto"/>
                <a:cs typeface="Roboto"/>
                <a:sym typeface="Roboto"/>
              </a:rPr>
              <a:t>a group is called multicasting, and the routing </a:t>
            </a:r>
            <a:r>
              <a:rPr lang="en-US" dirty="0" smtClean="0">
                <a:solidFill>
                  <a:srgbClr val="C00000"/>
                </a:solidFill>
                <a:latin typeface="Roboto"/>
                <a:ea typeface="Roboto"/>
                <a:cs typeface="Roboto"/>
                <a:sym typeface="Roboto"/>
              </a:rPr>
              <a:t>algorithm </a:t>
            </a:r>
            <a:r>
              <a:rPr lang="en-US" dirty="0">
                <a:solidFill>
                  <a:srgbClr val="C00000"/>
                </a:solidFill>
                <a:latin typeface="Roboto"/>
                <a:ea typeface="Roboto"/>
                <a:cs typeface="Roboto"/>
                <a:sym typeface="Roboto"/>
              </a:rPr>
              <a:t>used is called multicast routing</a:t>
            </a:r>
            <a:r>
              <a:rPr lang="en-US" dirty="0" smtClean="0">
                <a:solidFill>
                  <a:srgbClr val="C00000"/>
                </a:solidFill>
                <a:latin typeface="Roboto"/>
                <a:ea typeface="Roboto"/>
                <a:cs typeface="Roboto"/>
                <a:sym typeface="Roboto"/>
              </a:rPr>
              <a:t>.</a:t>
            </a: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C00000"/>
                </a:solidFill>
                <a:latin typeface="Roboto"/>
                <a:ea typeface="Roboto"/>
                <a:cs typeface="Roboto"/>
                <a:sym typeface="Roboto"/>
              </a:rPr>
              <a:t> </a:t>
            </a:r>
            <a:r>
              <a:rPr lang="en-US" dirty="0">
                <a:solidFill>
                  <a:srgbClr val="C00000"/>
                </a:solidFill>
                <a:latin typeface="Roboto"/>
                <a:ea typeface="Roboto"/>
                <a:cs typeface="Roboto"/>
                <a:sym typeface="Roboto"/>
              </a:rPr>
              <a:t>All multicasting schemes require </a:t>
            </a:r>
            <a:r>
              <a:rPr lang="en-US" dirty="0" smtClean="0">
                <a:solidFill>
                  <a:srgbClr val="C00000"/>
                </a:solidFill>
                <a:latin typeface="Roboto"/>
                <a:ea typeface="Roboto"/>
                <a:cs typeface="Roboto"/>
                <a:sym typeface="Roboto"/>
              </a:rPr>
              <a:t>some way </a:t>
            </a:r>
            <a:r>
              <a:rPr lang="en-US" dirty="0">
                <a:solidFill>
                  <a:srgbClr val="C00000"/>
                </a:solidFill>
                <a:latin typeface="Roboto"/>
                <a:ea typeface="Roboto"/>
                <a:cs typeface="Roboto"/>
                <a:sym typeface="Roboto"/>
              </a:rPr>
              <a:t>to create and destroy groups and to identify which routers are members of </a:t>
            </a:r>
            <a:r>
              <a:rPr lang="en-US" dirty="0" smtClean="0">
                <a:solidFill>
                  <a:srgbClr val="C00000"/>
                </a:solidFill>
                <a:latin typeface="Roboto"/>
                <a:ea typeface="Roboto"/>
                <a:cs typeface="Roboto"/>
                <a:sym typeface="Roboto"/>
              </a:rPr>
              <a:t>a group.</a:t>
            </a: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C00000"/>
                </a:solidFill>
                <a:latin typeface="Roboto"/>
                <a:ea typeface="Roboto"/>
                <a:cs typeface="Roboto"/>
                <a:sym typeface="Roboto"/>
              </a:rPr>
              <a:t>How </a:t>
            </a:r>
            <a:r>
              <a:rPr lang="en-US" dirty="0">
                <a:solidFill>
                  <a:srgbClr val="C00000"/>
                </a:solidFill>
                <a:latin typeface="Roboto"/>
                <a:ea typeface="Roboto"/>
                <a:cs typeface="Roboto"/>
                <a:sym typeface="Roboto"/>
              </a:rPr>
              <a:t>these tasks are accomplished is not of concern to the routing </a:t>
            </a:r>
            <a:r>
              <a:rPr lang="en-US" dirty="0" smtClean="0">
                <a:solidFill>
                  <a:srgbClr val="C00000"/>
                </a:solidFill>
                <a:latin typeface="Roboto"/>
                <a:ea typeface="Roboto"/>
                <a:cs typeface="Roboto"/>
                <a:sym typeface="Roboto"/>
              </a:rPr>
              <a:t>algorithm</a:t>
            </a:r>
            <a:r>
              <a:rPr lang="en-US" dirty="0">
                <a:solidFill>
                  <a:srgbClr val="C00000"/>
                </a:solidFill>
                <a:latin typeface="Roboto"/>
                <a:ea typeface="Roboto"/>
                <a:cs typeface="Roboto"/>
                <a:sym typeface="Roboto"/>
              </a:rPr>
              <a:t>. For now, we will assume that each group is identified by a multicast </a:t>
            </a:r>
            <a:r>
              <a:rPr lang="en-US" dirty="0" smtClean="0">
                <a:solidFill>
                  <a:srgbClr val="C00000"/>
                </a:solidFill>
                <a:latin typeface="Roboto"/>
                <a:ea typeface="Roboto"/>
                <a:cs typeface="Roboto"/>
                <a:sym typeface="Roboto"/>
              </a:rPr>
              <a:t>address </a:t>
            </a:r>
            <a:r>
              <a:rPr lang="en-US" dirty="0">
                <a:solidFill>
                  <a:srgbClr val="C00000"/>
                </a:solidFill>
                <a:latin typeface="Roboto"/>
                <a:ea typeface="Roboto"/>
                <a:cs typeface="Roboto"/>
                <a:sym typeface="Roboto"/>
              </a:rPr>
              <a:t>and that routers know the groups to which they </a:t>
            </a:r>
            <a:r>
              <a:rPr lang="en-US" dirty="0" smtClean="0">
                <a:solidFill>
                  <a:srgbClr val="C00000"/>
                </a:solidFill>
                <a:latin typeface="Roboto"/>
                <a:ea typeface="Roboto"/>
                <a:cs typeface="Roboto"/>
                <a:sym typeface="Roboto"/>
              </a:rPr>
              <a:t>belong.</a:t>
            </a: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36"/>
          </a:xfrm>
          <a:prstGeom prst="rect">
            <a:avLst/>
          </a:prstGeom>
          <a:noFill/>
          <a:ln>
            <a:noFill/>
          </a:ln>
        </p:spPr>
        <p:txBody>
          <a:bodyPr spcFirstLastPara="1" wrap="square" lIns="91425" tIns="45700" rIns="91425" bIns="45700" anchor="t" anchorCtr="0">
            <a:spAutoFit/>
          </a:bodyPr>
          <a:lstStyle/>
          <a:p>
            <a:pPr algn="just" fontAlgn="base"/>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pic>
        <p:nvPicPr>
          <p:cNvPr id="4" name="Picture 3"/>
          <p:cNvPicPr>
            <a:picLocks noChangeAspect="1"/>
          </p:cNvPicPr>
          <p:nvPr/>
        </p:nvPicPr>
        <p:blipFill>
          <a:blip r:embed="rId3"/>
          <a:stretch>
            <a:fillRect/>
          </a:stretch>
        </p:blipFill>
        <p:spPr>
          <a:xfrm>
            <a:off x="975816" y="2900148"/>
            <a:ext cx="7506268" cy="2156347"/>
          </a:xfrm>
          <a:prstGeom prst="rect">
            <a:avLst/>
          </a:prstGeom>
        </p:spPr>
      </p:pic>
    </p:spTree>
    <p:extLst>
      <p:ext uri="{BB962C8B-B14F-4D97-AF65-F5344CB8AC3E}">
        <p14:creationId xmlns:p14="http://schemas.microsoft.com/office/powerpoint/2010/main" val="1049811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Multicast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7" name="Google Shape;87;p1"/>
          <p:cNvSpPr/>
          <p:nvPr/>
        </p:nvSpPr>
        <p:spPr>
          <a:xfrm>
            <a:off x="0" y="910773"/>
            <a:ext cx="9042397" cy="3754834"/>
          </a:xfrm>
          <a:prstGeom prst="rect">
            <a:avLst/>
          </a:prstGeom>
          <a:noFill/>
          <a:ln>
            <a:noFill/>
          </a:ln>
        </p:spPr>
        <p:txBody>
          <a:bodyPr spcFirstLastPara="1" wrap="square" lIns="91425" tIns="45700" rIns="91425" bIns="45700" anchor="t" anchorCtr="0">
            <a:spAutoFit/>
          </a:bodyPr>
          <a:lstStyle/>
          <a:p>
            <a:pPr marL="374650" indent="-285750" algn="just">
              <a:buSzPts val="1400"/>
              <a:buFont typeface="Arial" panose="020B0604020202020204" pitchFamily="34" charset="0"/>
              <a:buChar char="•"/>
            </a:pPr>
            <a:r>
              <a:rPr lang="en-US" dirty="0">
                <a:solidFill>
                  <a:srgbClr val="C00000"/>
                </a:solidFill>
                <a:latin typeface="Roboto"/>
                <a:ea typeface="Roboto"/>
                <a:cs typeface="Roboto"/>
                <a:sym typeface="Roboto"/>
              </a:rPr>
              <a:t>As an example, consider the two groups, 1 and 2, in the network shown </a:t>
            </a:r>
            <a:r>
              <a:rPr lang="en-US" dirty="0" smtClean="0">
                <a:solidFill>
                  <a:srgbClr val="C00000"/>
                </a:solidFill>
                <a:latin typeface="Roboto"/>
                <a:ea typeface="Roboto"/>
                <a:cs typeface="Roboto"/>
                <a:sym typeface="Roboto"/>
              </a:rPr>
              <a:t>in Fig (a</a:t>
            </a:r>
            <a:r>
              <a:rPr lang="en-US" dirty="0">
                <a:solidFill>
                  <a:srgbClr val="C00000"/>
                </a:solidFill>
                <a:latin typeface="Roboto"/>
                <a:ea typeface="Roboto"/>
                <a:cs typeface="Roboto"/>
                <a:sym typeface="Roboto"/>
              </a:rPr>
              <a:t>). </a:t>
            </a:r>
            <a:endParaRPr lang="en-US" dirty="0" smtClean="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C00000"/>
                </a:solidFill>
                <a:latin typeface="Roboto"/>
                <a:ea typeface="Roboto"/>
                <a:cs typeface="Roboto"/>
                <a:sym typeface="Roboto"/>
              </a:rPr>
              <a:t>Some </a:t>
            </a:r>
            <a:r>
              <a:rPr lang="en-US" dirty="0">
                <a:solidFill>
                  <a:srgbClr val="C00000"/>
                </a:solidFill>
                <a:latin typeface="Roboto"/>
                <a:ea typeface="Roboto"/>
                <a:cs typeface="Roboto"/>
                <a:sym typeface="Roboto"/>
              </a:rPr>
              <a:t>routers are attached to hosts that belong to one or both </a:t>
            </a:r>
            <a:r>
              <a:rPr lang="en-US" dirty="0" smtClean="0">
                <a:solidFill>
                  <a:srgbClr val="C00000"/>
                </a:solidFill>
                <a:latin typeface="Roboto"/>
                <a:ea typeface="Roboto"/>
                <a:cs typeface="Roboto"/>
                <a:sym typeface="Roboto"/>
              </a:rPr>
              <a:t>of these </a:t>
            </a:r>
            <a:r>
              <a:rPr lang="en-US" dirty="0">
                <a:solidFill>
                  <a:srgbClr val="C00000"/>
                </a:solidFill>
                <a:latin typeface="Roboto"/>
                <a:ea typeface="Roboto"/>
                <a:cs typeface="Roboto"/>
                <a:sym typeface="Roboto"/>
              </a:rPr>
              <a:t>groups, as indicated in the figure</a:t>
            </a:r>
            <a:r>
              <a:rPr lang="en-US" dirty="0" smtClean="0">
                <a:solidFill>
                  <a:srgbClr val="C00000"/>
                </a:solidFill>
                <a:latin typeface="Roboto"/>
                <a:ea typeface="Roboto"/>
                <a:cs typeface="Roboto"/>
                <a:sym typeface="Roboto"/>
              </a:rPr>
              <a:t>.</a:t>
            </a: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C00000"/>
                </a:solidFill>
                <a:latin typeface="Roboto"/>
                <a:ea typeface="Roboto"/>
                <a:cs typeface="Roboto"/>
                <a:sym typeface="Roboto"/>
              </a:rPr>
              <a:t> </a:t>
            </a:r>
            <a:r>
              <a:rPr lang="en-US" dirty="0">
                <a:solidFill>
                  <a:srgbClr val="C00000"/>
                </a:solidFill>
                <a:latin typeface="Roboto"/>
                <a:ea typeface="Roboto"/>
                <a:cs typeface="Roboto"/>
                <a:sym typeface="Roboto"/>
              </a:rPr>
              <a:t>A spanning tree for the leftmost router </a:t>
            </a:r>
            <a:r>
              <a:rPr lang="en-US" dirty="0" smtClean="0">
                <a:solidFill>
                  <a:srgbClr val="C00000"/>
                </a:solidFill>
                <a:latin typeface="Roboto"/>
                <a:ea typeface="Roboto"/>
                <a:cs typeface="Roboto"/>
                <a:sym typeface="Roboto"/>
              </a:rPr>
              <a:t>is shown </a:t>
            </a:r>
            <a:r>
              <a:rPr lang="en-US" dirty="0">
                <a:solidFill>
                  <a:srgbClr val="C00000"/>
                </a:solidFill>
                <a:latin typeface="Roboto"/>
                <a:ea typeface="Roboto"/>
                <a:cs typeface="Roboto"/>
                <a:sym typeface="Roboto"/>
              </a:rPr>
              <a:t>in Fig</a:t>
            </a:r>
            <a:r>
              <a:rPr lang="en-US" dirty="0" smtClean="0">
                <a:solidFill>
                  <a:srgbClr val="C00000"/>
                </a:solidFill>
                <a:latin typeface="Roboto"/>
                <a:ea typeface="Roboto"/>
                <a:cs typeface="Roboto"/>
                <a:sym typeface="Roboto"/>
              </a:rPr>
              <a:t>.(b</a:t>
            </a:r>
            <a:r>
              <a:rPr lang="en-US" dirty="0">
                <a:solidFill>
                  <a:srgbClr val="C00000"/>
                </a:solidFill>
                <a:latin typeface="Roboto"/>
                <a:ea typeface="Roboto"/>
                <a:cs typeface="Roboto"/>
                <a:sym typeface="Roboto"/>
              </a:rPr>
              <a:t>). This tree can be used for broadcast but is overkill for </a:t>
            </a:r>
            <a:r>
              <a:rPr lang="en-US" dirty="0" smtClean="0">
                <a:solidFill>
                  <a:srgbClr val="C00000"/>
                </a:solidFill>
                <a:latin typeface="Roboto"/>
                <a:ea typeface="Roboto"/>
                <a:cs typeface="Roboto"/>
                <a:sym typeface="Roboto"/>
              </a:rPr>
              <a:t>multicast</a:t>
            </a:r>
            <a:r>
              <a:rPr lang="en-US" dirty="0">
                <a:solidFill>
                  <a:srgbClr val="C00000"/>
                </a:solidFill>
                <a:latin typeface="Roboto"/>
                <a:ea typeface="Roboto"/>
                <a:cs typeface="Roboto"/>
                <a:sym typeface="Roboto"/>
              </a:rPr>
              <a:t>, as can be seen from the two pruned versions that are shown next. </a:t>
            </a:r>
            <a:endParaRPr lang="en-US" dirty="0" smtClean="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In Fig</a:t>
            </a:r>
            <a:r>
              <a:rPr lang="en-US" dirty="0">
                <a:solidFill>
                  <a:srgbClr val="002060"/>
                </a:solidFill>
                <a:latin typeface="Roboto"/>
                <a:ea typeface="Roboto"/>
                <a:cs typeface="Roboto"/>
                <a:sym typeface="Roboto"/>
              </a:rPr>
              <a:t>. </a:t>
            </a:r>
            <a:r>
              <a:rPr lang="en-US" dirty="0" smtClean="0">
                <a:solidFill>
                  <a:srgbClr val="002060"/>
                </a:solidFill>
                <a:latin typeface="Roboto"/>
                <a:ea typeface="Roboto"/>
                <a:cs typeface="Roboto"/>
                <a:sym typeface="Roboto"/>
              </a:rPr>
              <a:t>(c</a:t>
            </a:r>
            <a:r>
              <a:rPr lang="en-US" dirty="0">
                <a:solidFill>
                  <a:srgbClr val="002060"/>
                </a:solidFill>
                <a:latin typeface="Roboto"/>
                <a:ea typeface="Roboto"/>
                <a:cs typeface="Roboto"/>
                <a:sym typeface="Roboto"/>
              </a:rPr>
              <a:t>), all the links that do not lead to hosts that are members of group </a:t>
            </a:r>
            <a:r>
              <a:rPr lang="en-US" dirty="0" smtClean="0">
                <a:solidFill>
                  <a:srgbClr val="002060"/>
                </a:solidFill>
                <a:latin typeface="Roboto"/>
                <a:ea typeface="Roboto"/>
                <a:cs typeface="Roboto"/>
                <a:sym typeface="Roboto"/>
              </a:rPr>
              <a:t>1have </a:t>
            </a:r>
            <a:r>
              <a:rPr lang="en-US" dirty="0">
                <a:solidFill>
                  <a:srgbClr val="002060"/>
                </a:solidFill>
                <a:latin typeface="Roboto"/>
                <a:ea typeface="Roboto"/>
                <a:cs typeface="Roboto"/>
                <a:sym typeface="Roboto"/>
              </a:rPr>
              <a:t>been removed. The result is the multicast spanning tree for the </a:t>
            </a:r>
            <a:r>
              <a:rPr lang="en-US" dirty="0" smtClean="0">
                <a:solidFill>
                  <a:srgbClr val="002060"/>
                </a:solidFill>
                <a:latin typeface="Roboto"/>
                <a:ea typeface="Roboto"/>
                <a:cs typeface="Roboto"/>
                <a:sym typeface="Roboto"/>
              </a:rPr>
              <a:t>leftmost router </a:t>
            </a:r>
            <a:r>
              <a:rPr lang="en-US" dirty="0">
                <a:solidFill>
                  <a:srgbClr val="002060"/>
                </a:solidFill>
                <a:latin typeface="Roboto"/>
                <a:ea typeface="Roboto"/>
                <a:cs typeface="Roboto"/>
                <a:sym typeface="Roboto"/>
              </a:rPr>
              <a:t>to send to group 1. </a:t>
            </a:r>
            <a:endParaRPr lang="en-US" dirty="0" smtClean="0">
              <a:solidFill>
                <a:srgbClr val="00206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00206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Packets </a:t>
            </a:r>
            <a:r>
              <a:rPr lang="en-US" dirty="0">
                <a:solidFill>
                  <a:srgbClr val="002060"/>
                </a:solidFill>
                <a:latin typeface="Roboto"/>
                <a:ea typeface="Roboto"/>
                <a:cs typeface="Roboto"/>
                <a:sym typeface="Roboto"/>
              </a:rPr>
              <a:t>are forwarded only along this spanning </a:t>
            </a:r>
            <a:r>
              <a:rPr lang="en-US" dirty="0" smtClean="0">
                <a:solidFill>
                  <a:srgbClr val="002060"/>
                </a:solidFill>
                <a:latin typeface="Roboto"/>
                <a:ea typeface="Roboto"/>
                <a:cs typeface="Roboto"/>
                <a:sym typeface="Roboto"/>
              </a:rPr>
              <a:t>tree, which </a:t>
            </a:r>
            <a:r>
              <a:rPr lang="en-US" dirty="0">
                <a:solidFill>
                  <a:srgbClr val="002060"/>
                </a:solidFill>
                <a:latin typeface="Roboto"/>
                <a:ea typeface="Roboto"/>
                <a:cs typeface="Roboto"/>
                <a:sym typeface="Roboto"/>
              </a:rPr>
              <a:t>is more efficient than the broadcast tree because there are 7 links instead </a:t>
            </a:r>
            <a:r>
              <a:rPr lang="en-US" dirty="0" smtClean="0">
                <a:solidFill>
                  <a:srgbClr val="002060"/>
                </a:solidFill>
                <a:latin typeface="Roboto"/>
                <a:ea typeface="Roboto"/>
                <a:cs typeface="Roboto"/>
                <a:sym typeface="Roboto"/>
              </a:rPr>
              <a:t>of 10</a:t>
            </a:r>
            <a:r>
              <a:rPr lang="en-US" dirty="0">
                <a:solidFill>
                  <a:srgbClr val="002060"/>
                </a:solidFill>
                <a:latin typeface="Roboto"/>
                <a:ea typeface="Roboto"/>
                <a:cs typeface="Roboto"/>
                <a:sym typeface="Roboto"/>
              </a:rPr>
              <a:t>. </a:t>
            </a:r>
            <a:endParaRPr lang="en-US" dirty="0" smtClean="0">
              <a:solidFill>
                <a:srgbClr val="00206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smtClean="0">
              <a:solidFill>
                <a:srgbClr val="002060"/>
              </a:solidFill>
              <a:latin typeface="Roboto"/>
              <a:ea typeface="Roboto"/>
              <a:cs typeface="Roboto"/>
              <a:sym typeface="Roboto"/>
            </a:endParaRPr>
          </a:p>
          <a:p>
            <a:pPr marL="37465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Fig</a:t>
            </a:r>
            <a:r>
              <a:rPr lang="en-US" dirty="0">
                <a:solidFill>
                  <a:srgbClr val="002060"/>
                </a:solidFill>
                <a:latin typeface="Roboto"/>
                <a:ea typeface="Roboto"/>
                <a:cs typeface="Roboto"/>
                <a:sym typeface="Roboto"/>
              </a:rPr>
              <a:t>. </a:t>
            </a:r>
            <a:r>
              <a:rPr lang="en-US" dirty="0" smtClean="0">
                <a:solidFill>
                  <a:srgbClr val="002060"/>
                </a:solidFill>
                <a:latin typeface="Roboto"/>
                <a:ea typeface="Roboto"/>
                <a:cs typeface="Roboto"/>
                <a:sym typeface="Roboto"/>
              </a:rPr>
              <a:t>(d</a:t>
            </a:r>
            <a:r>
              <a:rPr lang="en-US" dirty="0">
                <a:solidFill>
                  <a:srgbClr val="002060"/>
                </a:solidFill>
                <a:latin typeface="Roboto"/>
                <a:ea typeface="Roboto"/>
                <a:cs typeface="Roboto"/>
                <a:sym typeface="Roboto"/>
              </a:rPr>
              <a:t>) shows the multicast spanning tree after pruning for group 2. It </a:t>
            </a:r>
            <a:r>
              <a:rPr lang="en-US" dirty="0" smtClean="0">
                <a:solidFill>
                  <a:srgbClr val="002060"/>
                </a:solidFill>
                <a:latin typeface="Roboto"/>
                <a:ea typeface="Roboto"/>
                <a:cs typeface="Roboto"/>
                <a:sym typeface="Roboto"/>
              </a:rPr>
              <a:t>is efficient </a:t>
            </a:r>
            <a:r>
              <a:rPr lang="en-US" dirty="0">
                <a:solidFill>
                  <a:srgbClr val="002060"/>
                </a:solidFill>
                <a:latin typeface="Roboto"/>
                <a:ea typeface="Roboto"/>
                <a:cs typeface="Roboto"/>
                <a:sym typeface="Roboto"/>
              </a:rPr>
              <a:t>too, with only five links this time. It also shows that different </a:t>
            </a:r>
            <a:r>
              <a:rPr lang="en-US" dirty="0" smtClean="0">
                <a:solidFill>
                  <a:srgbClr val="002060"/>
                </a:solidFill>
                <a:latin typeface="Roboto"/>
                <a:ea typeface="Roboto"/>
                <a:cs typeface="Roboto"/>
                <a:sym typeface="Roboto"/>
              </a:rPr>
              <a:t>multicast groups </a:t>
            </a:r>
            <a:r>
              <a:rPr lang="en-US" dirty="0">
                <a:solidFill>
                  <a:srgbClr val="002060"/>
                </a:solidFill>
                <a:latin typeface="Roboto"/>
                <a:ea typeface="Roboto"/>
                <a:cs typeface="Roboto"/>
                <a:sym typeface="Roboto"/>
              </a:rPr>
              <a:t>have different spanning trees</a:t>
            </a:r>
            <a:r>
              <a:rPr lang="en-US" dirty="0" smtClean="0">
                <a:solidFill>
                  <a:srgbClr val="002060"/>
                </a:solidFill>
                <a:latin typeface="Roboto"/>
                <a:ea typeface="Roboto"/>
                <a:cs typeface="Roboto"/>
                <a:sym typeface="Roboto"/>
              </a:rPr>
              <a:t>.</a:t>
            </a:r>
          </a:p>
          <a:p>
            <a:pPr marL="374650" indent="-285750" algn="just">
              <a:buSzPts val="1400"/>
              <a:buFont typeface="Arial" panose="020B0604020202020204" pitchFamily="34" charset="0"/>
              <a:buChar char="•"/>
            </a:pPr>
            <a:endParaRPr lang="en-US" dirty="0">
              <a:solidFill>
                <a:srgbClr val="002060"/>
              </a:solidFill>
              <a:latin typeface="Roboto"/>
              <a:ea typeface="Roboto"/>
              <a:cs typeface="Roboto"/>
              <a:sym typeface="Roboto"/>
            </a:endParaRP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36"/>
          </a:xfrm>
          <a:prstGeom prst="rect">
            <a:avLst/>
          </a:prstGeom>
          <a:noFill/>
          <a:ln>
            <a:noFill/>
          </a:ln>
        </p:spPr>
        <p:txBody>
          <a:bodyPr spcFirstLastPara="1" wrap="square" lIns="91425" tIns="45700" rIns="91425" bIns="45700" anchor="t" anchorCtr="0">
            <a:spAutoFit/>
          </a:bodyPr>
          <a:lstStyle/>
          <a:p>
            <a:pPr algn="just" fontAlgn="base"/>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Tree>
    <p:extLst>
      <p:ext uri="{BB962C8B-B14F-4D97-AF65-F5344CB8AC3E}">
        <p14:creationId xmlns:p14="http://schemas.microsoft.com/office/powerpoint/2010/main" val="2394064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Multicast Routing-Benefits </a:t>
            </a:r>
            <a:endParaRPr sz="2400" b="1" i="0" u="none" strike="noStrike" cap="none" dirty="0">
              <a:solidFill>
                <a:srgbClr val="002060"/>
              </a:solidFill>
              <a:latin typeface="Times New Roman"/>
              <a:ea typeface="Times New Roman"/>
              <a:cs typeface="Times New Roman"/>
              <a:sym typeface="Times New Roman"/>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36"/>
          </a:xfrm>
          <a:prstGeom prst="rect">
            <a:avLst/>
          </a:prstGeom>
          <a:noFill/>
          <a:ln>
            <a:noFill/>
          </a:ln>
        </p:spPr>
        <p:txBody>
          <a:bodyPr spcFirstLastPara="1" wrap="square" lIns="91425" tIns="45700" rIns="91425" bIns="45700" anchor="t" anchorCtr="0">
            <a:spAutoFit/>
          </a:bodyPr>
          <a:lstStyle/>
          <a:p>
            <a:pPr algn="just" fontAlgn="base"/>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2" name="Rectangle 1"/>
          <p:cNvSpPr/>
          <p:nvPr/>
        </p:nvSpPr>
        <p:spPr>
          <a:xfrm>
            <a:off x="68239" y="910774"/>
            <a:ext cx="8923361" cy="4293483"/>
          </a:xfrm>
          <a:prstGeom prst="rect">
            <a:avLst/>
          </a:prstGeom>
        </p:spPr>
        <p:txBody>
          <a:bodyPr wrap="square">
            <a:spAutoFit/>
          </a:bodyPr>
          <a:lstStyle/>
          <a:p>
            <a:pPr algn="just"/>
            <a:r>
              <a:rPr lang="en-US" sz="1300" b="1" dirty="0">
                <a:solidFill>
                  <a:srgbClr val="C00000"/>
                </a:solidFill>
                <a:latin typeface="Arial" panose="020B0604020202020204" pitchFamily="34" charset="0"/>
              </a:rPr>
              <a:t>O</a:t>
            </a:r>
            <a:r>
              <a:rPr lang="en-US" sz="1300" b="1" dirty="0" smtClean="0">
                <a:solidFill>
                  <a:srgbClr val="C00000"/>
                </a:solidFill>
                <a:latin typeface="Arial" panose="020B0604020202020204" pitchFamily="34" charset="0"/>
              </a:rPr>
              <a:t>ptimized </a:t>
            </a:r>
            <a:r>
              <a:rPr lang="en-US" sz="1300" b="1" dirty="0">
                <a:solidFill>
                  <a:srgbClr val="C00000"/>
                </a:solidFill>
                <a:latin typeface="Arial" panose="020B0604020202020204" pitchFamily="34" charset="0"/>
              </a:rPr>
              <a:t>network performance:</a:t>
            </a:r>
          </a:p>
          <a:p>
            <a:pPr algn="just"/>
            <a:r>
              <a:rPr lang="en-US" sz="1300" dirty="0">
                <a:solidFill>
                  <a:srgbClr val="C00000"/>
                </a:solidFill>
                <a:latin typeface="Arial" panose="020B0604020202020204" pitchFamily="34" charset="0"/>
              </a:rPr>
              <a:t>The intelligent use of network resources avoids unnecessary flow replication. This way, an economy in terms of passing band is achieved through a better architecture to distribute the data.</a:t>
            </a:r>
          </a:p>
          <a:p>
            <a:pPr algn="just"/>
            <a:endParaRPr lang="en-US" sz="1300" dirty="0">
              <a:solidFill>
                <a:srgbClr val="C00000"/>
              </a:solidFill>
              <a:latin typeface="Arial" panose="020B0604020202020204" pitchFamily="34" charset="0"/>
            </a:endParaRPr>
          </a:p>
          <a:p>
            <a:pPr algn="just"/>
            <a:r>
              <a:rPr lang="en-US" sz="1300" b="1" dirty="0">
                <a:solidFill>
                  <a:srgbClr val="C00000"/>
                </a:solidFill>
                <a:latin typeface="Arial" panose="020B0604020202020204" pitchFamily="34" charset="0"/>
              </a:rPr>
              <a:t>S</a:t>
            </a:r>
            <a:r>
              <a:rPr lang="en-US" sz="1300" b="1" dirty="0" smtClean="0">
                <a:solidFill>
                  <a:srgbClr val="C00000"/>
                </a:solidFill>
                <a:latin typeface="Arial" panose="020B0604020202020204" pitchFamily="34" charset="0"/>
              </a:rPr>
              <a:t>upport </a:t>
            </a:r>
            <a:r>
              <a:rPr lang="en-US" sz="1300" b="1" dirty="0">
                <a:solidFill>
                  <a:srgbClr val="C00000"/>
                </a:solidFill>
                <a:latin typeface="Arial" panose="020B0604020202020204" pitchFamily="34" charset="0"/>
              </a:rPr>
              <a:t>to distributed applications</a:t>
            </a:r>
            <a:r>
              <a:rPr lang="en-US" sz="1300" b="1" dirty="0" smtClean="0">
                <a:solidFill>
                  <a:srgbClr val="C00000"/>
                </a:solidFill>
                <a:latin typeface="Arial" panose="020B0604020202020204" pitchFamily="34" charset="0"/>
              </a:rPr>
              <a:t>:</a:t>
            </a:r>
          </a:p>
          <a:p>
            <a:pPr algn="just"/>
            <a:r>
              <a:rPr lang="en-US" sz="1300" dirty="0" smtClean="0">
                <a:solidFill>
                  <a:srgbClr val="C00000"/>
                </a:solidFill>
                <a:latin typeface="Arial" panose="020B0604020202020204" pitchFamily="34" charset="0"/>
              </a:rPr>
              <a:t>Multicast </a:t>
            </a:r>
            <a:r>
              <a:rPr lang="en-US" sz="1300" dirty="0">
                <a:solidFill>
                  <a:srgbClr val="C00000"/>
                </a:solidFill>
                <a:latin typeface="Arial" panose="020B0604020202020204" pitchFamily="34" charset="0"/>
              </a:rPr>
              <a:t>technology is directed towards distributed applications. Multimedia applications such as distance learning and videoconference can be used in the network in a measurable and effective way</a:t>
            </a:r>
            <a:r>
              <a:rPr lang="en-US" sz="1300" dirty="0" smtClean="0">
                <a:solidFill>
                  <a:srgbClr val="C00000"/>
                </a:solidFill>
                <a:latin typeface="Arial" panose="020B0604020202020204" pitchFamily="34" charset="0"/>
              </a:rPr>
              <a:t>.</a:t>
            </a:r>
          </a:p>
          <a:p>
            <a:pPr algn="just"/>
            <a:endParaRPr lang="en-US" sz="1300" dirty="0" smtClean="0">
              <a:solidFill>
                <a:srgbClr val="C00000"/>
              </a:solidFill>
              <a:latin typeface="Arial" panose="020B0604020202020204" pitchFamily="34" charset="0"/>
            </a:endParaRPr>
          </a:p>
          <a:p>
            <a:pPr algn="just"/>
            <a:r>
              <a:rPr lang="en-US" sz="1300" b="1" dirty="0" smtClean="0">
                <a:solidFill>
                  <a:srgbClr val="C00000"/>
                </a:solidFill>
                <a:latin typeface="Arial" panose="020B0604020202020204" pitchFamily="34" charset="0"/>
              </a:rPr>
              <a:t>Resource </a:t>
            </a:r>
            <a:r>
              <a:rPr lang="en-US" sz="1300" b="1" dirty="0">
                <a:solidFill>
                  <a:srgbClr val="C00000"/>
                </a:solidFill>
                <a:latin typeface="Arial" panose="020B0604020202020204" pitchFamily="34" charset="0"/>
              </a:rPr>
              <a:t>economy:</a:t>
            </a:r>
          </a:p>
          <a:p>
            <a:pPr algn="just"/>
            <a:r>
              <a:rPr lang="en-US" sz="1300" dirty="0">
                <a:solidFill>
                  <a:srgbClr val="C00000"/>
                </a:solidFill>
                <a:latin typeface="Arial" panose="020B0604020202020204" pitchFamily="34" charset="0"/>
              </a:rPr>
              <a:t>The cost of the network resources is reduced through the passing band economy in the links and the processing economy in servers and network equipment. New applications and services can be implanted, without requiring the renovation of network resources</a:t>
            </a:r>
            <a:r>
              <a:rPr lang="en-US" sz="1300" dirty="0" smtClean="0">
                <a:solidFill>
                  <a:srgbClr val="C00000"/>
                </a:solidFill>
                <a:latin typeface="Arial" panose="020B0604020202020204" pitchFamily="34" charset="0"/>
              </a:rPr>
              <a:t>.</a:t>
            </a:r>
          </a:p>
          <a:p>
            <a:pPr algn="just"/>
            <a:endParaRPr lang="en-US" sz="1300" dirty="0">
              <a:solidFill>
                <a:srgbClr val="C00000"/>
              </a:solidFill>
              <a:latin typeface="Arial" panose="020B0604020202020204" pitchFamily="34" charset="0"/>
            </a:endParaRPr>
          </a:p>
          <a:p>
            <a:pPr algn="just"/>
            <a:r>
              <a:rPr lang="en-US" sz="1300" b="1" dirty="0">
                <a:solidFill>
                  <a:srgbClr val="002060"/>
                </a:solidFill>
                <a:latin typeface="Arial" panose="020B0604020202020204" pitchFamily="34" charset="0"/>
              </a:rPr>
              <a:t>S</a:t>
            </a:r>
            <a:r>
              <a:rPr lang="en-US" sz="1300" b="1" dirty="0" smtClean="0">
                <a:solidFill>
                  <a:srgbClr val="002060"/>
                </a:solidFill>
                <a:latin typeface="Arial" panose="020B0604020202020204" pitchFamily="34" charset="0"/>
              </a:rPr>
              <a:t>calability</a:t>
            </a:r>
            <a:r>
              <a:rPr lang="en-US" sz="1300" b="1" dirty="0">
                <a:solidFill>
                  <a:srgbClr val="002060"/>
                </a:solidFill>
                <a:latin typeface="Arial" panose="020B0604020202020204" pitchFamily="34" charset="0"/>
              </a:rPr>
              <a:t>:</a:t>
            </a:r>
          </a:p>
          <a:p>
            <a:pPr algn="just"/>
            <a:r>
              <a:rPr lang="en-US" sz="1300" dirty="0">
                <a:solidFill>
                  <a:srgbClr val="002060"/>
                </a:solidFill>
                <a:latin typeface="Arial" panose="020B0604020202020204" pitchFamily="34" charset="0"/>
              </a:rPr>
              <a:t>The effective use of the network and the reduction of the load in traffic sources permit services and applications to be accessed by a great number of participants. Consequently, services that run on multicast can be easily dimensioned, distributing packages both to few and to a lot of receivers</a:t>
            </a:r>
            <a:r>
              <a:rPr lang="en-US" sz="1300" dirty="0" smtClean="0">
                <a:solidFill>
                  <a:srgbClr val="002060"/>
                </a:solidFill>
                <a:latin typeface="Arial" panose="020B0604020202020204" pitchFamily="34" charset="0"/>
              </a:rPr>
              <a:t>.</a:t>
            </a:r>
          </a:p>
          <a:p>
            <a:pPr algn="just"/>
            <a:endParaRPr lang="en-US" sz="1300" dirty="0">
              <a:solidFill>
                <a:srgbClr val="002060"/>
              </a:solidFill>
              <a:latin typeface="Arial" panose="020B0604020202020204" pitchFamily="34" charset="0"/>
            </a:endParaRPr>
          </a:p>
          <a:p>
            <a:pPr algn="just"/>
            <a:r>
              <a:rPr lang="en-US" sz="1300" b="1" dirty="0">
                <a:solidFill>
                  <a:srgbClr val="002060"/>
                </a:solidFill>
                <a:latin typeface="Arial" panose="020B0604020202020204" pitchFamily="34" charset="0"/>
              </a:rPr>
              <a:t>M</a:t>
            </a:r>
            <a:r>
              <a:rPr lang="en-US" sz="1300" b="1" dirty="0" smtClean="0">
                <a:solidFill>
                  <a:srgbClr val="002060"/>
                </a:solidFill>
                <a:latin typeface="Arial" panose="020B0604020202020204" pitchFamily="34" charset="0"/>
              </a:rPr>
              <a:t>ore </a:t>
            </a:r>
            <a:r>
              <a:rPr lang="en-US" sz="1300" b="1" dirty="0">
                <a:solidFill>
                  <a:srgbClr val="002060"/>
                </a:solidFill>
                <a:latin typeface="Arial" panose="020B0604020202020204" pitchFamily="34" charset="0"/>
              </a:rPr>
              <a:t>network availability:</a:t>
            </a:r>
          </a:p>
          <a:p>
            <a:pPr algn="just"/>
            <a:r>
              <a:rPr lang="en-US" sz="1300" dirty="0">
                <a:solidFill>
                  <a:srgbClr val="002060"/>
                </a:solidFill>
                <a:latin typeface="Arial" panose="020B0604020202020204" pitchFamily="34" charset="0"/>
              </a:rPr>
              <a:t>The economy of network resources associated to the reduction of the load in the applications and servers makes the network less susceptible to jams, and, therefore, more available to be used</a:t>
            </a:r>
            <a:r>
              <a:rPr lang="en-US" sz="1300" dirty="0" smtClean="0">
                <a:solidFill>
                  <a:srgbClr val="002060"/>
                </a:solidFill>
                <a:latin typeface="Arial" panose="020B0604020202020204" pitchFamily="34" charset="0"/>
              </a:rPr>
              <a:t>.</a:t>
            </a:r>
            <a:endParaRPr lang="en-US" sz="1300" dirty="0">
              <a:solidFill>
                <a:srgbClr val="002060"/>
              </a:solidFill>
              <a:latin typeface="Arial" panose="020B0604020202020204" pitchFamily="34" charset="0"/>
            </a:endParaRPr>
          </a:p>
        </p:txBody>
      </p:sp>
    </p:spTree>
    <p:extLst>
      <p:ext uri="{BB962C8B-B14F-4D97-AF65-F5344CB8AC3E}">
        <p14:creationId xmlns:p14="http://schemas.microsoft.com/office/powerpoint/2010/main" val="298243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Hierarchical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55575" y="928915"/>
            <a:ext cx="8872310" cy="3108543"/>
          </a:xfrm>
          <a:prstGeom prst="rect">
            <a:avLst/>
          </a:prstGeom>
        </p:spPr>
        <p:txBody>
          <a:bodyPr wrap="square">
            <a:spAutoFit/>
          </a:bodyPr>
          <a:lstStyle/>
          <a:p>
            <a:pPr marL="285750" indent="-285750" algn="just">
              <a:buFont typeface="Arial" panose="020B0604020202020204" pitchFamily="34" charset="0"/>
              <a:buChar char="•"/>
            </a:pPr>
            <a:r>
              <a:rPr lang="en-US" dirty="0">
                <a:solidFill>
                  <a:srgbClr val="C00000"/>
                </a:solidFill>
              </a:rPr>
              <a:t>For huge networks, </a:t>
            </a:r>
            <a:r>
              <a:rPr lang="en-US" b="1" dirty="0">
                <a:solidFill>
                  <a:srgbClr val="C00000"/>
                </a:solidFill>
              </a:rPr>
              <a:t>a two-level hierarchy may be insufficient</a:t>
            </a:r>
            <a:r>
              <a:rPr lang="en-US" dirty="0">
                <a:solidFill>
                  <a:srgbClr val="C00000"/>
                </a:solidFill>
              </a:rPr>
              <a:t>; it may be </a:t>
            </a:r>
            <a:r>
              <a:rPr lang="en-US" dirty="0" smtClean="0">
                <a:solidFill>
                  <a:srgbClr val="C00000"/>
                </a:solidFill>
              </a:rPr>
              <a:t>necessary </a:t>
            </a:r>
            <a:r>
              <a:rPr lang="en-US" dirty="0">
                <a:solidFill>
                  <a:srgbClr val="C00000"/>
                </a:solidFill>
              </a:rPr>
              <a:t>to group the regions into clusters, the clusters into zones, the zones </a:t>
            </a:r>
            <a:r>
              <a:rPr lang="en-US" dirty="0" smtClean="0">
                <a:solidFill>
                  <a:srgbClr val="C00000"/>
                </a:solidFill>
              </a:rPr>
              <a:t>into groups</a:t>
            </a:r>
            <a:r>
              <a:rPr lang="en-US" dirty="0">
                <a:solidFill>
                  <a:srgbClr val="C00000"/>
                </a:solidFill>
              </a:rPr>
              <a:t>, and so on, until we run out of names for aggregations. </a:t>
            </a:r>
            <a:endParaRPr lang="en-US" dirty="0" smtClean="0">
              <a:solidFill>
                <a:srgbClr val="C00000"/>
              </a:solidFill>
            </a:endParaRPr>
          </a:p>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r>
              <a:rPr lang="en-US" dirty="0">
                <a:solidFill>
                  <a:srgbClr val="002060"/>
                </a:solidFill>
              </a:rPr>
              <a:t>When hierarchical routing is used, the </a:t>
            </a:r>
            <a:r>
              <a:rPr lang="en-US" b="1" dirty="0">
                <a:solidFill>
                  <a:srgbClr val="002060"/>
                </a:solidFill>
              </a:rPr>
              <a:t>routers are divided into what we will call regions</a:t>
            </a:r>
            <a:r>
              <a:rPr lang="en-US" dirty="0">
                <a:solidFill>
                  <a:srgbClr val="002060"/>
                </a:solidFill>
              </a:rPr>
              <a:t>. </a:t>
            </a:r>
          </a:p>
          <a:p>
            <a:pPr algn="just"/>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Each router knows all the details about how to route packets to destinations within its own region but knows nothing about the </a:t>
            </a:r>
            <a:r>
              <a:rPr lang="en-US" b="1" dirty="0">
                <a:solidFill>
                  <a:srgbClr val="002060"/>
                </a:solidFill>
              </a:rPr>
              <a:t>internal structure of other regions. </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r>
              <a:rPr lang="en-US" dirty="0">
                <a:solidFill>
                  <a:srgbClr val="002060"/>
                </a:solidFill>
              </a:rPr>
              <a:t>When different networks are interconnected, it is natural to regard each one as a separate region to free the routers in one network from having to know the topological structure of the other ones.</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endParaRPr lang="en-US" dirty="0" smtClean="0">
              <a:solidFill>
                <a:srgbClr val="C00000"/>
              </a:solidFill>
            </a:endParaRPr>
          </a:p>
          <a:p>
            <a:pPr marL="285750" indent="-285750" algn="just">
              <a:buFont typeface="Arial" panose="020B0604020202020204" pitchFamily="34" charset="0"/>
              <a:buChar char="•"/>
            </a:pPr>
            <a:endParaRPr lang="en-US" dirty="0">
              <a:solidFill>
                <a:srgbClr val="C00000"/>
              </a:solidFill>
            </a:endParaRPr>
          </a:p>
        </p:txBody>
      </p:sp>
    </p:spTree>
    <p:extLst>
      <p:ext uri="{BB962C8B-B14F-4D97-AF65-F5344CB8AC3E}">
        <p14:creationId xmlns:p14="http://schemas.microsoft.com/office/powerpoint/2010/main" val="3016020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Multicast Routing-Limitations </a:t>
            </a:r>
            <a:endParaRPr sz="2400" b="1" i="0" u="none" strike="noStrike" cap="none" dirty="0">
              <a:solidFill>
                <a:srgbClr val="002060"/>
              </a:solidFill>
              <a:latin typeface="Times New Roman"/>
              <a:ea typeface="Times New Roman"/>
              <a:cs typeface="Times New Roman"/>
              <a:sym typeface="Times New Roman"/>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36"/>
          </a:xfrm>
          <a:prstGeom prst="rect">
            <a:avLst/>
          </a:prstGeom>
          <a:noFill/>
          <a:ln>
            <a:noFill/>
          </a:ln>
        </p:spPr>
        <p:txBody>
          <a:bodyPr spcFirstLastPara="1" wrap="square" lIns="91425" tIns="45700" rIns="91425" bIns="45700" anchor="t" anchorCtr="0">
            <a:spAutoFit/>
          </a:bodyPr>
          <a:lstStyle/>
          <a:p>
            <a:pPr algn="just" fontAlgn="base"/>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4" name="Rectangle 3"/>
          <p:cNvSpPr/>
          <p:nvPr/>
        </p:nvSpPr>
        <p:spPr>
          <a:xfrm>
            <a:off x="155575" y="909757"/>
            <a:ext cx="8763237" cy="2462213"/>
          </a:xfrm>
          <a:prstGeom prst="rect">
            <a:avLst/>
          </a:prstGeom>
        </p:spPr>
        <p:txBody>
          <a:bodyPr wrap="square">
            <a:spAutoFit/>
          </a:bodyPr>
          <a:lstStyle/>
          <a:p>
            <a:pPr marL="374650" indent="-285750" algn="just">
              <a:buSzPts val="1400"/>
              <a:buFont typeface="Arial" panose="020B0604020202020204" pitchFamily="34" charset="0"/>
              <a:buChar char="•"/>
            </a:pPr>
            <a:r>
              <a:rPr lang="en-US" b="1" dirty="0">
                <a:solidFill>
                  <a:srgbClr val="C00000"/>
                </a:solidFill>
                <a:latin typeface="Roboto"/>
                <a:ea typeface="Roboto"/>
                <a:cs typeface="Roboto"/>
              </a:rPr>
              <a:t>Best Effort Delivery: </a:t>
            </a:r>
            <a:r>
              <a:rPr lang="en-US" dirty="0">
                <a:solidFill>
                  <a:srgbClr val="C00000"/>
                </a:solidFill>
                <a:latin typeface="Roboto"/>
                <a:ea typeface="Roboto"/>
                <a:cs typeface="Roboto"/>
              </a:rPr>
              <a:t>Drops are to be expected. Multicast applications should not expect reliable delivery of data and should be designed accordingly. Reliable Multicast is still an area for much research.</a:t>
            </a: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endParaRPr>
          </a:p>
          <a:p>
            <a:pPr marL="374650" indent="-285750" algn="just">
              <a:buSzPts val="1400"/>
              <a:buFont typeface="Arial" panose="020B0604020202020204" pitchFamily="34" charset="0"/>
              <a:buChar char="•"/>
            </a:pPr>
            <a:r>
              <a:rPr lang="en-US" b="1" dirty="0">
                <a:solidFill>
                  <a:srgbClr val="C00000"/>
                </a:solidFill>
                <a:latin typeface="Roboto"/>
                <a:ea typeface="Roboto"/>
                <a:cs typeface="Roboto"/>
              </a:rPr>
              <a:t>No Congestion Avoidance: </a:t>
            </a:r>
            <a:r>
              <a:rPr lang="en-US" dirty="0">
                <a:solidFill>
                  <a:srgbClr val="C00000"/>
                </a:solidFill>
                <a:latin typeface="Roboto"/>
                <a:ea typeface="Roboto"/>
                <a:cs typeface="Roboto"/>
              </a:rPr>
              <a:t>Lack of TCP windowing and “</a:t>
            </a:r>
            <a:r>
              <a:rPr lang="en-US" dirty="0" err="1">
                <a:solidFill>
                  <a:srgbClr val="C00000"/>
                </a:solidFill>
                <a:latin typeface="Roboto"/>
                <a:ea typeface="Roboto"/>
                <a:cs typeface="Roboto"/>
              </a:rPr>
              <a:t>slowstart</a:t>
            </a:r>
            <a:r>
              <a:rPr lang="en-US" dirty="0">
                <a:solidFill>
                  <a:srgbClr val="C00000"/>
                </a:solidFill>
                <a:latin typeface="Roboto"/>
                <a:ea typeface="Roboto"/>
                <a:cs typeface="Roboto"/>
              </a:rPr>
              <a:t>” mechanisms can result in network congestion. If possible, Multicast applications should attempt to detect and avoid congestion conditions.</a:t>
            </a:r>
          </a:p>
          <a:p>
            <a:pPr marL="374650" indent="-285750" algn="just">
              <a:buSzPts val="1400"/>
              <a:buFont typeface="Arial" panose="020B0604020202020204" pitchFamily="34" charset="0"/>
              <a:buChar char="•"/>
            </a:pPr>
            <a:endParaRPr lang="en-US" dirty="0">
              <a:solidFill>
                <a:srgbClr val="C00000"/>
              </a:solidFill>
              <a:latin typeface="Roboto"/>
              <a:ea typeface="Roboto"/>
              <a:cs typeface="Roboto"/>
            </a:endParaRPr>
          </a:p>
          <a:p>
            <a:pPr marL="374650" indent="-285750" algn="just">
              <a:buSzPts val="1400"/>
              <a:buFont typeface="Arial" panose="020B0604020202020204" pitchFamily="34" charset="0"/>
              <a:buChar char="•"/>
            </a:pPr>
            <a:r>
              <a:rPr lang="en-US" b="1" dirty="0">
                <a:solidFill>
                  <a:srgbClr val="002060"/>
                </a:solidFill>
                <a:latin typeface="Roboto"/>
                <a:ea typeface="Roboto"/>
                <a:cs typeface="Roboto"/>
              </a:rPr>
              <a:t>Duplicates: </a:t>
            </a:r>
            <a:r>
              <a:rPr lang="en-US" dirty="0">
                <a:solidFill>
                  <a:srgbClr val="002060"/>
                </a:solidFill>
                <a:latin typeface="Roboto"/>
                <a:ea typeface="Roboto"/>
                <a:cs typeface="Roboto"/>
              </a:rPr>
              <a:t>Some multicast protocol mechanisms result in the occasional generation of duplicate packets. Multicast applications should be designed to expect occasional duplicate packets</a:t>
            </a:r>
            <a:r>
              <a:rPr lang="en-US" dirty="0" smtClean="0">
                <a:solidFill>
                  <a:srgbClr val="002060"/>
                </a:solidFill>
                <a:latin typeface="Roboto"/>
                <a:ea typeface="Roboto"/>
                <a:cs typeface="Roboto"/>
              </a:rPr>
              <a:t>.</a:t>
            </a:r>
          </a:p>
          <a:p>
            <a:pPr marL="374650" indent="-285750" algn="just">
              <a:buSzPts val="1400"/>
              <a:buFont typeface="Arial" panose="020B0604020202020204" pitchFamily="34" charset="0"/>
              <a:buChar char="•"/>
            </a:pPr>
            <a:endParaRPr lang="en-US" dirty="0">
              <a:solidFill>
                <a:srgbClr val="002060"/>
              </a:solidFill>
              <a:latin typeface="Roboto"/>
              <a:ea typeface="Roboto"/>
              <a:cs typeface="Roboto"/>
            </a:endParaRPr>
          </a:p>
          <a:p>
            <a:pPr marL="374650" indent="-285750" algn="just">
              <a:buSzPts val="1400"/>
              <a:buFont typeface="Arial" panose="020B0604020202020204" pitchFamily="34" charset="0"/>
              <a:buChar char="•"/>
            </a:pPr>
            <a:endParaRPr lang="en-US" dirty="0">
              <a:solidFill>
                <a:srgbClr val="002060"/>
              </a:solidFill>
              <a:latin typeface="Roboto"/>
              <a:ea typeface="Roboto"/>
              <a:cs typeface="Roboto"/>
            </a:endParaRPr>
          </a:p>
        </p:txBody>
      </p:sp>
    </p:spTree>
    <p:extLst>
      <p:ext uri="{BB962C8B-B14F-4D97-AF65-F5344CB8AC3E}">
        <p14:creationId xmlns:p14="http://schemas.microsoft.com/office/powerpoint/2010/main" val="14073174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 Broadcast Vs Multicast Routing</a:t>
            </a:r>
            <a:endParaRPr sz="2400" b="1" i="0" u="none" strike="noStrike" cap="none" dirty="0">
              <a:solidFill>
                <a:srgbClr val="002060"/>
              </a:solidFill>
              <a:latin typeface="Times New Roman"/>
              <a:ea typeface="Times New Roman"/>
              <a:cs typeface="Times New Roman"/>
              <a:sym typeface="Times New Roman"/>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36"/>
          </a:xfrm>
          <a:prstGeom prst="rect">
            <a:avLst/>
          </a:prstGeom>
          <a:noFill/>
          <a:ln>
            <a:noFill/>
          </a:ln>
        </p:spPr>
        <p:txBody>
          <a:bodyPr spcFirstLastPara="1" wrap="square" lIns="91425" tIns="45700" rIns="91425" bIns="45700" anchor="t" anchorCtr="0">
            <a:spAutoFit/>
          </a:bodyPr>
          <a:lstStyle/>
          <a:p>
            <a:pPr algn="just" fontAlgn="base"/>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3434938543"/>
              </p:ext>
            </p:extLst>
          </p:nvPr>
        </p:nvGraphicFramePr>
        <p:xfrm>
          <a:off x="257177" y="1008743"/>
          <a:ext cx="8661636" cy="4056121"/>
        </p:xfrm>
        <a:graphic>
          <a:graphicData uri="http://schemas.openxmlformats.org/drawingml/2006/table">
            <a:tbl>
              <a:tblPr/>
              <a:tblGrid>
                <a:gridCol w="1771889"/>
                <a:gridCol w="4002535"/>
                <a:gridCol w="2887212"/>
              </a:tblGrid>
              <a:tr h="235555">
                <a:tc>
                  <a:txBody>
                    <a:bodyPr/>
                    <a:lstStyle/>
                    <a:p>
                      <a:pPr algn="l"/>
                      <a:r>
                        <a:rPr lang="en-IN" sz="1000" b="1" dirty="0">
                          <a:solidFill>
                            <a:srgbClr val="002060"/>
                          </a:solidFill>
                          <a:effectLst/>
                        </a:rPr>
                        <a:t>Factors</a:t>
                      </a:r>
                      <a:endParaRPr lang="en-IN" sz="1000" dirty="0">
                        <a:solidFill>
                          <a:srgbClr val="002060"/>
                        </a:solidFill>
                        <a:effectLst/>
                      </a:endParaRP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1000" b="1">
                          <a:solidFill>
                            <a:srgbClr val="002060"/>
                          </a:solidFill>
                          <a:effectLst/>
                        </a:rPr>
                        <a:t>Broadcast</a:t>
                      </a:r>
                      <a:endParaRPr lang="en-IN" sz="1000">
                        <a:solidFill>
                          <a:srgbClr val="002060"/>
                        </a:solidFill>
                        <a:effectLst/>
                      </a:endParaRP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a:r>
                        <a:rPr lang="en-IN" sz="1000" b="1">
                          <a:solidFill>
                            <a:srgbClr val="002060"/>
                          </a:solidFill>
                          <a:effectLst/>
                        </a:rPr>
                        <a:t>Multicast</a:t>
                      </a:r>
                      <a:endParaRPr lang="en-IN" sz="1000">
                        <a:solidFill>
                          <a:srgbClr val="002060"/>
                        </a:solidFill>
                        <a:effectLst/>
                      </a:endParaRP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235555">
                <a:tc>
                  <a:txBody>
                    <a:bodyPr/>
                    <a:lstStyle/>
                    <a:p>
                      <a:pPr marL="171450" indent="-171450" algn="l">
                        <a:buFont typeface="Arial" panose="020B0604020202020204" pitchFamily="34" charset="0"/>
                        <a:buChar char="•"/>
                      </a:pPr>
                      <a:r>
                        <a:rPr lang="en-IN" sz="1000" b="1" dirty="0">
                          <a:solidFill>
                            <a:srgbClr val="002060"/>
                          </a:solidFill>
                          <a:effectLst/>
                        </a:rPr>
                        <a:t>Basic</a:t>
                      </a:r>
                      <a:endParaRPr lang="en-IN" sz="1000" dirty="0">
                        <a:solidFill>
                          <a:srgbClr val="002060"/>
                        </a:solidFill>
                        <a:effectLst/>
                      </a:endParaRP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IN" sz="1000" dirty="0">
                          <a:solidFill>
                            <a:srgbClr val="C00000"/>
                          </a:solidFill>
                          <a:effectLst/>
                        </a:rPr>
                        <a:t>One-to-all</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IN" sz="1000" dirty="0">
                          <a:solidFill>
                            <a:srgbClr val="002060"/>
                          </a:solidFill>
                          <a:effectLst/>
                        </a:rPr>
                        <a:t>One-to-many</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736712">
                <a:tc>
                  <a:txBody>
                    <a:bodyPr/>
                    <a:lstStyle/>
                    <a:p>
                      <a:pPr marL="171450" indent="-171450" algn="l">
                        <a:buFont typeface="Arial" panose="020B0604020202020204" pitchFamily="34" charset="0"/>
                        <a:buChar char="•"/>
                      </a:pPr>
                      <a:r>
                        <a:rPr lang="en-IN" sz="1000" b="1" dirty="0">
                          <a:solidFill>
                            <a:srgbClr val="002060"/>
                          </a:solidFill>
                          <a:effectLst/>
                        </a:rPr>
                        <a:t>Transmission</a:t>
                      </a:r>
                      <a:endParaRPr lang="en-IN" sz="1000" dirty="0">
                        <a:solidFill>
                          <a:srgbClr val="002060"/>
                        </a:solidFill>
                        <a:effectLst/>
                      </a:endParaRP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1000" dirty="0">
                          <a:solidFill>
                            <a:srgbClr val="C00000"/>
                          </a:solidFill>
                          <a:effectLst/>
                        </a:rPr>
                        <a:t>The sender transmits data to all receivers in the network, regardless of their interest.</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1000" dirty="0">
                          <a:solidFill>
                            <a:srgbClr val="002060"/>
                          </a:solidFill>
                          <a:effectLst/>
                        </a:rPr>
                        <a:t>The sender transmits data to a group of receivers who have joined the multicast group.</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736712">
                <a:tc>
                  <a:txBody>
                    <a:bodyPr/>
                    <a:lstStyle/>
                    <a:p>
                      <a:pPr marL="171450" indent="-171450" algn="l">
                        <a:buFont typeface="Arial" panose="020B0604020202020204" pitchFamily="34" charset="0"/>
                        <a:buChar char="•"/>
                      </a:pPr>
                      <a:r>
                        <a:rPr lang="en-IN" sz="1000" b="1" dirty="0">
                          <a:solidFill>
                            <a:srgbClr val="002060"/>
                          </a:solidFill>
                          <a:effectLst/>
                        </a:rPr>
                        <a:t>Management</a:t>
                      </a:r>
                      <a:endParaRPr lang="en-IN" sz="1000" dirty="0">
                        <a:solidFill>
                          <a:srgbClr val="002060"/>
                        </a:solidFill>
                        <a:effectLst/>
                      </a:endParaRP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1000" dirty="0">
                          <a:solidFill>
                            <a:srgbClr val="C00000"/>
                          </a:solidFill>
                          <a:effectLst/>
                        </a:rPr>
                        <a:t>No group management is required.</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1000" dirty="0">
                          <a:solidFill>
                            <a:srgbClr val="002060"/>
                          </a:solidFill>
                          <a:effectLst/>
                        </a:rPr>
                        <a:t>Group management protocols are needed to join and leave multicast groups.</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569660">
                <a:tc>
                  <a:txBody>
                    <a:bodyPr/>
                    <a:lstStyle/>
                    <a:p>
                      <a:pPr marL="171450" indent="-171450" algn="l">
                        <a:buFont typeface="Arial" panose="020B0604020202020204" pitchFamily="34" charset="0"/>
                        <a:buChar char="•"/>
                      </a:pPr>
                      <a:r>
                        <a:rPr lang="en-IN" sz="1000" b="1" dirty="0">
                          <a:solidFill>
                            <a:srgbClr val="002060"/>
                          </a:solidFill>
                          <a:effectLst/>
                        </a:rPr>
                        <a:t>Bandwidth</a:t>
                      </a:r>
                      <a:endParaRPr lang="en-IN" sz="1000" dirty="0">
                        <a:solidFill>
                          <a:srgbClr val="002060"/>
                        </a:solidFill>
                        <a:effectLst/>
                      </a:endParaRP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1000" dirty="0">
                          <a:solidFill>
                            <a:srgbClr val="C00000"/>
                          </a:solidFill>
                          <a:effectLst/>
                        </a:rPr>
                        <a:t>Wastes bandwidth as data is sent to uninterested receivers.</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1000" dirty="0">
                          <a:solidFill>
                            <a:srgbClr val="002060"/>
                          </a:solidFill>
                          <a:effectLst/>
                        </a:rPr>
                        <a:t>Saves bandwidth as data is sent only to interested receivers.</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569660">
                <a:tc>
                  <a:txBody>
                    <a:bodyPr/>
                    <a:lstStyle/>
                    <a:p>
                      <a:pPr marL="171450" indent="-171450" algn="l">
                        <a:buFont typeface="Arial" panose="020B0604020202020204" pitchFamily="34" charset="0"/>
                        <a:buChar char="•"/>
                      </a:pPr>
                      <a:r>
                        <a:rPr lang="en-IN" sz="1000" b="1" dirty="0">
                          <a:solidFill>
                            <a:srgbClr val="002060"/>
                          </a:solidFill>
                          <a:effectLst/>
                        </a:rPr>
                        <a:t>Traffic</a:t>
                      </a:r>
                      <a:endParaRPr lang="en-IN" sz="1000" dirty="0">
                        <a:solidFill>
                          <a:srgbClr val="002060"/>
                        </a:solidFill>
                        <a:effectLst/>
                      </a:endParaRP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1000" dirty="0">
                          <a:solidFill>
                            <a:srgbClr val="C00000"/>
                          </a:solidFill>
                          <a:effectLst/>
                        </a:rPr>
                        <a:t>Generates more network traffic as data is replicated at every router.</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1000" dirty="0">
                          <a:solidFill>
                            <a:srgbClr val="002060"/>
                          </a:solidFill>
                          <a:effectLst/>
                        </a:rPr>
                        <a:t>Generates less network traffic as data is replicated only at branching points.</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402607">
                <a:tc>
                  <a:txBody>
                    <a:bodyPr/>
                    <a:lstStyle/>
                    <a:p>
                      <a:pPr marL="171450" indent="-171450" algn="l">
                        <a:buFont typeface="Arial" panose="020B0604020202020204" pitchFamily="34" charset="0"/>
                        <a:buChar char="•"/>
                      </a:pPr>
                      <a:r>
                        <a:rPr lang="en-IN" sz="1000" b="1" dirty="0">
                          <a:solidFill>
                            <a:srgbClr val="002060"/>
                          </a:solidFill>
                          <a:effectLst/>
                        </a:rPr>
                        <a:t>Process</a:t>
                      </a:r>
                      <a:endParaRPr lang="en-IN" sz="1000" dirty="0">
                        <a:solidFill>
                          <a:srgbClr val="002060"/>
                        </a:solidFill>
                        <a:effectLst/>
                      </a:endParaRP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1000" dirty="0">
                          <a:solidFill>
                            <a:srgbClr val="C00000"/>
                          </a:solidFill>
                          <a:effectLst/>
                        </a:rPr>
                        <a:t>Simple and easy to implement.</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1000" dirty="0">
                          <a:solidFill>
                            <a:srgbClr val="002060"/>
                          </a:solidFill>
                          <a:effectLst/>
                        </a:rPr>
                        <a:t>Complex and requires more processing power.</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r h="569660">
                <a:tc>
                  <a:txBody>
                    <a:bodyPr/>
                    <a:lstStyle/>
                    <a:p>
                      <a:pPr marL="171450" indent="-171450" algn="l">
                        <a:buFont typeface="Arial" panose="020B0604020202020204" pitchFamily="34" charset="0"/>
                        <a:buChar char="•"/>
                      </a:pPr>
                      <a:r>
                        <a:rPr lang="en-IN" sz="1000" b="1" dirty="0">
                          <a:solidFill>
                            <a:srgbClr val="002060"/>
                          </a:solidFill>
                          <a:effectLst/>
                        </a:rPr>
                        <a:t>Security</a:t>
                      </a:r>
                      <a:endParaRPr lang="en-IN" sz="1000" dirty="0">
                        <a:solidFill>
                          <a:srgbClr val="002060"/>
                        </a:solidFill>
                        <a:effectLst/>
                      </a:endParaRP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1000" dirty="0">
                          <a:solidFill>
                            <a:srgbClr val="C00000"/>
                          </a:solidFill>
                          <a:effectLst/>
                        </a:rPr>
                        <a:t>Less secure as data is exposed to all receivers.</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marL="171450" indent="-171450" algn="l">
                        <a:buFont typeface="Arial" panose="020B0604020202020204" pitchFamily="34" charset="0"/>
                        <a:buChar char="•"/>
                      </a:pPr>
                      <a:r>
                        <a:rPr lang="en-US" sz="1000" dirty="0">
                          <a:solidFill>
                            <a:srgbClr val="002060"/>
                          </a:solidFill>
                          <a:effectLst/>
                        </a:rPr>
                        <a:t>More secure as data is delivered only to authorized receivers.</a:t>
                      </a:r>
                    </a:p>
                  </a:txBody>
                  <a:tcPr marL="62493" marR="62493" marT="31247" marB="31247" anchor="ctr">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44087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Hierarchical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307975" y="1116648"/>
            <a:ext cx="8603795" cy="3721483"/>
          </a:xfrm>
          <a:prstGeom prst="rect">
            <a:avLst/>
          </a:prstGeom>
        </p:spPr>
      </p:pic>
    </p:spTree>
    <p:extLst>
      <p:ext uri="{BB962C8B-B14F-4D97-AF65-F5344CB8AC3E}">
        <p14:creationId xmlns:p14="http://schemas.microsoft.com/office/powerpoint/2010/main" val="4075739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Hierarchical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pic>
        <p:nvPicPr>
          <p:cNvPr id="3" name="Picture 2"/>
          <p:cNvPicPr>
            <a:picLocks noChangeAspect="1"/>
          </p:cNvPicPr>
          <p:nvPr/>
        </p:nvPicPr>
        <p:blipFill>
          <a:blip r:embed="rId3"/>
          <a:stretch>
            <a:fillRect/>
          </a:stretch>
        </p:blipFill>
        <p:spPr>
          <a:xfrm>
            <a:off x="460375" y="1059660"/>
            <a:ext cx="8342431" cy="3730704"/>
          </a:xfrm>
          <a:prstGeom prst="rect">
            <a:avLst/>
          </a:prstGeom>
        </p:spPr>
      </p:pic>
    </p:spTree>
    <p:extLst>
      <p:ext uri="{BB962C8B-B14F-4D97-AF65-F5344CB8AC3E}">
        <p14:creationId xmlns:p14="http://schemas.microsoft.com/office/powerpoint/2010/main" val="2688377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Hierarchical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539430"/>
          </a:xfrm>
          <a:prstGeom prst="rect">
            <a:avLst/>
          </a:prstGeom>
        </p:spPr>
        <p:txBody>
          <a:bodyPr wrap="square">
            <a:spAutoFit/>
          </a:bodyPr>
          <a:lstStyle/>
          <a:p>
            <a:pPr marL="285750" indent="-285750" algn="just">
              <a:buFont typeface="Arial" panose="020B0604020202020204" pitchFamily="34" charset="0"/>
              <a:buChar char="•"/>
            </a:pPr>
            <a:r>
              <a:rPr lang="en-IN" dirty="0" smtClean="0">
                <a:solidFill>
                  <a:srgbClr val="C00000"/>
                </a:solidFill>
              </a:rPr>
              <a:t>The  figure gives </a:t>
            </a:r>
            <a:r>
              <a:rPr lang="en-IN" dirty="0">
                <a:solidFill>
                  <a:srgbClr val="C00000"/>
                </a:solidFill>
              </a:rPr>
              <a:t>a quantitative example of routing in a two-level </a:t>
            </a:r>
            <a:r>
              <a:rPr lang="en-IN" dirty="0" smtClean="0">
                <a:solidFill>
                  <a:srgbClr val="C00000"/>
                </a:solidFill>
              </a:rPr>
              <a:t>hierarchy with </a:t>
            </a:r>
            <a:r>
              <a:rPr lang="en-IN" dirty="0">
                <a:solidFill>
                  <a:srgbClr val="C00000"/>
                </a:solidFill>
              </a:rPr>
              <a:t>five regions. The full routing table </a:t>
            </a:r>
            <a:r>
              <a:rPr lang="en-IN" dirty="0" smtClean="0">
                <a:solidFill>
                  <a:srgbClr val="C00000"/>
                </a:solidFill>
              </a:rPr>
              <a:t>for </a:t>
            </a:r>
            <a:r>
              <a:rPr lang="en-IN" dirty="0">
                <a:solidFill>
                  <a:srgbClr val="C00000"/>
                </a:solidFill>
              </a:rPr>
              <a:t>router 1A has 17 entries, as shown </a:t>
            </a:r>
            <a:r>
              <a:rPr lang="en-IN" dirty="0" smtClean="0">
                <a:solidFill>
                  <a:srgbClr val="C00000"/>
                </a:solidFill>
              </a:rPr>
              <a:t>in figure b.</a:t>
            </a:r>
          </a:p>
          <a:p>
            <a:pPr marL="285750" indent="-285750" algn="just">
              <a:buFont typeface="Arial" panose="020B0604020202020204" pitchFamily="34" charset="0"/>
              <a:buChar char="•"/>
            </a:pPr>
            <a:endParaRPr lang="en-IN" dirty="0">
              <a:solidFill>
                <a:srgbClr val="C00000"/>
              </a:solidFill>
            </a:endParaRPr>
          </a:p>
          <a:p>
            <a:pPr marL="285750" indent="-285750" algn="just">
              <a:buFont typeface="Arial" panose="020B0604020202020204" pitchFamily="34" charset="0"/>
              <a:buChar char="•"/>
            </a:pPr>
            <a:r>
              <a:rPr lang="en-IN" dirty="0" smtClean="0">
                <a:solidFill>
                  <a:srgbClr val="C00000"/>
                </a:solidFill>
              </a:rPr>
              <a:t>When </a:t>
            </a:r>
            <a:r>
              <a:rPr lang="en-IN" dirty="0">
                <a:solidFill>
                  <a:srgbClr val="C00000"/>
                </a:solidFill>
              </a:rPr>
              <a:t>routing is done hierarchically, as in </a:t>
            </a:r>
            <a:r>
              <a:rPr lang="en-IN" dirty="0" smtClean="0">
                <a:solidFill>
                  <a:srgbClr val="C00000"/>
                </a:solidFill>
              </a:rPr>
              <a:t>fig (c</a:t>
            </a:r>
            <a:r>
              <a:rPr lang="en-IN" dirty="0">
                <a:solidFill>
                  <a:srgbClr val="C00000"/>
                </a:solidFill>
              </a:rPr>
              <a:t>), there are </a:t>
            </a:r>
            <a:r>
              <a:rPr lang="en-IN" dirty="0" smtClean="0">
                <a:solidFill>
                  <a:srgbClr val="C00000"/>
                </a:solidFill>
              </a:rPr>
              <a:t>entries </a:t>
            </a:r>
            <a:r>
              <a:rPr lang="en-IN" dirty="0">
                <a:solidFill>
                  <a:srgbClr val="C00000"/>
                </a:solidFill>
              </a:rPr>
              <a:t>for all the local routers, as before, but all other regions are condensed into </a:t>
            </a:r>
            <a:r>
              <a:rPr lang="en-IN" dirty="0" smtClean="0">
                <a:solidFill>
                  <a:srgbClr val="C00000"/>
                </a:solidFill>
              </a:rPr>
              <a:t>a single </a:t>
            </a:r>
            <a:r>
              <a:rPr lang="en-IN" dirty="0">
                <a:solidFill>
                  <a:srgbClr val="C00000"/>
                </a:solidFill>
              </a:rPr>
              <a:t>router, so all traffic for region 2 goes via the 1B-2A line, but the rest of </a:t>
            </a:r>
            <a:r>
              <a:rPr lang="en-IN" dirty="0" smtClean="0">
                <a:solidFill>
                  <a:srgbClr val="C00000"/>
                </a:solidFill>
              </a:rPr>
              <a:t>the remote </a:t>
            </a:r>
            <a:r>
              <a:rPr lang="en-IN" dirty="0">
                <a:solidFill>
                  <a:srgbClr val="C00000"/>
                </a:solidFill>
              </a:rPr>
              <a:t>traffic goes via the 1C-3B line</a:t>
            </a:r>
            <a:r>
              <a:rPr lang="en-IN" dirty="0" smtClean="0">
                <a:solidFill>
                  <a:srgbClr val="C00000"/>
                </a:solidFill>
              </a:rPr>
              <a:t>.</a:t>
            </a:r>
          </a:p>
          <a:p>
            <a:pPr marL="285750" indent="-285750" algn="just">
              <a:buFont typeface="Arial" panose="020B0604020202020204" pitchFamily="34" charset="0"/>
              <a:buChar char="•"/>
            </a:pPr>
            <a:endParaRPr lang="en-IN" dirty="0">
              <a:solidFill>
                <a:srgbClr val="C00000"/>
              </a:solidFill>
            </a:endParaRPr>
          </a:p>
          <a:p>
            <a:pPr marL="285750" indent="-285750" algn="just">
              <a:buFont typeface="Arial" panose="020B0604020202020204" pitchFamily="34" charset="0"/>
              <a:buChar char="•"/>
            </a:pPr>
            <a:r>
              <a:rPr lang="en-IN" dirty="0" smtClean="0">
                <a:solidFill>
                  <a:srgbClr val="002060"/>
                </a:solidFill>
              </a:rPr>
              <a:t> </a:t>
            </a:r>
            <a:r>
              <a:rPr lang="en-IN" dirty="0">
                <a:solidFill>
                  <a:srgbClr val="002060"/>
                </a:solidFill>
              </a:rPr>
              <a:t>Hierarchical routing has reduced the </a:t>
            </a:r>
            <a:r>
              <a:rPr lang="en-IN" dirty="0" smtClean="0">
                <a:solidFill>
                  <a:srgbClr val="002060"/>
                </a:solidFill>
              </a:rPr>
              <a:t>table from </a:t>
            </a:r>
            <a:r>
              <a:rPr lang="en-IN" dirty="0">
                <a:solidFill>
                  <a:srgbClr val="002060"/>
                </a:solidFill>
              </a:rPr>
              <a:t>17 to 7 entries. As the ratio of the number of regions to the number of </a:t>
            </a:r>
            <a:r>
              <a:rPr lang="en-IN" dirty="0" smtClean="0">
                <a:solidFill>
                  <a:srgbClr val="002060"/>
                </a:solidFill>
              </a:rPr>
              <a:t>routers </a:t>
            </a:r>
            <a:r>
              <a:rPr lang="en-IN" dirty="0">
                <a:solidFill>
                  <a:srgbClr val="002060"/>
                </a:solidFill>
              </a:rPr>
              <a:t>per region grows, the savings in table space increase</a:t>
            </a:r>
            <a:r>
              <a:rPr lang="en-IN" dirty="0" smtClean="0">
                <a:solidFill>
                  <a:srgbClr val="002060"/>
                </a:solidFill>
              </a:rPr>
              <a:t>.</a:t>
            </a:r>
          </a:p>
          <a:p>
            <a:pPr marL="285750" indent="-285750" algn="just">
              <a:buFont typeface="Arial" panose="020B0604020202020204" pitchFamily="34" charset="0"/>
              <a:buChar char="•"/>
            </a:pPr>
            <a:endParaRPr lang="en-IN" dirty="0">
              <a:solidFill>
                <a:srgbClr val="002060"/>
              </a:solidFill>
            </a:endParaRPr>
          </a:p>
          <a:p>
            <a:pPr marL="285750" indent="-285750" algn="just">
              <a:buFont typeface="Arial" panose="020B0604020202020204" pitchFamily="34" charset="0"/>
              <a:buChar char="•"/>
            </a:pPr>
            <a:r>
              <a:rPr lang="en-IN" dirty="0">
                <a:solidFill>
                  <a:srgbClr val="002060"/>
                </a:solidFill>
              </a:rPr>
              <a:t>Unfortunately, these gains in space are not free. There is a penalty to be </a:t>
            </a:r>
            <a:r>
              <a:rPr lang="en-IN" dirty="0" smtClean="0">
                <a:solidFill>
                  <a:srgbClr val="002060"/>
                </a:solidFill>
              </a:rPr>
              <a:t>paid: increased </a:t>
            </a:r>
            <a:r>
              <a:rPr lang="en-IN" dirty="0">
                <a:solidFill>
                  <a:srgbClr val="002060"/>
                </a:solidFill>
              </a:rPr>
              <a:t>path length. </a:t>
            </a:r>
            <a:endParaRPr lang="en-IN" dirty="0" smtClean="0">
              <a:solidFill>
                <a:srgbClr val="002060"/>
              </a:solidFill>
            </a:endParaRPr>
          </a:p>
          <a:p>
            <a:pPr marL="285750" indent="-285750" algn="just">
              <a:buFont typeface="Arial" panose="020B0604020202020204" pitchFamily="34" charset="0"/>
              <a:buChar char="•"/>
            </a:pPr>
            <a:endParaRPr lang="en-IN" dirty="0">
              <a:solidFill>
                <a:srgbClr val="002060"/>
              </a:solidFill>
            </a:endParaRPr>
          </a:p>
          <a:p>
            <a:pPr marL="285750" indent="-285750" algn="just">
              <a:buFont typeface="Arial" panose="020B0604020202020204" pitchFamily="34" charset="0"/>
              <a:buChar char="•"/>
            </a:pPr>
            <a:r>
              <a:rPr lang="en-IN" dirty="0" smtClean="0">
                <a:solidFill>
                  <a:srgbClr val="002060"/>
                </a:solidFill>
              </a:rPr>
              <a:t>For </a:t>
            </a:r>
            <a:r>
              <a:rPr lang="en-IN" dirty="0">
                <a:solidFill>
                  <a:srgbClr val="002060"/>
                </a:solidFill>
              </a:rPr>
              <a:t>example, the best route from 1A to 5C is via region </a:t>
            </a:r>
            <a:r>
              <a:rPr lang="en-IN" dirty="0" smtClean="0">
                <a:solidFill>
                  <a:srgbClr val="002060"/>
                </a:solidFill>
              </a:rPr>
              <a:t>2, but </a:t>
            </a:r>
            <a:r>
              <a:rPr lang="en-IN" dirty="0">
                <a:solidFill>
                  <a:srgbClr val="002060"/>
                </a:solidFill>
              </a:rPr>
              <a:t>with hierarchical routing all traffic to region 5 goes via region 3, because </a:t>
            </a:r>
            <a:r>
              <a:rPr lang="en-IN" dirty="0" smtClean="0">
                <a:solidFill>
                  <a:srgbClr val="002060"/>
                </a:solidFill>
              </a:rPr>
              <a:t>that is </a:t>
            </a:r>
            <a:r>
              <a:rPr lang="en-IN" dirty="0">
                <a:solidFill>
                  <a:srgbClr val="002060"/>
                </a:solidFill>
              </a:rPr>
              <a:t>better for most destinations in region 5</a:t>
            </a:r>
            <a:r>
              <a:rPr lang="en-IN" dirty="0" smtClean="0">
                <a:solidFill>
                  <a:srgbClr val="002060"/>
                </a:solidFill>
              </a:rPr>
              <a:t>. </a:t>
            </a:r>
          </a:p>
          <a:p>
            <a:pPr marL="285750" indent="-285750" algn="just">
              <a:buFont typeface="Arial" panose="020B0604020202020204" pitchFamily="34" charset="0"/>
              <a:buChar char="•"/>
            </a:pPr>
            <a:endParaRPr lang="en-US" dirty="0">
              <a:solidFill>
                <a:srgbClr val="002060"/>
              </a:solidFill>
            </a:endParaRPr>
          </a:p>
          <a:p>
            <a:pPr marL="285750" indent="-285750" algn="just">
              <a:buFont typeface="Arial" panose="020B0604020202020204" pitchFamily="34" charset="0"/>
              <a:buChar char="•"/>
            </a:pPr>
            <a:endParaRPr lang="en-IN" dirty="0">
              <a:solidFill>
                <a:srgbClr val="002060"/>
              </a:solidFill>
            </a:endParaRPr>
          </a:p>
        </p:txBody>
      </p:sp>
    </p:spTree>
    <p:extLst>
      <p:ext uri="{BB962C8B-B14F-4D97-AF65-F5344CB8AC3E}">
        <p14:creationId xmlns:p14="http://schemas.microsoft.com/office/powerpoint/2010/main" val="3104131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Hierarchical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6" name="Google Shape;86;p1"/>
          <p:cNvSpPr/>
          <p:nvPr/>
        </p:nvSpPr>
        <p:spPr>
          <a:xfrm>
            <a:off x="87086" y="919844"/>
            <a:ext cx="8904514" cy="3970277"/>
          </a:xfrm>
          <a:prstGeom prst="rect">
            <a:avLst/>
          </a:prstGeom>
          <a:noFill/>
          <a:ln>
            <a:noFill/>
          </a:ln>
        </p:spPr>
        <p:txBody>
          <a:bodyPr spcFirstLastPara="1" wrap="square" lIns="91425" tIns="45700" rIns="91425" bIns="45700" anchor="t" anchorCtr="0">
            <a:spAutoFit/>
          </a:bodyPr>
          <a:lstStyle/>
          <a:p>
            <a:pPr marL="285750" lvl="0" indent="-285750" algn="just">
              <a:buSzPts val="1400"/>
              <a:buFont typeface="Arial" panose="020B0604020202020204" pitchFamily="34" charset="0"/>
              <a:buChar char="•"/>
            </a:pPr>
            <a:r>
              <a:rPr lang="en-US" dirty="0">
                <a:solidFill>
                  <a:srgbClr val="C00000"/>
                </a:solidFill>
              </a:rPr>
              <a:t>When a single network becomes very large, an interesting question is ‘‘</a:t>
            </a:r>
            <a:r>
              <a:rPr lang="en-US" dirty="0" smtClean="0">
                <a:solidFill>
                  <a:srgbClr val="C00000"/>
                </a:solidFill>
              </a:rPr>
              <a:t>how many </a:t>
            </a:r>
            <a:r>
              <a:rPr lang="en-US" dirty="0">
                <a:solidFill>
                  <a:srgbClr val="C00000"/>
                </a:solidFill>
              </a:rPr>
              <a:t>levels should the hierarchy have?’’ </a:t>
            </a:r>
            <a:endParaRPr lang="en-US" dirty="0" smtClean="0">
              <a:solidFill>
                <a:srgbClr val="C00000"/>
              </a:solidFill>
            </a:endParaRPr>
          </a:p>
          <a:p>
            <a:pPr marL="285750" lvl="0" indent="-285750" algn="just">
              <a:buSzPts val="1400"/>
              <a:buFont typeface="Arial" panose="020B0604020202020204" pitchFamily="34" charset="0"/>
              <a:buChar char="•"/>
            </a:pPr>
            <a:endParaRPr lang="en-US" dirty="0">
              <a:solidFill>
                <a:srgbClr val="C00000"/>
              </a:solidFill>
            </a:endParaRPr>
          </a:p>
          <a:p>
            <a:pPr marL="285750" lvl="0" indent="-285750" algn="just">
              <a:buSzPts val="1400"/>
              <a:buFont typeface="Arial" panose="020B0604020202020204" pitchFamily="34" charset="0"/>
              <a:buChar char="•"/>
            </a:pPr>
            <a:r>
              <a:rPr lang="en-US" dirty="0" smtClean="0">
                <a:solidFill>
                  <a:srgbClr val="C00000"/>
                </a:solidFill>
              </a:rPr>
              <a:t>For </a:t>
            </a:r>
            <a:r>
              <a:rPr lang="en-US" dirty="0">
                <a:solidFill>
                  <a:srgbClr val="C00000"/>
                </a:solidFill>
              </a:rPr>
              <a:t>example, consider a network </a:t>
            </a:r>
            <a:r>
              <a:rPr lang="en-US" dirty="0" smtClean="0">
                <a:solidFill>
                  <a:srgbClr val="C00000"/>
                </a:solidFill>
              </a:rPr>
              <a:t>with 720 </a:t>
            </a:r>
            <a:r>
              <a:rPr lang="en-US" dirty="0">
                <a:solidFill>
                  <a:srgbClr val="C00000"/>
                </a:solidFill>
              </a:rPr>
              <a:t>routers. If there is no hierarchy, each router needs 720 routing table entries</a:t>
            </a:r>
            <a:r>
              <a:rPr lang="en-US" dirty="0" smtClean="0">
                <a:solidFill>
                  <a:srgbClr val="C00000"/>
                </a:solidFill>
              </a:rPr>
              <a:t>.</a:t>
            </a:r>
          </a:p>
          <a:p>
            <a:pPr marL="285750" lvl="0" indent="-285750" algn="just">
              <a:buSzPts val="1400"/>
              <a:buFont typeface="Arial" panose="020B0604020202020204" pitchFamily="34" charset="0"/>
              <a:buChar char="•"/>
            </a:pPr>
            <a:endParaRPr lang="en-US" dirty="0">
              <a:solidFill>
                <a:srgbClr val="C00000"/>
              </a:solidFill>
            </a:endParaRPr>
          </a:p>
          <a:p>
            <a:pPr marL="285750" lvl="0" indent="-285750" algn="just">
              <a:buSzPts val="1400"/>
              <a:buFont typeface="Arial" panose="020B0604020202020204" pitchFamily="34" charset="0"/>
              <a:buChar char="•"/>
            </a:pPr>
            <a:r>
              <a:rPr lang="en-US" dirty="0">
                <a:solidFill>
                  <a:srgbClr val="C00000"/>
                </a:solidFill>
              </a:rPr>
              <a:t>If the network is partitioned into 24 regions of 30 routers each, each router </a:t>
            </a:r>
            <a:r>
              <a:rPr lang="en-US" dirty="0" smtClean="0">
                <a:solidFill>
                  <a:srgbClr val="C00000"/>
                </a:solidFill>
              </a:rPr>
              <a:t>needs 30 </a:t>
            </a:r>
            <a:r>
              <a:rPr lang="en-US" dirty="0">
                <a:solidFill>
                  <a:srgbClr val="C00000"/>
                </a:solidFill>
              </a:rPr>
              <a:t>local entries plus 23 remote entries for a total of 53 entries. </a:t>
            </a:r>
            <a:endParaRPr lang="en-US" dirty="0" smtClean="0">
              <a:solidFill>
                <a:srgbClr val="C00000"/>
              </a:solidFill>
            </a:endParaRPr>
          </a:p>
          <a:p>
            <a:pPr marL="285750" lvl="0" indent="-285750" algn="just">
              <a:buSzPts val="1400"/>
              <a:buFont typeface="Arial" panose="020B0604020202020204" pitchFamily="34" charset="0"/>
              <a:buChar char="•"/>
            </a:pPr>
            <a:endParaRPr lang="en-US" dirty="0">
              <a:solidFill>
                <a:srgbClr val="C00000"/>
              </a:solidFill>
            </a:endParaRPr>
          </a:p>
          <a:p>
            <a:pPr marL="285750" lvl="0" indent="-285750" algn="just">
              <a:buSzPts val="1400"/>
              <a:buFont typeface="Arial" panose="020B0604020202020204" pitchFamily="34" charset="0"/>
              <a:buChar char="•"/>
            </a:pPr>
            <a:r>
              <a:rPr lang="en-US" dirty="0" smtClean="0">
                <a:solidFill>
                  <a:srgbClr val="002060"/>
                </a:solidFill>
              </a:rPr>
              <a:t>If </a:t>
            </a:r>
            <a:r>
              <a:rPr lang="en-US" dirty="0">
                <a:solidFill>
                  <a:srgbClr val="002060"/>
                </a:solidFill>
              </a:rPr>
              <a:t>a </a:t>
            </a:r>
            <a:r>
              <a:rPr lang="en-US" dirty="0" smtClean="0">
                <a:solidFill>
                  <a:srgbClr val="002060"/>
                </a:solidFill>
              </a:rPr>
              <a:t>three-level hierarchy </a:t>
            </a:r>
            <a:r>
              <a:rPr lang="en-US" dirty="0">
                <a:solidFill>
                  <a:srgbClr val="002060"/>
                </a:solidFill>
              </a:rPr>
              <a:t>is chosen, with 8 clusters each containing 9 regions of 10 routers, </a:t>
            </a:r>
            <a:r>
              <a:rPr lang="en-US" dirty="0" smtClean="0">
                <a:solidFill>
                  <a:srgbClr val="002060"/>
                </a:solidFill>
              </a:rPr>
              <a:t>each router </a:t>
            </a:r>
            <a:r>
              <a:rPr lang="en-US" dirty="0">
                <a:solidFill>
                  <a:srgbClr val="002060"/>
                </a:solidFill>
              </a:rPr>
              <a:t>needs 10 entries for local routers, 8 entries for routing to other </a:t>
            </a:r>
            <a:r>
              <a:rPr lang="en-US" dirty="0" smtClean="0">
                <a:solidFill>
                  <a:srgbClr val="002060"/>
                </a:solidFill>
              </a:rPr>
              <a:t>regions within </a:t>
            </a:r>
            <a:r>
              <a:rPr lang="en-US" dirty="0">
                <a:solidFill>
                  <a:srgbClr val="002060"/>
                </a:solidFill>
              </a:rPr>
              <a:t>its own cluster, and 7 entries for distant clusters, for a total of 25 entries</a:t>
            </a:r>
            <a:r>
              <a:rPr lang="en-US" dirty="0" smtClean="0">
                <a:solidFill>
                  <a:srgbClr val="002060"/>
                </a:solidFill>
              </a:rPr>
              <a:t>.</a:t>
            </a:r>
          </a:p>
          <a:p>
            <a:pPr marL="285750" lvl="0" indent="-285750" algn="just">
              <a:buSzPts val="1400"/>
              <a:buFont typeface="Arial" panose="020B0604020202020204" pitchFamily="34" charset="0"/>
              <a:buChar char="•"/>
            </a:pPr>
            <a:endParaRPr lang="en-US" dirty="0">
              <a:solidFill>
                <a:srgbClr val="002060"/>
              </a:solidFill>
            </a:endParaRPr>
          </a:p>
          <a:p>
            <a:pPr marL="285750" lvl="0" indent="-285750" algn="just">
              <a:buSzPts val="1400"/>
              <a:buFont typeface="Arial" panose="020B0604020202020204" pitchFamily="34" charset="0"/>
              <a:buChar char="•"/>
            </a:pPr>
            <a:r>
              <a:rPr lang="en-US" dirty="0" err="1">
                <a:solidFill>
                  <a:srgbClr val="002060"/>
                </a:solidFill>
              </a:rPr>
              <a:t>Kamoun</a:t>
            </a:r>
            <a:r>
              <a:rPr lang="en-US" dirty="0">
                <a:solidFill>
                  <a:srgbClr val="002060"/>
                </a:solidFill>
              </a:rPr>
              <a:t> and </a:t>
            </a:r>
            <a:r>
              <a:rPr lang="en-US" dirty="0" err="1">
                <a:solidFill>
                  <a:srgbClr val="002060"/>
                </a:solidFill>
              </a:rPr>
              <a:t>Kleinrock</a:t>
            </a:r>
            <a:r>
              <a:rPr lang="en-US" dirty="0">
                <a:solidFill>
                  <a:srgbClr val="002060"/>
                </a:solidFill>
              </a:rPr>
              <a:t> (1979) discovered that the optimal number of levels for </a:t>
            </a:r>
            <a:r>
              <a:rPr lang="en-US" dirty="0" smtClean="0">
                <a:solidFill>
                  <a:srgbClr val="002060"/>
                </a:solidFill>
              </a:rPr>
              <a:t>an N </a:t>
            </a:r>
            <a:r>
              <a:rPr lang="en-US" dirty="0">
                <a:solidFill>
                  <a:srgbClr val="002060"/>
                </a:solidFill>
              </a:rPr>
              <a:t>router network is ln N, requiring a total of e ln N entries per router. </a:t>
            </a:r>
            <a:endParaRPr lang="en-US" dirty="0" smtClean="0">
              <a:solidFill>
                <a:srgbClr val="002060"/>
              </a:solidFill>
            </a:endParaRPr>
          </a:p>
          <a:p>
            <a:pPr marL="285750" lvl="0" indent="-285750" algn="just">
              <a:buSzPts val="1400"/>
              <a:buFont typeface="Arial" panose="020B0604020202020204" pitchFamily="34" charset="0"/>
              <a:buChar char="•"/>
            </a:pPr>
            <a:endParaRPr lang="en-US" dirty="0">
              <a:solidFill>
                <a:srgbClr val="002060"/>
              </a:solidFill>
            </a:endParaRPr>
          </a:p>
          <a:p>
            <a:pPr marL="285750" lvl="0" indent="-285750" algn="just">
              <a:buSzPts val="1400"/>
              <a:buFont typeface="Arial" panose="020B0604020202020204" pitchFamily="34" charset="0"/>
              <a:buChar char="•"/>
            </a:pPr>
            <a:r>
              <a:rPr lang="en-US" dirty="0" smtClean="0">
                <a:solidFill>
                  <a:srgbClr val="002060"/>
                </a:solidFill>
              </a:rPr>
              <a:t>They have also </a:t>
            </a:r>
            <a:r>
              <a:rPr lang="en-US" dirty="0">
                <a:solidFill>
                  <a:srgbClr val="002060"/>
                </a:solidFill>
              </a:rPr>
              <a:t>shown that the increase in effective mean path length caused by </a:t>
            </a:r>
            <a:r>
              <a:rPr lang="en-US" dirty="0" smtClean="0">
                <a:solidFill>
                  <a:srgbClr val="002060"/>
                </a:solidFill>
              </a:rPr>
              <a:t>hierarchical routing </a:t>
            </a:r>
            <a:r>
              <a:rPr lang="en-US" dirty="0">
                <a:solidFill>
                  <a:srgbClr val="002060"/>
                </a:solidFill>
              </a:rPr>
              <a:t>is sufficiently small that it is usually </a:t>
            </a:r>
            <a:r>
              <a:rPr lang="en-US" dirty="0" smtClean="0">
                <a:solidFill>
                  <a:srgbClr val="002060"/>
                </a:solidFill>
              </a:rPr>
              <a:t>acceptable.</a:t>
            </a:r>
            <a:endParaRPr sz="1400" b="0" i="0" u="none" strike="noStrike" cap="none" dirty="0">
              <a:solidFill>
                <a:srgbClr val="002060"/>
              </a:solidFill>
              <a:latin typeface="Arial"/>
              <a:ea typeface="Arial"/>
              <a:cs typeface="Arial"/>
              <a:sym typeface="Arial"/>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Tree>
    <p:extLst>
      <p:ext uri="{BB962C8B-B14F-4D97-AF65-F5344CB8AC3E}">
        <p14:creationId xmlns:p14="http://schemas.microsoft.com/office/powerpoint/2010/main" val="3519270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Hierarchical Routing-Benefits </a:t>
            </a:r>
            <a:endParaRPr sz="2400" b="1" i="0" u="none" strike="noStrike" cap="none" dirty="0">
              <a:solidFill>
                <a:srgbClr val="002060"/>
              </a:solidFill>
              <a:latin typeface="Times New Roman"/>
              <a:ea typeface="Times New Roman"/>
              <a:cs typeface="Times New Roman"/>
              <a:sym typeface="Times New Roman"/>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7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400"/>
              <a:buFont typeface="Arial"/>
              <a:buNone/>
            </a:pPr>
            <a:endParaRPr sz="1400" b="0" i="0" u="none" strike="noStrike" cap="none">
              <a:solidFill>
                <a:srgbClr val="002060"/>
              </a:solidFill>
              <a:latin typeface="Noto Sans"/>
              <a:ea typeface="Noto Sans"/>
              <a:cs typeface="Noto Sans"/>
              <a:sym typeface="Noto Sans"/>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
        <p:nvSpPr>
          <p:cNvPr id="2" name="Rectangle 1"/>
          <p:cNvSpPr/>
          <p:nvPr/>
        </p:nvSpPr>
        <p:spPr>
          <a:xfrm>
            <a:off x="155575" y="1008743"/>
            <a:ext cx="8886823" cy="3754874"/>
          </a:xfrm>
          <a:prstGeom prst="rect">
            <a:avLst/>
          </a:prstGeom>
        </p:spPr>
        <p:txBody>
          <a:bodyPr wrap="square">
            <a:spAutoFit/>
          </a:bodyPr>
          <a:lstStyle/>
          <a:p>
            <a:pPr marL="285750" indent="-285750" algn="just" fontAlgn="base">
              <a:buFont typeface="Arial" panose="020B0604020202020204" pitchFamily="34" charset="0"/>
              <a:buChar char="•"/>
            </a:pPr>
            <a:r>
              <a:rPr lang="en-US" b="1" dirty="0" smtClean="0">
                <a:solidFill>
                  <a:srgbClr val="C00000"/>
                </a:solidFill>
                <a:latin typeface="Nunito" panose="020B0604020202020204" charset="0"/>
              </a:rPr>
              <a:t>Scalability</a:t>
            </a:r>
            <a:r>
              <a:rPr lang="en-US" b="1" dirty="0">
                <a:solidFill>
                  <a:srgbClr val="C00000"/>
                </a:solidFill>
                <a:latin typeface="Nunito" panose="020B0604020202020204" charset="0"/>
              </a:rPr>
              <a:t>:</a:t>
            </a:r>
            <a:r>
              <a:rPr lang="en-US" dirty="0">
                <a:solidFill>
                  <a:srgbClr val="C00000"/>
                </a:solidFill>
                <a:latin typeface="Nunito" panose="020B0604020202020204" charset="0"/>
              </a:rPr>
              <a:t> Hierarchical routing protocols exhibit excellent scalability by partitioning the network into smaller segments or areas. </a:t>
            </a:r>
            <a:endParaRPr lang="en-US" dirty="0" smtClean="0">
              <a:solidFill>
                <a:srgbClr val="C00000"/>
              </a:solidFill>
              <a:latin typeface="Nunito" panose="020B0604020202020204" charset="0"/>
            </a:endParaRPr>
          </a:p>
          <a:p>
            <a:pPr marL="285750" indent="-285750" algn="just" fontAlgn="base">
              <a:buFont typeface="Arial" panose="020B0604020202020204" pitchFamily="34" charset="0"/>
              <a:buChar char="•"/>
            </a:pPr>
            <a:endParaRPr lang="en-US" dirty="0">
              <a:solidFill>
                <a:srgbClr val="C00000"/>
              </a:solidFill>
              <a:latin typeface="Nunito" panose="020B0604020202020204" charset="0"/>
            </a:endParaRPr>
          </a:p>
          <a:p>
            <a:pPr marL="285750" indent="-285750" algn="just" fontAlgn="base">
              <a:buFont typeface="Arial" panose="020B0604020202020204" pitchFamily="34" charset="0"/>
              <a:buChar char="•"/>
            </a:pPr>
            <a:r>
              <a:rPr lang="en-US" dirty="0" smtClean="0">
                <a:solidFill>
                  <a:srgbClr val="C00000"/>
                </a:solidFill>
                <a:latin typeface="Nunito" panose="020B0604020202020204" charset="0"/>
              </a:rPr>
              <a:t>This </a:t>
            </a:r>
            <a:r>
              <a:rPr lang="en-US" dirty="0">
                <a:solidFill>
                  <a:srgbClr val="C00000"/>
                </a:solidFill>
                <a:latin typeface="Nunito" panose="020B0604020202020204" charset="0"/>
              </a:rPr>
              <a:t>division reduces the demand for routing tables and updates on each router, enhancing network efficiency and decreasing overall network traffic</a:t>
            </a:r>
            <a:r>
              <a:rPr lang="en-US" dirty="0" smtClean="0">
                <a:solidFill>
                  <a:srgbClr val="C00000"/>
                </a:solidFill>
                <a:latin typeface="Nunito" panose="020B0604020202020204" charset="0"/>
              </a:rPr>
              <a:t>.</a:t>
            </a:r>
          </a:p>
          <a:p>
            <a:pPr marL="285750" indent="-285750" algn="just" fontAlgn="base">
              <a:buFont typeface="Arial" panose="020B0604020202020204" pitchFamily="34" charset="0"/>
              <a:buChar char="•"/>
            </a:pPr>
            <a:endParaRPr lang="en-US" dirty="0">
              <a:solidFill>
                <a:srgbClr val="C00000"/>
              </a:solidFill>
              <a:latin typeface="Nunito" panose="020B0604020202020204" charset="0"/>
            </a:endParaRPr>
          </a:p>
          <a:p>
            <a:pPr marL="285750" indent="-285750" algn="just" fontAlgn="base">
              <a:buFont typeface="Arial" panose="020B0604020202020204" pitchFamily="34" charset="0"/>
              <a:buChar char="•"/>
            </a:pPr>
            <a:r>
              <a:rPr lang="en-US" b="1" dirty="0">
                <a:solidFill>
                  <a:srgbClr val="C00000"/>
                </a:solidFill>
                <a:latin typeface="Nunito" panose="020B0604020202020204" charset="0"/>
              </a:rPr>
              <a:t>Better Traffic Control:</a:t>
            </a:r>
            <a:r>
              <a:rPr lang="en-US" dirty="0">
                <a:solidFill>
                  <a:srgbClr val="C00000"/>
                </a:solidFill>
                <a:latin typeface="Nunito" panose="020B0604020202020204" charset="0"/>
              </a:rPr>
              <a:t> Hierarchical routing protocols demonstrate </a:t>
            </a:r>
            <a:r>
              <a:rPr lang="en-US" b="1" dirty="0">
                <a:solidFill>
                  <a:srgbClr val="C00000"/>
                </a:solidFill>
                <a:latin typeface="Nunito" panose="020B0604020202020204" charset="0"/>
              </a:rPr>
              <a:t>superior traffic management compared to flat routing protocols. </a:t>
            </a:r>
            <a:endParaRPr lang="en-US" b="1" dirty="0" smtClean="0">
              <a:solidFill>
                <a:srgbClr val="C00000"/>
              </a:solidFill>
              <a:latin typeface="Nunito" panose="020B0604020202020204" charset="0"/>
            </a:endParaRPr>
          </a:p>
          <a:p>
            <a:pPr marL="285750" indent="-285750" algn="just" fontAlgn="base">
              <a:buFont typeface="Arial" panose="020B0604020202020204" pitchFamily="34" charset="0"/>
              <a:buChar char="•"/>
            </a:pPr>
            <a:endParaRPr lang="en-US" dirty="0">
              <a:solidFill>
                <a:srgbClr val="C00000"/>
              </a:solidFill>
              <a:latin typeface="Nunito" panose="020B0604020202020204" charset="0"/>
            </a:endParaRPr>
          </a:p>
          <a:p>
            <a:pPr marL="285750" indent="-285750" algn="just" fontAlgn="base">
              <a:buFont typeface="Arial" panose="020B0604020202020204" pitchFamily="34" charset="0"/>
              <a:buChar char="•"/>
            </a:pPr>
            <a:r>
              <a:rPr lang="en-US" dirty="0" smtClean="0">
                <a:solidFill>
                  <a:srgbClr val="002060"/>
                </a:solidFill>
                <a:latin typeface="Nunito" panose="020B0604020202020204" charset="0"/>
              </a:rPr>
              <a:t>The </a:t>
            </a:r>
            <a:r>
              <a:rPr lang="en-US" dirty="0">
                <a:solidFill>
                  <a:srgbClr val="002060"/>
                </a:solidFill>
                <a:latin typeface="Nunito" panose="020B0604020202020204" charset="0"/>
              </a:rPr>
              <a:t>hierarchical framework enables </a:t>
            </a:r>
            <a:r>
              <a:rPr lang="en-US" b="1" dirty="0">
                <a:solidFill>
                  <a:srgbClr val="002060"/>
                </a:solidFill>
                <a:latin typeface="Nunito" panose="020B0604020202020204" charset="0"/>
              </a:rPr>
              <a:t>more efficient traffic control, mitigating the need for unnecessary routing updates and preventing loops in the network</a:t>
            </a:r>
            <a:r>
              <a:rPr lang="en-US" b="1" dirty="0" smtClean="0">
                <a:solidFill>
                  <a:srgbClr val="002060"/>
                </a:solidFill>
                <a:latin typeface="Nunito" panose="020B0604020202020204" charset="0"/>
              </a:rPr>
              <a:t>.</a:t>
            </a:r>
          </a:p>
          <a:p>
            <a:pPr marL="285750" indent="-285750" algn="just" fontAlgn="base">
              <a:buFont typeface="Arial" panose="020B0604020202020204" pitchFamily="34" charset="0"/>
              <a:buChar char="•"/>
            </a:pPr>
            <a:endParaRPr lang="en-US" dirty="0">
              <a:solidFill>
                <a:srgbClr val="002060"/>
              </a:solidFill>
              <a:latin typeface="Nunito" panose="020B0604020202020204" charset="0"/>
            </a:endParaRPr>
          </a:p>
          <a:p>
            <a:pPr marL="285750" indent="-285750" algn="just" fontAlgn="base">
              <a:buFont typeface="Arial" panose="020B0604020202020204" pitchFamily="34" charset="0"/>
              <a:buChar char="•"/>
            </a:pPr>
            <a:r>
              <a:rPr lang="en-US" b="1" dirty="0">
                <a:solidFill>
                  <a:srgbClr val="002060"/>
                </a:solidFill>
                <a:latin typeface="Nunito" panose="020B0604020202020204" charset="0"/>
              </a:rPr>
              <a:t>Easy to Manage:</a:t>
            </a:r>
            <a:r>
              <a:rPr lang="en-US" dirty="0">
                <a:solidFill>
                  <a:srgbClr val="002060"/>
                </a:solidFill>
                <a:latin typeface="Nunito" panose="020B0604020202020204" charset="0"/>
              </a:rPr>
              <a:t> The </a:t>
            </a:r>
            <a:r>
              <a:rPr lang="en-US" dirty="0" smtClean="0">
                <a:solidFill>
                  <a:srgbClr val="002060"/>
                </a:solidFill>
                <a:latin typeface="Nunito" panose="020B0604020202020204" charset="0"/>
              </a:rPr>
              <a:t>organizational </a:t>
            </a:r>
            <a:r>
              <a:rPr lang="en-US" dirty="0">
                <a:solidFill>
                  <a:srgbClr val="002060"/>
                </a:solidFill>
                <a:latin typeface="Nunito" panose="020B0604020202020204" charset="0"/>
              </a:rPr>
              <a:t>framework in these protocols facilitates simplified management and maintenance. </a:t>
            </a:r>
            <a:endParaRPr lang="en-US" dirty="0" smtClean="0">
              <a:solidFill>
                <a:srgbClr val="002060"/>
              </a:solidFill>
              <a:latin typeface="Nunito" panose="020B0604020202020204" charset="0"/>
            </a:endParaRPr>
          </a:p>
          <a:p>
            <a:pPr marL="285750" indent="-285750" algn="just" fontAlgn="base">
              <a:buFont typeface="Arial" panose="020B0604020202020204" pitchFamily="34" charset="0"/>
              <a:buChar char="•"/>
            </a:pPr>
            <a:endParaRPr lang="en-US" dirty="0">
              <a:solidFill>
                <a:srgbClr val="002060"/>
              </a:solidFill>
              <a:latin typeface="Nunito" panose="020B0604020202020204" charset="0"/>
            </a:endParaRPr>
          </a:p>
          <a:p>
            <a:pPr marL="285750" indent="-285750" algn="just" fontAlgn="base">
              <a:buFont typeface="Arial" panose="020B0604020202020204" pitchFamily="34" charset="0"/>
              <a:buChar char="•"/>
            </a:pPr>
            <a:r>
              <a:rPr lang="en-US" dirty="0" smtClean="0">
                <a:solidFill>
                  <a:srgbClr val="002060"/>
                </a:solidFill>
                <a:latin typeface="Nunito" panose="020B0604020202020204" charset="0"/>
              </a:rPr>
              <a:t>Segmentation </a:t>
            </a:r>
            <a:r>
              <a:rPr lang="en-US" dirty="0">
                <a:solidFill>
                  <a:srgbClr val="002060"/>
                </a:solidFill>
                <a:latin typeface="Nunito" panose="020B0604020202020204" charset="0"/>
              </a:rPr>
              <a:t>of the network into manageable sections enhances the ease of troubleshooting and diagnosing issues.</a:t>
            </a:r>
          </a:p>
        </p:txBody>
      </p:sp>
    </p:spTree>
    <p:extLst>
      <p:ext uri="{BB962C8B-B14F-4D97-AF65-F5344CB8AC3E}">
        <p14:creationId xmlns:p14="http://schemas.microsoft.com/office/powerpoint/2010/main" val="1555347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Hierarchical Routing-Limitations </a:t>
            </a:r>
            <a:endParaRPr sz="2400" b="1" i="0" u="none" strike="noStrike" cap="none" dirty="0">
              <a:solidFill>
                <a:srgbClr val="002060"/>
              </a:solidFill>
              <a:latin typeface="Times New Roman"/>
              <a:ea typeface="Times New Roman"/>
              <a:cs typeface="Times New Roman"/>
              <a:sym typeface="Times New Roman"/>
            </a:endParaRPr>
          </a:p>
        </p:txBody>
      </p:sp>
      <p:sp>
        <p:nvSpPr>
          <p:cNvPr id="87" name="Google Shape;87;p1"/>
          <p:cNvSpPr/>
          <p:nvPr/>
        </p:nvSpPr>
        <p:spPr>
          <a:xfrm>
            <a:off x="137885" y="928915"/>
            <a:ext cx="8773885" cy="307777"/>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1600398"/>
          </a:xfrm>
          <a:prstGeom prst="rect">
            <a:avLst/>
          </a:prstGeom>
          <a:noFill/>
          <a:ln>
            <a:noFill/>
          </a:ln>
        </p:spPr>
        <p:txBody>
          <a:bodyPr spcFirstLastPara="1" wrap="square" lIns="91425" tIns="45700" rIns="91425" bIns="45700" anchor="t" anchorCtr="0">
            <a:spAutoFit/>
          </a:bodyPr>
          <a:lstStyle/>
          <a:p>
            <a:pPr algn="just" fontAlgn="base"/>
            <a:r>
              <a:rPr lang="en-US" b="1" dirty="0">
                <a:solidFill>
                  <a:srgbClr val="C00000"/>
                </a:solidFill>
              </a:rPr>
              <a:t>Complexity</a:t>
            </a:r>
            <a:r>
              <a:rPr lang="en-US" dirty="0">
                <a:solidFill>
                  <a:srgbClr val="C00000"/>
                </a:solidFill>
              </a:rPr>
              <a:t>: Hierarchical routing protocols tend to be more </a:t>
            </a:r>
            <a:r>
              <a:rPr lang="en-US" b="1" dirty="0">
                <a:solidFill>
                  <a:srgbClr val="C00000"/>
                </a:solidFill>
              </a:rPr>
              <a:t>intricate compared to flat routing protocols</a:t>
            </a:r>
            <a:r>
              <a:rPr lang="en-US" dirty="0" smtClean="0">
                <a:solidFill>
                  <a:srgbClr val="C00000"/>
                </a:solidFill>
              </a:rPr>
              <a:t>.</a:t>
            </a:r>
          </a:p>
          <a:p>
            <a:pPr algn="just" fontAlgn="base"/>
            <a:r>
              <a:rPr lang="en-US" dirty="0" smtClean="0">
                <a:solidFill>
                  <a:srgbClr val="C00000"/>
                </a:solidFill>
              </a:rPr>
              <a:t>The </a:t>
            </a:r>
            <a:r>
              <a:rPr lang="en-US" dirty="0">
                <a:solidFill>
                  <a:srgbClr val="C00000"/>
                </a:solidFill>
              </a:rPr>
              <a:t>presence of additional layers and segments necessitates more extensive configuration, posing potential challenges in implementation</a:t>
            </a:r>
            <a:r>
              <a:rPr lang="en-US" dirty="0" smtClean="0">
                <a:solidFill>
                  <a:srgbClr val="C00000"/>
                </a:solidFill>
              </a:rPr>
              <a:t>.</a:t>
            </a:r>
          </a:p>
          <a:p>
            <a:pPr algn="just" fontAlgn="base"/>
            <a:endParaRPr lang="en-US" dirty="0">
              <a:solidFill>
                <a:srgbClr val="C00000"/>
              </a:solidFill>
            </a:endParaRPr>
          </a:p>
          <a:p>
            <a:pPr algn="just" fontAlgn="base"/>
            <a:r>
              <a:rPr lang="en-US" b="1" dirty="0">
                <a:solidFill>
                  <a:srgbClr val="002060"/>
                </a:solidFill>
              </a:rPr>
              <a:t>Latency</a:t>
            </a:r>
            <a:r>
              <a:rPr lang="en-US" dirty="0">
                <a:solidFill>
                  <a:srgbClr val="002060"/>
                </a:solidFill>
              </a:rPr>
              <a:t>: Latency may be introduced into the network due to the presence of additional layers and segments. </a:t>
            </a:r>
            <a:r>
              <a:rPr lang="en-US" dirty="0" smtClean="0">
                <a:solidFill>
                  <a:srgbClr val="002060"/>
                </a:solidFill>
              </a:rPr>
              <a:t>Such </a:t>
            </a:r>
            <a:r>
              <a:rPr lang="en-US" dirty="0">
                <a:solidFill>
                  <a:srgbClr val="002060"/>
                </a:solidFill>
              </a:rPr>
              <a:t>delays in data transmission can pose challenges, particularly for real-time applications.</a:t>
            </a:r>
          </a:p>
          <a:p>
            <a:pPr algn="just" fontAlgn="base"/>
            <a:r>
              <a:rPr lang="en-US" b="1" dirty="0">
                <a:solidFill>
                  <a:srgbClr val="002060"/>
                </a:solidFill>
              </a:rPr>
              <a:t>Protocols of </a:t>
            </a:r>
            <a:r>
              <a:rPr lang="en-US" b="1" dirty="0" smtClean="0">
                <a:solidFill>
                  <a:srgbClr val="002060"/>
                </a:solidFill>
              </a:rPr>
              <a:t>Hierarchy.</a:t>
            </a:r>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3" name="Google Shape;93;p1"/>
          <p:cNvSpPr/>
          <p:nvPr/>
        </p:nvSpPr>
        <p:spPr>
          <a:xfrm>
            <a:off x="123371" y="1008744"/>
            <a:ext cx="8919027" cy="523180"/>
          </a:xfrm>
          <a:prstGeom prst="rect">
            <a:avLst/>
          </a:prstGeom>
          <a:noFill/>
          <a:ln>
            <a:noFill/>
          </a:ln>
        </p:spPr>
        <p:txBody>
          <a:bodyPr spcFirstLastPara="1" wrap="square" lIns="91425" tIns="45700" rIns="91425" bIns="45700" anchor="t" anchorCtr="0">
            <a:spAutoFit/>
          </a:bodyPr>
          <a:lstStyle/>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a:p>
            <a:pPr marL="419100" marR="0" lvl="0" indent="-190500" algn="just" rtl="0">
              <a:lnSpc>
                <a:spcPct val="100000"/>
              </a:lnSpc>
              <a:spcBef>
                <a:spcPts val="0"/>
              </a:spcBef>
              <a:spcAft>
                <a:spcPts val="0"/>
              </a:spcAft>
              <a:buClr>
                <a:srgbClr val="000000"/>
              </a:buClr>
              <a:buSzPts val="1500"/>
              <a:buFont typeface="Arial"/>
              <a:buNone/>
            </a:pPr>
            <a:endParaRPr sz="1400" b="0" i="0" u="none" strike="noStrike" cap="none" dirty="0">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Tree>
    <p:extLst>
      <p:ext uri="{BB962C8B-B14F-4D97-AF65-F5344CB8AC3E}">
        <p14:creationId xmlns:p14="http://schemas.microsoft.com/office/powerpoint/2010/main" val="468134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
          <p:cNvSpPr txBox="1"/>
          <p:nvPr/>
        </p:nvSpPr>
        <p:spPr>
          <a:xfrm>
            <a:off x="1524000" y="1"/>
            <a:ext cx="5558971"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smtClean="0">
                <a:solidFill>
                  <a:srgbClr val="000000"/>
                </a:solidFill>
                <a:latin typeface="Times New Roman"/>
                <a:ea typeface="Times New Roman"/>
                <a:cs typeface="Times New Roman"/>
                <a:sym typeface="Times New Roman"/>
              </a:rPr>
              <a:t>   </a:t>
            </a: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Broadcast  Routing </a:t>
            </a:r>
            <a:endParaRPr sz="2400" b="1" i="0" u="none" strike="noStrike" cap="none" dirty="0">
              <a:solidFill>
                <a:srgbClr val="002060"/>
              </a:solidFill>
              <a:latin typeface="Times New Roman"/>
              <a:ea typeface="Times New Roman"/>
              <a:cs typeface="Times New Roman"/>
              <a:sym typeface="Times New Roman"/>
            </a:endParaRPr>
          </a:p>
        </p:txBody>
      </p:sp>
      <p:sp>
        <p:nvSpPr>
          <p:cNvPr id="87" name="Google Shape;87;p1"/>
          <p:cNvSpPr/>
          <p:nvPr/>
        </p:nvSpPr>
        <p:spPr>
          <a:xfrm>
            <a:off x="155575" y="910773"/>
            <a:ext cx="8756196" cy="4185721"/>
          </a:xfrm>
          <a:prstGeom prst="rect">
            <a:avLst/>
          </a:prstGeom>
          <a:noFill/>
          <a:ln>
            <a:noFill/>
          </a:ln>
        </p:spPr>
        <p:txBody>
          <a:bodyPr spcFirstLastPara="1" wrap="square" lIns="91425" tIns="45700" rIns="91425" bIns="45700" anchor="t" anchorCtr="0">
            <a:spAutoFit/>
          </a:bodyPr>
          <a:lstStyle/>
          <a:p>
            <a:pPr marL="374650" lvl="0" indent="-285750" algn="just">
              <a:buSzPts val="1400"/>
              <a:buFont typeface="Arial" panose="020B0604020202020204" pitchFamily="34" charset="0"/>
              <a:buChar char="•"/>
            </a:pPr>
            <a:r>
              <a:rPr lang="en-US" dirty="0">
                <a:solidFill>
                  <a:srgbClr val="C00000"/>
                </a:solidFill>
                <a:latin typeface="Roboto"/>
                <a:ea typeface="Roboto"/>
                <a:cs typeface="Roboto"/>
                <a:sym typeface="Roboto"/>
              </a:rPr>
              <a:t> Sending a packet to all destinations simultaneously </a:t>
            </a:r>
            <a:r>
              <a:rPr lang="en-US" dirty="0" smtClean="0">
                <a:solidFill>
                  <a:srgbClr val="C00000"/>
                </a:solidFill>
                <a:latin typeface="Roboto"/>
                <a:ea typeface="Roboto"/>
                <a:cs typeface="Roboto"/>
                <a:sym typeface="Roboto"/>
              </a:rPr>
              <a:t>is called </a:t>
            </a:r>
            <a:r>
              <a:rPr lang="en-US" dirty="0">
                <a:solidFill>
                  <a:srgbClr val="C00000"/>
                </a:solidFill>
                <a:latin typeface="Roboto"/>
                <a:ea typeface="Roboto"/>
                <a:cs typeface="Roboto"/>
                <a:sym typeface="Roboto"/>
              </a:rPr>
              <a:t>broadcasting. </a:t>
            </a:r>
            <a:endParaRPr lang="en-US" dirty="0" smtClean="0">
              <a:solidFill>
                <a:srgbClr val="C00000"/>
              </a:solidFill>
              <a:latin typeface="Roboto"/>
              <a:ea typeface="Roboto"/>
              <a:cs typeface="Roboto"/>
              <a:sym typeface="Roboto"/>
            </a:endParaRPr>
          </a:p>
          <a:p>
            <a:pPr marL="374650" lvl="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88900" lvl="0" algn="just">
              <a:buSzPts val="1400"/>
            </a:pPr>
            <a:r>
              <a:rPr lang="en-US" b="1" dirty="0" smtClean="0">
                <a:solidFill>
                  <a:srgbClr val="C00000"/>
                </a:solidFill>
                <a:latin typeface="Roboto"/>
                <a:ea typeface="Roboto"/>
                <a:cs typeface="Roboto"/>
                <a:sym typeface="Roboto"/>
              </a:rPr>
              <a:t>Various </a:t>
            </a:r>
            <a:r>
              <a:rPr lang="en-US" b="1" dirty="0">
                <a:solidFill>
                  <a:srgbClr val="C00000"/>
                </a:solidFill>
                <a:latin typeface="Roboto"/>
                <a:ea typeface="Roboto"/>
                <a:cs typeface="Roboto"/>
                <a:sym typeface="Roboto"/>
              </a:rPr>
              <a:t>methods have been proposed for doing it</a:t>
            </a:r>
            <a:r>
              <a:rPr lang="en-US" b="1" dirty="0" smtClean="0">
                <a:solidFill>
                  <a:srgbClr val="C00000"/>
                </a:solidFill>
                <a:latin typeface="Roboto"/>
                <a:ea typeface="Roboto"/>
                <a:cs typeface="Roboto"/>
                <a:sym typeface="Roboto"/>
              </a:rPr>
              <a:t>.</a:t>
            </a:r>
          </a:p>
          <a:p>
            <a:pPr marL="374650" lvl="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lvl="0" indent="-285750" algn="just">
              <a:buSzPts val="1400"/>
              <a:buFont typeface="Arial" panose="020B0604020202020204" pitchFamily="34" charset="0"/>
              <a:buChar char="•"/>
            </a:pPr>
            <a:r>
              <a:rPr lang="en-US" dirty="0">
                <a:solidFill>
                  <a:srgbClr val="C00000"/>
                </a:solidFill>
                <a:latin typeface="Roboto"/>
                <a:ea typeface="Roboto"/>
                <a:cs typeface="Roboto"/>
                <a:sym typeface="Roboto"/>
              </a:rPr>
              <a:t>One broadcasting method that requires no special features from the network </a:t>
            </a:r>
            <a:r>
              <a:rPr lang="en-US" dirty="0" smtClean="0">
                <a:solidFill>
                  <a:srgbClr val="C00000"/>
                </a:solidFill>
                <a:latin typeface="Roboto"/>
                <a:ea typeface="Roboto"/>
                <a:cs typeface="Roboto"/>
                <a:sym typeface="Roboto"/>
              </a:rPr>
              <a:t>is for </a:t>
            </a:r>
            <a:r>
              <a:rPr lang="en-US" dirty="0">
                <a:solidFill>
                  <a:srgbClr val="C00000"/>
                </a:solidFill>
                <a:latin typeface="Roboto"/>
                <a:ea typeface="Roboto"/>
                <a:cs typeface="Roboto"/>
                <a:sym typeface="Roboto"/>
              </a:rPr>
              <a:t>the </a:t>
            </a:r>
            <a:r>
              <a:rPr lang="en-US" b="1" dirty="0">
                <a:solidFill>
                  <a:srgbClr val="C00000"/>
                </a:solidFill>
                <a:latin typeface="Roboto"/>
                <a:ea typeface="Roboto"/>
                <a:cs typeface="Roboto"/>
                <a:sym typeface="Roboto"/>
              </a:rPr>
              <a:t>source to </a:t>
            </a:r>
            <a:r>
              <a:rPr lang="en-US" b="1" dirty="0" smtClean="0">
                <a:solidFill>
                  <a:srgbClr val="C00000"/>
                </a:solidFill>
                <a:latin typeface="Roboto"/>
                <a:ea typeface="Roboto"/>
                <a:cs typeface="Roboto"/>
                <a:sym typeface="Roboto"/>
              </a:rPr>
              <a:t>simply send </a:t>
            </a:r>
            <a:r>
              <a:rPr lang="en-US" b="1" dirty="0">
                <a:solidFill>
                  <a:srgbClr val="C00000"/>
                </a:solidFill>
                <a:latin typeface="Roboto"/>
                <a:ea typeface="Roboto"/>
                <a:cs typeface="Roboto"/>
                <a:sym typeface="Roboto"/>
              </a:rPr>
              <a:t>a distinct packet to each destination</a:t>
            </a:r>
            <a:r>
              <a:rPr lang="en-US" b="1" dirty="0" smtClean="0">
                <a:solidFill>
                  <a:srgbClr val="C00000"/>
                </a:solidFill>
                <a:latin typeface="Roboto"/>
                <a:ea typeface="Roboto"/>
                <a:cs typeface="Roboto"/>
                <a:sym typeface="Roboto"/>
              </a:rPr>
              <a:t>.</a:t>
            </a:r>
          </a:p>
          <a:p>
            <a:pPr marL="374650" lvl="0" indent="-285750" algn="just">
              <a:buSzPts val="1400"/>
              <a:buFont typeface="Arial" panose="020B0604020202020204" pitchFamily="34" charset="0"/>
              <a:buChar char="•"/>
            </a:pPr>
            <a:endParaRPr lang="en-US" dirty="0">
              <a:solidFill>
                <a:srgbClr val="C00000"/>
              </a:solidFill>
              <a:latin typeface="Roboto"/>
              <a:ea typeface="Roboto"/>
              <a:cs typeface="Roboto"/>
              <a:sym typeface="Roboto"/>
            </a:endParaRPr>
          </a:p>
          <a:p>
            <a:pPr marL="374650" lvl="0" indent="-285750" algn="just">
              <a:buSzPts val="1400"/>
              <a:buFont typeface="Arial" panose="020B0604020202020204" pitchFamily="34" charset="0"/>
              <a:buChar char="•"/>
            </a:pPr>
            <a:r>
              <a:rPr lang="en-US" dirty="0" smtClean="0">
                <a:solidFill>
                  <a:srgbClr val="C00000"/>
                </a:solidFill>
                <a:latin typeface="Roboto"/>
                <a:ea typeface="Roboto"/>
                <a:cs typeface="Roboto"/>
                <a:sym typeface="Roboto"/>
              </a:rPr>
              <a:t> </a:t>
            </a:r>
            <a:r>
              <a:rPr lang="en-US" dirty="0">
                <a:solidFill>
                  <a:srgbClr val="C00000"/>
                </a:solidFill>
                <a:latin typeface="Roboto"/>
                <a:ea typeface="Roboto"/>
                <a:cs typeface="Roboto"/>
                <a:sym typeface="Roboto"/>
              </a:rPr>
              <a:t>Not only is </a:t>
            </a:r>
            <a:r>
              <a:rPr lang="en-US" dirty="0" smtClean="0">
                <a:solidFill>
                  <a:srgbClr val="C00000"/>
                </a:solidFill>
                <a:latin typeface="Roboto"/>
                <a:ea typeface="Roboto"/>
                <a:cs typeface="Roboto"/>
                <a:sym typeface="Roboto"/>
              </a:rPr>
              <a:t>the method </a:t>
            </a:r>
            <a:r>
              <a:rPr lang="en-US" dirty="0">
                <a:solidFill>
                  <a:srgbClr val="C00000"/>
                </a:solidFill>
                <a:latin typeface="Roboto"/>
                <a:ea typeface="Roboto"/>
                <a:cs typeface="Roboto"/>
                <a:sym typeface="Roboto"/>
              </a:rPr>
              <a:t>wasteful of bandwidth and slow, but it also requires the source to have </a:t>
            </a:r>
            <a:r>
              <a:rPr lang="en-US" dirty="0" smtClean="0">
                <a:solidFill>
                  <a:srgbClr val="C00000"/>
                </a:solidFill>
                <a:latin typeface="Roboto"/>
                <a:ea typeface="Roboto"/>
                <a:cs typeface="Roboto"/>
                <a:sym typeface="Roboto"/>
              </a:rPr>
              <a:t>a complete </a:t>
            </a:r>
            <a:r>
              <a:rPr lang="en-US" dirty="0">
                <a:solidFill>
                  <a:srgbClr val="C00000"/>
                </a:solidFill>
                <a:latin typeface="Roboto"/>
                <a:ea typeface="Roboto"/>
                <a:cs typeface="Roboto"/>
                <a:sym typeface="Roboto"/>
              </a:rPr>
              <a:t>list of all destinations</a:t>
            </a:r>
            <a:r>
              <a:rPr lang="en-US" dirty="0" smtClean="0">
                <a:solidFill>
                  <a:srgbClr val="C00000"/>
                </a:solidFill>
                <a:latin typeface="Roboto"/>
                <a:ea typeface="Roboto"/>
                <a:cs typeface="Roboto"/>
                <a:sym typeface="Roboto"/>
              </a:rPr>
              <a:t>.</a:t>
            </a:r>
          </a:p>
          <a:p>
            <a:pPr marL="88900" lvl="0" algn="just">
              <a:buSzPts val="1400"/>
            </a:pPr>
            <a:endParaRPr lang="en-US" b="1" dirty="0" smtClean="0">
              <a:solidFill>
                <a:srgbClr val="C00000"/>
              </a:solidFill>
              <a:latin typeface="Roboto"/>
              <a:ea typeface="Roboto"/>
              <a:cs typeface="Roboto"/>
              <a:sym typeface="Roboto"/>
            </a:endParaRPr>
          </a:p>
          <a:p>
            <a:pPr marL="88900" lvl="0" algn="just">
              <a:buSzPts val="1400"/>
            </a:pPr>
            <a:r>
              <a:rPr lang="en-US" b="1" dirty="0" smtClean="0">
                <a:solidFill>
                  <a:srgbClr val="002060"/>
                </a:solidFill>
                <a:latin typeface="Roboto"/>
                <a:ea typeface="Roboto"/>
                <a:cs typeface="Roboto"/>
                <a:sym typeface="Roboto"/>
              </a:rPr>
              <a:t>Multidestination routing</a:t>
            </a:r>
            <a:r>
              <a:rPr lang="en-US" b="1" dirty="0">
                <a:solidFill>
                  <a:srgbClr val="002060"/>
                </a:solidFill>
                <a:latin typeface="Roboto"/>
                <a:ea typeface="Roboto"/>
                <a:cs typeface="Roboto"/>
                <a:sym typeface="Roboto"/>
              </a:rPr>
              <a:t> </a:t>
            </a:r>
            <a:r>
              <a:rPr lang="en-US" b="1" dirty="0" smtClean="0">
                <a:solidFill>
                  <a:srgbClr val="002060"/>
                </a:solidFill>
                <a:latin typeface="Roboto"/>
                <a:ea typeface="Roboto"/>
                <a:cs typeface="Roboto"/>
                <a:sym typeface="Roboto"/>
              </a:rPr>
              <a:t>:</a:t>
            </a:r>
            <a:endParaRPr lang="en-US" sz="1400" b="0" i="0" u="none" strike="noStrike" cap="none" dirty="0">
              <a:solidFill>
                <a:srgbClr val="002060"/>
              </a:solidFill>
              <a:latin typeface="Roboto"/>
              <a:ea typeface="Roboto"/>
              <a:cs typeface="Roboto"/>
              <a:sym typeface="Roboto"/>
            </a:endParaRPr>
          </a:p>
          <a:p>
            <a:pPr marL="374650" lvl="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in </a:t>
            </a:r>
            <a:r>
              <a:rPr lang="en-US" dirty="0">
                <a:solidFill>
                  <a:srgbClr val="002060"/>
                </a:solidFill>
                <a:latin typeface="Roboto"/>
                <a:ea typeface="Roboto"/>
                <a:cs typeface="Roboto"/>
                <a:sym typeface="Roboto"/>
              </a:rPr>
              <a:t>which each packet </a:t>
            </a:r>
            <a:r>
              <a:rPr lang="en-US" dirty="0" smtClean="0">
                <a:solidFill>
                  <a:srgbClr val="002060"/>
                </a:solidFill>
                <a:latin typeface="Roboto"/>
                <a:ea typeface="Roboto"/>
                <a:cs typeface="Roboto"/>
                <a:sym typeface="Roboto"/>
              </a:rPr>
              <a:t>contains either </a:t>
            </a:r>
            <a:r>
              <a:rPr lang="en-US" dirty="0">
                <a:solidFill>
                  <a:srgbClr val="002060"/>
                </a:solidFill>
                <a:latin typeface="Roboto"/>
                <a:ea typeface="Roboto"/>
                <a:cs typeface="Roboto"/>
                <a:sym typeface="Roboto"/>
              </a:rPr>
              <a:t>a list of destinations or a bit map indicating the desired destinations. </a:t>
            </a:r>
            <a:endParaRPr lang="en-US" dirty="0" smtClean="0">
              <a:solidFill>
                <a:srgbClr val="002060"/>
              </a:solidFill>
              <a:latin typeface="Roboto"/>
              <a:ea typeface="Roboto"/>
              <a:cs typeface="Roboto"/>
              <a:sym typeface="Roboto"/>
            </a:endParaRPr>
          </a:p>
          <a:p>
            <a:pPr marL="374650" lvl="0" indent="-285750" algn="just">
              <a:buSzPts val="1400"/>
              <a:buFont typeface="Arial" panose="020B0604020202020204" pitchFamily="34" charset="0"/>
              <a:buChar char="•"/>
            </a:pPr>
            <a:endParaRPr lang="en-US" dirty="0">
              <a:solidFill>
                <a:srgbClr val="002060"/>
              </a:solidFill>
              <a:latin typeface="Roboto"/>
              <a:ea typeface="Roboto"/>
              <a:cs typeface="Roboto"/>
              <a:sym typeface="Roboto"/>
            </a:endParaRPr>
          </a:p>
          <a:p>
            <a:pPr marL="374650" lvl="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When a </a:t>
            </a:r>
            <a:r>
              <a:rPr lang="en-US" dirty="0">
                <a:solidFill>
                  <a:srgbClr val="002060"/>
                </a:solidFill>
                <a:latin typeface="Roboto"/>
                <a:ea typeface="Roboto"/>
                <a:cs typeface="Roboto"/>
                <a:sym typeface="Roboto"/>
              </a:rPr>
              <a:t>packet arrives at a router, the router checks all the destinations to determine </a:t>
            </a:r>
            <a:r>
              <a:rPr lang="en-US" dirty="0" smtClean="0">
                <a:solidFill>
                  <a:srgbClr val="002060"/>
                </a:solidFill>
                <a:latin typeface="Roboto"/>
                <a:ea typeface="Roboto"/>
                <a:cs typeface="Roboto"/>
                <a:sym typeface="Roboto"/>
              </a:rPr>
              <a:t>the set </a:t>
            </a:r>
            <a:r>
              <a:rPr lang="en-US" dirty="0">
                <a:solidFill>
                  <a:srgbClr val="002060"/>
                </a:solidFill>
                <a:latin typeface="Roboto"/>
                <a:ea typeface="Roboto"/>
                <a:cs typeface="Roboto"/>
                <a:sym typeface="Roboto"/>
              </a:rPr>
              <a:t>of output lines that will be </a:t>
            </a:r>
            <a:r>
              <a:rPr lang="en-US" dirty="0" smtClean="0">
                <a:solidFill>
                  <a:srgbClr val="002060"/>
                </a:solidFill>
                <a:latin typeface="Roboto"/>
                <a:ea typeface="Roboto"/>
                <a:cs typeface="Roboto"/>
                <a:sym typeface="Roboto"/>
              </a:rPr>
              <a:t>needed.</a:t>
            </a:r>
          </a:p>
          <a:p>
            <a:pPr marL="374650" lvl="0" indent="-285750" algn="just">
              <a:buSzPts val="1400"/>
              <a:buFont typeface="Arial" panose="020B0604020202020204" pitchFamily="34" charset="0"/>
              <a:buChar char="•"/>
            </a:pPr>
            <a:endParaRPr lang="en-US" dirty="0">
              <a:solidFill>
                <a:srgbClr val="002060"/>
              </a:solidFill>
              <a:latin typeface="Roboto"/>
              <a:ea typeface="Roboto"/>
              <a:cs typeface="Roboto"/>
              <a:sym typeface="Roboto"/>
            </a:endParaRPr>
          </a:p>
          <a:p>
            <a:pPr marL="374650" lvl="0" indent="-285750" algn="just">
              <a:buSzPts val="1400"/>
              <a:buFont typeface="Arial" panose="020B0604020202020204" pitchFamily="34" charset="0"/>
              <a:buChar char="•"/>
            </a:pPr>
            <a:r>
              <a:rPr lang="en-US" dirty="0" smtClean="0">
                <a:solidFill>
                  <a:srgbClr val="002060"/>
                </a:solidFill>
                <a:latin typeface="Roboto"/>
                <a:ea typeface="Roboto"/>
                <a:cs typeface="Roboto"/>
                <a:sym typeface="Roboto"/>
              </a:rPr>
              <a:t>The </a:t>
            </a:r>
            <a:r>
              <a:rPr lang="en-US" dirty="0">
                <a:solidFill>
                  <a:srgbClr val="002060"/>
                </a:solidFill>
                <a:latin typeface="Roboto"/>
                <a:ea typeface="Roboto"/>
                <a:cs typeface="Roboto"/>
                <a:sym typeface="Roboto"/>
              </a:rPr>
              <a:t>router generates a new copy of </a:t>
            </a:r>
            <a:r>
              <a:rPr lang="en-US" dirty="0" smtClean="0">
                <a:solidFill>
                  <a:srgbClr val="002060"/>
                </a:solidFill>
                <a:latin typeface="Roboto"/>
                <a:ea typeface="Roboto"/>
                <a:cs typeface="Roboto"/>
                <a:sym typeface="Roboto"/>
              </a:rPr>
              <a:t>the packet </a:t>
            </a:r>
            <a:r>
              <a:rPr lang="en-US" dirty="0">
                <a:solidFill>
                  <a:srgbClr val="002060"/>
                </a:solidFill>
                <a:latin typeface="Roboto"/>
                <a:ea typeface="Roboto"/>
                <a:cs typeface="Roboto"/>
                <a:sym typeface="Roboto"/>
              </a:rPr>
              <a:t>for each output line to be used and includes in each packet only those </a:t>
            </a:r>
            <a:r>
              <a:rPr lang="en-US" dirty="0" smtClean="0">
                <a:solidFill>
                  <a:srgbClr val="002060"/>
                </a:solidFill>
                <a:latin typeface="Roboto"/>
                <a:ea typeface="Roboto"/>
                <a:cs typeface="Roboto"/>
                <a:sym typeface="Roboto"/>
              </a:rPr>
              <a:t>destinations </a:t>
            </a:r>
            <a:r>
              <a:rPr lang="en-US" dirty="0">
                <a:solidFill>
                  <a:srgbClr val="002060"/>
                </a:solidFill>
                <a:latin typeface="Roboto"/>
                <a:ea typeface="Roboto"/>
                <a:cs typeface="Roboto"/>
                <a:sym typeface="Roboto"/>
              </a:rPr>
              <a:t>that are to use the line. </a:t>
            </a:r>
            <a:endParaRPr sz="1400" b="0" i="0" u="none" strike="noStrike" cap="none" dirty="0">
              <a:solidFill>
                <a:srgbClr val="002060"/>
              </a:solidFill>
              <a:latin typeface="Roboto"/>
              <a:ea typeface="Roboto"/>
              <a:cs typeface="Roboto"/>
              <a:sym typeface="Roboto"/>
            </a:endParaRPr>
          </a:p>
        </p:txBody>
      </p:sp>
      <p:sp>
        <p:nvSpPr>
          <p:cNvPr id="88" name="Google Shape;88;p1"/>
          <p:cNvSpPr/>
          <p:nvPr/>
        </p:nvSpPr>
        <p:spPr>
          <a:xfrm>
            <a:off x="137885" y="910773"/>
            <a:ext cx="8904513" cy="292388"/>
          </a:xfrm>
          <a:prstGeom prst="rect">
            <a:avLst/>
          </a:prstGeom>
          <a:noFill/>
          <a:ln>
            <a:noFill/>
          </a:ln>
        </p:spPr>
        <p:txBody>
          <a:bodyPr spcFirstLastPara="1" wrap="square" lIns="91425" tIns="45700" rIns="91425" bIns="45700" anchor="t" anchorCtr="0">
            <a:spAutoFit/>
          </a:bodyPr>
          <a:lstStyle/>
          <a:p>
            <a:pPr marL="285750" marR="0" lvl="0" indent="-203200" algn="just" rtl="0">
              <a:lnSpc>
                <a:spcPct val="100000"/>
              </a:lnSpc>
              <a:spcBef>
                <a:spcPts val="0"/>
              </a:spcBef>
              <a:spcAft>
                <a:spcPts val="0"/>
              </a:spcAft>
              <a:buClr>
                <a:srgbClr val="000000"/>
              </a:buClr>
              <a:buSzPts val="1300"/>
              <a:buFont typeface="Arial"/>
              <a:buNone/>
            </a:pPr>
            <a:endParaRPr sz="1300" b="0" i="0" u="none" strike="noStrike" cap="none">
              <a:solidFill>
                <a:srgbClr val="002060"/>
              </a:solidFill>
              <a:latin typeface="Nunito"/>
              <a:ea typeface="Nunito"/>
              <a:cs typeface="Nunito"/>
              <a:sym typeface="Nunito"/>
            </a:endParaRPr>
          </a:p>
        </p:txBody>
      </p:sp>
      <p:sp>
        <p:nvSpPr>
          <p:cNvPr id="89" name="Google Shape;89;p1" descr="Advantages of Piggybacking | disadvantages of Piggybacking"/>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 descr="Advantages of Piggybacking | disadvantages of Piggybacking"/>
          <p:cNvSpPr/>
          <p:nvPr/>
        </p:nvSpPr>
        <p:spPr>
          <a:xfrm>
            <a:off x="307975" y="7937"/>
            <a:ext cx="304800" cy="30480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
          <p:cNvSpPr/>
          <p:nvPr/>
        </p:nvSpPr>
        <p:spPr>
          <a:xfrm>
            <a:off x="307975" y="1017479"/>
            <a:ext cx="8683625" cy="307736"/>
          </a:xfrm>
          <a:prstGeom prst="rect">
            <a:avLst/>
          </a:prstGeom>
          <a:noFill/>
          <a:ln>
            <a:noFill/>
          </a:ln>
        </p:spPr>
        <p:txBody>
          <a:bodyPr spcFirstLastPara="1" wrap="square" lIns="91425" tIns="45700" rIns="91425" bIns="45700" anchor="t" anchorCtr="0">
            <a:spAutoFit/>
          </a:bodyPr>
          <a:lstStyle/>
          <a:p>
            <a:pPr algn="just" fontAlgn="base"/>
            <a:endParaRPr lang="en-US" b="1" dirty="0">
              <a:solidFill>
                <a:srgbClr val="002060"/>
              </a:solidFill>
            </a:endParaRPr>
          </a:p>
        </p:txBody>
      </p:sp>
      <p:sp>
        <p:nvSpPr>
          <p:cNvPr id="92" name="Google Shape;92;p1"/>
          <p:cNvSpPr/>
          <p:nvPr/>
        </p:nvSpPr>
        <p:spPr>
          <a:xfrm>
            <a:off x="1342572" y="3331828"/>
            <a:ext cx="6763658" cy="523220"/>
          </a:xfrm>
          <a:prstGeom prst="rect">
            <a:avLst/>
          </a:prstGeom>
          <a:noFill/>
          <a:ln>
            <a:noFill/>
          </a:ln>
        </p:spPr>
        <p:txBody>
          <a:bodyPr spcFirstLastPara="1" wrap="square" lIns="91425" tIns="45700" rIns="91425" bIns="45700" anchor="t" anchorCtr="0">
            <a:spAutoFit/>
          </a:bodyPr>
          <a:lstStyle/>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a:p>
            <a:pPr marL="285750" marR="0" lvl="0" indent="-196850" algn="just" rtl="0">
              <a:lnSpc>
                <a:spcPct val="100000"/>
              </a:lnSpc>
              <a:spcBef>
                <a:spcPts val="0"/>
              </a:spcBef>
              <a:spcAft>
                <a:spcPts val="0"/>
              </a:spcAft>
              <a:buClr>
                <a:srgbClr val="000000"/>
              </a:buClr>
              <a:buSzPts val="1400"/>
              <a:buFont typeface="Arial"/>
              <a:buNone/>
            </a:pPr>
            <a:endParaRPr sz="1400" b="0" i="0" u="none" strike="noStrike" cap="none">
              <a:solidFill>
                <a:srgbClr val="C00000"/>
              </a:solidFill>
              <a:latin typeface="Arial"/>
              <a:ea typeface="Arial"/>
              <a:cs typeface="Arial"/>
              <a:sym typeface="Arial"/>
            </a:endParaRPr>
          </a:p>
        </p:txBody>
      </p:sp>
      <p:sp>
        <p:nvSpPr>
          <p:cNvPr id="94" name="Google Shape;94;p1"/>
          <p:cNvSpPr/>
          <p:nvPr/>
        </p:nvSpPr>
        <p:spPr>
          <a:xfrm>
            <a:off x="612775" y="3679745"/>
            <a:ext cx="7645854" cy="307777"/>
          </a:xfrm>
          <a:prstGeom prst="rect">
            <a:avLst/>
          </a:prstGeom>
          <a:noFill/>
          <a:ln>
            <a:noFill/>
          </a:ln>
        </p:spPr>
        <p:txBody>
          <a:bodyPr spcFirstLastPara="1" wrap="square" lIns="91425" tIns="45700" rIns="91425" bIns="45700" anchor="t" anchorCtr="0">
            <a:spAutoFit/>
          </a:bodyPr>
          <a:lstStyle/>
          <a:p>
            <a:pPr marL="285750" marR="0" lvl="0" indent="-215900" algn="just" rtl="0">
              <a:lnSpc>
                <a:spcPct val="100000"/>
              </a:lnSpc>
              <a:spcBef>
                <a:spcPts val="0"/>
              </a:spcBef>
              <a:spcAft>
                <a:spcPts val="0"/>
              </a:spcAft>
              <a:buClr>
                <a:schemeClr val="dk1"/>
              </a:buClr>
              <a:buSzPts val="1100"/>
              <a:buFont typeface="Arial"/>
              <a:buNone/>
            </a:pPr>
            <a:endParaRPr sz="1400" b="0" i="0" u="none" strike="noStrike" cap="none">
              <a:solidFill>
                <a:srgbClr val="C00000"/>
              </a:solidFill>
              <a:latin typeface="Arial"/>
              <a:ea typeface="Arial"/>
              <a:cs typeface="Arial"/>
              <a:sym typeface="Arial"/>
            </a:endParaRPr>
          </a:p>
        </p:txBody>
      </p:sp>
      <p:sp>
        <p:nvSpPr>
          <p:cNvPr id="3" name="Rectangle 2"/>
          <p:cNvSpPr/>
          <p:nvPr/>
        </p:nvSpPr>
        <p:spPr>
          <a:xfrm>
            <a:off x="123371" y="1008744"/>
            <a:ext cx="8868229" cy="307777"/>
          </a:xfrm>
          <a:prstGeom prst="rect">
            <a:avLst/>
          </a:prstGeom>
        </p:spPr>
        <p:txBody>
          <a:bodyPr wrap="square">
            <a:spAutoFit/>
          </a:bodyPr>
          <a:lstStyle/>
          <a:p>
            <a:pPr marL="285750" indent="-285750" algn="just">
              <a:buFont typeface="Arial" panose="020B0604020202020204" pitchFamily="34" charset="0"/>
              <a:buChar char="•"/>
            </a:pPr>
            <a:endParaRPr lang="en-IN" dirty="0">
              <a:solidFill>
                <a:srgbClr val="002060"/>
              </a:solidFill>
            </a:endParaRPr>
          </a:p>
        </p:txBody>
      </p:sp>
    </p:spTree>
    <p:extLst>
      <p:ext uri="{BB962C8B-B14F-4D97-AF65-F5344CB8AC3E}">
        <p14:creationId xmlns:p14="http://schemas.microsoft.com/office/powerpoint/2010/main" val="422924743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706</TotalTime>
  <Words>2202</Words>
  <Application>Microsoft Office PowerPoint</Application>
  <PresentationFormat>On-screen Show (16:9)</PresentationFormat>
  <Paragraphs>200</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Times New Roman</vt:lpstr>
      <vt:lpstr>Roboto</vt:lpstr>
      <vt:lpstr>Arial</vt:lpstr>
      <vt:lpstr>Noto Sans</vt:lpstr>
      <vt:lpstr>Nunito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92</cp:revision>
  <dcterms:modified xsi:type="dcterms:W3CDTF">2024-07-15T11:32:25Z</dcterms:modified>
</cp:coreProperties>
</file>