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handoutMasterIdLst>
    <p:handoutMasterId r:id="rId20"/>
  </p:handoutMasterIdLst>
  <p:sldIdLst>
    <p:sldId id="314" r:id="rId2"/>
    <p:sldId id="316" r:id="rId3"/>
    <p:sldId id="315" r:id="rId4"/>
    <p:sldId id="317" r:id="rId5"/>
    <p:sldId id="341" r:id="rId6"/>
    <p:sldId id="335" r:id="rId7"/>
    <p:sldId id="336" r:id="rId8"/>
    <p:sldId id="337" r:id="rId9"/>
    <p:sldId id="338" r:id="rId10"/>
    <p:sldId id="339" r:id="rId11"/>
    <p:sldId id="340" r:id="rId12"/>
    <p:sldId id="345" r:id="rId13"/>
    <p:sldId id="346" r:id="rId14"/>
    <p:sldId id="344" r:id="rId15"/>
    <p:sldId id="318" r:id="rId16"/>
    <p:sldId id="342" r:id="rId17"/>
    <p:sldId id="34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326"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05-07-2024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34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537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5998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553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3569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23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29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3692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804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12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91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330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63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9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464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34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7173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Congestion Control Algorithms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9" name="Rectangle 8"/>
          <p:cNvSpPr/>
          <p:nvPr/>
        </p:nvSpPr>
        <p:spPr>
          <a:xfrm>
            <a:off x="87086" y="919844"/>
            <a:ext cx="8955312"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Congestion in a computer network happens when </a:t>
            </a:r>
            <a:r>
              <a:rPr lang="en-US" b="1" dirty="0">
                <a:solidFill>
                  <a:srgbClr val="C00000"/>
                </a:solidFill>
              </a:rPr>
              <a:t>there is too much data being sent at the same time, </a:t>
            </a:r>
            <a:r>
              <a:rPr lang="en-US" dirty="0">
                <a:solidFill>
                  <a:srgbClr val="C00000"/>
                </a:solidFill>
              </a:rPr>
              <a:t>causing the </a:t>
            </a:r>
            <a:r>
              <a:rPr lang="en-US" b="1" dirty="0">
                <a:solidFill>
                  <a:srgbClr val="C00000"/>
                </a:solidFill>
              </a:rPr>
              <a:t>network to slow down</a:t>
            </a:r>
            <a:r>
              <a:rPr lang="en-US" dirty="0">
                <a:solidFill>
                  <a:srgbClr val="C00000"/>
                </a:solidFill>
              </a:rPr>
              <a: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Just </a:t>
            </a:r>
            <a:r>
              <a:rPr lang="en-US" dirty="0">
                <a:solidFill>
                  <a:srgbClr val="C00000"/>
                </a:solidFill>
              </a:rPr>
              <a:t>like traffic congestion on a busy road, network congestion leads to delays and sometimes data loss. When the network can’t handle all the incoming data, it gets “clogged,” making it difficult for information to travel smoothly from one place to another.</a:t>
            </a:r>
            <a:endParaRPr lang="en-IN" dirty="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It </a:t>
            </a:r>
            <a:r>
              <a:rPr lang="en-US" dirty="0">
                <a:solidFill>
                  <a:srgbClr val="C00000"/>
                </a:solidFill>
              </a:rPr>
              <a:t>refers to the methods used to </a:t>
            </a:r>
            <a:r>
              <a:rPr lang="en-US" b="1" dirty="0">
                <a:solidFill>
                  <a:srgbClr val="C00000"/>
                </a:solidFill>
              </a:rPr>
              <a:t>prevent network overload and ensure smooth data flow</a:t>
            </a:r>
            <a:r>
              <a:rPr lang="en-US" dirty="0">
                <a:solidFill>
                  <a:srgbClr val="C00000"/>
                </a:solidFill>
              </a:rPr>
              <a:t>. When too much data is sent through the network at once, </a:t>
            </a:r>
            <a:r>
              <a:rPr lang="en-US" b="1" dirty="0">
                <a:solidFill>
                  <a:srgbClr val="C00000"/>
                </a:solidFill>
              </a:rPr>
              <a:t>it can cause delays and data loss. </a:t>
            </a:r>
            <a:endParaRPr lang="en-US" b="1"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Congestion </a:t>
            </a:r>
            <a:r>
              <a:rPr lang="en-US" dirty="0">
                <a:solidFill>
                  <a:srgbClr val="002060"/>
                </a:solidFill>
              </a:rPr>
              <a:t>control </a:t>
            </a:r>
            <a:r>
              <a:rPr lang="en-US" b="1" dirty="0">
                <a:solidFill>
                  <a:srgbClr val="002060"/>
                </a:solidFill>
              </a:rPr>
              <a:t>techniques help manage the traffic, so all users can enjoy a stable and efficient network connection.</a:t>
            </a:r>
            <a:r>
              <a:rPr lang="en-US" dirty="0">
                <a:solidFill>
                  <a:srgbClr val="002060"/>
                </a:solidFill>
              </a:rPr>
              <a:t> These techniques are essential for maintaining the performance and reliability of modern networks</a:t>
            </a:r>
            <a:r>
              <a:rPr lang="en-US" dirty="0" smtClean="0">
                <a:solidFill>
                  <a:srgbClr val="00206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Congestion </a:t>
            </a:r>
            <a:r>
              <a:rPr lang="en-IN" dirty="0">
                <a:solidFill>
                  <a:srgbClr val="002060"/>
                </a:solidFill>
              </a:rPr>
              <a:t>occurs within the network, it is the network layer that directly </a:t>
            </a:r>
            <a:r>
              <a:rPr lang="en-IN" dirty="0" smtClean="0">
                <a:solidFill>
                  <a:srgbClr val="002060"/>
                </a:solidFill>
              </a:rPr>
              <a:t>experiences it </a:t>
            </a:r>
            <a:r>
              <a:rPr lang="en-IN" dirty="0">
                <a:solidFill>
                  <a:srgbClr val="002060"/>
                </a:solidFill>
              </a:rPr>
              <a:t>and must ultimately determine what to do with the excess packets</a:t>
            </a:r>
            <a:r>
              <a:rPr lang="en-IN" dirty="0" smtClean="0">
                <a:solidFill>
                  <a:srgbClr val="00206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However, the </a:t>
            </a:r>
            <a:r>
              <a:rPr lang="en-IN" dirty="0">
                <a:solidFill>
                  <a:srgbClr val="002060"/>
                </a:solidFill>
              </a:rPr>
              <a:t>most effective way to control congestion is to </a:t>
            </a:r>
            <a:r>
              <a:rPr lang="en-IN" b="1" dirty="0">
                <a:solidFill>
                  <a:srgbClr val="002060"/>
                </a:solidFill>
              </a:rPr>
              <a:t>reduce the load that the </a:t>
            </a:r>
            <a:r>
              <a:rPr lang="en-IN" b="1" dirty="0" smtClean="0">
                <a:solidFill>
                  <a:srgbClr val="002060"/>
                </a:solidFill>
              </a:rPr>
              <a:t>transport </a:t>
            </a:r>
            <a:r>
              <a:rPr lang="en-IN" b="1" dirty="0">
                <a:solidFill>
                  <a:srgbClr val="002060"/>
                </a:solidFill>
              </a:rPr>
              <a:t>layer is placing on the network.</a:t>
            </a:r>
            <a:r>
              <a:rPr lang="en-IN" dirty="0">
                <a:solidFill>
                  <a:srgbClr val="002060"/>
                </a:solidFill>
              </a:rPr>
              <a:t> </a:t>
            </a:r>
            <a:r>
              <a:rPr lang="en-US" dirty="0" smtClean="0">
                <a:solidFill>
                  <a:srgbClr val="002060"/>
                </a:solidFill>
              </a:rPr>
              <a:t>This </a:t>
            </a:r>
            <a:r>
              <a:rPr lang="en-US" dirty="0">
                <a:solidFill>
                  <a:srgbClr val="002060"/>
                </a:solidFill>
              </a:rPr>
              <a:t>requires the network and transport </a:t>
            </a:r>
            <a:r>
              <a:rPr lang="en-US" dirty="0" smtClean="0">
                <a:solidFill>
                  <a:srgbClr val="002060"/>
                </a:solidFill>
              </a:rPr>
              <a:t>layers </a:t>
            </a:r>
            <a:r>
              <a:rPr lang="en-US" dirty="0">
                <a:solidFill>
                  <a:srgbClr val="002060"/>
                </a:solidFill>
              </a:rPr>
              <a:t>to work together. </a:t>
            </a:r>
          </a:p>
        </p:txBody>
      </p:sp>
    </p:spTree>
    <p:extLst>
      <p:ext uri="{BB962C8B-B14F-4D97-AF65-F5344CB8AC3E}">
        <p14:creationId xmlns:p14="http://schemas.microsoft.com/office/powerpoint/2010/main" val="247667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2462213"/>
          </a:xfrm>
          <a:prstGeom prst="rect">
            <a:avLst/>
          </a:prstGeom>
        </p:spPr>
        <p:txBody>
          <a:bodyPr wrap="square">
            <a:spAutoFit/>
          </a:bodyPr>
          <a:lstStyle/>
          <a:p>
            <a:pPr fontAlgn="base"/>
            <a:r>
              <a:rPr lang="en-US" b="1" dirty="0" smtClean="0">
                <a:solidFill>
                  <a:srgbClr val="C00000"/>
                </a:solidFill>
              </a:rPr>
              <a:t>Choke </a:t>
            </a:r>
            <a:r>
              <a:rPr lang="en-US" b="1" dirty="0">
                <a:solidFill>
                  <a:srgbClr val="C00000"/>
                </a:solidFill>
              </a:rPr>
              <a:t>Packet Technique :</a:t>
            </a:r>
            <a:r>
              <a:rPr lang="en-US" dirty="0">
                <a:solidFill>
                  <a:srgbClr val="C00000"/>
                </a:solidFill>
              </a:rPr>
              <a:t> </a:t>
            </a:r>
            <a:endParaRPr lang="en-US" dirty="0" smtClean="0">
              <a:solidFill>
                <a:srgbClr val="C00000"/>
              </a:solidFill>
            </a:endParaRPr>
          </a:p>
          <a:p>
            <a:pPr fontAlgn="base"/>
            <a:endParaRPr lang="en-US" dirty="0" smtClean="0">
              <a:solidFill>
                <a:srgbClr val="C00000"/>
              </a:solidFill>
            </a:endParaRPr>
          </a:p>
          <a:p>
            <a:pPr marL="285750" indent="-285750" algn="just" fontAlgn="base">
              <a:buFont typeface="Arial" panose="020B0604020202020204" pitchFamily="34" charset="0"/>
              <a:buChar char="•"/>
            </a:pPr>
            <a:r>
              <a:rPr lang="en-US" dirty="0" smtClean="0">
                <a:solidFill>
                  <a:srgbClr val="C00000"/>
                </a:solidFill>
              </a:rPr>
              <a:t>Choke </a:t>
            </a:r>
            <a:r>
              <a:rPr lang="en-US" dirty="0">
                <a:solidFill>
                  <a:srgbClr val="C00000"/>
                </a:solidFill>
              </a:rPr>
              <a:t>packet technique is applicable to both virtual networks as well as datagram subnets. </a:t>
            </a:r>
            <a:r>
              <a:rPr lang="en-US" b="1" dirty="0">
                <a:solidFill>
                  <a:srgbClr val="C00000"/>
                </a:solidFill>
              </a:rPr>
              <a:t>A choke packet is a packet sent by a node to the source to inform it of congestion</a:t>
            </a:r>
            <a:r>
              <a:rPr lang="en-US" dirty="0">
                <a:solidFill>
                  <a:srgbClr val="C00000"/>
                </a:solidFill>
              </a:rPr>
              <a:t>. Each router monitors its resources and the utilization at each of its output lines. Whenever the resource utilization exceeds the threshold value which is set by the administrator, </a:t>
            </a:r>
            <a:r>
              <a:rPr lang="en-US" b="1" dirty="0">
                <a:solidFill>
                  <a:srgbClr val="C00000"/>
                </a:solidFill>
              </a:rPr>
              <a:t>the router directly sends a choke packet to the source giving it a feedback to reduce the traffic.</a:t>
            </a:r>
            <a:r>
              <a:rPr lang="en-US" dirty="0">
                <a:solidFill>
                  <a:srgbClr val="C00000"/>
                </a:solidFill>
              </a:rPr>
              <a:t> The intermediate nodes through which the packets has traveled are not warned about congestion. </a:t>
            </a:r>
            <a:endParaRPr lang="en-US" dirty="0" smtClean="0">
              <a:solidFill>
                <a:srgbClr val="C00000"/>
              </a:solidFill>
            </a:endParaRPr>
          </a:p>
          <a:p>
            <a:pPr marL="285750" indent="-285750" fontAlgn="base">
              <a:buFont typeface="Arial" panose="020B0604020202020204" pitchFamily="34" charset="0"/>
              <a:buChar char="•"/>
            </a:pPr>
            <a:endParaRPr lang="en-US" dirty="0">
              <a:solidFill>
                <a:srgbClr val="C00000"/>
              </a:solidFill>
            </a:endParaRPr>
          </a:p>
          <a:p>
            <a:pPr fontAlgn="base"/>
            <a:endParaRPr lang="en-US" dirty="0">
              <a:solidFill>
                <a:srgbClr val="C00000"/>
              </a:solidFill>
            </a:endParaRPr>
          </a:p>
          <a:p>
            <a:pPr marL="285750" indent="-285750" fontAlgn="base">
              <a:buFont typeface="Arial" panose="020B0604020202020204" pitchFamily="34" charset="0"/>
              <a:buChar char="•"/>
            </a:pPr>
            <a:endParaRPr lang="en-US" dirty="0">
              <a:solidFill>
                <a:srgbClr val="C0000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pic>
        <p:nvPicPr>
          <p:cNvPr id="15" name="Picture 14"/>
          <p:cNvPicPr>
            <a:picLocks noChangeAspect="1"/>
          </p:cNvPicPr>
          <p:nvPr/>
        </p:nvPicPr>
        <p:blipFill>
          <a:blip r:embed="rId3"/>
          <a:stretch>
            <a:fillRect/>
          </a:stretch>
        </p:blipFill>
        <p:spPr>
          <a:xfrm>
            <a:off x="537223" y="2948940"/>
            <a:ext cx="8055038" cy="1852778"/>
          </a:xfrm>
          <a:prstGeom prst="rect">
            <a:avLst/>
          </a:prstGeom>
        </p:spPr>
      </p:pic>
    </p:spTree>
    <p:extLst>
      <p:ext uri="{BB962C8B-B14F-4D97-AF65-F5344CB8AC3E}">
        <p14:creationId xmlns:p14="http://schemas.microsoft.com/office/powerpoint/2010/main" val="186942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4401205"/>
          </a:xfrm>
          <a:prstGeom prst="rect">
            <a:avLst/>
          </a:prstGeom>
        </p:spPr>
        <p:txBody>
          <a:bodyPr wrap="square">
            <a:spAutoFit/>
          </a:bodyPr>
          <a:lstStyle/>
          <a:p>
            <a:pPr algn="just" fontAlgn="base"/>
            <a:r>
              <a:rPr lang="en-US" b="1" dirty="0" err="1" smtClean="0">
                <a:solidFill>
                  <a:srgbClr val="C00000"/>
                </a:solidFill>
              </a:rPr>
              <a:t>Implicit..Signaling</a:t>
            </a:r>
            <a:endParaRPr lang="en-US" b="1" dirty="0" smtClean="0">
              <a:solidFill>
                <a:srgbClr val="C00000"/>
              </a:solidFill>
            </a:endParaRPr>
          </a:p>
          <a:p>
            <a:pPr marL="285750" indent="-285750" algn="just" fontAlgn="base">
              <a:buFont typeface="Arial" panose="020B0604020202020204" pitchFamily="34" charset="0"/>
              <a:buChar char="•"/>
            </a:pPr>
            <a:r>
              <a:rPr lang="en-US" dirty="0" smtClean="0">
                <a:solidFill>
                  <a:srgbClr val="C00000"/>
                </a:solidFill>
              </a:rPr>
              <a:t>In </a:t>
            </a:r>
            <a:r>
              <a:rPr lang="en-US" dirty="0">
                <a:solidFill>
                  <a:srgbClr val="C00000"/>
                </a:solidFill>
              </a:rPr>
              <a:t>implicit signaling, there is </a:t>
            </a:r>
            <a:r>
              <a:rPr lang="en-US" b="1" dirty="0">
                <a:solidFill>
                  <a:srgbClr val="C00000"/>
                </a:solidFill>
              </a:rPr>
              <a:t>no communication between the congested nodes and the source</a:t>
            </a:r>
            <a:r>
              <a:rPr lang="en-US" dirty="0">
                <a:solidFill>
                  <a:srgbClr val="C00000"/>
                </a:solidFill>
              </a:rPr>
              <a:t>. The source guesses that there is congestion in a network. For example when sender sends several packets and there is no acknowledgment for a while, one assumption is that there is a congestion. </a:t>
            </a:r>
            <a:br>
              <a:rPr lang="en-US" dirty="0">
                <a:solidFill>
                  <a:srgbClr val="C00000"/>
                </a:solidFill>
              </a:rPr>
            </a:br>
            <a:r>
              <a:rPr lang="en-US" dirty="0">
                <a:solidFill>
                  <a:srgbClr val="C00000"/>
                </a:solidFill>
              </a:rPr>
              <a:t> </a:t>
            </a:r>
          </a:p>
          <a:p>
            <a:pPr algn="just" fontAlgn="base"/>
            <a:r>
              <a:rPr lang="en-US" b="1" dirty="0" err="1" smtClean="0">
                <a:solidFill>
                  <a:srgbClr val="C00000"/>
                </a:solidFill>
              </a:rPr>
              <a:t>Explicit..Signaling</a:t>
            </a:r>
            <a:endParaRPr lang="en-US" b="1" dirty="0" smtClean="0">
              <a:solidFill>
                <a:srgbClr val="C00000"/>
              </a:solidFill>
            </a:endParaRPr>
          </a:p>
          <a:p>
            <a:pPr marL="285750" indent="-285750" algn="just" fontAlgn="base">
              <a:buFont typeface="Arial" panose="020B0604020202020204" pitchFamily="34" charset="0"/>
              <a:buChar char="•"/>
            </a:pPr>
            <a:r>
              <a:rPr lang="en-US" dirty="0">
                <a:solidFill>
                  <a:srgbClr val="C00000"/>
                </a:solidFill>
              </a:rPr>
              <a:t>In explicit signaling, </a:t>
            </a:r>
            <a:r>
              <a:rPr lang="en-US" b="1" dirty="0">
                <a:solidFill>
                  <a:srgbClr val="C00000"/>
                </a:solidFill>
              </a:rPr>
              <a:t>if a node experiences congestion it can explicitly sends a packet to the source </a:t>
            </a:r>
            <a:r>
              <a:rPr lang="en-US" dirty="0">
                <a:solidFill>
                  <a:srgbClr val="C00000"/>
                </a:solidFill>
              </a:rPr>
              <a:t>or destination to inform about congestion. The difference between choke packet and explicit signaling is that the signal is included in the packets that carry data rather than creating a different packet as in case </a:t>
            </a:r>
            <a:r>
              <a:rPr lang="en-US" dirty="0" smtClean="0">
                <a:solidFill>
                  <a:srgbClr val="C00000"/>
                </a:solidFill>
              </a:rPr>
              <a:t>of </a:t>
            </a:r>
            <a:r>
              <a:rPr lang="en-US" dirty="0" err="1" smtClean="0">
                <a:solidFill>
                  <a:srgbClr val="C00000"/>
                </a:solidFill>
              </a:rPr>
              <a:t>choke..packet</a:t>
            </a:r>
            <a:r>
              <a:rPr lang="en-US" dirty="0" smtClean="0">
                <a:solidFill>
                  <a:srgbClr val="C00000"/>
                </a:solidFill>
              </a:rPr>
              <a:t>…technique. Explicit </a:t>
            </a:r>
            <a:r>
              <a:rPr lang="en-US" dirty="0">
                <a:solidFill>
                  <a:srgbClr val="C00000"/>
                </a:solidFill>
              </a:rPr>
              <a:t>signaling can occur in either forward or backward direction. </a:t>
            </a:r>
          </a:p>
          <a:p>
            <a:pPr marL="285750" indent="-285750" algn="just" fontAlgn="base">
              <a:buFont typeface="Arial" panose="020B0604020202020204" pitchFamily="34" charset="0"/>
              <a:buChar char="•"/>
            </a:pPr>
            <a:endParaRPr lang="en-US" b="1" dirty="0" smtClean="0">
              <a:solidFill>
                <a:srgbClr val="C00000"/>
              </a:solidFill>
            </a:endParaRPr>
          </a:p>
          <a:p>
            <a:pPr marL="285750" indent="-285750" algn="just" fontAlgn="base">
              <a:buFont typeface="Arial" panose="020B0604020202020204" pitchFamily="34" charset="0"/>
              <a:buChar char="•"/>
            </a:pPr>
            <a:r>
              <a:rPr lang="en-US" b="1" dirty="0" smtClean="0">
                <a:solidFill>
                  <a:srgbClr val="002060"/>
                </a:solidFill>
              </a:rPr>
              <a:t>Forward </a:t>
            </a:r>
            <a:r>
              <a:rPr lang="en-US" b="1" dirty="0">
                <a:solidFill>
                  <a:srgbClr val="002060"/>
                </a:solidFill>
              </a:rPr>
              <a:t>Signaling :</a:t>
            </a:r>
            <a:r>
              <a:rPr lang="en-US" dirty="0">
                <a:solidFill>
                  <a:srgbClr val="002060"/>
                </a:solidFill>
              </a:rPr>
              <a:t> In forward signaling, </a:t>
            </a:r>
            <a:r>
              <a:rPr lang="en-US" b="1" dirty="0">
                <a:solidFill>
                  <a:srgbClr val="002060"/>
                </a:solidFill>
              </a:rPr>
              <a:t>a signal is sent in the direction of the congestion. </a:t>
            </a:r>
            <a:r>
              <a:rPr lang="en-US" dirty="0">
                <a:solidFill>
                  <a:srgbClr val="002060"/>
                </a:solidFill>
              </a:rPr>
              <a:t>The destination is warned about congestion. The receiver in this case adopt policies to prevent further congestion</a:t>
            </a:r>
            <a:r>
              <a:rPr lang="en-US" dirty="0" smtClean="0">
                <a:solidFill>
                  <a:srgbClr val="002060"/>
                </a:solidFill>
              </a:rPr>
              <a:t>.</a:t>
            </a:r>
          </a:p>
          <a:p>
            <a:pPr marL="285750" indent="-285750" algn="just" fontAlgn="base">
              <a:buFont typeface="Arial" panose="020B0604020202020204" pitchFamily="34" charset="0"/>
              <a:buChar char="•"/>
            </a:pPr>
            <a:endParaRPr lang="en-US" dirty="0">
              <a:solidFill>
                <a:srgbClr val="002060"/>
              </a:solidFill>
            </a:endParaRPr>
          </a:p>
          <a:p>
            <a:pPr marL="285750" indent="-285750" algn="just" fontAlgn="base">
              <a:buFont typeface="Arial" panose="020B0604020202020204" pitchFamily="34" charset="0"/>
              <a:buChar char="•"/>
            </a:pPr>
            <a:r>
              <a:rPr lang="en-US" b="1" dirty="0">
                <a:solidFill>
                  <a:srgbClr val="002060"/>
                </a:solidFill>
              </a:rPr>
              <a:t>Backward Signaling :</a:t>
            </a:r>
            <a:r>
              <a:rPr lang="en-US" dirty="0">
                <a:solidFill>
                  <a:srgbClr val="002060"/>
                </a:solidFill>
              </a:rPr>
              <a:t> In backward signaling, </a:t>
            </a:r>
            <a:r>
              <a:rPr lang="en-US" b="1" dirty="0">
                <a:solidFill>
                  <a:srgbClr val="002060"/>
                </a:solidFill>
              </a:rPr>
              <a:t>a signal is sent in the opposite direction of the congestion</a:t>
            </a:r>
            <a:r>
              <a:rPr lang="en-US" dirty="0">
                <a:solidFill>
                  <a:srgbClr val="002060"/>
                </a:solidFill>
              </a:rPr>
              <a:t>. The source is warned about congestion and it needs to slow down.</a:t>
            </a:r>
          </a:p>
          <a:p>
            <a:pPr algn="just" fontAlgn="base"/>
            <a:endParaRPr lang="en-US" dirty="0">
              <a:solidFill>
                <a:srgbClr val="002060"/>
              </a:solidFill>
            </a:endParaRPr>
          </a:p>
          <a:p>
            <a:pPr algn="just" fontAlgn="base"/>
            <a:endParaRPr lang="en-US" dirty="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523220"/>
          </a:xfrm>
          <a:prstGeom prst="rect">
            <a:avLst/>
          </a:prstGeom>
        </p:spPr>
        <p:txBody>
          <a:bodyPr wrap="square">
            <a:spAutoFit/>
          </a:bodyPr>
          <a:lstStyle/>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34122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523220"/>
          </a:xfrm>
          <a:prstGeom prst="rect">
            <a:avLst/>
          </a:prstGeom>
        </p:spPr>
        <p:txBody>
          <a:bodyPr wrap="square">
            <a:spAutoFit/>
          </a:bodyPr>
          <a:lstStyle/>
          <a:p>
            <a:pPr algn="just" fontAlgn="base"/>
            <a:endParaRPr lang="en-US" dirty="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523220"/>
          </a:xfrm>
          <a:prstGeom prst="rect">
            <a:avLst/>
          </a:prstGeom>
        </p:spPr>
        <p:txBody>
          <a:bodyPr wrap="square">
            <a:spAutoFit/>
          </a:bodyPr>
          <a:lstStyle/>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9562710"/>
              </p:ext>
            </p:extLst>
          </p:nvPr>
        </p:nvGraphicFramePr>
        <p:xfrm>
          <a:off x="87084" y="1051188"/>
          <a:ext cx="8828765" cy="4192752"/>
        </p:xfrm>
        <a:graphic>
          <a:graphicData uri="http://schemas.openxmlformats.org/drawingml/2006/table">
            <a:tbl>
              <a:tblPr/>
              <a:tblGrid>
                <a:gridCol w="2095255"/>
                <a:gridCol w="3841090"/>
                <a:gridCol w="2892420"/>
              </a:tblGrid>
              <a:tr h="254802">
                <a:tc>
                  <a:txBody>
                    <a:bodyPr/>
                    <a:lstStyle/>
                    <a:p>
                      <a:pPr algn="just" fontAlgn="t"/>
                      <a:r>
                        <a:rPr lang="en-IN" sz="1400" b="1" dirty="0">
                          <a:solidFill>
                            <a:srgbClr val="C00000"/>
                          </a:solidFill>
                          <a:effectLst/>
                          <a:latin typeface="inherit"/>
                        </a:rPr>
                        <a:t>Basis of Difference</a:t>
                      </a:r>
                    </a:p>
                  </a:txBody>
                  <a:tcPr marL="9747" marR="9747" marT="9747" marB="9747">
                    <a:lnL>
                      <a:noFill/>
                    </a:lnL>
                    <a:lnR>
                      <a:noFill/>
                    </a:lnR>
                    <a:lnT>
                      <a:noFill/>
                    </a:lnT>
                    <a:lnB>
                      <a:noFill/>
                    </a:lnB>
                  </a:tcPr>
                </a:tc>
                <a:tc>
                  <a:txBody>
                    <a:bodyPr/>
                    <a:lstStyle/>
                    <a:p>
                      <a:pPr algn="just" fontAlgn="t"/>
                      <a:r>
                        <a:rPr lang="en-IN" sz="1400" b="1" dirty="0">
                          <a:solidFill>
                            <a:srgbClr val="002060"/>
                          </a:solidFill>
                          <a:effectLst/>
                          <a:latin typeface="inherit"/>
                        </a:rPr>
                        <a:t>Open Loop </a:t>
                      </a:r>
                      <a:r>
                        <a:rPr lang="en-IN" sz="1400" b="1" dirty="0" smtClean="0">
                          <a:solidFill>
                            <a:srgbClr val="002060"/>
                          </a:solidFill>
                          <a:effectLst/>
                          <a:latin typeface="inherit"/>
                        </a:rPr>
                        <a:t>Congestion</a:t>
                      </a:r>
                      <a:r>
                        <a:rPr lang="en-IN" sz="1400" b="1" baseline="0" dirty="0" smtClean="0">
                          <a:solidFill>
                            <a:srgbClr val="002060"/>
                          </a:solidFill>
                          <a:effectLst/>
                          <a:latin typeface="inherit"/>
                        </a:rPr>
                        <a:t> </a:t>
                      </a:r>
                      <a:r>
                        <a:rPr lang="en-IN" sz="1400" b="1" dirty="0" smtClean="0">
                          <a:solidFill>
                            <a:srgbClr val="002060"/>
                          </a:solidFill>
                          <a:effectLst/>
                          <a:latin typeface="inherit"/>
                        </a:rPr>
                        <a:t>System</a:t>
                      </a:r>
                      <a:endParaRPr lang="en-IN" sz="1400" b="1" dirty="0">
                        <a:solidFill>
                          <a:srgbClr val="002060"/>
                        </a:solidFill>
                        <a:effectLst/>
                        <a:latin typeface="inherit"/>
                      </a:endParaRPr>
                    </a:p>
                  </a:txBody>
                  <a:tcPr marL="9747" marR="9747" marT="9747" marB="9747">
                    <a:lnL>
                      <a:noFill/>
                    </a:lnL>
                    <a:lnR>
                      <a:noFill/>
                    </a:lnR>
                    <a:lnT>
                      <a:noFill/>
                    </a:lnT>
                    <a:lnB>
                      <a:noFill/>
                    </a:lnB>
                  </a:tcPr>
                </a:tc>
                <a:tc>
                  <a:txBody>
                    <a:bodyPr/>
                    <a:lstStyle/>
                    <a:p>
                      <a:pPr algn="just" fontAlgn="t"/>
                      <a:r>
                        <a:rPr lang="en-IN" sz="1400" b="1" dirty="0">
                          <a:solidFill>
                            <a:srgbClr val="C00000"/>
                          </a:solidFill>
                          <a:effectLst/>
                          <a:latin typeface="inherit"/>
                        </a:rPr>
                        <a:t>Closed Loop </a:t>
                      </a:r>
                      <a:r>
                        <a:rPr lang="en-IN" sz="1400" b="1" dirty="0" smtClean="0">
                          <a:solidFill>
                            <a:srgbClr val="C00000"/>
                          </a:solidFill>
                          <a:effectLst/>
                          <a:latin typeface="inherit"/>
                        </a:rPr>
                        <a:t>Congestion</a:t>
                      </a:r>
                      <a:r>
                        <a:rPr lang="en-IN" sz="1400" b="1" baseline="0" dirty="0" smtClean="0">
                          <a:solidFill>
                            <a:srgbClr val="C00000"/>
                          </a:solidFill>
                          <a:effectLst/>
                          <a:latin typeface="inherit"/>
                        </a:rPr>
                        <a:t> </a:t>
                      </a:r>
                      <a:r>
                        <a:rPr lang="en-IN" sz="1400" b="1" dirty="0" smtClean="0">
                          <a:solidFill>
                            <a:srgbClr val="C00000"/>
                          </a:solidFill>
                          <a:effectLst/>
                          <a:latin typeface="inherit"/>
                        </a:rPr>
                        <a:t>System</a:t>
                      </a:r>
                      <a:endParaRPr lang="en-IN" sz="1400" b="1" dirty="0">
                        <a:solidFill>
                          <a:srgbClr val="C00000"/>
                        </a:solidFill>
                        <a:effectLst/>
                        <a:latin typeface="inherit"/>
                      </a:endParaRPr>
                    </a:p>
                  </a:txBody>
                  <a:tcPr marL="9747" marR="9747" marT="9747" marB="9747">
                    <a:lnL>
                      <a:noFill/>
                    </a:lnL>
                    <a:lnR>
                      <a:noFill/>
                    </a:lnR>
                    <a:lnT>
                      <a:noFill/>
                    </a:lnT>
                    <a:lnB>
                      <a:noFill/>
                    </a:lnB>
                  </a:tcPr>
                </a:tc>
              </a:tr>
              <a:tr h="706614">
                <a:tc>
                  <a:txBody>
                    <a:bodyPr/>
                    <a:lstStyle/>
                    <a:p>
                      <a:pPr marL="285750" indent="-285750" algn="just" fontAlgn="ctr">
                        <a:buFont typeface="Arial" panose="020B0604020202020204" pitchFamily="34" charset="0"/>
                        <a:buChar char="•"/>
                      </a:pPr>
                      <a:r>
                        <a:rPr lang="en-IN" sz="1400" dirty="0">
                          <a:solidFill>
                            <a:srgbClr val="C00000"/>
                          </a:solidFill>
                          <a:effectLst/>
                        </a:rPr>
                        <a:t>Definition</a:t>
                      </a:r>
                    </a:p>
                  </a:txBody>
                  <a:tcPr marL="9747" marR="9747" marT="9747" marB="9747" anchor="ctr">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002060"/>
                          </a:solidFill>
                          <a:effectLst/>
                        </a:rPr>
                        <a:t>A control system in which there is no feedback path is provided is called an </a:t>
                      </a:r>
                      <a:r>
                        <a:rPr lang="en-US" sz="1400" i="1" dirty="0">
                          <a:solidFill>
                            <a:srgbClr val="002060"/>
                          </a:solidFill>
                          <a:effectLst/>
                        </a:rPr>
                        <a:t>open loop control system.</a:t>
                      </a:r>
                      <a:endParaRPr lang="en-US" sz="1400" dirty="0">
                        <a:solidFill>
                          <a:srgbClr val="002060"/>
                        </a:solidFill>
                        <a:effectLst/>
                      </a:endParaRPr>
                    </a:p>
                  </a:txBody>
                  <a:tcPr marL="9747" marR="9747" marT="9747" marB="9747">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C00000"/>
                          </a:solidFill>
                          <a:effectLst/>
                        </a:rPr>
                        <a:t>The control system in which there is a feedback path present is called a </a:t>
                      </a:r>
                      <a:r>
                        <a:rPr lang="en-US" sz="1400" i="1" dirty="0">
                          <a:solidFill>
                            <a:srgbClr val="C00000"/>
                          </a:solidFill>
                          <a:effectLst/>
                        </a:rPr>
                        <a:t>closed loop control system</a:t>
                      </a:r>
                      <a:r>
                        <a:rPr lang="en-US" sz="1400" dirty="0">
                          <a:solidFill>
                            <a:srgbClr val="C00000"/>
                          </a:solidFill>
                          <a:effectLst/>
                        </a:rPr>
                        <a:t>.</a:t>
                      </a:r>
                    </a:p>
                  </a:txBody>
                  <a:tcPr marL="9747" marR="9747" marT="9747" marB="9747">
                    <a:lnL>
                      <a:noFill/>
                    </a:lnL>
                    <a:lnR>
                      <a:noFill/>
                    </a:lnR>
                    <a:lnT>
                      <a:noFill/>
                    </a:lnT>
                    <a:lnB>
                      <a:noFill/>
                    </a:lnB>
                  </a:tcPr>
                </a:tc>
              </a:tr>
              <a:tr h="480708">
                <a:tc>
                  <a:txBody>
                    <a:bodyPr/>
                    <a:lstStyle/>
                    <a:p>
                      <a:pPr marL="285750" indent="-285750" algn="just" fontAlgn="ctr">
                        <a:buFont typeface="Arial" panose="020B0604020202020204" pitchFamily="34" charset="0"/>
                        <a:buChar char="•"/>
                      </a:pPr>
                      <a:r>
                        <a:rPr lang="en-IN" sz="1400" dirty="0">
                          <a:solidFill>
                            <a:srgbClr val="C00000"/>
                          </a:solidFill>
                          <a:effectLst/>
                        </a:rPr>
                        <a:t>Also called</a:t>
                      </a:r>
                    </a:p>
                  </a:txBody>
                  <a:tcPr marL="9747" marR="9747" marT="9747" marB="9747" anchor="ctr">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002060"/>
                          </a:solidFill>
                          <a:effectLst/>
                        </a:rPr>
                        <a:t>Open loop control system is also called non-feedback control system.</a:t>
                      </a:r>
                    </a:p>
                  </a:txBody>
                  <a:tcPr marL="9747" marR="9747" marT="9747" marB="9747">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C00000"/>
                          </a:solidFill>
                          <a:effectLst/>
                        </a:rPr>
                        <a:t>Closed loop control system is also called a feedback control system.</a:t>
                      </a:r>
                    </a:p>
                  </a:txBody>
                  <a:tcPr marL="9747" marR="9747" marT="9747" marB="9747">
                    <a:lnL>
                      <a:noFill/>
                    </a:lnL>
                    <a:lnR>
                      <a:noFill/>
                    </a:lnR>
                    <a:lnT>
                      <a:noFill/>
                    </a:lnT>
                    <a:lnB>
                      <a:noFill/>
                    </a:lnB>
                  </a:tcPr>
                </a:tc>
              </a:tr>
              <a:tr h="480708">
                <a:tc>
                  <a:txBody>
                    <a:bodyPr/>
                    <a:lstStyle/>
                    <a:p>
                      <a:pPr marL="285750" indent="-285750" algn="just" fontAlgn="ctr">
                        <a:buFont typeface="Arial" panose="020B0604020202020204" pitchFamily="34" charset="0"/>
                        <a:buChar char="•"/>
                      </a:pPr>
                      <a:r>
                        <a:rPr lang="en-IN" sz="1400" dirty="0">
                          <a:solidFill>
                            <a:srgbClr val="C00000"/>
                          </a:solidFill>
                          <a:effectLst/>
                        </a:rPr>
                        <a:t>Control action</a:t>
                      </a:r>
                    </a:p>
                  </a:txBody>
                  <a:tcPr marL="9747" marR="9747" marT="9747" marB="9747" anchor="ctr">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002060"/>
                          </a:solidFill>
                          <a:effectLst/>
                        </a:rPr>
                        <a:t>In open loop control system, the control action is independent of the output of the overall system.</a:t>
                      </a:r>
                    </a:p>
                  </a:txBody>
                  <a:tcPr marL="9747" marR="9747" marT="9747" marB="9747">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C00000"/>
                          </a:solidFill>
                          <a:effectLst/>
                        </a:rPr>
                        <a:t>In closed loop control system, the control action is dependent on the output of the system.</a:t>
                      </a:r>
                    </a:p>
                  </a:txBody>
                  <a:tcPr marL="9747" marR="9747" marT="9747" marB="9747">
                    <a:lnL>
                      <a:noFill/>
                    </a:lnL>
                    <a:lnR>
                      <a:noFill/>
                    </a:lnR>
                    <a:lnT>
                      <a:noFill/>
                    </a:lnT>
                    <a:lnB>
                      <a:noFill/>
                    </a:lnB>
                  </a:tcPr>
                </a:tc>
              </a:tr>
              <a:tr h="480708">
                <a:tc>
                  <a:txBody>
                    <a:bodyPr/>
                    <a:lstStyle/>
                    <a:p>
                      <a:pPr marL="285750" indent="-285750" algn="just" fontAlgn="ctr">
                        <a:buFont typeface="Arial" panose="020B0604020202020204" pitchFamily="34" charset="0"/>
                        <a:buChar char="•"/>
                      </a:pPr>
                      <a:r>
                        <a:rPr lang="en-IN" sz="1400" dirty="0">
                          <a:solidFill>
                            <a:srgbClr val="C00000"/>
                          </a:solidFill>
                          <a:effectLst/>
                        </a:rPr>
                        <a:t>Design complexity</a:t>
                      </a:r>
                    </a:p>
                  </a:txBody>
                  <a:tcPr marL="9747" marR="9747" marT="9747" marB="9747" anchor="ctr">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002060"/>
                          </a:solidFill>
                          <a:effectLst/>
                        </a:rPr>
                        <a:t>The design and construction of an open loop control system is quite simple.</a:t>
                      </a:r>
                    </a:p>
                  </a:txBody>
                  <a:tcPr marL="9747" marR="9747" marT="9747" marB="9747">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C00000"/>
                          </a:solidFill>
                          <a:effectLst/>
                        </a:rPr>
                        <a:t>Closed loop control system has comparatively complex design and construction.</a:t>
                      </a:r>
                    </a:p>
                  </a:txBody>
                  <a:tcPr marL="9747" marR="9747" marT="9747" marB="9747">
                    <a:lnL>
                      <a:noFill/>
                    </a:lnL>
                    <a:lnR>
                      <a:noFill/>
                    </a:lnR>
                    <a:lnT>
                      <a:noFill/>
                    </a:lnT>
                    <a:lnB>
                      <a:noFill/>
                    </a:lnB>
                  </a:tcPr>
                </a:tc>
              </a:tr>
              <a:tr h="932520">
                <a:tc>
                  <a:txBody>
                    <a:bodyPr/>
                    <a:lstStyle/>
                    <a:p>
                      <a:pPr marL="285750" indent="-285750" algn="just" fontAlgn="ctr">
                        <a:buFont typeface="Arial" panose="020B0604020202020204" pitchFamily="34" charset="0"/>
                        <a:buChar char="•"/>
                      </a:pPr>
                      <a:r>
                        <a:rPr lang="en-IN" sz="1400" dirty="0">
                          <a:solidFill>
                            <a:srgbClr val="C00000"/>
                          </a:solidFill>
                          <a:effectLst/>
                        </a:rPr>
                        <a:t>Main Components</a:t>
                      </a:r>
                    </a:p>
                  </a:txBody>
                  <a:tcPr marL="9747" marR="9747" marT="9747" marB="9747" anchor="ctr">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002060"/>
                          </a:solidFill>
                          <a:effectLst/>
                        </a:rPr>
                        <a:t>The major components of an open loop control system are − controller and plant.</a:t>
                      </a:r>
                    </a:p>
                  </a:txBody>
                  <a:tcPr marL="9747" marR="9747" marT="9747" marB="9747">
                    <a:lnL>
                      <a:noFill/>
                    </a:lnL>
                    <a:lnR>
                      <a:noFill/>
                    </a:lnR>
                    <a:lnT>
                      <a:noFill/>
                    </a:lnT>
                    <a:lnB>
                      <a:noFill/>
                    </a:lnB>
                  </a:tcPr>
                </a:tc>
                <a:tc>
                  <a:txBody>
                    <a:bodyPr/>
                    <a:lstStyle/>
                    <a:p>
                      <a:pPr marL="285750" indent="-285750" algn="just" fontAlgn="t">
                        <a:buFont typeface="Arial" panose="020B0604020202020204" pitchFamily="34" charset="0"/>
                        <a:buChar char="•"/>
                      </a:pPr>
                      <a:r>
                        <a:rPr lang="en-US" sz="1400" dirty="0">
                          <a:solidFill>
                            <a:srgbClr val="C00000"/>
                          </a:solidFill>
                          <a:effectLst/>
                        </a:rPr>
                        <a:t>The main components of a closed loop control system are − Controller, plant or process, feedback element and error detector (comparator).</a:t>
                      </a:r>
                    </a:p>
                  </a:txBody>
                  <a:tcPr marL="9747" marR="9747" marT="9747" marB="9747">
                    <a:lnL>
                      <a:noFill/>
                    </a:lnL>
                    <a:lnR>
                      <a:noFill/>
                    </a:lnR>
                    <a:lnT>
                      <a:noFill/>
                    </a:lnT>
                    <a:lnB>
                      <a:noFill/>
                    </a:lnB>
                  </a:tcPr>
                </a:tc>
              </a:tr>
            </a:tbl>
          </a:graphicData>
        </a:graphic>
      </p:graphicFrame>
    </p:spTree>
    <p:extLst>
      <p:ext uri="{BB962C8B-B14F-4D97-AF65-F5344CB8AC3E}">
        <p14:creationId xmlns:p14="http://schemas.microsoft.com/office/powerpoint/2010/main" val="270612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523220"/>
          </a:xfrm>
          <a:prstGeom prst="rect">
            <a:avLst/>
          </a:prstGeom>
        </p:spPr>
        <p:txBody>
          <a:bodyPr wrap="square">
            <a:spAutoFit/>
          </a:bodyPr>
          <a:lstStyle/>
          <a:p>
            <a:pPr algn="just" fontAlgn="base"/>
            <a:endParaRPr lang="en-US" dirty="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523220"/>
          </a:xfrm>
          <a:prstGeom prst="rect">
            <a:avLst/>
          </a:prstGeom>
        </p:spPr>
        <p:txBody>
          <a:bodyPr wrap="square">
            <a:spAutoFit/>
          </a:bodyPr>
          <a:lstStyle/>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494693274"/>
              </p:ext>
            </p:extLst>
          </p:nvPr>
        </p:nvGraphicFramePr>
        <p:xfrm>
          <a:off x="104777" y="1017476"/>
          <a:ext cx="8886821" cy="3772238"/>
        </p:xfrm>
        <a:graphic>
          <a:graphicData uri="http://schemas.openxmlformats.org/drawingml/2006/table">
            <a:tbl>
              <a:tblPr/>
              <a:tblGrid>
                <a:gridCol w="2109271"/>
                <a:gridCol w="3815276"/>
                <a:gridCol w="2962274"/>
              </a:tblGrid>
              <a:tr h="274982">
                <a:tc>
                  <a:txBody>
                    <a:bodyPr/>
                    <a:lstStyle/>
                    <a:p>
                      <a:pPr algn="just" fontAlgn="t"/>
                      <a:r>
                        <a:rPr lang="en-IN" sz="1200" b="1" dirty="0">
                          <a:solidFill>
                            <a:srgbClr val="C00000"/>
                          </a:solidFill>
                          <a:effectLst/>
                          <a:latin typeface="inherit"/>
                        </a:rPr>
                        <a:t>Basis of Difference</a:t>
                      </a:r>
                    </a:p>
                  </a:txBody>
                  <a:tcPr marL="9747" marR="9747" marT="9747" marB="9747">
                    <a:lnL>
                      <a:noFill/>
                    </a:lnL>
                    <a:lnR>
                      <a:noFill/>
                    </a:lnR>
                    <a:lnT>
                      <a:noFill/>
                    </a:lnT>
                    <a:lnB>
                      <a:noFill/>
                    </a:lnB>
                  </a:tcPr>
                </a:tc>
                <a:tc>
                  <a:txBody>
                    <a:bodyPr/>
                    <a:lstStyle/>
                    <a:p>
                      <a:pPr algn="just" fontAlgn="t"/>
                      <a:r>
                        <a:rPr lang="en-IN" sz="1200" b="1" dirty="0">
                          <a:solidFill>
                            <a:srgbClr val="C00000"/>
                          </a:solidFill>
                          <a:effectLst/>
                          <a:latin typeface="inherit"/>
                        </a:rPr>
                        <a:t>Open Loop </a:t>
                      </a:r>
                      <a:r>
                        <a:rPr lang="en-IN" sz="1200" b="1" dirty="0" smtClean="0">
                          <a:solidFill>
                            <a:srgbClr val="C00000"/>
                          </a:solidFill>
                          <a:effectLst/>
                          <a:latin typeface="inherit"/>
                        </a:rPr>
                        <a:t>Congestion </a:t>
                      </a:r>
                      <a:r>
                        <a:rPr lang="en-IN" sz="1200" b="1" dirty="0">
                          <a:solidFill>
                            <a:srgbClr val="C00000"/>
                          </a:solidFill>
                          <a:effectLst/>
                          <a:latin typeface="inherit"/>
                        </a:rPr>
                        <a:t>System</a:t>
                      </a:r>
                    </a:p>
                  </a:txBody>
                  <a:tcPr marL="9747" marR="9747" marT="9747" marB="9747">
                    <a:lnL>
                      <a:noFill/>
                    </a:lnL>
                    <a:lnR>
                      <a:noFill/>
                    </a:lnR>
                    <a:lnT>
                      <a:noFill/>
                    </a:lnT>
                    <a:lnB>
                      <a:noFill/>
                    </a:lnB>
                  </a:tcPr>
                </a:tc>
                <a:tc>
                  <a:txBody>
                    <a:bodyPr/>
                    <a:lstStyle/>
                    <a:p>
                      <a:pPr algn="just" fontAlgn="t"/>
                      <a:r>
                        <a:rPr lang="en-IN" sz="1200" b="1" dirty="0">
                          <a:solidFill>
                            <a:srgbClr val="C00000"/>
                          </a:solidFill>
                          <a:effectLst/>
                          <a:latin typeface="inherit"/>
                        </a:rPr>
                        <a:t>Closed Loop </a:t>
                      </a:r>
                      <a:r>
                        <a:rPr lang="en-IN" sz="1200" b="1" dirty="0" smtClean="0">
                          <a:solidFill>
                            <a:srgbClr val="C00000"/>
                          </a:solidFill>
                          <a:effectLst/>
                          <a:latin typeface="inherit"/>
                        </a:rPr>
                        <a:t>Congestion </a:t>
                      </a:r>
                      <a:r>
                        <a:rPr lang="en-IN" sz="1200" b="1" dirty="0">
                          <a:solidFill>
                            <a:srgbClr val="C00000"/>
                          </a:solidFill>
                          <a:effectLst/>
                          <a:latin typeface="inherit"/>
                        </a:rPr>
                        <a:t>System</a:t>
                      </a:r>
                    </a:p>
                  </a:txBody>
                  <a:tcPr marL="9747" marR="9747" marT="9747" marB="9747">
                    <a:lnL>
                      <a:noFill/>
                    </a:lnL>
                    <a:lnR>
                      <a:noFill/>
                    </a:lnR>
                    <a:lnT>
                      <a:noFill/>
                    </a:lnT>
                    <a:lnB>
                      <a:noFill/>
                    </a:lnB>
                  </a:tcPr>
                </a:tc>
              </a:tr>
              <a:tr h="415765">
                <a:tc>
                  <a:txBody>
                    <a:bodyPr/>
                    <a:lstStyle/>
                    <a:p>
                      <a:pPr marL="171450" indent="-171450" algn="just" fontAlgn="ctr">
                        <a:buFont typeface="Arial" panose="020B0604020202020204" pitchFamily="34" charset="0"/>
                        <a:buChar char="•"/>
                      </a:pPr>
                      <a:r>
                        <a:rPr lang="en-IN" sz="1200" dirty="0">
                          <a:solidFill>
                            <a:srgbClr val="C00000"/>
                          </a:solidFill>
                          <a:effectLst/>
                        </a:rPr>
                        <a:t>Reliability</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The reliability of open loop control system is less.</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The closed loop control system is more reliable.</a:t>
                      </a:r>
                    </a:p>
                  </a:txBody>
                  <a:tcPr marL="9747" marR="9747" marT="9747" marB="9747">
                    <a:lnL>
                      <a:noFill/>
                    </a:lnL>
                    <a:lnR>
                      <a:noFill/>
                    </a:lnR>
                    <a:lnT>
                      <a:noFill/>
                    </a:lnT>
                    <a:lnB>
                      <a:noFill/>
                    </a:lnB>
                  </a:tcPr>
                </a:tc>
              </a:tr>
              <a:tr h="762577">
                <a:tc>
                  <a:txBody>
                    <a:bodyPr/>
                    <a:lstStyle/>
                    <a:p>
                      <a:pPr marL="171450" indent="-171450" algn="just" fontAlgn="ctr">
                        <a:buFont typeface="Arial" panose="020B0604020202020204" pitchFamily="34" charset="0"/>
                        <a:buChar char="•"/>
                      </a:pPr>
                      <a:r>
                        <a:rPr lang="en-IN" sz="1200" dirty="0">
                          <a:solidFill>
                            <a:srgbClr val="C00000"/>
                          </a:solidFill>
                          <a:effectLst/>
                        </a:rPr>
                        <a:t>Accuracy</a:t>
                      </a:r>
                    </a:p>
                  </a:txBody>
                  <a:tcPr marL="9747" marR="9747" marT="9747" marB="9747" anchor="ctr">
                    <a:lnL>
                      <a:noFill/>
                    </a:lnL>
                    <a:lnR>
                      <a:noFill/>
                    </a:lnR>
                    <a:lnT>
                      <a:noFill/>
                    </a:lnT>
                    <a:lnB>
                      <a:noFill/>
                    </a:lnB>
                  </a:tcPr>
                </a:tc>
                <a:tc>
                  <a:txBody>
                    <a:bodyPr/>
                    <a:lstStyle/>
                    <a:p>
                      <a:pPr marL="171450" indent="-171450" algn="just" fontAlgn="ctr">
                        <a:buFont typeface="Arial" panose="020B0604020202020204" pitchFamily="34" charset="0"/>
                        <a:buChar char="•"/>
                      </a:pPr>
                      <a:r>
                        <a:rPr lang="en-US" sz="1200" dirty="0">
                          <a:solidFill>
                            <a:srgbClr val="002060"/>
                          </a:solidFill>
                          <a:effectLst/>
                        </a:rPr>
                        <a:t>The accuracy of open loop control system depends upon the system calibration and therefore, may be less.</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Closed loop control system is comparatively accurate because the feedback maintains its accuracy.</a:t>
                      </a:r>
                    </a:p>
                  </a:txBody>
                  <a:tcPr marL="9747" marR="9747" marT="9747" marB="9747">
                    <a:lnL>
                      <a:noFill/>
                    </a:lnL>
                    <a:lnR>
                      <a:noFill/>
                    </a:lnR>
                    <a:lnT>
                      <a:noFill/>
                    </a:lnT>
                    <a:lnB>
                      <a:noFill/>
                    </a:lnB>
                  </a:tcPr>
                </a:tc>
              </a:tr>
              <a:tr h="762577">
                <a:tc>
                  <a:txBody>
                    <a:bodyPr/>
                    <a:lstStyle/>
                    <a:p>
                      <a:pPr marL="171450" indent="-171450" algn="just" fontAlgn="ctr">
                        <a:buFont typeface="Arial" panose="020B0604020202020204" pitchFamily="34" charset="0"/>
                        <a:buChar char="•"/>
                      </a:pPr>
                      <a:r>
                        <a:rPr lang="en-US" sz="1200" dirty="0">
                          <a:solidFill>
                            <a:srgbClr val="C00000"/>
                          </a:solidFill>
                          <a:effectLst/>
                        </a:rPr>
                        <a:t>Stability (in terms of output)</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The stability of open loop control system is more, i.e., the output of the open loop system remains constant.</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Closed loop control system is comparatively less stable.</a:t>
                      </a:r>
                    </a:p>
                  </a:txBody>
                  <a:tcPr marL="9747" marR="9747" marT="9747" marB="9747">
                    <a:lnL>
                      <a:noFill/>
                    </a:lnL>
                    <a:lnR>
                      <a:noFill/>
                    </a:lnR>
                    <a:lnT>
                      <a:noFill/>
                    </a:lnT>
                    <a:lnB>
                      <a:noFill/>
                    </a:lnB>
                  </a:tcPr>
                </a:tc>
              </a:tr>
              <a:tr h="518779">
                <a:tc>
                  <a:txBody>
                    <a:bodyPr/>
                    <a:lstStyle/>
                    <a:p>
                      <a:pPr marL="171450" indent="-171450" algn="just" fontAlgn="ctr">
                        <a:buFont typeface="Arial" panose="020B0604020202020204" pitchFamily="34" charset="0"/>
                        <a:buChar char="•"/>
                      </a:pPr>
                      <a:r>
                        <a:rPr lang="en-IN" sz="1200" dirty="0">
                          <a:solidFill>
                            <a:srgbClr val="C00000"/>
                          </a:solidFill>
                          <a:effectLst/>
                        </a:rPr>
                        <a:t>Optimization</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The open loop control system is not optimized.</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Closed loop control system is optimized to produce the desired output.</a:t>
                      </a:r>
                    </a:p>
                  </a:txBody>
                  <a:tcPr marL="9747" marR="9747" marT="9747" marB="9747">
                    <a:lnL>
                      <a:noFill/>
                    </a:lnL>
                    <a:lnR>
                      <a:noFill/>
                    </a:lnR>
                    <a:lnT>
                      <a:noFill/>
                    </a:lnT>
                    <a:lnB>
                      <a:noFill/>
                    </a:lnB>
                  </a:tcPr>
                </a:tc>
              </a:tr>
              <a:tr h="518779">
                <a:tc>
                  <a:txBody>
                    <a:bodyPr/>
                    <a:lstStyle/>
                    <a:p>
                      <a:pPr marL="171450" indent="-171450" algn="just" fontAlgn="ctr">
                        <a:buFont typeface="Arial" panose="020B0604020202020204" pitchFamily="34" charset="0"/>
                        <a:buChar char="•"/>
                      </a:pPr>
                      <a:r>
                        <a:rPr lang="en-IN" sz="1200" dirty="0">
                          <a:solidFill>
                            <a:srgbClr val="C00000"/>
                          </a:solidFill>
                          <a:effectLst/>
                        </a:rPr>
                        <a:t>Maintenance</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Open loop control system requires less maintenance.</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Comparatively more maintenance is needed in closed loop control system.</a:t>
                      </a:r>
                    </a:p>
                  </a:txBody>
                  <a:tcPr marL="9747" marR="9747" marT="9747" marB="9747">
                    <a:lnL>
                      <a:noFill/>
                    </a:lnL>
                    <a:lnR>
                      <a:noFill/>
                    </a:lnR>
                    <a:lnT>
                      <a:noFill/>
                    </a:lnT>
                    <a:lnB>
                      <a:noFill/>
                    </a:lnB>
                  </a:tcPr>
                </a:tc>
              </a:tr>
              <a:tr h="518779">
                <a:tc>
                  <a:txBody>
                    <a:bodyPr/>
                    <a:lstStyle/>
                    <a:p>
                      <a:pPr marL="171450" indent="-171450" algn="just" fontAlgn="ctr">
                        <a:buFont typeface="Arial" panose="020B0604020202020204" pitchFamily="34" charset="0"/>
                        <a:buChar char="•"/>
                      </a:pPr>
                      <a:r>
                        <a:rPr lang="en-IN" sz="1200" dirty="0">
                          <a:solidFill>
                            <a:srgbClr val="C00000"/>
                          </a:solidFill>
                          <a:effectLst/>
                        </a:rPr>
                        <a:t>Implementation</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Open loop control system is easy to implement.</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The implementation of a closed loop control system is relatively difficult.</a:t>
                      </a:r>
                    </a:p>
                  </a:txBody>
                  <a:tcPr marL="9747" marR="9747" marT="9747" marB="9747">
                    <a:lnL>
                      <a:noFill/>
                    </a:lnL>
                    <a:lnR>
                      <a:noFill/>
                    </a:lnR>
                    <a:lnT>
                      <a:noFill/>
                    </a:lnT>
                    <a:lnB>
                      <a:noFill/>
                    </a:lnB>
                  </a:tcPr>
                </a:tc>
              </a:tr>
            </a:tbl>
          </a:graphicData>
        </a:graphic>
      </p:graphicFrame>
    </p:spTree>
    <p:extLst>
      <p:ext uri="{BB962C8B-B14F-4D97-AF65-F5344CB8AC3E}">
        <p14:creationId xmlns:p14="http://schemas.microsoft.com/office/powerpoint/2010/main" val="391396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523220"/>
          </a:xfrm>
          <a:prstGeom prst="rect">
            <a:avLst/>
          </a:prstGeom>
        </p:spPr>
        <p:txBody>
          <a:bodyPr wrap="square">
            <a:spAutoFit/>
          </a:bodyPr>
          <a:lstStyle/>
          <a:p>
            <a:pPr algn="just" fontAlgn="base"/>
            <a:endParaRPr lang="en-US" dirty="0">
              <a:solidFill>
                <a:srgbClr val="00206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523220"/>
          </a:xfrm>
          <a:prstGeom prst="rect">
            <a:avLst/>
          </a:prstGeom>
        </p:spPr>
        <p:txBody>
          <a:bodyPr wrap="square">
            <a:spAutoFit/>
          </a:bodyPr>
          <a:lstStyle/>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113813776"/>
              </p:ext>
            </p:extLst>
          </p:nvPr>
        </p:nvGraphicFramePr>
        <p:xfrm>
          <a:off x="104778" y="1017476"/>
          <a:ext cx="8792478" cy="2148738"/>
        </p:xfrm>
        <a:graphic>
          <a:graphicData uri="http://schemas.openxmlformats.org/drawingml/2006/table">
            <a:tbl>
              <a:tblPr/>
              <a:tblGrid>
                <a:gridCol w="2079622"/>
                <a:gridCol w="3606800"/>
                <a:gridCol w="3106056"/>
              </a:tblGrid>
              <a:tr h="254802">
                <a:tc>
                  <a:txBody>
                    <a:bodyPr/>
                    <a:lstStyle/>
                    <a:p>
                      <a:pPr algn="just" fontAlgn="t"/>
                      <a:r>
                        <a:rPr lang="en-IN" sz="1200" b="1" dirty="0">
                          <a:solidFill>
                            <a:srgbClr val="C00000"/>
                          </a:solidFill>
                          <a:effectLst/>
                          <a:latin typeface="inherit"/>
                        </a:rPr>
                        <a:t>Basis of Difference</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IN" sz="1200" b="1" dirty="0">
                          <a:solidFill>
                            <a:srgbClr val="002060"/>
                          </a:solidFill>
                          <a:effectLst/>
                          <a:latin typeface="inherit"/>
                        </a:rPr>
                        <a:t>Open Loop Control System</a:t>
                      </a:r>
                    </a:p>
                  </a:txBody>
                  <a:tcPr marL="9747" marR="9747" marT="9747" marB="9747">
                    <a:lnL>
                      <a:noFill/>
                    </a:lnL>
                    <a:lnR>
                      <a:noFill/>
                    </a:lnR>
                    <a:lnT>
                      <a:noFill/>
                    </a:lnT>
                    <a:lnB>
                      <a:noFill/>
                    </a:lnB>
                  </a:tcPr>
                </a:tc>
                <a:tc>
                  <a:txBody>
                    <a:bodyPr/>
                    <a:lstStyle/>
                    <a:p>
                      <a:pPr algn="just" fontAlgn="t"/>
                      <a:r>
                        <a:rPr lang="en-IN" sz="1200" b="1">
                          <a:solidFill>
                            <a:srgbClr val="C00000"/>
                          </a:solidFill>
                          <a:effectLst/>
                          <a:latin typeface="inherit"/>
                        </a:rPr>
                        <a:t>Closed Loop Control System</a:t>
                      </a:r>
                    </a:p>
                  </a:txBody>
                  <a:tcPr marL="9747" marR="9747" marT="9747" marB="9747">
                    <a:lnL>
                      <a:noFill/>
                    </a:lnL>
                    <a:lnR>
                      <a:noFill/>
                    </a:lnR>
                    <a:lnT>
                      <a:noFill/>
                    </a:lnT>
                    <a:lnB>
                      <a:noFill/>
                    </a:lnB>
                  </a:tcPr>
                </a:tc>
              </a:tr>
              <a:tr h="480708">
                <a:tc>
                  <a:txBody>
                    <a:bodyPr/>
                    <a:lstStyle/>
                    <a:p>
                      <a:pPr marL="171450" indent="-171450" algn="just" fontAlgn="ctr">
                        <a:buFont typeface="Arial" panose="020B0604020202020204" pitchFamily="34" charset="0"/>
                        <a:buChar char="•"/>
                      </a:pPr>
                      <a:r>
                        <a:rPr lang="en-IN" sz="1200" dirty="0">
                          <a:solidFill>
                            <a:srgbClr val="C00000"/>
                          </a:solidFill>
                          <a:effectLst/>
                        </a:rPr>
                        <a:t>Cost</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Open loop control system is less expensive.</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The cost of the closed loop control system is relatively high.</a:t>
                      </a:r>
                    </a:p>
                  </a:txBody>
                  <a:tcPr marL="9747" marR="9747" marT="9747" marB="9747">
                    <a:lnL>
                      <a:noFill/>
                    </a:lnL>
                    <a:lnR>
                      <a:noFill/>
                    </a:lnR>
                    <a:lnT>
                      <a:noFill/>
                    </a:lnT>
                    <a:lnB>
                      <a:noFill/>
                    </a:lnB>
                  </a:tcPr>
                </a:tc>
              </a:tr>
              <a:tr h="480708">
                <a:tc>
                  <a:txBody>
                    <a:bodyPr/>
                    <a:lstStyle/>
                    <a:p>
                      <a:pPr marL="171450" indent="-171450" algn="just" fontAlgn="ctr">
                        <a:buFont typeface="Arial" panose="020B0604020202020204" pitchFamily="34" charset="0"/>
                        <a:buChar char="•"/>
                      </a:pPr>
                      <a:r>
                        <a:rPr lang="en-IN" sz="1200" dirty="0">
                          <a:solidFill>
                            <a:srgbClr val="C00000"/>
                          </a:solidFill>
                          <a:effectLst/>
                        </a:rPr>
                        <a:t>Noise</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Open loop control system has more internal noise.</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In closed loop system, the internal noise in the system is less.</a:t>
                      </a:r>
                    </a:p>
                  </a:txBody>
                  <a:tcPr marL="9747" marR="9747" marT="9747" marB="9747">
                    <a:lnL>
                      <a:noFill/>
                    </a:lnL>
                    <a:lnR>
                      <a:noFill/>
                    </a:lnR>
                    <a:lnT>
                      <a:noFill/>
                    </a:lnT>
                    <a:lnB>
                      <a:noFill/>
                    </a:lnB>
                  </a:tcPr>
                </a:tc>
              </a:tr>
              <a:tr h="932520">
                <a:tc>
                  <a:txBody>
                    <a:bodyPr/>
                    <a:lstStyle/>
                    <a:p>
                      <a:pPr marL="171450" indent="-171450" algn="just" fontAlgn="ctr">
                        <a:buFont typeface="Arial" panose="020B0604020202020204" pitchFamily="34" charset="0"/>
                        <a:buChar char="•"/>
                      </a:pPr>
                      <a:r>
                        <a:rPr lang="en-IN" sz="1200" dirty="0">
                          <a:solidFill>
                            <a:srgbClr val="C00000"/>
                          </a:solidFill>
                          <a:effectLst/>
                        </a:rPr>
                        <a:t>Examples</a:t>
                      </a:r>
                    </a:p>
                  </a:txBody>
                  <a:tcPr marL="9747" marR="9747" marT="9747" marB="9747" anchor="ctr">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rPr>
                        <a:t>Common practical examples of open loop control systems are − automatic traffic light system, automatic washing machine, immersion heater, etc.</a:t>
                      </a:r>
                    </a:p>
                  </a:txBody>
                  <a:tcPr marL="9747" marR="9747" marT="9747" marB="9747">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rPr>
                        <a:t>Examples of closed loop control systems include: ACs, fridge, toaster, rocket launching system, radar tracking system, etc. </a:t>
                      </a:r>
                    </a:p>
                  </a:txBody>
                  <a:tcPr marL="9747" marR="9747" marT="9747" marB="9747">
                    <a:lnL>
                      <a:noFill/>
                    </a:lnL>
                    <a:lnR>
                      <a:noFill/>
                    </a:lnR>
                    <a:lnT>
                      <a:noFill/>
                    </a:lnT>
                    <a:lnB>
                      <a:noFill/>
                    </a:lnB>
                  </a:tcPr>
                </a:tc>
              </a:tr>
            </a:tbl>
          </a:graphicData>
        </a:graphic>
      </p:graphicFrame>
    </p:spTree>
    <p:extLst>
      <p:ext uri="{BB962C8B-B14F-4D97-AF65-F5344CB8AC3E}">
        <p14:creationId xmlns:p14="http://schemas.microsoft.com/office/powerpoint/2010/main" val="81816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 Congestion Prevention Policies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31027710"/>
              </p:ext>
            </p:extLst>
          </p:nvPr>
        </p:nvGraphicFramePr>
        <p:xfrm>
          <a:off x="307976" y="928914"/>
          <a:ext cx="8734421" cy="4175760"/>
        </p:xfrm>
        <a:graphic>
          <a:graphicData uri="http://schemas.openxmlformats.org/drawingml/2006/table">
            <a:tbl>
              <a:tblPr firstRow="1" bandRow="1">
                <a:tableStyleId>{5C22544A-7EE6-4342-B048-85BDC9FD1C3A}</a:tableStyleId>
              </a:tblPr>
              <a:tblGrid>
                <a:gridCol w="976537"/>
                <a:gridCol w="2277017"/>
                <a:gridCol w="5480867"/>
              </a:tblGrid>
              <a:tr h="275025">
                <a:tc>
                  <a:txBody>
                    <a:bodyPr/>
                    <a:lstStyle/>
                    <a:p>
                      <a:r>
                        <a:rPr lang="en-US" dirty="0" smtClean="0"/>
                        <a:t>Layer</a:t>
                      </a:r>
                      <a:endParaRPr lang="en-IN" dirty="0"/>
                    </a:p>
                  </a:txBody>
                  <a:tcPr/>
                </a:tc>
                <a:tc>
                  <a:txBody>
                    <a:bodyPr/>
                    <a:lstStyle/>
                    <a:p>
                      <a:r>
                        <a:rPr lang="en-US" dirty="0" smtClean="0"/>
                        <a:t>Policies</a:t>
                      </a:r>
                      <a:endParaRPr lang="en-IN" dirty="0"/>
                    </a:p>
                  </a:txBody>
                  <a:tcPr/>
                </a:tc>
                <a:tc>
                  <a:txBody>
                    <a:bodyPr/>
                    <a:lstStyle/>
                    <a:p>
                      <a:endParaRPr lang="en-IN" dirty="0"/>
                    </a:p>
                  </a:txBody>
                  <a:tcPr/>
                </a:tc>
              </a:tr>
              <a:tr h="852576">
                <a:tc>
                  <a:txBody>
                    <a:bodyPr/>
                    <a:lstStyle/>
                    <a:p>
                      <a:r>
                        <a:rPr lang="en-US" dirty="0" smtClean="0">
                          <a:solidFill>
                            <a:srgbClr val="C00000"/>
                          </a:solidFill>
                        </a:rPr>
                        <a:t>Transport</a:t>
                      </a:r>
                      <a:endParaRPr lang="en-IN" dirty="0">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Retransmission </a:t>
                      </a:r>
                      <a:endParaRPr lang="en-IN" dirty="0">
                        <a:solidFill>
                          <a:srgbClr val="C00000"/>
                        </a:solidFill>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smtClean="0">
                          <a:solidFill>
                            <a:srgbClr val="002060"/>
                          </a:solidFill>
                        </a:rPr>
                        <a:t>It</a:t>
                      </a:r>
                      <a:r>
                        <a:rPr lang="en-US" baseline="0" dirty="0" smtClean="0">
                          <a:solidFill>
                            <a:srgbClr val="002060"/>
                          </a:solidFill>
                        </a:rPr>
                        <a:t> deals with how fast a sender times out and what it transmits upon timeout. A jumpy sender that times out quickly and retransmits all outstanding packets using go back n  / selective repeat.</a:t>
                      </a:r>
                      <a:endParaRPr lang="en-IN" dirty="0" smtClean="0">
                        <a:solidFill>
                          <a:srgbClr val="002060"/>
                        </a:solidFill>
                      </a:endParaRPr>
                    </a:p>
                  </a:txBody>
                  <a:tcPr/>
                </a:tc>
              </a:tr>
              <a:tr h="688216">
                <a:tc>
                  <a:txBody>
                    <a:bodyPr/>
                    <a:lstStyle/>
                    <a:p>
                      <a:endParaRPr lang="en-IN" dirty="0">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Out-of-order</a:t>
                      </a:r>
                      <a:r>
                        <a:rPr lang="en-US" baseline="0" dirty="0" smtClean="0">
                          <a:solidFill>
                            <a:srgbClr val="C00000"/>
                          </a:solidFill>
                        </a:rPr>
                        <a:t> caching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If</a:t>
                      </a:r>
                      <a:r>
                        <a:rPr lang="en-US" baseline="0" dirty="0" smtClean="0">
                          <a:solidFill>
                            <a:srgbClr val="002060"/>
                          </a:solidFill>
                        </a:rPr>
                        <a:t> receivers routinely discard all out-of-order packets, these packets will have to be transmitted again later , creating extra load </a:t>
                      </a:r>
                      <a:r>
                        <a:rPr lang="en-US" baseline="0" dirty="0" err="1" smtClean="0">
                          <a:solidFill>
                            <a:srgbClr val="002060"/>
                          </a:solidFill>
                        </a:rPr>
                        <a:t>wrt</a:t>
                      </a:r>
                      <a:r>
                        <a:rPr lang="en-US" baseline="0" dirty="0" smtClean="0">
                          <a:solidFill>
                            <a:srgbClr val="002060"/>
                          </a:solidFill>
                        </a:rPr>
                        <a:t> congestion control, selective repeat and go back n.</a:t>
                      </a:r>
                      <a:endParaRPr lang="en-IN" dirty="0">
                        <a:solidFill>
                          <a:srgbClr val="002060"/>
                        </a:solidFill>
                      </a:endParaRPr>
                    </a:p>
                  </a:txBody>
                  <a:tcPr/>
                </a:tc>
              </a:tr>
              <a:tr h="890168">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Acknowledgement</a:t>
                      </a:r>
                      <a:r>
                        <a:rPr lang="en-US" baseline="0" dirty="0" smtClean="0">
                          <a:solidFill>
                            <a:srgbClr val="C00000"/>
                          </a:solidFill>
                        </a:rPr>
                        <a:t>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If each packet is acknowledged immediately,</a:t>
                      </a:r>
                      <a:r>
                        <a:rPr lang="en-US" baseline="0" dirty="0" smtClean="0">
                          <a:solidFill>
                            <a:srgbClr val="002060"/>
                          </a:solidFill>
                        </a:rPr>
                        <a:t> then acknowledgement packets generate extra traffic. If acknowledgements are saved up piggyback onto reverse traffic, extra timeouts and retransmission may result to congestion.</a:t>
                      </a:r>
                      <a:endParaRPr lang="en-IN" dirty="0">
                        <a:solidFill>
                          <a:srgbClr val="002060"/>
                        </a:solidFill>
                      </a:endParaRPr>
                    </a:p>
                  </a:txBody>
                  <a:tcPr/>
                </a:tc>
              </a:tr>
              <a:tr h="467542">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Flow Control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A small window reduces the data rate and thus helps fight congestion.</a:t>
                      </a:r>
                      <a:endParaRPr lang="en-IN" dirty="0">
                        <a:solidFill>
                          <a:srgbClr val="002060"/>
                        </a:solidFill>
                      </a:endParaRPr>
                    </a:p>
                  </a:txBody>
                  <a:tcPr/>
                </a:tc>
              </a:tr>
              <a:tr h="660059">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Timeout determination </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If time out interval too short, extra packets will be sent unnecessarily. If its too long, congestion will be reduced but the response time will suffer whenever a</a:t>
                      </a:r>
                      <a:r>
                        <a:rPr lang="en-US" baseline="0" dirty="0" smtClean="0">
                          <a:solidFill>
                            <a:srgbClr val="002060"/>
                          </a:solidFill>
                        </a:rPr>
                        <a:t> packet is lost.</a:t>
                      </a:r>
                      <a:endParaRPr lang="en-IN" dirty="0">
                        <a:solidFill>
                          <a:srgbClr val="002060"/>
                        </a:solidFill>
                      </a:endParaRPr>
                    </a:p>
                  </a:txBody>
                  <a:tcPr/>
                </a:tc>
              </a:tr>
            </a:tbl>
          </a:graphicData>
        </a:graphic>
      </p:graphicFrame>
    </p:spTree>
    <p:extLst>
      <p:ext uri="{BB962C8B-B14F-4D97-AF65-F5344CB8AC3E}">
        <p14:creationId xmlns:p14="http://schemas.microsoft.com/office/powerpoint/2010/main" val="176896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 Congestion Prevention Policies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26127718"/>
              </p:ext>
            </p:extLst>
          </p:nvPr>
        </p:nvGraphicFramePr>
        <p:xfrm>
          <a:off x="137885" y="928914"/>
          <a:ext cx="8853714" cy="4008120"/>
        </p:xfrm>
        <a:graphic>
          <a:graphicData uri="http://schemas.openxmlformats.org/drawingml/2006/table">
            <a:tbl>
              <a:tblPr firstRow="1" bandRow="1">
                <a:tableStyleId>{5C22544A-7EE6-4342-B048-85BDC9FD1C3A}</a:tableStyleId>
              </a:tblPr>
              <a:tblGrid>
                <a:gridCol w="989875"/>
                <a:gridCol w="2308116"/>
                <a:gridCol w="5555723"/>
              </a:tblGrid>
              <a:tr h="298735">
                <a:tc>
                  <a:txBody>
                    <a:bodyPr/>
                    <a:lstStyle/>
                    <a:p>
                      <a:r>
                        <a:rPr lang="en-US" dirty="0" smtClean="0"/>
                        <a:t>Layer</a:t>
                      </a:r>
                      <a:endParaRPr lang="en-IN" dirty="0"/>
                    </a:p>
                  </a:txBody>
                  <a:tcPr/>
                </a:tc>
                <a:tc>
                  <a:txBody>
                    <a:bodyPr/>
                    <a:lstStyle/>
                    <a:p>
                      <a:r>
                        <a:rPr lang="en-US" dirty="0" smtClean="0"/>
                        <a:t>Policies</a:t>
                      </a:r>
                      <a:endParaRPr lang="en-IN" dirty="0"/>
                    </a:p>
                  </a:txBody>
                  <a:tcPr/>
                </a:tc>
                <a:tc>
                  <a:txBody>
                    <a:bodyPr/>
                    <a:lstStyle/>
                    <a:p>
                      <a:endParaRPr lang="en-IN" dirty="0"/>
                    </a:p>
                  </a:txBody>
                  <a:tcPr/>
                </a:tc>
              </a:tr>
              <a:tr h="617946">
                <a:tc>
                  <a:txBody>
                    <a:bodyPr/>
                    <a:lstStyle/>
                    <a:p>
                      <a:r>
                        <a:rPr lang="en-US" dirty="0" smtClean="0">
                          <a:solidFill>
                            <a:srgbClr val="C00000"/>
                          </a:solidFill>
                        </a:rPr>
                        <a:t>Network</a:t>
                      </a:r>
                      <a:endParaRPr lang="en-IN" dirty="0">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Virtual circuits Vs  Datagram Inside the circuit</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The choice between using virtual circuits</a:t>
                      </a:r>
                      <a:r>
                        <a:rPr lang="en-US" baseline="0" dirty="0" smtClean="0">
                          <a:solidFill>
                            <a:srgbClr val="002060"/>
                          </a:solidFill>
                        </a:rPr>
                        <a:t> and datagram circuits affects congestion. Many congestion control algorithms works only with VC subnets.</a:t>
                      </a:r>
                    </a:p>
                  </a:txBody>
                  <a:tcPr/>
                </a:tc>
              </a:tr>
              <a:tr h="587466">
                <a:tc>
                  <a:txBody>
                    <a:bodyPr/>
                    <a:lstStyle/>
                    <a:p>
                      <a:endParaRPr lang="en-IN">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Packet Queuing and service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This</a:t>
                      </a:r>
                      <a:r>
                        <a:rPr lang="en-US" baseline="0" dirty="0" smtClean="0">
                          <a:solidFill>
                            <a:srgbClr val="002060"/>
                          </a:solidFill>
                        </a:rPr>
                        <a:t> relates to whether routers have one queue per input line, one queue output line or both. It also relates to the order in which packets are processed.  (Round Robin, Priority)</a:t>
                      </a:r>
                      <a:endParaRPr lang="en-IN" dirty="0">
                        <a:solidFill>
                          <a:srgbClr val="002060"/>
                        </a:solidFill>
                      </a:endParaRPr>
                    </a:p>
                  </a:txBody>
                  <a:tcPr/>
                </a:tc>
              </a:tr>
              <a:tr h="563880">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Packet</a:t>
                      </a:r>
                      <a:r>
                        <a:rPr lang="en-US" baseline="0" dirty="0" smtClean="0">
                          <a:solidFill>
                            <a:srgbClr val="C00000"/>
                          </a:solidFill>
                        </a:rPr>
                        <a:t> discard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The rule telling which packet is dropped when there is no space.</a:t>
                      </a:r>
                      <a:endParaRPr lang="en-IN" dirty="0">
                        <a:solidFill>
                          <a:srgbClr val="002060"/>
                        </a:solidFill>
                      </a:endParaRPr>
                    </a:p>
                  </a:txBody>
                  <a:tcPr/>
                </a:tc>
              </a:tr>
              <a:tr h="507849">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Routing algorithm</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It can help avoid congestion by spreading the traffic over all lines. Whereas a bad one can send too much traffic over already congested lines.</a:t>
                      </a:r>
                      <a:endParaRPr lang="en-IN" dirty="0">
                        <a:solidFill>
                          <a:srgbClr val="002060"/>
                        </a:solidFill>
                      </a:endParaRPr>
                    </a:p>
                  </a:txBody>
                  <a:tcPr/>
                </a:tc>
              </a:tr>
              <a:tr h="298735">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Packet</a:t>
                      </a:r>
                      <a:r>
                        <a:rPr lang="en-US" baseline="0" dirty="0" smtClean="0">
                          <a:solidFill>
                            <a:srgbClr val="C00000"/>
                          </a:solidFill>
                        </a:rPr>
                        <a:t> lifetime management</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It deals with how long a packet may live before being discarded.</a:t>
                      </a:r>
                      <a:r>
                        <a:rPr lang="en-US" baseline="0" dirty="0" smtClean="0">
                          <a:solidFill>
                            <a:srgbClr val="002060"/>
                          </a:solidFill>
                        </a:rPr>
                        <a:t> If its too long, lost packets may clog up the works for a long time. If its too short, packets may sometimes time out before reaching their destination, thus inducing retransmissions.</a:t>
                      </a:r>
                      <a:endParaRPr lang="en-IN" dirty="0">
                        <a:solidFill>
                          <a:srgbClr val="002060"/>
                        </a:solidFill>
                      </a:endParaRPr>
                    </a:p>
                  </a:txBody>
                  <a:tcPr/>
                </a:tc>
              </a:tr>
            </a:tbl>
          </a:graphicData>
        </a:graphic>
      </p:graphicFrame>
    </p:spTree>
    <p:extLst>
      <p:ext uri="{BB962C8B-B14F-4D97-AF65-F5344CB8AC3E}">
        <p14:creationId xmlns:p14="http://schemas.microsoft.com/office/powerpoint/2010/main" val="274196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 Congestion Prevention Policies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886021418"/>
              </p:ext>
            </p:extLst>
          </p:nvPr>
        </p:nvGraphicFramePr>
        <p:xfrm>
          <a:off x="137885" y="928914"/>
          <a:ext cx="8853714" cy="3749040"/>
        </p:xfrm>
        <a:graphic>
          <a:graphicData uri="http://schemas.openxmlformats.org/drawingml/2006/table">
            <a:tbl>
              <a:tblPr firstRow="1" bandRow="1">
                <a:tableStyleId>{5C22544A-7EE6-4342-B048-85BDC9FD1C3A}</a:tableStyleId>
              </a:tblPr>
              <a:tblGrid>
                <a:gridCol w="989875"/>
                <a:gridCol w="2308116"/>
                <a:gridCol w="5555723"/>
              </a:tblGrid>
              <a:tr h="298735">
                <a:tc>
                  <a:txBody>
                    <a:bodyPr/>
                    <a:lstStyle/>
                    <a:p>
                      <a:r>
                        <a:rPr lang="en-US" dirty="0" smtClean="0"/>
                        <a:t>Layer</a:t>
                      </a:r>
                      <a:endParaRPr lang="en-IN" dirty="0"/>
                    </a:p>
                  </a:txBody>
                  <a:tcPr/>
                </a:tc>
                <a:tc>
                  <a:txBody>
                    <a:bodyPr/>
                    <a:lstStyle/>
                    <a:p>
                      <a:r>
                        <a:rPr lang="en-US" dirty="0" smtClean="0"/>
                        <a:t>Policies</a:t>
                      </a:r>
                      <a:endParaRPr lang="en-IN" dirty="0"/>
                    </a:p>
                  </a:txBody>
                  <a:tcPr/>
                </a:tc>
                <a:tc>
                  <a:txBody>
                    <a:bodyPr/>
                    <a:lstStyle/>
                    <a:p>
                      <a:endParaRPr lang="en-IN" dirty="0"/>
                    </a:p>
                  </a:txBody>
                  <a:tcPr/>
                </a:tc>
              </a:tr>
              <a:tr h="617946">
                <a:tc>
                  <a:txBody>
                    <a:bodyPr/>
                    <a:lstStyle/>
                    <a:p>
                      <a:r>
                        <a:rPr lang="en-US" dirty="0" smtClean="0">
                          <a:solidFill>
                            <a:srgbClr val="C00000"/>
                          </a:solidFill>
                        </a:rPr>
                        <a:t>Data Link</a:t>
                      </a:r>
                      <a:endParaRPr lang="en-IN" dirty="0">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Retransmission Policy</a:t>
                      </a:r>
                      <a:endParaRPr lang="en-IN" dirty="0">
                        <a:solidFill>
                          <a:srgbClr val="C00000"/>
                        </a:solidFill>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smtClean="0">
                          <a:solidFill>
                            <a:srgbClr val="002060"/>
                          </a:solidFill>
                        </a:rPr>
                        <a:t>It</a:t>
                      </a:r>
                      <a:r>
                        <a:rPr lang="en-US" baseline="0" dirty="0" smtClean="0">
                          <a:solidFill>
                            <a:srgbClr val="002060"/>
                          </a:solidFill>
                        </a:rPr>
                        <a:t> deals with how fast a sender times out and what it transmits upon timeout. A jumpy sender that times out quickly and retransmits all outstanding packets using go back n  / selective repeat.</a:t>
                      </a:r>
                      <a:endParaRPr lang="en-IN" dirty="0" smtClean="0">
                        <a:solidFill>
                          <a:srgbClr val="002060"/>
                        </a:solidFill>
                      </a:endParaRPr>
                    </a:p>
                  </a:txBody>
                  <a:tcPr/>
                </a:tc>
              </a:tr>
              <a:tr h="587466">
                <a:tc>
                  <a:txBody>
                    <a:bodyPr/>
                    <a:lstStyle/>
                    <a:p>
                      <a:endParaRPr lang="en-IN">
                        <a:solidFill>
                          <a:srgbClr val="C00000"/>
                        </a:solidFill>
                      </a:endParaRPr>
                    </a:p>
                  </a:txBody>
                  <a:tcPr/>
                </a:tc>
                <a:tc>
                  <a:txBody>
                    <a:bodyPr/>
                    <a:lstStyle/>
                    <a:p>
                      <a:pPr marL="285750" indent="-285750">
                        <a:buFont typeface="Arial" panose="020B0604020202020204" pitchFamily="34" charset="0"/>
                        <a:buChar char="•"/>
                      </a:pPr>
                      <a:r>
                        <a:rPr lang="en-US" dirty="0" smtClean="0">
                          <a:solidFill>
                            <a:srgbClr val="C00000"/>
                          </a:solidFill>
                        </a:rPr>
                        <a:t>Out-of-order-policy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If</a:t>
                      </a:r>
                      <a:r>
                        <a:rPr lang="en-US" baseline="0" dirty="0" smtClean="0">
                          <a:solidFill>
                            <a:srgbClr val="002060"/>
                          </a:solidFill>
                        </a:rPr>
                        <a:t> receivers routinely discard all out-of-order packets, these packets will have to be transmitted again later , creating extra load </a:t>
                      </a:r>
                      <a:r>
                        <a:rPr lang="en-US" baseline="0" dirty="0" err="1" smtClean="0">
                          <a:solidFill>
                            <a:srgbClr val="002060"/>
                          </a:solidFill>
                        </a:rPr>
                        <a:t>wrt</a:t>
                      </a:r>
                      <a:r>
                        <a:rPr lang="en-US" baseline="0" dirty="0" smtClean="0">
                          <a:solidFill>
                            <a:srgbClr val="002060"/>
                          </a:solidFill>
                        </a:rPr>
                        <a:t> congestion control, selective repeat and go back n.</a:t>
                      </a:r>
                      <a:endParaRPr lang="en-IN" dirty="0">
                        <a:solidFill>
                          <a:srgbClr val="002060"/>
                        </a:solidFill>
                      </a:endParaRPr>
                    </a:p>
                  </a:txBody>
                  <a:tcPr/>
                </a:tc>
              </a:tr>
              <a:tr h="563880">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Acknowledgement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If each packet is acknowledged immediately,</a:t>
                      </a:r>
                      <a:r>
                        <a:rPr lang="en-US" baseline="0" dirty="0" smtClean="0">
                          <a:solidFill>
                            <a:srgbClr val="002060"/>
                          </a:solidFill>
                        </a:rPr>
                        <a:t> then acknowledgement packets generate extra traffic. If acknowledgements are saved up piggyback onto reverse traffic, extra timeouts and retransmission may result to congestion.</a:t>
                      </a:r>
                      <a:endParaRPr lang="en-IN" dirty="0">
                        <a:solidFill>
                          <a:srgbClr val="002060"/>
                        </a:solidFill>
                      </a:endParaRPr>
                    </a:p>
                  </a:txBody>
                  <a:tcPr/>
                </a:tc>
              </a:tr>
              <a:tr h="507849">
                <a:tc>
                  <a:txBody>
                    <a:bodyPr/>
                    <a:lstStyle/>
                    <a:p>
                      <a:endParaRPr lang="en-IN"/>
                    </a:p>
                  </a:txBody>
                  <a:tcPr/>
                </a:tc>
                <a:tc>
                  <a:txBody>
                    <a:bodyPr/>
                    <a:lstStyle/>
                    <a:p>
                      <a:pPr marL="285750" indent="-285750">
                        <a:buFont typeface="Arial" panose="020B0604020202020204" pitchFamily="34" charset="0"/>
                        <a:buChar char="•"/>
                      </a:pPr>
                      <a:r>
                        <a:rPr lang="en-US" dirty="0" smtClean="0">
                          <a:solidFill>
                            <a:srgbClr val="C00000"/>
                          </a:solidFill>
                        </a:rPr>
                        <a:t>Flow Control Policy</a:t>
                      </a:r>
                      <a:endParaRPr lang="en-IN" dirty="0">
                        <a:solidFill>
                          <a:srgbClr val="C00000"/>
                        </a:solidFill>
                      </a:endParaRPr>
                    </a:p>
                  </a:txBody>
                  <a:tcPr/>
                </a:tc>
                <a:tc>
                  <a:txBody>
                    <a:bodyPr/>
                    <a:lstStyle/>
                    <a:p>
                      <a:pPr marL="285750" indent="-285750" algn="just">
                        <a:buFont typeface="Arial" panose="020B0604020202020204" pitchFamily="34" charset="0"/>
                        <a:buChar char="•"/>
                      </a:pPr>
                      <a:r>
                        <a:rPr lang="en-US" dirty="0" smtClean="0">
                          <a:solidFill>
                            <a:srgbClr val="002060"/>
                          </a:solidFill>
                        </a:rPr>
                        <a:t>A small window reduces the data rate and thus helps fight congestion.</a:t>
                      </a:r>
                      <a:endParaRPr lang="en-IN" dirty="0">
                        <a:solidFill>
                          <a:srgbClr val="002060"/>
                        </a:solidFill>
                      </a:endParaRPr>
                    </a:p>
                  </a:txBody>
                  <a:tcPr/>
                </a:tc>
              </a:tr>
              <a:tr h="298735">
                <a:tc>
                  <a:txBody>
                    <a:bodyPr/>
                    <a:lstStyle/>
                    <a:p>
                      <a:endParaRPr lang="en-IN"/>
                    </a:p>
                  </a:txBody>
                  <a:tcPr/>
                </a:tc>
                <a:tc>
                  <a:txBody>
                    <a:bodyPr/>
                    <a:lstStyle/>
                    <a:p>
                      <a:pPr marL="285750" indent="-285750">
                        <a:buFont typeface="Arial" panose="020B0604020202020204" pitchFamily="34" charset="0"/>
                        <a:buChar char="•"/>
                      </a:pPr>
                      <a:endParaRPr lang="en-IN" dirty="0">
                        <a:solidFill>
                          <a:srgbClr val="C00000"/>
                        </a:solidFill>
                      </a:endParaRPr>
                    </a:p>
                  </a:txBody>
                  <a:tcPr/>
                </a:tc>
                <a:tc>
                  <a:txBody>
                    <a:bodyPr/>
                    <a:lstStyle/>
                    <a:p>
                      <a:pPr marL="0" indent="0" algn="just">
                        <a:buFont typeface="Arial" panose="020B0604020202020204" pitchFamily="34" charset="0"/>
                        <a:buNone/>
                      </a:pPr>
                      <a:r>
                        <a:rPr lang="en-US" b="1" dirty="0" smtClean="0">
                          <a:solidFill>
                            <a:srgbClr val="002060"/>
                          </a:solidFill>
                        </a:rPr>
                        <a:t>Similar to Transport Layer</a:t>
                      </a:r>
                      <a:endParaRPr lang="en-IN" b="1" dirty="0">
                        <a:solidFill>
                          <a:srgbClr val="002060"/>
                        </a:solidFill>
                      </a:endParaRPr>
                    </a:p>
                  </a:txBody>
                  <a:tcPr/>
                </a:tc>
              </a:tr>
            </a:tbl>
          </a:graphicData>
        </a:graphic>
      </p:graphicFrame>
    </p:spTree>
    <p:extLst>
      <p:ext uri="{BB962C8B-B14F-4D97-AF65-F5344CB8AC3E}">
        <p14:creationId xmlns:p14="http://schemas.microsoft.com/office/powerpoint/2010/main" val="331250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Congestion Control Algorithms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9" name="Rectangle 8"/>
          <p:cNvSpPr/>
          <p:nvPr/>
        </p:nvSpPr>
        <p:spPr>
          <a:xfrm>
            <a:off x="87086" y="1125200"/>
            <a:ext cx="8904514" cy="954107"/>
          </a:xfrm>
          <a:prstGeom prst="rect">
            <a:avLst/>
          </a:prstGeom>
        </p:spPr>
        <p:txBody>
          <a:bodyPr wrap="square">
            <a:spAutoFit/>
          </a:bodyPr>
          <a:lstStyle/>
          <a:p>
            <a:endParaRPr lang="en-US" dirty="0"/>
          </a:p>
          <a:p>
            <a:endParaRPr lang="en-IN" dirty="0" smtClean="0"/>
          </a:p>
          <a:p>
            <a:endParaRPr lang="en-US" dirty="0"/>
          </a:p>
          <a:p>
            <a:endParaRPr lang="en-IN" dirty="0"/>
          </a:p>
        </p:txBody>
      </p:sp>
      <p:sp>
        <p:nvSpPr>
          <p:cNvPr id="12" name="Rectangle 11"/>
          <p:cNvSpPr/>
          <p:nvPr/>
        </p:nvSpPr>
        <p:spPr>
          <a:xfrm>
            <a:off x="155574" y="1017479"/>
            <a:ext cx="8836025" cy="2246769"/>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rPr>
              <a:t>When </a:t>
            </a:r>
            <a:r>
              <a:rPr lang="en-IN" dirty="0">
                <a:solidFill>
                  <a:srgbClr val="C00000"/>
                </a:solidFill>
              </a:rPr>
              <a:t>the number of </a:t>
            </a:r>
            <a:r>
              <a:rPr lang="en-IN" dirty="0" smtClean="0">
                <a:solidFill>
                  <a:srgbClr val="C00000"/>
                </a:solidFill>
              </a:rPr>
              <a:t>packets hosts </a:t>
            </a:r>
            <a:r>
              <a:rPr lang="en-IN" dirty="0">
                <a:solidFill>
                  <a:srgbClr val="C00000"/>
                </a:solidFill>
              </a:rPr>
              <a:t>send into the network is well within its carrying capacity, the number </a:t>
            </a:r>
            <a:r>
              <a:rPr lang="en-IN" dirty="0" smtClean="0">
                <a:solidFill>
                  <a:srgbClr val="C00000"/>
                </a:solidFill>
              </a:rPr>
              <a:t>deliv</a:t>
            </a:r>
            <a:r>
              <a:rPr lang="en-IN" dirty="0">
                <a:solidFill>
                  <a:srgbClr val="C00000"/>
                </a:solidFill>
              </a:rPr>
              <a:t>e</a:t>
            </a:r>
            <a:r>
              <a:rPr lang="en-IN" dirty="0" smtClean="0">
                <a:solidFill>
                  <a:srgbClr val="C00000"/>
                </a:solidFill>
              </a:rPr>
              <a:t>red </a:t>
            </a:r>
            <a:r>
              <a:rPr lang="en-IN" dirty="0">
                <a:solidFill>
                  <a:srgbClr val="C00000"/>
                </a:solidFill>
              </a:rPr>
              <a:t>is proportional to the number sent. </a:t>
            </a:r>
            <a:endParaRPr lang="en-IN" dirty="0" smtClean="0">
              <a:solidFill>
                <a:srgbClr val="C00000"/>
              </a:solidFill>
            </a:endParaRP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002060"/>
                </a:solidFill>
              </a:rPr>
              <a:t>If </a:t>
            </a:r>
            <a:r>
              <a:rPr lang="en-IN" dirty="0">
                <a:solidFill>
                  <a:srgbClr val="002060"/>
                </a:solidFill>
              </a:rPr>
              <a:t>twice as many are sent, twice as </a:t>
            </a:r>
            <a:r>
              <a:rPr lang="en-IN" dirty="0" smtClean="0">
                <a:solidFill>
                  <a:srgbClr val="002060"/>
                </a:solidFill>
              </a:rPr>
              <a:t>many are </a:t>
            </a:r>
            <a:r>
              <a:rPr lang="en-IN" dirty="0">
                <a:solidFill>
                  <a:srgbClr val="002060"/>
                </a:solidFill>
              </a:rPr>
              <a:t>delivered. However, as the offered load approaches the carrying </a:t>
            </a:r>
            <a:r>
              <a:rPr lang="en-IN" dirty="0" smtClean="0">
                <a:solidFill>
                  <a:srgbClr val="002060"/>
                </a:solidFill>
              </a:rPr>
              <a:t>capacity, bursts </a:t>
            </a:r>
            <a:r>
              <a:rPr lang="en-IN" dirty="0">
                <a:solidFill>
                  <a:srgbClr val="002060"/>
                </a:solidFill>
              </a:rPr>
              <a:t>of traffic occasionally fill up the buffers inside routers and some </a:t>
            </a:r>
            <a:r>
              <a:rPr lang="en-IN" dirty="0" smtClean="0">
                <a:solidFill>
                  <a:srgbClr val="002060"/>
                </a:solidFill>
              </a:rPr>
              <a:t>packets are </a:t>
            </a:r>
            <a:r>
              <a:rPr lang="en-IN" dirty="0">
                <a:solidFill>
                  <a:srgbClr val="002060"/>
                </a:solidFill>
              </a:rPr>
              <a:t>lost. </a:t>
            </a:r>
            <a:endParaRPr lang="en-IN" dirty="0" smtClean="0">
              <a:solidFill>
                <a:srgbClr val="002060"/>
              </a:solidFill>
            </a:endParaRP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These </a:t>
            </a:r>
            <a:r>
              <a:rPr lang="en-IN" dirty="0">
                <a:solidFill>
                  <a:srgbClr val="002060"/>
                </a:solidFill>
              </a:rPr>
              <a:t>lost packets consume some of the capacity, so the number of </a:t>
            </a:r>
            <a:r>
              <a:rPr lang="en-IN" dirty="0" smtClean="0">
                <a:solidFill>
                  <a:srgbClr val="002060"/>
                </a:solidFill>
              </a:rPr>
              <a:t>delivered </a:t>
            </a:r>
            <a:r>
              <a:rPr lang="en-IN" dirty="0">
                <a:solidFill>
                  <a:srgbClr val="002060"/>
                </a:solidFill>
              </a:rPr>
              <a:t>packets falls below the ideal curve. The network is now </a:t>
            </a:r>
            <a:r>
              <a:rPr lang="en-IN" dirty="0" smtClean="0">
                <a:solidFill>
                  <a:srgbClr val="002060"/>
                </a:solidFill>
              </a:rPr>
              <a:t>congested.</a:t>
            </a:r>
          </a:p>
          <a:p>
            <a:endParaRPr lang="en-US" dirty="0"/>
          </a:p>
          <a:p>
            <a:endParaRPr lang="en-IN" dirty="0"/>
          </a:p>
        </p:txBody>
      </p:sp>
      <p:pic>
        <p:nvPicPr>
          <p:cNvPr id="13" name="Picture 12"/>
          <p:cNvPicPr>
            <a:picLocks noChangeAspect="1"/>
          </p:cNvPicPr>
          <p:nvPr/>
        </p:nvPicPr>
        <p:blipFill>
          <a:blip r:embed="rId3"/>
          <a:stretch>
            <a:fillRect/>
          </a:stretch>
        </p:blipFill>
        <p:spPr>
          <a:xfrm>
            <a:off x="2017487" y="2924629"/>
            <a:ext cx="5791198" cy="2097316"/>
          </a:xfrm>
          <a:prstGeom prst="rect">
            <a:avLst/>
          </a:prstGeom>
        </p:spPr>
      </p:pic>
    </p:spTree>
    <p:extLst>
      <p:ext uri="{BB962C8B-B14F-4D97-AF65-F5344CB8AC3E}">
        <p14:creationId xmlns:p14="http://schemas.microsoft.com/office/powerpoint/2010/main" val="87551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Congestion Control Algorithms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9" name="Rectangle 8"/>
          <p:cNvSpPr/>
          <p:nvPr/>
        </p:nvSpPr>
        <p:spPr>
          <a:xfrm>
            <a:off x="87086" y="1125200"/>
            <a:ext cx="8904514" cy="523220"/>
          </a:xfrm>
          <a:prstGeom prst="rect">
            <a:avLst/>
          </a:prstGeom>
        </p:spPr>
        <p:txBody>
          <a:bodyPr wrap="square">
            <a:spAutoFit/>
          </a:bodyPr>
          <a:lstStyle/>
          <a:p>
            <a:endParaRPr lang="en-US" dirty="0"/>
          </a:p>
          <a:p>
            <a:endParaRPr lang="en-IN" dirty="0"/>
          </a:p>
        </p:txBody>
      </p:sp>
      <p:sp>
        <p:nvSpPr>
          <p:cNvPr id="12" name="Rectangle 11"/>
          <p:cNvSpPr/>
          <p:nvPr/>
        </p:nvSpPr>
        <p:spPr>
          <a:xfrm>
            <a:off x="307975" y="910772"/>
            <a:ext cx="8683625" cy="3539430"/>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rPr>
              <a:t>Unless the network is well designed, it may experience a congestion </a:t>
            </a:r>
            <a:r>
              <a:rPr lang="en-IN" dirty="0" smtClean="0">
                <a:solidFill>
                  <a:srgbClr val="C00000"/>
                </a:solidFill>
              </a:rPr>
              <a:t>collapse, in </a:t>
            </a:r>
            <a:r>
              <a:rPr lang="en-IN" dirty="0">
                <a:solidFill>
                  <a:srgbClr val="C00000"/>
                </a:solidFill>
              </a:rPr>
              <a:t>which performance plummets as the offered load increases beyond the </a:t>
            </a:r>
            <a:r>
              <a:rPr lang="en-IN" dirty="0" smtClean="0">
                <a:solidFill>
                  <a:srgbClr val="C00000"/>
                </a:solidFill>
              </a:rPr>
              <a:t>capacity.</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 </a:t>
            </a:r>
            <a:r>
              <a:rPr lang="en-IN" dirty="0">
                <a:solidFill>
                  <a:srgbClr val="C00000"/>
                </a:solidFill>
              </a:rPr>
              <a:t>This can happen because packets can be sufficiently delayed inside the </a:t>
            </a:r>
            <a:r>
              <a:rPr lang="en-IN" dirty="0" smtClean="0">
                <a:solidFill>
                  <a:srgbClr val="C00000"/>
                </a:solidFill>
              </a:rPr>
              <a:t>network </a:t>
            </a:r>
            <a:r>
              <a:rPr lang="en-IN" dirty="0">
                <a:solidFill>
                  <a:srgbClr val="C00000"/>
                </a:solidFill>
              </a:rPr>
              <a:t>that they are no longer useful when they leave the network. </a:t>
            </a:r>
            <a:endParaRPr lang="en-IN" dirty="0" smtClean="0">
              <a:solidFill>
                <a:srgbClr val="C00000"/>
              </a:solidFill>
            </a:endParaRP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For </a:t>
            </a:r>
            <a:r>
              <a:rPr lang="en-IN" dirty="0">
                <a:solidFill>
                  <a:srgbClr val="C00000"/>
                </a:solidFill>
              </a:rPr>
              <a:t>example, </a:t>
            </a:r>
            <a:r>
              <a:rPr lang="en-IN" dirty="0" smtClean="0">
                <a:solidFill>
                  <a:srgbClr val="C00000"/>
                </a:solidFill>
              </a:rPr>
              <a:t>in the </a:t>
            </a:r>
            <a:r>
              <a:rPr lang="en-IN" dirty="0">
                <a:solidFill>
                  <a:srgbClr val="C00000"/>
                </a:solidFill>
              </a:rPr>
              <a:t>early Internet, the time a packet spent waiting for a backlog of packets </a:t>
            </a:r>
            <a:r>
              <a:rPr lang="en-IN" dirty="0" smtClean="0">
                <a:solidFill>
                  <a:srgbClr val="C00000"/>
                </a:solidFill>
              </a:rPr>
              <a:t>ahead of </a:t>
            </a:r>
            <a:r>
              <a:rPr lang="en-IN" dirty="0">
                <a:solidFill>
                  <a:srgbClr val="C00000"/>
                </a:solidFill>
              </a:rPr>
              <a:t>it to be sent over </a:t>
            </a:r>
            <a:r>
              <a:rPr lang="en-IN" b="1" dirty="0">
                <a:solidFill>
                  <a:srgbClr val="C00000"/>
                </a:solidFill>
              </a:rPr>
              <a:t>a slow 56-kbps link could reach the maximum time </a:t>
            </a:r>
            <a:r>
              <a:rPr lang="en-IN" dirty="0">
                <a:solidFill>
                  <a:srgbClr val="C00000"/>
                </a:solidFill>
              </a:rPr>
              <a:t>it was </a:t>
            </a:r>
            <a:r>
              <a:rPr lang="en-IN" dirty="0" smtClean="0">
                <a:solidFill>
                  <a:srgbClr val="C00000"/>
                </a:solidFill>
              </a:rPr>
              <a:t>allowed </a:t>
            </a:r>
            <a:r>
              <a:rPr lang="en-IN" dirty="0">
                <a:solidFill>
                  <a:srgbClr val="C00000"/>
                </a:solidFill>
              </a:rPr>
              <a:t>to remain in the network</a:t>
            </a:r>
            <a:r>
              <a:rPr lang="en-IN" dirty="0" smtClean="0">
                <a:solidFill>
                  <a:srgbClr val="C0000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It </a:t>
            </a:r>
            <a:r>
              <a:rPr lang="en-IN" dirty="0">
                <a:solidFill>
                  <a:srgbClr val="002060"/>
                </a:solidFill>
              </a:rPr>
              <a:t>then had to be thrown away. A different </a:t>
            </a:r>
            <a:r>
              <a:rPr lang="en-IN" dirty="0" smtClean="0">
                <a:solidFill>
                  <a:srgbClr val="002060"/>
                </a:solidFill>
              </a:rPr>
              <a:t>failure mode </a:t>
            </a:r>
            <a:r>
              <a:rPr lang="en-IN" dirty="0">
                <a:solidFill>
                  <a:srgbClr val="002060"/>
                </a:solidFill>
              </a:rPr>
              <a:t>occurs when senders retransmit packets that are greatly delayed, </a:t>
            </a:r>
            <a:r>
              <a:rPr lang="en-IN" dirty="0" smtClean="0">
                <a:solidFill>
                  <a:srgbClr val="002060"/>
                </a:solidFill>
              </a:rPr>
              <a:t>thinking that </a:t>
            </a:r>
            <a:r>
              <a:rPr lang="en-IN" dirty="0">
                <a:solidFill>
                  <a:srgbClr val="002060"/>
                </a:solidFill>
              </a:rPr>
              <a:t>they have been lost. </a:t>
            </a:r>
            <a:endParaRPr lang="en-IN" dirty="0" smtClean="0">
              <a:solidFill>
                <a:srgbClr val="002060"/>
              </a:solidFill>
            </a:endParaRP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In </a:t>
            </a:r>
            <a:r>
              <a:rPr lang="en-IN" dirty="0">
                <a:solidFill>
                  <a:srgbClr val="002060"/>
                </a:solidFill>
              </a:rPr>
              <a:t>this case, copies of the same packet will be </a:t>
            </a:r>
            <a:r>
              <a:rPr lang="en-IN" dirty="0" smtClean="0">
                <a:solidFill>
                  <a:srgbClr val="002060"/>
                </a:solidFill>
              </a:rPr>
              <a:t>delivered by </a:t>
            </a:r>
            <a:r>
              <a:rPr lang="en-IN" dirty="0">
                <a:solidFill>
                  <a:srgbClr val="002060"/>
                </a:solidFill>
              </a:rPr>
              <a:t>the network, again wasting its capacity. </a:t>
            </a:r>
            <a:r>
              <a:rPr lang="en-IN" dirty="0" smtClean="0">
                <a:solidFill>
                  <a:srgbClr val="002060"/>
                </a:solidFill>
              </a:rPr>
              <a:t>To capture </a:t>
            </a:r>
            <a:r>
              <a:rPr lang="en-IN" dirty="0">
                <a:solidFill>
                  <a:srgbClr val="002060"/>
                </a:solidFill>
              </a:rPr>
              <a:t>these factors, </a:t>
            </a:r>
            <a:r>
              <a:rPr lang="en-IN" b="1" dirty="0">
                <a:solidFill>
                  <a:srgbClr val="002060"/>
                </a:solidFill>
              </a:rPr>
              <a:t>the y-axis </a:t>
            </a:r>
            <a:r>
              <a:rPr lang="en-IN" b="1" dirty="0" smtClean="0">
                <a:solidFill>
                  <a:srgbClr val="002060"/>
                </a:solidFill>
              </a:rPr>
              <a:t>of figure is </a:t>
            </a:r>
            <a:r>
              <a:rPr lang="en-IN" b="1" dirty="0">
                <a:solidFill>
                  <a:srgbClr val="002060"/>
                </a:solidFill>
              </a:rPr>
              <a:t>given as </a:t>
            </a:r>
            <a:r>
              <a:rPr lang="en-IN" b="1" dirty="0" err="1">
                <a:solidFill>
                  <a:srgbClr val="002060"/>
                </a:solidFill>
              </a:rPr>
              <a:t>goodput</a:t>
            </a:r>
            <a:r>
              <a:rPr lang="en-IN" b="1" dirty="0">
                <a:solidFill>
                  <a:srgbClr val="002060"/>
                </a:solidFill>
              </a:rPr>
              <a:t>, </a:t>
            </a:r>
            <a:r>
              <a:rPr lang="en-IN" dirty="0">
                <a:solidFill>
                  <a:srgbClr val="002060"/>
                </a:solidFill>
              </a:rPr>
              <a:t>which is the rate at which useful packets are </a:t>
            </a:r>
            <a:r>
              <a:rPr lang="en-IN" dirty="0" smtClean="0">
                <a:solidFill>
                  <a:srgbClr val="002060"/>
                </a:solidFill>
              </a:rPr>
              <a:t>delivered </a:t>
            </a:r>
            <a:r>
              <a:rPr lang="en-IN" dirty="0">
                <a:solidFill>
                  <a:srgbClr val="002060"/>
                </a:solidFill>
              </a:rPr>
              <a:t>by the network.</a:t>
            </a:r>
          </a:p>
        </p:txBody>
      </p:sp>
    </p:spTree>
    <p:extLst>
      <p:ext uri="{BB962C8B-B14F-4D97-AF65-F5344CB8AC3E}">
        <p14:creationId xmlns:p14="http://schemas.microsoft.com/office/powerpoint/2010/main" val="415698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Congestion Control Algorithms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9" name="Rectangle 8"/>
          <p:cNvSpPr/>
          <p:nvPr/>
        </p:nvSpPr>
        <p:spPr>
          <a:xfrm>
            <a:off x="87086" y="1125200"/>
            <a:ext cx="8904514" cy="523220"/>
          </a:xfrm>
          <a:prstGeom prst="rect">
            <a:avLst/>
          </a:prstGeom>
        </p:spPr>
        <p:txBody>
          <a:bodyPr wrap="square">
            <a:spAutoFit/>
          </a:bodyPr>
          <a:lstStyle/>
          <a:p>
            <a:endParaRPr lang="en-US" dirty="0"/>
          </a:p>
          <a:p>
            <a:endParaRPr lang="en-IN" dirty="0"/>
          </a:p>
        </p:txBody>
      </p:sp>
      <p:sp>
        <p:nvSpPr>
          <p:cNvPr id="12" name="Rectangle 11"/>
          <p:cNvSpPr/>
          <p:nvPr/>
        </p:nvSpPr>
        <p:spPr>
          <a:xfrm>
            <a:off x="155575" y="910772"/>
            <a:ext cx="8836025" cy="4185761"/>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rPr>
              <a:t>Low-bandwidth links or routers that process packets more slowly </a:t>
            </a:r>
            <a:r>
              <a:rPr lang="en-US" dirty="0">
                <a:solidFill>
                  <a:srgbClr val="C00000"/>
                </a:solidFill>
              </a:rPr>
              <a:t>than the </a:t>
            </a:r>
            <a:r>
              <a:rPr lang="en-US" dirty="0" smtClean="0">
                <a:solidFill>
                  <a:srgbClr val="C00000"/>
                </a:solidFill>
              </a:rPr>
              <a:t>line rate </a:t>
            </a:r>
            <a:r>
              <a:rPr lang="en-US" dirty="0">
                <a:solidFill>
                  <a:srgbClr val="C00000"/>
                </a:solidFill>
              </a:rPr>
              <a:t>can also become congested.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In </a:t>
            </a:r>
            <a:r>
              <a:rPr lang="en-US" dirty="0">
                <a:solidFill>
                  <a:srgbClr val="C00000"/>
                </a:solidFill>
              </a:rPr>
              <a:t>this case, the situation can be improved </a:t>
            </a:r>
            <a:r>
              <a:rPr lang="en-US" dirty="0" smtClean="0">
                <a:solidFill>
                  <a:srgbClr val="C00000"/>
                </a:solidFill>
              </a:rPr>
              <a:t>by directing </a:t>
            </a:r>
            <a:r>
              <a:rPr lang="en-US" dirty="0">
                <a:solidFill>
                  <a:srgbClr val="C00000"/>
                </a:solidFill>
              </a:rPr>
              <a:t>some of the traffic away from the bottleneck to other parts of the </a:t>
            </a:r>
            <a:r>
              <a:rPr lang="en-US" dirty="0" smtClean="0">
                <a:solidFill>
                  <a:srgbClr val="C00000"/>
                </a:solidFill>
              </a:rPr>
              <a:t>network</a:t>
            </a:r>
            <a:r>
              <a:rPr lang="en-US" dirty="0">
                <a:solidFill>
                  <a:srgbClr val="C00000"/>
                </a:solidFill>
              </a:rPr>
              <a: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Eventually</a:t>
            </a:r>
            <a:r>
              <a:rPr lang="en-US" dirty="0">
                <a:solidFill>
                  <a:srgbClr val="C00000"/>
                </a:solidFill>
              </a:rPr>
              <a:t>, however, all regions of the network will be congested. In </a:t>
            </a:r>
            <a:r>
              <a:rPr lang="en-US" dirty="0" smtClean="0">
                <a:solidFill>
                  <a:srgbClr val="C00000"/>
                </a:solidFill>
              </a:rPr>
              <a:t>this situation</a:t>
            </a:r>
            <a:r>
              <a:rPr lang="en-US" dirty="0">
                <a:solidFill>
                  <a:srgbClr val="C00000"/>
                </a:solidFill>
              </a:rPr>
              <a:t>, there is no alternative but to shed load or build a faster </a:t>
            </a:r>
            <a:r>
              <a:rPr lang="en-US" dirty="0" smtClean="0">
                <a:solidFill>
                  <a:srgbClr val="C00000"/>
                </a:solidFill>
              </a:rPr>
              <a:t>network.</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b="1" dirty="0">
                <a:solidFill>
                  <a:srgbClr val="C00000"/>
                </a:solidFill>
              </a:rPr>
              <a:t>Flow control, in contrast, </a:t>
            </a:r>
            <a:r>
              <a:rPr lang="en-US" b="1" dirty="0" smtClean="0">
                <a:solidFill>
                  <a:srgbClr val="C00000"/>
                </a:solidFill>
              </a:rPr>
              <a:t>relates to </a:t>
            </a:r>
            <a:r>
              <a:rPr lang="en-US" b="1" dirty="0">
                <a:solidFill>
                  <a:srgbClr val="C00000"/>
                </a:solidFill>
              </a:rPr>
              <a:t>the traffic between a particular sender and a particular receiver</a:t>
            </a:r>
            <a:r>
              <a:rPr lang="en-US" dirty="0">
                <a:solidFill>
                  <a:srgbClr val="C00000"/>
                </a:solidFill>
              </a:rPr>
              <a:t>. Its job is </a:t>
            </a:r>
            <a:r>
              <a:rPr lang="en-US" dirty="0" smtClean="0">
                <a:solidFill>
                  <a:srgbClr val="C00000"/>
                </a:solidFill>
              </a:rPr>
              <a:t>to make </a:t>
            </a:r>
            <a:r>
              <a:rPr lang="en-US" dirty="0">
                <a:solidFill>
                  <a:srgbClr val="C00000"/>
                </a:solidFill>
              </a:rPr>
              <a:t>sure that a fast sender cannot continually transmit data faster than the </a:t>
            </a:r>
            <a:r>
              <a:rPr lang="en-US" dirty="0" smtClean="0">
                <a:solidFill>
                  <a:srgbClr val="C00000"/>
                </a:solidFill>
              </a:rPr>
              <a:t>receiver </a:t>
            </a:r>
            <a:r>
              <a:rPr lang="en-US" dirty="0">
                <a:solidFill>
                  <a:srgbClr val="C00000"/>
                </a:solidFill>
              </a:rPr>
              <a:t>is able to absorb it</a:t>
            </a:r>
            <a:r>
              <a:rPr lang="en-US" dirty="0" smtClean="0">
                <a:solidFill>
                  <a:srgbClr val="C0000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A network made up </a:t>
            </a:r>
            <a:r>
              <a:rPr lang="en-US" dirty="0">
                <a:solidFill>
                  <a:srgbClr val="002060"/>
                </a:solidFill>
              </a:rPr>
              <a:t>of 100-Gbps fiber optic links on which a supercomputer is trying to force </a:t>
            </a:r>
            <a:r>
              <a:rPr lang="en-US" dirty="0" smtClean="0">
                <a:solidFill>
                  <a:srgbClr val="002060"/>
                </a:solidFill>
              </a:rPr>
              <a:t>feed a </a:t>
            </a:r>
            <a:r>
              <a:rPr lang="en-US" dirty="0">
                <a:solidFill>
                  <a:srgbClr val="002060"/>
                </a:solidFill>
              </a:rPr>
              <a:t>large file to a personal computer that is capable of handling only 1 </a:t>
            </a:r>
            <a:r>
              <a:rPr lang="en-US" dirty="0" err="1">
                <a:solidFill>
                  <a:srgbClr val="002060"/>
                </a:solidFill>
              </a:rPr>
              <a:t>Gbps</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Consider </a:t>
            </a:r>
            <a:r>
              <a:rPr lang="en-US" dirty="0">
                <a:solidFill>
                  <a:srgbClr val="002060"/>
                </a:solidFill>
              </a:rPr>
              <a:t>a network with 1-Mbps lines and 1000 </a:t>
            </a:r>
            <a:r>
              <a:rPr lang="en-US" dirty="0" smtClean="0">
                <a:solidFill>
                  <a:srgbClr val="002060"/>
                </a:solidFill>
              </a:rPr>
              <a:t>large computers</a:t>
            </a:r>
            <a:r>
              <a:rPr lang="en-US" dirty="0">
                <a:solidFill>
                  <a:srgbClr val="002060"/>
                </a:solidFill>
              </a:rPr>
              <a:t>, half of which are trying to transfer files at 100 kbps to the other </a:t>
            </a:r>
            <a:r>
              <a:rPr lang="en-US" dirty="0" smtClean="0">
                <a:solidFill>
                  <a:srgbClr val="002060"/>
                </a:solidFill>
              </a:rPr>
              <a:t>half. Here</a:t>
            </a:r>
            <a:r>
              <a:rPr lang="en-US" dirty="0">
                <a:solidFill>
                  <a:srgbClr val="002060"/>
                </a:solidFill>
              </a:rPr>
              <a:t>, the problem is not that of fast senders overpowering slow receivers, but </a:t>
            </a:r>
            <a:r>
              <a:rPr lang="en-US" dirty="0" smtClean="0">
                <a:solidFill>
                  <a:srgbClr val="002060"/>
                </a:solidFill>
              </a:rPr>
              <a:t>that the </a:t>
            </a:r>
            <a:r>
              <a:rPr lang="en-US" dirty="0">
                <a:solidFill>
                  <a:srgbClr val="002060"/>
                </a:solidFill>
              </a:rPr>
              <a:t>total offered traffic exceeds what the network can handle</a:t>
            </a:r>
            <a:r>
              <a:rPr lang="en-US" dirty="0" smtClean="0">
                <a:solidFill>
                  <a:srgbClr val="002060"/>
                </a:solidFill>
              </a:rPr>
              <a:t>.</a:t>
            </a:r>
          </a:p>
        </p:txBody>
      </p:sp>
    </p:spTree>
    <p:extLst>
      <p:ext uri="{BB962C8B-B14F-4D97-AF65-F5344CB8AC3E}">
        <p14:creationId xmlns:p14="http://schemas.microsoft.com/office/powerpoint/2010/main" val="302811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rPr>
              <a:t>Effects of Congestion in Computer </a:t>
            </a:r>
            <a:r>
              <a:rPr lang="en-US" sz="2400" b="1" dirty="0" smtClean="0">
                <a:solidFill>
                  <a:srgbClr val="002060"/>
                </a:solidFill>
              </a:rPr>
              <a:t>Network</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4093428"/>
          </a:xfrm>
          <a:prstGeom prst="rect">
            <a:avLst/>
          </a:prstGeom>
        </p:spPr>
        <p:txBody>
          <a:bodyPr wrap="square">
            <a:spAutoFit/>
          </a:bodyPr>
          <a:lstStyle/>
          <a:p>
            <a:pPr marL="285750" indent="-285750" algn="just" fontAlgn="base">
              <a:buFont typeface="Arial" panose="020B0604020202020204" pitchFamily="34" charset="0"/>
              <a:buChar char="•"/>
            </a:pPr>
            <a:r>
              <a:rPr lang="en-US" sz="1300" b="1" dirty="0">
                <a:solidFill>
                  <a:srgbClr val="C00000"/>
                </a:solidFill>
                <a:latin typeface="+mj-lt"/>
              </a:rPr>
              <a:t>Improved Network Stability</a:t>
            </a:r>
            <a:r>
              <a:rPr lang="en-US" sz="1300" dirty="0">
                <a:solidFill>
                  <a:srgbClr val="C00000"/>
                </a:solidFill>
                <a:latin typeface="+mj-lt"/>
              </a:rPr>
              <a:t>: Congestion control helps keep the network stable by preventing it from getting overloaded. It manages the flow of data so the network doesn’t crash or fail due to too much traffic</a:t>
            </a:r>
            <a:r>
              <a:rPr lang="en-US" sz="1300" dirty="0" smtClean="0">
                <a:solidFill>
                  <a:srgbClr val="C00000"/>
                </a:solidFill>
                <a:latin typeface="+mj-lt"/>
              </a:rPr>
              <a:t>.</a:t>
            </a:r>
          </a:p>
          <a:p>
            <a:pPr marL="285750" indent="-285750" algn="just" fontAlgn="base">
              <a:buFont typeface="Arial" panose="020B0604020202020204" pitchFamily="34" charset="0"/>
              <a:buChar char="•"/>
            </a:pPr>
            <a:endParaRPr lang="en-US" sz="1300" dirty="0">
              <a:solidFill>
                <a:srgbClr val="C00000"/>
              </a:solidFill>
              <a:latin typeface="+mj-lt"/>
            </a:endParaRPr>
          </a:p>
          <a:p>
            <a:pPr marL="285750" indent="-285750" algn="just" fontAlgn="base">
              <a:buFont typeface="Arial" panose="020B0604020202020204" pitchFamily="34" charset="0"/>
              <a:buChar char="•"/>
            </a:pPr>
            <a:r>
              <a:rPr lang="en-US" sz="1300" b="1" dirty="0">
                <a:solidFill>
                  <a:srgbClr val="C00000"/>
                </a:solidFill>
                <a:latin typeface="+mj-lt"/>
              </a:rPr>
              <a:t>Reduced Latency and Packet Loss</a:t>
            </a:r>
            <a:r>
              <a:rPr lang="en-US" sz="1300" dirty="0">
                <a:solidFill>
                  <a:srgbClr val="C00000"/>
                </a:solidFill>
                <a:latin typeface="+mj-lt"/>
              </a:rPr>
              <a:t>: Without congestion control, </a:t>
            </a:r>
            <a:r>
              <a:rPr lang="en-US" sz="1300" b="1" dirty="0">
                <a:solidFill>
                  <a:srgbClr val="C00000"/>
                </a:solidFill>
                <a:latin typeface="+mj-lt"/>
              </a:rPr>
              <a:t>data transmission</a:t>
            </a:r>
            <a:r>
              <a:rPr lang="en-US" sz="1300" dirty="0">
                <a:solidFill>
                  <a:srgbClr val="C00000"/>
                </a:solidFill>
                <a:latin typeface="+mj-lt"/>
              </a:rPr>
              <a:t> can slow down, </a:t>
            </a:r>
            <a:r>
              <a:rPr lang="en-US" sz="1300" dirty="0" smtClean="0">
                <a:solidFill>
                  <a:srgbClr val="C00000"/>
                </a:solidFill>
                <a:latin typeface="+mj-lt"/>
              </a:rPr>
              <a:t>causing delays and </a:t>
            </a:r>
            <a:r>
              <a:rPr lang="en-US" sz="1300" dirty="0">
                <a:solidFill>
                  <a:srgbClr val="C00000"/>
                </a:solidFill>
                <a:latin typeface="+mj-lt"/>
              </a:rPr>
              <a:t>data </a:t>
            </a:r>
            <a:r>
              <a:rPr lang="en-US" sz="1300" dirty="0" smtClean="0">
                <a:solidFill>
                  <a:srgbClr val="C00000"/>
                </a:solidFill>
                <a:latin typeface="+mj-lt"/>
              </a:rPr>
              <a:t>loss. It helps </a:t>
            </a:r>
            <a:r>
              <a:rPr lang="en-US" sz="1300" dirty="0">
                <a:solidFill>
                  <a:srgbClr val="C00000"/>
                </a:solidFill>
                <a:latin typeface="+mj-lt"/>
              </a:rPr>
              <a:t>manage traffic better, reducing these delays and ensuring fewer data packets are lost, making data transfer faster and the network more responsive</a:t>
            </a:r>
            <a:r>
              <a:rPr lang="en-US" sz="1300" dirty="0" smtClean="0">
                <a:solidFill>
                  <a:srgbClr val="C00000"/>
                </a:solidFill>
                <a:latin typeface="+mj-lt"/>
              </a:rPr>
              <a:t>.</a:t>
            </a:r>
          </a:p>
          <a:p>
            <a:pPr marL="285750" indent="-285750" algn="just" fontAlgn="base">
              <a:buFont typeface="Arial" panose="020B0604020202020204" pitchFamily="34" charset="0"/>
              <a:buChar char="•"/>
            </a:pPr>
            <a:endParaRPr lang="en-US" sz="1300" dirty="0">
              <a:solidFill>
                <a:srgbClr val="C00000"/>
              </a:solidFill>
              <a:latin typeface="+mj-lt"/>
            </a:endParaRPr>
          </a:p>
          <a:p>
            <a:pPr marL="285750" indent="-285750" algn="just" fontAlgn="base">
              <a:buFont typeface="Arial" panose="020B0604020202020204" pitchFamily="34" charset="0"/>
              <a:buChar char="•"/>
            </a:pPr>
            <a:r>
              <a:rPr lang="en-US" sz="1300" b="1" dirty="0">
                <a:solidFill>
                  <a:srgbClr val="C00000"/>
                </a:solidFill>
                <a:latin typeface="+mj-lt"/>
              </a:rPr>
              <a:t>Enhanced Throughput</a:t>
            </a:r>
            <a:r>
              <a:rPr lang="en-US" sz="1300" dirty="0">
                <a:solidFill>
                  <a:srgbClr val="C00000"/>
                </a:solidFill>
                <a:latin typeface="+mj-lt"/>
              </a:rPr>
              <a:t>: By avoiding congestion, the network can use its resources more effectively. This means more data can be sent in a shorter time, which is important for handling large amounts of data and supporting high-speed applications</a:t>
            </a:r>
            <a:r>
              <a:rPr lang="en-US" sz="1300" dirty="0" smtClean="0">
                <a:solidFill>
                  <a:srgbClr val="C00000"/>
                </a:solidFill>
                <a:latin typeface="+mj-lt"/>
              </a:rPr>
              <a:t>.</a:t>
            </a:r>
          </a:p>
          <a:p>
            <a:pPr marL="285750" indent="-285750" algn="just" fontAlgn="base">
              <a:buFont typeface="Arial" panose="020B0604020202020204" pitchFamily="34" charset="0"/>
              <a:buChar char="•"/>
            </a:pPr>
            <a:endParaRPr lang="en-US" sz="1300" dirty="0">
              <a:solidFill>
                <a:srgbClr val="C00000"/>
              </a:solidFill>
              <a:latin typeface="+mj-lt"/>
            </a:endParaRPr>
          </a:p>
          <a:p>
            <a:pPr marL="285750" indent="-285750" algn="just" fontAlgn="base">
              <a:buFont typeface="Arial" panose="020B0604020202020204" pitchFamily="34" charset="0"/>
              <a:buChar char="•"/>
            </a:pPr>
            <a:r>
              <a:rPr lang="en-US" sz="1300" b="1" dirty="0">
                <a:solidFill>
                  <a:srgbClr val="002060"/>
                </a:solidFill>
                <a:latin typeface="+mj-lt"/>
              </a:rPr>
              <a:t>Fairness in Resource Allocation</a:t>
            </a:r>
            <a:r>
              <a:rPr lang="en-US" sz="1300" dirty="0">
                <a:solidFill>
                  <a:srgbClr val="002060"/>
                </a:solidFill>
                <a:latin typeface="+mj-lt"/>
              </a:rPr>
              <a:t>: Congestion control ensures that network resources are shared fairly among users. No single user or application can take up all </a:t>
            </a:r>
            <a:r>
              <a:rPr lang="en-US" sz="1300" dirty="0" smtClean="0">
                <a:solidFill>
                  <a:srgbClr val="002060"/>
                </a:solidFill>
                <a:latin typeface="+mj-lt"/>
              </a:rPr>
              <a:t>the bandwidth  allowing </a:t>
            </a:r>
            <a:r>
              <a:rPr lang="en-US" sz="1300" dirty="0">
                <a:solidFill>
                  <a:srgbClr val="002060"/>
                </a:solidFill>
                <a:latin typeface="+mj-lt"/>
              </a:rPr>
              <a:t>everyone to have a fair share</a:t>
            </a:r>
            <a:r>
              <a:rPr lang="en-US" sz="1300" dirty="0" smtClean="0">
                <a:solidFill>
                  <a:srgbClr val="002060"/>
                </a:solidFill>
                <a:latin typeface="+mj-lt"/>
              </a:rPr>
              <a:t>.</a:t>
            </a:r>
          </a:p>
          <a:p>
            <a:pPr marL="285750" indent="-285750" algn="just" fontAlgn="base">
              <a:buFont typeface="Arial" panose="020B0604020202020204" pitchFamily="34" charset="0"/>
              <a:buChar char="•"/>
            </a:pPr>
            <a:endParaRPr lang="en-US" sz="1300" dirty="0">
              <a:solidFill>
                <a:srgbClr val="002060"/>
              </a:solidFill>
              <a:latin typeface="+mj-lt"/>
            </a:endParaRPr>
          </a:p>
          <a:p>
            <a:pPr marL="285750" indent="-285750" algn="just" fontAlgn="base">
              <a:buFont typeface="Arial" panose="020B0604020202020204" pitchFamily="34" charset="0"/>
              <a:buChar char="•"/>
            </a:pPr>
            <a:r>
              <a:rPr lang="en-US" sz="1300" b="1" dirty="0">
                <a:solidFill>
                  <a:srgbClr val="002060"/>
                </a:solidFill>
                <a:latin typeface="+mj-lt"/>
              </a:rPr>
              <a:t>Better User Experience</a:t>
            </a:r>
            <a:r>
              <a:rPr lang="en-US" sz="1300" dirty="0">
                <a:solidFill>
                  <a:srgbClr val="002060"/>
                </a:solidFill>
                <a:latin typeface="+mj-lt"/>
              </a:rPr>
              <a:t>: When data flows smoothly and quickly, users have a better experience. Websites, online services, and applications work more reliably and without annoying delays</a:t>
            </a:r>
            <a:r>
              <a:rPr lang="en-US" sz="1300" dirty="0" smtClean="0">
                <a:solidFill>
                  <a:srgbClr val="002060"/>
                </a:solidFill>
                <a:latin typeface="+mj-lt"/>
              </a:rPr>
              <a:t>.</a:t>
            </a:r>
          </a:p>
          <a:p>
            <a:pPr marL="285750" indent="-285750" algn="just" fontAlgn="base">
              <a:buFont typeface="Arial" panose="020B0604020202020204" pitchFamily="34" charset="0"/>
              <a:buChar char="•"/>
            </a:pPr>
            <a:endParaRPr lang="en-US" sz="1300" dirty="0">
              <a:solidFill>
                <a:srgbClr val="002060"/>
              </a:solidFill>
              <a:latin typeface="+mj-lt"/>
            </a:endParaRPr>
          </a:p>
          <a:p>
            <a:pPr marL="285750" indent="-285750" algn="just" fontAlgn="base">
              <a:buFont typeface="Arial" panose="020B0604020202020204" pitchFamily="34" charset="0"/>
              <a:buChar char="•"/>
            </a:pPr>
            <a:r>
              <a:rPr lang="en-US" sz="1300" b="1" dirty="0">
                <a:solidFill>
                  <a:srgbClr val="002060"/>
                </a:solidFill>
                <a:latin typeface="+mj-lt"/>
              </a:rPr>
              <a:t>Mitigation of Network Congestion Collapse</a:t>
            </a:r>
            <a:r>
              <a:rPr lang="en-US" sz="1300" dirty="0">
                <a:solidFill>
                  <a:srgbClr val="002060"/>
                </a:solidFill>
                <a:latin typeface="+mj-lt"/>
              </a:rPr>
              <a:t>: Without congestion control, a sudden spike in data traffic can overwhelm the network, causing severe congestion and making it almost unusable. Congestion control helps prevent this by managing traffic efficiently and avoiding such critical breakdowns</a:t>
            </a:r>
            <a:r>
              <a:rPr lang="en-US" sz="1300" dirty="0" smtClean="0">
                <a:solidFill>
                  <a:srgbClr val="002060"/>
                </a:solidFill>
                <a:latin typeface="+mj-lt"/>
              </a:rPr>
              <a:t>.</a:t>
            </a:r>
          </a:p>
        </p:txBody>
      </p:sp>
    </p:spTree>
    <p:extLst>
      <p:ext uri="{BB962C8B-B14F-4D97-AF65-F5344CB8AC3E}">
        <p14:creationId xmlns:p14="http://schemas.microsoft.com/office/powerpoint/2010/main" val="283206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General Principles of Congestion Control</a:t>
            </a:r>
            <a:endParaRPr lang="en-US" sz="2400" b="1" dirty="0">
              <a:solidFill>
                <a:srgbClr val="002060"/>
              </a:solidFill>
            </a:endParaRPr>
          </a:p>
        </p:txBody>
      </p:sp>
      <p:sp>
        <p:nvSpPr>
          <p:cNvPr id="6" name="Rectangle 5"/>
          <p:cNvSpPr/>
          <p:nvPr/>
        </p:nvSpPr>
        <p:spPr>
          <a:xfrm>
            <a:off x="87086" y="919844"/>
            <a:ext cx="8955312" cy="738664"/>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rPr>
              <a:t>Congestion </a:t>
            </a:r>
            <a:r>
              <a:rPr lang="en-US" dirty="0">
                <a:solidFill>
                  <a:srgbClr val="C00000"/>
                </a:solidFill>
              </a:rPr>
              <a:t>control refers to the techniques used to control or prevent congestion. Congestion control techniques can be broadly classified into two categories:</a:t>
            </a:r>
            <a:r>
              <a:rPr lang="en-US" dirty="0"/>
              <a:t> </a:t>
            </a:r>
            <a:endParaRPr lang="en-US" dirty="0" smtClean="0"/>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pic>
        <p:nvPicPr>
          <p:cNvPr id="9" name="Picture 8"/>
          <p:cNvPicPr>
            <a:picLocks noChangeAspect="1"/>
          </p:cNvPicPr>
          <p:nvPr/>
        </p:nvPicPr>
        <p:blipFill>
          <a:blip r:embed="rId3"/>
          <a:stretch>
            <a:fillRect/>
          </a:stretch>
        </p:blipFill>
        <p:spPr>
          <a:xfrm>
            <a:off x="904602" y="1846873"/>
            <a:ext cx="7269480" cy="1670998"/>
          </a:xfrm>
          <a:prstGeom prst="rect">
            <a:avLst/>
          </a:prstGeom>
        </p:spPr>
      </p:pic>
    </p:spTree>
    <p:extLst>
      <p:ext uri="{BB962C8B-B14F-4D97-AF65-F5344CB8AC3E}">
        <p14:creationId xmlns:p14="http://schemas.microsoft.com/office/powerpoint/2010/main" val="94692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Open Loop Congestion Control Techniques</a:t>
            </a:r>
          </a:p>
        </p:txBody>
      </p:sp>
      <p:sp>
        <p:nvSpPr>
          <p:cNvPr id="6" name="Rectangle 5"/>
          <p:cNvSpPr/>
          <p:nvPr/>
        </p:nvSpPr>
        <p:spPr>
          <a:xfrm>
            <a:off x="87086" y="919844"/>
            <a:ext cx="8955312" cy="4185761"/>
          </a:xfrm>
          <a:prstGeom prst="rect">
            <a:avLst/>
          </a:prstGeom>
        </p:spPr>
        <p:txBody>
          <a:bodyPr wrap="square">
            <a:spAutoFit/>
          </a:bodyPr>
          <a:lstStyle/>
          <a:p>
            <a:pPr fontAlgn="base"/>
            <a:r>
              <a:rPr lang="en-US" b="1" dirty="0">
                <a:solidFill>
                  <a:srgbClr val="C00000"/>
                </a:solidFill>
              </a:rPr>
              <a:t>Open Loop Congestion </a:t>
            </a:r>
            <a:r>
              <a:rPr lang="en-US" b="1" dirty="0" smtClean="0">
                <a:solidFill>
                  <a:srgbClr val="C00000"/>
                </a:solidFill>
              </a:rPr>
              <a:t>Control</a:t>
            </a:r>
          </a:p>
          <a:p>
            <a:pPr fontAlgn="base"/>
            <a:endParaRPr lang="en-US" b="1" dirty="0">
              <a:solidFill>
                <a:srgbClr val="C00000"/>
              </a:solidFill>
            </a:endParaRPr>
          </a:p>
          <a:p>
            <a:pPr marL="285750" indent="-285750" fontAlgn="base">
              <a:buFont typeface="Arial" panose="020B0604020202020204" pitchFamily="34" charset="0"/>
              <a:buChar char="•"/>
            </a:pPr>
            <a:r>
              <a:rPr lang="en-US" dirty="0">
                <a:solidFill>
                  <a:srgbClr val="C00000"/>
                </a:solidFill>
              </a:rPr>
              <a:t>Open loop congestion control </a:t>
            </a:r>
            <a:r>
              <a:rPr lang="en-US" b="1" dirty="0">
                <a:solidFill>
                  <a:srgbClr val="C00000"/>
                </a:solidFill>
              </a:rPr>
              <a:t>policies are applied to prevent congestion before it happens</a:t>
            </a:r>
            <a:r>
              <a:rPr lang="en-US" dirty="0">
                <a:solidFill>
                  <a:srgbClr val="C00000"/>
                </a:solidFill>
              </a:rPr>
              <a:t>. The congestion control is handled either by the </a:t>
            </a:r>
            <a:r>
              <a:rPr lang="en-US" b="1" dirty="0">
                <a:solidFill>
                  <a:srgbClr val="C00000"/>
                </a:solidFill>
              </a:rPr>
              <a:t>source or the destination.</a:t>
            </a:r>
            <a:r>
              <a:rPr lang="en-US" dirty="0">
                <a:solidFill>
                  <a:srgbClr val="C00000"/>
                </a:solidFill>
              </a:rPr>
              <a:t> </a:t>
            </a:r>
            <a:endParaRPr lang="en-US" dirty="0" smtClean="0">
              <a:solidFill>
                <a:srgbClr val="C00000"/>
              </a:solidFill>
            </a:endParaRPr>
          </a:p>
          <a:p>
            <a:pPr fontAlgn="base"/>
            <a:endParaRPr lang="en-US" dirty="0">
              <a:solidFill>
                <a:srgbClr val="C00000"/>
              </a:solidFill>
            </a:endParaRPr>
          </a:p>
          <a:p>
            <a:pPr fontAlgn="base"/>
            <a:r>
              <a:rPr lang="en-US" b="1" dirty="0">
                <a:solidFill>
                  <a:srgbClr val="C00000"/>
                </a:solidFill>
              </a:rPr>
              <a:t>Policies adopted by open loop congestion control :</a:t>
            </a:r>
            <a:r>
              <a:rPr lang="en-US" dirty="0">
                <a:solidFill>
                  <a:srgbClr val="C00000"/>
                </a:solidFill>
              </a:rPr>
              <a:t/>
            </a:r>
            <a:br>
              <a:rPr lang="en-US" dirty="0">
                <a:solidFill>
                  <a:srgbClr val="C00000"/>
                </a:solidFill>
              </a:rPr>
            </a:br>
            <a:r>
              <a:rPr lang="en-US" dirty="0">
                <a:solidFill>
                  <a:srgbClr val="C00000"/>
                </a:solidFill>
              </a:rPr>
              <a:t> </a:t>
            </a:r>
          </a:p>
          <a:p>
            <a:pPr marL="285750" indent="-285750" fontAlgn="base">
              <a:buFont typeface="Arial" panose="020B0604020202020204" pitchFamily="34" charset="0"/>
              <a:buChar char="•"/>
            </a:pPr>
            <a:r>
              <a:rPr lang="en-US" b="1" dirty="0">
                <a:solidFill>
                  <a:srgbClr val="C00000"/>
                </a:solidFill>
              </a:rPr>
              <a:t>Retransmission Policy :</a:t>
            </a:r>
            <a:r>
              <a:rPr lang="en-US" dirty="0">
                <a:solidFill>
                  <a:srgbClr val="C00000"/>
                </a:solidFill>
              </a:rPr>
              <a:t> </a:t>
            </a:r>
            <a:br>
              <a:rPr lang="en-US" dirty="0">
                <a:solidFill>
                  <a:srgbClr val="C00000"/>
                </a:solidFill>
              </a:rPr>
            </a:br>
            <a:r>
              <a:rPr lang="en-US" dirty="0">
                <a:solidFill>
                  <a:srgbClr val="C00000"/>
                </a:solidFill>
              </a:rPr>
              <a:t>It is the policy in which retransmission of the packets are taken care of. If the sender feels that a sent packet is lost or corrupted, the packet needs to be retransmitted. This transmission may increase the congestion in the network. </a:t>
            </a:r>
            <a:endParaRPr lang="en-US" dirty="0" smtClean="0">
              <a:solidFill>
                <a:srgbClr val="C00000"/>
              </a:solidFill>
            </a:endParaRPr>
          </a:p>
          <a:p>
            <a:pPr marL="285750" indent="-285750" fontAlgn="base">
              <a:buFont typeface="Arial" panose="020B0604020202020204" pitchFamily="34" charset="0"/>
              <a:buChar char="•"/>
            </a:pPr>
            <a:r>
              <a:rPr lang="en-US" dirty="0" smtClean="0">
                <a:solidFill>
                  <a:srgbClr val="C00000"/>
                </a:solidFill>
              </a:rPr>
              <a:t>To </a:t>
            </a:r>
            <a:r>
              <a:rPr lang="en-US" dirty="0">
                <a:solidFill>
                  <a:srgbClr val="C00000"/>
                </a:solidFill>
              </a:rPr>
              <a:t>prevent congestion, </a:t>
            </a:r>
            <a:r>
              <a:rPr lang="en-US" b="1" dirty="0">
                <a:solidFill>
                  <a:srgbClr val="C00000"/>
                </a:solidFill>
              </a:rPr>
              <a:t>retransmission timers must be designed </a:t>
            </a:r>
            <a:r>
              <a:rPr lang="en-US" dirty="0">
                <a:solidFill>
                  <a:srgbClr val="C00000"/>
                </a:solidFill>
              </a:rPr>
              <a:t>to prevent congestion and also able to optimize efficiency. </a:t>
            </a:r>
          </a:p>
          <a:p>
            <a:pPr fontAlgn="base"/>
            <a:r>
              <a:rPr lang="en-US" b="1" dirty="0">
                <a:solidFill>
                  <a:srgbClr val="C00000"/>
                </a:solidFill>
              </a:rPr>
              <a:t>Window Policy :</a:t>
            </a:r>
            <a:r>
              <a:rPr lang="en-US" dirty="0">
                <a:solidFill>
                  <a:srgbClr val="C00000"/>
                </a:solidFill>
              </a:rPr>
              <a:t> </a:t>
            </a:r>
            <a:br>
              <a:rPr lang="en-US" dirty="0">
                <a:solidFill>
                  <a:srgbClr val="C00000"/>
                </a:solidFill>
              </a:rPr>
            </a:br>
            <a:r>
              <a:rPr lang="en-US" dirty="0">
                <a:solidFill>
                  <a:srgbClr val="002060"/>
                </a:solidFill>
              </a:rPr>
              <a:t>The type of </a:t>
            </a:r>
            <a:r>
              <a:rPr lang="en-US" b="1" dirty="0">
                <a:solidFill>
                  <a:srgbClr val="002060"/>
                </a:solidFill>
              </a:rPr>
              <a:t>window at the sender’s side may also affect the congestion</a:t>
            </a:r>
            <a:r>
              <a:rPr lang="en-US" dirty="0">
                <a:solidFill>
                  <a:srgbClr val="002060"/>
                </a:solidFill>
              </a:rPr>
              <a:t>. Several packets in the Go-back-n window are re-sent, although some packets may be received successfully at the receiver side.</a:t>
            </a:r>
          </a:p>
          <a:p>
            <a:pPr marL="285750" indent="-285750" fontAlgn="base">
              <a:buFont typeface="Arial" panose="020B0604020202020204" pitchFamily="34" charset="0"/>
              <a:buChar char="•"/>
            </a:pPr>
            <a:r>
              <a:rPr lang="en-US" dirty="0" smtClean="0">
                <a:solidFill>
                  <a:srgbClr val="002060"/>
                </a:solidFill>
              </a:rPr>
              <a:t> </a:t>
            </a:r>
            <a:r>
              <a:rPr lang="en-US" dirty="0">
                <a:solidFill>
                  <a:srgbClr val="002060"/>
                </a:solidFill>
              </a:rPr>
              <a:t>This duplication may increase the congestion in the network and make it worse. </a:t>
            </a:r>
            <a:r>
              <a:rPr lang="en-US" dirty="0" smtClean="0">
                <a:solidFill>
                  <a:srgbClr val="002060"/>
                </a:solidFill>
              </a:rPr>
              <a:t>Therefore</a:t>
            </a:r>
            <a:r>
              <a:rPr lang="en-US" dirty="0">
                <a:solidFill>
                  <a:srgbClr val="002060"/>
                </a:solidFill>
              </a:rPr>
              <a:t>, </a:t>
            </a:r>
            <a:r>
              <a:rPr lang="en-US" b="1" dirty="0">
                <a:solidFill>
                  <a:srgbClr val="002060"/>
                </a:solidFill>
              </a:rPr>
              <a:t>Selective repeat window should be adopted as it sends the specific packet</a:t>
            </a:r>
            <a:r>
              <a:rPr lang="en-US" dirty="0">
                <a:solidFill>
                  <a:srgbClr val="002060"/>
                </a:solidFill>
              </a:rPr>
              <a:t> that may have been lost.</a:t>
            </a:r>
            <a:r>
              <a:rPr lang="en-US" dirty="0">
                <a:solidFill>
                  <a:srgbClr val="C00000"/>
                </a:solidFill>
              </a:rPr>
              <a:t> </a:t>
            </a:r>
            <a:br>
              <a:rPr lang="en-US" dirty="0">
                <a:solidFill>
                  <a:srgbClr val="C00000"/>
                </a:solidFill>
              </a:rPr>
            </a:br>
            <a:r>
              <a:rPr lang="en-US" dirty="0"/>
              <a:t> </a:t>
            </a: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212410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Open Loop Congestion Control Techniques</a:t>
            </a:r>
            <a:endParaRPr lang="en-US" sz="2400" b="1" dirty="0">
              <a:solidFill>
                <a:srgbClr val="002060"/>
              </a:solidFill>
            </a:endParaRPr>
          </a:p>
        </p:txBody>
      </p:sp>
      <p:sp>
        <p:nvSpPr>
          <p:cNvPr id="6" name="Rectangle 5"/>
          <p:cNvSpPr/>
          <p:nvPr/>
        </p:nvSpPr>
        <p:spPr>
          <a:xfrm>
            <a:off x="87086" y="919844"/>
            <a:ext cx="8955312" cy="4185761"/>
          </a:xfrm>
          <a:prstGeom prst="rect">
            <a:avLst/>
          </a:prstGeom>
        </p:spPr>
        <p:txBody>
          <a:bodyPr wrap="square">
            <a:spAutoFit/>
          </a:bodyPr>
          <a:lstStyle/>
          <a:p>
            <a:pPr fontAlgn="base"/>
            <a:r>
              <a:rPr lang="en-US" b="1" dirty="0" smtClean="0">
                <a:solidFill>
                  <a:srgbClr val="C00000"/>
                </a:solidFill>
              </a:rPr>
              <a:t>Discarding </a:t>
            </a:r>
            <a:r>
              <a:rPr lang="en-US" b="1" dirty="0">
                <a:solidFill>
                  <a:srgbClr val="C00000"/>
                </a:solidFill>
              </a:rPr>
              <a:t>Policy :</a:t>
            </a:r>
            <a:r>
              <a:rPr lang="en-US" dirty="0">
                <a:solidFill>
                  <a:srgbClr val="C00000"/>
                </a:solidFill>
              </a:rPr>
              <a:t> </a:t>
            </a:r>
            <a:endParaRPr lang="en-US" dirty="0" smtClean="0">
              <a:solidFill>
                <a:srgbClr val="C00000"/>
              </a:solidFill>
            </a:endParaRPr>
          </a:p>
          <a:p>
            <a:pPr marL="285750" indent="-285750" fontAlgn="base">
              <a:buFont typeface="Arial" panose="020B0604020202020204" pitchFamily="34" charset="0"/>
              <a:buChar char="•"/>
            </a:pPr>
            <a:r>
              <a:rPr lang="en-US" b="1" dirty="0" smtClean="0">
                <a:solidFill>
                  <a:srgbClr val="C00000"/>
                </a:solidFill>
              </a:rPr>
              <a:t>A </a:t>
            </a:r>
            <a:r>
              <a:rPr lang="en-US" b="1" dirty="0">
                <a:solidFill>
                  <a:srgbClr val="C00000"/>
                </a:solidFill>
              </a:rPr>
              <a:t>good discarding policy adopted </a:t>
            </a:r>
            <a:r>
              <a:rPr lang="en-US" dirty="0">
                <a:solidFill>
                  <a:srgbClr val="C00000"/>
                </a:solidFill>
              </a:rPr>
              <a:t>by the routers is that the routers may prevent congestion and at the same time partially discard the corrupted or less sensitive packages and also be able to maintain the quality of a message. </a:t>
            </a:r>
            <a:r>
              <a:rPr lang="en-US" dirty="0" smtClean="0">
                <a:solidFill>
                  <a:srgbClr val="C00000"/>
                </a:solidFill>
              </a:rPr>
              <a:t>In </a:t>
            </a:r>
            <a:r>
              <a:rPr lang="en-US" dirty="0">
                <a:solidFill>
                  <a:srgbClr val="C00000"/>
                </a:solidFill>
              </a:rPr>
              <a:t>case of audio file transmission, routers can discard less sensitive packets to prevent congestion and also maintain the quality of the audio file. </a:t>
            </a:r>
            <a:br>
              <a:rPr lang="en-US" dirty="0">
                <a:solidFill>
                  <a:srgbClr val="C00000"/>
                </a:solidFill>
              </a:rPr>
            </a:br>
            <a:r>
              <a:rPr lang="en-US" dirty="0">
                <a:solidFill>
                  <a:srgbClr val="C00000"/>
                </a:solidFill>
              </a:rPr>
              <a:t> </a:t>
            </a:r>
          </a:p>
          <a:p>
            <a:pPr fontAlgn="base"/>
            <a:r>
              <a:rPr lang="en-US" b="1" dirty="0">
                <a:solidFill>
                  <a:srgbClr val="C00000"/>
                </a:solidFill>
              </a:rPr>
              <a:t>Acknowledgment Policy :</a:t>
            </a:r>
            <a:r>
              <a:rPr lang="en-US" dirty="0">
                <a:solidFill>
                  <a:srgbClr val="C00000"/>
                </a:solidFill>
              </a:rPr>
              <a:t> </a:t>
            </a:r>
            <a:endParaRPr lang="en-US" dirty="0" smtClean="0">
              <a:solidFill>
                <a:srgbClr val="C00000"/>
              </a:solidFill>
            </a:endParaRPr>
          </a:p>
          <a:p>
            <a:pPr marL="285750" indent="-285750" fontAlgn="base">
              <a:buFont typeface="Arial" panose="020B0604020202020204" pitchFamily="34" charset="0"/>
              <a:buChar char="•"/>
            </a:pPr>
            <a:r>
              <a:rPr lang="en-US" dirty="0" smtClean="0">
                <a:solidFill>
                  <a:srgbClr val="C00000"/>
                </a:solidFill>
              </a:rPr>
              <a:t>Since </a:t>
            </a:r>
            <a:r>
              <a:rPr lang="en-US" dirty="0">
                <a:solidFill>
                  <a:srgbClr val="C00000"/>
                </a:solidFill>
              </a:rPr>
              <a:t>acknowledgements are also the part of the load in the network, the acknowledgment policy imposed by the receiver may also affect congestion. Several approaches can be used to prevent congestion related to acknowledgment. </a:t>
            </a:r>
            <a:br>
              <a:rPr lang="en-US" dirty="0">
                <a:solidFill>
                  <a:srgbClr val="C00000"/>
                </a:solidFill>
              </a:rPr>
            </a:br>
            <a:r>
              <a:rPr lang="en-US" dirty="0">
                <a:solidFill>
                  <a:srgbClr val="C00000"/>
                </a:solidFill>
              </a:rPr>
              <a:t>The receiver should send acknowledgement for N packets rather than sending acknowledgement for a single packet. The receiver should send an acknowledgment only if it has to send a packet or a timer expires. </a:t>
            </a:r>
            <a:br>
              <a:rPr lang="en-US" dirty="0">
                <a:solidFill>
                  <a:srgbClr val="C00000"/>
                </a:solidFill>
              </a:rPr>
            </a:br>
            <a:r>
              <a:rPr lang="en-US" dirty="0"/>
              <a:t> </a:t>
            </a:r>
            <a:r>
              <a:rPr lang="en-US" b="1" dirty="0" smtClean="0">
                <a:solidFill>
                  <a:srgbClr val="002060"/>
                </a:solidFill>
              </a:rPr>
              <a:t>Admission </a:t>
            </a:r>
            <a:r>
              <a:rPr lang="en-US" b="1" dirty="0">
                <a:solidFill>
                  <a:srgbClr val="002060"/>
                </a:solidFill>
              </a:rPr>
              <a:t>Policy :</a:t>
            </a:r>
            <a:r>
              <a:rPr lang="en-US" dirty="0">
                <a:solidFill>
                  <a:srgbClr val="002060"/>
                </a:solidFill>
              </a:rPr>
              <a:t> </a:t>
            </a:r>
            <a:endParaRPr lang="en-US" dirty="0" smtClean="0">
              <a:solidFill>
                <a:srgbClr val="002060"/>
              </a:solidFill>
            </a:endParaRPr>
          </a:p>
          <a:p>
            <a:pPr marL="285750" indent="-285750" fontAlgn="base">
              <a:buFont typeface="Arial" panose="020B0604020202020204" pitchFamily="34" charset="0"/>
              <a:buChar char="•"/>
            </a:pPr>
            <a:r>
              <a:rPr lang="en-US" dirty="0" smtClean="0">
                <a:solidFill>
                  <a:srgbClr val="002060"/>
                </a:solidFill>
              </a:rPr>
              <a:t>In </a:t>
            </a:r>
            <a:r>
              <a:rPr lang="en-US" dirty="0">
                <a:solidFill>
                  <a:srgbClr val="002060"/>
                </a:solidFill>
              </a:rPr>
              <a:t>admission policy a mechanism should be used to prevent congestion. </a:t>
            </a:r>
            <a:r>
              <a:rPr lang="en-US" b="1" dirty="0">
                <a:solidFill>
                  <a:srgbClr val="002060"/>
                </a:solidFill>
              </a:rPr>
              <a:t>Switches in a flow should first check the resource requirement of a network flow before transmitting it further</a:t>
            </a:r>
            <a:r>
              <a:rPr lang="en-US" dirty="0">
                <a:solidFill>
                  <a:srgbClr val="002060"/>
                </a:solidFill>
              </a:rPr>
              <a:t>. If there is a chance of a congestion or there is a congestion in the network, router should deny establishing a virtual network connection to prevent further congestion.</a:t>
            </a: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307975" y="1017478"/>
            <a:ext cx="8734423" cy="523220"/>
          </a:xfrm>
          <a:prstGeom prst="rect">
            <a:avLst/>
          </a:prstGeom>
        </p:spPr>
        <p:txBody>
          <a:bodyPr wrap="square">
            <a:spAutoFit/>
          </a:bodyPr>
          <a:lstStyle/>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208990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 </a:t>
            </a:r>
            <a:r>
              <a:rPr lang="en-US" sz="2400" b="1" dirty="0" smtClean="0">
                <a:solidFill>
                  <a:srgbClr val="002060"/>
                </a:solidFill>
              </a:rPr>
              <a:t>Closed Loop Congestion Control Techniques</a:t>
            </a:r>
            <a:endParaRPr lang="en-US" sz="2400" b="1" dirty="0">
              <a:solidFill>
                <a:srgbClr val="002060"/>
              </a:solidFill>
            </a:endParaRPr>
          </a:p>
        </p:txBody>
      </p:sp>
      <p:sp>
        <p:nvSpPr>
          <p:cNvPr id="6" name="Rectangle 5"/>
          <p:cNvSpPr/>
          <p:nvPr/>
        </p:nvSpPr>
        <p:spPr>
          <a:xfrm>
            <a:off x="87086" y="919844"/>
            <a:ext cx="8955312" cy="3108543"/>
          </a:xfrm>
          <a:prstGeom prst="rect">
            <a:avLst/>
          </a:prstGeom>
        </p:spPr>
        <p:txBody>
          <a:bodyPr wrap="square">
            <a:spAutoFit/>
          </a:bodyPr>
          <a:lstStyle/>
          <a:p>
            <a:pPr fontAlgn="base"/>
            <a:r>
              <a:rPr lang="en-US" b="1" dirty="0" smtClean="0">
                <a:solidFill>
                  <a:srgbClr val="C00000"/>
                </a:solidFill>
              </a:rPr>
              <a:t>Closed </a:t>
            </a:r>
            <a:r>
              <a:rPr lang="en-US" b="1" dirty="0">
                <a:solidFill>
                  <a:srgbClr val="C00000"/>
                </a:solidFill>
              </a:rPr>
              <a:t>Loop Congestion </a:t>
            </a:r>
            <a:r>
              <a:rPr lang="en-US" b="1" dirty="0" smtClean="0">
                <a:solidFill>
                  <a:srgbClr val="C00000"/>
                </a:solidFill>
              </a:rPr>
              <a:t>Control</a:t>
            </a:r>
          </a:p>
          <a:p>
            <a:pPr fontAlgn="base"/>
            <a:endParaRPr lang="en-US" b="1" dirty="0">
              <a:solidFill>
                <a:srgbClr val="002060"/>
              </a:solidFill>
            </a:endParaRPr>
          </a:p>
          <a:p>
            <a:pPr marL="285750" indent="-285750" algn="just" fontAlgn="base">
              <a:buFont typeface="Arial" panose="020B0604020202020204" pitchFamily="34" charset="0"/>
              <a:buChar char="•"/>
            </a:pPr>
            <a:r>
              <a:rPr lang="en-US" dirty="0">
                <a:solidFill>
                  <a:srgbClr val="002060"/>
                </a:solidFill>
              </a:rPr>
              <a:t>Closed loop congestion control techniques are used to treat or alleviate congestion after it happens. Several techniques are used by different protocols; some of them are: </a:t>
            </a:r>
            <a:r>
              <a:rPr lang="en-US" dirty="0">
                <a:solidFill>
                  <a:srgbClr val="C00000"/>
                </a:solidFill>
              </a:rPr>
              <a:t/>
            </a:r>
            <a:br>
              <a:rPr lang="en-US" dirty="0">
                <a:solidFill>
                  <a:srgbClr val="C00000"/>
                </a:solidFill>
              </a:rPr>
            </a:br>
            <a:r>
              <a:rPr lang="en-US" dirty="0">
                <a:solidFill>
                  <a:srgbClr val="C00000"/>
                </a:solidFill>
              </a:rPr>
              <a:t> </a:t>
            </a:r>
          </a:p>
          <a:p>
            <a:pPr algn="just" fontAlgn="base"/>
            <a:r>
              <a:rPr lang="en-US" b="1" dirty="0" smtClean="0">
                <a:solidFill>
                  <a:srgbClr val="C00000"/>
                </a:solidFill>
              </a:rPr>
              <a:t>Backpressure </a:t>
            </a:r>
            <a:r>
              <a:rPr lang="en-US" b="1" dirty="0">
                <a:solidFill>
                  <a:srgbClr val="C00000"/>
                </a:solidFill>
              </a:rPr>
              <a:t>:</a:t>
            </a:r>
            <a:r>
              <a:rPr lang="en-US" dirty="0">
                <a:solidFill>
                  <a:srgbClr val="C00000"/>
                </a:solidFill>
              </a:rPr>
              <a:t> </a:t>
            </a:r>
            <a:endParaRPr lang="en-US" dirty="0" smtClean="0">
              <a:solidFill>
                <a:srgbClr val="C00000"/>
              </a:solidFill>
            </a:endParaRPr>
          </a:p>
          <a:p>
            <a:pPr marL="342900" indent="-342900" algn="just" fontAlgn="base">
              <a:buFont typeface="Arial" panose="020B0604020202020204" pitchFamily="34" charset="0"/>
              <a:buChar char="•"/>
            </a:pPr>
            <a:r>
              <a:rPr lang="en-US" dirty="0" smtClean="0">
                <a:solidFill>
                  <a:srgbClr val="C00000"/>
                </a:solidFill>
              </a:rPr>
              <a:t>Backpressure </a:t>
            </a:r>
            <a:r>
              <a:rPr lang="en-US" dirty="0">
                <a:solidFill>
                  <a:srgbClr val="C00000"/>
                </a:solidFill>
              </a:rPr>
              <a:t>is a technique in which a congested node stops receiving packets from upstream node. This may cause the </a:t>
            </a:r>
            <a:r>
              <a:rPr lang="en-US" b="1" dirty="0">
                <a:solidFill>
                  <a:srgbClr val="C00000"/>
                </a:solidFill>
              </a:rPr>
              <a:t>upstream node or nodes to become congested and reject receiving data from above nodes</a:t>
            </a:r>
            <a:r>
              <a:rPr lang="en-US" dirty="0">
                <a:solidFill>
                  <a:srgbClr val="C00000"/>
                </a:solidFill>
              </a:rPr>
              <a:t>. Backpressure is a </a:t>
            </a:r>
            <a:r>
              <a:rPr lang="en-US" b="1" dirty="0">
                <a:solidFill>
                  <a:srgbClr val="C00000"/>
                </a:solidFill>
              </a:rPr>
              <a:t>node-to-node congestion control technique </a:t>
            </a:r>
            <a:r>
              <a:rPr lang="en-US" dirty="0">
                <a:solidFill>
                  <a:srgbClr val="C00000"/>
                </a:solidFill>
              </a:rPr>
              <a:t>that propagate in the opposite direction of data flow. The backpressure technique can be applied only to </a:t>
            </a:r>
            <a:r>
              <a:rPr lang="en-US" b="1" dirty="0">
                <a:solidFill>
                  <a:srgbClr val="C00000"/>
                </a:solidFill>
              </a:rPr>
              <a:t>virtual circuit where each node has information of its above upstream node. </a:t>
            </a:r>
            <a:endParaRPr lang="en-US" b="1" dirty="0" smtClean="0">
              <a:solidFill>
                <a:srgbClr val="C00000"/>
              </a:solidFill>
            </a:endParaRPr>
          </a:p>
          <a:p>
            <a:pPr marL="342900" indent="-342900" fontAlgn="base">
              <a:buFont typeface="Arial" panose="020B0604020202020204" pitchFamily="34" charset="0"/>
              <a:buChar char="•"/>
            </a:pPr>
            <a:endParaRPr lang="en-US" dirty="0" smtClean="0">
              <a:solidFill>
                <a:srgbClr val="C00000"/>
              </a:solidFill>
            </a:endParaRPr>
          </a:p>
          <a:p>
            <a:pPr marL="342900" indent="-342900" fontAlgn="base">
              <a:buAutoNum type="arabicPeriod"/>
            </a:pPr>
            <a:endParaRPr lang="en-US" dirty="0">
              <a:solidFill>
                <a:srgbClr val="C00000"/>
              </a:solidFill>
            </a:endParaRPr>
          </a:p>
          <a:p>
            <a:pPr marL="285750" indent="-285750" algn="just"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pic>
        <p:nvPicPr>
          <p:cNvPr id="9" name="Picture 8"/>
          <p:cNvPicPr>
            <a:picLocks noChangeAspect="1"/>
          </p:cNvPicPr>
          <p:nvPr/>
        </p:nvPicPr>
        <p:blipFill>
          <a:blip r:embed="rId3"/>
          <a:stretch>
            <a:fillRect/>
          </a:stretch>
        </p:blipFill>
        <p:spPr>
          <a:xfrm>
            <a:off x="990600" y="3474720"/>
            <a:ext cx="7803229" cy="1417320"/>
          </a:xfrm>
          <a:prstGeom prst="rect">
            <a:avLst/>
          </a:prstGeom>
        </p:spPr>
      </p:pic>
    </p:spTree>
    <p:extLst>
      <p:ext uri="{BB962C8B-B14F-4D97-AF65-F5344CB8AC3E}">
        <p14:creationId xmlns:p14="http://schemas.microsoft.com/office/powerpoint/2010/main" val="1199415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1892</Words>
  <Application>Microsoft Office PowerPoint</Application>
  <PresentationFormat>On-screen Show (16:9)</PresentationFormat>
  <Paragraphs>294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inherit</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222</cp:revision>
  <dcterms:modified xsi:type="dcterms:W3CDTF">2024-07-05T05:30:48Z</dcterms:modified>
</cp:coreProperties>
</file>