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9"/>
  </p:notesMasterIdLst>
  <p:handoutMasterIdLst>
    <p:handoutMasterId r:id="rId20"/>
  </p:handoutMasterIdLst>
  <p:sldIdLst>
    <p:sldId id="345" r:id="rId2"/>
    <p:sldId id="346" r:id="rId3"/>
    <p:sldId id="344" r:id="rId4"/>
    <p:sldId id="347" r:id="rId5"/>
    <p:sldId id="351" r:id="rId6"/>
    <p:sldId id="358" r:id="rId7"/>
    <p:sldId id="352" r:id="rId8"/>
    <p:sldId id="348" r:id="rId9"/>
    <p:sldId id="349" r:id="rId10"/>
    <p:sldId id="353" r:id="rId11"/>
    <p:sldId id="354" r:id="rId12"/>
    <p:sldId id="360" r:id="rId13"/>
    <p:sldId id="359" r:id="rId14"/>
    <p:sldId id="357" r:id="rId15"/>
    <p:sldId id="350" r:id="rId16"/>
    <p:sldId id="355" r:id="rId17"/>
    <p:sldId id="356"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5" d="100"/>
          <a:sy n="105" d="100"/>
        </p:scale>
        <p:origin x="326"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15-07-2024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9569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503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4932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9961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3663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020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8174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9026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774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802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5498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394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19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391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3978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4416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75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Virtual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1600438"/>
          </a:xfrm>
          <a:prstGeom prst="rect">
            <a:avLst/>
          </a:prstGeom>
        </p:spPr>
        <p:txBody>
          <a:bodyPr wrap="square">
            <a:spAutoFit/>
          </a:bodyPr>
          <a:lstStyle/>
          <a:p>
            <a:pPr marL="285750" indent="-285750">
              <a:buFont typeface="Arial" panose="020B0604020202020204" pitchFamily="34" charset="0"/>
              <a:buChar char="•"/>
            </a:pPr>
            <a:r>
              <a:rPr lang="en-US" b="1" dirty="0">
                <a:solidFill>
                  <a:srgbClr val="C00000"/>
                </a:solidFill>
                <a:latin typeface="Nunito"/>
              </a:rPr>
              <a:t>Virtual Circuit</a:t>
            </a:r>
            <a:r>
              <a:rPr lang="en-US" dirty="0">
                <a:solidFill>
                  <a:srgbClr val="C00000"/>
                </a:solidFill>
                <a:latin typeface="Nunito"/>
              </a:rPr>
              <a:t> is the computer network providing </a:t>
            </a:r>
            <a:r>
              <a:rPr lang="en-US" b="1" dirty="0">
                <a:solidFill>
                  <a:srgbClr val="C00000"/>
                </a:solidFill>
                <a:latin typeface="Nunito"/>
              </a:rPr>
              <a:t>connection-oriented service. </a:t>
            </a:r>
            <a:r>
              <a:rPr lang="en-US" dirty="0">
                <a:solidFill>
                  <a:srgbClr val="C00000"/>
                </a:solidFill>
                <a:latin typeface="Nunito"/>
              </a:rPr>
              <a:t>It is a </a:t>
            </a:r>
            <a:r>
              <a:rPr lang="en-US" dirty="0" smtClean="0">
                <a:solidFill>
                  <a:srgbClr val="C00000"/>
                </a:solidFill>
                <a:latin typeface="Nunito"/>
              </a:rPr>
              <a:t>connection-oriented network</a:t>
            </a:r>
            <a:r>
              <a:rPr lang="en-US" dirty="0">
                <a:solidFill>
                  <a:srgbClr val="C00000"/>
                </a:solidFill>
                <a:latin typeface="Nunito"/>
              </a:rPr>
              <a:t>. </a:t>
            </a:r>
            <a:endParaRPr lang="en-US" dirty="0" smtClean="0">
              <a:solidFill>
                <a:srgbClr val="C00000"/>
              </a:solidFill>
              <a:latin typeface="Nunito"/>
            </a:endParaRPr>
          </a:p>
          <a:p>
            <a:pPr marL="285750" indent="-285750">
              <a:buFont typeface="Arial" panose="020B0604020202020204" pitchFamily="34" charset="0"/>
              <a:buChar char="•"/>
            </a:pPr>
            <a:endParaRPr lang="en-US" dirty="0">
              <a:solidFill>
                <a:srgbClr val="C00000"/>
              </a:solidFill>
              <a:latin typeface="Nunito"/>
            </a:endParaRPr>
          </a:p>
          <a:p>
            <a:pPr marL="285750" indent="-285750">
              <a:buFont typeface="Arial" panose="020B0604020202020204" pitchFamily="34" charset="0"/>
              <a:buChar char="•"/>
            </a:pPr>
            <a:r>
              <a:rPr lang="en-US" dirty="0" smtClean="0">
                <a:solidFill>
                  <a:srgbClr val="002060"/>
                </a:solidFill>
                <a:latin typeface="Nunito"/>
              </a:rPr>
              <a:t>In </a:t>
            </a:r>
            <a:r>
              <a:rPr lang="en-US" dirty="0">
                <a:solidFill>
                  <a:srgbClr val="002060"/>
                </a:solidFill>
                <a:latin typeface="Nunito"/>
              </a:rPr>
              <a:t>virtual circuit </a:t>
            </a:r>
            <a:r>
              <a:rPr lang="en-US" b="1" dirty="0">
                <a:solidFill>
                  <a:srgbClr val="002060"/>
                </a:solidFill>
                <a:latin typeface="Nunito"/>
              </a:rPr>
              <a:t>resource are reserve for the time interval of data transmission between two nodes</a:t>
            </a:r>
            <a:r>
              <a:rPr lang="en-US" dirty="0">
                <a:solidFill>
                  <a:srgbClr val="002060"/>
                </a:solidFill>
                <a:latin typeface="Nunito"/>
              </a:rPr>
              <a:t>. This network is a highly reliable medium of transfer. Virtual circuits are costly to implement</a:t>
            </a:r>
            <a:r>
              <a:rPr lang="en-US" dirty="0" smtClean="0">
                <a:solidFill>
                  <a:srgbClr val="002060"/>
                </a:solidFill>
                <a:latin typeface="Nunito"/>
              </a:rPr>
              <a:t>.</a:t>
            </a:r>
          </a:p>
          <a:p>
            <a:pPr marL="285750" indent="-285750">
              <a:buFont typeface="Arial" panose="020B0604020202020204" pitchFamily="34" charset="0"/>
              <a:buChar char="•"/>
            </a:pPr>
            <a:endParaRPr lang="en-US" dirty="0">
              <a:solidFill>
                <a:srgbClr val="C00000"/>
              </a:solidFill>
              <a:latin typeface="Nunito"/>
            </a:endParaRPr>
          </a:p>
          <a:p>
            <a:pPr marL="285750" indent="-285750">
              <a:buFont typeface="Arial" panose="020B0604020202020204" pitchFamily="34" charset="0"/>
              <a:buChar char="•"/>
            </a:pPr>
            <a:endParaRPr lang="en-IN" dirty="0">
              <a:solidFill>
                <a:srgbClr val="C00000"/>
              </a:solidFill>
            </a:endParaRPr>
          </a:p>
        </p:txBody>
      </p:sp>
      <p:pic>
        <p:nvPicPr>
          <p:cNvPr id="15" name="Picture 14"/>
          <p:cNvPicPr>
            <a:picLocks noChangeAspect="1"/>
          </p:cNvPicPr>
          <p:nvPr/>
        </p:nvPicPr>
        <p:blipFill>
          <a:blip r:embed="rId3"/>
          <a:stretch>
            <a:fillRect/>
          </a:stretch>
        </p:blipFill>
        <p:spPr>
          <a:xfrm>
            <a:off x="2166771" y="2398875"/>
            <a:ext cx="4846740" cy="2279805"/>
          </a:xfrm>
          <a:prstGeom prst="rect">
            <a:avLst/>
          </a:prstGeom>
        </p:spPr>
      </p:pic>
    </p:spTree>
    <p:extLst>
      <p:ext uri="{BB962C8B-B14F-4D97-AF65-F5344CB8AC3E}">
        <p14:creationId xmlns:p14="http://schemas.microsoft.com/office/powerpoint/2010/main" val="2042688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970318"/>
          </a:xfrm>
          <a:prstGeom prst="rect">
            <a:avLst/>
          </a:prstGeom>
        </p:spPr>
        <p:txBody>
          <a:bodyPr wrap="square">
            <a:spAutoFit/>
          </a:bodyPr>
          <a:lstStyle/>
          <a:p>
            <a:pPr algn="just" fontAlgn="base"/>
            <a:r>
              <a:rPr lang="en-IN" b="1" dirty="0" smtClean="0">
                <a:latin typeface="Times New Roman" panose="02020603050405020304" pitchFamily="18" charset="0"/>
                <a:cs typeface="Times New Roman" panose="02020603050405020304" pitchFamily="18" charset="0"/>
              </a:rPr>
              <a:t> </a:t>
            </a:r>
            <a:r>
              <a:rPr lang="en-IN" b="1" dirty="0" smtClean="0">
                <a:solidFill>
                  <a:srgbClr val="C00000"/>
                </a:solidFill>
                <a:latin typeface="Times New Roman" panose="02020603050405020304" pitchFamily="18" charset="0"/>
                <a:cs typeface="Times New Roman" panose="02020603050405020304" pitchFamily="18" charset="0"/>
              </a:rPr>
              <a:t>Random Early Detection </a:t>
            </a:r>
            <a:r>
              <a:rPr lang="en-IN" b="1"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IN"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RED </a:t>
            </a:r>
            <a:r>
              <a:rPr lang="en-US" dirty="0">
                <a:solidFill>
                  <a:srgbClr val="C00000"/>
                </a:solidFill>
                <a:latin typeface="Times New Roman" panose="02020603050405020304" pitchFamily="18" charset="0"/>
                <a:cs typeface="Times New Roman" panose="02020603050405020304" pitchFamily="18" charset="0"/>
              </a:rPr>
              <a:t>is among the first Active Queue Management (AQM) algorithms. RED was proposed in 1993 by Sally Floyd. RED is called by three different names; </a:t>
            </a:r>
            <a:r>
              <a:rPr lang="en-US" dirty="0" err="1">
                <a:solidFill>
                  <a:srgbClr val="C00000"/>
                </a:solidFill>
                <a:latin typeface="Times New Roman" panose="02020603050405020304" pitchFamily="18" charset="0"/>
                <a:cs typeface="Times New Roman" panose="02020603050405020304" pitchFamily="18" charset="0"/>
              </a:rPr>
              <a:t>a.k.a</a:t>
            </a:r>
            <a:r>
              <a:rPr lang="en-US" dirty="0">
                <a:solidFill>
                  <a:srgbClr val="C00000"/>
                </a:solidFill>
                <a:latin typeface="Times New Roman" panose="02020603050405020304" pitchFamily="18" charset="0"/>
                <a:cs typeface="Times New Roman" panose="02020603050405020304" pitchFamily="18" charset="0"/>
              </a:rPr>
              <a:t> Random Early Discard or Random Early Drop and Random Early Detection (so there are 3 possible full forms of RED). The main goal of RED is to</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Avoid congestion: </a:t>
            </a:r>
            <a:r>
              <a:rPr lang="en-US" dirty="0">
                <a:solidFill>
                  <a:srgbClr val="C00000"/>
                </a:solidFill>
                <a:latin typeface="Times New Roman" panose="02020603050405020304" pitchFamily="18" charset="0"/>
                <a:cs typeface="Times New Roman" panose="02020603050405020304" pitchFamily="18" charset="0"/>
              </a:rPr>
              <a:t>Passive Queue Management suffers from this problem. AQM detects the congestion beforehand and avoids it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Avoid the problem of global synchronization: </a:t>
            </a:r>
            <a:r>
              <a:rPr lang="en-US" dirty="0">
                <a:solidFill>
                  <a:srgbClr val="C00000"/>
                </a:solidFill>
                <a:latin typeface="Times New Roman" panose="02020603050405020304" pitchFamily="18" charset="0"/>
                <a:cs typeface="Times New Roman" panose="02020603050405020304" pitchFamily="18" charset="0"/>
              </a:rPr>
              <a:t>Passive Queue Management suffers from this problem. AQM avoids this problem</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Avoid the problem of lockout: </a:t>
            </a:r>
            <a:r>
              <a:rPr lang="en-US" dirty="0">
                <a:solidFill>
                  <a:srgbClr val="002060"/>
                </a:solidFill>
                <a:latin typeface="Times New Roman" panose="02020603050405020304" pitchFamily="18" charset="0"/>
                <a:cs typeface="Times New Roman" panose="02020603050405020304" pitchFamily="18" charset="0"/>
              </a:rPr>
              <a:t>The short-lived flows suffer the problem of lockout when long-lasting flows occupy the buffers of routers all the time. AQM solves this problem, now short-lived flows can get space in the buffer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Maximize the ‘Power’ function, which is the ratio of throughput to delay: </a:t>
            </a:r>
            <a:r>
              <a:rPr lang="en-US" dirty="0">
                <a:solidFill>
                  <a:srgbClr val="002060"/>
                </a:solidFill>
                <a:latin typeface="Times New Roman" panose="02020603050405020304" pitchFamily="18" charset="0"/>
                <a:cs typeface="Times New Roman" panose="02020603050405020304" pitchFamily="18" charset="0"/>
              </a:rPr>
              <a:t>AQM handles the buffer queue properly, therefore there will no packet loss, as a result, there will be no retransmission of packets. The flow will be fluent and the delay will be minimum</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921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07777"/>
          </a:xfrm>
          <a:prstGeom prst="rect">
            <a:avLst/>
          </a:prstGeom>
        </p:spPr>
        <p:txBody>
          <a:bodyPr wrap="square">
            <a:spAutoFit/>
          </a:bodyPr>
          <a:lstStyle/>
          <a:p>
            <a:pPr algn="just" fontAlgn="base"/>
            <a:r>
              <a:rPr lang="en-IN" b="1" dirty="0" smtClean="0"/>
              <a:t> </a:t>
            </a:r>
            <a:endParaRPr lang="en-US" dirty="0">
              <a:solidFill>
                <a:srgbClr val="002060"/>
              </a:solidFill>
            </a:endParaRPr>
          </a:p>
        </p:txBody>
      </p:sp>
      <p:sp>
        <p:nvSpPr>
          <p:cNvPr id="15" name="Rectangle 14"/>
          <p:cNvSpPr/>
          <p:nvPr/>
        </p:nvSpPr>
        <p:spPr>
          <a:xfrm>
            <a:off x="104774" y="1017477"/>
            <a:ext cx="8886824"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RED operates during the ‘</a:t>
            </a:r>
            <a:r>
              <a:rPr lang="en-US" dirty="0" err="1">
                <a:solidFill>
                  <a:srgbClr val="C00000"/>
                </a:solidFill>
                <a:latin typeface="Times New Roman" panose="02020603050405020304" pitchFamily="18" charset="0"/>
                <a:cs typeface="Times New Roman" panose="02020603050405020304" pitchFamily="18" charset="0"/>
              </a:rPr>
              <a:t>enqueue</a:t>
            </a:r>
            <a:r>
              <a:rPr lang="en-US" dirty="0">
                <a:solidFill>
                  <a:srgbClr val="C00000"/>
                </a:solidFill>
                <a:latin typeface="Times New Roman" panose="02020603050405020304" pitchFamily="18" charset="0"/>
                <a:cs typeface="Times New Roman" panose="02020603050405020304" pitchFamily="18" charset="0"/>
              </a:rPr>
              <a:t>’ time. It works at the output port during </a:t>
            </a:r>
            <a:r>
              <a:rPr lang="en-US" dirty="0" err="1">
                <a:solidFill>
                  <a:srgbClr val="C00000"/>
                </a:solidFill>
                <a:latin typeface="Times New Roman" panose="02020603050405020304" pitchFamily="18" charset="0"/>
                <a:cs typeface="Times New Roman" panose="02020603050405020304" pitchFamily="18" charset="0"/>
              </a:rPr>
              <a:t>enqueue</a:t>
            </a:r>
            <a:r>
              <a:rPr lang="en-US" dirty="0">
                <a:solidFill>
                  <a:srgbClr val="C00000"/>
                </a:solidFill>
                <a:latin typeface="Times New Roman" panose="02020603050405020304" pitchFamily="18" charset="0"/>
                <a:cs typeface="Times New Roman" panose="02020603050405020304" pitchFamily="18" charset="0"/>
              </a:rPr>
              <a:t> time, do not confuse this with ‘input port’ in the router architecture.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RED </a:t>
            </a:r>
            <a:r>
              <a:rPr lang="en-US" dirty="0">
                <a:solidFill>
                  <a:srgbClr val="C00000"/>
                </a:solidFill>
                <a:latin typeface="Times New Roman" panose="02020603050405020304" pitchFamily="18" charset="0"/>
                <a:cs typeface="Times New Roman" panose="02020603050405020304" pitchFamily="18" charset="0"/>
              </a:rPr>
              <a:t>runs on the ‘output port’, but during the ‘</a:t>
            </a:r>
            <a:r>
              <a:rPr lang="en-US" dirty="0" err="1">
                <a:solidFill>
                  <a:srgbClr val="C00000"/>
                </a:solidFill>
                <a:latin typeface="Times New Roman" panose="02020603050405020304" pitchFamily="18" charset="0"/>
                <a:cs typeface="Times New Roman" panose="02020603050405020304" pitchFamily="18" charset="0"/>
              </a:rPr>
              <a:t>enqueue</a:t>
            </a:r>
            <a:r>
              <a:rPr lang="en-US" dirty="0">
                <a:solidFill>
                  <a:srgbClr val="C00000"/>
                </a:solidFill>
                <a:latin typeface="Times New Roman" panose="02020603050405020304" pitchFamily="18" charset="0"/>
                <a:cs typeface="Times New Roman" panose="02020603050405020304" pitchFamily="18" charset="0"/>
              </a:rPr>
              <a:t>’ time! RED operates ‘on the arrival of every packet’. Hence, there is no periodic time interval in which RED is invoked.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packets are arriving at a lower speed then RED is invoked at a lower speed. If packets do not arrive, RED algorithm is not invoked. RED decides whether the incoming packet should be </a:t>
            </a:r>
            <a:r>
              <a:rPr lang="en-US" dirty="0" err="1">
                <a:solidFill>
                  <a:srgbClr val="C00000"/>
                </a:solidFill>
                <a:latin typeface="Times New Roman" panose="02020603050405020304" pitchFamily="18" charset="0"/>
                <a:cs typeface="Times New Roman" panose="02020603050405020304" pitchFamily="18" charset="0"/>
              </a:rPr>
              <a:t>enqueued</a:t>
            </a:r>
            <a:r>
              <a:rPr lang="en-US" dirty="0">
                <a:solidFill>
                  <a:srgbClr val="C00000"/>
                </a:solidFill>
                <a:latin typeface="Times New Roman" panose="02020603050405020304" pitchFamily="18" charset="0"/>
                <a:cs typeface="Times New Roman" panose="02020603050405020304" pitchFamily="18" charset="0"/>
              </a:rPr>
              <a:t> or dropped</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a new packet arrives, RED makes a decision; whether this packet should be </a:t>
            </a:r>
            <a:r>
              <a:rPr lang="en-US" dirty="0" err="1">
                <a:solidFill>
                  <a:srgbClr val="002060"/>
                </a:solidFill>
                <a:latin typeface="Times New Roman" panose="02020603050405020304" pitchFamily="18" charset="0"/>
                <a:cs typeface="Times New Roman" panose="02020603050405020304" pitchFamily="18" charset="0"/>
              </a:rPr>
              <a:t>enqueued</a:t>
            </a:r>
            <a:r>
              <a:rPr lang="en-US" dirty="0">
                <a:solidFill>
                  <a:srgbClr val="002060"/>
                </a:solidFill>
                <a:latin typeface="Times New Roman" panose="02020603050405020304" pitchFamily="18" charset="0"/>
                <a:cs typeface="Times New Roman" panose="02020603050405020304" pitchFamily="18" charset="0"/>
              </a:rPr>
              <a:t> or </a:t>
            </a:r>
            <a:r>
              <a:rPr lang="en-US" dirty="0" smtClean="0">
                <a:solidFill>
                  <a:srgbClr val="002060"/>
                </a:solidFill>
                <a:latin typeface="Times New Roman" panose="02020603050405020304" pitchFamily="18" charset="0"/>
                <a:cs typeface="Times New Roman" panose="02020603050405020304" pitchFamily="18" charset="0"/>
              </a:rPr>
              <a:t>dropped.  </a:t>
            </a:r>
            <a:r>
              <a:rPr lang="en-US" dirty="0">
                <a:solidFill>
                  <a:srgbClr val="002060"/>
                </a:solidFill>
                <a:latin typeface="Times New Roman" panose="02020603050405020304" pitchFamily="18" charset="0"/>
                <a:cs typeface="Times New Roman" panose="02020603050405020304" pitchFamily="18" charset="0"/>
              </a:rPr>
              <a:t>It makes this decision even if there is space in the queue.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makes this decision because if </a:t>
            </a:r>
            <a:r>
              <a:rPr lang="en-US" dirty="0" err="1">
                <a:solidFill>
                  <a:srgbClr val="002060"/>
                </a:solidFill>
                <a:latin typeface="Times New Roman" panose="02020603050405020304" pitchFamily="18" charset="0"/>
                <a:cs typeface="Times New Roman" panose="02020603050405020304" pitchFamily="18" charset="0"/>
              </a:rPr>
              <a:t>enqueuing</a:t>
            </a:r>
            <a:r>
              <a:rPr lang="en-US" dirty="0">
                <a:solidFill>
                  <a:srgbClr val="002060"/>
                </a:solidFill>
                <a:latin typeface="Times New Roman" panose="02020603050405020304" pitchFamily="18" charset="0"/>
                <a:cs typeface="Times New Roman" panose="02020603050405020304" pitchFamily="18" charset="0"/>
              </a:rPr>
              <a:t> the packet increases overall delay or makes the queue full then it will cause the congestion to occur.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RED drops the packet before the queue is full then the sender will know about it indirectly and it will reduce its congestion window size and thus it avoids the congestion to happen in the future.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9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07777"/>
          </a:xfrm>
          <a:prstGeom prst="rect">
            <a:avLst/>
          </a:prstGeom>
        </p:spPr>
        <p:txBody>
          <a:bodyPr wrap="square">
            <a:spAutoFit/>
          </a:bodyPr>
          <a:lstStyle/>
          <a:p>
            <a:pPr algn="just" fontAlgn="base"/>
            <a:r>
              <a:rPr lang="en-IN" b="1" dirty="0" smtClean="0"/>
              <a:t> </a:t>
            </a:r>
            <a:endParaRPr lang="en-US" dirty="0">
              <a:solidFill>
                <a:srgbClr val="002060"/>
              </a:solidFill>
            </a:endParaRPr>
          </a:p>
        </p:txBody>
      </p:sp>
      <p:sp>
        <p:nvSpPr>
          <p:cNvPr id="15" name="Rectangle 14"/>
          <p:cNvSpPr/>
          <p:nvPr/>
        </p:nvSpPr>
        <p:spPr>
          <a:xfrm>
            <a:off x="104774" y="1017477"/>
            <a:ext cx="8886824" cy="2893100"/>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How RED Works:</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Monitor the network and queue size.</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Calculate the average queue size and compare it to a threshold</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the queue size is exceeds the threshold, randomly drop the packets with a certain probability.</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probability of dropping packets increases as the queue size grows.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Red helps in Prevent Congestion, reduce packet loss, improve network fairness, Improves the overall network performance.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40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07777"/>
          </a:xfrm>
          <a:prstGeom prst="rect">
            <a:avLst/>
          </a:prstGeom>
        </p:spPr>
        <p:txBody>
          <a:bodyPr wrap="square">
            <a:spAutoFit/>
          </a:bodyPr>
          <a:lstStyle/>
          <a:p>
            <a:pPr algn="just" fontAlgn="base"/>
            <a:r>
              <a:rPr lang="en-IN" b="1" dirty="0" smtClean="0"/>
              <a:t> </a:t>
            </a:r>
            <a:endParaRPr lang="en-US" dirty="0">
              <a:solidFill>
                <a:srgbClr val="002060"/>
              </a:solidFill>
            </a:endParaRPr>
          </a:p>
        </p:txBody>
      </p:sp>
      <p:sp>
        <p:nvSpPr>
          <p:cNvPr id="15" name="Rectangle 14"/>
          <p:cNvSpPr/>
          <p:nvPr/>
        </p:nvSpPr>
        <p:spPr>
          <a:xfrm>
            <a:off x="104774" y="1017477"/>
            <a:ext cx="8886824" cy="3754874"/>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RED operates during the ‘</a:t>
            </a:r>
            <a:r>
              <a:rPr lang="en-US" dirty="0" err="1">
                <a:solidFill>
                  <a:srgbClr val="C00000"/>
                </a:solidFill>
                <a:latin typeface="Times New Roman" panose="02020603050405020304" pitchFamily="18" charset="0"/>
                <a:cs typeface="Times New Roman" panose="02020603050405020304" pitchFamily="18" charset="0"/>
              </a:rPr>
              <a:t>enqueue</a:t>
            </a:r>
            <a:r>
              <a:rPr lang="en-US" dirty="0">
                <a:solidFill>
                  <a:srgbClr val="C00000"/>
                </a:solidFill>
                <a:latin typeface="Times New Roman" panose="02020603050405020304" pitchFamily="18" charset="0"/>
                <a:cs typeface="Times New Roman" panose="02020603050405020304" pitchFamily="18" charset="0"/>
              </a:rPr>
              <a:t>’ time. It works at the output port during </a:t>
            </a:r>
            <a:r>
              <a:rPr lang="en-US" dirty="0" err="1">
                <a:solidFill>
                  <a:srgbClr val="C00000"/>
                </a:solidFill>
                <a:latin typeface="Times New Roman" panose="02020603050405020304" pitchFamily="18" charset="0"/>
                <a:cs typeface="Times New Roman" panose="02020603050405020304" pitchFamily="18" charset="0"/>
              </a:rPr>
              <a:t>enqueue</a:t>
            </a:r>
            <a:r>
              <a:rPr lang="en-US" dirty="0">
                <a:solidFill>
                  <a:srgbClr val="C00000"/>
                </a:solidFill>
                <a:latin typeface="Times New Roman" panose="02020603050405020304" pitchFamily="18" charset="0"/>
                <a:cs typeface="Times New Roman" panose="02020603050405020304" pitchFamily="18" charset="0"/>
              </a:rPr>
              <a:t> time, do not confuse this with ‘input port’ in the router architecture.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RED </a:t>
            </a:r>
            <a:r>
              <a:rPr lang="en-US" dirty="0">
                <a:solidFill>
                  <a:srgbClr val="C00000"/>
                </a:solidFill>
                <a:latin typeface="Times New Roman" panose="02020603050405020304" pitchFamily="18" charset="0"/>
                <a:cs typeface="Times New Roman" panose="02020603050405020304" pitchFamily="18" charset="0"/>
              </a:rPr>
              <a:t>runs on the ‘output port’, but during the ‘</a:t>
            </a:r>
            <a:r>
              <a:rPr lang="en-US" dirty="0" err="1">
                <a:solidFill>
                  <a:srgbClr val="C00000"/>
                </a:solidFill>
                <a:latin typeface="Times New Roman" panose="02020603050405020304" pitchFamily="18" charset="0"/>
                <a:cs typeface="Times New Roman" panose="02020603050405020304" pitchFamily="18" charset="0"/>
              </a:rPr>
              <a:t>enqueue</a:t>
            </a:r>
            <a:r>
              <a:rPr lang="en-US" dirty="0">
                <a:solidFill>
                  <a:srgbClr val="C00000"/>
                </a:solidFill>
                <a:latin typeface="Times New Roman" panose="02020603050405020304" pitchFamily="18" charset="0"/>
                <a:cs typeface="Times New Roman" panose="02020603050405020304" pitchFamily="18" charset="0"/>
              </a:rPr>
              <a:t>’ time! RED operates ‘on the arrival of every packet’. Hence, there is no periodic time interval in which RED is invoked.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If </a:t>
            </a:r>
            <a:r>
              <a:rPr lang="en-US" dirty="0">
                <a:solidFill>
                  <a:srgbClr val="C00000"/>
                </a:solidFill>
                <a:latin typeface="Times New Roman" panose="02020603050405020304" pitchFamily="18" charset="0"/>
                <a:cs typeface="Times New Roman" panose="02020603050405020304" pitchFamily="18" charset="0"/>
              </a:rPr>
              <a:t>packets are arriving at a lower speed then RED is invoked at a lower speed. If packets do not arrive, RED algorithm is not invoked. RED decides whether the incoming packet should be </a:t>
            </a:r>
            <a:r>
              <a:rPr lang="en-US" dirty="0" err="1">
                <a:solidFill>
                  <a:srgbClr val="C00000"/>
                </a:solidFill>
                <a:latin typeface="Times New Roman" panose="02020603050405020304" pitchFamily="18" charset="0"/>
                <a:cs typeface="Times New Roman" panose="02020603050405020304" pitchFamily="18" charset="0"/>
              </a:rPr>
              <a:t>enqueued</a:t>
            </a:r>
            <a:r>
              <a:rPr lang="en-US" dirty="0">
                <a:solidFill>
                  <a:srgbClr val="C00000"/>
                </a:solidFill>
                <a:latin typeface="Times New Roman" panose="02020603050405020304" pitchFamily="18" charset="0"/>
                <a:cs typeface="Times New Roman" panose="02020603050405020304" pitchFamily="18" charset="0"/>
              </a:rPr>
              <a:t> or dropped</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When </a:t>
            </a:r>
            <a:r>
              <a:rPr lang="en-US" dirty="0">
                <a:solidFill>
                  <a:srgbClr val="002060"/>
                </a:solidFill>
                <a:latin typeface="Times New Roman" panose="02020603050405020304" pitchFamily="18" charset="0"/>
                <a:cs typeface="Times New Roman" panose="02020603050405020304" pitchFamily="18" charset="0"/>
              </a:rPr>
              <a:t>a new packet arrives, RED makes a decision; whether this packet should be </a:t>
            </a:r>
            <a:r>
              <a:rPr lang="en-US" dirty="0" err="1">
                <a:solidFill>
                  <a:srgbClr val="002060"/>
                </a:solidFill>
                <a:latin typeface="Times New Roman" panose="02020603050405020304" pitchFamily="18" charset="0"/>
                <a:cs typeface="Times New Roman" panose="02020603050405020304" pitchFamily="18" charset="0"/>
              </a:rPr>
              <a:t>enqueued</a:t>
            </a:r>
            <a:r>
              <a:rPr lang="en-US" dirty="0">
                <a:solidFill>
                  <a:srgbClr val="002060"/>
                </a:solidFill>
                <a:latin typeface="Times New Roman" panose="02020603050405020304" pitchFamily="18" charset="0"/>
                <a:cs typeface="Times New Roman" panose="02020603050405020304" pitchFamily="18" charset="0"/>
              </a:rPr>
              <a:t> or </a:t>
            </a:r>
            <a:r>
              <a:rPr lang="en-US" dirty="0" smtClean="0">
                <a:solidFill>
                  <a:srgbClr val="002060"/>
                </a:solidFill>
                <a:latin typeface="Times New Roman" panose="02020603050405020304" pitchFamily="18" charset="0"/>
                <a:cs typeface="Times New Roman" panose="02020603050405020304" pitchFamily="18" charset="0"/>
              </a:rPr>
              <a:t>dropped.  </a:t>
            </a:r>
            <a:r>
              <a:rPr lang="en-US" dirty="0">
                <a:solidFill>
                  <a:srgbClr val="002060"/>
                </a:solidFill>
                <a:latin typeface="Times New Roman" panose="02020603050405020304" pitchFamily="18" charset="0"/>
                <a:cs typeface="Times New Roman" panose="02020603050405020304" pitchFamily="18" charset="0"/>
              </a:rPr>
              <a:t>It makes this decision even if there is space in the queue.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makes this decision because if </a:t>
            </a:r>
            <a:r>
              <a:rPr lang="en-US" dirty="0" err="1">
                <a:solidFill>
                  <a:srgbClr val="002060"/>
                </a:solidFill>
                <a:latin typeface="Times New Roman" panose="02020603050405020304" pitchFamily="18" charset="0"/>
                <a:cs typeface="Times New Roman" panose="02020603050405020304" pitchFamily="18" charset="0"/>
              </a:rPr>
              <a:t>enqueuing</a:t>
            </a:r>
            <a:r>
              <a:rPr lang="en-US" dirty="0">
                <a:solidFill>
                  <a:srgbClr val="002060"/>
                </a:solidFill>
                <a:latin typeface="Times New Roman" panose="02020603050405020304" pitchFamily="18" charset="0"/>
                <a:cs typeface="Times New Roman" panose="02020603050405020304" pitchFamily="18" charset="0"/>
              </a:rPr>
              <a:t> the packet increases overall delay or makes the queue full then it will cause the congestion to occur.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If </a:t>
            </a:r>
            <a:r>
              <a:rPr lang="en-US" dirty="0">
                <a:solidFill>
                  <a:srgbClr val="002060"/>
                </a:solidFill>
                <a:latin typeface="Times New Roman" panose="02020603050405020304" pitchFamily="18" charset="0"/>
                <a:cs typeface="Times New Roman" panose="02020603050405020304" pitchFamily="18" charset="0"/>
              </a:rPr>
              <a:t>RED drops the packet before the queue is full then the sender will know about it indirectly and it will reduce its congestion window size and thus it avoids the congestion to happen in the future.</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24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4278094"/>
          </a:xfrm>
          <a:prstGeom prst="rect">
            <a:avLst/>
          </a:prstGeom>
        </p:spPr>
        <p:txBody>
          <a:bodyPr wrap="square">
            <a:spAutoFit/>
          </a:bodyPr>
          <a:lstStyle/>
          <a:p>
            <a:pPr algn="just" fontAlgn="base">
              <a:tabLst>
                <a:tab pos="1616075" algn="l"/>
              </a:tabLst>
            </a:pPr>
            <a:r>
              <a:rPr lang="en-US" sz="1800" b="1" dirty="0" smtClean="0">
                <a:solidFill>
                  <a:srgbClr val="C00000"/>
                </a:solidFill>
                <a:latin typeface="Times New Roman" panose="02020603050405020304" pitchFamily="18" charset="0"/>
                <a:cs typeface="Times New Roman" panose="02020603050405020304" pitchFamily="18" charset="0"/>
              </a:rPr>
              <a:t>Jitter </a:t>
            </a:r>
            <a:r>
              <a:rPr lang="en-US" sz="1800" b="1" dirty="0">
                <a:solidFill>
                  <a:srgbClr val="C00000"/>
                </a:solidFill>
                <a:latin typeface="Times New Roman" panose="02020603050405020304" pitchFamily="18" charset="0"/>
                <a:cs typeface="Times New Roman" panose="02020603050405020304" pitchFamily="18" charset="0"/>
              </a:rPr>
              <a:t>control </a:t>
            </a:r>
            <a:r>
              <a:rPr lang="en-US" sz="1800"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dirty="0" smtClean="0">
                <a:solidFill>
                  <a:srgbClr val="C00000"/>
                </a:solidFill>
                <a:latin typeface="Times New Roman" panose="02020603050405020304" pitchFamily="18" charset="0"/>
                <a:cs typeface="Times New Roman" panose="02020603050405020304" pitchFamily="18" charset="0"/>
              </a:rPr>
              <a:t>Jitter </a:t>
            </a:r>
            <a:r>
              <a:rPr lang="en-US" sz="1600" dirty="0">
                <a:solidFill>
                  <a:srgbClr val="C00000"/>
                </a:solidFill>
                <a:latin typeface="Times New Roman" panose="02020603050405020304" pitchFamily="18" charset="0"/>
                <a:cs typeface="Times New Roman" panose="02020603050405020304" pitchFamily="18" charset="0"/>
              </a:rPr>
              <a:t>refers to the variation in the arrival times of packets or data packets in a network, typically in a network with variable latency</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C00000"/>
                </a:solidFill>
                <a:latin typeface="Times New Roman" panose="02020603050405020304" pitchFamily="18" charset="0"/>
                <a:cs typeface="Times New Roman" panose="02020603050405020304" pitchFamily="18" charset="0"/>
              </a:rPr>
              <a:t>High Jitter</a:t>
            </a:r>
            <a:r>
              <a:rPr lang="en-US" sz="1600" dirty="0">
                <a:solidFill>
                  <a:srgbClr val="C00000"/>
                </a:solidFill>
                <a:latin typeface="Times New Roman" panose="02020603050405020304" pitchFamily="18" charset="0"/>
                <a:cs typeface="Times New Roman" panose="02020603050405020304" pitchFamily="18" charset="0"/>
              </a:rPr>
              <a:t>: This occurs when there is significant variability in the arrival times of packets or data. High jitter can cause issues such </a:t>
            </a:r>
            <a:r>
              <a:rPr lang="en-US" sz="1600" b="1" dirty="0">
                <a:solidFill>
                  <a:srgbClr val="C00000"/>
                </a:solidFill>
                <a:latin typeface="Times New Roman" panose="02020603050405020304" pitchFamily="18" charset="0"/>
                <a:cs typeface="Times New Roman" panose="02020603050405020304" pitchFamily="18" charset="0"/>
              </a:rPr>
              <a:t>as packet loss, delays, and poor quality in real-time applications </a:t>
            </a:r>
            <a:r>
              <a:rPr lang="en-US" sz="1600" dirty="0">
                <a:solidFill>
                  <a:srgbClr val="C00000"/>
                </a:solidFill>
                <a:latin typeface="Times New Roman" panose="02020603050405020304" pitchFamily="18" charset="0"/>
                <a:cs typeface="Times New Roman" panose="02020603050405020304" pitchFamily="18" charset="0"/>
              </a:rPr>
              <a:t>like VoIP (Voice over Internet Protocol) or video conferencing. It indicates instability or inconsistency in the network performance</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solidFill>
                  <a:srgbClr val="002060"/>
                </a:solidFill>
                <a:latin typeface="Times New Roman" panose="02020603050405020304" pitchFamily="18" charset="0"/>
                <a:cs typeface="Times New Roman" panose="02020603050405020304" pitchFamily="18" charset="0"/>
              </a:rPr>
              <a:t>Low Jitter</a:t>
            </a:r>
            <a:r>
              <a:rPr lang="en-US" sz="1600" dirty="0">
                <a:solidFill>
                  <a:srgbClr val="002060"/>
                </a:solidFill>
                <a:latin typeface="Times New Roman" panose="02020603050405020304" pitchFamily="18" charset="0"/>
                <a:cs typeface="Times New Roman" panose="02020603050405020304" pitchFamily="18" charset="0"/>
              </a:rPr>
              <a:t>: Low jitter means that there is minimal variation in the arrival times of packets or data. Networks with low jitter are considered </a:t>
            </a:r>
            <a:r>
              <a:rPr lang="en-US" sz="1600" b="1" dirty="0">
                <a:solidFill>
                  <a:srgbClr val="002060"/>
                </a:solidFill>
                <a:latin typeface="Times New Roman" panose="02020603050405020304" pitchFamily="18" charset="0"/>
                <a:cs typeface="Times New Roman" panose="02020603050405020304" pitchFamily="18" charset="0"/>
              </a:rPr>
              <a:t>more stable and predictable, providing a smoother experience for real-time applications and ensuring reliable data transmission</a:t>
            </a:r>
            <a:r>
              <a:rPr lang="en-US" sz="1600"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In summary, while high jitter indicates instability and variability in network performance, low jitter signifies stability and consistency, which are crucial for the smooth operation of real-time applications and overall network reliability.</a:t>
            </a:r>
          </a:p>
          <a:p>
            <a:pPr algn="just" fontAlgn="base">
              <a:tabLst>
                <a:tab pos="1616075" algn="l"/>
              </a:tabLst>
            </a:pPr>
            <a:endParaRPr lang="en-US" dirty="0">
              <a:solidFill>
                <a:srgbClr val="C00000"/>
              </a:solidFill>
              <a:latin typeface="Nunito"/>
            </a:endParaRPr>
          </a:p>
        </p:txBody>
      </p:sp>
    </p:spTree>
    <p:extLst>
      <p:ext uri="{BB962C8B-B14F-4D97-AF65-F5344CB8AC3E}">
        <p14:creationId xmlns:p14="http://schemas.microsoft.com/office/powerpoint/2010/main" val="2556528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724096"/>
          </a:xfrm>
          <a:prstGeom prst="rect">
            <a:avLst/>
          </a:prstGeom>
        </p:spPr>
        <p:txBody>
          <a:bodyPr wrap="square">
            <a:spAutoFit/>
          </a:bodyPr>
          <a:lstStyle/>
          <a:p>
            <a:pPr algn="just" fontAlgn="base">
              <a:tabLst>
                <a:tab pos="1616075" algn="l"/>
              </a:tabLst>
            </a:pPr>
            <a:r>
              <a:rPr lang="en-US" b="1" dirty="0" smtClean="0">
                <a:solidFill>
                  <a:srgbClr val="C00000"/>
                </a:solidFill>
                <a:latin typeface="Times New Roman" panose="02020603050405020304" pitchFamily="18" charset="0"/>
                <a:cs typeface="Times New Roman" panose="02020603050405020304" pitchFamily="18" charset="0"/>
              </a:rPr>
              <a:t>Jitter </a:t>
            </a:r>
            <a:r>
              <a:rPr lang="en-US" b="1" dirty="0">
                <a:solidFill>
                  <a:srgbClr val="C00000"/>
                </a:solidFill>
                <a:latin typeface="Times New Roman" panose="02020603050405020304" pitchFamily="18" charset="0"/>
                <a:cs typeface="Times New Roman" panose="02020603050405020304" pitchFamily="18" charset="0"/>
              </a:rPr>
              <a:t>control :</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endParaRPr lang="en-US" sz="1300"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r>
              <a:rPr lang="en-US" sz="1300" dirty="0" smtClean="0">
                <a:solidFill>
                  <a:srgbClr val="C00000"/>
                </a:solidFill>
                <a:latin typeface="Times New Roman" panose="02020603050405020304" pitchFamily="18" charset="0"/>
                <a:cs typeface="Times New Roman" panose="02020603050405020304" pitchFamily="18" charset="0"/>
              </a:rPr>
              <a:t>The </a:t>
            </a:r>
            <a:r>
              <a:rPr lang="en-US" sz="1300" dirty="0">
                <a:solidFill>
                  <a:srgbClr val="C00000"/>
                </a:solidFill>
                <a:latin typeface="Times New Roman" panose="02020603050405020304" pitchFamily="18" charset="0"/>
                <a:cs typeface="Times New Roman" panose="02020603050405020304" pitchFamily="18" charset="0"/>
              </a:rPr>
              <a:t>real-time audio and video cannot tolerate jitter on the other hand the jitter doesn’t matter if the packets are carrying information contained in a file</a:t>
            </a:r>
            <a:r>
              <a:rPr lang="en-US" sz="1300"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tabLst>
                <a:tab pos="1616075" algn="l"/>
              </a:tabLst>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r>
              <a:rPr lang="en-US" sz="1300" dirty="0">
                <a:solidFill>
                  <a:srgbClr val="C00000"/>
                </a:solidFill>
                <a:latin typeface="Times New Roman" panose="02020603050405020304" pitchFamily="18" charset="0"/>
                <a:cs typeface="Times New Roman" panose="02020603050405020304" pitchFamily="18" charset="0"/>
              </a:rPr>
              <a:t>For the </a:t>
            </a:r>
            <a:r>
              <a:rPr lang="en-US" sz="1300" b="1" dirty="0">
                <a:solidFill>
                  <a:srgbClr val="C00000"/>
                </a:solidFill>
                <a:latin typeface="Times New Roman" panose="02020603050405020304" pitchFamily="18" charset="0"/>
                <a:cs typeface="Times New Roman" panose="02020603050405020304" pitchFamily="18" charset="0"/>
              </a:rPr>
              <a:t>audio and video transmission, if the packets take 20 </a:t>
            </a:r>
            <a:r>
              <a:rPr lang="en-US" sz="1300" b="1" dirty="0" err="1">
                <a:solidFill>
                  <a:srgbClr val="C00000"/>
                </a:solidFill>
                <a:latin typeface="Times New Roman" panose="02020603050405020304" pitchFamily="18" charset="0"/>
                <a:cs typeface="Times New Roman" panose="02020603050405020304" pitchFamily="18" charset="0"/>
              </a:rPr>
              <a:t>ms</a:t>
            </a:r>
            <a:r>
              <a:rPr lang="en-US" sz="1300" b="1" dirty="0">
                <a:solidFill>
                  <a:srgbClr val="C00000"/>
                </a:solidFill>
                <a:latin typeface="Times New Roman" panose="02020603050405020304" pitchFamily="18" charset="0"/>
                <a:cs typeface="Times New Roman" panose="02020603050405020304" pitchFamily="18" charset="0"/>
              </a:rPr>
              <a:t> to 30 </a:t>
            </a:r>
            <a:r>
              <a:rPr lang="en-US" sz="1300" b="1" dirty="0" err="1">
                <a:solidFill>
                  <a:srgbClr val="C00000"/>
                </a:solidFill>
                <a:latin typeface="Times New Roman" panose="02020603050405020304" pitchFamily="18" charset="0"/>
                <a:cs typeface="Times New Roman" panose="02020603050405020304" pitchFamily="18" charset="0"/>
              </a:rPr>
              <a:t>ms</a:t>
            </a:r>
            <a:r>
              <a:rPr lang="en-US" sz="1300" b="1" dirty="0">
                <a:solidFill>
                  <a:srgbClr val="C00000"/>
                </a:solidFill>
                <a:latin typeface="Times New Roman" panose="02020603050405020304" pitchFamily="18" charset="0"/>
                <a:cs typeface="Times New Roman" panose="02020603050405020304" pitchFamily="18" charset="0"/>
              </a:rPr>
              <a:t> delay to reach the destination</a:t>
            </a:r>
            <a:r>
              <a:rPr lang="en-US" sz="1300" dirty="0">
                <a:solidFill>
                  <a:srgbClr val="C00000"/>
                </a:solidFill>
                <a:latin typeface="Times New Roman" panose="02020603050405020304" pitchFamily="18" charset="0"/>
                <a:cs typeface="Times New Roman" panose="02020603050405020304" pitchFamily="18" charset="0"/>
              </a:rPr>
              <a:t>, it doesn’t matter, provided that the delay remains constant. </a:t>
            </a:r>
            <a:endParaRPr lang="en-US" sz="1300"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r>
              <a:rPr lang="en-US" sz="1300" dirty="0">
                <a:solidFill>
                  <a:srgbClr val="C00000"/>
                </a:solidFill>
                <a:latin typeface="Times New Roman" panose="02020603050405020304" pitchFamily="18" charset="0"/>
                <a:cs typeface="Times New Roman" panose="02020603050405020304" pitchFamily="18" charset="0"/>
              </a:rPr>
              <a:t>The quality of sound and visuals will be hampered by the delays associated with different packets having different values. Therefore, practically we can say that 99% of packets should be delivered with a delay </a:t>
            </a:r>
            <a:r>
              <a:rPr lang="en-US" sz="1300" b="1" dirty="0">
                <a:solidFill>
                  <a:srgbClr val="C00000"/>
                </a:solidFill>
                <a:latin typeface="Times New Roman" panose="02020603050405020304" pitchFamily="18" charset="0"/>
                <a:cs typeface="Times New Roman" panose="02020603050405020304" pitchFamily="18" charset="0"/>
              </a:rPr>
              <a:t>ranging from 24.5 </a:t>
            </a:r>
            <a:r>
              <a:rPr lang="en-US" sz="1300" b="1" dirty="0" err="1">
                <a:solidFill>
                  <a:srgbClr val="C00000"/>
                </a:solidFill>
                <a:latin typeface="Times New Roman" panose="02020603050405020304" pitchFamily="18" charset="0"/>
                <a:cs typeface="Times New Roman" panose="02020603050405020304" pitchFamily="18" charset="0"/>
              </a:rPr>
              <a:t>ms</a:t>
            </a:r>
            <a:r>
              <a:rPr lang="en-US" sz="1300" b="1" dirty="0">
                <a:solidFill>
                  <a:srgbClr val="C00000"/>
                </a:solidFill>
                <a:latin typeface="Times New Roman" panose="02020603050405020304" pitchFamily="18" charset="0"/>
                <a:cs typeface="Times New Roman" panose="02020603050405020304" pitchFamily="18" charset="0"/>
              </a:rPr>
              <a:t> to 25.5 </a:t>
            </a:r>
            <a:r>
              <a:rPr lang="en-US" sz="1300" b="1" dirty="0" err="1">
                <a:solidFill>
                  <a:srgbClr val="C00000"/>
                </a:solidFill>
                <a:latin typeface="Times New Roman" panose="02020603050405020304" pitchFamily="18" charset="0"/>
                <a:cs typeface="Times New Roman" panose="02020603050405020304" pitchFamily="18" charset="0"/>
              </a:rPr>
              <a:t>ms</a:t>
            </a:r>
            <a:r>
              <a:rPr lang="en-US" sz="1300" b="1" dirty="0" err="1" smtClean="0">
                <a:solidFill>
                  <a:srgbClr val="C00000"/>
                </a:solidFill>
                <a:latin typeface="Times New Roman" panose="02020603050405020304" pitchFamily="18" charset="0"/>
                <a:cs typeface="Times New Roman" panose="02020603050405020304" pitchFamily="18" charset="0"/>
              </a:rPr>
              <a:t>.</a:t>
            </a:r>
            <a:endParaRPr lang="en-US" sz="1300"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endParaRPr lang="en-US" sz="13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r>
              <a:rPr lang="en-US" sz="1300" dirty="0">
                <a:solidFill>
                  <a:srgbClr val="002060"/>
                </a:solidFill>
                <a:latin typeface="Times New Roman" panose="02020603050405020304" pitchFamily="18" charset="0"/>
                <a:cs typeface="Times New Roman" panose="02020603050405020304" pitchFamily="18" charset="0"/>
              </a:rPr>
              <a:t>When а packet arrives at a router, the router will check to see whether the packet is behind or ahead and by what time. </a:t>
            </a:r>
            <a:endParaRPr lang="en-US" sz="1300"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r>
              <a:rPr lang="en-US" sz="1300" dirty="0">
                <a:solidFill>
                  <a:srgbClr val="002060"/>
                </a:solidFill>
                <a:latin typeface="Times New Roman" panose="02020603050405020304" pitchFamily="18" charset="0"/>
                <a:cs typeface="Times New Roman" panose="02020603050405020304" pitchFamily="18" charset="0"/>
              </a:rPr>
              <a:t>This information is stored in the packet and updated at every hop. If a packet is ahead of the schedule then the router will hold it for a slightly longer time and if the packet is behind schedule, then the router will try to send it out as quickly as possible. </a:t>
            </a:r>
            <a:endParaRPr lang="en-US" sz="1300"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r>
              <a:rPr lang="en-US" sz="1300" dirty="0" smtClean="0">
                <a:solidFill>
                  <a:srgbClr val="002060"/>
                </a:solidFill>
                <a:latin typeface="Times New Roman" panose="02020603050405020304" pitchFamily="18" charset="0"/>
                <a:cs typeface="Times New Roman" panose="02020603050405020304" pitchFamily="18" charset="0"/>
              </a:rPr>
              <a:t>This </a:t>
            </a:r>
            <a:r>
              <a:rPr lang="en-US" sz="1300" dirty="0">
                <a:solidFill>
                  <a:srgbClr val="002060"/>
                </a:solidFill>
                <a:latin typeface="Times New Roman" panose="02020603050405020304" pitchFamily="18" charset="0"/>
                <a:cs typeface="Times New Roman" panose="02020603050405020304" pitchFamily="18" charset="0"/>
              </a:rPr>
              <a:t>will help in keeping the average delay per packet constant and will avoid time jitter.</a:t>
            </a:r>
          </a:p>
          <a:p>
            <a:pPr algn="just" fontAlgn="base">
              <a:tabLst>
                <a:tab pos="1616075" algn="l"/>
              </a:tabLst>
            </a:pPr>
            <a:endParaRPr lang="en-US" dirty="0">
              <a:solidFill>
                <a:srgbClr val="C00000"/>
              </a:solidFill>
              <a:latin typeface="Nunito"/>
            </a:endParaRPr>
          </a:p>
        </p:txBody>
      </p:sp>
    </p:spTree>
    <p:extLst>
      <p:ext uri="{BB962C8B-B14F-4D97-AF65-F5344CB8AC3E}">
        <p14:creationId xmlns:p14="http://schemas.microsoft.com/office/powerpoint/2010/main" val="113367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4401205"/>
          </a:xfrm>
          <a:prstGeom prst="rect">
            <a:avLst/>
          </a:prstGeom>
        </p:spPr>
        <p:txBody>
          <a:bodyPr wrap="square">
            <a:spAutoFit/>
          </a:bodyPr>
          <a:lstStyle/>
          <a:p>
            <a:r>
              <a:rPr lang="en-US" b="1" dirty="0" smtClean="0">
                <a:solidFill>
                  <a:srgbClr val="C00000"/>
                </a:solidFill>
                <a:latin typeface="Times New Roman" panose="02020603050405020304" pitchFamily="18" charset="0"/>
                <a:cs typeface="Times New Roman" panose="02020603050405020304" pitchFamily="18" charset="0"/>
              </a:rPr>
              <a:t>Jitter Control:</a:t>
            </a:r>
          </a:p>
          <a:p>
            <a:r>
              <a:rPr lang="en-US" b="1" dirty="0" smtClean="0">
                <a:solidFill>
                  <a:srgbClr val="C00000"/>
                </a:solidFill>
                <a:latin typeface="Times New Roman" panose="02020603050405020304" pitchFamily="18" charset="0"/>
                <a:cs typeface="Times New Roman" panose="02020603050405020304" pitchFamily="18" charset="0"/>
              </a:rPr>
              <a:t>Here </a:t>
            </a:r>
            <a:r>
              <a:rPr lang="en-US" b="1" dirty="0">
                <a:solidFill>
                  <a:srgbClr val="C00000"/>
                </a:solidFill>
                <a:latin typeface="Times New Roman" panose="02020603050405020304" pitchFamily="18" charset="0"/>
                <a:cs typeface="Times New Roman" panose="02020603050405020304" pitchFamily="18" charset="0"/>
              </a:rPr>
              <a:t>is a quick breakdown of what is considered normal jitter for the internet:</a:t>
            </a: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Very good: Less than 10 </a:t>
            </a:r>
            <a:r>
              <a:rPr lang="en-US" dirty="0" err="1">
                <a:solidFill>
                  <a:srgbClr val="C00000"/>
                </a:solidFill>
                <a:latin typeface="Times New Roman" panose="02020603050405020304" pitchFamily="18" charset="0"/>
                <a:cs typeface="Times New Roman" panose="02020603050405020304" pitchFamily="18" charset="0"/>
              </a:rPr>
              <a:t>ms</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Good: 10 </a:t>
            </a:r>
            <a:r>
              <a:rPr lang="en-US" dirty="0" err="1">
                <a:solidFill>
                  <a:srgbClr val="C00000"/>
                </a:solidFill>
                <a:latin typeface="Times New Roman" panose="02020603050405020304" pitchFamily="18" charset="0"/>
                <a:cs typeface="Times New Roman" panose="02020603050405020304" pitchFamily="18" charset="0"/>
              </a:rPr>
              <a:t>ms</a:t>
            </a:r>
            <a:r>
              <a:rPr lang="en-US" dirty="0">
                <a:solidFill>
                  <a:srgbClr val="C00000"/>
                </a:solidFill>
                <a:latin typeface="Times New Roman" panose="02020603050405020304" pitchFamily="18" charset="0"/>
                <a:cs typeface="Times New Roman" panose="02020603050405020304" pitchFamily="18" charset="0"/>
              </a:rPr>
              <a:t> to 20 </a:t>
            </a:r>
            <a:r>
              <a:rPr lang="en-US" dirty="0" err="1">
                <a:solidFill>
                  <a:srgbClr val="C00000"/>
                </a:solidFill>
                <a:latin typeface="Times New Roman" panose="02020603050405020304" pitchFamily="18" charset="0"/>
                <a:cs typeface="Times New Roman" panose="02020603050405020304" pitchFamily="18" charset="0"/>
              </a:rPr>
              <a:t>ms</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Normal: 20 </a:t>
            </a:r>
            <a:r>
              <a:rPr lang="en-US" dirty="0" err="1">
                <a:solidFill>
                  <a:srgbClr val="C00000"/>
                </a:solidFill>
                <a:latin typeface="Times New Roman" panose="02020603050405020304" pitchFamily="18" charset="0"/>
                <a:cs typeface="Times New Roman" panose="02020603050405020304" pitchFamily="18" charset="0"/>
              </a:rPr>
              <a:t>ms</a:t>
            </a:r>
            <a:r>
              <a:rPr lang="en-US" dirty="0">
                <a:solidFill>
                  <a:srgbClr val="C00000"/>
                </a:solidFill>
                <a:latin typeface="Times New Roman" panose="02020603050405020304" pitchFamily="18" charset="0"/>
                <a:cs typeface="Times New Roman" panose="02020603050405020304" pitchFamily="18" charset="0"/>
              </a:rPr>
              <a:t> to 50 </a:t>
            </a:r>
            <a:r>
              <a:rPr lang="en-US" dirty="0" err="1">
                <a:solidFill>
                  <a:srgbClr val="C00000"/>
                </a:solidFill>
                <a:latin typeface="Times New Roman" panose="02020603050405020304" pitchFamily="18" charset="0"/>
                <a:cs typeface="Times New Roman" panose="02020603050405020304" pitchFamily="18" charset="0"/>
              </a:rPr>
              <a:t>ms</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Bad: 50 </a:t>
            </a:r>
            <a:r>
              <a:rPr lang="en-US" dirty="0" err="1">
                <a:solidFill>
                  <a:srgbClr val="C00000"/>
                </a:solidFill>
                <a:latin typeface="Times New Roman" panose="02020603050405020304" pitchFamily="18" charset="0"/>
                <a:cs typeface="Times New Roman" panose="02020603050405020304" pitchFamily="18" charset="0"/>
              </a:rPr>
              <a:t>ms</a:t>
            </a:r>
            <a:r>
              <a:rPr lang="en-US" dirty="0">
                <a:solidFill>
                  <a:srgbClr val="C00000"/>
                </a:solidFill>
                <a:latin typeface="Times New Roman" panose="02020603050405020304" pitchFamily="18" charset="0"/>
                <a:cs typeface="Times New Roman" panose="02020603050405020304" pitchFamily="18" charset="0"/>
              </a:rPr>
              <a:t> to 100 </a:t>
            </a:r>
            <a:r>
              <a:rPr lang="en-US" dirty="0" err="1">
                <a:solidFill>
                  <a:srgbClr val="C00000"/>
                </a:solidFill>
                <a:latin typeface="Times New Roman" panose="02020603050405020304" pitchFamily="18" charset="0"/>
                <a:cs typeface="Times New Roman" panose="02020603050405020304" pitchFamily="18" charset="0"/>
              </a:rPr>
              <a:t>ms</a:t>
            </a: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Very bad: More than 100 </a:t>
            </a:r>
            <a:r>
              <a:rPr lang="en-US" dirty="0" err="1" smtClean="0">
                <a:solidFill>
                  <a:srgbClr val="C00000"/>
                </a:solidFill>
                <a:latin typeface="Times New Roman" panose="02020603050405020304" pitchFamily="18" charset="0"/>
                <a:cs typeface="Times New Roman" panose="02020603050405020304" pitchFamily="18" charset="0"/>
              </a:rPr>
              <a:t>ms</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Bad Network Jitter issues</a:t>
            </a:r>
            <a:r>
              <a:rPr lang="en-US" b="1" dirty="0" smtClean="0">
                <a:solidFill>
                  <a:srgbClr val="002060"/>
                </a:solidFill>
                <a:latin typeface="Times New Roman" panose="02020603050405020304" pitchFamily="18" charset="0"/>
                <a:cs typeface="Times New Roman" panose="02020603050405020304" pitchFamily="18" charset="0"/>
              </a:rPr>
              <a:t>:</a:t>
            </a:r>
          </a:p>
          <a:p>
            <a:pPr algn="just"/>
            <a:endParaRPr lang="en-US" b="1" dirty="0" smtClean="0">
              <a:solidFill>
                <a:srgbClr val="00206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Voice </a:t>
            </a:r>
            <a:r>
              <a:rPr lang="en-US" b="1" dirty="0">
                <a:solidFill>
                  <a:srgbClr val="002060"/>
                </a:solidFill>
                <a:latin typeface="Times New Roman" panose="02020603050405020304" pitchFamily="18" charset="0"/>
                <a:cs typeface="Times New Roman" panose="02020603050405020304" pitchFamily="18" charset="0"/>
              </a:rPr>
              <a:t>over Internet Protocol (VoIP) calls</a:t>
            </a:r>
            <a:r>
              <a:rPr lang="en-US" dirty="0">
                <a:solidFill>
                  <a:srgbClr val="002060"/>
                </a:solidFill>
                <a:latin typeface="Times New Roman" panose="02020603050405020304" pitchFamily="18" charset="0"/>
                <a:cs typeface="Times New Roman" panose="02020603050405020304" pitchFamily="18" charset="0"/>
              </a:rPr>
              <a:t>: It causes disruptions, leading to distorted audio and difficulty understanding conversations</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Video conferencing:</a:t>
            </a:r>
            <a:r>
              <a:rPr lang="en-US" dirty="0">
                <a:solidFill>
                  <a:srgbClr val="002060"/>
                </a:solidFill>
                <a:latin typeface="Times New Roman" panose="02020603050405020304" pitchFamily="18" charset="0"/>
                <a:cs typeface="Times New Roman" panose="02020603050405020304" pitchFamily="18" charset="0"/>
              </a:rPr>
              <a:t> It results in choppy video playback, making following discussions and nonverbal cues challenging.</a:t>
            </a:r>
          </a:p>
          <a:p>
            <a:pPr algn="just"/>
            <a:r>
              <a:rPr lang="en-US" b="1" dirty="0">
                <a:solidFill>
                  <a:srgbClr val="002060"/>
                </a:solidFill>
                <a:latin typeface="Times New Roman" panose="02020603050405020304" pitchFamily="18" charset="0"/>
                <a:cs typeface="Times New Roman" panose="02020603050405020304" pitchFamily="18" charset="0"/>
              </a:rPr>
              <a:t>Online gaming</a:t>
            </a:r>
            <a:r>
              <a:rPr lang="en-US" dirty="0">
                <a:solidFill>
                  <a:srgbClr val="002060"/>
                </a:solidFill>
                <a:latin typeface="Times New Roman" panose="02020603050405020304" pitchFamily="18" charset="0"/>
                <a:cs typeface="Times New Roman" panose="02020603050405020304" pitchFamily="18" charset="0"/>
              </a:rPr>
              <a:t>: In gaming, even small delays caused by jitter can affect the responsiveness of controls, leading to a frustrating and </a:t>
            </a:r>
            <a:r>
              <a:rPr lang="en-US" dirty="0" err="1">
                <a:solidFill>
                  <a:srgbClr val="002060"/>
                </a:solidFill>
                <a:latin typeface="Times New Roman" panose="02020603050405020304" pitchFamily="18" charset="0"/>
                <a:cs typeface="Times New Roman" panose="02020603050405020304" pitchFamily="18" charset="0"/>
              </a:rPr>
              <a:t>laggy</a:t>
            </a:r>
            <a:r>
              <a:rPr lang="en-US" dirty="0">
                <a:solidFill>
                  <a:srgbClr val="002060"/>
                </a:solidFill>
                <a:latin typeface="Times New Roman" panose="02020603050405020304" pitchFamily="18" charset="0"/>
                <a:cs typeface="Times New Roman" panose="02020603050405020304" pitchFamily="18" charset="0"/>
              </a:rPr>
              <a:t> experience</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Real-time data transmission</a:t>
            </a:r>
            <a:r>
              <a:rPr lang="en-US" dirty="0">
                <a:solidFill>
                  <a:srgbClr val="002060"/>
                </a:solidFill>
                <a:latin typeface="Times New Roman" panose="02020603050405020304" pitchFamily="18" charset="0"/>
                <a:cs typeface="Times New Roman" panose="02020603050405020304" pitchFamily="18" charset="0"/>
              </a:rPr>
              <a:t>: Applications relying on real-time data, such as financial trading or remote monitoring, can experience inconsistencies due to the deviation in the network signal pulses, potentially leading to costly </a:t>
            </a:r>
            <a:r>
              <a:rPr lang="en-US" dirty="0" smtClean="0">
                <a:solidFill>
                  <a:srgbClr val="002060"/>
                </a:solidFill>
                <a:latin typeface="Times New Roman" panose="02020603050405020304" pitchFamily="18" charset="0"/>
                <a:cs typeface="Times New Roman" panose="02020603050405020304" pitchFamily="18" charset="0"/>
              </a:rPr>
              <a:t>error.</a:t>
            </a:r>
            <a:endParaRPr lang="en-US" dirty="0">
              <a:solidFill>
                <a:srgbClr val="C00000"/>
              </a:solidFill>
            </a:endParaRPr>
          </a:p>
          <a:p>
            <a:pPr algn="just" fontAlgn="base">
              <a:tabLst>
                <a:tab pos="1616075" algn="l"/>
              </a:tabLst>
            </a:pPr>
            <a:endParaRPr lang="en-US" dirty="0">
              <a:solidFill>
                <a:srgbClr val="C00000"/>
              </a:solidFill>
              <a:latin typeface="Nunito"/>
            </a:endParaRPr>
          </a:p>
        </p:txBody>
      </p:sp>
    </p:spTree>
    <p:extLst>
      <p:ext uri="{BB962C8B-B14F-4D97-AF65-F5344CB8AC3E}">
        <p14:creationId xmlns:p14="http://schemas.microsoft.com/office/powerpoint/2010/main" val="2778886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323987"/>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Jitter Control :</a:t>
            </a:r>
          </a:p>
          <a:p>
            <a:pPr algn="just"/>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While </a:t>
            </a:r>
            <a:r>
              <a:rPr lang="en-US" dirty="0">
                <a:solidFill>
                  <a:srgbClr val="C00000"/>
                </a:solidFill>
                <a:latin typeface="Times New Roman" panose="02020603050405020304" pitchFamily="18" charset="0"/>
                <a:cs typeface="Times New Roman" panose="02020603050405020304" pitchFamily="18" charset="0"/>
              </a:rPr>
              <a:t>jitter, latency, and ping are interconnected, they represent distinct aspects of network performance.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Latency</a:t>
            </a:r>
            <a:r>
              <a:rPr lang="en-US" dirty="0">
                <a:solidFill>
                  <a:srgbClr val="C00000"/>
                </a:solidFill>
                <a:latin typeface="Times New Roman" panose="02020603050405020304" pitchFamily="18" charset="0"/>
                <a:cs typeface="Times New Roman" panose="02020603050405020304" pitchFamily="18" charset="0"/>
              </a:rPr>
              <a:t> refers to the delay caused by jitter in the network, resulting in the uneven delivery of data packets. It is the delay between sending and receiving data packets.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Ping,</a:t>
            </a:r>
            <a:r>
              <a:rPr lang="en-US" dirty="0">
                <a:solidFill>
                  <a:srgbClr val="002060"/>
                </a:solidFill>
                <a:latin typeface="Times New Roman" panose="02020603050405020304" pitchFamily="18" charset="0"/>
                <a:cs typeface="Times New Roman" panose="02020603050405020304" pitchFamily="18" charset="0"/>
              </a:rPr>
              <a:t> on the other hand, measures the round-trip time for a packet to reach its destination and return.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Jitter</a:t>
            </a:r>
            <a:r>
              <a:rPr lang="en-US" dirty="0">
                <a:solidFill>
                  <a:srgbClr val="002060"/>
                </a:solidFill>
                <a:latin typeface="Times New Roman" panose="02020603050405020304" pitchFamily="18" charset="0"/>
                <a:cs typeface="Times New Roman" panose="02020603050405020304" pitchFamily="18" charset="0"/>
              </a:rPr>
              <a:t>, as mentioned earlier, focuses on the variation in packet arrival times.  A </a:t>
            </a:r>
            <a:r>
              <a:rPr lang="en-US" b="1" dirty="0">
                <a:solidFill>
                  <a:srgbClr val="002060"/>
                </a:solidFill>
                <a:latin typeface="Times New Roman" panose="02020603050405020304" pitchFamily="18" charset="0"/>
                <a:cs typeface="Times New Roman" panose="02020603050405020304" pitchFamily="18" charset="0"/>
              </a:rPr>
              <a:t>jitter buffer</a:t>
            </a:r>
            <a:r>
              <a:rPr lang="en-US" dirty="0">
                <a:solidFill>
                  <a:srgbClr val="002060"/>
                </a:solidFill>
                <a:latin typeface="Times New Roman" panose="02020603050405020304" pitchFamily="18" charset="0"/>
                <a:cs typeface="Times New Roman" panose="02020603050405020304" pitchFamily="18" charset="0"/>
              </a:rPr>
              <a:t> is a mechanism used to manage and smooth out variations in packet arrival times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tabLst>
                <a:tab pos="1616075" algn="l"/>
              </a:tabLst>
            </a:pPr>
            <a:endParaRPr lang="en-US" dirty="0">
              <a:solidFill>
                <a:srgbClr val="002060"/>
              </a:solidFill>
              <a:latin typeface="Nunito"/>
            </a:endParaRPr>
          </a:p>
        </p:txBody>
      </p:sp>
    </p:spTree>
    <p:extLst>
      <p:ext uri="{BB962C8B-B14F-4D97-AF65-F5344CB8AC3E}">
        <p14:creationId xmlns:p14="http://schemas.microsoft.com/office/powerpoint/2010/main" val="3338791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Virtual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213359" y="1017477"/>
            <a:ext cx="8778239" cy="3754874"/>
          </a:xfrm>
          <a:prstGeom prst="rect">
            <a:avLst/>
          </a:prstGeom>
        </p:spPr>
        <p:txBody>
          <a:bodyPr wrap="square">
            <a:spAutoFit/>
          </a:bodyPr>
          <a:lstStyle/>
          <a:p>
            <a:pPr marL="285750" indent="-285750"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Once the congestion is detected in virtual circuit network, </a:t>
            </a:r>
            <a:r>
              <a:rPr lang="en-US" b="1" dirty="0">
                <a:solidFill>
                  <a:srgbClr val="C00000"/>
                </a:solidFill>
                <a:latin typeface="Times New Roman" panose="02020603050405020304" pitchFamily="18" charset="0"/>
                <a:cs typeface="Times New Roman" panose="02020603050405020304" pitchFamily="18" charset="0"/>
              </a:rPr>
              <a:t>closed-loop techniques is used</a:t>
            </a:r>
            <a:r>
              <a:rPr lang="en-US" dirty="0">
                <a:solidFill>
                  <a:srgbClr val="C00000"/>
                </a:solidFill>
                <a:latin typeface="Times New Roman" panose="02020603050405020304" pitchFamily="18" charset="0"/>
                <a:cs typeface="Times New Roman" panose="02020603050405020304" pitchFamily="18" charset="0"/>
              </a:rPr>
              <a:t>. There are different approaches in this technique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fontAlgn="base"/>
            <a:r>
              <a:rPr lang="en-US" b="1" dirty="0">
                <a:solidFill>
                  <a:srgbClr val="C00000"/>
                </a:solidFill>
                <a:latin typeface="Times New Roman" panose="02020603050405020304" pitchFamily="18" charset="0"/>
                <a:cs typeface="Times New Roman" panose="02020603050405020304" pitchFamily="18" charset="0"/>
              </a:rPr>
              <a:t>No new connection </a:t>
            </a:r>
            <a:endParaRPr lang="en-US" b="1" dirty="0" smtClean="0">
              <a:solidFill>
                <a:srgbClr val="C00000"/>
              </a:solidFill>
              <a:latin typeface="Times New Roman" panose="02020603050405020304" pitchFamily="18" charset="0"/>
              <a:cs typeface="Times New Roman" panose="02020603050405020304" pitchFamily="18" charset="0"/>
            </a:endParaRPr>
          </a:p>
          <a:p>
            <a:pPr fontAlgn="base"/>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No </a:t>
            </a:r>
            <a:r>
              <a:rPr lang="en-US" b="1" dirty="0">
                <a:solidFill>
                  <a:srgbClr val="C00000"/>
                </a:solidFill>
                <a:latin typeface="Times New Roman" panose="02020603050405020304" pitchFamily="18" charset="0"/>
                <a:cs typeface="Times New Roman" panose="02020603050405020304" pitchFamily="18" charset="0"/>
              </a:rPr>
              <a:t>new connections </a:t>
            </a:r>
            <a:r>
              <a:rPr lang="en-US" dirty="0">
                <a:solidFill>
                  <a:srgbClr val="C00000"/>
                </a:solidFill>
                <a:latin typeface="Times New Roman" panose="02020603050405020304" pitchFamily="18" charset="0"/>
                <a:cs typeface="Times New Roman" panose="02020603050405020304" pitchFamily="18" charset="0"/>
              </a:rPr>
              <a:t>are established when the congestion is detected. This approach is used in telephone networks where no new calls are established when the exchange is overloaded</a:t>
            </a:r>
            <a:r>
              <a:rPr lang="en-US" dirty="0" smtClean="0">
                <a:solidFill>
                  <a:srgbClr val="C00000"/>
                </a:solidFill>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fontAlgn="base"/>
            <a:r>
              <a:rPr lang="en-US" b="1" dirty="0">
                <a:solidFill>
                  <a:srgbClr val="002060"/>
                </a:solidFill>
                <a:latin typeface="Times New Roman" panose="02020603050405020304" pitchFamily="18" charset="0"/>
                <a:cs typeface="Times New Roman" panose="02020603050405020304" pitchFamily="18" charset="0"/>
              </a:rPr>
              <a:t>Participation of congested router invalid </a:t>
            </a:r>
            <a:endParaRPr lang="en-US" b="1" dirty="0" smtClean="0">
              <a:solidFill>
                <a:srgbClr val="002060"/>
              </a:solidFill>
              <a:latin typeface="Times New Roman" panose="02020603050405020304" pitchFamily="18" charset="0"/>
              <a:cs typeface="Times New Roman" panose="02020603050405020304" pitchFamily="18" charset="0"/>
            </a:endParaRPr>
          </a:p>
          <a:p>
            <a:pPr fontAlgn="base"/>
            <a:endParaRPr lang="en-US" b="1" dirty="0" smtClean="0">
              <a:solidFill>
                <a:srgbClr val="00206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Another </a:t>
            </a:r>
            <a:r>
              <a:rPr lang="en-US" dirty="0">
                <a:solidFill>
                  <a:srgbClr val="002060"/>
                </a:solidFill>
                <a:latin typeface="Times New Roman" panose="02020603050405020304" pitchFamily="18" charset="0"/>
                <a:cs typeface="Times New Roman" panose="02020603050405020304" pitchFamily="18" charset="0"/>
              </a:rPr>
              <a:t>approach to control congestion is </a:t>
            </a:r>
            <a:r>
              <a:rPr lang="en-US" b="1" dirty="0">
                <a:solidFill>
                  <a:srgbClr val="002060"/>
                </a:solidFill>
                <a:latin typeface="Times New Roman" panose="02020603050405020304" pitchFamily="18" charset="0"/>
                <a:cs typeface="Times New Roman" panose="02020603050405020304" pitchFamily="18" charset="0"/>
              </a:rPr>
              <a:t>allow all new connections but route these new connections </a:t>
            </a:r>
            <a:r>
              <a:rPr lang="en-US" dirty="0">
                <a:solidFill>
                  <a:srgbClr val="002060"/>
                </a:solidFill>
                <a:latin typeface="Times New Roman" panose="02020603050405020304" pitchFamily="18" charset="0"/>
                <a:cs typeface="Times New Roman" panose="02020603050405020304" pitchFamily="18" charset="0"/>
              </a:rPr>
              <a:t>in such a way that congested router is not part of this route</a:t>
            </a:r>
            <a:r>
              <a:rPr lang="en-US" dirty="0" smtClean="0">
                <a:solidFill>
                  <a:srgbClr val="002060"/>
                </a:solidFill>
                <a:latin typeface="Times New Roman" panose="02020603050405020304" pitchFamily="18" charset="0"/>
                <a:cs typeface="Times New Roman" panose="02020603050405020304" pitchFamily="18" charset="0"/>
              </a:rPr>
              <a:t>.</a:t>
            </a:r>
          </a:p>
          <a:p>
            <a:pPr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fontAlgn="base"/>
            <a:r>
              <a:rPr lang="en-US" b="1" dirty="0">
                <a:solidFill>
                  <a:srgbClr val="002060"/>
                </a:solidFill>
                <a:latin typeface="Times New Roman" panose="02020603050405020304" pitchFamily="18" charset="0"/>
                <a:cs typeface="Times New Roman" panose="02020603050405020304" pitchFamily="18" charset="0"/>
              </a:rPr>
              <a:t>Negotiation </a:t>
            </a:r>
            <a:endParaRPr lang="en-US" b="1" dirty="0" smtClean="0">
              <a:solidFill>
                <a:srgbClr val="002060"/>
              </a:solidFill>
              <a:latin typeface="Times New Roman" panose="02020603050405020304" pitchFamily="18" charset="0"/>
              <a:cs typeface="Times New Roman" panose="02020603050405020304" pitchFamily="18" charset="0"/>
            </a:endParaRPr>
          </a:p>
          <a:p>
            <a:pPr fontAlgn="base"/>
            <a:endParaRPr lang="en-US" b="1" dirty="0" smtClean="0">
              <a:solidFill>
                <a:srgbClr val="00206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To </a:t>
            </a:r>
            <a:r>
              <a:rPr lang="en-US" dirty="0">
                <a:solidFill>
                  <a:srgbClr val="002060"/>
                </a:solidFill>
                <a:latin typeface="Times New Roman" panose="02020603050405020304" pitchFamily="18" charset="0"/>
                <a:cs typeface="Times New Roman" panose="02020603050405020304" pitchFamily="18" charset="0"/>
              </a:rPr>
              <a:t>negotiate different parameters between sender and receiver of the network, when the connection is established. During the set up time, </a:t>
            </a:r>
            <a:r>
              <a:rPr lang="en-US" b="1" dirty="0">
                <a:solidFill>
                  <a:srgbClr val="002060"/>
                </a:solidFill>
                <a:latin typeface="Times New Roman" panose="02020603050405020304" pitchFamily="18" charset="0"/>
                <a:cs typeface="Times New Roman" panose="02020603050405020304" pitchFamily="18" charset="0"/>
              </a:rPr>
              <a:t>host specifies the shape and volume of the traffic</a:t>
            </a:r>
            <a:r>
              <a:rPr lang="en-US" dirty="0">
                <a:solidFill>
                  <a:srgbClr val="002060"/>
                </a:solidFill>
                <a:latin typeface="Times New Roman" panose="02020603050405020304" pitchFamily="18" charset="0"/>
                <a:cs typeface="Times New Roman" panose="02020603050405020304" pitchFamily="18" charset="0"/>
              </a:rPr>
              <a:t>, quality of service and other parameters.</a:t>
            </a:r>
          </a:p>
        </p:txBody>
      </p:sp>
    </p:spTree>
    <p:extLst>
      <p:ext uri="{BB962C8B-B14F-4D97-AF65-F5344CB8AC3E}">
        <p14:creationId xmlns:p14="http://schemas.microsoft.com/office/powerpoint/2010/main" val="394110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Virtual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213359" y="1017477"/>
            <a:ext cx="8778239" cy="3970318"/>
          </a:xfrm>
          <a:prstGeom prst="rect">
            <a:avLst/>
          </a:prstGeom>
        </p:spPr>
        <p:txBody>
          <a:bodyPr wrap="square">
            <a:spAutoFit/>
          </a:bodyPr>
          <a:lstStyle/>
          <a:p>
            <a:pPr fontAlgn="base"/>
            <a:r>
              <a:rPr lang="en-US" b="1" dirty="0">
                <a:solidFill>
                  <a:srgbClr val="C00000"/>
                </a:solidFill>
                <a:latin typeface="Times New Roman" panose="02020603050405020304" pitchFamily="18" charset="0"/>
                <a:cs typeface="Times New Roman" panose="02020603050405020304" pitchFamily="18" charset="0"/>
              </a:rPr>
              <a:t>Advantages of Virtual Circuit</a:t>
            </a:r>
            <a:r>
              <a:rPr lang="en-US" b="1" dirty="0" smtClean="0">
                <a:solidFill>
                  <a:srgbClr val="C00000"/>
                </a:solidFill>
                <a:latin typeface="Times New Roman" panose="02020603050405020304" pitchFamily="18" charset="0"/>
                <a:cs typeface="Times New Roman" panose="02020603050405020304" pitchFamily="18" charset="0"/>
              </a:rPr>
              <a:t>:</a:t>
            </a:r>
          </a:p>
          <a:p>
            <a:pPr fontAlgn="base"/>
            <a:endParaRPr lang="en-US" dirty="0">
              <a:solidFill>
                <a:srgbClr val="C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Packets are delivered to the receiver in the same order sent by the sender.</a:t>
            </a:r>
          </a:p>
          <a:p>
            <a:pPr marL="285750" indent="-285750"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Virtual </a:t>
            </a:r>
            <a:r>
              <a:rPr lang="en-US" dirty="0">
                <a:solidFill>
                  <a:srgbClr val="C00000"/>
                </a:solidFill>
                <a:latin typeface="Times New Roman" panose="02020603050405020304" pitchFamily="18" charset="0"/>
                <a:cs typeface="Times New Roman" panose="02020603050405020304" pitchFamily="18" charset="0"/>
              </a:rPr>
              <a:t>circuit is a reliable network circuit.</a:t>
            </a:r>
          </a:p>
          <a:p>
            <a:pPr marL="285750" indent="-285750"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There </a:t>
            </a:r>
            <a:r>
              <a:rPr lang="en-US" dirty="0">
                <a:solidFill>
                  <a:srgbClr val="C00000"/>
                </a:solidFill>
                <a:latin typeface="Times New Roman" panose="02020603050405020304" pitchFamily="18" charset="0"/>
                <a:cs typeface="Times New Roman" panose="02020603050405020304" pitchFamily="18" charset="0"/>
              </a:rPr>
              <a:t>is no need for overhead in each packet.</a:t>
            </a:r>
          </a:p>
          <a:p>
            <a:pPr marL="285750" indent="-285750"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Single </a:t>
            </a:r>
            <a:r>
              <a:rPr lang="en-US" dirty="0">
                <a:solidFill>
                  <a:srgbClr val="C00000"/>
                </a:solidFill>
                <a:latin typeface="Times New Roman" panose="02020603050405020304" pitchFamily="18" charset="0"/>
                <a:cs typeface="Times New Roman" panose="02020603050405020304" pitchFamily="18" charset="0"/>
              </a:rPr>
              <a:t>global packet overhead is used in virtual circuit.</a:t>
            </a:r>
          </a:p>
          <a:p>
            <a:pPr fontAlgn="base"/>
            <a:endParaRPr lang="en-US" b="1" dirty="0" smtClean="0">
              <a:solidFill>
                <a:srgbClr val="002060"/>
              </a:solidFill>
              <a:latin typeface="Times New Roman" panose="02020603050405020304" pitchFamily="18" charset="0"/>
              <a:cs typeface="Times New Roman" panose="02020603050405020304" pitchFamily="18" charset="0"/>
            </a:endParaRPr>
          </a:p>
          <a:p>
            <a:pPr fontAlgn="base"/>
            <a:r>
              <a:rPr lang="en-US" b="1" dirty="0" smtClean="0">
                <a:solidFill>
                  <a:srgbClr val="002060"/>
                </a:solidFill>
                <a:latin typeface="Times New Roman" panose="02020603050405020304" pitchFamily="18" charset="0"/>
                <a:cs typeface="Times New Roman" panose="02020603050405020304" pitchFamily="18" charset="0"/>
              </a:rPr>
              <a:t>Disadvantages </a:t>
            </a:r>
            <a:r>
              <a:rPr lang="en-US" b="1" dirty="0">
                <a:solidFill>
                  <a:srgbClr val="002060"/>
                </a:solidFill>
                <a:latin typeface="Times New Roman" panose="02020603050405020304" pitchFamily="18" charset="0"/>
                <a:cs typeface="Times New Roman" panose="02020603050405020304" pitchFamily="18" charset="0"/>
              </a:rPr>
              <a:t>of Virtual Circuit:</a:t>
            </a:r>
            <a:endParaRPr lang="en-US" dirty="0">
              <a:solidFill>
                <a:srgbClr val="002060"/>
              </a:solidFill>
              <a:latin typeface="Times New Roman" panose="02020603050405020304" pitchFamily="18" charset="0"/>
              <a:cs typeface="Times New Roman" panose="02020603050405020304" pitchFamily="18" charset="0"/>
            </a:endParaRPr>
          </a:p>
          <a:p>
            <a:pPr fontAlgn="base"/>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Virtual </a:t>
            </a:r>
            <a:r>
              <a:rPr lang="en-US" dirty="0">
                <a:solidFill>
                  <a:srgbClr val="002060"/>
                </a:solidFill>
                <a:latin typeface="Times New Roman" panose="02020603050405020304" pitchFamily="18" charset="0"/>
                <a:cs typeface="Times New Roman" panose="02020603050405020304" pitchFamily="18" charset="0"/>
              </a:rPr>
              <a:t>circuit is costly to implement.</a:t>
            </a:r>
          </a:p>
          <a:p>
            <a:pPr marL="285750" indent="-285750"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It </a:t>
            </a:r>
            <a:r>
              <a:rPr lang="en-US" dirty="0">
                <a:solidFill>
                  <a:srgbClr val="002060"/>
                </a:solidFill>
                <a:latin typeface="Times New Roman" panose="02020603050405020304" pitchFamily="18" charset="0"/>
                <a:cs typeface="Times New Roman" panose="02020603050405020304" pitchFamily="18" charset="0"/>
              </a:rPr>
              <a:t>provides only connection-oriented service.</a:t>
            </a:r>
          </a:p>
          <a:p>
            <a:pPr marL="285750" indent="-285750"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Always </a:t>
            </a:r>
            <a:r>
              <a:rPr lang="en-US" dirty="0">
                <a:solidFill>
                  <a:srgbClr val="002060"/>
                </a:solidFill>
                <a:latin typeface="Times New Roman" panose="02020603050405020304" pitchFamily="18" charset="0"/>
                <a:cs typeface="Times New Roman" panose="02020603050405020304" pitchFamily="18" charset="0"/>
              </a:rPr>
              <a:t>a new connection set up is required for transmission.</a:t>
            </a:r>
          </a:p>
          <a:p>
            <a:pPr fontAlgn="base"/>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8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5" name="Rectangle 14"/>
          <p:cNvSpPr/>
          <p:nvPr/>
        </p:nvSpPr>
        <p:spPr>
          <a:xfrm>
            <a:off x="36287" y="908019"/>
            <a:ext cx="8955312" cy="4278094"/>
          </a:xfrm>
          <a:prstGeom prst="rect">
            <a:avLst/>
          </a:prstGeom>
        </p:spPr>
        <p:txBody>
          <a:bodyPr wrap="square">
            <a:spAutoFit/>
          </a:bodyPr>
          <a:lstStyle/>
          <a:p>
            <a:pPr marL="285750" indent="-285750" algn="just" fontAlgn="base">
              <a:buFont typeface="Arial" panose="020B0604020202020204" pitchFamily="34" charset="0"/>
              <a:buChar char="•"/>
            </a:pPr>
            <a:r>
              <a:rPr lang="en-US" sz="1600" dirty="0" smtClean="0">
                <a:solidFill>
                  <a:srgbClr val="C00000"/>
                </a:solidFill>
                <a:latin typeface="Times New Roman" panose="02020603050405020304" pitchFamily="18" charset="0"/>
                <a:cs typeface="Times New Roman" panose="02020603050405020304" pitchFamily="18" charset="0"/>
              </a:rPr>
              <a:t>Congestion </a:t>
            </a:r>
            <a:r>
              <a:rPr lang="en-US" sz="1600" dirty="0">
                <a:solidFill>
                  <a:srgbClr val="C00000"/>
                </a:solidFill>
                <a:latin typeface="Times New Roman" panose="02020603050405020304" pitchFamily="18" charset="0"/>
                <a:cs typeface="Times New Roman" panose="02020603050405020304" pitchFamily="18" charset="0"/>
              </a:rPr>
              <a:t>Control approaches which can be used in the datagram Subnet (and also in virtual circuit subnets) are </a:t>
            </a:r>
            <a:r>
              <a:rPr lang="en-US" sz="1600"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sz="1600"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sz="1600" dirty="0" smtClean="0">
                <a:solidFill>
                  <a:srgbClr val="C00000"/>
                </a:solidFill>
                <a:latin typeface="Times New Roman" panose="02020603050405020304" pitchFamily="18" charset="0"/>
                <a:cs typeface="Times New Roman" panose="02020603050405020304" pitchFamily="18" charset="0"/>
              </a:rPr>
              <a:t>Warning Bit,</a:t>
            </a:r>
            <a:r>
              <a:rPr lang="en-US" sz="1600" dirty="0">
                <a:solidFill>
                  <a:srgbClr val="C00000"/>
                </a:solidFill>
                <a:latin typeface="Times New Roman" panose="02020603050405020304" pitchFamily="18" charset="0"/>
                <a:cs typeface="Times New Roman" panose="02020603050405020304" pitchFamily="18" charset="0"/>
              </a:rPr>
              <a:t> </a:t>
            </a:r>
            <a:r>
              <a:rPr lang="en-US" sz="1600" dirty="0" smtClean="0">
                <a:solidFill>
                  <a:srgbClr val="C00000"/>
                </a:solidFill>
                <a:latin typeface="Times New Roman" panose="02020603050405020304" pitchFamily="18" charset="0"/>
                <a:cs typeface="Times New Roman" panose="02020603050405020304" pitchFamily="18" charset="0"/>
              </a:rPr>
              <a:t>Choke packets, Load shedding,  </a:t>
            </a:r>
            <a:r>
              <a:rPr lang="en-US" sz="1600" b="1" dirty="0" smtClean="0">
                <a:solidFill>
                  <a:srgbClr val="C00000"/>
                </a:solidFill>
                <a:latin typeface="Times New Roman" panose="02020603050405020304" pitchFamily="18" charset="0"/>
                <a:cs typeface="Times New Roman" panose="02020603050405020304" pitchFamily="18" charset="0"/>
              </a:rPr>
              <a:t>&lt;&lt; Congestion Detection and Recovery &gt;&gt;</a:t>
            </a:r>
          </a:p>
          <a:p>
            <a:pPr marL="285750" indent="-285750" algn="just" fontAlgn="base">
              <a:buFont typeface="Arial" panose="020B0604020202020204" pitchFamily="34" charset="0"/>
              <a:buChar char="•"/>
            </a:pPr>
            <a:endParaRPr lang="en-US" sz="16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sz="1600" dirty="0" smtClean="0">
                <a:solidFill>
                  <a:srgbClr val="C00000"/>
                </a:solidFill>
                <a:latin typeface="Times New Roman" panose="02020603050405020304" pitchFamily="18" charset="0"/>
                <a:cs typeface="Times New Roman" panose="02020603050405020304" pitchFamily="18" charset="0"/>
              </a:rPr>
              <a:t> Random early discard, Traffic shaping             </a:t>
            </a:r>
            <a:r>
              <a:rPr lang="en-US" sz="1600" b="1" dirty="0" smtClean="0">
                <a:solidFill>
                  <a:srgbClr val="C00000"/>
                </a:solidFill>
                <a:latin typeface="Times New Roman" panose="02020603050405020304" pitchFamily="18" charset="0"/>
                <a:cs typeface="Times New Roman" panose="02020603050405020304" pitchFamily="18" charset="0"/>
              </a:rPr>
              <a:t>&lt;&lt; Congestion avoidance &gt;&gt;</a:t>
            </a:r>
          </a:p>
          <a:p>
            <a:pPr algn="just" fontAlgn="base"/>
            <a:endParaRPr lang="en-US"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sz="1600" dirty="0">
                <a:solidFill>
                  <a:srgbClr val="002060"/>
                </a:solidFill>
                <a:latin typeface="Times New Roman" panose="02020603050405020304" pitchFamily="18" charset="0"/>
                <a:cs typeface="Times New Roman" panose="02020603050405020304" pitchFamily="18" charset="0"/>
              </a:rPr>
              <a:t> </a:t>
            </a:r>
            <a:r>
              <a:rPr lang="en-US" sz="1600" dirty="0" smtClean="0">
                <a:solidFill>
                  <a:srgbClr val="002060"/>
                </a:solidFill>
                <a:latin typeface="Times New Roman" panose="02020603050405020304" pitchFamily="18" charset="0"/>
                <a:cs typeface="Times New Roman" panose="02020603050405020304" pitchFamily="18" charset="0"/>
              </a:rPr>
              <a:t>Warning Bit : </a:t>
            </a:r>
            <a:r>
              <a:rPr lang="en-US" sz="1600" dirty="0">
                <a:solidFill>
                  <a:srgbClr val="002060"/>
                </a:solidFill>
                <a:latin typeface="Times New Roman" panose="02020603050405020304" pitchFamily="18" charset="0"/>
                <a:cs typeface="Times New Roman" panose="02020603050405020304" pitchFamily="18" charset="0"/>
              </a:rPr>
              <a:t>A special bit in the packet header is set by the router to warn the source when congestion is detected. The bit is copied and piggy-backed on the ACK and sent to sender.</a:t>
            </a:r>
          </a:p>
          <a:p>
            <a:pPr algn="just" fontAlgn="base"/>
            <a:r>
              <a:rPr lang="en-US" sz="1600" dirty="0">
                <a:solidFill>
                  <a:srgbClr val="002060"/>
                </a:solidFill>
                <a:latin typeface="Times New Roman" panose="02020603050405020304" pitchFamily="18" charset="0"/>
                <a:cs typeface="Times New Roman" panose="02020603050405020304" pitchFamily="18" charset="0"/>
              </a:rPr>
              <a:t> </a:t>
            </a:r>
            <a:endParaRPr lang="en-US" sz="1600"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sz="1600" dirty="0" smtClean="0">
                <a:solidFill>
                  <a:srgbClr val="002060"/>
                </a:solidFill>
                <a:latin typeface="Times New Roman" panose="02020603050405020304" pitchFamily="18" charset="0"/>
                <a:cs typeface="Times New Roman" panose="02020603050405020304" pitchFamily="18" charset="0"/>
              </a:rPr>
              <a:t>The </a:t>
            </a:r>
            <a:r>
              <a:rPr lang="en-US" sz="1600" dirty="0">
                <a:solidFill>
                  <a:srgbClr val="002060"/>
                </a:solidFill>
                <a:latin typeface="Times New Roman" panose="02020603050405020304" pitchFamily="18" charset="0"/>
                <a:cs typeface="Times New Roman" panose="02020603050405020304" pitchFamily="18" charset="0"/>
              </a:rPr>
              <a:t>sender mentions the number of ACK (acknowledgment) packets, it receives with the warning bit set and adjusts its transmission rate accordingly</a:t>
            </a:r>
            <a:r>
              <a:rPr lang="en-US" sz="1600"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sz="1600"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sz="1600" dirty="0" smtClean="0">
                <a:solidFill>
                  <a:srgbClr val="002060"/>
                </a:solidFill>
                <a:latin typeface="Times New Roman" panose="02020603050405020304" pitchFamily="18" charset="0"/>
                <a:cs typeface="Times New Roman" panose="02020603050405020304" pitchFamily="18" charset="0"/>
              </a:rPr>
              <a:t>This can reduce the transmission rate, increasing the packet size or some measure to reduce the load on the network.</a:t>
            </a:r>
          </a:p>
          <a:p>
            <a:pPr marL="285750" indent="-285750" algn="just" fontAlgn="base">
              <a:buFont typeface="Arial" panose="020B0604020202020204" pitchFamily="34" charset="0"/>
              <a:buChar char="•"/>
            </a:pPr>
            <a:r>
              <a:rPr lang="en-US" sz="1600" dirty="0" smtClean="0">
                <a:solidFill>
                  <a:srgbClr val="002060"/>
                </a:solidFill>
                <a:latin typeface="Times New Roman" panose="02020603050405020304" pitchFamily="18" charset="0"/>
                <a:cs typeface="Times New Roman" panose="02020603050405020304" pitchFamily="18" charset="0"/>
              </a:rPr>
              <a:t>Explicit Congestion notification (2bits in IP </a:t>
            </a:r>
            <a:r>
              <a:rPr lang="en-US" sz="1600" dirty="0" err="1" smtClean="0">
                <a:solidFill>
                  <a:srgbClr val="002060"/>
                </a:solidFill>
                <a:latin typeface="Times New Roman" panose="02020603050405020304" pitchFamily="18" charset="0"/>
                <a:cs typeface="Times New Roman" panose="02020603050405020304" pitchFamily="18" charset="0"/>
              </a:rPr>
              <a:t>haeader</a:t>
            </a:r>
            <a:r>
              <a:rPr lang="en-US" sz="1600" dirty="0" smtClean="0">
                <a:solidFill>
                  <a:srgbClr val="002060"/>
                </a:solidFill>
                <a:latin typeface="Times New Roman" panose="02020603050405020304" pitchFamily="18" charset="0"/>
                <a:cs typeface="Times New Roman" panose="02020603050405020304" pitchFamily="18" charset="0"/>
              </a:rPr>
              <a:t>), Congestion warning (Network ), Congestion Notification bit( Congestion is severe)</a:t>
            </a:r>
            <a:r>
              <a:rPr lang="en-US" sz="1600" dirty="0">
                <a:solidFill>
                  <a:srgbClr val="002060"/>
                </a:solidFill>
                <a:latin typeface="Times New Roman" panose="02020603050405020304" pitchFamily="18" charset="0"/>
                <a:cs typeface="Times New Roman" panose="02020603050405020304" pitchFamily="18" charset="0"/>
              </a:rPr>
              <a:t>.</a:t>
            </a:r>
            <a:endParaRPr lang="en-US" sz="1600"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69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5" name="Rectangle 14"/>
          <p:cNvSpPr/>
          <p:nvPr/>
        </p:nvSpPr>
        <p:spPr>
          <a:xfrm>
            <a:off x="36287" y="908019"/>
            <a:ext cx="8955312" cy="3970318"/>
          </a:xfrm>
          <a:prstGeom prst="rect">
            <a:avLst/>
          </a:prstGeom>
        </p:spPr>
        <p:txBody>
          <a:bodyPr wrap="square">
            <a:spAutoFit/>
          </a:bodyPr>
          <a:lstStyle/>
          <a:p>
            <a:pPr algn="just" fontAlgn="base"/>
            <a:r>
              <a:rPr lang="en-US" b="1" dirty="0" smtClean="0">
                <a:solidFill>
                  <a:srgbClr val="C00000"/>
                </a:solidFill>
                <a:latin typeface="Times New Roman" panose="02020603050405020304" pitchFamily="18" charset="0"/>
                <a:cs typeface="Times New Roman" panose="02020603050405020304" pitchFamily="18" charset="0"/>
              </a:rPr>
              <a:t>Choke </a:t>
            </a:r>
            <a:r>
              <a:rPr lang="en-US" b="1" dirty="0">
                <a:solidFill>
                  <a:srgbClr val="C00000"/>
                </a:solidFill>
                <a:latin typeface="Times New Roman" panose="02020603050405020304" pitchFamily="18" charset="0"/>
                <a:cs typeface="Times New Roman" panose="02020603050405020304" pitchFamily="18" charset="0"/>
              </a:rPr>
              <a:t>Packets </a:t>
            </a:r>
            <a:r>
              <a:rPr lang="en-US" b="1" dirty="0" smtClean="0">
                <a:solidFill>
                  <a:srgbClr val="C00000"/>
                </a:solidFill>
                <a:latin typeface="Times New Roman" panose="02020603050405020304" pitchFamily="18" charset="0"/>
                <a:cs typeface="Times New Roman" panose="02020603050405020304" pitchFamily="18" charset="0"/>
              </a:rPr>
              <a:t>:</a:t>
            </a:r>
          </a:p>
          <a:p>
            <a:pPr algn="just" fontAlgn="base"/>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A </a:t>
            </a:r>
            <a:r>
              <a:rPr lang="en-US" b="1" dirty="0">
                <a:solidFill>
                  <a:srgbClr val="C00000"/>
                </a:solidFill>
                <a:latin typeface="Times New Roman" panose="02020603050405020304" pitchFamily="18" charset="0"/>
                <a:cs typeface="Times New Roman" panose="02020603050405020304" pitchFamily="18" charset="0"/>
              </a:rPr>
              <a:t>choke packet </a:t>
            </a:r>
            <a:r>
              <a:rPr lang="en-US" dirty="0">
                <a:solidFill>
                  <a:srgbClr val="C00000"/>
                </a:solidFill>
                <a:latin typeface="Times New Roman" panose="02020603050405020304" pitchFamily="18" charset="0"/>
                <a:cs typeface="Times New Roman" panose="02020603050405020304" pitchFamily="18" charset="0"/>
              </a:rPr>
              <a:t>is control packet generated at </a:t>
            </a:r>
            <a:r>
              <a:rPr lang="en-US" b="1" dirty="0">
                <a:solidFill>
                  <a:srgbClr val="C00000"/>
                </a:solidFill>
                <a:latin typeface="Times New Roman" panose="02020603050405020304" pitchFamily="18" charset="0"/>
                <a:cs typeface="Times New Roman" panose="02020603050405020304" pitchFamily="18" charset="0"/>
              </a:rPr>
              <a:t>congested node and transmitted to restrict traffic </a:t>
            </a:r>
            <a:r>
              <a:rPr lang="en-US" b="1" dirty="0" smtClean="0">
                <a:solidFill>
                  <a:srgbClr val="C00000"/>
                </a:solidFill>
                <a:latin typeface="Times New Roman" panose="02020603050405020304" pitchFamily="18" charset="0"/>
                <a:cs typeface="Times New Roman" panose="02020603050405020304" pitchFamily="18" charset="0"/>
              </a:rPr>
              <a:t>flow</a:t>
            </a:r>
            <a:r>
              <a:rPr lang="en-US" dirty="0" smtClean="0">
                <a:solidFill>
                  <a:srgbClr val="C00000"/>
                </a:solidFill>
                <a:latin typeface="Times New Roman" panose="02020603050405020304" pitchFamily="18" charset="0"/>
                <a:cs typeface="Times New Roman" panose="02020603050405020304" pitchFamily="18" charset="0"/>
              </a:rPr>
              <a:t>. The </a:t>
            </a:r>
            <a:r>
              <a:rPr lang="en-US" dirty="0">
                <a:solidFill>
                  <a:srgbClr val="C00000"/>
                </a:solidFill>
                <a:latin typeface="Times New Roman" panose="02020603050405020304" pitchFamily="18" charset="0"/>
                <a:cs typeface="Times New Roman" panose="02020603050405020304" pitchFamily="18" charset="0"/>
              </a:rPr>
              <a:t>source, one receiving the choke packet must reduce its transmission rate by a certain percentage.</a:t>
            </a:r>
          </a:p>
          <a:p>
            <a:pPr algn="just" fontAlgn="base"/>
            <a:r>
              <a:rPr lang="en-US" dirty="0">
                <a:latin typeface="Times New Roman" panose="02020603050405020304" pitchFamily="18" charset="0"/>
                <a:cs typeface="Times New Roman" panose="02020603050405020304" pitchFamily="18" charset="0"/>
              </a:rPr>
              <a:t> </a:t>
            </a: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This </a:t>
            </a:r>
            <a:r>
              <a:rPr lang="en-US" dirty="0">
                <a:solidFill>
                  <a:srgbClr val="C00000"/>
                </a:solidFill>
                <a:latin typeface="Times New Roman" panose="02020603050405020304" pitchFamily="18" charset="0"/>
                <a:cs typeface="Times New Roman" panose="02020603050405020304" pitchFamily="18" charset="0"/>
              </a:rPr>
              <a:t>approach can be used in </a:t>
            </a:r>
            <a:r>
              <a:rPr lang="en-US" b="1" dirty="0">
                <a:solidFill>
                  <a:srgbClr val="C00000"/>
                </a:solidFill>
                <a:latin typeface="Times New Roman" panose="02020603050405020304" pitchFamily="18" charset="0"/>
                <a:cs typeface="Times New Roman" panose="02020603050405020304" pitchFamily="18" charset="0"/>
              </a:rPr>
              <a:t>virtual circuits as well as in the datagram sub-nets</a:t>
            </a:r>
            <a:r>
              <a:rPr lang="en-US" dirty="0">
                <a:solidFill>
                  <a:srgbClr val="C00000"/>
                </a:solidFill>
                <a:latin typeface="Times New Roman" panose="02020603050405020304" pitchFamily="18" charset="0"/>
                <a:cs typeface="Times New Roman" panose="02020603050405020304" pitchFamily="18" charset="0"/>
              </a:rPr>
              <a:t>. In this technique, each router associates a real variable with each of its output lines.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This real variable says </a:t>
            </a:r>
            <a:r>
              <a:rPr lang="en-US" dirty="0" smtClean="0">
                <a:solidFill>
                  <a:srgbClr val="C00000"/>
                </a:solidFill>
                <a:latin typeface="Times New Roman" panose="02020603050405020304" pitchFamily="18" charset="0"/>
                <a:cs typeface="Times New Roman" panose="02020603050405020304" pitchFamily="18" charset="0"/>
              </a:rPr>
              <a:t>it </a:t>
            </a:r>
            <a:r>
              <a:rPr lang="en-US" dirty="0">
                <a:solidFill>
                  <a:srgbClr val="C00000"/>
                </a:solidFill>
                <a:latin typeface="Times New Roman" panose="02020603050405020304" pitchFamily="18" charset="0"/>
                <a:cs typeface="Times New Roman" panose="02020603050405020304" pitchFamily="18" charset="0"/>
              </a:rPr>
              <a:t>has a value between 0 and 1, and it indicates the percentage utilization of that line. If the value of the variable goes above the threshold then the output line will enter into a warning state.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router will check each newly arriving packet to see if its output line is in the warning state. if it is in the warning state then the router will send back choke packets. Several variations on the congestion control algorithm have been proposed depending on the value of thresholds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Depending </a:t>
            </a:r>
            <a:r>
              <a:rPr lang="en-US" dirty="0">
                <a:solidFill>
                  <a:srgbClr val="002060"/>
                </a:solidFill>
                <a:latin typeface="Times New Roman" panose="02020603050405020304" pitchFamily="18" charset="0"/>
                <a:cs typeface="Times New Roman" panose="02020603050405020304" pitchFamily="18" charset="0"/>
              </a:rPr>
              <a:t>upon the threshold value, the choke packets can contain a mild warning a stern warning, or an ultimatum. Another variation can be in terms of queue lengths or buffer utilization instead of using line utilization as a deciding </a:t>
            </a:r>
            <a:r>
              <a:rPr lang="en-US" dirty="0" smtClean="0">
                <a:solidFill>
                  <a:srgbClr val="002060"/>
                </a:solidFill>
                <a:latin typeface="Times New Roman" panose="02020603050405020304" pitchFamily="18" charset="0"/>
                <a:cs typeface="Times New Roman" panose="02020603050405020304" pitchFamily="18" charset="0"/>
              </a:rPr>
              <a:t>factor</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21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5" name="Rectangle 14"/>
          <p:cNvSpPr/>
          <p:nvPr/>
        </p:nvSpPr>
        <p:spPr>
          <a:xfrm>
            <a:off x="36287" y="908019"/>
            <a:ext cx="8955312" cy="4093428"/>
          </a:xfrm>
          <a:prstGeom prst="rect">
            <a:avLst/>
          </a:prstGeom>
        </p:spPr>
        <p:txBody>
          <a:bodyPr wrap="square">
            <a:spAutoFit/>
          </a:bodyPr>
          <a:lstStyle/>
          <a:p>
            <a:pPr algn="just" fontAlgn="base"/>
            <a:r>
              <a:rPr lang="en-US" b="1" dirty="0" smtClean="0">
                <a:solidFill>
                  <a:srgbClr val="C00000"/>
                </a:solidFill>
              </a:rPr>
              <a:t>How Choke </a:t>
            </a:r>
            <a:r>
              <a:rPr lang="en-US" b="1" dirty="0">
                <a:solidFill>
                  <a:srgbClr val="C00000"/>
                </a:solidFill>
              </a:rPr>
              <a:t>Packets </a:t>
            </a:r>
            <a:r>
              <a:rPr lang="en-US" b="1" dirty="0" smtClean="0">
                <a:solidFill>
                  <a:srgbClr val="C00000"/>
                </a:solidFill>
              </a:rPr>
              <a:t>:</a:t>
            </a:r>
          </a:p>
          <a:p>
            <a:pPr algn="just" fontAlgn="base"/>
            <a:endParaRPr lang="en-US" b="1" dirty="0">
              <a:solidFill>
                <a:srgbClr val="C00000"/>
              </a:solidFill>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 network device detects congestion in the network.</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device sends a choke packets to the sender indicating the congestion.</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sender receives the choke packet and reduces its transmission rate.</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The network device continues to monitor the congestion  and sends additional choke packets as needed.</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When the congestion clears, the network device sends a clear packet to the sender indicating that it can resume its normal operation.</a:t>
            </a:r>
          </a:p>
          <a:p>
            <a:pPr marL="285750" indent="-285750" algn="just" fontAlgn="base">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algn="just" fontAlgn="base"/>
            <a:r>
              <a:rPr lang="en-US" sz="1300" b="1" dirty="0" smtClean="0">
                <a:solidFill>
                  <a:srgbClr val="002060"/>
                </a:solidFill>
                <a:latin typeface="Times New Roman" panose="02020603050405020304" pitchFamily="18" charset="0"/>
                <a:cs typeface="Times New Roman" panose="02020603050405020304" pitchFamily="18" charset="0"/>
              </a:rPr>
              <a:t>Merits : </a:t>
            </a:r>
            <a:r>
              <a:rPr lang="en-US" sz="1300" dirty="0" smtClean="0">
                <a:solidFill>
                  <a:srgbClr val="002060"/>
                </a:solidFill>
                <a:latin typeface="Times New Roman" panose="02020603050405020304" pitchFamily="18" charset="0"/>
                <a:cs typeface="Times New Roman" panose="02020603050405020304" pitchFamily="18" charset="0"/>
              </a:rPr>
              <a:t>Prevent network congestion collapse, Promote fair sharing of bandwidth, Ensure reliable data transmission.</a:t>
            </a:r>
          </a:p>
          <a:p>
            <a:pPr algn="just" fontAlgn="base"/>
            <a:endParaRPr lang="en-US" sz="1300" dirty="0" smtClean="0">
              <a:solidFill>
                <a:srgbClr val="C00000"/>
              </a:solidFill>
              <a:latin typeface="Times New Roman" panose="02020603050405020304" pitchFamily="18" charset="0"/>
              <a:cs typeface="Times New Roman" panose="02020603050405020304" pitchFamily="18" charset="0"/>
            </a:endParaRPr>
          </a:p>
          <a:p>
            <a:pPr algn="just" fontAlgn="base"/>
            <a:r>
              <a:rPr lang="en-US" sz="1300" b="1" dirty="0" smtClean="0">
                <a:solidFill>
                  <a:srgbClr val="002060"/>
                </a:solidFill>
                <a:latin typeface="Times New Roman" panose="02020603050405020304" pitchFamily="18" charset="0"/>
                <a:cs typeface="Times New Roman" panose="02020603050405020304" pitchFamily="18" charset="0"/>
              </a:rPr>
              <a:t>Drawback:</a:t>
            </a:r>
          </a:p>
          <a:p>
            <a:pPr marL="285750" indent="-285750" algn="just" fontAlgn="base">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sz="1300" dirty="0" smtClean="0">
                <a:solidFill>
                  <a:srgbClr val="002060"/>
                </a:solidFill>
                <a:latin typeface="Times New Roman" panose="02020603050405020304" pitchFamily="18" charset="0"/>
                <a:cs typeface="Times New Roman" panose="02020603050405020304" pitchFamily="18" charset="0"/>
              </a:rPr>
              <a:t>The </a:t>
            </a:r>
            <a:r>
              <a:rPr lang="en-US" sz="1300" dirty="0">
                <a:solidFill>
                  <a:srgbClr val="002060"/>
                </a:solidFill>
                <a:latin typeface="Times New Roman" panose="02020603050405020304" pitchFamily="18" charset="0"/>
                <a:cs typeface="Times New Roman" panose="02020603050405020304" pitchFamily="18" charset="0"/>
              </a:rPr>
              <a:t>problem with the choke packet technique is that the action to be taken by the source host on receiving a choke packet is voluntary and not compulsory</a:t>
            </a:r>
            <a:r>
              <a:rPr lang="en-US" sz="1300" dirty="0" smtClean="0">
                <a:solidFill>
                  <a:srgbClr val="002060"/>
                </a:solidFill>
                <a:latin typeface="Times New Roman" panose="02020603050405020304" pitchFamily="18" charset="0"/>
                <a:cs typeface="Times New Roman" panose="02020603050405020304" pitchFamily="18" charset="0"/>
              </a:rPr>
              <a:t>.</a:t>
            </a:r>
            <a:endParaRPr lang="en-US" sz="13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370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pic>
        <p:nvPicPr>
          <p:cNvPr id="16" name="Picture 15"/>
          <p:cNvPicPr>
            <a:picLocks noChangeAspect="1"/>
          </p:cNvPicPr>
          <p:nvPr/>
        </p:nvPicPr>
        <p:blipFill>
          <a:blip r:embed="rId3"/>
          <a:stretch>
            <a:fillRect/>
          </a:stretch>
        </p:blipFill>
        <p:spPr>
          <a:xfrm>
            <a:off x="137883" y="1063173"/>
            <a:ext cx="8904515" cy="3973647"/>
          </a:xfrm>
          <a:prstGeom prst="rect">
            <a:avLst/>
          </a:prstGeom>
        </p:spPr>
      </p:pic>
    </p:spTree>
    <p:extLst>
      <p:ext uri="{BB962C8B-B14F-4D97-AF65-F5344CB8AC3E}">
        <p14:creationId xmlns:p14="http://schemas.microsoft.com/office/powerpoint/2010/main" val="418437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539430"/>
          </a:xfrm>
          <a:prstGeom prst="rect">
            <a:avLst/>
          </a:prstGeom>
        </p:spPr>
        <p:txBody>
          <a:bodyPr wrap="square">
            <a:spAutoFit/>
          </a:bodyPr>
          <a:lstStyle/>
          <a:p>
            <a:pPr algn="just" fontAlgn="base"/>
            <a:r>
              <a:rPr lang="en-IN" b="1" dirty="0" smtClean="0">
                <a:solidFill>
                  <a:srgbClr val="C00000"/>
                </a:solidFill>
                <a:latin typeface="Times New Roman" panose="02020603050405020304" pitchFamily="18" charset="0"/>
                <a:cs typeface="Times New Roman" panose="02020603050405020304" pitchFamily="18" charset="0"/>
              </a:rPr>
              <a:t>Load </a:t>
            </a:r>
            <a:r>
              <a:rPr lang="en-IN" b="1" dirty="0">
                <a:solidFill>
                  <a:srgbClr val="C00000"/>
                </a:solidFill>
                <a:latin typeface="Times New Roman" panose="02020603050405020304" pitchFamily="18" charset="0"/>
                <a:cs typeface="Times New Roman" panose="02020603050405020304" pitchFamily="18" charset="0"/>
              </a:rPr>
              <a:t>Shedding </a:t>
            </a:r>
            <a:r>
              <a:rPr lang="en-IN" b="1" dirty="0" smtClean="0">
                <a:solidFill>
                  <a:srgbClr val="C00000"/>
                </a:solidFill>
                <a:latin typeface="Times New Roman" panose="02020603050405020304" pitchFamily="18" charset="0"/>
                <a:cs typeface="Times New Roman" panose="02020603050405020304" pitchFamily="18" charset="0"/>
              </a:rPr>
              <a:t>:</a:t>
            </a:r>
            <a:endParaRPr lang="en-US" b="1" dirty="0" smtClean="0">
              <a:solidFill>
                <a:srgbClr val="FFFFFF"/>
              </a:solidFill>
              <a:latin typeface="Times New Roman" panose="02020603050405020304" pitchFamily="18" charset="0"/>
              <a:cs typeface="Times New Roman" panose="02020603050405020304" pitchFamily="18" charset="0"/>
            </a:endParaRPr>
          </a:p>
          <a:p>
            <a:pPr algn="just" fontAlgn="base"/>
            <a:endParaRPr lang="en-US" dirty="0">
              <a:solidFill>
                <a:srgbClr val="FFFFFF"/>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Admission control, choke packets, and fair queuing are the techniques suitable for congestion control. But if these techniques cannot make the congestion </a:t>
            </a:r>
            <a:r>
              <a:rPr lang="en-US" b="1" dirty="0" smtClean="0">
                <a:solidFill>
                  <a:srgbClr val="C00000"/>
                </a:solidFill>
                <a:latin typeface="Times New Roman" panose="02020603050405020304" pitchFamily="18" charset="0"/>
                <a:cs typeface="Times New Roman" panose="02020603050405020304" pitchFamily="18" charset="0"/>
              </a:rPr>
              <a:t>disappea</a:t>
            </a:r>
            <a:r>
              <a:rPr lang="en-US" dirty="0" smtClean="0">
                <a:solidFill>
                  <a:srgbClr val="C00000"/>
                </a:solidFill>
                <a:latin typeface="Times New Roman" panose="02020603050405020304" pitchFamily="18" charset="0"/>
                <a:cs typeface="Times New Roman" panose="02020603050405020304" pitchFamily="18" charset="0"/>
              </a:rPr>
              <a:t>r, </a:t>
            </a:r>
            <a:r>
              <a:rPr lang="en-US" dirty="0">
                <a:solidFill>
                  <a:srgbClr val="C00000"/>
                </a:solidFill>
                <a:latin typeface="Times New Roman" panose="02020603050405020304" pitchFamily="18" charset="0"/>
                <a:cs typeface="Times New Roman" panose="02020603050405020304" pitchFamily="18" charset="0"/>
              </a:rPr>
              <a:t>then the load-shedding technique is to be used.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principle of load shedding states </a:t>
            </a:r>
            <a:r>
              <a:rPr lang="en-US" b="1" dirty="0">
                <a:solidFill>
                  <a:srgbClr val="C00000"/>
                </a:solidFill>
                <a:latin typeface="Times New Roman" panose="02020603050405020304" pitchFamily="18" charset="0"/>
                <a:cs typeface="Times New Roman" panose="02020603050405020304" pitchFamily="18" charset="0"/>
              </a:rPr>
              <a:t>that when the router is inundated by packets that it cannot handle, it should simply throw packets away. </a:t>
            </a:r>
            <a:endParaRPr lang="en-US" b="1"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router flooded with packets due </a:t>
            </a:r>
            <a:r>
              <a:rPr lang="en-US" b="1" dirty="0">
                <a:solidFill>
                  <a:srgbClr val="002060"/>
                </a:solidFill>
                <a:latin typeface="Times New Roman" panose="02020603050405020304" pitchFamily="18" charset="0"/>
                <a:cs typeface="Times New Roman" panose="02020603050405020304" pitchFamily="18" charset="0"/>
              </a:rPr>
              <a:t>to congestion can drop any packet at random</a:t>
            </a:r>
            <a:r>
              <a:rPr lang="en-US" dirty="0">
                <a:solidFill>
                  <a:srgbClr val="002060"/>
                </a:solidFill>
                <a:latin typeface="Times New Roman" panose="02020603050405020304" pitchFamily="18" charset="0"/>
                <a:cs typeface="Times New Roman" panose="02020603050405020304" pitchFamily="18" charset="0"/>
              </a:rPr>
              <a:t>. But there are better ways of doing this.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policy for dropping a packet depends on the type of packet. For file transfer, an old packet is more important than a new packet In contrast, for multimedia, a new packet is more important than an old one So</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a:t>
            </a:r>
            <a:r>
              <a:rPr lang="en-US" dirty="0" smtClean="0">
                <a:solidFill>
                  <a:srgbClr val="002060"/>
                </a:solidFill>
                <a:latin typeface="Times New Roman" panose="02020603050405020304" pitchFamily="18" charset="0"/>
                <a:cs typeface="Times New Roman" panose="02020603050405020304" pitchFamily="18" charset="0"/>
              </a:rPr>
              <a:t>he </a:t>
            </a:r>
            <a:r>
              <a:rPr lang="en-US" dirty="0">
                <a:solidFill>
                  <a:srgbClr val="002060"/>
                </a:solidFill>
                <a:latin typeface="Times New Roman" panose="02020603050405020304" pitchFamily="18" charset="0"/>
                <a:cs typeface="Times New Roman" panose="02020603050405020304" pitchFamily="18" charset="0"/>
              </a:rPr>
              <a:t>policy for file transfer is called wine (old is better than new), and that for the multimedia is called milk (new is better than old). </a:t>
            </a:r>
          </a:p>
        </p:txBody>
      </p:sp>
    </p:spTree>
    <p:extLst>
      <p:ext uri="{BB962C8B-B14F-4D97-AF65-F5344CB8AC3E}">
        <p14:creationId xmlns:p14="http://schemas.microsoft.com/office/powerpoint/2010/main" val="792189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Congestion Control in Datagram Subnets</a:t>
            </a:r>
            <a:endParaRPr lang="en-US" sz="2400" b="1" dirty="0">
              <a:solidFill>
                <a:srgbClr val="002060"/>
              </a:solidFill>
            </a:endParaRPr>
          </a:p>
        </p:txBody>
      </p:sp>
      <p:sp>
        <p:nvSpPr>
          <p:cNvPr id="6" name="Rectangle 5"/>
          <p:cNvSpPr/>
          <p:nvPr/>
        </p:nvSpPr>
        <p:spPr>
          <a:xfrm>
            <a:off x="87086" y="919844"/>
            <a:ext cx="8955312" cy="307777"/>
          </a:xfrm>
          <a:prstGeom prst="rect">
            <a:avLst/>
          </a:prstGeom>
        </p:spPr>
        <p:txBody>
          <a:bodyPr wrap="square">
            <a:spAutoFit/>
          </a:bodyPr>
          <a:lstStyle/>
          <a:p>
            <a:pPr marL="285750" indent="-285750" fontAlgn="base">
              <a:buFont typeface="Arial" panose="020B0604020202020204" pitchFamily="34" charset="0"/>
              <a:buChar char="•"/>
            </a:pPr>
            <a:endParaRPr lang="en-US" dirty="0">
              <a:solidFill>
                <a:srgbClr val="002060"/>
              </a:solidFill>
            </a:endParaRPr>
          </a:p>
        </p:txBody>
      </p:sp>
      <p:sp>
        <p:nvSpPr>
          <p:cNvPr id="5" name="Rectangle 4"/>
          <p:cNvSpPr/>
          <p:nvPr/>
        </p:nvSpPr>
        <p:spPr>
          <a:xfrm>
            <a:off x="1928585" y="3666240"/>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87085" y="1017479"/>
            <a:ext cx="8904515"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1169551"/>
          </a:xfrm>
          <a:prstGeom prst="rect">
            <a:avLst/>
          </a:prstGeom>
        </p:spPr>
        <p:txBody>
          <a:bodyPr wrap="square">
            <a:spAutoFit/>
          </a:bodyPr>
          <a:lstStyle/>
          <a:p>
            <a:pPr marL="400050" indent="-285750" algn="r">
              <a:buSzPts val="1800"/>
              <a:buFont typeface="Arial" panose="020B0604020202020204" pitchFamily="34" charset="0"/>
              <a:buChar char="•"/>
            </a:pPr>
            <a:endParaRPr lang="en-US" dirty="0">
              <a:solidFill>
                <a:srgbClr val="002060"/>
              </a:solidFill>
            </a:endParaRPr>
          </a:p>
          <a:p>
            <a:pPr marL="400050" indent="-285750" algn="r">
              <a:buSzPts val="1800"/>
              <a:buFont typeface="Arial" panose="020B0604020202020204" pitchFamily="34" charset="0"/>
              <a:buChar char="•"/>
            </a:pPr>
            <a:endParaRPr lang="en-US" dirty="0" smtClean="0">
              <a:solidFill>
                <a:srgbClr val="002060"/>
              </a:solidFill>
            </a:endParaRPr>
          </a:p>
          <a:p>
            <a:pPr marL="457200" indent="-342900" algn="r">
              <a:buSzPts val="1800"/>
              <a:buFont typeface="Arial"/>
              <a:buChar char="●"/>
            </a:pPr>
            <a:endParaRPr lang="en-US" dirty="0">
              <a:solidFill>
                <a:srgbClr val="002060"/>
              </a:solidFill>
            </a:endParaRPr>
          </a:p>
          <a:p>
            <a:pPr marL="457200" indent="-342900" algn="r">
              <a:buSzPts val="1800"/>
              <a:buFont typeface="Arial"/>
              <a:buChar char="●"/>
            </a:pPr>
            <a:endParaRPr lang="en-US" dirty="0">
              <a:solidFill>
                <a:srgbClr val="C00000"/>
              </a:solidFill>
            </a:endParaRPr>
          </a:p>
          <a:p>
            <a:pPr marL="457200" indent="-342900" algn="r">
              <a:buSzPts val="1800"/>
              <a:buFont typeface="Arial"/>
              <a:buChar char="●"/>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14" name="Rectangle 13"/>
          <p:cNvSpPr/>
          <p:nvPr/>
        </p:nvSpPr>
        <p:spPr>
          <a:xfrm>
            <a:off x="87086" y="928915"/>
            <a:ext cx="8904513" cy="307777"/>
          </a:xfrm>
          <a:prstGeom prst="rect">
            <a:avLst/>
          </a:prstGeom>
        </p:spPr>
        <p:txBody>
          <a:bodyPr wrap="square">
            <a:spAutoFit/>
          </a:bodyPr>
          <a:lstStyle/>
          <a:p>
            <a:pPr marL="285750" indent="-285750" algn="just" fontAlgn="base">
              <a:buFont typeface="Arial" panose="020B0604020202020204" pitchFamily="34" charset="0"/>
              <a:buChar char="•"/>
            </a:pPr>
            <a:endParaRPr lang="en-US" dirty="0">
              <a:solidFill>
                <a:srgbClr val="002060"/>
              </a:solidFill>
            </a:endParaRPr>
          </a:p>
        </p:txBody>
      </p:sp>
      <p:sp>
        <p:nvSpPr>
          <p:cNvPr id="9" name="Rectangle 8"/>
          <p:cNvSpPr/>
          <p:nvPr/>
        </p:nvSpPr>
        <p:spPr>
          <a:xfrm>
            <a:off x="137883" y="928915"/>
            <a:ext cx="8955313" cy="307777"/>
          </a:xfrm>
          <a:prstGeom prst="rect">
            <a:avLst/>
          </a:prstGeom>
        </p:spPr>
        <p:txBody>
          <a:bodyPr wrap="square">
            <a:spAutoFit/>
          </a:bodyPr>
          <a:lstStyle/>
          <a:p>
            <a:pPr marL="285750" indent="-285750">
              <a:buFont typeface="Arial" panose="020B0604020202020204" pitchFamily="34" charset="0"/>
              <a:buChar char="•"/>
            </a:pPr>
            <a:endParaRPr lang="en-IN" dirty="0">
              <a:solidFill>
                <a:srgbClr val="C00000"/>
              </a:solidFill>
            </a:endParaRPr>
          </a:p>
        </p:txBody>
      </p:sp>
      <p:sp>
        <p:nvSpPr>
          <p:cNvPr id="16" name="Rectangle 15"/>
          <p:cNvSpPr/>
          <p:nvPr/>
        </p:nvSpPr>
        <p:spPr>
          <a:xfrm>
            <a:off x="155573" y="928915"/>
            <a:ext cx="8836025" cy="3323987"/>
          </a:xfrm>
          <a:prstGeom prst="rect">
            <a:avLst/>
          </a:prstGeom>
        </p:spPr>
        <p:txBody>
          <a:bodyPr wrap="square">
            <a:spAutoFit/>
          </a:bodyPr>
          <a:lstStyle/>
          <a:p>
            <a:pPr algn="just" fontAlgn="base"/>
            <a:r>
              <a:rPr lang="en-IN" b="1" dirty="0" smtClean="0">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Load </a:t>
            </a:r>
            <a:r>
              <a:rPr lang="en-IN" b="1" dirty="0" smtClean="0">
                <a:solidFill>
                  <a:srgbClr val="C00000"/>
                </a:solidFill>
                <a:latin typeface="Times New Roman" panose="02020603050405020304" pitchFamily="18" charset="0"/>
                <a:cs typeface="Times New Roman" panose="02020603050405020304" pitchFamily="18" charset="0"/>
              </a:rPr>
              <a:t>Shedding:</a:t>
            </a:r>
            <a:endParaRPr lang="en-US" b="1" dirty="0" smtClean="0">
              <a:solidFill>
                <a:srgbClr val="C00000"/>
              </a:solidFill>
              <a:latin typeface="Times New Roman" panose="02020603050405020304" pitchFamily="18" charset="0"/>
              <a:cs typeface="Times New Roman" panose="02020603050405020304" pitchFamily="18" charset="0"/>
            </a:endParaRPr>
          </a:p>
          <a:p>
            <a:pPr algn="just" fontAlgn="base"/>
            <a:endParaRPr lang="en-US" dirty="0">
              <a:solidFill>
                <a:srgbClr val="FFFFFF"/>
              </a:solidFill>
              <a:latin typeface="Nunito"/>
            </a:endParaRPr>
          </a:p>
          <a:p>
            <a:pPr marL="285750" indent="-285750" algn="just" fontAlgn="base">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An </a:t>
            </a:r>
            <a:r>
              <a:rPr lang="en-US" dirty="0">
                <a:solidFill>
                  <a:srgbClr val="C00000"/>
                </a:solidFill>
                <a:latin typeface="Times New Roman" panose="02020603050405020304" pitchFamily="18" charset="0"/>
                <a:cs typeface="Times New Roman" panose="02020603050405020304" pitchFamily="18" charset="0"/>
              </a:rPr>
              <a:t>intelligent </a:t>
            </a:r>
            <a:r>
              <a:rPr lang="en-US" b="1" dirty="0">
                <a:solidFill>
                  <a:srgbClr val="C00000"/>
                </a:solidFill>
                <a:latin typeface="Times New Roman" panose="02020603050405020304" pitchFamily="18" charset="0"/>
                <a:cs typeface="Times New Roman" panose="02020603050405020304" pitchFamily="18" charset="0"/>
              </a:rPr>
              <a:t>discard policy can be decided depending on the applications. </a:t>
            </a:r>
            <a:r>
              <a:rPr lang="en-US" dirty="0">
                <a:solidFill>
                  <a:srgbClr val="C00000"/>
                </a:solidFill>
                <a:latin typeface="Times New Roman" panose="02020603050405020304" pitchFamily="18" charset="0"/>
                <a:cs typeface="Times New Roman" panose="02020603050405020304" pitchFamily="18" charset="0"/>
              </a:rPr>
              <a:t>To implement such an intelligent discard policy, cooperation from the sender is essential.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The application should mark their packets in priority classes to indicate how important they are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 If this is done then when the packets are to be discarded the routers can first drop packets from the lowest class (i.e. the packets which are least important).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Then </a:t>
            </a:r>
            <a:r>
              <a:rPr lang="en-US" dirty="0">
                <a:solidFill>
                  <a:srgbClr val="002060"/>
                </a:solidFill>
                <a:latin typeface="Times New Roman" panose="02020603050405020304" pitchFamily="18" charset="0"/>
                <a:cs typeface="Times New Roman" panose="02020603050405020304" pitchFamily="18" charset="0"/>
              </a:rPr>
              <a:t>the </a:t>
            </a:r>
            <a:r>
              <a:rPr lang="en-US" b="1" dirty="0">
                <a:solidFill>
                  <a:srgbClr val="002060"/>
                </a:solidFill>
                <a:latin typeface="Times New Roman" panose="02020603050405020304" pitchFamily="18" charset="0"/>
                <a:cs typeface="Times New Roman" panose="02020603050405020304" pitchFamily="18" charset="0"/>
              </a:rPr>
              <a:t>routers will discard the packets from the next lower class and so on</a:t>
            </a:r>
            <a:r>
              <a:rPr lang="en-US" dirty="0">
                <a:solidFill>
                  <a:srgbClr val="002060"/>
                </a:solidFill>
                <a:latin typeface="Times New Roman" panose="02020603050405020304" pitchFamily="18" charset="0"/>
                <a:cs typeface="Times New Roman" panose="02020603050405020304" pitchFamily="18" charset="0"/>
              </a:rPr>
              <a:t>. One or more header bits are required to put the priority to make the class of a packet</a:t>
            </a:r>
            <a:r>
              <a:rPr lang="en-US" dirty="0" smtClean="0">
                <a:solidFill>
                  <a:srgbClr val="002060"/>
                </a:solidFill>
                <a:latin typeface="Times New Roman" panose="02020603050405020304" pitchFamily="18" charset="0"/>
                <a:cs typeface="Times New Roman" panose="02020603050405020304" pitchFamily="18" charset="0"/>
              </a:rPr>
              <a:t>.</a:t>
            </a:r>
          </a:p>
          <a:p>
            <a:pPr algn="just" fontAlgn="base"/>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In every ATM cell, </a:t>
            </a:r>
            <a:r>
              <a:rPr lang="en-US" b="1" dirty="0">
                <a:solidFill>
                  <a:srgbClr val="002060"/>
                </a:solidFill>
                <a:latin typeface="Times New Roman" panose="02020603050405020304" pitchFamily="18" charset="0"/>
                <a:cs typeface="Times New Roman" panose="02020603050405020304" pitchFamily="18" charset="0"/>
              </a:rPr>
              <a:t>1 bit is reserved in the header for marking the priority</a:t>
            </a:r>
            <a:r>
              <a:rPr lang="en-US" dirty="0">
                <a:solidFill>
                  <a:srgbClr val="002060"/>
                </a:solidFill>
                <a:latin typeface="Times New Roman" panose="02020603050405020304" pitchFamily="18" charset="0"/>
                <a:cs typeface="Times New Roman" panose="02020603050405020304" pitchFamily="18" charset="0"/>
              </a:rPr>
              <a:t>. Every ATM cell is labeled either as a low priority or high priority.</a:t>
            </a:r>
          </a:p>
        </p:txBody>
      </p:sp>
    </p:spTree>
    <p:extLst>
      <p:ext uri="{BB962C8B-B14F-4D97-AF65-F5344CB8AC3E}">
        <p14:creationId xmlns:p14="http://schemas.microsoft.com/office/powerpoint/2010/main" val="18365267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1552</Words>
  <Application>Microsoft Office PowerPoint</Application>
  <PresentationFormat>On-screen Show (16:9)</PresentationFormat>
  <Paragraphs>326</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-apple-system</vt:lpstr>
      <vt:lpstr>Arial</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236</cp:revision>
  <dcterms:modified xsi:type="dcterms:W3CDTF">2024-07-15T05:41:19Z</dcterms:modified>
</cp:coreProperties>
</file>