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0"/>
  </p:notesMasterIdLst>
  <p:handoutMasterIdLst>
    <p:handoutMasterId r:id="rId31"/>
  </p:handoutMasterIdLst>
  <p:sldIdLst>
    <p:sldId id="336" r:id="rId2"/>
    <p:sldId id="351" r:id="rId3"/>
    <p:sldId id="352" r:id="rId4"/>
    <p:sldId id="353" r:id="rId5"/>
    <p:sldId id="354" r:id="rId6"/>
    <p:sldId id="355" r:id="rId7"/>
    <p:sldId id="357" r:id="rId8"/>
    <p:sldId id="358" r:id="rId9"/>
    <p:sldId id="359" r:id="rId10"/>
    <p:sldId id="360" r:id="rId11"/>
    <p:sldId id="356" r:id="rId12"/>
    <p:sldId id="361" r:id="rId13"/>
    <p:sldId id="362" r:id="rId14"/>
    <p:sldId id="350" r:id="rId15"/>
    <p:sldId id="337" r:id="rId16"/>
    <p:sldId id="338" r:id="rId17"/>
    <p:sldId id="363" r:id="rId18"/>
    <p:sldId id="339" r:id="rId19"/>
    <p:sldId id="340" r:id="rId20"/>
    <p:sldId id="341" r:id="rId21"/>
    <p:sldId id="342" r:id="rId22"/>
    <p:sldId id="364" r:id="rId23"/>
    <p:sldId id="365" r:id="rId24"/>
    <p:sldId id="366" r:id="rId25"/>
    <p:sldId id="343" r:id="rId26"/>
    <p:sldId id="346" r:id="rId27"/>
    <p:sldId id="347" r:id="rId28"/>
    <p:sldId id="348"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06" autoAdjust="0"/>
    <p:restoredTop sz="94660"/>
  </p:normalViewPr>
  <p:slideViewPr>
    <p:cSldViewPr snapToGrid="0">
      <p:cViewPr varScale="1">
        <p:scale>
          <a:sx n="105" d="100"/>
          <a:sy n="105" d="100"/>
        </p:scale>
        <p:origin x="1118"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19-07-2024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1628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3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6366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499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2660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2531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610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5853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984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6378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053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34766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5198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6458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1666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9849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6102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0413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374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6532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9538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5489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591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2116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41498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08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4103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0157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87086" y="922598"/>
            <a:ext cx="8904514" cy="4278094"/>
          </a:xfrm>
          <a:prstGeom prst="rect">
            <a:avLst/>
          </a:prstGeom>
        </p:spPr>
        <p:txBody>
          <a:bodyPr wrap="square">
            <a:spAutoFit/>
          </a:bodyPr>
          <a:lstStyle/>
          <a:p>
            <a:pPr marL="285750" indent="-285750" algn="just" fontAlgn="base">
              <a:buFont typeface="Arial" panose="020B0604020202020204" pitchFamily="34" charset="0"/>
              <a:buChar char="•"/>
            </a:pPr>
            <a:r>
              <a:rPr lang="en-US" sz="1600" b="1" dirty="0">
                <a:solidFill>
                  <a:srgbClr val="C00000"/>
                </a:solidFill>
                <a:latin typeface="Times New Roman" panose="02020603050405020304" pitchFamily="18" charset="0"/>
                <a:cs typeface="Times New Roman" panose="02020603050405020304" pitchFamily="18" charset="0"/>
              </a:rPr>
              <a:t>Quality of Service (</a:t>
            </a:r>
            <a:r>
              <a:rPr lang="en-US" sz="1600" b="1" dirty="0" err="1">
                <a:solidFill>
                  <a:srgbClr val="C00000"/>
                </a:solidFill>
                <a:latin typeface="Times New Roman" panose="02020603050405020304" pitchFamily="18" charset="0"/>
                <a:cs typeface="Times New Roman" panose="02020603050405020304" pitchFamily="18" charset="0"/>
              </a:rPr>
              <a:t>QoS</a:t>
            </a:r>
            <a:r>
              <a:rPr lang="en-US" sz="1600" b="1" dirty="0">
                <a:solidFill>
                  <a:srgbClr val="C00000"/>
                </a:solidFill>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in networking refers to the capability of a network to provide different priority levels to different applications, users, or data flows, or to guarantee a certain level of performance to a data flow</a:t>
            </a:r>
            <a:r>
              <a:rPr lang="en-US" sz="1600"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r>
              <a:rPr lang="en-US" sz="1600" dirty="0" smtClean="0">
                <a:solidFill>
                  <a:srgbClr val="C00000"/>
                </a:solidFill>
                <a:latin typeface="Times New Roman" panose="02020603050405020304" pitchFamily="18" charset="0"/>
                <a:cs typeface="Times New Roman" panose="02020603050405020304" pitchFamily="18" charset="0"/>
              </a:rPr>
              <a:t> </a:t>
            </a:r>
            <a:r>
              <a:rPr lang="en-US" sz="1600" b="1" dirty="0" err="1">
                <a:solidFill>
                  <a:srgbClr val="C00000"/>
                </a:solidFill>
                <a:latin typeface="Times New Roman" panose="02020603050405020304" pitchFamily="18" charset="0"/>
                <a:cs typeface="Times New Roman" panose="02020603050405020304" pitchFamily="18" charset="0"/>
              </a:rPr>
              <a:t>QoS</a:t>
            </a:r>
            <a:r>
              <a:rPr lang="en-US" sz="1600" b="1" dirty="0">
                <a:solidFill>
                  <a:srgbClr val="C00000"/>
                </a:solidFill>
                <a:latin typeface="Times New Roman" panose="02020603050405020304" pitchFamily="18" charset="0"/>
                <a:cs typeface="Times New Roman" panose="02020603050405020304" pitchFamily="18" charset="0"/>
              </a:rPr>
              <a:t> mechanisms </a:t>
            </a:r>
            <a:r>
              <a:rPr lang="en-US" sz="1600" dirty="0">
                <a:solidFill>
                  <a:srgbClr val="C00000"/>
                </a:solidFill>
                <a:latin typeface="Times New Roman" panose="02020603050405020304" pitchFamily="18" charset="0"/>
                <a:cs typeface="Times New Roman" panose="02020603050405020304" pitchFamily="18" charset="0"/>
              </a:rPr>
              <a:t>ensure that critical network traffic (such as real-time voice and video) gets preferential treatment over less critical traffic (such as file downloads), thereby optimizing the network's performance and efficiency</a:t>
            </a:r>
            <a:r>
              <a:rPr lang="en-US" sz="1600" dirty="0" smtClean="0">
                <a:solidFill>
                  <a:srgbClr val="C00000"/>
                </a:solidFill>
                <a:latin typeface="Times New Roman" panose="02020603050405020304" pitchFamily="18" charset="0"/>
                <a:cs typeface="Times New Roman" panose="02020603050405020304" pitchFamily="18" charset="0"/>
              </a:rPr>
              <a:t>.</a:t>
            </a:r>
          </a:p>
          <a:p>
            <a:pPr algn="just" fontAlgn="base"/>
            <a:r>
              <a:rPr lang="en-US" sz="1600" b="1" dirty="0" smtClean="0">
                <a:solidFill>
                  <a:srgbClr val="C00000"/>
                </a:solidFill>
                <a:latin typeface="Times New Roman" panose="02020603050405020304" pitchFamily="18" charset="0"/>
                <a:cs typeface="Times New Roman" panose="02020603050405020304" pitchFamily="18" charset="0"/>
              </a:rPr>
              <a:t>Key Components:</a:t>
            </a:r>
          </a:p>
          <a:p>
            <a:pPr marL="285750" indent="-285750" algn="just" fontAlgn="base">
              <a:buFont typeface="Arial" panose="020B0604020202020204" pitchFamily="34" charset="0"/>
              <a:buChar char="•"/>
            </a:pPr>
            <a:r>
              <a:rPr lang="en-US" altLang="en-US" sz="1600" b="1" dirty="0" smtClean="0">
                <a:solidFill>
                  <a:srgbClr val="002060"/>
                </a:solidFill>
                <a:latin typeface="Times New Roman" panose="02020603050405020304" pitchFamily="18" charset="0"/>
                <a:cs typeface="Times New Roman" panose="02020603050405020304" pitchFamily="18" charset="0"/>
              </a:rPr>
              <a:t>Traffic </a:t>
            </a:r>
            <a:r>
              <a:rPr lang="en-US" altLang="en-US" sz="1600" b="1" dirty="0">
                <a:solidFill>
                  <a:srgbClr val="002060"/>
                </a:solidFill>
                <a:latin typeface="Times New Roman" panose="02020603050405020304" pitchFamily="18" charset="0"/>
                <a:cs typeface="Times New Roman" panose="02020603050405020304" pitchFamily="18" charset="0"/>
              </a:rPr>
              <a:t>Classification and Prioritization</a:t>
            </a:r>
            <a:r>
              <a:rPr lang="en-US" altLang="en-US" sz="1600" dirty="0">
                <a:solidFill>
                  <a:srgbClr val="002060"/>
                </a:solidFill>
                <a:latin typeface="Times New Roman" panose="02020603050405020304" pitchFamily="18" charset="0"/>
                <a:cs typeface="Times New Roman" panose="02020603050405020304" pitchFamily="18" charset="0"/>
              </a:rPr>
              <a:t>: </a:t>
            </a:r>
            <a:r>
              <a:rPr lang="en-US" altLang="en-US" sz="1600" dirty="0" err="1">
                <a:solidFill>
                  <a:srgbClr val="002060"/>
                </a:solidFill>
                <a:latin typeface="Times New Roman" panose="02020603050405020304" pitchFamily="18" charset="0"/>
                <a:cs typeface="Times New Roman" panose="02020603050405020304" pitchFamily="18" charset="0"/>
              </a:rPr>
              <a:t>QoS</a:t>
            </a:r>
            <a:r>
              <a:rPr lang="en-US" altLang="en-US" sz="1600" dirty="0">
                <a:solidFill>
                  <a:srgbClr val="002060"/>
                </a:solidFill>
                <a:latin typeface="Times New Roman" panose="02020603050405020304" pitchFamily="18" charset="0"/>
                <a:cs typeface="Times New Roman" panose="02020603050405020304" pitchFamily="18" charset="0"/>
              </a:rPr>
              <a:t> identifies and categorizes different types of traffic based on their application or service requirements. Traffic can be prioritized into different classes or queues to ensure that critical applications receive preferential treatment over less time-sensitive traffic</a:t>
            </a:r>
            <a:r>
              <a:rPr lang="en-US" altLang="en-US" sz="1600"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600" b="1" dirty="0" smtClean="0">
                <a:solidFill>
                  <a:srgbClr val="002060"/>
                </a:solidFill>
                <a:latin typeface="Times New Roman" panose="02020603050405020304" pitchFamily="18" charset="0"/>
                <a:cs typeface="Times New Roman" panose="02020603050405020304" pitchFamily="18" charset="0"/>
              </a:rPr>
              <a:t>Traffic </a:t>
            </a:r>
            <a:r>
              <a:rPr lang="en-US" altLang="en-US" sz="1600" b="1" dirty="0">
                <a:solidFill>
                  <a:srgbClr val="002060"/>
                </a:solidFill>
                <a:latin typeface="Times New Roman" panose="02020603050405020304" pitchFamily="18" charset="0"/>
                <a:cs typeface="Times New Roman" panose="02020603050405020304" pitchFamily="18" charset="0"/>
              </a:rPr>
              <a:t>Shaping and Policing</a:t>
            </a:r>
            <a:r>
              <a:rPr lang="en-US" altLang="en-US" sz="1600" dirty="0">
                <a:solidFill>
                  <a:srgbClr val="002060"/>
                </a:solidFill>
                <a:latin typeface="Times New Roman" panose="02020603050405020304" pitchFamily="18" charset="0"/>
                <a:cs typeface="Times New Roman" panose="02020603050405020304" pitchFamily="18" charset="0"/>
              </a:rPr>
              <a:t>: Traffic shaping controls the rate of traffic sent or received to ensure it conforms to specified traffic profiles. Policing involves monitoring and controlling the flow of traffic to enforce compliance with traffic agreements (such as bandwidth limits) set for different classes of traffic</a:t>
            </a:r>
            <a:r>
              <a:rPr lang="en-US" altLang="en-US" sz="1600" dirty="0" smtClean="0">
                <a:solidFill>
                  <a:srgbClr val="00206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600" b="1" dirty="0" smtClean="0">
                <a:solidFill>
                  <a:srgbClr val="002060"/>
                </a:solidFill>
                <a:latin typeface="Times New Roman" panose="02020603050405020304" pitchFamily="18" charset="0"/>
                <a:cs typeface="Times New Roman" panose="02020603050405020304" pitchFamily="18" charset="0"/>
              </a:rPr>
              <a:t>Congestion </a:t>
            </a:r>
            <a:r>
              <a:rPr lang="en-US" altLang="en-US" sz="1600" b="1" dirty="0">
                <a:solidFill>
                  <a:srgbClr val="002060"/>
                </a:solidFill>
                <a:latin typeface="Times New Roman" panose="02020603050405020304" pitchFamily="18" charset="0"/>
                <a:cs typeface="Times New Roman" panose="02020603050405020304" pitchFamily="18" charset="0"/>
              </a:rPr>
              <a:t>Management</a:t>
            </a:r>
            <a:r>
              <a:rPr lang="en-US" altLang="en-US" sz="1600" dirty="0">
                <a:solidFill>
                  <a:srgbClr val="002060"/>
                </a:solidFill>
                <a:latin typeface="Times New Roman" panose="02020603050405020304" pitchFamily="18" charset="0"/>
                <a:cs typeface="Times New Roman" panose="02020603050405020304" pitchFamily="18" charset="0"/>
              </a:rPr>
              <a:t>: Congestion management techniques manage network congestion by determining which packets to drop during periods of congestion or by prioritizing packets based on their importance and delay sensitivity</a:t>
            </a:r>
            <a:r>
              <a:rPr lang="en-US" altLang="en-US" sz="1600" dirty="0" smtClean="0">
                <a:solidFill>
                  <a:srgbClr val="002060"/>
                </a:solidFill>
                <a:latin typeface="Times New Roman" panose="02020603050405020304" pitchFamily="18" charset="0"/>
                <a:cs typeface="Times New Roman" panose="02020603050405020304" pitchFamily="18" charset="0"/>
              </a:rPr>
              <a:t>.</a:t>
            </a:r>
            <a:endParaRPr lang="en-US" alt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816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Service-Requirements</a:t>
            </a:r>
            <a:endParaRPr lang="en-US" sz="2400" b="1" dirty="0">
              <a:solidFill>
                <a:srgbClr val="002060"/>
              </a:solidFill>
            </a:endParaRPr>
          </a:p>
        </p:txBody>
      </p:sp>
      <p:sp>
        <p:nvSpPr>
          <p:cNvPr id="6" name="Rectangle 5"/>
          <p:cNvSpPr/>
          <p:nvPr/>
        </p:nvSpPr>
        <p:spPr>
          <a:xfrm>
            <a:off x="87086" y="919844"/>
            <a:ext cx="8904514" cy="2246769"/>
          </a:xfrm>
          <a:prstGeom prst="rect">
            <a:avLst/>
          </a:prstGeom>
        </p:spPr>
        <p:txBody>
          <a:bodyPr wrap="square">
            <a:spAutoFit/>
          </a:bodyPr>
          <a:lstStyle/>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002060"/>
              </a:solidFill>
            </a:endParaRPr>
          </a:p>
        </p:txBody>
      </p:sp>
      <p:sp>
        <p:nvSpPr>
          <p:cNvPr id="5" name="Rectangle 4"/>
          <p:cNvSpPr/>
          <p:nvPr/>
        </p:nvSpPr>
        <p:spPr>
          <a:xfrm>
            <a:off x="137885" y="928915"/>
            <a:ext cx="8773885" cy="3754874"/>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first 4 applications provides high reliability and uses check sum at the destination for packet verification.</a:t>
            </a:r>
          </a:p>
          <a:p>
            <a:pPr marL="285750" indent="-285750">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last 4 applications can tolerate errors, so no check sums are computed or verified.</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File transfer, email, and video applications are not delay case sensitive.</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Web surfing, remote login, telephony and videoconferencing  applications are delay case sensitive.</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r>
              <a:rPr lang="en-US" dirty="0" smtClean="0">
                <a:solidFill>
                  <a:srgbClr val="002060"/>
                </a:solidFill>
                <a:latin typeface="Times New Roman" panose="02020603050405020304" pitchFamily="18" charset="0"/>
                <a:cs typeface="Times New Roman" panose="02020603050405020304" pitchFamily="18" charset="0"/>
              </a:rPr>
              <a:t>ATM networks classify flows in 4 categories </a:t>
            </a:r>
            <a:r>
              <a:rPr lang="en-US" dirty="0" err="1" smtClean="0">
                <a:solidFill>
                  <a:srgbClr val="002060"/>
                </a:solidFill>
                <a:latin typeface="Times New Roman" panose="02020603050405020304" pitchFamily="18" charset="0"/>
                <a:cs typeface="Times New Roman" panose="02020603050405020304" pitchFamily="18" charset="0"/>
              </a:rPr>
              <a:t>wrt</a:t>
            </a:r>
            <a:r>
              <a:rPr lang="en-US" dirty="0" smtClean="0">
                <a:solidFill>
                  <a:srgbClr val="002060"/>
                </a:solidFill>
                <a:latin typeface="Times New Roman" panose="02020603050405020304" pitchFamily="18" charset="0"/>
                <a:cs typeface="Times New Roman" panose="02020603050405020304" pitchFamily="18" charset="0"/>
              </a:rPr>
              <a:t> </a:t>
            </a:r>
            <a:r>
              <a:rPr lang="en-US" dirty="0" err="1" smtClean="0">
                <a:solidFill>
                  <a:srgbClr val="002060"/>
                </a:solidFill>
                <a:latin typeface="Times New Roman" panose="02020603050405020304" pitchFamily="18" charset="0"/>
                <a:cs typeface="Times New Roman" panose="02020603050405020304" pitchFamily="18" charset="0"/>
              </a:rPr>
              <a:t>QoS</a:t>
            </a:r>
            <a:r>
              <a:rPr lang="en-US" dirty="0" smtClean="0">
                <a:solidFill>
                  <a:srgbClr val="002060"/>
                </a:solidFill>
                <a:latin typeface="Times New Roman" panose="02020603050405020304" pitchFamily="18" charset="0"/>
                <a:cs typeface="Times New Roman" panose="02020603050405020304" pitchFamily="18" charset="0"/>
              </a:rPr>
              <a:t> demand:</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Constant bit rate- Telephony</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Real time variable bit rate – Compressed Video conferencing</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Non real time variable bit rate- Watching a movie over the Internet</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Available bit rate- File transfer</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1169551"/>
          </a:xfrm>
          <a:prstGeom prst="rect">
            <a:avLst/>
          </a:prstGeom>
        </p:spPr>
        <p:txBody>
          <a:bodyPr wrap="square">
            <a:spAutoFit/>
          </a:bodyPr>
          <a:lstStyle/>
          <a:p>
            <a:endParaRPr lang="en-US" b="1" dirty="0" smtClean="0">
              <a:solidFill>
                <a:srgbClr val="C00000"/>
              </a:solidFill>
              <a:latin typeface="var(--font-primary)"/>
            </a:endParaRPr>
          </a:p>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830997"/>
          </a:xfrm>
          <a:prstGeom prst="rect">
            <a:avLst/>
          </a:prstGeom>
        </p:spPr>
        <p:txBody>
          <a:bodyPr wrap="square">
            <a:spAutoFit/>
          </a:bodyPr>
          <a:lstStyle/>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105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Service-Techniques</a:t>
            </a:r>
            <a:endParaRPr lang="en-US" sz="2400" b="1" dirty="0">
              <a:solidFill>
                <a:srgbClr val="002060"/>
              </a:solidFill>
            </a:endParaRPr>
          </a:p>
        </p:txBody>
      </p:sp>
      <p:sp>
        <p:nvSpPr>
          <p:cNvPr id="6" name="Rectangle 5"/>
          <p:cNvSpPr/>
          <p:nvPr/>
        </p:nvSpPr>
        <p:spPr>
          <a:xfrm>
            <a:off x="87086" y="919844"/>
            <a:ext cx="8904514" cy="5047536"/>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Traffic policing : Discards or delays packets that exceed a specified rate</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Queue management: Manages packet queues to prevent congestion</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Resource reservation: Reserves network resources for specific applications.</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err="1" smtClean="0">
                <a:solidFill>
                  <a:srgbClr val="C00000"/>
                </a:solidFill>
                <a:latin typeface="Times New Roman" panose="02020603050405020304" pitchFamily="18" charset="0"/>
                <a:cs typeface="Times New Roman" panose="02020603050405020304" pitchFamily="18" charset="0"/>
              </a:rPr>
              <a:t>QoS</a:t>
            </a:r>
            <a:r>
              <a:rPr lang="en-US" dirty="0" smtClean="0">
                <a:solidFill>
                  <a:srgbClr val="C00000"/>
                </a:solidFill>
                <a:latin typeface="Times New Roman" panose="02020603050405020304" pitchFamily="18" charset="0"/>
                <a:cs typeface="Times New Roman" panose="02020603050405020304" pitchFamily="18" charset="0"/>
              </a:rPr>
              <a:t> is essential for applications requiring </a:t>
            </a:r>
            <a:r>
              <a:rPr lang="en-US" b="1" dirty="0" smtClean="0">
                <a:solidFill>
                  <a:srgbClr val="C00000"/>
                </a:solidFill>
                <a:latin typeface="Times New Roman" panose="02020603050405020304" pitchFamily="18" charset="0"/>
                <a:cs typeface="Times New Roman" panose="02020603050405020304" pitchFamily="18" charset="0"/>
              </a:rPr>
              <a:t>low latency, high throughput and reliability</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Real-time video streaming</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Voice over IP(VoIP)</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Online gaming</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Virtual reality</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Mission critical communications</a:t>
            </a:r>
          </a:p>
          <a:p>
            <a:pPr algn="just" fontAlgn="base"/>
            <a:endParaRPr lang="en-US" dirty="0">
              <a:solidFill>
                <a:srgbClr val="C00000"/>
              </a:solidFill>
            </a:endParaRPr>
          </a:p>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830997"/>
          </a:xfrm>
          <a:prstGeom prst="rect">
            <a:avLst/>
          </a:prstGeom>
        </p:spPr>
        <p:txBody>
          <a:bodyPr wrap="square">
            <a:spAutoFit/>
          </a:bodyPr>
          <a:lstStyle/>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186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Service-Techniques</a:t>
            </a:r>
            <a:endParaRPr lang="en-US" sz="2400" b="1" dirty="0">
              <a:solidFill>
                <a:srgbClr val="002060"/>
              </a:solidFill>
            </a:endParaRPr>
          </a:p>
        </p:txBody>
      </p:sp>
      <p:sp>
        <p:nvSpPr>
          <p:cNvPr id="6" name="Rectangle 5"/>
          <p:cNvSpPr/>
          <p:nvPr/>
        </p:nvSpPr>
        <p:spPr>
          <a:xfrm>
            <a:off x="87086" y="919844"/>
            <a:ext cx="8904514" cy="5047536"/>
          </a:xfrm>
          <a:prstGeom prst="rect">
            <a:avLst/>
          </a:prstGeom>
        </p:spPr>
        <p:txBody>
          <a:bodyPr wrap="square">
            <a:spAutoFit/>
          </a:bodyPr>
          <a:lstStyle/>
          <a:p>
            <a:pPr marL="285750" indent="-285750" algn="just" fontAlgn="base">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Overprovisioning: </a:t>
            </a:r>
            <a:r>
              <a:rPr lang="en-US" dirty="0" smtClean="0">
                <a:solidFill>
                  <a:srgbClr val="C00000"/>
                </a:solidFill>
                <a:latin typeface="Times New Roman" panose="02020603050405020304" pitchFamily="18" charset="0"/>
                <a:cs typeface="Times New Roman" panose="02020603050405020304" pitchFamily="18" charset="0"/>
              </a:rPr>
              <a:t>Practice of allocating more resources including Bandwidth, memory, Processing power actually needed to handle the expected workload or traffic in a network or system.</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Buffering: </a:t>
            </a:r>
            <a:r>
              <a:rPr lang="en-US" dirty="0" smtClean="0">
                <a:solidFill>
                  <a:srgbClr val="C00000"/>
                </a:solidFill>
                <a:latin typeface="Times New Roman" panose="02020603050405020304" pitchFamily="18" charset="0"/>
                <a:cs typeface="Times New Roman" panose="02020603050405020304" pitchFamily="18" charset="0"/>
              </a:rPr>
              <a:t>Practice of storing the data in a temporary storage to manage data flow and improve performance in various  contexts such as  Networking, Video streaming, Audio processing, Computer Graphics.</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It helps data flow and congestion</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Reduce latency and lag</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Improve performance and throughput</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Improves reliability and accuracy</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Compensate for variations in data rates or processing speeds.</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Techniques: FIFO, LIFO, Circular buffers, Double Buffering, Multi Buffering.</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830997"/>
          </a:xfrm>
          <a:prstGeom prst="rect">
            <a:avLst/>
          </a:prstGeom>
        </p:spPr>
        <p:txBody>
          <a:bodyPr wrap="square">
            <a:spAutoFit/>
          </a:bodyPr>
          <a:lstStyle/>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249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Service-Techniques</a:t>
            </a:r>
            <a:endParaRPr lang="en-US" sz="2400" b="1" dirty="0">
              <a:solidFill>
                <a:srgbClr val="002060"/>
              </a:solidFill>
            </a:endParaRPr>
          </a:p>
        </p:txBody>
      </p:sp>
      <p:sp>
        <p:nvSpPr>
          <p:cNvPr id="6" name="Rectangle 5"/>
          <p:cNvSpPr/>
          <p:nvPr/>
        </p:nvSpPr>
        <p:spPr>
          <a:xfrm>
            <a:off x="87086" y="919844"/>
            <a:ext cx="8904514" cy="5047536"/>
          </a:xfrm>
          <a:prstGeom prst="rect">
            <a:avLst/>
          </a:prstGeom>
        </p:spPr>
        <p:txBody>
          <a:bodyPr wrap="square">
            <a:spAutoFit/>
          </a:bodyPr>
          <a:lstStyle/>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Traffic Shaping: </a:t>
            </a:r>
            <a:r>
              <a:rPr lang="en-US" dirty="0">
                <a:solidFill>
                  <a:srgbClr val="C00000"/>
                </a:solidFill>
                <a:latin typeface="Times New Roman" panose="02020603050405020304" pitchFamily="18" charset="0"/>
                <a:cs typeface="Times New Roman" panose="02020603050405020304" pitchFamily="18" charset="0"/>
              </a:rPr>
              <a:t>Regulates the rate of data </a:t>
            </a:r>
            <a:r>
              <a:rPr lang="en-US" dirty="0" smtClean="0">
                <a:solidFill>
                  <a:srgbClr val="C00000"/>
                </a:solidFill>
                <a:latin typeface="Times New Roman" panose="02020603050405020304" pitchFamily="18" charset="0"/>
                <a:cs typeface="Times New Roman" panose="02020603050405020304" pitchFamily="18" charset="0"/>
              </a:rPr>
              <a:t>transmission</a:t>
            </a: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to ensure that it conforms to a specific bandwidth or speed limit.</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Prevent network congestion, reduce latency and Guarantee </a:t>
            </a:r>
            <a:r>
              <a:rPr lang="en-US" dirty="0" err="1" smtClean="0">
                <a:solidFill>
                  <a:srgbClr val="C00000"/>
                </a:solidFill>
                <a:latin typeface="Times New Roman" panose="02020603050405020304" pitchFamily="18" charset="0"/>
                <a:cs typeface="Times New Roman" panose="02020603050405020304" pitchFamily="18" charset="0"/>
              </a:rPr>
              <a:t>QoS</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Monitoring incoming data traffic</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Buffering excess packets</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Releasing packets at a controlled rate</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Traffic shaping is commonly used in Network routers, switches, WAN links, ISP networks,</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Enterprise networks and </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a:t>
            </a:r>
            <a:r>
              <a:rPr lang="en-US" dirty="0" smtClean="0">
                <a:solidFill>
                  <a:srgbClr val="002060"/>
                </a:solidFill>
                <a:latin typeface="Times New Roman" panose="02020603050405020304" pitchFamily="18" charset="0"/>
                <a:cs typeface="Times New Roman" panose="02020603050405020304" pitchFamily="18" charset="0"/>
              </a:rPr>
              <a:t>eal time applications.</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Algorithms – </a:t>
            </a:r>
            <a:r>
              <a:rPr lang="en-US" b="1" dirty="0" smtClean="0">
                <a:solidFill>
                  <a:srgbClr val="002060"/>
                </a:solidFill>
                <a:latin typeface="Times New Roman" panose="02020603050405020304" pitchFamily="18" charset="0"/>
                <a:cs typeface="Times New Roman" panose="02020603050405020304" pitchFamily="18" charset="0"/>
              </a:rPr>
              <a:t>Leaky Bucket, Token Bucket </a:t>
            </a: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algn="just" fontAlgn="base"/>
            <a:endParaRPr lang="en-US" dirty="0">
              <a:solidFill>
                <a:srgbClr val="00206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830997"/>
          </a:xfrm>
          <a:prstGeom prst="rect">
            <a:avLst/>
          </a:prstGeom>
        </p:spPr>
        <p:txBody>
          <a:bodyPr wrap="square">
            <a:spAutoFit/>
          </a:bodyPr>
          <a:lstStyle/>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952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a:solidFill>
                  <a:srgbClr val="002060"/>
                </a:solidFill>
              </a:rPr>
              <a:t>Congestion </a:t>
            </a:r>
            <a:r>
              <a:rPr lang="en-US" sz="2400" b="1" dirty="0" smtClean="0">
                <a:solidFill>
                  <a:srgbClr val="002060"/>
                </a:solidFill>
              </a:rPr>
              <a:t>Control Algorithms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87086" y="922598"/>
            <a:ext cx="8904514" cy="3754874"/>
          </a:xfrm>
          <a:prstGeom prst="rect">
            <a:avLst/>
          </a:prstGeom>
        </p:spPr>
        <p:txBody>
          <a:bodyPr wrap="square">
            <a:spAutoFit/>
          </a:bodyPr>
          <a:lstStyle/>
          <a:p>
            <a:pPr algn="just" fontAlgn="base"/>
            <a:r>
              <a:rPr lang="en-IN" b="1" dirty="0" smtClean="0">
                <a:solidFill>
                  <a:srgbClr val="C00000"/>
                </a:solidFill>
                <a:latin typeface="Times New Roman" panose="02020603050405020304" pitchFamily="18" charset="0"/>
                <a:cs typeface="Times New Roman" panose="02020603050405020304" pitchFamily="18" charset="0"/>
              </a:rPr>
              <a:t>Leaky </a:t>
            </a:r>
            <a:r>
              <a:rPr lang="en-IN" b="1" dirty="0">
                <a:solidFill>
                  <a:srgbClr val="C00000"/>
                </a:solidFill>
                <a:latin typeface="Times New Roman" panose="02020603050405020304" pitchFamily="18" charset="0"/>
                <a:cs typeface="Times New Roman" panose="02020603050405020304" pitchFamily="18" charset="0"/>
              </a:rPr>
              <a:t>Bucket </a:t>
            </a:r>
            <a:r>
              <a:rPr lang="en-IN" b="1" dirty="0" smtClean="0">
                <a:solidFill>
                  <a:srgbClr val="C00000"/>
                </a:solidFill>
                <a:latin typeface="Times New Roman" panose="02020603050405020304" pitchFamily="18" charset="0"/>
                <a:cs typeface="Times New Roman" panose="02020603050405020304" pitchFamily="18" charset="0"/>
              </a:rPr>
              <a:t>Algorithm : </a:t>
            </a:r>
          </a:p>
          <a:p>
            <a:pPr algn="just" fontAlgn="base"/>
            <a:endParaRPr lang="en-IN" b="1"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leaky bucket algorithm discovers its use in the context of network traffic shaping or rate-limiting.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This </a:t>
            </a:r>
            <a:r>
              <a:rPr lang="en-US" dirty="0">
                <a:solidFill>
                  <a:srgbClr val="C00000"/>
                </a:solidFill>
                <a:latin typeface="Times New Roman" panose="02020603050405020304" pitchFamily="18" charset="0"/>
                <a:cs typeface="Times New Roman" panose="02020603050405020304" pitchFamily="18" charset="0"/>
              </a:rPr>
              <a:t>algorithm is used to control the rate at which traffic is sent to the network and shape the burst traffic to a steady traffic stream</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bucket has a maximum capacity –Bucket size</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the bucket is full, excess packets are discarded.</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bucket drains at a constant rate.</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Key parameters : Bucket Size (BS), Drain rate(DR), Fill rate (FR)</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Helps to limits  the average data rate, regulate the </a:t>
            </a:r>
            <a:r>
              <a:rPr lang="en-US" dirty="0" err="1" smtClean="0">
                <a:solidFill>
                  <a:srgbClr val="002060"/>
                </a:solidFill>
                <a:latin typeface="Times New Roman" panose="02020603050405020304" pitchFamily="18" charset="0"/>
                <a:cs typeface="Times New Roman" panose="02020603050405020304" pitchFamily="18" charset="0"/>
              </a:rPr>
              <a:t>bursty</a:t>
            </a:r>
            <a:r>
              <a:rPr lang="en-US" dirty="0" smtClean="0">
                <a:solidFill>
                  <a:srgbClr val="002060"/>
                </a:solidFill>
                <a:latin typeface="Times New Roman" panose="02020603050405020304" pitchFamily="18" charset="0"/>
                <a:cs typeface="Times New Roman" panose="02020603050405020304" pitchFamily="18" charset="0"/>
              </a:rPr>
              <a:t> traffic, Prevent Network Congestion, Ensure fair sharing bandwidth.</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399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Leaky Bucket Algorithm</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4616648"/>
          </a:xfrm>
          <a:prstGeom prst="rect">
            <a:avLst/>
          </a:prstGeom>
        </p:spPr>
        <p:txBody>
          <a:bodyPr wrap="square">
            <a:spAutoFit/>
          </a:bodyPr>
          <a:lstStyle/>
          <a:p>
            <a:pPr algn="just" fontAlgn="base"/>
            <a:r>
              <a:rPr lang="en-US" b="1" dirty="0" smtClean="0">
                <a:solidFill>
                  <a:srgbClr val="C00000"/>
                </a:solidFill>
                <a:latin typeface="Times New Roman" panose="02020603050405020304" pitchFamily="18" charset="0"/>
                <a:cs typeface="Times New Roman" panose="02020603050405020304" pitchFamily="18" charset="0"/>
              </a:rPr>
              <a:t>Each </a:t>
            </a:r>
            <a:r>
              <a:rPr lang="en-US" b="1" dirty="0">
                <a:solidFill>
                  <a:srgbClr val="C00000"/>
                </a:solidFill>
                <a:latin typeface="Times New Roman" panose="02020603050405020304" pitchFamily="18" charset="0"/>
                <a:cs typeface="Times New Roman" panose="02020603050405020304" pitchFamily="18" charset="0"/>
              </a:rPr>
              <a:t>network interface contains a leaky bucket and the following steps are involved in leaky bucket algorithm</a:t>
            </a:r>
            <a:r>
              <a:rPr lang="en-US" dirty="0" smtClean="0">
                <a:solidFill>
                  <a:srgbClr val="C00000"/>
                </a:solidFill>
                <a:latin typeface="Times New Roman" panose="02020603050405020304" pitchFamily="18" charset="0"/>
                <a:cs typeface="Times New Roman" panose="02020603050405020304" pitchFamily="18" charset="0"/>
              </a:rPr>
              <a:t>:</a:t>
            </a:r>
          </a:p>
          <a:p>
            <a:pPr algn="just" fontAlgn="base"/>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When host wants to send packet, packet is thrown into the bucket</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bucket leaks at a constant rate, meaning the network interface </a:t>
            </a:r>
            <a:r>
              <a:rPr lang="en-US" dirty="0" smtClean="0">
                <a:solidFill>
                  <a:srgbClr val="C00000"/>
                </a:solidFill>
                <a:latin typeface="Times New Roman" panose="02020603050405020304" pitchFamily="18" charset="0"/>
                <a:cs typeface="Times New Roman" panose="02020603050405020304" pitchFamily="18" charset="0"/>
              </a:rPr>
              <a:t>transmits </a:t>
            </a:r>
            <a:r>
              <a:rPr lang="en-US" dirty="0">
                <a:solidFill>
                  <a:srgbClr val="C00000"/>
                </a:solidFill>
                <a:latin typeface="Times New Roman" panose="02020603050405020304" pitchFamily="18" charset="0"/>
                <a:cs typeface="Times New Roman" panose="02020603050405020304" pitchFamily="18" charset="0"/>
              </a:rPr>
              <a:t>packets at a constant rate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err="1">
                <a:solidFill>
                  <a:srgbClr val="C00000"/>
                </a:solidFill>
                <a:latin typeface="Times New Roman" panose="02020603050405020304" pitchFamily="18" charset="0"/>
                <a:cs typeface="Times New Roman" panose="02020603050405020304" pitchFamily="18" charset="0"/>
              </a:rPr>
              <a:t>Bursty</a:t>
            </a:r>
            <a:r>
              <a:rPr lang="en-US" dirty="0">
                <a:solidFill>
                  <a:srgbClr val="C00000"/>
                </a:solidFill>
                <a:latin typeface="Times New Roman" panose="02020603050405020304" pitchFamily="18" charset="0"/>
                <a:cs typeface="Times New Roman" panose="02020603050405020304" pitchFamily="18" charset="0"/>
              </a:rPr>
              <a:t> traffic is converted to a uniform traffic by the leaky bucket</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In practice the bucket is a finite queue that outputs at a finite rate.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Assume </a:t>
            </a:r>
            <a:r>
              <a:rPr lang="en-US" dirty="0">
                <a:solidFill>
                  <a:srgbClr val="002060"/>
                </a:solidFill>
                <a:latin typeface="Times New Roman" panose="02020603050405020304" pitchFamily="18" charset="0"/>
                <a:cs typeface="Times New Roman" panose="02020603050405020304" pitchFamily="18" charset="0"/>
              </a:rPr>
              <a:t>that the network has committed  </a:t>
            </a:r>
            <a:endParaRPr lang="en-US" dirty="0" smtClean="0">
              <a:solidFill>
                <a:srgbClr val="002060"/>
              </a:solidFill>
              <a:latin typeface="Times New Roman" panose="02020603050405020304" pitchFamily="18" charset="0"/>
              <a:cs typeface="Times New Roman" panose="02020603050405020304" pitchFamily="18" charset="0"/>
            </a:endParaRPr>
          </a:p>
          <a:p>
            <a:pPr algn="just" fontAlgn="base"/>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a </a:t>
            </a:r>
            <a:r>
              <a:rPr lang="en-US" dirty="0">
                <a:solidFill>
                  <a:srgbClr val="002060"/>
                </a:solidFill>
                <a:latin typeface="Times New Roman" panose="02020603050405020304" pitchFamily="18" charset="0"/>
                <a:cs typeface="Times New Roman" panose="02020603050405020304" pitchFamily="18" charset="0"/>
              </a:rPr>
              <a:t>bandwidth of 3 Mbps for a host.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use of the leaky bucket shapes the input traffic to </a:t>
            </a:r>
            <a:r>
              <a:rPr lang="en-US" dirty="0" smtClean="0">
                <a:solidFill>
                  <a:srgbClr val="002060"/>
                </a:solidFill>
                <a:latin typeface="Times New Roman" panose="02020603050405020304" pitchFamily="18" charset="0"/>
                <a:cs typeface="Times New Roman" panose="02020603050405020304" pitchFamily="18" charset="0"/>
              </a:rPr>
              <a:t>make </a:t>
            </a:r>
          </a:p>
          <a:p>
            <a:pPr algn="just" fontAlgn="base"/>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it conform to this commitment</a:t>
            </a:r>
            <a:r>
              <a:rPr lang="en-US" dirty="0" smtClean="0">
                <a:solidFill>
                  <a:srgbClr val="002060"/>
                </a:solidFill>
                <a:latin typeface="Times New Roman" panose="02020603050405020304" pitchFamily="18" charset="0"/>
                <a:cs typeface="Times New Roman" panose="02020603050405020304" pitchFamily="18" charset="0"/>
              </a:rPr>
              <a:t>. </a:t>
            </a: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host  </a:t>
            </a:r>
            <a:r>
              <a:rPr lang="en-US" dirty="0" smtClean="0">
                <a:solidFill>
                  <a:srgbClr val="002060"/>
                </a:solidFill>
                <a:latin typeface="Times New Roman" panose="02020603050405020304" pitchFamily="18" charset="0"/>
                <a:cs typeface="Times New Roman" panose="02020603050405020304" pitchFamily="18" charset="0"/>
              </a:rPr>
              <a:t>sends </a:t>
            </a:r>
            <a:r>
              <a:rPr lang="en-US" dirty="0">
                <a:solidFill>
                  <a:srgbClr val="002060"/>
                </a:solidFill>
                <a:latin typeface="Times New Roman" panose="02020603050405020304" pitchFamily="18" charset="0"/>
                <a:cs typeface="Times New Roman" panose="02020603050405020304" pitchFamily="18" charset="0"/>
              </a:rPr>
              <a:t>a burst of data at </a:t>
            </a:r>
            <a:r>
              <a:rPr lang="en-US" dirty="0" smtClean="0">
                <a:solidFill>
                  <a:srgbClr val="002060"/>
                </a:solidFill>
                <a:latin typeface="Times New Roman" panose="02020603050405020304" pitchFamily="18" charset="0"/>
                <a:cs typeface="Times New Roman" panose="02020603050405020304" pitchFamily="18" charset="0"/>
              </a:rPr>
              <a:t>a </a:t>
            </a:r>
            <a:r>
              <a:rPr lang="en-US" dirty="0">
                <a:solidFill>
                  <a:srgbClr val="002060"/>
                </a:solidFill>
                <a:latin typeface="Times New Roman" panose="02020603050405020304" pitchFamily="18" charset="0"/>
                <a:cs typeface="Times New Roman" panose="02020603050405020304" pitchFamily="18" charset="0"/>
              </a:rPr>
              <a:t>rate of 12 Mbps for 2s, for a total of  </a:t>
            </a:r>
            <a:r>
              <a:rPr lang="en-US" dirty="0" smtClean="0">
                <a:solidFill>
                  <a:srgbClr val="002060"/>
                </a:solidFill>
                <a:latin typeface="Times New Roman" panose="02020603050405020304" pitchFamily="18" charset="0"/>
                <a:cs typeface="Times New Roman" panose="02020603050405020304" pitchFamily="18" charset="0"/>
              </a:rPr>
              <a:t>24 </a:t>
            </a:r>
            <a:r>
              <a:rPr lang="en-US" dirty="0" err="1">
                <a:solidFill>
                  <a:srgbClr val="002060"/>
                </a:solidFill>
                <a:latin typeface="Times New Roman" panose="02020603050405020304" pitchFamily="18" charset="0"/>
                <a:cs typeface="Times New Roman" panose="02020603050405020304" pitchFamily="18" charset="0"/>
              </a:rPr>
              <a:t>Mbits</a:t>
            </a:r>
            <a:r>
              <a:rPr lang="en-US" dirty="0">
                <a:solidFill>
                  <a:srgbClr val="002060"/>
                </a:solidFill>
                <a:latin typeface="Times New Roman" panose="02020603050405020304" pitchFamily="18" charset="0"/>
                <a:cs typeface="Times New Roman" panose="02020603050405020304" pitchFamily="18" charset="0"/>
              </a:rPr>
              <a:t> of data</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host is silent for 5 s and then sends data  </a:t>
            </a:r>
            <a:r>
              <a:rPr lang="en-US" dirty="0" smtClean="0">
                <a:solidFill>
                  <a:srgbClr val="002060"/>
                </a:solidFill>
                <a:latin typeface="Times New Roman" panose="02020603050405020304" pitchFamily="18" charset="0"/>
                <a:cs typeface="Times New Roman" panose="02020603050405020304" pitchFamily="18" charset="0"/>
              </a:rPr>
              <a:t>at </a:t>
            </a:r>
            <a:r>
              <a:rPr lang="en-US" dirty="0">
                <a:solidFill>
                  <a:srgbClr val="002060"/>
                </a:solidFill>
                <a:latin typeface="Times New Roman" panose="02020603050405020304" pitchFamily="18" charset="0"/>
                <a:cs typeface="Times New Roman" panose="02020603050405020304" pitchFamily="18" charset="0"/>
              </a:rPr>
              <a:t>a rate of 2 Mbps for 3 s, for a total of 6 </a:t>
            </a:r>
            <a:r>
              <a:rPr lang="en-US" dirty="0" err="1">
                <a:solidFill>
                  <a:srgbClr val="002060"/>
                </a:solidFill>
                <a:latin typeface="Times New Roman" panose="02020603050405020304" pitchFamily="18" charset="0"/>
                <a:cs typeface="Times New Roman" panose="02020603050405020304" pitchFamily="18" charset="0"/>
              </a:rPr>
              <a:t>Mbits</a:t>
            </a:r>
            <a:r>
              <a:rPr lang="en-US" dirty="0">
                <a:solidFill>
                  <a:srgbClr val="002060"/>
                </a:solidFill>
                <a:latin typeface="Times New Roman" panose="02020603050405020304" pitchFamily="18" charset="0"/>
                <a:cs typeface="Times New Roman" panose="02020603050405020304" pitchFamily="18" charset="0"/>
              </a:rPr>
              <a:t> of data</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Totally, the </a:t>
            </a:r>
            <a:r>
              <a:rPr lang="en-US" dirty="0">
                <a:solidFill>
                  <a:srgbClr val="002060"/>
                </a:solidFill>
                <a:latin typeface="Times New Roman" panose="02020603050405020304" pitchFamily="18" charset="0"/>
                <a:cs typeface="Times New Roman" panose="02020603050405020304" pitchFamily="18" charset="0"/>
              </a:rPr>
              <a:t>host has sent 30 </a:t>
            </a:r>
            <a:r>
              <a:rPr lang="en-US" dirty="0" err="1">
                <a:solidFill>
                  <a:srgbClr val="002060"/>
                </a:solidFill>
                <a:latin typeface="Times New Roman" panose="02020603050405020304" pitchFamily="18" charset="0"/>
                <a:cs typeface="Times New Roman" panose="02020603050405020304" pitchFamily="18" charset="0"/>
              </a:rPr>
              <a:t>Mbits</a:t>
            </a:r>
            <a:r>
              <a:rPr lang="en-US" dirty="0">
                <a:solidFill>
                  <a:srgbClr val="002060"/>
                </a:solidFill>
                <a:latin typeface="Times New Roman" panose="02020603050405020304" pitchFamily="18" charset="0"/>
                <a:cs typeface="Times New Roman" panose="02020603050405020304" pitchFamily="18" charset="0"/>
              </a:rPr>
              <a:t> of data in </a:t>
            </a:r>
            <a:r>
              <a:rPr lang="en-US" dirty="0" smtClean="0">
                <a:solidFill>
                  <a:srgbClr val="002060"/>
                </a:solidFill>
                <a:latin typeface="Times New Roman" panose="02020603050405020304" pitchFamily="18" charset="0"/>
                <a:cs typeface="Times New Roman" panose="02020603050405020304" pitchFamily="18" charset="0"/>
              </a:rPr>
              <a:t>10s</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leaky bucket smooths out the traffic by sending out data at a rate of 3 Mbps during the same </a:t>
            </a:r>
            <a:r>
              <a:rPr lang="en-US" dirty="0" smtClean="0">
                <a:solidFill>
                  <a:srgbClr val="002060"/>
                </a:solidFill>
                <a:latin typeface="Times New Roman" panose="02020603050405020304" pitchFamily="18" charset="0"/>
                <a:cs typeface="Times New Roman" panose="02020603050405020304" pitchFamily="18" charset="0"/>
              </a:rPr>
              <a:t>10s</a:t>
            </a:r>
            <a:r>
              <a:rPr lang="en-US" dirty="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smtClean="0">
              <a:solidFill>
                <a:srgbClr val="002060"/>
              </a:solidFill>
              <a:latin typeface="Nunito"/>
            </a:endParaRPr>
          </a:p>
          <a:p>
            <a:pPr marL="285750" indent="-285750" algn="just" fontAlgn="base">
              <a:buFont typeface="Arial" panose="020B0604020202020204" pitchFamily="34" charset="0"/>
              <a:buChar char="•"/>
            </a:pPr>
            <a:endParaRPr lang="en-US" dirty="0">
              <a:solidFill>
                <a:srgbClr val="002060"/>
              </a:solidFill>
              <a:latin typeface="Nunito"/>
            </a:endParaRPr>
          </a:p>
          <a:p>
            <a:pPr marL="285750" indent="-285750" algn="just" fontAlgn="base">
              <a:buFont typeface="Arial" panose="020B0604020202020204" pitchFamily="34" charset="0"/>
              <a:buChar char="•"/>
            </a:pPr>
            <a:endParaRPr lang="en-US" dirty="0">
              <a:solidFill>
                <a:srgbClr val="002060"/>
              </a:solidFill>
              <a:latin typeface="Nunito"/>
            </a:endParaRPr>
          </a:p>
        </p:txBody>
      </p:sp>
      <p:pic>
        <p:nvPicPr>
          <p:cNvPr id="15" name="Picture 14"/>
          <p:cNvPicPr>
            <a:picLocks noChangeAspect="1"/>
          </p:cNvPicPr>
          <p:nvPr/>
        </p:nvPicPr>
        <p:blipFill>
          <a:blip r:embed="rId3"/>
          <a:stretch>
            <a:fillRect/>
          </a:stretch>
        </p:blipFill>
        <p:spPr>
          <a:xfrm>
            <a:off x="5852160" y="2423886"/>
            <a:ext cx="3059610" cy="1513796"/>
          </a:xfrm>
          <a:prstGeom prst="rect">
            <a:avLst/>
          </a:prstGeom>
        </p:spPr>
      </p:pic>
    </p:spTree>
    <p:extLst>
      <p:ext uri="{BB962C8B-B14F-4D97-AF65-F5344CB8AC3E}">
        <p14:creationId xmlns:p14="http://schemas.microsoft.com/office/powerpoint/2010/main" val="3239871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Leaky Bucket Algorithm</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4185761"/>
          </a:xfrm>
          <a:prstGeom prst="rect">
            <a:avLst/>
          </a:prstGeom>
        </p:spPr>
        <p:txBody>
          <a:bodyPr wrap="square">
            <a:spAutoFit/>
          </a:bodyPr>
          <a:lstStyle/>
          <a:p>
            <a:pPr marL="285750" indent="-285750" algn="just" fontAlgn="base">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 simple leaky bucket algorithm can be implemented using FIFO queue. A FIFO queue holds the packets</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a:t>
            </a:r>
            <a:r>
              <a:rPr lang="en-US" dirty="0">
                <a:solidFill>
                  <a:srgbClr val="C00000"/>
                </a:solidFill>
                <a:latin typeface="Times New Roman" panose="02020603050405020304" pitchFamily="18" charset="0"/>
                <a:cs typeface="Times New Roman" panose="02020603050405020304" pitchFamily="18" charset="0"/>
              </a:rPr>
              <a:t>the traffic consists of fixed-size packets (e.g., cells in ATM networks), the process removes a fixed number of packets from the </a:t>
            </a:r>
            <a:r>
              <a:rPr lang="en-US" b="1" dirty="0">
                <a:solidFill>
                  <a:srgbClr val="C00000"/>
                </a:solidFill>
                <a:latin typeface="Times New Roman" panose="02020603050405020304" pitchFamily="18" charset="0"/>
                <a:cs typeface="Times New Roman" panose="02020603050405020304" pitchFamily="18" charset="0"/>
              </a:rPr>
              <a:t>queue at each tick of the clock</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a:t>
            </a:r>
            <a:r>
              <a:rPr lang="en-US" dirty="0">
                <a:solidFill>
                  <a:srgbClr val="C00000"/>
                </a:solidFill>
                <a:latin typeface="Times New Roman" panose="02020603050405020304" pitchFamily="18" charset="0"/>
                <a:cs typeface="Times New Roman" panose="02020603050405020304" pitchFamily="18" charset="0"/>
              </a:rPr>
              <a:t>the traffic consists of variable-length packets, </a:t>
            </a:r>
            <a:r>
              <a:rPr lang="en-US" b="1" dirty="0">
                <a:solidFill>
                  <a:srgbClr val="C00000"/>
                </a:solidFill>
                <a:latin typeface="Times New Roman" panose="02020603050405020304" pitchFamily="18" charset="0"/>
                <a:cs typeface="Times New Roman" panose="02020603050405020304" pitchFamily="18" charset="0"/>
              </a:rPr>
              <a:t>the fixed output rate must be based on the number of bytes or bits</a:t>
            </a:r>
            <a:r>
              <a:rPr lang="en-US" b="1" dirty="0" smtClean="0">
                <a:solidFill>
                  <a:srgbClr val="C00000"/>
                </a:solidFill>
                <a:latin typeface="Times New Roman" panose="02020603050405020304" pitchFamily="18" charset="0"/>
                <a:cs typeface="Times New Roman" panose="02020603050405020304" pitchFamily="18" charset="0"/>
              </a:rPr>
              <a:t>.</a:t>
            </a:r>
          </a:p>
          <a:p>
            <a:pPr algn="just" fontAlgn="base"/>
            <a:endParaRPr lang="en-US" b="1" dirty="0">
              <a:solidFill>
                <a:srgbClr val="C00000"/>
              </a:solidFill>
              <a:latin typeface="Times New Roman" panose="02020603050405020304" pitchFamily="18" charset="0"/>
              <a:cs typeface="Times New Roman" panose="02020603050405020304" pitchFamily="18" charset="0"/>
            </a:endParaRPr>
          </a:p>
          <a:p>
            <a:pPr algn="just" fontAlgn="base"/>
            <a:r>
              <a:rPr lang="en-US" b="1" dirty="0" smtClean="0">
                <a:solidFill>
                  <a:srgbClr val="C00000"/>
                </a:solidFill>
                <a:latin typeface="Times New Roman" panose="02020603050405020304" pitchFamily="18" charset="0"/>
                <a:cs typeface="Times New Roman" panose="02020603050405020304" pitchFamily="18" charset="0"/>
              </a:rPr>
              <a:t>Algorithm </a:t>
            </a:r>
            <a:r>
              <a:rPr lang="en-US" b="1" dirty="0">
                <a:solidFill>
                  <a:srgbClr val="C00000"/>
                </a:solidFill>
                <a:latin typeface="Times New Roman" panose="02020603050405020304" pitchFamily="18" charset="0"/>
                <a:cs typeface="Times New Roman" panose="02020603050405020304" pitchFamily="18" charset="0"/>
              </a:rPr>
              <a:t>for variable-length packets: </a:t>
            </a:r>
            <a:endParaRPr lang="en-US" b="1" dirty="0" smtClean="0">
              <a:solidFill>
                <a:srgbClr val="C00000"/>
              </a:solidFill>
              <a:latin typeface="Times New Roman" panose="02020603050405020304" pitchFamily="18" charset="0"/>
              <a:cs typeface="Times New Roman" panose="02020603050405020304" pitchFamily="18" charset="0"/>
            </a:endParaRPr>
          </a:p>
          <a:p>
            <a:pPr algn="just" fontAlgn="base"/>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Initialize </a:t>
            </a:r>
            <a:r>
              <a:rPr lang="en-US" dirty="0">
                <a:solidFill>
                  <a:srgbClr val="002060"/>
                </a:solidFill>
                <a:latin typeface="Times New Roman" panose="02020603050405020304" pitchFamily="18" charset="0"/>
                <a:cs typeface="Times New Roman" panose="02020603050405020304" pitchFamily="18" charset="0"/>
              </a:rPr>
              <a:t>a counter to n at the tick of the clock</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Repeat until n is smaller than the packet size of the packet at the head of the queue</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Pop a packet out of the head of the queue, say P</a:t>
            </a:r>
            <a:r>
              <a:rPr lang="en-US" dirty="0" smtClean="0">
                <a:solidFill>
                  <a:srgbClr val="002060"/>
                </a:solidFill>
                <a:latin typeface="Times New Roman" panose="02020603050405020304" pitchFamily="18" charset="0"/>
                <a:cs typeface="Times New Roman" panose="02020603050405020304" pitchFamily="18" charset="0"/>
              </a:rPr>
              <a:t>.</a:t>
            </a:r>
          </a:p>
          <a:p>
            <a:pPr marL="285750" lvl="1"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Send the packet P, into the network </a:t>
            </a:r>
            <a:endParaRPr lang="en-US" dirty="0" smtClean="0">
              <a:solidFill>
                <a:srgbClr val="002060"/>
              </a:solidFill>
              <a:latin typeface="Times New Roman" panose="02020603050405020304" pitchFamily="18" charset="0"/>
              <a:cs typeface="Times New Roman" panose="02020603050405020304" pitchFamily="18" charset="0"/>
            </a:endParaRPr>
          </a:p>
          <a:p>
            <a:pPr marL="285750" lvl="1"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lvl="1"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Decrement the counter by the size of packet P</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4259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Leaky Bucket Algorithm</a:t>
            </a:r>
            <a:endParaRPr lang="en-US" sz="2400" b="1" dirty="0">
              <a:solidFill>
                <a:srgbClr val="002060"/>
              </a:solidFill>
            </a:endParaRPr>
          </a:p>
        </p:txBody>
      </p:sp>
      <p:sp>
        <p:nvSpPr>
          <p:cNvPr id="6" name="Rectangle 5"/>
          <p:cNvSpPr/>
          <p:nvPr/>
        </p:nvSpPr>
        <p:spPr>
          <a:xfrm>
            <a:off x="87086" y="919844"/>
            <a:ext cx="8904514" cy="3323987"/>
          </a:xfrm>
          <a:prstGeom prst="rect">
            <a:avLst/>
          </a:prstGeom>
        </p:spPr>
        <p:txBody>
          <a:bodyPr wrap="square">
            <a:spAutoFit/>
          </a:bodyPr>
          <a:lstStyle/>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Example:  Bucket size is 100 MB, DR 80 Mbps, FR Incoming data rates.</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Incoming data rate is 150 MB</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Bucket fills only 100 MB</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Excess date 50 MB is Discarded</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Bucket drains out 80 MB</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Remaining data 20 MB in bucket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Next incoming data burst will add to the bucket.</a:t>
            </a:r>
          </a:p>
          <a:p>
            <a:pPr algn="just" fontAlgn="base"/>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3323987"/>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002060"/>
              </a:solidFill>
            </a:endParaRPr>
          </a:p>
          <a:p>
            <a:pPr marL="114300" algn="just">
              <a:buSzPts val="1800"/>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730622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Leaky Bucket Algorithm</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523220"/>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latin typeface="Nunito"/>
            </a:endParaRPr>
          </a:p>
          <a:p>
            <a:pPr marL="285750" indent="-285750" algn="just" fontAlgn="base">
              <a:buFont typeface="Arial" panose="020B0604020202020204" pitchFamily="34" charset="0"/>
              <a:buChar char="•"/>
            </a:pPr>
            <a:endParaRPr lang="en-US" dirty="0">
              <a:solidFill>
                <a:srgbClr val="002060"/>
              </a:solidFill>
              <a:latin typeface="Nunito"/>
            </a:endParaRPr>
          </a:p>
        </p:txBody>
      </p:sp>
      <p:graphicFrame>
        <p:nvGraphicFramePr>
          <p:cNvPr id="9" name="Table 8"/>
          <p:cNvGraphicFramePr>
            <a:graphicFrameLocks noGrp="1"/>
          </p:cNvGraphicFramePr>
          <p:nvPr>
            <p:extLst/>
          </p:nvPr>
        </p:nvGraphicFramePr>
        <p:xfrm>
          <a:off x="155574" y="928915"/>
          <a:ext cx="8173086" cy="4112096"/>
        </p:xfrm>
        <a:graphic>
          <a:graphicData uri="http://schemas.openxmlformats.org/drawingml/2006/table">
            <a:tbl>
              <a:tblPr/>
              <a:tblGrid>
                <a:gridCol w="8173086"/>
              </a:tblGrid>
              <a:tr h="3993923">
                <a:tc>
                  <a:txBody>
                    <a:bodyPr/>
                    <a:lstStyle/>
                    <a:p>
                      <a:pPr algn="l" rtl="0" fontAlgn="base"/>
                      <a:r>
                        <a:rPr lang="en-IN" sz="800" b="1" i="0" dirty="0" smtClean="0">
                          <a:effectLst/>
                          <a:latin typeface="Consolas" panose="020B0609020204030204" pitchFamily="49" charset="0"/>
                        </a:rPr>
                        <a:t>// </a:t>
                      </a:r>
                      <a:r>
                        <a:rPr lang="en-IN" sz="800" b="1" i="0" dirty="0" err="1" smtClean="0">
                          <a:effectLst/>
                          <a:latin typeface="Consolas" panose="020B0609020204030204" pitchFamily="49" charset="0"/>
                        </a:rPr>
                        <a:t>cpp</a:t>
                      </a:r>
                      <a:r>
                        <a:rPr lang="en-IN" sz="800" b="1" i="0" dirty="0" smtClean="0">
                          <a:effectLst/>
                          <a:latin typeface="Consolas" panose="020B0609020204030204" pitchFamily="49" charset="0"/>
                        </a:rPr>
                        <a:t> </a:t>
                      </a:r>
                      <a:r>
                        <a:rPr lang="en-IN" sz="800" b="1" i="0" dirty="0">
                          <a:effectLst/>
                          <a:latin typeface="Consolas" panose="020B0609020204030204" pitchFamily="49" charset="0"/>
                        </a:rPr>
                        <a:t>program to implement </a:t>
                      </a:r>
                      <a:r>
                        <a:rPr lang="en-IN" sz="800" b="1" i="0" dirty="0" err="1">
                          <a:effectLst/>
                          <a:latin typeface="Consolas" panose="020B0609020204030204" pitchFamily="49" charset="0"/>
                        </a:rPr>
                        <a:t>leakybucket</a:t>
                      </a:r>
                      <a:endParaRPr lang="en-IN" sz="800" b="1" i="0" dirty="0">
                        <a:effectLst/>
                        <a:latin typeface="Consolas" panose="020B0609020204030204" pitchFamily="49" charset="0"/>
                      </a:endParaRPr>
                    </a:p>
                    <a:p>
                      <a:pPr algn="l" rtl="0" fontAlgn="base"/>
                      <a:r>
                        <a:rPr lang="en-IN" sz="800" b="0" i="0" dirty="0">
                          <a:effectLst/>
                          <a:latin typeface="Consolas" panose="020B0609020204030204" pitchFamily="49" charset="0"/>
                        </a:rPr>
                        <a:t>#include &lt;bits/</a:t>
                      </a:r>
                      <a:r>
                        <a:rPr lang="en-IN" sz="800" b="0" i="0" dirty="0" err="1">
                          <a:effectLst/>
                          <a:latin typeface="Consolas" panose="020B0609020204030204" pitchFamily="49" charset="0"/>
                        </a:rPr>
                        <a:t>stdc</a:t>
                      </a:r>
                      <a:r>
                        <a:rPr lang="en-IN" sz="800" b="0" i="0" dirty="0">
                          <a:effectLst/>
                          <a:latin typeface="Consolas" panose="020B0609020204030204" pitchFamily="49" charset="0"/>
                        </a:rPr>
                        <a:t>++.h&gt;</a:t>
                      </a:r>
                    </a:p>
                    <a:p>
                      <a:pPr algn="l" rtl="0" fontAlgn="base"/>
                      <a:r>
                        <a:rPr lang="en-IN" sz="800" b="0" i="0" dirty="0">
                          <a:effectLst/>
                          <a:latin typeface="Consolas" panose="020B0609020204030204" pitchFamily="49" charset="0"/>
                        </a:rPr>
                        <a:t>using namespace </a:t>
                      </a:r>
                      <a:r>
                        <a:rPr lang="en-IN" sz="800" b="0" i="0" dirty="0" err="1">
                          <a:effectLst/>
                          <a:latin typeface="Consolas" panose="020B0609020204030204" pitchFamily="49" charset="0"/>
                        </a:rPr>
                        <a:t>std</a:t>
                      </a:r>
                      <a:r>
                        <a:rPr lang="en-IN" sz="800" b="0" i="0" dirty="0">
                          <a:effectLst/>
                          <a:latin typeface="Consolas" panose="020B0609020204030204" pitchFamily="49" charset="0"/>
                        </a:rPr>
                        <a:t>;</a:t>
                      </a:r>
                    </a:p>
                    <a:p>
                      <a:pPr algn="l" rtl="0" fontAlgn="base"/>
                      <a:r>
                        <a:rPr lang="en-IN" sz="800" b="0" i="0" dirty="0" err="1">
                          <a:effectLst/>
                          <a:latin typeface="Consolas" panose="020B0609020204030204" pitchFamily="49" charset="0"/>
                        </a:rPr>
                        <a:t>int</a:t>
                      </a:r>
                      <a:r>
                        <a:rPr lang="en-IN" sz="800" b="0" i="0" dirty="0">
                          <a:effectLst/>
                          <a:latin typeface="Consolas" panose="020B0609020204030204" pitchFamily="49" charset="0"/>
                        </a:rPr>
                        <a:t> main()</a:t>
                      </a:r>
                    </a:p>
                    <a:p>
                      <a:pPr algn="l" rtl="0" fontAlgn="base"/>
                      <a:r>
                        <a:rPr lang="en-IN" sz="800" b="0" i="0" dirty="0" smtClean="0">
                          <a:effectLst/>
                          <a:latin typeface="Consolas" panose="020B0609020204030204" pitchFamily="49" charset="0"/>
                        </a:rPr>
                        <a:t>{</a:t>
                      </a:r>
                      <a:r>
                        <a:rPr lang="en-IN" sz="800" b="0" i="0" dirty="0" err="1" smtClean="0">
                          <a:effectLst/>
                          <a:latin typeface="Consolas" panose="020B0609020204030204" pitchFamily="49" charset="0"/>
                        </a:rPr>
                        <a:t>int</a:t>
                      </a:r>
                      <a:r>
                        <a:rPr lang="en-IN" sz="800" b="0" i="0" dirty="0" smtClean="0">
                          <a:effectLst/>
                          <a:latin typeface="Consolas" panose="020B0609020204030204" pitchFamily="49" charset="0"/>
                        </a:rPr>
                        <a:t> </a:t>
                      </a:r>
                      <a:r>
                        <a:rPr lang="en-IN" sz="800" b="0" i="0" dirty="0" err="1">
                          <a:effectLst/>
                          <a:latin typeface="Consolas" panose="020B0609020204030204" pitchFamily="49" charset="0"/>
                        </a:rPr>
                        <a:t>no_of_queries</a:t>
                      </a:r>
                      <a:r>
                        <a:rPr lang="en-IN" sz="800" b="0" i="0" dirty="0">
                          <a:effectLst/>
                          <a:latin typeface="Consolas" panose="020B0609020204030204" pitchFamily="49" charset="0"/>
                        </a:rPr>
                        <a:t>, storage, </a:t>
                      </a:r>
                      <a:r>
                        <a:rPr lang="en-IN" sz="800" b="0" i="0" dirty="0" err="1">
                          <a:effectLst/>
                          <a:latin typeface="Consolas" panose="020B0609020204030204" pitchFamily="49" charset="0"/>
                        </a:rPr>
                        <a:t>output_pkt_size</a:t>
                      </a:r>
                      <a:r>
                        <a:rPr lang="en-IN" sz="800" b="0" i="0" dirty="0">
                          <a:effectLst/>
                          <a:latin typeface="Consolas" panose="020B0609020204030204" pitchFamily="49" charset="0"/>
                        </a:rPr>
                        <a:t>;</a:t>
                      </a:r>
                    </a:p>
                    <a:p>
                      <a:pPr algn="l" rtl="0" fontAlgn="base"/>
                      <a:r>
                        <a:rPr lang="en-IN" sz="800" b="0" i="0" dirty="0">
                          <a:effectLst/>
                          <a:latin typeface="Consolas" panose="020B0609020204030204" pitchFamily="49" charset="0"/>
                        </a:rPr>
                        <a:t>    </a:t>
                      </a:r>
                      <a:r>
                        <a:rPr lang="en-IN" sz="800" b="0" i="0" dirty="0" err="1">
                          <a:effectLst/>
                          <a:latin typeface="Consolas" panose="020B0609020204030204" pitchFamily="49" charset="0"/>
                        </a:rPr>
                        <a:t>int</a:t>
                      </a:r>
                      <a:r>
                        <a:rPr lang="en-IN" sz="800" b="0" i="0" dirty="0">
                          <a:effectLst/>
                          <a:latin typeface="Consolas" panose="020B0609020204030204" pitchFamily="49" charset="0"/>
                        </a:rPr>
                        <a:t> </a:t>
                      </a:r>
                      <a:r>
                        <a:rPr lang="en-IN" sz="800" b="0" i="0" dirty="0" err="1">
                          <a:effectLst/>
                          <a:latin typeface="Consolas" panose="020B0609020204030204" pitchFamily="49" charset="0"/>
                        </a:rPr>
                        <a:t>input_pkt_size</a:t>
                      </a:r>
                      <a:r>
                        <a:rPr lang="en-IN" sz="800" b="0" i="0" dirty="0">
                          <a:effectLst/>
                          <a:latin typeface="Consolas" panose="020B0609020204030204" pitchFamily="49" charset="0"/>
                        </a:rPr>
                        <a:t>, </a:t>
                      </a:r>
                      <a:r>
                        <a:rPr lang="en-IN" sz="800" b="0" i="0" dirty="0" err="1">
                          <a:effectLst/>
                          <a:latin typeface="Consolas" panose="020B0609020204030204" pitchFamily="49" charset="0"/>
                        </a:rPr>
                        <a:t>bucket_size</a:t>
                      </a:r>
                      <a:r>
                        <a:rPr lang="en-IN" sz="800" b="0" i="0" dirty="0">
                          <a:effectLst/>
                          <a:latin typeface="Consolas" panose="020B0609020204030204" pitchFamily="49" charset="0"/>
                        </a:rPr>
                        <a:t>, </a:t>
                      </a:r>
                      <a:r>
                        <a:rPr lang="en-IN" sz="800" b="0" i="0" dirty="0" err="1">
                          <a:effectLst/>
                          <a:latin typeface="Consolas" panose="020B0609020204030204" pitchFamily="49" charset="0"/>
                        </a:rPr>
                        <a:t>size_left</a:t>
                      </a:r>
                      <a:r>
                        <a:rPr lang="en-IN" sz="800" b="0" i="0" dirty="0">
                          <a:effectLst/>
                          <a:latin typeface="Consolas" panose="020B0609020204030204" pitchFamily="49" charset="0"/>
                        </a:rPr>
                        <a:t>;</a:t>
                      </a:r>
                    </a:p>
                    <a:p>
                      <a:pPr algn="l" rtl="0" fontAlgn="base"/>
                      <a:r>
                        <a:rPr lang="en-IN" sz="800" b="0" i="0" dirty="0">
                          <a:effectLst/>
                          <a:latin typeface="Consolas" panose="020B0609020204030204" pitchFamily="49" charset="0"/>
                        </a:rPr>
                        <a:t> </a:t>
                      </a:r>
                      <a:r>
                        <a:rPr lang="en-IN" sz="800" b="0" i="0" dirty="0" smtClean="0">
                          <a:effectLst/>
                          <a:latin typeface="Consolas" panose="020B0609020204030204" pitchFamily="49" charset="0"/>
                        </a:rPr>
                        <a:t>// </a:t>
                      </a:r>
                      <a:r>
                        <a:rPr lang="en-IN" sz="800" b="0" i="0" dirty="0">
                          <a:effectLst/>
                          <a:latin typeface="Consolas" panose="020B0609020204030204" pitchFamily="49" charset="0"/>
                        </a:rPr>
                        <a:t>initial packets in the bucket</a:t>
                      </a:r>
                    </a:p>
                    <a:p>
                      <a:pPr algn="l" rtl="0" fontAlgn="base"/>
                      <a:r>
                        <a:rPr lang="en-IN" sz="800" b="0" i="0" dirty="0">
                          <a:effectLst/>
                          <a:latin typeface="Consolas" panose="020B0609020204030204" pitchFamily="49" charset="0"/>
                        </a:rPr>
                        <a:t>    storage = 0;</a:t>
                      </a:r>
                    </a:p>
                    <a:p>
                      <a:pPr algn="l" rtl="0" fontAlgn="base"/>
                      <a:r>
                        <a:rPr lang="en-IN" sz="800" b="0" i="0" dirty="0">
                          <a:effectLst/>
                          <a:latin typeface="Consolas" panose="020B0609020204030204" pitchFamily="49" charset="0"/>
                        </a:rPr>
                        <a:t> </a:t>
                      </a:r>
                      <a:r>
                        <a:rPr lang="en-IN" sz="800" b="0" i="0" dirty="0" smtClean="0">
                          <a:effectLst/>
                          <a:latin typeface="Consolas" panose="020B0609020204030204" pitchFamily="49" charset="0"/>
                        </a:rPr>
                        <a:t>// </a:t>
                      </a:r>
                      <a:r>
                        <a:rPr lang="en-IN" sz="800" b="0" i="0" dirty="0">
                          <a:effectLst/>
                          <a:latin typeface="Consolas" panose="020B0609020204030204" pitchFamily="49" charset="0"/>
                        </a:rPr>
                        <a:t>total no. of times bucket content is checked</a:t>
                      </a:r>
                    </a:p>
                    <a:p>
                      <a:pPr algn="l" rtl="0" fontAlgn="base"/>
                      <a:r>
                        <a:rPr lang="en-IN" sz="800" b="0" i="0" dirty="0">
                          <a:effectLst/>
                          <a:latin typeface="Consolas" panose="020B0609020204030204" pitchFamily="49" charset="0"/>
                        </a:rPr>
                        <a:t>    </a:t>
                      </a:r>
                      <a:r>
                        <a:rPr lang="en-IN" sz="800" b="0" i="0" dirty="0" err="1">
                          <a:effectLst/>
                          <a:latin typeface="Consolas" panose="020B0609020204030204" pitchFamily="49" charset="0"/>
                        </a:rPr>
                        <a:t>no_of_queries</a:t>
                      </a:r>
                      <a:r>
                        <a:rPr lang="en-IN" sz="800" b="0" i="0" dirty="0">
                          <a:effectLst/>
                          <a:latin typeface="Consolas" panose="020B0609020204030204" pitchFamily="49" charset="0"/>
                        </a:rPr>
                        <a:t> = 4;</a:t>
                      </a:r>
                    </a:p>
                    <a:p>
                      <a:pPr algn="l" rtl="0" fontAlgn="base"/>
                      <a:r>
                        <a:rPr lang="en-IN" sz="800" b="0" i="0" dirty="0">
                          <a:effectLst/>
                          <a:latin typeface="Consolas" panose="020B0609020204030204" pitchFamily="49" charset="0"/>
                        </a:rPr>
                        <a:t> </a:t>
                      </a:r>
                    </a:p>
                    <a:p>
                      <a:pPr algn="l" rtl="0" fontAlgn="base"/>
                      <a:r>
                        <a:rPr lang="en-IN" sz="800" b="0" i="0" dirty="0">
                          <a:effectLst/>
                          <a:latin typeface="Consolas" panose="020B0609020204030204" pitchFamily="49" charset="0"/>
                        </a:rPr>
                        <a:t>    // total no. of packets that can</a:t>
                      </a:r>
                    </a:p>
                    <a:p>
                      <a:pPr algn="l" rtl="0" fontAlgn="base"/>
                      <a:r>
                        <a:rPr lang="en-IN" sz="800" b="0" i="0" dirty="0">
                          <a:effectLst/>
                          <a:latin typeface="Consolas" panose="020B0609020204030204" pitchFamily="49" charset="0"/>
                        </a:rPr>
                        <a:t>    // be accommodated in the bucket</a:t>
                      </a:r>
                    </a:p>
                    <a:p>
                      <a:pPr algn="l" rtl="0" fontAlgn="base"/>
                      <a:r>
                        <a:rPr lang="en-IN" sz="800" b="0" i="0" dirty="0">
                          <a:effectLst/>
                          <a:latin typeface="Consolas" panose="020B0609020204030204" pitchFamily="49" charset="0"/>
                        </a:rPr>
                        <a:t>    </a:t>
                      </a:r>
                      <a:r>
                        <a:rPr lang="en-IN" sz="800" b="0" i="0" dirty="0" err="1">
                          <a:effectLst/>
                          <a:latin typeface="Consolas" panose="020B0609020204030204" pitchFamily="49" charset="0"/>
                        </a:rPr>
                        <a:t>bucket_size</a:t>
                      </a:r>
                      <a:r>
                        <a:rPr lang="en-IN" sz="800" b="0" i="0" dirty="0">
                          <a:effectLst/>
                          <a:latin typeface="Consolas" panose="020B0609020204030204" pitchFamily="49" charset="0"/>
                        </a:rPr>
                        <a:t> = 10;</a:t>
                      </a:r>
                    </a:p>
                    <a:p>
                      <a:pPr algn="l" rtl="0" fontAlgn="base"/>
                      <a:r>
                        <a:rPr lang="en-IN" sz="800" b="0" i="0" dirty="0">
                          <a:effectLst/>
                          <a:latin typeface="Consolas" panose="020B0609020204030204" pitchFamily="49" charset="0"/>
                        </a:rPr>
                        <a:t> </a:t>
                      </a:r>
                    </a:p>
                    <a:p>
                      <a:pPr algn="l" rtl="0" fontAlgn="base"/>
                      <a:r>
                        <a:rPr lang="en-IN" sz="800" b="0" i="0" dirty="0">
                          <a:effectLst/>
                          <a:latin typeface="Consolas" panose="020B0609020204030204" pitchFamily="49" charset="0"/>
                        </a:rPr>
                        <a:t>    // no. of packets that enters the bucket at a time</a:t>
                      </a:r>
                    </a:p>
                    <a:p>
                      <a:pPr algn="l" rtl="0" fontAlgn="base"/>
                      <a:r>
                        <a:rPr lang="en-IN" sz="800" b="0" i="0" dirty="0">
                          <a:effectLst/>
                          <a:latin typeface="Consolas" panose="020B0609020204030204" pitchFamily="49" charset="0"/>
                        </a:rPr>
                        <a:t>    </a:t>
                      </a:r>
                      <a:r>
                        <a:rPr lang="en-IN" sz="800" b="0" i="0" dirty="0" err="1">
                          <a:effectLst/>
                          <a:latin typeface="Consolas" panose="020B0609020204030204" pitchFamily="49" charset="0"/>
                        </a:rPr>
                        <a:t>input_pkt_size</a:t>
                      </a:r>
                      <a:r>
                        <a:rPr lang="en-IN" sz="800" b="0" i="0" dirty="0">
                          <a:effectLst/>
                          <a:latin typeface="Consolas" panose="020B0609020204030204" pitchFamily="49" charset="0"/>
                        </a:rPr>
                        <a:t> = 4;</a:t>
                      </a:r>
                    </a:p>
                    <a:p>
                      <a:pPr algn="l" rtl="0" fontAlgn="base"/>
                      <a:r>
                        <a:rPr lang="en-IN" sz="800" b="0" i="0" dirty="0">
                          <a:effectLst/>
                          <a:latin typeface="Consolas" panose="020B0609020204030204" pitchFamily="49" charset="0"/>
                        </a:rPr>
                        <a:t> </a:t>
                      </a:r>
                    </a:p>
                    <a:p>
                      <a:pPr algn="l" rtl="0" fontAlgn="base"/>
                      <a:r>
                        <a:rPr lang="en-IN" sz="800" b="0" i="0" dirty="0">
                          <a:effectLst/>
                          <a:latin typeface="Consolas" panose="020B0609020204030204" pitchFamily="49" charset="0"/>
                        </a:rPr>
                        <a:t>    // no. of packets that exits the bucket at a time</a:t>
                      </a:r>
                    </a:p>
                    <a:p>
                      <a:pPr algn="l" rtl="0" fontAlgn="base"/>
                      <a:r>
                        <a:rPr lang="en-IN" sz="800" b="0" i="0" dirty="0">
                          <a:effectLst/>
                          <a:latin typeface="Consolas" panose="020B0609020204030204" pitchFamily="49" charset="0"/>
                        </a:rPr>
                        <a:t>    </a:t>
                      </a:r>
                      <a:r>
                        <a:rPr lang="en-IN" sz="800" b="0" i="0" dirty="0" err="1">
                          <a:effectLst/>
                          <a:latin typeface="Consolas" panose="020B0609020204030204" pitchFamily="49" charset="0"/>
                        </a:rPr>
                        <a:t>output_pkt_size</a:t>
                      </a:r>
                      <a:r>
                        <a:rPr lang="en-IN" sz="800" b="0" i="0" dirty="0">
                          <a:effectLst/>
                          <a:latin typeface="Consolas" panose="020B0609020204030204" pitchFamily="49" charset="0"/>
                        </a:rPr>
                        <a:t> = 1;</a:t>
                      </a:r>
                    </a:p>
                    <a:p>
                      <a:pPr algn="l" rtl="0" fontAlgn="base"/>
                      <a:r>
                        <a:rPr lang="en-IN" sz="800" b="0" i="0" dirty="0">
                          <a:effectLst/>
                          <a:latin typeface="Consolas" panose="020B0609020204030204" pitchFamily="49" charset="0"/>
                        </a:rPr>
                        <a:t>    for (</a:t>
                      </a:r>
                      <a:r>
                        <a:rPr lang="en-IN" sz="800" b="0" i="0" dirty="0" err="1">
                          <a:effectLst/>
                          <a:latin typeface="Consolas" panose="020B0609020204030204" pitchFamily="49" charset="0"/>
                        </a:rPr>
                        <a:t>int</a:t>
                      </a:r>
                      <a:r>
                        <a:rPr lang="en-IN" sz="800" b="0" i="0" dirty="0">
                          <a:effectLst/>
                          <a:latin typeface="Consolas" panose="020B0609020204030204" pitchFamily="49" charset="0"/>
                        </a:rPr>
                        <a:t> </a:t>
                      </a:r>
                      <a:r>
                        <a:rPr lang="en-IN" sz="800" b="0" i="0" dirty="0" err="1">
                          <a:effectLst/>
                          <a:latin typeface="Consolas" panose="020B0609020204030204" pitchFamily="49" charset="0"/>
                        </a:rPr>
                        <a:t>i</a:t>
                      </a:r>
                      <a:r>
                        <a:rPr lang="en-IN" sz="800" b="0" i="0" dirty="0">
                          <a:effectLst/>
                          <a:latin typeface="Consolas" panose="020B0609020204030204" pitchFamily="49" charset="0"/>
                        </a:rPr>
                        <a:t> = 0; </a:t>
                      </a:r>
                      <a:r>
                        <a:rPr lang="en-IN" sz="800" b="0" i="0" dirty="0" err="1">
                          <a:effectLst/>
                          <a:latin typeface="Consolas" panose="020B0609020204030204" pitchFamily="49" charset="0"/>
                        </a:rPr>
                        <a:t>i</a:t>
                      </a:r>
                      <a:r>
                        <a:rPr lang="en-IN" sz="800" b="0" i="0" dirty="0">
                          <a:effectLst/>
                          <a:latin typeface="Consolas" panose="020B0609020204030204" pitchFamily="49" charset="0"/>
                        </a:rPr>
                        <a:t> &lt; </a:t>
                      </a:r>
                      <a:r>
                        <a:rPr lang="en-IN" sz="800" b="0" i="0" dirty="0" err="1">
                          <a:effectLst/>
                          <a:latin typeface="Consolas" panose="020B0609020204030204" pitchFamily="49" charset="0"/>
                        </a:rPr>
                        <a:t>no_of_queries</a:t>
                      </a:r>
                      <a:r>
                        <a:rPr lang="en-IN" sz="800" b="0" i="0" dirty="0">
                          <a:effectLst/>
                          <a:latin typeface="Consolas" panose="020B0609020204030204" pitchFamily="49" charset="0"/>
                        </a:rPr>
                        <a:t>; </a:t>
                      </a:r>
                      <a:r>
                        <a:rPr lang="en-IN" sz="800" b="0" i="0" dirty="0" err="1">
                          <a:effectLst/>
                          <a:latin typeface="Consolas" panose="020B0609020204030204" pitchFamily="49" charset="0"/>
                        </a:rPr>
                        <a:t>i</a:t>
                      </a:r>
                      <a:r>
                        <a:rPr lang="en-IN" sz="800" b="0" i="0" dirty="0">
                          <a:effectLst/>
                          <a:latin typeface="Consolas" panose="020B0609020204030204" pitchFamily="49" charset="0"/>
                        </a:rPr>
                        <a:t>++) // space left</a:t>
                      </a:r>
                    </a:p>
                    <a:p>
                      <a:pPr algn="l" rtl="0" fontAlgn="base"/>
                      <a:r>
                        <a:rPr lang="en-IN" sz="800" b="0" i="0" dirty="0">
                          <a:effectLst/>
                          <a:latin typeface="Consolas" panose="020B0609020204030204" pitchFamily="49" charset="0"/>
                        </a:rPr>
                        <a:t>    {</a:t>
                      </a:r>
                    </a:p>
                    <a:p>
                      <a:pPr algn="l" rtl="0" fontAlgn="base"/>
                      <a:r>
                        <a:rPr lang="en-IN" sz="800" b="0" i="0" dirty="0">
                          <a:effectLst/>
                          <a:latin typeface="Consolas" panose="020B0609020204030204" pitchFamily="49" charset="0"/>
                        </a:rPr>
                        <a:t>        </a:t>
                      </a:r>
                      <a:r>
                        <a:rPr lang="en-IN" sz="800" b="0" i="0" dirty="0" err="1">
                          <a:effectLst/>
                          <a:latin typeface="Consolas" panose="020B0609020204030204" pitchFamily="49" charset="0"/>
                        </a:rPr>
                        <a:t>size_left</a:t>
                      </a:r>
                      <a:r>
                        <a:rPr lang="en-IN" sz="800" b="0" i="0" dirty="0">
                          <a:effectLst/>
                          <a:latin typeface="Consolas" panose="020B0609020204030204" pitchFamily="49" charset="0"/>
                        </a:rPr>
                        <a:t> = </a:t>
                      </a:r>
                      <a:r>
                        <a:rPr lang="en-IN" sz="800" b="0" i="0" dirty="0" err="1">
                          <a:effectLst/>
                          <a:latin typeface="Consolas" panose="020B0609020204030204" pitchFamily="49" charset="0"/>
                        </a:rPr>
                        <a:t>bucket_size</a:t>
                      </a:r>
                      <a:r>
                        <a:rPr lang="en-IN" sz="800" b="0" i="0" dirty="0">
                          <a:effectLst/>
                          <a:latin typeface="Consolas" panose="020B0609020204030204" pitchFamily="49" charset="0"/>
                        </a:rPr>
                        <a:t> - storage;</a:t>
                      </a:r>
                    </a:p>
                    <a:p>
                      <a:pPr algn="l" rtl="0" fontAlgn="base"/>
                      <a:r>
                        <a:rPr lang="en-IN" sz="800" b="0" i="0" dirty="0">
                          <a:effectLst/>
                          <a:latin typeface="Consolas" panose="020B0609020204030204" pitchFamily="49" charset="0"/>
                        </a:rPr>
                        <a:t>        if (</a:t>
                      </a:r>
                      <a:r>
                        <a:rPr lang="en-IN" sz="800" b="0" i="0" dirty="0" err="1">
                          <a:effectLst/>
                          <a:latin typeface="Consolas" panose="020B0609020204030204" pitchFamily="49" charset="0"/>
                        </a:rPr>
                        <a:t>input_pkt_size</a:t>
                      </a:r>
                      <a:r>
                        <a:rPr lang="en-IN" sz="800" b="0" i="0" dirty="0">
                          <a:effectLst/>
                          <a:latin typeface="Consolas" panose="020B0609020204030204" pitchFamily="49" charset="0"/>
                        </a:rPr>
                        <a:t> &lt;= </a:t>
                      </a:r>
                      <a:r>
                        <a:rPr lang="en-IN" sz="800" b="0" i="0" dirty="0" err="1">
                          <a:effectLst/>
                          <a:latin typeface="Consolas" panose="020B0609020204030204" pitchFamily="49" charset="0"/>
                        </a:rPr>
                        <a:t>size_left</a:t>
                      </a:r>
                      <a:r>
                        <a:rPr lang="en-IN" sz="800" b="0" i="0" dirty="0">
                          <a:effectLst/>
                          <a:latin typeface="Consolas" panose="020B0609020204030204" pitchFamily="49" charset="0"/>
                        </a:rPr>
                        <a:t>) {</a:t>
                      </a:r>
                    </a:p>
                    <a:p>
                      <a:pPr algn="l" rtl="0" fontAlgn="base"/>
                      <a:r>
                        <a:rPr lang="en-IN" sz="800" b="0" i="0" dirty="0">
                          <a:effectLst/>
                          <a:latin typeface="Consolas" panose="020B0609020204030204" pitchFamily="49" charset="0"/>
                        </a:rPr>
                        <a:t>            // update storage</a:t>
                      </a:r>
                    </a:p>
                    <a:p>
                      <a:pPr algn="l" rtl="0" fontAlgn="base"/>
                      <a:r>
                        <a:rPr lang="en-IN" sz="800" b="0" i="0" dirty="0">
                          <a:effectLst/>
                          <a:latin typeface="Consolas" panose="020B0609020204030204" pitchFamily="49" charset="0"/>
                        </a:rPr>
                        <a:t>            storage += </a:t>
                      </a:r>
                      <a:r>
                        <a:rPr lang="en-IN" sz="800" b="0" i="0" dirty="0" err="1">
                          <a:effectLst/>
                          <a:latin typeface="Consolas" panose="020B0609020204030204" pitchFamily="49" charset="0"/>
                        </a:rPr>
                        <a:t>input_pkt_size</a:t>
                      </a:r>
                      <a:r>
                        <a:rPr lang="en-IN" sz="800" b="0" i="0" dirty="0">
                          <a:effectLst/>
                          <a:latin typeface="Consolas" panose="020B0609020204030204" pitchFamily="49" charset="0"/>
                        </a:rPr>
                        <a:t>;</a:t>
                      </a:r>
                    </a:p>
                    <a:p>
                      <a:pPr algn="l" rtl="0" fontAlgn="base"/>
                      <a:r>
                        <a:rPr lang="en-IN" sz="800" b="0" i="0" dirty="0">
                          <a:effectLst/>
                          <a:latin typeface="Consolas" panose="020B0609020204030204" pitchFamily="49" charset="0"/>
                        </a:rPr>
                        <a:t>        </a:t>
                      </a:r>
                      <a:r>
                        <a:rPr lang="en-IN" sz="800" b="0" i="0" dirty="0" smtClean="0">
                          <a:effectLst/>
                          <a:latin typeface="Consolas" panose="020B0609020204030204" pitchFamily="49" charset="0"/>
                        </a:rPr>
                        <a:t>}</a:t>
                      </a:r>
                      <a:r>
                        <a:rPr lang="en-IN" sz="800" b="0" i="0" dirty="0">
                          <a:effectLst/>
                          <a:latin typeface="Consolas" panose="020B0609020204030204" pitchFamily="49" charset="0"/>
                        </a:rPr>
                        <a:t> else {</a:t>
                      </a:r>
                    </a:p>
                    <a:p>
                      <a:pPr algn="l" rtl="0" fontAlgn="base"/>
                      <a:r>
                        <a:rPr lang="en-IN" sz="800" b="0" i="0" dirty="0">
                          <a:effectLst/>
                          <a:latin typeface="Consolas" panose="020B0609020204030204" pitchFamily="49" charset="0"/>
                        </a:rPr>
                        <a:t>            </a:t>
                      </a:r>
                      <a:r>
                        <a:rPr lang="en-IN" sz="800" b="0" i="0" dirty="0" err="1">
                          <a:effectLst/>
                          <a:latin typeface="Consolas" panose="020B0609020204030204" pitchFamily="49" charset="0"/>
                        </a:rPr>
                        <a:t>printf</a:t>
                      </a:r>
                      <a:r>
                        <a:rPr lang="en-IN" sz="800" b="0" i="0" dirty="0">
                          <a:effectLst/>
                          <a:latin typeface="Consolas" panose="020B0609020204030204" pitchFamily="49" charset="0"/>
                        </a:rPr>
                        <a:t>("Packet loss = %d\n", </a:t>
                      </a:r>
                      <a:r>
                        <a:rPr lang="en-IN" sz="800" b="0" i="0" dirty="0" err="1">
                          <a:effectLst/>
                          <a:latin typeface="Consolas" panose="020B0609020204030204" pitchFamily="49" charset="0"/>
                        </a:rPr>
                        <a:t>input_pkt_size</a:t>
                      </a:r>
                      <a:r>
                        <a:rPr lang="en-IN" sz="800" b="0" i="0" dirty="0">
                          <a:effectLst/>
                          <a:latin typeface="Consolas" panose="020B0609020204030204" pitchFamily="49" charset="0"/>
                        </a:rPr>
                        <a:t>);</a:t>
                      </a:r>
                    </a:p>
                    <a:p>
                      <a:pPr algn="l" rtl="0" fontAlgn="base"/>
                      <a:r>
                        <a:rPr lang="en-IN" sz="800" b="0" i="0" dirty="0">
                          <a:effectLst/>
                          <a:latin typeface="Consolas" panose="020B0609020204030204" pitchFamily="49" charset="0"/>
                        </a:rPr>
                        <a:t>        }</a:t>
                      </a:r>
                    </a:p>
                    <a:p>
                      <a:pPr algn="l" rtl="0" fontAlgn="base"/>
                      <a:r>
                        <a:rPr lang="en-IN" sz="800" b="0" i="0" dirty="0">
                          <a:effectLst/>
                          <a:latin typeface="Consolas" panose="020B0609020204030204" pitchFamily="49" charset="0"/>
                        </a:rPr>
                        <a:t>        </a:t>
                      </a:r>
                      <a:r>
                        <a:rPr lang="en-IN" sz="800" b="0" i="0" dirty="0" err="1">
                          <a:effectLst/>
                          <a:latin typeface="Consolas" panose="020B0609020204030204" pitchFamily="49" charset="0"/>
                        </a:rPr>
                        <a:t>printf</a:t>
                      </a:r>
                      <a:r>
                        <a:rPr lang="en-IN" sz="800" b="0" i="0" dirty="0">
                          <a:effectLst/>
                          <a:latin typeface="Consolas" panose="020B0609020204030204" pitchFamily="49" charset="0"/>
                        </a:rPr>
                        <a:t>("Buffer size= %d out of bucket size= %d\n",</a:t>
                      </a:r>
                    </a:p>
                    <a:p>
                      <a:pPr algn="l" rtl="0" fontAlgn="base"/>
                      <a:r>
                        <a:rPr lang="en-IN" sz="800" b="0" i="0" dirty="0">
                          <a:effectLst/>
                          <a:latin typeface="Consolas" panose="020B0609020204030204" pitchFamily="49" charset="0"/>
                        </a:rPr>
                        <a:t>               storage, </a:t>
                      </a:r>
                      <a:r>
                        <a:rPr lang="en-IN" sz="800" b="0" i="0" dirty="0" err="1">
                          <a:effectLst/>
                          <a:latin typeface="Consolas" panose="020B0609020204030204" pitchFamily="49" charset="0"/>
                        </a:rPr>
                        <a:t>bucket_size</a:t>
                      </a:r>
                      <a:r>
                        <a:rPr lang="en-IN" sz="800" b="0" i="0" dirty="0">
                          <a:effectLst/>
                          <a:latin typeface="Consolas" panose="020B0609020204030204" pitchFamily="49" charset="0"/>
                        </a:rPr>
                        <a:t>);</a:t>
                      </a:r>
                    </a:p>
                    <a:p>
                      <a:pPr algn="l" rtl="0" fontAlgn="base"/>
                      <a:r>
                        <a:rPr lang="en-IN" sz="800" b="0" i="0" dirty="0">
                          <a:effectLst/>
                          <a:latin typeface="Consolas" panose="020B0609020204030204" pitchFamily="49" charset="0"/>
                        </a:rPr>
                        <a:t>        storage -= </a:t>
                      </a:r>
                      <a:r>
                        <a:rPr lang="en-IN" sz="800" b="0" i="0" dirty="0" err="1">
                          <a:effectLst/>
                          <a:latin typeface="Consolas" panose="020B0609020204030204" pitchFamily="49" charset="0"/>
                        </a:rPr>
                        <a:t>output_pkt_size</a:t>
                      </a:r>
                      <a:r>
                        <a:rPr lang="en-IN" sz="800" b="0" i="0" dirty="0" smtClean="0">
                          <a:effectLst/>
                          <a:latin typeface="Consolas" panose="020B0609020204030204" pitchFamily="49" charset="0"/>
                        </a:rPr>
                        <a:t>;</a:t>
                      </a:r>
                      <a:r>
                        <a:rPr lang="en-IN" sz="800" b="0" i="0" baseline="0" dirty="0" smtClean="0">
                          <a:effectLst/>
                          <a:latin typeface="Consolas" panose="020B0609020204030204" pitchFamily="49" charset="0"/>
                        </a:rPr>
                        <a:t> }</a:t>
                      </a:r>
                      <a:r>
                        <a:rPr lang="en-IN" sz="800" b="0" i="0" dirty="0">
                          <a:effectLst/>
                          <a:latin typeface="Consolas" panose="020B0609020204030204" pitchFamily="49" charset="0"/>
                        </a:rPr>
                        <a:t> return 0;</a:t>
                      </a:r>
                    </a:p>
                    <a:p>
                      <a:pPr algn="l" rtl="0" fontAlgn="base"/>
                      <a:r>
                        <a:rPr lang="en-IN" sz="800" b="0" i="0" dirty="0" smtClean="0">
                          <a:effectLst/>
                          <a:latin typeface="Consolas" panose="020B0609020204030204" pitchFamily="49" charset="0"/>
                        </a:rPr>
                        <a:t>}</a:t>
                      </a:r>
                      <a:endParaRPr lang="en-IN" sz="800" b="0" i="0" dirty="0">
                        <a:effectLst/>
                        <a:latin typeface="Consolas" panose="020B0609020204030204" pitchFamily="49" charset="0"/>
                      </a:endParaRPr>
                    </a:p>
                  </a:txBody>
                  <a:tcPr marL="31691" marR="31691" marT="44368" marB="44368"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83304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Algorithm</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970318"/>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Token Bucket algorithm is a popular and simple method used in computer networking and telecommunications for traffic shaping and rate limiting</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It is designed to control the amount of data that a system can send or receive in some sort of period, ensuring that the traffic conforms to a specified rate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It </a:t>
            </a:r>
            <a:r>
              <a:rPr lang="en-US" dirty="0">
                <a:solidFill>
                  <a:srgbClr val="C00000"/>
                </a:solidFill>
                <a:latin typeface="Times New Roman" panose="02020603050405020304" pitchFamily="18" charset="0"/>
                <a:cs typeface="Times New Roman" panose="02020603050405020304" pitchFamily="18" charset="0"/>
              </a:rPr>
              <a:t>refers to traffic control mechanisms that seek to either differentiate performance based on application or network-operator requirements or provide predictable or guaranteed performance to applications, sessions, or traffic aggregates. It is something that data flow seeks to attain</a:t>
            </a:r>
            <a:r>
              <a:rPr lang="en-US" dirty="0" smtClean="0">
                <a:solidFill>
                  <a:srgbClr val="C00000"/>
                </a:solidFill>
                <a:latin typeface="Times New Roman" panose="02020603050405020304" pitchFamily="18" charset="0"/>
                <a:cs typeface="Times New Roman" panose="02020603050405020304" pitchFamily="18" charset="0"/>
              </a:rPr>
              <a:t>.</a:t>
            </a:r>
          </a:p>
          <a:p>
            <a:pPr fontAlgn="base"/>
            <a:r>
              <a:rPr lang="en-US" b="1" dirty="0" smtClean="0">
                <a:solidFill>
                  <a:srgbClr val="002060"/>
                </a:solidFill>
                <a:latin typeface="Times New Roman" panose="02020603050405020304" pitchFamily="18" charset="0"/>
                <a:cs typeface="Times New Roman" panose="02020603050405020304" pitchFamily="18" charset="0"/>
              </a:rPr>
              <a:t>Need </a:t>
            </a:r>
            <a:r>
              <a:rPr lang="en-US" b="1" dirty="0">
                <a:solidFill>
                  <a:srgbClr val="002060"/>
                </a:solidFill>
                <a:latin typeface="Times New Roman" panose="02020603050405020304" pitchFamily="18" charset="0"/>
                <a:cs typeface="Times New Roman" panose="02020603050405020304" pitchFamily="18" charset="0"/>
              </a:rPr>
              <a:t>for Token Bucket </a:t>
            </a:r>
            <a:r>
              <a:rPr lang="en-US" b="1" dirty="0" smtClean="0">
                <a:solidFill>
                  <a:srgbClr val="002060"/>
                </a:solidFill>
                <a:latin typeface="Times New Roman" panose="02020603050405020304" pitchFamily="18" charset="0"/>
                <a:cs typeface="Times New Roman" panose="02020603050405020304" pitchFamily="18" charset="0"/>
              </a:rPr>
              <a:t>Algorithm :</a:t>
            </a:r>
          </a:p>
          <a:p>
            <a:pPr fontAlgn="base"/>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Video and audio conferencing require a bounded delay and loss rate</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Video and audio streaming requires a bounded packet loss rate, it may not be so sensitive to delay</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 critical </a:t>
            </a:r>
            <a:r>
              <a:rPr lang="en-US" dirty="0">
                <a:solidFill>
                  <a:srgbClr val="002060"/>
                </a:solidFill>
                <a:latin typeface="Times New Roman" panose="02020603050405020304" pitchFamily="18" charset="0"/>
                <a:cs typeface="Times New Roman" panose="02020603050405020304" pitchFamily="18" charset="0"/>
              </a:rPr>
              <a:t>applications (real-time control) in which bounded delay is considered to be an important factor</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Valuable applications should provide better services than less valuable </a:t>
            </a:r>
            <a:r>
              <a:rPr lang="en-US" dirty="0" smtClean="0">
                <a:solidFill>
                  <a:srgbClr val="002060"/>
                </a:solidFill>
                <a:latin typeface="Times New Roman" panose="02020603050405020304" pitchFamily="18" charset="0"/>
                <a:cs typeface="Times New Roman" panose="02020603050405020304" pitchFamily="18" charset="0"/>
              </a:rPr>
              <a:t>applications.</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783549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Service-Key Components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87086" y="922598"/>
            <a:ext cx="8904514" cy="5201424"/>
          </a:xfrm>
          <a:prstGeom prst="rect">
            <a:avLst/>
          </a:prstGeom>
        </p:spPr>
        <p:txBody>
          <a:bodyPr wrap="square">
            <a:spAutoFit/>
          </a:bodyPr>
          <a:lstStyle/>
          <a:p>
            <a:pPr algn="just" fontAlgn="base"/>
            <a:r>
              <a:rPr lang="en-US" sz="1600" b="1" dirty="0" smtClean="0">
                <a:solidFill>
                  <a:srgbClr val="C00000"/>
                </a:solidFill>
                <a:latin typeface="Times New Roman" panose="02020603050405020304" pitchFamily="18" charset="0"/>
                <a:cs typeface="Times New Roman" panose="02020603050405020304" pitchFamily="18" charset="0"/>
              </a:rPr>
              <a:t>Key Components :</a:t>
            </a:r>
          </a:p>
          <a:p>
            <a:pPr algn="just" fontAlgn="base"/>
            <a:r>
              <a:rPr lang="en-US" b="1" dirty="0" smtClean="0">
                <a:solidFill>
                  <a:srgbClr val="C00000"/>
                </a:solidFill>
                <a:latin typeface="Times New Roman" panose="02020603050405020304" pitchFamily="18" charset="0"/>
                <a:cs typeface="Times New Roman" panose="02020603050405020304" pitchFamily="18" charset="0"/>
              </a:rPr>
              <a:t>Congestion </a:t>
            </a:r>
            <a:r>
              <a:rPr lang="en-US" b="1" dirty="0">
                <a:solidFill>
                  <a:srgbClr val="C00000"/>
                </a:solidFill>
                <a:latin typeface="Times New Roman" panose="02020603050405020304" pitchFamily="18" charset="0"/>
                <a:cs typeface="Times New Roman" panose="02020603050405020304" pitchFamily="18" charset="0"/>
              </a:rPr>
              <a:t>Management:</a:t>
            </a:r>
            <a:r>
              <a:rPr lang="en-US" dirty="0">
                <a:solidFill>
                  <a:srgbClr val="C00000"/>
                </a:solidFill>
                <a:latin typeface="Times New Roman" panose="02020603050405020304" pitchFamily="18" charset="0"/>
                <a:cs typeface="Times New Roman" panose="02020603050405020304" pitchFamily="18" charset="0"/>
              </a:rPr>
              <a:t> Managing network congestion by dropping or marking packets when the network is overloaded, prioritizing important traffic to minimize impact on critical applications</a:t>
            </a:r>
            <a:r>
              <a:rPr lang="en-US" dirty="0" smtClean="0">
                <a:solidFill>
                  <a:srgbClr val="C00000"/>
                </a:solidFill>
                <a:latin typeface="Times New Roman" panose="02020603050405020304" pitchFamily="18" charset="0"/>
                <a:cs typeface="Times New Roman" panose="02020603050405020304" pitchFamily="18" charset="0"/>
              </a:rPr>
              <a:t>.</a:t>
            </a:r>
          </a:p>
          <a:p>
            <a:pPr algn="just" fontAlgn="base"/>
            <a:endParaRPr lang="en-US" b="1" dirty="0" smtClean="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smtClean="0">
                <a:solidFill>
                  <a:srgbClr val="C00000"/>
                </a:solidFill>
                <a:latin typeface="Times New Roman" panose="02020603050405020304" pitchFamily="18" charset="0"/>
                <a:cs typeface="Times New Roman" panose="02020603050405020304" pitchFamily="18" charset="0"/>
              </a:rPr>
              <a:t>Resource </a:t>
            </a:r>
            <a:r>
              <a:rPr lang="en-US" altLang="en-US" b="1" dirty="0">
                <a:solidFill>
                  <a:srgbClr val="C00000"/>
                </a:solidFill>
                <a:latin typeface="Times New Roman" panose="02020603050405020304" pitchFamily="18" charset="0"/>
                <a:cs typeface="Times New Roman" panose="02020603050405020304" pitchFamily="18" charset="0"/>
              </a:rPr>
              <a:t>Reservation</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err="1">
                <a:solidFill>
                  <a:srgbClr val="C00000"/>
                </a:solidFill>
                <a:latin typeface="Times New Roman" panose="02020603050405020304" pitchFamily="18" charset="0"/>
                <a:cs typeface="Times New Roman" panose="02020603050405020304" pitchFamily="18" charset="0"/>
              </a:rPr>
              <a:t>QoS</a:t>
            </a:r>
            <a:r>
              <a:rPr lang="en-US" altLang="en-US" dirty="0">
                <a:solidFill>
                  <a:srgbClr val="C00000"/>
                </a:solidFill>
                <a:latin typeface="Times New Roman" panose="02020603050405020304" pitchFamily="18" charset="0"/>
                <a:cs typeface="Times New Roman" panose="02020603050405020304" pitchFamily="18" charset="0"/>
              </a:rPr>
              <a:t> can allocate and reserve network resources such as bandwidth or buffer space to ensure that critical applications receive the necessary resources to maintain performance levels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smtClean="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smtClean="0">
                <a:solidFill>
                  <a:srgbClr val="C00000"/>
                </a:solidFill>
                <a:latin typeface="Times New Roman" panose="02020603050405020304" pitchFamily="18" charset="0"/>
                <a:cs typeface="Times New Roman" panose="02020603050405020304" pitchFamily="18" charset="0"/>
              </a:rPr>
              <a:t>Monitoring </a:t>
            </a:r>
            <a:r>
              <a:rPr lang="en-US" altLang="en-US" b="1" dirty="0">
                <a:solidFill>
                  <a:srgbClr val="C00000"/>
                </a:solidFill>
                <a:latin typeface="Times New Roman" panose="02020603050405020304" pitchFamily="18" charset="0"/>
                <a:cs typeface="Times New Roman" panose="02020603050405020304" pitchFamily="18" charset="0"/>
              </a:rPr>
              <a:t>and Management</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err="1">
                <a:solidFill>
                  <a:srgbClr val="C00000"/>
                </a:solidFill>
                <a:latin typeface="Times New Roman" panose="02020603050405020304" pitchFamily="18" charset="0"/>
                <a:cs typeface="Times New Roman" panose="02020603050405020304" pitchFamily="18" charset="0"/>
              </a:rPr>
              <a:t>QoS</a:t>
            </a:r>
            <a:r>
              <a:rPr lang="en-US" altLang="en-US" dirty="0">
                <a:solidFill>
                  <a:srgbClr val="C00000"/>
                </a:solidFill>
                <a:latin typeface="Times New Roman" panose="02020603050405020304" pitchFamily="18" charset="0"/>
                <a:cs typeface="Times New Roman" panose="02020603050405020304" pitchFamily="18" charset="0"/>
              </a:rPr>
              <a:t> implementations include monitoring tools to measure and analyze network performance metrics related to latency, jitter, packet loss, and throughput. Network administrators can use this data to adjust </a:t>
            </a:r>
            <a:r>
              <a:rPr lang="en-US" altLang="en-US" dirty="0" err="1">
                <a:solidFill>
                  <a:srgbClr val="C00000"/>
                </a:solidFill>
                <a:latin typeface="Times New Roman" panose="02020603050405020304" pitchFamily="18" charset="0"/>
                <a:cs typeface="Times New Roman" panose="02020603050405020304" pitchFamily="18" charset="0"/>
              </a:rPr>
              <a:t>QoS</a:t>
            </a:r>
            <a:r>
              <a:rPr lang="en-US" altLang="en-US" dirty="0">
                <a:solidFill>
                  <a:srgbClr val="C00000"/>
                </a:solidFill>
                <a:latin typeface="Times New Roman" panose="02020603050405020304" pitchFamily="18" charset="0"/>
                <a:cs typeface="Times New Roman" panose="02020603050405020304" pitchFamily="18" charset="0"/>
              </a:rPr>
              <a:t> policies and improve overall network performance</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pPr>
            <a:endParaRPr lang="en-US" altLang="en-US" dirty="0" smtClean="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IN" b="1" dirty="0">
                <a:solidFill>
                  <a:srgbClr val="002060"/>
                </a:solidFill>
                <a:latin typeface="Times New Roman" panose="02020603050405020304" pitchFamily="18" charset="0"/>
                <a:cs typeface="Times New Roman" panose="02020603050405020304" pitchFamily="18" charset="0"/>
              </a:rPr>
              <a:t>Packet </a:t>
            </a:r>
            <a:r>
              <a:rPr lang="en-IN" b="1" dirty="0" smtClean="0">
                <a:solidFill>
                  <a:srgbClr val="002060"/>
                </a:solidFill>
                <a:latin typeface="Times New Roman" panose="02020603050405020304" pitchFamily="18" charset="0"/>
                <a:cs typeface="Times New Roman" panose="02020603050405020304" pitchFamily="18" charset="0"/>
              </a:rPr>
              <a:t>Scheduling </a:t>
            </a:r>
            <a:r>
              <a:rPr lang="en-IN" dirty="0" smtClean="0">
                <a:solidFill>
                  <a:srgbClr val="00206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Determining the order in which packets are transmitted when multiple packets are waiting to be sent, based on priority or other criteria</a:t>
            </a:r>
            <a:r>
              <a:rPr 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b="1" dirty="0">
                <a:solidFill>
                  <a:srgbClr val="002060"/>
                </a:solidFill>
                <a:latin typeface="Times New Roman" panose="02020603050405020304" pitchFamily="18" charset="0"/>
                <a:cs typeface="Times New Roman" panose="02020603050405020304" pitchFamily="18" charset="0"/>
              </a:rPr>
              <a:t>Prioritization:</a:t>
            </a:r>
            <a:r>
              <a:rPr lang="en-US" dirty="0">
                <a:solidFill>
                  <a:srgbClr val="002060"/>
                </a:solidFill>
                <a:latin typeface="Times New Roman" panose="02020603050405020304" pitchFamily="18" charset="0"/>
                <a:cs typeface="Times New Roman" panose="02020603050405020304" pitchFamily="18" charset="0"/>
              </a:rPr>
              <a:t> Classifying traffic into different levels of importance based on parameters such as delay sensitivity, bandwidth requirements, and reliability</a:t>
            </a:r>
            <a:r>
              <a:rPr 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b="1" dirty="0" smtClean="0">
                <a:solidFill>
                  <a:srgbClr val="002060"/>
                </a:solidFill>
                <a:latin typeface="Times New Roman" panose="02020603050405020304" pitchFamily="18" charset="0"/>
                <a:cs typeface="Times New Roman" panose="02020603050405020304" pitchFamily="18" charset="0"/>
              </a:rPr>
              <a:t>Traffic </a:t>
            </a:r>
            <a:r>
              <a:rPr lang="en-US" b="1" dirty="0">
                <a:solidFill>
                  <a:srgbClr val="002060"/>
                </a:solidFill>
                <a:latin typeface="Times New Roman" panose="02020603050405020304" pitchFamily="18" charset="0"/>
                <a:cs typeface="Times New Roman" panose="02020603050405020304" pitchFamily="18" charset="0"/>
              </a:rPr>
              <a:t>Shaping:</a:t>
            </a:r>
            <a:r>
              <a:rPr lang="en-US" dirty="0">
                <a:solidFill>
                  <a:srgbClr val="002060"/>
                </a:solidFill>
                <a:latin typeface="Times New Roman" panose="02020603050405020304" pitchFamily="18" charset="0"/>
                <a:cs typeface="Times New Roman" panose="02020603050405020304" pitchFamily="18" charset="0"/>
              </a:rPr>
              <a:t> Controlling the rate of data transmission to smooth out bursts of traffic and maintain a steady flow, preventing congestion and packet loss.</a:t>
            </a:r>
            <a:endParaRPr lang="en-US" dirty="0" smtClean="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endParaRPr lang="en-US" sz="1600" dirty="0"/>
          </a:p>
          <a:p>
            <a:pPr lvl="0" algn="just" eaLnBrk="0" fontAlgn="base" hangingPunct="0">
              <a:spcBef>
                <a:spcPct val="0"/>
              </a:spcBef>
              <a:spcAft>
                <a:spcPct val="0"/>
              </a:spcAft>
              <a:buClrTx/>
              <a:buFontTx/>
              <a:buChar char="•"/>
            </a:pPr>
            <a:endParaRPr lang="en-US" sz="1600" dirty="0" smtClean="0"/>
          </a:p>
          <a:p>
            <a:pPr lvl="0" algn="just" eaLnBrk="0" fontAlgn="base" hangingPunct="0">
              <a:spcBef>
                <a:spcPct val="0"/>
              </a:spcBef>
              <a:spcAft>
                <a:spcPct val="0"/>
              </a:spcAft>
              <a:buClrTx/>
              <a:buFontTx/>
              <a:buChar char="•"/>
            </a:pPr>
            <a:endParaRPr lang="en-US" altLang="en-US" sz="1600"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endParaRPr lang="en-US" altLang="en-US" sz="16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9146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Algorithm- Characteristics</a:t>
            </a:r>
            <a:endParaRPr lang="en-US" sz="2400" b="1"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114300" algn="just">
              <a:buSzPts val="1800"/>
            </a:pPr>
            <a:endParaRPr lang="en-US" dirty="0" smtClean="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pic>
        <p:nvPicPr>
          <p:cNvPr id="9" name="Picture 8"/>
          <p:cNvPicPr>
            <a:picLocks noChangeAspect="1"/>
          </p:cNvPicPr>
          <p:nvPr/>
        </p:nvPicPr>
        <p:blipFill>
          <a:blip r:embed="rId3"/>
          <a:stretch>
            <a:fillRect/>
          </a:stretch>
        </p:blipFill>
        <p:spPr>
          <a:xfrm>
            <a:off x="1424649" y="1082803"/>
            <a:ext cx="6721422" cy="2263336"/>
          </a:xfrm>
          <a:prstGeom prst="rect">
            <a:avLst/>
          </a:prstGeom>
        </p:spPr>
      </p:pic>
    </p:spTree>
    <p:extLst>
      <p:ext uri="{BB962C8B-B14F-4D97-AF65-F5344CB8AC3E}">
        <p14:creationId xmlns:p14="http://schemas.microsoft.com/office/powerpoint/2010/main" val="491296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Algorithm- Characteristics</a:t>
            </a:r>
            <a:endParaRPr lang="en-US" sz="2400" b="1" dirty="0">
              <a:solidFill>
                <a:srgbClr val="002060"/>
              </a:solidFill>
            </a:endParaRPr>
          </a:p>
        </p:txBody>
      </p:sp>
      <p:sp>
        <p:nvSpPr>
          <p:cNvPr id="6" name="Rectangle 5"/>
          <p:cNvSpPr/>
          <p:nvPr/>
        </p:nvSpPr>
        <p:spPr>
          <a:xfrm>
            <a:off x="87086" y="919844"/>
            <a:ext cx="8955312" cy="3754874"/>
          </a:xfrm>
          <a:prstGeom prst="rect">
            <a:avLst/>
          </a:prstGeom>
        </p:spPr>
        <p:txBody>
          <a:bodyPr wrap="square">
            <a:spAutoFit/>
          </a:bodyPr>
          <a:lstStyle/>
          <a:p>
            <a:pPr algn="just" fontAlgn="base"/>
            <a:r>
              <a:rPr lang="en-US" b="1" dirty="0">
                <a:solidFill>
                  <a:srgbClr val="C00000"/>
                </a:solidFill>
              </a:rPr>
              <a:t>Reliability</a:t>
            </a:r>
            <a:endParaRPr lang="en-US" dirty="0">
              <a:solidFill>
                <a:srgbClr val="C00000"/>
              </a:solidFill>
            </a:endParaRPr>
          </a:p>
          <a:p>
            <a:pPr marL="285750" indent="-285750" algn="just" fontAlgn="base">
              <a:buFont typeface="Arial" panose="020B0604020202020204" pitchFamily="34" charset="0"/>
              <a:buChar char="•"/>
            </a:pPr>
            <a:r>
              <a:rPr lang="en-US" dirty="0">
                <a:solidFill>
                  <a:srgbClr val="C00000"/>
                </a:solidFill>
              </a:rPr>
              <a:t>It implies packet reached or not, information lost or not. Lack of reliability means losing a packet or acknowledgement, which entails re-transmission. Reliability requirements may differ from program to program. For example, it is more important </a:t>
            </a:r>
            <a:r>
              <a:rPr lang="en-US" dirty="0" smtClean="0">
                <a:solidFill>
                  <a:srgbClr val="C00000"/>
                </a:solidFill>
              </a:rPr>
              <a:t>that</a:t>
            </a:r>
            <a:r>
              <a:rPr lang="en-US" dirty="0">
                <a:solidFill>
                  <a:srgbClr val="C00000"/>
                </a:solidFill>
              </a:rPr>
              <a:t> </a:t>
            </a:r>
            <a:r>
              <a:rPr lang="en-US" dirty="0" smtClean="0">
                <a:solidFill>
                  <a:srgbClr val="C00000"/>
                </a:solidFill>
              </a:rPr>
              <a:t>electronic mail file </a:t>
            </a:r>
            <a:r>
              <a:rPr lang="en-US" dirty="0">
                <a:solidFill>
                  <a:srgbClr val="C00000"/>
                </a:solidFill>
              </a:rPr>
              <a:t>transfer and internet access have reliable transmissions than telephony or audio conferencing.</a:t>
            </a:r>
          </a:p>
          <a:p>
            <a:pPr algn="just" fontAlgn="base"/>
            <a:r>
              <a:rPr lang="en-US" b="1" dirty="0">
                <a:solidFill>
                  <a:srgbClr val="C00000"/>
                </a:solidFill>
              </a:rPr>
              <a:t>Delay</a:t>
            </a:r>
          </a:p>
          <a:p>
            <a:pPr marL="285750" indent="-285750" algn="just" fontAlgn="base">
              <a:buFont typeface="Arial" panose="020B0604020202020204" pitchFamily="34" charset="0"/>
              <a:buChar char="•"/>
            </a:pPr>
            <a:r>
              <a:rPr lang="en-US" dirty="0">
                <a:solidFill>
                  <a:srgbClr val="C00000"/>
                </a:solidFill>
              </a:rPr>
              <a:t>It denotes source-to-destination delay. Different applications can tolerate delay in different degrees. Telephony, audio conferencing, video conferencing, and remote log-in need minimum delay, while delay in file transfer or e-mail is less important.</a:t>
            </a:r>
          </a:p>
          <a:p>
            <a:pPr algn="just" fontAlgn="base"/>
            <a:r>
              <a:rPr lang="en-US" b="1" dirty="0">
                <a:solidFill>
                  <a:srgbClr val="002060"/>
                </a:solidFill>
              </a:rPr>
              <a:t>Jitter</a:t>
            </a:r>
          </a:p>
          <a:p>
            <a:pPr marL="285750" indent="-285750" algn="just" fontAlgn="base">
              <a:buFont typeface="Arial" panose="020B0604020202020204" pitchFamily="34" charset="0"/>
              <a:buChar char="•"/>
            </a:pPr>
            <a:r>
              <a:rPr lang="en-US" dirty="0">
                <a:solidFill>
                  <a:srgbClr val="002060"/>
                </a:solidFill>
              </a:rPr>
              <a:t>Jitter is the variation in delay for packets belonging in same flow. High jitter means the difference between delays is large; low jitter means the variation is small. For example, if packets 0,1,2,3s arrive at 6,7,8,9s it represents same delay. Jitter would signify that packets departed at 0,1,2,3s reach destination at 4,6,10,15s. Audio and video applications don’t allow jitter.</a:t>
            </a:r>
          </a:p>
          <a:p>
            <a:pPr algn="just" fontAlgn="base"/>
            <a:r>
              <a:rPr lang="en-US" b="1" dirty="0">
                <a:solidFill>
                  <a:srgbClr val="002060"/>
                </a:solidFill>
              </a:rPr>
              <a:t>Bandwidth</a:t>
            </a:r>
          </a:p>
          <a:p>
            <a:pPr marL="285750" indent="-285750" algn="just" fontAlgn="base">
              <a:buFont typeface="Arial" panose="020B0604020202020204" pitchFamily="34" charset="0"/>
              <a:buChar char="•"/>
            </a:pPr>
            <a:r>
              <a:rPr lang="en-US" dirty="0">
                <a:solidFill>
                  <a:srgbClr val="002060"/>
                </a:solidFill>
              </a:rPr>
              <a:t>Different applications need different bandwidths. In video conferencing we need to send millions of bits per second to refresh a color screen while the total number of bits in an e-mail may not reach even a million.</a:t>
            </a: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3902327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Algorithm</a:t>
            </a:r>
            <a:endParaRPr lang="en-US" sz="2400" b="1"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4" y="928915"/>
            <a:ext cx="8853715" cy="5909310"/>
          </a:xfrm>
          <a:prstGeom prst="rect">
            <a:avLst/>
          </a:prstGeom>
        </p:spPr>
        <p:txBody>
          <a:bodyPr wrap="square">
            <a:spAutoFit/>
          </a:bodyPr>
          <a:lstStyle/>
          <a:p>
            <a:pPr marL="400050" indent="-285750" algn="just">
              <a:buSzPts val="180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Imagine a bucket that holds tokens, each representing a unit of data </a:t>
            </a:r>
            <a:r>
              <a:rPr lang="en-US" dirty="0" err="1" smtClean="0">
                <a:solidFill>
                  <a:srgbClr val="C00000"/>
                </a:solidFill>
                <a:latin typeface="Times New Roman" panose="02020603050405020304" pitchFamily="18" charset="0"/>
                <a:cs typeface="Times New Roman" panose="02020603050405020304" pitchFamily="18" charset="0"/>
              </a:rPr>
              <a:t>i.e</a:t>
            </a:r>
            <a:r>
              <a:rPr lang="en-US" dirty="0" smtClean="0">
                <a:solidFill>
                  <a:srgbClr val="C00000"/>
                </a:solidFill>
                <a:latin typeface="Times New Roman" panose="02020603050405020304" pitchFamily="18" charset="0"/>
                <a:cs typeface="Times New Roman" panose="02020603050405020304" pitchFamily="18" charset="0"/>
              </a:rPr>
              <a:t> bytes or packets.</a:t>
            </a:r>
          </a:p>
          <a:p>
            <a:pPr marL="400050" indent="-285750" algn="just">
              <a:buSzPts val="180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bucket is filled with tokens at a constant rate</a:t>
            </a:r>
          </a:p>
          <a:p>
            <a:pPr marL="400050" indent="-285750" algn="just">
              <a:buSzPts val="180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Each incoming data packet requires a token to be transmitted.</a:t>
            </a:r>
          </a:p>
          <a:p>
            <a:pPr marL="400050" indent="-285750" algn="just">
              <a:buSzPts val="180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the bucket is empty, packets are buffered or discarded</a:t>
            </a:r>
          </a:p>
          <a:p>
            <a:pPr marL="400050" indent="-285750" algn="just">
              <a:buSzPts val="180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bucket has a maximum capacity.</a:t>
            </a:r>
          </a:p>
          <a:p>
            <a:pPr marL="400050" indent="-285750" algn="just">
              <a:buSzPts val="180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114300" algn="just">
              <a:buSzPts val="1800"/>
            </a:pPr>
            <a:r>
              <a:rPr lang="en-US" b="1" dirty="0" smtClean="0">
                <a:solidFill>
                  <a:srgbClr val="002060"/>
                </a:solidFill>
                <a:latin typeface="Times New Roman" panose="02020603050405020304" pitchFamily="18" charset="0"/>
                <a:cs typeface="Times New Roman" panose="02020603050405020304" pitchFamily="18" charset="0"/>
              </a:rPr>
              <a:t>How it works :</a:t>
            </a:r>
          </a:p>
          <a:p>
            <a:pPr marL="114300" algn="just">
              <a:buSzPts val="1800"/>
            </a:pPr>
            <a:endParaRPr lang="en-US" dirty="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Incoming packets are checked against the token bucket depth</a:t>
            </a:r>
          </a:p>
          <a:p>
            <a:pPr marL="400050" indent="-285750" algn="just">
              <a:buSzPts val="180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If sufficient tokens are available, the packet is transmitted and tokens are removed from the bucket</a:t>
            </a:r>
          </a:p>
          <a:p>
            <a:pPr marL="400050" indent="-285750" algn="just">
              <a:buSzPts val="180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If the bucket is empty, packets are buffered or </a:t>
            </a:r>
            <a:r>
              <a:rPr lang="en-US" dirty="0" smtClean="0">
                <a:solidFill>
                  <a:srgbClr val="002060"/>
                </a:solidFill>
                <a:latin typeface="Times New Roman" panose="02020603050405020304" pitchFamily="18" charset="0"/>
                <a:cs typeface="Times New Roman" panose="02020603050405020304" pitchFamily="18" charset="0"/>
              </a:rPr>
              <a:t>discarded</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 token bucket is continuously filled at the token rate</a:t>
            </a:r>
            <a:endParaRPr lang="en-US" dirty="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endParaRPr lang="en-US" dirty="0" smtClean="0">
              <a:solidFill>
                <a:srgbClr val="002060"/>
              </a:solidFill>
            </a:endParaRPr>
          </a:p>
          <a:p>
            <a:pPr marL="114300" algn="just">
              <a:buSzPts val="1800"/>
            </a:pPr>
            <a:endParaRPr lang="en-US" dirty="0">
              <a:solidFill>
                <a:srgbClr val="002060"/>
              </a:solidFill>
            </a:endParaRPr>
          </a:p>
          <a:p>
            <a:pPr marL="114300" algn="just">
              <a:buSzPts val="1800"/>
            </a:pPr>
            <a:endParaRPr lang="en-US" dirty="0" smtClean="0">
              <a:solidFill>
                <a:srgbClr val="002060"/>
              </a:solidFill>
            </a:endParaRPr>
          </a:p>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1271785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Algorithm</a:t>
            </a:r>
            <a:endParaRPr lang="en-US" sz="2400" b="1"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4" y="928915"/>
            <a:ext cx="8853715" cy="4185761"/>
          </a:xfrm>
          <a:prstGeom prst="rect">
            <a:avLst/>
          </a:prstGeom>
        </p:spPr>
        <p:txBody>
          <a:bodyPr wrap="square">
            <a:spAutoFit/>
          </a:bodyPr>
          <a:lstStyle/>
          <a:p>
            <a:pPr marL="400050" indent="-285750" algn="just">
              <a:buSzPts val="180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Key parameters : Token rate , Bucket size (Maximum no of tokens in the Bucket) Token bucket depth (Number of tokens in the Bucket).</a:t>
            </a:r>
          </a:p>
          <a:p>
            <a:pPr marL="400050" indent="-285750" algn="just">
              <a:buSzPts val="180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Limits the average data rate</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Regulates </a:t>
            </a:r>
            <a:r>
              <a:rPr lang="en-US" dirty="0" err="1" smtClean="0">
                <a:solidFill>
                  <a:srgbClr val="002060"/>
                </a:solidFill>
                <a:latin typeface="Times New Roman" panose="02020603050405020304" pitchFamily="18" charset="0"/>
                <a:cs typeface="Times New Roman" panose="02020603050405020304" pitchFamily="18" charset="0"/>
              </a:rPr>
              <a:t>bursty</a:t>
            </a:r>
            <a:r>
              <a:rPr lang="en-US" dirty="0" smtClean="0">
                <a:solidFill>
                  <a:srgbClr val="002060"/>
                </a:solidFill>
                <a:latin typeface="Times New Roman" panose="02020603050405020304" pitchFamily="18" charset="0"/>
                <a:cs typeface="Times New Roman" panose="02020603050405020304" pitchFamily="18" charset="0"/>
              </a:rPr>
              <a:t> traffic</a:t>
            </a:r>
          </a:p>
          <a:p>
            <a:pPr marL="400050" indent="-285750" algn="just">
              <a:buSzPts val="180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Prevents network congestion</a:t>
            </a:r>
          </a:p>
          <a:p>
            <a:pPr marL="400050" indent="-285750" algn="just">
              <a:buSzPts val="180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Ensures fair sharing of bandwidth.</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endParaRPr lang="en-US" dirty="0" smtClean="0">
              <a:solidFill>
                <a:srgbClr val="002060"/>
              </a:solidFill>
            </a:endParaRPr>
          </a:p>
          <a:p>
            <a:pPr marL="114300" algn="just">
              <a:buSzPts val="1800"/>
            </a:pPr>
            <a:endParaRPr lang="en-US" dirty="0">
              <a:solidFill>
                <a:srgbClr val="002060"/>
              </a:solidFill>
            </a:endParaRPr>
          </a:p>
          <a:p>
            <a:pPr marL="114300" algn="just">
              <a:buSzPts val="1800"/>
            </a:pPr>
            <a:endParaRPr lang="en-US" dirty="0" smtClean="0">
              <a:solidFill>
                <a:srgbClr val="002060"/>
              </a:solidFill>
            </a:endParaRPr>
          </a:p>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964318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Algorithm</a:t>
            </a:r>
            <a:endParaRPr lang="en-US" sz="2400" b="1"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4" y="928915"/>
            <a:ext cx="8853715" cy="5909310"/>
          </a:xfrm>
          <a:prstGeom prst="rect">
            <a:avLst/>
          </a:prstGeom>
        </p:spPr>
        <p:txBody>
          <a:bodyPr wrap="square">
            <a:spAutoFit/>
          </a:bodyPr>
          <a:lstStyle/>
          <a:p>
            <a:pPr marL="114300" algn="just">
              <a:buSzPts val="1800"/>
            </a:pPr>
            <a:r>
              <a:rPr lang="en-US" dirty="0" smtClean="0">
                <a:solidFill>
                  <a:srgbClr val="C00000"/>
                </a:solidFill>
                <a:latin typeface="Times New Roman" panose="02020603050405020304" pitchFamily="18" charset="0"/>
                <a:cs typeface="Times New Roman" panose="02020603050405020304" pitchFamily="18" charset="0"/>
              </a:rPr>
              <a:t>Example-Token Bucket Algorithm</a:t>
            </a:r>
          </a:p>
          <a:p>
            <a:pPr marL="114300" algn="just">
              <a:buSzPts val="1800"/>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Token rate (TR) =100 Tokens /  second</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Bucket size(BS)= 1000 Tokens</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Incoming data rate =150 tokens / second (</a:t>
            </a:r>
            <a:r>
              <a:rPr lang="en-US" dirty="0" err="1" smtClean="0">
                <a:solidFill>
                  <a:srgbClr val="002060"/>
                </a:solidFill>
                <a:latin typeface="Times New Roman" panose="02020603050405020304" pitchFamily="18" charset="0"/>
                <a:cs typeface="Times New Roman" panose="02020603050405020304" pitchFamily="18" charset="0"/>
              </a:rPr>
              <a:t>Bursty</a:t>
            </a:r>
            <a:r>
              <a:rPr lang="en-US" dirty="0" smtClean="0">
                <a:solidFill>
                  <a:srgbClr val="002060"/>
                </a:solidFill>
                <a:latin typeface="Times New Roman" panose="02020603050405020304" pitchFamily="18" charset="0"/>
                <a:cs typeface="Times New Roman" panose="02020603050405020304" pitchFamily="18" charset="0"/>
              </a:rPr>
              <a:t> traffic)</a:t>
            </a:r>
          </a:p>
          <a:p>
            <a:pPr marL="400050" indent="-285750" algn="just">
              <a:buSzPts val="180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Initially the bucket is full 1000 tokens</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150 tokens are removed from the bucket</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Bucket depth=850 tokens</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100 tokens are added</a:t>
            </a:r>
          </a:p>
          <a:p>
            <a:pPr marL="400050" indent="-285750" algn="just">
              <a:buSzPts val="1800"/>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Bucket depth is 950 tokens</a:t>
            </a:r>
          </a:p>
          <a:p>
            <a:pPr marL="400050" indent="-285750" algn="just">
              <a:buSzPts val="180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400050" indent="-285750" algn="just">
              <a:buSzPts val="1800"/>
              <a:buFont typeface="Arial" panose="020B0604020202020204" pitchFamily="34" charset="0"/>
              <a:buChar char="•"/>
            </a:pPr>
            <a:endParaRPr lang="en-US" dirty="0" smtClean="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114300" algn="just">
              <a:buSzPts val="1800"/>
            </a:pPr>
            <a:endParaRPr lang="en-US" dirty="0">
              <a:solidFill>
                <a:srgbClr val="002060"/>
              </a:solidFill>
            </a:endParaRPr>
          </a:p>
          <a:p>
            <a:pPr marL="114300" algn="just">
              <a:buSzPts val="1800"/>
            </a:pPr>
            <a:endParaRPr lang="en-US" dirty="0" smtClean="0">
              <a:solidFill>
                <a:srgbClr val="002060"/>
              </a:solidFill>
            </a:endParaRPr>
          </a:p>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4242771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Algorithm-Working</a:t>
            </a:r>
            <a:endParaRPr lang="en-US" sz="2400" b="1"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239487" y="979006"/>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903515" y="971312"/>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5" y="1017477"/>
            <a:ext cx="8754655" cy="2462213"/>
          </a:xfrm>
          <a:prstGeom prst="rect">
            <a:avLst/>
          </a:prstGeom>
        </p:spPr>
        <p:txBody>
          <a:bodyPr wrap="square">
            <a:spAutoFit/>
          </a:bodyPr>
          <a:lstStyle/>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It allows </a:t>
            </a:r>
            <a:r>
              <a:rPr lang="en-US" dirty="0" err="1">
                <a:solidFill>
                  <a:srgbClr val="C00000"/>
                </a:solidFill>
                <a:latin typeface="Times New Roman" panose="02020603050405020304" pitchFamily="18" charset="0"/>
                <a:cs typeface="Times New Roman" panose="02020603050405020304" pitchFamily="18" charset="0"/>
              </a:rPr>
              <a:t>bursty</a:t>
            </a:r>
            <a:r>
              <a:rPr lang="en-US" dirty="0">
                <a:solidFill>
                  <a:srgbClr val="C00000"/>
                </a:solidFill>
                <a:latin typeface="Times New Roman" panose="02020603050405020304" pitchFamily="18" charset="0"/>
                <a:cs typeface="Times New Roman" panose="02020603050405020304" pitchFamily="18" charset="0"/>
              </a:rPr>
              <a:t> traffic at a regulated maximum rate. It allows idle hosts to accumulate credit for the future in the form of tokens. The system removes one token for every cell of data sent. For each tick of the clock the system send n tokens to the bucket. If n is 100 and host is idle for 100 ticks, bucket collects 10000 tokens. Host can now consume all these tokens with 10 cells per tick</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Token bucket can be easily implemented with a counter. The token is initiated to zero. Each time a token is added, counter is incremented to 1. Each time a unit of data is sent, counter is decremented by 1. When the counter is zero, host cannot send data</a:t>
            </a:r>
            <a:r>
              <a:rPr lang="en-US" dirty="0" smtClean="0">
                <a:solidFill>
                  <a:srgbClr val="002060"/>
                </a:solidFill>
                <a:latin typeface="Times New Roman" panose="02020603050405020304" pitchFamily="18" charset="0"/>
                <a:cs typeface="Times New Roman" panose="02020603050405020304" pitchFamily="18" charset="0"/>
              </a:rPr>
              <a:t>.</a:t>
            </a:r>
          </a:p>
          <a:p>
            <a:pPr fontAlgn="base"/>
            <a:endParaRPr lang="en-US" dirty="0">
              <a:latin typeface="Times New Roman" panose="02020603050405020304" pitchFamily="18" charset="0"/>
              <a:cs typeface="Times New Roman" panose="02020603050405020304" pitchFamily="18" charset="0"/>
            </a:endParaRPr>
          </a:p>
          <a:p>
            <a:pPr fontAlgn="base"/>
            <a:endParaRPr lang="en-US" dirty="0"/>
          </a:p>
          <a:p>
            <a:endParaRPr lang="en-IN" dirty="0">
              <a:solidFill>
                <a:srgbClr val="002060"/>
              </a:solidFill>
            </a:endParaRPr>
          </a:p>
        </p:txBody>
      </p:sp>
      <p:pic>
        <p:nvPicPr>
          <p:cNvPr id="16" name="Picture 15"/>
          <p:cNvPicPr>
            <a:picLocks noChangeAspect="1"/>
          </p:cNvPicPr>
          <p:nvPr/>
        </p:nvPicPr>
        <p:blipFill>
          <a:blip r:embed="rId3"/>
          <a:stretch>
            <a:fillRect/>
          </a:stretch>
        </p:blipFill>
        <p:spPr>
          <a:xfrm>
            <a:off x="1706881" y="2964180"/>
            <a:ext cx="5265420" cy="1866900"/>
          </a:xfrm>
          <a:prstGeom prst="rect">
            <a:avLst/>
          </a:prstGeom>
        </p:spPr>
      </p:pic>
    </p:spTree>
    <p:extLst>
      <p:ext uri="{BB962C8B-B14F-4D97-AF65-F5344CB8AC3E}">
        <p14:creationId xmlns:p14="http://schemas.microsoft.com/office/powerpoint/2010/main" val="2338096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Algorithm- Limitations</a:t>
            </a:r>
            <a:endParaRPr lang="en-US" sz="2400" b="1"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903515" y="971312"/>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307777"/>
          </a:xfrm>
          <a:prstGeom prst="rect">
            <a:avLst/>
          </a:prstGeom>
        </p:spPr>
        <p:txBody>
          <a:bodyPr wrap="square">
            <a:spAutoFit/>
          </a:bodyPr>
          <a:lstStyle/>
          <a:p>
            <a:pPr fontAlgn="base"/>
            <a:endParaRPr lang="en-US" dirty="0">
              <a:solidFill>
                <a:srgbClr val="002060"/>
              </a:solidFill>
            </a:endParaRPr>
          </a:p>
        </p:txBody>
      </p:sp>
      <p:sp>
        <p:nvSpPr>
          <p:cNvPr id="11" name="Rectangle 10"/>
          <p:cNvSpPr/>
          <p:nvPr/>
        </p:nvSpPr>
        <p:spPr>
          <a:xfrm>
            <a:off x="53973" y="928915"/>
            <a:ext cx="8937626" cy="3754874"/>
          </a:xfrm>
          <a:prstGeom prst="rect">
            <a:avLst/>
          </a:prstGeom>
        </p:spPr>
        <p:txBody>
          <a:bodyPr wrap="square">
            <a:spAutoFit/>
          </a:bodyPr>
          <a:lstStyle/>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Token </a:t>
            </a:r>
            <a:r>
              <a:rPr lang="en-US" dirty="0">
                <a:solidFill>
                  <a:srgbClr val="C00000"/>
                </a:solidFill>
                <a:latin typeface="Times New Roman" panose="02020603050405020304" pitchFamily="18" charset="0"/>
                <a:cs typeface="Times New Roman" panose="02020603050405020304" pitchFamily="18" charset="0"/>
              </a:rPr>
              <a:t>Bucket has the tendency to generate tokens at a fixed rate, even when the network traffic is not present. This is leads of accumulation of unused tokens during times when there is no traffic, hence leading to wastage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Due to token accumulation, delays can introduced in the packet delivery. If the token bucket happens to be empty, packets will have to wait for new tokens, leading to increased latency and potential packet loss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Token Bucket happens to be less flexible than leaky bucket when it comes to network traffic shaping. The fixed token generation rate cannot be easily altered to meet changing network requirements, unlike the adaptable nature of leaky bucket</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implementation involved in token bucket can be more complex, especially due to the fact that different token generation rates are used for different traffic types. Configuration and management might be more difficult due to this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Usage of large bursts of data may lead to inefficient use of bandwidth, and may cause congestion. Leaky bucket algorithm, on the other hand helps prevent congestion by limiting the amount of data sent at any given time, promoting more efficient bandwidth utilization</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5" y="1017477"/>
            <a:ext cx="8754655" cy="738664"/>
          </a:xfrm>
          <a:prstGeom prst="rect">
            <a:avLst/>
          </a:prstGeom>
        </p:spPr>
        <p:txBody>
          <a:bodyPr wrap="square">
            <a:spAutoFit/>
          </a:bodyPr>
          <a:lstStyle/>
          <a:p>
            <a:pPr fontAlgn="base"/>
            <a:endParaRPr lang="en-US" dirty="0"/>
          </a:p>
          <a:p>
            <a:pPr fontAlgn="base"/>
            <a:endParaRPr lang="en-US" dirty="0"/>
          </a:p>
          <a:p>
            <a:endParaRPr lang="en-IN" dirty="0">
              <a:solidFill>
                <a:srgbClr val="002060"/>
              </a:solidFill>
            </a:endParaRPr>
          </a:p>
        </p:txBody>
      </p:sp>
    </p:spTree>
    <p:extLst>
      <p:ext uri="{BB962C8B-B14F-4D97-AF65-F5344CB8AC3E}">
        <p14:creationId xmlns:p14="http://schemas.microsoft.com/office/powerpoint/2010/main" val="4149495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Token Bucket Vs Leaky Bucket</a:t>
            </a:r>
            <a:endParaRPr lang="en-US" sz="2400" b="1"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903515" y="971312"/>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307777"/>
          </a:xfrm>
          <a:prstGeom prst="rect">
            <a:avLst/>
          </a:prstGeom>
        </p:spPr>
        <p:txBody>
          <a:bodyPr wrap="square">
            <a:spAutoFit/>
          </a:bodyPr>
          <a:lstStyle/>
          <a:p>
            <a:pPr fontAlgn="base"/>
            <a:endParaRPr lang="en-US" dirty="0">
              <a:solidFill>
                <a:srgbClr val="00206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5" y="1017477"/>
            <a:ext cx="8754655" cy="738664"/>
          </a:xfrm>
          <a:prstGeom prst="rect">
            <a:avLst/>
          </a:prstGeom>
        </p:spPr>
        <p:txBody>
          <a:bodyPr wrap="square">
            <a:spAutoFit/>
          </a:bodyPr>
          <a:lstStyle/>
          <a:p>
            <a:pPr fontAlgn="base"/>
            <a:endParaRPr lang="en-US" dirty="0"/>
          </a:p>
          <a:p>
            <a:pPr fontAlgn="base"/>
            <a:endParaRPr lang="en-US" dirty="0"/>
          </a:p>
          <a:p>
            <a:endParaRPr lang="en-IN" dirty="0">
              <a:solidFill>
                <a:srgbClr val="00206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3858031"/>
              </p:ext>
            </p:extLst>
          </p:nvPr>
        </p:nvGraphicFramePr>
        <p:xfrm>
          <a:off x="460374" y="1017481"/>
          <a:ext cx="8432166" cy="3964749"/>
        </p:xfrm>
        <a:graphic>
          <a:graphicData uri="http://schemas.openxmlformats.org/drawingml/2006/table">
            <a:tbl>
              <a:tblPr/>
              <a:tblGrid>
                <a:gridCol w="4216083"/>
                <a:gridCol w="4216083"/>
              </a:tblGrid>
              <a:tr h="302839">
                <a:tc>
                  <a:txBody>
                    <a:bodyPr/>
                    <a:lstStyle/>
                    <a:p>
                      <a:pPr algn="just" rtl="0" fontAlgn="base"/>
                      <a:r>
                        <a:rPr lang="en-IN" sz="1200" b="1" dirty="0">
                          <a:solidFill>
                            <a:srgbClr val="C00000"/>
                          </a:solidFill>
                          <a:effectLst/>
                        </a:rPr>
                        <a:t>Token Bucket Algorithm</a:t>
                      </a:r>
                    </a:p>
                  </a:txBody>
                  <a:tcPr marL="27595" marR="27595" marT="55191" marB="5519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just" rtl="0" fontAlgn="base">
                        <a:buFont typeface="Arial" panose="020B0604020202020204" pitchFamily="34" charset="0"/>
                        <a:buChar char="•"/>
                      </a:pPr>
                      <a:r>
                        <a:rPr lang="en-IN" sz="1200" b="1" dirty="0">
                          <a:solidFill>
                            <a:srgbClr val="00B050"/>
                          </a:solidFill>
                          <a:effectLst/>
                        </a:rPr>
                        <a:t>Leaky Bucket Algorithm</a:t>
                      </a:r>
                    </a:p>
                  </a:txBody>
                  <a:tcPr marL="55191" marR="55191" marT="55191" marB="5519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334384">
                <a:tc>
                  <a:txBody>
                    <a:bodyPr/>
                    <a:lstStyle/>
                    <a:p>
                      <a:pPr marL="171450" indent="-171450" algn="just" rtl="0" fontAlgn="base">
                        <a:buFont typeface="Arial" panose="020B0604020202020204" pitchFamily="34" charset="0"/>
                        <a:buChar char="•"/>
                      </a:pPr>
                      <a:r>
                        <a:rPr lang="en-IN" sz="1200" b="0" dirty="0">
                          <a:solidFill>
                            <a:srgbClr val="00B0F0"/>
                          </a:solidFill>
                          <a:effectLst/>
                        </a:rPr>
                        <a:t>It depends on tokens.</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just" rtl="0" fontAlgn="base">
                        <a:buFont typeface="Arial" panose="020B0604020202020204" pitchFamily="34" charset="0"/>
                        <a:buChar char="•"/>
                      </a:pPr>
                      <a:r>
                        <a:rPr lang="en-US" sz="1200" b="0" dirty="0">
                          <a:solidFill>
                            <a:srgbClr val="00B050"/>
                          </a:solidFill>
                          <a:effectLst/>
                        </a:rPr>
                        <a:t>It does not depend on tokens.</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92113">
                <a:tc>
                  <a:txBody>
                    <a:bodyPr/>
                    <a:lstStyle/>
                    <a:p>
                      <a:pPr marL="171450" indent="-171450" algn="just" rtl="0" fontAlgn="base">
                        <a:buFont typeface="Arial" panose="020B0604020202020204" pitchFamily="34" charset="0"/>
                        <a:buChar char="•"/>
                      </a:pPr>
                      <a:r>
                        <a:rPr lang="en-US" sz="1200" b="0" dirty="0">
                          <a:solidFill>
                            <a:srgbClr val="00B0F0"/>
                          </a:solidFill>
                          <a:effectLst/>
                        </a:rPr>
                        <a:t>If bucket is full, token is discarded but not the packet.</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just" rtl="0" fontAlgn="base">
                        <a:buFont typeface="Arial" panose="020B0604020202020204" pitchFamily="34" charset="0"/>
                        <a:buChar char="•"/>
                      </a:pPr>
                      <a:r>
                        <a:rPr lang="en-US" sz="1200" b="0" dirty="0">
                          <a:solidFill>
                            <a:srgbClr val="00B050"/>
                          </a:solidFill>
                          <a:effectLst/>
                        </a:rPr>
                        <a:t>If bucket is full, then packets are discarded.</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92113">
                <a:tc>
                  <a:txBody>
                    <a:bodyPr/>
                    <a:lstStyle/>
                    <a:p>
                      <a:pPr marL="171450" indent="-171450" algn="just" rtl="0" fontAlgn="base">
                        <a:buFont typeface="Arial" panose="020B0604020202020204" pitchFamily="34" charset="0"/>
                        <a:buChar char="•"/>
                      </a:pPr>
                      <a:r>
                        <a:rPr lang="en-US" sz="1200" b="0" dirty="0">
                          <a:solidFill>
                            <a:srgbClr val="00B0F0"/>
                          </a:solidFill>
                          <a:effectLst/>
                        </a:rPr>
                        <a:t>Packets can only transmit when there are enough tokens.</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just" rtl="0" fontAlgn="base">
                        <a:buFont typeface="Arial" panose="020B0604020202020204" pitchFamily="34" charset="0"/>
                        <a:buChar char="•"/>
                      </a:pPr>
                      <a:r>
                        <a:rPr lang="en-IN" sz="1200" b="0" dirty="0">
                          <a:solidFill>
                            <a:srgbClr val="00B050"/>
                          </a:solidFill>
                          <a:effectLst/>
                        </a:rPr>
                        <a:t>Packets are transmitted continuously.</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649841">
                <a:tc>
                  <a:txBody>
                    <a:bodyPr/>
                    <a:lstStyle/>
                    <a:p>
                      <a:pPr marL="171450" indent="-171450" algn="just" rtl="0" fontAlgn="base">
                        <a:buFont typeface="Arial" panose="020B0604020202020204" pitchFamily="34" charset="0"/>
                        <a:buChar char="•"/>
                      </a:pPr>
                      <a:r>
                        <a:rPr lang="en-US" sz="1200" b="0" dirty="0">
                          <a:solidFill>
                            <a:srgbClr val="00B0F0"/>
                          </a:solidFill>
                          <a:effectLst/>
                        </a:rPr>
                        <a:t>Allows large bursts to be sent at faster rate. Bucket has maximum capacity.</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just" rtl="0" fontAlgn="base">
                        <a:buFont typeface="Arial" panose="020B0604020202020204" pitchFamily="34" charset="0"/>
                        <a:buChar char="•"/>
                      </a:pPr>
                      <a:r>
                        <a:rPr lang="en-US" sz="1200" b="0" dirty="0">
                          <a:solidFill>
                            <a:srgbClr val="00B050"/>
                          </a:solidFill>
                          <a:effectLst/>
                        </a:rPr>
                        <a:t>Sends the packet at a constant rate.</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92113">
                <a:tc>
                  <a:txBody>
                    <a:bodyPr/>
                    <a:lstStyle/>
                    <a:p>
                      <a:pPr marL="171450" indent="-171450" algn="just" rtl="0" fontAlgn="base">
                        <a:buFont typeface="Arial" panose="020B0604020202020204" pitchFamily="34" charset="0"/>
                        <a:buChar char="•"/>
                      </a:pPr>
                      <a:r>
                        <a:rPr lang="en-US" sz="1200" b="0" dirty="0">
                          <a:solidFill>
                            <a:srgbClr val="00B0F0"/>
                          </a:solidFill>
                          <a:effectLst/>
                        </a:rPr>
                        <a:t>The bucket holds tokens generated at regular intervals of time.</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just" rtl="0" fontAlgn="base">
                        <a:buFont typeface="Arial" panose="020B0604020202020204" pitchFamily="34" charset="0"/>
                        <a:buChar char="•"/>
                      </a:pPr>
                      <a:r>
                        <a:rPr lang="en-US" sz="1200" b="0" dirty="0">
                          <a:solidFill>
                            <a:srgbClr val="00B050"/>
                          </a:solidFill>
                          <a:effectLst/>
                        </a:rPr>
                        <a:t>When the host has to send a packet , packet is thrown in bucket.</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649841">
                <a:tc>
                  <a:txBody>
                    <a:bodyPr/>
                    <a:lstStyle/>
                    <a:p>
                      <a:pPr marL="171450" indent="-171450" algn="just" rtl="0" fontAlgn="base">
                        <a:buFont typeface="Arial" panose="020B0604020202020204" pitchFamily="34" charset="0"/>
                        <a:buChar char="•"/>
                      </a:pPr>
                      <a:r>
                        <a:rPr lang="en-US" sz="1200" b="0" dirty="0">
                          <a:solidFill>
                            <a:srgbClr val="00B0F0"/>
                          </a:solidFill>
                          <a:effectLst/>
                        </a:rPr>
                        <a:t>If there is a ready packet , a token is removed from Bucket and packet is send.</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just" rtl="0" fontAlgn="base">
                        <a:buFont typeface="Arial" panose="020B0604020202020204" pitchFamily="34" charset="0"/>
                        <a:buChar char="•"/>
                      </a:pPr>
                      <a:r>
                        <a:rPr lang="en-US" sz="1200" b="0" dirty="0" err="1">
                          <a:solidFill>
                            <a:srgbClr val="00B050"/>
                          </a:solidFill>
                          <a:effectLst/>
                        </a:rPr>
                        <a:t>Bursty</a:t>
                      </a:r>
                      <a:r>
                        <a:rPr lang="en-US" sz="1200" b="0" dirty="0">
                          <a:solidFill>
                            <a:srgbClr val="00B050"/>
                          </a:solidFill>
                          <a:effectLst/>
                        </a:rPr>
                        <a:t> traffic is converted into uniform traffic by leaky bucket.</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r h="492113">
                <a:tc>
                  <a:txBody>
                    <a:bodyPr/>
                    <a:lstStyle/>
                    <a:p>
                      <a:pPr marL="171450" indent="-171450" algn="just" rtl="0" fontAlgn="base">
                        <a:buFont typeface="Arial" panose="020B0604020202020204" pitchFamily="34" charset="0"/>
                        <a:buChar char="•"/>
                      </a:pPr>
                      <a:r>
                        <a:rPr lang="en-US" sz="1200" b="0" dirty="0">
                          <a:solidFill>
                            <a:srgbClr val="00B0F0"/>
                          </a:solidFill>
                          <a:effectLst/>
                        </a:rPr>
                        <a:t>If there is no token in the bucket, then the packet cannot be sent.</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marL="171450" indent="-171450" algn="just" rtl="0" fontAlgn="base">
                        <a:buFont typeface="Arial" panose="020B0604020202020204" pitchFamily="34" charset="0"/>
                        <a:buChar char="•"/>
                      </a:pPr>
                      <a:r>
                        <a:rPr lang="en-US" sz="1200" b="0" dirty="0">
                          <a:solidFill>
                            <a:srgbClr val="00B050"/>
                          </a:solidFill>
                          <a:effectLst/>
                        </a:rPr>
                        <a:t>In practice bucket is a finite queue outputs at finite rate.</a:t>
                      </a:r>
                    </a:p>
                  </a:txBody>
                  <a:tcPr marL="55191" marR="55191" marT="77267" marB="7726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r>
            </a:tbl>
          </a:graphicData>
        </a:graphic>
      </p:graphicFrame>
    </p:spTree>
    <p:extLst>
      <p:ext uri="{BB962C8B-B14F-4D97-AF65-F5344CB8AC3E}">
        <p14:creationId xmlns:p14="http://schemas.microsoft.com/office/powerpoint/2010/main" val="1409021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Leaky Bucket-Problem</a:t>
            </a:r>
            <a:endParaRPr lang="en-US" sz="2400" b="1"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460375" y="971312"/>
            <a:ext cx="8104505" cy="1169551"/>
          </a:xfrm>
          <a:prstGeom prst="rect">
            <a:avLst/>
          </a:prstGeom>
        </p:spPr>
        <p:txBody>
          <a:bodyPr wrap="square">
            <a:spAutoFit/>
          </a:bodyPr>
          <a:lstStyle/>
          <a:p>
            <a:pPr algn="just" fontAlgn="base"/>
            <a:r>
              <a:rPr lang="en-US" b="1" dirty="0" smtClean="0">
                <a:solidFill>
                  <a:srgbClr val="C00000"/>
                </a:solidFill>
                <a:latin typeface="Times New Roman" panose="02020603050405020304" pitchFamily="18" charset="0"/>
                <a:cs typeface="Times New Roman" panose="02020603050405020304" pitchFamily="18" charset="0"/>
              </a:rPr>
              <a:t>Problem-1</a:t>
            </a:r>
          </a:p>
          <a:p>
            <a:pPr algn="just" fontAlgn="base"/>
            <a:r>
              <a:rPr lang="en-US" dirty="0">
                <a:solidFill>
                  <a:srgbClr val="C00000"/>
                </a:solidFill>
                <a:latin typeface="Times New Roman" panose="02020603050405020304" pitchFamily="18" charset="0"/>
                <a:cs typeface="Times New Roman" panose="02020603050405020304" pitchFamily="18" charset="0"/>
              </a:rPr>
              <a:t>In a leaky bucket system if the output rate is 5 KB/sec and input burst of 50 KB/sec for 10 sec and 10 KB/sec for 50 sec then bucket size in KB is </a:t>
            </a:r>
            <a:r>
              <a:rPr lang="en-US" dirty="0" smtClean="0">
                <a:solidFill>
                  <a:srgbClr val="C00000"/>
                </a:solidFill>
                <a:latin typeface="Times New Roman" panose="02020603050405020304" pitchFamily="18" charset="0"/>
                <a:cs typeface="Times New Roman" panose="02020603050405020304" pitchFamily="18" charset="0"/>
              </a:rPr>
              <a:t>?</a:t>
            </a:r>
          </a:p>
          <a:p>
            <a:pPr algn="just" fontAlgn="base"/>
            <a:endParaRPr lang="en-US" b="1" dirty="0">
              <a:solidFill>
                <a:srgbClr val="C00000"/>
              </a:solidFill>
            </a:endParaRPr>
          </a:p>
          <a:p>
            <a:pPr algn="just" fontAlgn="base"/>
            <a:r>
              <a:rPr lang="en-US" b="1" dirty="0" smtClean="0">
                <a:solidFill>
                  <a:srgbClr val="C00000"/>
                </a:solidFill>
              </a:rPr>
              <a:t>          </a:t>
            </a:r>
          </a:p>
        </p:txBody>
      </p:sp>
      <p:sp>
        <p:nvSpPr>
          <p:cNvPr id="3" name="Rectangle 2"/>
          <p:cNvSpPr/>
          <p:nvPr/>
        </p:nvSpPr>
        <p:spPr>
          <a:xfrm>
            <a:off x="137885" y="1017479"/>
            <a:ext cx="8904513" cy="307777"/>
          </a:xfrm>
          <a:prstGeom prst="rect">
            <a:avLst/>
          </a:prstGeom>
        </p:spPr>
        <p:txBody>
          <a:bodyPr wrap="square">
            <a:spAutoFit/>
          </a:bodyPr>
          <a:lstStyle/>
          <a:p>
            <a:pPr fontAlgn="base"/>
            <a:endParaRPr lang="en-US" dirty="0">
              <a:solidFill>
                <a:srgbClr val="002060"/>
              </a:solidFill>
            </a:endParaRPr>
          </a:p>
        </p:txBody>
      </p:sp>
      <p:sp>
        <p:nvSpPr>
          <p:cNvPr id="11" name="Rectangle 10"/>
          <p:cNvSpPr/>
          <p:nvPr/>
        </p:nvSpPr>
        <p:spPr>
          <a:xfrm>
            <a:off x="53973" y="928915"/>
            <a:ext cx="8937626" cy="307777"/>
          </a:xfrm>
          <a:prstGeom prst="rect">
            <a:avLst/>
          </a:prstGeom>
        </p:spPr>
        <p:txBody>
          <a:bodyPr wrap="square">
            <a:spAutoFit/>
          </a:bodyPr>
          <a:lstStyle/>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5" y="1017477"/>
            <a:ext cx="8754655" cy="738664"/>
          </a:xfrm>
          <a:prstGeom prst="rect">
            <a:avLst/>
          </a:prstGeom>
        </p:spPr>
        <p:txBody>
          <a:bodyPr wrap="square">
            <a:spAutoFit/>
          </a:bodyPr>
          <a:lstStyle/>
          <a:p>
            <a:pPr fontAlgn="base"/>
            <a:endParaRPr lang="en-US" dirty="0"/>
          </a:p>
          <a:p>
            <a:pPr fontAlgn="base"/>
            <a:endParaRPr lang="en-US" dirty="0"/>
          </a:p>
          <a:p>
            <a:endParaRPr lang="en-IN" dirty="0">
              <a:solidFill>
                <a:srgbClr val="002060"/>
              </a:solidFill>
            </a:endParaRPr>
          </a:p>
        </p:txBody>
      </p:sp>
      <p:sp>
        <p:nvSpPr>
          <p:cNvPr id="6" name="Rectangle 5"/>
          <p:cNvSpPr/>
          <p:nvPr/>
        </p:nvSpPr>
        <p:spPr>
          <a:xfrm>
            <a:off x="982980" y="1844703"/>
            <a:ext cx="5875020" cy="1600438"/>
          </a:xfrm>
          <a:prstGeom prst="rect">
            <a:avLst/>
          </a:prstGeom>
        </p:spPr>
        <p:txBody>
          <a:bodyPr wrap="square">
            <a:spAutoFit/>
          </a:bodyPr>
          <a:lstStyle/>
          <a:p>
            <a:pPr marL="285750" indent="-285750">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Input </a:t>
            </a:r>
            <a:r>
              <a:rPr lang="en-IN" dirty="0">
                <a:solidFill>
                  <a:srgbClr val="002060"/>
                </a:solidFill>
                <a:latin typeface="Times New Roman" panose="02020603050405020304" pitchFamily="18" charset="0"/>
                <a:cs typeface="Times New Roman" panose="02020603050405020304" pitchFamily="18" charset="0"/>
              </a:rPr>
              <a:t>burst = 50KB/sec for 10 sec  and 10KB/sec for 50sec.</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Output rate = 5KB/sec</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Total time = 60sec ,Total Length = 500KB + 500KB = 1000KB.</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Now output rate = 5KB ------ 1 sec </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                                ?    ------   60sec</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In 60sec we can transmit 300KB.</a:t>
            </a:r>
          </a:p>
          <a:p>
            <a:pPr marL="285750" indent="-285750">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We should have a Bucket of size 1000KB - 300KB = </a:t>
            </a:r>
            <a:r>
              <a:rPr lang="en-IN" b="1" dirty="0">
                <a:solidFill>
                  <a:srgbClr val="002060"/>
                </a:solidFill>
                <a:latin typeface="Times New Roman" panose="02020603050405020304" pitchFamily="18" charset="0"/>
                <a:cs typeface="Times New Roman" panose="02020603050405020304" pitchFamily="18" charset="0"/>
              </a:rPr>
              <a:t>700KB</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55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Service-Benefits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87086" y="922598"/>
            <a:ext cx="8904514" cy="5601533"/>
          </a:xfrm>
          <a:prstGeom prst="rect">
            <a:avLst/>
          </a:prstGeom>
        </p:spPr>
        <p:txBody>
          <a:bodyPr wrap="square">
            <a:spAutoFit/>
          </a:bodyPr>
          <a:lstStyle/>
          <a:p>
            <a:pPr algn="just"/>
            <a:r>
              <a:rPr lang="en-US" sz="1600" b="1" dirty="0" smtClean="0">
                <a:solidFill>
                  <a:srgbClr val="002060"/>
                </a:solidFill>
                <a:latin typeface="Times New Roman" panose="02020603050405020304" pitchFamily="18" charset="0"/>
                <a:cs typeface="Times New Roman" panose="02020603050405020304" pitchFamily="18" charset="0"/>
              </a:rPr>
              <a:t>Benefits </a:t>
            </a:r>
            <a:r>
              <a:rPr lang="en-US" sz="1600" b="1" dirty="0">
                <a:solidFill>
                  <a:srgbClr val="002060"/>
                </a:solidFill>
                <a:latin typeface="Times New Roman" panose="02020603050405020304" pitchFamily="18" charset="0"/>
                <a:cs typeface="Times New Roman" panose="02020603050405020304" pitchFamily="18" charset="0"/>
              </a:rPr>
              <a:t>of Quality of Service (</a:t>
            </a:r>
            <a:r>
              <a:rPr lang="en-US" sz="1600" b="1" dirty="0" err="1">
                <a:solidFill>
                  <a:srgbClr val="002060"/>
                </a:solidFill>
                <a:latin typeface="Times New Roman" panose="02020603050405020304" pitchFamily="18" charset="0"/>
                <a:cs typeface="Times New Roman" panose="02020603050405020304" pitchFamily="18" charset="0"/>
              </a:rPr>
              <a:t>QoS</a:t>
            </a:r>
            <a:r>
              <a:rPr lang="en-US" sz="1600" b="1" dirty="0" smtClean="0">
                <a:solidFill>
                  <a:srgbClr val="002060"/>
                </a:solidFill>
                <a:latin typeface="Times New Roman" panose="02020603050405020304" pitchFamily="18" charset="0"/>
                <a:cs typeface="Times New Roman" panose="02020603050405020304" pitchFamily="18" charset="0"/>
              </a:rPr>
              <a:t>):</a:t>
            </a:r>
          </a:p>
          <a:p>
            <a:pPr algn="just"/>
            <a:endParaRPr lang="en-US" sz="16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C00000"/>
                </a:solidFill>
                <a:latin typeface="Times New Roman" panose="02020603050405020304" pitchFamily="18" charset="0"/>
                <a:cs typeface="Times New Roman" panose="02020603050405020304" pitchFamily="18" charset="0"/>
              </a:rPr>
              <a:t>Improved Performance</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err="1">
                <a:solidFill>
                  <a:srgbClr val="C00000"/>
                </a:solidFill>
                <a:latin typeface="Times New Roman" panose="02020603050405020304" pitchFamily="18" charset="0"/>
                <a:cs typeface="Times New Roman" panose="02020603050405020304" pitchFamily="18" charset="0"/>
              </a:rPr>
              <a:t>QoS</a:t>
            </a:r>
            <a:r>
              <a:rPr lang="en-US" sz="1600" dirty="0">
                <a:solidFill>
                  <a:srgbClr val="C00000"/>
                </a:solidFill>
                <a:latin typeface="Times New Roman" panose="02020603050405020304" pitchFamily="18" charset="0"/>
                <a:cs typeface="Times New Roman" panose="02020603050405020304" pitchFamily="18" charset="0"/>
              </a:rPr>
              <a:t> ensures that critical applications receive sufficient network resources, reducing delays and ensuring predictable performance</a:t>
            </a:r>
            <a:r>
              <a:rPr lang="en-US" sz="16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C00000"/>
                </a:solidFill>
                <a:latin typeface="Times New Roman" panose="02020603050405020304" pitchFamily="18" charset="0"/>
                <a:cs typeface="Times New Roman" panose="02020603050405020304" pitchFamily="18" charset="0"/>
              </a:rPr>
              <a:t>Enhanced User Experience</a:t>
            </a:r>
            <a:r>
              <a:rPr lang="en-US" sz="1600" dirty="0">
                <a:solidFill>
                  <a:srgbClr val="C00000"/>
                </a:solidFill>
                <a:latin typeface="Times New Roman" panose="02020603050405020304" pitchFamily="18" charset="0"/>
                <a:cs typeface="Times New Roman" panose="02020603050405020304" pitchFamily="18" charset="0"/>
              </a:rPr>
              <a:t>: Real-time applications like VoIP and video conferencing benefit from reduced latency and jitter, resulting in clearer audio and video quality</a:t>
            </a:r>
            <a:r>
              <a:rPr lang="en-US" sz="16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002060"/>
                </a:solidFill>
                <a:latin typeface="Times New Roman" panose="02020603050405020304" pitchFamily="18" charset="0"/>
                <a:cs typeface="Times New Roman" panose="02020603050405020304" pitchFamily="18" charset="0"/>
              </a:rPr>
              <a:t>Optimized Network Utilization</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QoS</a:t>
            </a:r>
            <a:r>
              <a:rPr lang="en-US" sz="1600" dirty="0">
                <a:solidFill>
                  <a:srgbClr val="002060"/>
                </a:solidFill>
                <a:latin typeface="Times New Roman" panose="02020603050405020304" pitchFamily="18" charset="0"/>
                <a:cs typeface="Times New Roman" panose="02020603050405020304" pitchFamily="18" charset="0"/>
              </a:rPr>
              <a:t> allows efficient use of available network resources by prioritizing traffic based on its importance, reducing wasted bandwidth</a:t>
            </a:r>
            <a:r>
              <a:rPr lang="en-US" sz="1600"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002060"/>
                </a:solidFill>
                <a:latin typeface="Times New Roman" panose="02020603050405020304" pitchFamily="18" charset="0"/>
                <a:cs typeface="Times New Roman" panose="02020603050405020304" pitchFamily="18" charset="0"/>
              </a:rPr>
              <a:t>Support for Diverse Applications</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err="1">
                <a:solidFill>
                  <a:srgbClr val="002060"/>
                </a:solidFill>
                <a:latin typeface="Times New Roman" panose="02020603050405020304" pitchFamily="18" charset="0"/>
                <a:cs typeface="Times New Roman" panose="02020603050405020304" pitchFamily="18" charset="0"/>
              </a:rPr>
              <a:t>QoS</a:t>
            </a:r>
            <a:r>
              <a:rPr lang="en-US" sz="1600" dirty="0">
                <a:solidFill>
                  <a:srgbClr val="002060"/>
                </a:solidFill>
                <a:latin typeface="Times New Roman" panose="02020603050405020304" pitchFamily="18" charset="0"/>
                <a:cs typeface="Times New Roman" panose="02020603050405020304" pitchFamily="18" charset="0"/>
              </a:rPr>
              <a:t> enables the coexistence of various applications on the same network infrastructure by managing traffic flows according to their specific requirements</a:t>
            </a:r>
            <a:r>
              <a:rPr lang="en-US" sz="1600"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1600" b="1" dirty="0">
                <a:solidFill>
                  <a:srgbClr val="002060"/>
                </a:solidFill>
                <a:latin typeface="Times New Roman" panose="02020603050405020304" pitchFamily="18" charset="0"/>
                <a:cs typeface="Times New Roman" panose="02020603050405020304" pitchFamily="18" charset="0"/>
              </a:rPr>
              <a:t>Prioritization</a:t>
            </a:r>
            <a:r>
              <a:rPr lang="en-US" altLang="en-US" sz="1600" dirty="0">
                <a:solidFill>
                  <a:srgbClr val="002060"/>
                </a:solidFill>
                <a:latin typeface="Times New Roman" panose="02020603050405020304" pitchFamily="18" charset="0"/>
                <a:cs typeface="Times New Roman" panose="02020603050405020304" pitchFamily="18" charset="0"/>
              </a:rPr>
              <a:t>: </a:t>
            </a:r>
            <a:r>
              <a:rPr lang="en-US" altLang="en-US" sz="1600" dirty="0" err="1">
                <a:solidFill>
                  <a:srgbClr val="002060"/>
                </a:solidFill>
                <a:latin typeface="Times New Roman" panose="02020603050405020304" pitchFamily="18" charset="0"/>
                <a:cs typeface="Times New Roman" panose="02020603050405020304" pitchFamily="18" charset="0"/>
              </a:rPr>
              <a:t>QoS</a:t>
            </a:r>
            <a:r>
              <a:rPr lang="en-US" altLang="en-US" sz="1600" dirty="0">
                <a:solidFill>
                  <a:srgbClr val="002060"/>
                </a:solidFill>
                <a:latin typeface="Times New Roman" panose="02020603050405020304" pitchFamily="18" charset="0"/>
                <a:cs typeface="Times New Roman" panose="02020603050405020304" pitchFamily="18" charset="0"/>
              </a:rPr>
              <a:t> allows network administrators to prioritize certain types of traffic over others. This ensures that critical applications, such as voice and video conferencing, receive sufficient bandwidth and low latency to operate smoothly.</a:t>
            </a:r>
          </a:p>
          <a:p>
            <a:pPr marL="285750" indent="-285750" algn="just">
              <a:buFont typeface="Arial" panose="020B0604020202020204" pitchFamily="34" charset="0"/>
              <a:buChar char="•"/>
            </a:pPr>
            <a:endParaRPr lang="en-US"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2266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Service-Benefits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4289920"/>
          </a:xfrm>
          <a:prstGeom prst="rect">
            <a:avLst/>
          </a:prstGeom>
        </p:spPr>
        <p:txBody>
          <a:bodyPr wrap="square">
            <a:spAutoFit/>
          </a:bodyPr>
          <a:lstStyle/>
          <a:p>
            <a:pPr algn="just"/>
            <a:r>
              <a:rPr lang="en-US" sz="1600" b="1" dirty="0" smtClean="0">
                <a:solidFill>
                  <a:srgbClr val="002060"/>
                </a:solidFill>
                <a:latin typeface="Times New Roman" panose="02020603050405020304" pitchFamily="18" charset="0"/>
                <a:cs typeface="Times New Roman" panose="02020603050405020304" pitchFamily="18" charset="0"/>
              </a:rPr>
              <a:t>Benefits </a:t>
            </a:r>
            <a:r>
              <a:rPr lang="en-US" sz="1600" b="1" dirty="0">
                <a:solidFill>
                  <a:srgbClr val="002060"/>
                </a:solidFill>
                <a:latin typeface="Times New Roman" panose="02020603050405020304" pitchFamily="18" charset="0"/>
                <a:cs typeface="Times New Roman" panose="02020603050405020304" pitchFamily="18" charset="0"/>
              </a:rPr>
              <a:t>of Quality of Service (</a:t>
            </a:r>
            <a:r>
              <a:rPr lang="en-US" sz="1600" b="1" dirty="0" err="1">
                <a:solidFill>
                  <a:srgbClr val="002060"/>
                </a:solidFill>
                <a:latin typeface="Times New Roman" panose="02020603050405020304" pitchFamily="18" charset="0"/>
                <a:cs typeface="Times New Roman" panose="02020603050405020304" pitchFamily="18" charset="0"/>
              </a:rPr>
              <a:t>QoS</a:t>
            </a:r>
            <a:r>
              <a:rPr lang="en-US" sz="1600" b="1" dirty="0" smtClean="0">
                <a:solidFill>
                  <a:srgbClr val="002060"/>
                </a:solidFill>
                <a:latin typeface="Times New Roman" panose="02020603050405020304" pitchFamily="18" charset="0"/>
                <a:cs typeface="Times New Roman" panose="02020603050405020304" pitchFamily="18" charset="0"/>
              </a:rPr>
              <a:t>):</a:t>
            </a:r>
          </a:p>
          <a:p>
            <a:pPr algn="just"/>
            <a:endParaRPr lang="en-US" sz="1600" b="1" dirty="0" smtClean="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1600" b="1" dirty="0" smtClean="0">
                <a:solidFill>
                  <a:srgbClr val="C00000"/>
                </a:solidFill>
                <a:latin typeface="Times New Roman" panose="02020603050405020304" pitchFamily="18" charset="0"/>
                <a:cs typeface="Times New Roman" panose="02020603050405020304" pitchFamily="18" charset="0"/>
              </a:rPr>
              <a:t>Reliability </a:t>
            </a:r>
            <a:r>
              <a:rPr lang="en-US" altLang="en-US" sz="1600" b="1" dirty="0">
                <a:solidFill>
                  <a:srgbClr val="C00000"/>
                </a:solidFill>
                <a:latin typeface="Times New Roman" panose="02020603050405020304" pitchFamily="18" charset="0"/>
                <a:cs typeface="Times New Roman" panose="02020603050405020304" pitchFamily="18" charset="0"/>
              </a:rPr>
              <a:t>and Stability</a:t>
            </a:r>
            <a:r>
              <a:rPr lang="en-US" altLang="en-US" sz="1600" dirty="0">
                <a:solidFill>
                  <a:srgbClr val="C00000"/>
                </a:solidFill>
                <a:latin typeface="Times New Roman" panose="02020603050405020304" pitchFamily="18" charset="0"/>
                <a:cs typeface="Times New Roman" panose="02020603050405020304" pitchFamily="18" charset="0"/>
              </a:rPr>
              <a:t>: </a:t>
            </a:r>
            <a:r>
              <a:rPr lang="en-US" altLang="en-US" sz="1600" dirty="0" err="1">
                <a:solidFill>
                  <a:srgbClr val="C00000"/>
                </a:solidFill>
                <a:latin typeface="Times New Roman" panose="02020603050405020304" pitchFamily="18" charset="0"/>
                <a:cs typeface="Times New Roman" panose="02020603050405020304" pitchFamily="18" charset="0"/>
              </a:rPr>
              <a:t>QoS</a:t>
            </a:r>
            <a:r>
              <a:rPr lang="en-US" altLang="en-US" sz="1600" dirty="0">
                <a:solidFill>
                  <a:srgbClr val="C00000"/>
                </a:solidFill>
                <a:latin typeface="Times New Roman" panose="02020603050405020304" pitchFamily="18" charset="0"/>
                <a:cs typeface="Times New Roman" panose="02020603050405020304" pitchFamily="18" charset="0"/>
              </a:rPr>
              <a:t> mechanisms can guarantee a minimum level of service quality for critical applications, even during periods of high network traffic or congestion. This reliability is crucial for maintaining productivity and communication in business environments</a:t>
            </a:r>
            <a:r>
              <a:rPr lang="en-US" altLang="en-US" sz="1600"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sz="1600"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1600" b="1" dirty="0">
                <a:solidFill>
                  <a:srgbClr val="C00000"/>
                </a:solidFill>
                <a:latin typeface="Times New Roman" panose="02020603050405020304" pitchFamily="18" charset="0"/>
                <a:cs typeface="Times New Roman" panose="02020603050405020304" pitchFamily="18" charset="0"/>
              </a:rPr>
              <a:t>Cost Efficiency</a:t>
            </a:r>
            <a:r>
              <a:rPr lang="en-US" altLang="en-US" sz="1600" dirty="0">
                <a:solidFill>
                  <a:srgbClr val="C00000"/>
                </a:solidFill>
                <a:latin typeface="Times New Roman" panose="02020603050405020304" pitchFamily="18" charset="0"/>
                <a:cs typeface="Times New Roman" panose="02020603050405020304" pitchFamily="18" charset="0"/>
              </a:rPr>
              <a:t>: By optimizing resource allocation and ensuring efficient use of network capacity, </a:t>
            </a:r>
            <a:r>
              <a:rPr lang="en-US" altLang="en-US" sz="1600" dirty="0" err="1">
                <a:solidFill>
                  <a:srgbClr val="C00000"/>
                </a:solidFill>
                <a:latin typeface="Times New Roman" panose="02020603050405020304" pitchFamily="18" charset="0"/>
                <a:cs typeface="Times New Roman" panose="02020603050405020304" pitchFamily="18" charset="0"/>
              </a:rPr>
              <a:t>QoS</a:t>
            </a:r>
            <a:r>
              <a:rPr lang="en-US" altLang="en-US" sz="1600" dirty="0">
                <a:solidFill>
                  <a:srgbClr val="C00000"/>
                </a:solidFill>
                <a:latin typeface="Times New Roman" panose="02020603050405020304" pitchFamily="18" charset="0"/>
                <a:cs typeface="Times New Roman" panose="02020603050405020304" pitchFamily="18" charset="0"/>
              </a:rPr>
              <a:t> helps organizations achieve cost savings. It reduces the need for over-provisioning of bandwidth and infrastructure upgrades by making better use of existing resources</a:t>
            </a:r>
            <a:r>
              <a:rPr lang="en-US" altLang="en-US" sz="1600"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sz="1600"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1600" b="1" dirty="0">
                <a:solidFill>
                  <a:srgbClr val="002060"/>
                </a:solidFill>
                <a:latin typeface="Times New Roman" panose="02020603050405020304" pitchFamily="18" charset="0"/>
                <a:cs typeface="Times New Roman" panose="02020603050405020304" pitchFamily="18" charset="0"/>
              </a:rPr>
              <a:t>Flexibility</a:t>
            </a:r>
            <a:r>
              <a:rPr lang="en-US" altLang="en-US" sz="1600" dirty="0">
                <a:solidFill>
                  <a:srgbClr val="002060"/>
                </a:solidFill>
                <a:latin typeface="Times New Roman" panose="02020603050405020304" pitchFamily="18" charset="0"/>
                <a:cs typeface="Times New Roman" panose="02020603050405020304" pitchFamily="18" charset="0"/>
              </a:rPr>
              <a:t>: </a:t>
            </a:r>
            <a:r>
              <a:rPr lang="en-US" altLang="en-US" sz="1600" dirty="0" err="1">
                <a:solidFill>
                  <a:srgbClr val="002060"/>
                </a:solidFill>
                <a:latin typeface="Times New Roman" panose="02020603050405020304" pitchFamily="18" charset="0"/>
                <a:cs typeface="Times New Roman" panose="02020603050405020304" pitchFamily="18" charset="0"/>
              </a:rPr>
              <a:t>QoS</a:t>
            </a:r>
            <a:r>
              <a:rPr lang="en-US" altLang="en-US" sz="1600" dirty="0">
                <a:solidFill>
                  <a:srgbClr val="002060"/>
                </a:solidFill>
                <a:latin typeface="Times New Roman" panose="02020603050405020304" pitchFamily="18" charset="0"/>
                <a:cs typeface="Times New Roman" panose="02020603050405020304" pitchFamily="18" charset="0"/>
              </a:rPr>
              <a:t> allows for flexibility in network management by enabling policies that can be adjusted based on changing traffic conditions, business priorities, and application requirements. This adaptability is essential in dynamic network environments</a:t>
            </a:r>
            <a:r>
              <a:rPr lang="en-US" altLang="en-US" sz="1600"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sz="1600"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sz="1600" b="1" dirty="0">
                <a:solidFill>
                  <a:srgbClr val="002060"/>
                </a:solidFill>
                <a:latin typeface="Times New Roman" panose="02020603050405020304" pitchFamily="18" charset="0"/>
                <a:cs typeface="Times New Roman" panose="02020603050405020304" pitchFamily="18" charset="0"/>
              </a:rPr>
              <a:t>Compliance and SLA Management</a:t>
            </a:r>
            <a:r>
              <a:rPr lang="en-US" altLang="en-US" sz="1600" dirty="0">
                <a:solidFill>
                  <a:srgbClr val="002060"/>
                </a:solidFill>
                <a:latin typeface="Times New Roman" panose="02020603050405020304" pitchFamily="18" charset="0"/>
                <a:cs typeface="Times New Roman" panose="02020603050405020304" pitchFamily="18" charset="0"/>
              </a:rPr>
              <a:t>: For service providers, </a:t>
            </a:r>
            <a:r>
              <a:rPr lang="en-US" altLang="en-US" sz="1600" dirty="0" err="1">
                <a:solidFill>
                  <a:srgbClr val="002060"/>
                </a:solidFill>
                <a:latin typeface="Times New Roman" panose="02020603050405020304" pitchFamily="18" charset="0"/>
                <a:cs typeface="Times New Roman" panose="02020603050405020304" pitchFamily="18" charset="0"/>
              </a:rPr>
              <a:t>QoS</a:t>
            </a:r>
            <a:r>
              <a:rPr lang="en-US" altLang="en-US" sz="1600" dirty="0">
                <a:solidFill>
                  <a:srgbClr val="002060"/>
                </a:solidFill>
                <a:latin typeface="Times New Roman" panose="02020603050405020304" pitchFamily="18" charset="0"/>
                <a:cs typeface="Times New Roman" panose="02020603050405020304" pitchFamily="18" charset="0"/>
              </a:rPr>
              <a:t> is often critical for meeting Service Level Agreements (SLAs) with customers. It provides the tools to enforce performance guarantees and ensure that contractual commitments regarding network performance are met</a:t>
            </a:r>
            <a:r>
              <a:rPr lang="en-US" altLang="en-US" sz="1600" dirty="0" smtClean="0">
                <a:solidFill>
                  <a:srgbClr val="002060"/>
                </a:solidFill>
                <a:latin typeface="Times New Roman" panose="02020603050405020304" pitchFamily="18" charset="0"/>
                <a:cs typeface="Times New Roman" panose="02020603050405020304" pitchFamily="18" charset="0"/>
              </a:rPr>
              <a:t>.</a:t>
            </a:r>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30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Service-Parameters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5016758"/>
          </a:xfrm>
          <a:prstGeom prst="rect">
            <a:avLst/>
          </a:prstGeom>
        </p:spPr>
        <p:txBody>
          <a:bodyPr wrap="square">
            <a:spAutoFit/>
          </a:bodyPr>
          <a:lstStyle/>
          <a:p>
            <a:pPr marL="285750" indent="-285750" algn="just">
              <a:buFont typeface="Arial" panose="020B0604020202020204" pitchFamily="34" charset="0"/>
              <a:buChar char="•"/>
            </a:pPr>
            <a:r>
              <a:rPr lang="en-US" sz="1600" b="1" dirty="0">
                <a:solidFill>
                  <a:srgbClr val="C00000"/>
                </a:solidFill>
                <a:latin typeface="Times New Roman" panose="02020603050405020304" pitchFamily="18" charset="0"/>
                <a:cs typeface="Times New Roman" panose="02020603050405020304" pitchFamily="18" charset="0"/>
              </a:rPr>
              <a:t>Quality of Service (</a:t>
            </a:r>
            <a:r>
              <a:rPr lang="en-US" sz="1600" b="1" dirty="0" err="1">
                <a:solidFill>
                  <a:srgbClr val="C00000"/>
                </a:solidFill>
                <a:latin typeface="Times New Roman" panose="02020603050405020304" pitchFamily="18" charset="0"/>
                <a:cs typeface="Times New Roman" panose="02020603050405020304" pitchFamily="18" charset="0"/>
              </a:rPr>
              <a:t>QoS</a:t>
            </a:r>
            <a:r>
              <a:rPr lang="en-US" sz="1600" b="1" dirty="0">
                <a:solidFill>
                  <a:srgbClr val="C00000"/>
                </a:solidFill>
                <a:latin typeface="Times New Roman" panose="02020603050405020304" pitchFamily="18" charset="0"/>
                <a:cs typeface="Times New Roman" panose="02020603050405020304" pitchFamily="18" charset="0"/>
              </a:rPr>
              <a:t>) </a:t>
            </a:r>
            <a:r>
              <a:rPr lang="en-US" sz="1600" dirty="0">
                <a:solidFill>
                  <a:srgbClr val="C00000"/>
                </a:solidFill>
                <a:latin typeface="Times New Roman" panose="02020603050405020304" pitchFamily="18" charset="0"/>
                <a:cs typeface="Times New Roman" panose="02020603050405020304" pitchFamily="18" charset="0"/>
              </a:rPr>
              <a:t>parameters refer to the specific metrics and attributes that define and govern the performance characteristics of network traffic. These parameters are used to manage and prioritize traffic according to the requirements of different applications and users. </a:t>
            </a:r>
          </a:p>
          <a:p>
            <a:pPr marL="285750" indent="-285750" algn="just">
              <a:buFont typeface="Arial" panose="020B0604020202020204" pitchFamily="34" charset="0"/>
              <a:buChar char="•"/>
            </a:pPr>
            <a:r>
              <a:rPr lang="en-US" sz="1600" b="1" dirty="0">
                <a:solidFill>
                  <a:srgbClr val="C00000"/>
                </a:solidFill>
                <a:latin typeface="Times New Roman" panose="02020603050405020304" pitchFamily="18" charset="0"/>
                <a:cs typeface="Times New Roman" panose="02020603050405020304" pitchFamily="18" charset="0"/>
              </a:rPr>
              <a:t>Bandwidth</a:t>
            </a:r>
            <a:r>
              <a:rPr lang="en-US" sz="1600" dirty="0">
                <a:solidFill>
                  <a:srgbClr val="C00000"/>
                </a:solidFill>
                <a:latin typeface="Times New Roman" panose="02020603050405020304" pitchFamily="18" charset="0"/>
                <a:cs typeface="Times New Roman" panose="02020603050405020304" pitchFamily="18" charset="0"/>
              </a:rPr>
              <a:t>: Bandwidth refers to the maximum data transfer rate of a network or internet connection. </a:t>
            </a:r>
            <a:r>
              <a:rPr lang="en-US" sz="1600" dirty="0" err="1">
                <a:solidFill>
                  <a:srgbClr val="C00000"/>
                </a:solidFill>
                <a:latin typeface="Times New Roman" panose="02020603050405020304" pitchFamily="18" charset="0"/>
                <a:cs typeface="Times New Roman" panose="02020603050405020304" pitchFamily="18" charset="0"/>
              </a:rPr>
              <a:t>QoS</a:t>
            </a:r>
            <a:r>
              <a:rPr lang="en-US" sz="1600" dirty="0">
                <a:solidFill>
                  <a:srgbClr val="C00000"/>
                </a:solidFill>
                <a:latin typeface="Times New Roman" panose="02020603050405020304" pitchFamily="18" charset="0"/>
                <a:cs typeface="Times New Roman" panose="02020603050405020304" pitchFamily="18" charset="0"/>
              </a:rPr>
              <a:t> mechanisms can allocate specific amounts of bandwidth to different types of traffic or applications to ensure they receive the necessary resources for optimal performance</a:t>
            </a:r>
            <a:r>
              <a:rPr lang="en-US" sz="16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b="1" dirty="0" smtClean="0">
                <a:solidFill>
                  <a:srgbClr val="C00000"/>
                </a:solidFill>
                <a:latin typeface="Times New Roman" panose="02020603050405020304" pitchFamily="18" charset="0"/>
                <a:cs typeface="Times New Roman" panose="02020603050405020304" pitchFamily="18" charset="0"/>
              </a:rPr>
              <a:t>Latency</a:t>
            </a:r>
            <a:r>
              <a:rPr lang="en-US" sz="1600" dirty="0">
                <a:solidFill>
                  <a:srgbClr val="C00000"/>
                </a:solidFill>
                <a:latin typeface="Times New Roman" panose="02020603050405020304" pitchFamily="18" charset="0"/>
                <a:cs typeface="Times New Roman" panose="02020603050405020304" pitchFamily="18" charset="0"/>
              </a:rPr>
              <a:t>: Latency, often referred to as delay, is the time it takes for a packet of data to travel from its source to its destination. Low latency is crucial for real-time applications like voice and video conferencing to maintain smooth and seamless communication</a:t>
            </a:r>
            <a:r>
              <a:rPr lang="en-US" sz="1600"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600" b="1" dirty="0">
                <a:solidFill>
                  <a:srgbClr val="002060"/>
                </a:solidFill>
                <a:latin typeface="Times New Roman" panose="02020603050405020304" pitchFamily="18" charset="0"/>
                <a:cs typeface="Times New Roman" panose="02020603050405020304" pitchFamily="18" charset="0"/>
              </a:rPr>
              <a:t>Jitter</a:t>
            </a:r>
            <a:r>
              <a:rPr lang="en-US" altLang="en-US" sz="1600" dirty="0">
                <a:solidFill>
                  <a:srgbClr val="002060"/>
                </a:solidFill>
                <a:latin typeface="Times New Roman" panose="02020603050405020304" pitchFamily="18" charset="0"/>
                <a:cs typeface="Times New Roman" panose="02020603050405020304" pitchFamily="18" charset="0"/>
              </a:rPr>
              <a:t>: Jitter is the variation in packet arrival times at the destination. It can cause packets to arrive out of order, leading to disruptions in applications that require packets to be received in a specific sequence (e.g., streaming media). </a:t>
            </a:r>
            <a:r>
              <a:rPr lang="en-US" altLang="en-US" sz="1600" dirty="0" err="1">
                <a:solidFill>
                  <a:srgbClr val="002060"/>
                </a:solidFill>
                <a:latin typeface="Times New Roman" panose="02020603050405020304" pitchFamily="18" charset="0"/>
                <a:cs typeface="Times New Roman" panose="02020603050405020304" pitchFamily="18" charset="0"/>
              </a:rPr>
              <a:t>QoS</a:t>
            </a:r>
            <a:r>
              <a:rPr lang="en-US" altLang="en-US" sz="1600" dirty="0">
                <a:solidFill>
                  <a:srgbClr val="002060"/>
                </a:solidFill>
                <a:latin typeface="Times New Roman" panose="02020603050405020304" pitchFamily="18" charset="0"/>
                <a:cs typeface="Times New Roman" panose="02020603050405020304" pitchFamily="18" charset="0"/>
              </a:rPr>
              <a:t> mechanisms aim to minimize jitter to ensure consistent delivery of packets.</a:t>
            </a:r>
          </a:p>
          <a:p>
            <a:pPr marL="285750" lvl="0" indent="-285750" algn="just" eaLnBrk="0" fontAlgn="base" hangingPunct="0">
              <a:spcBef>
                <a:spcPct val="0"/>
              </a:spcBef>
              <a:spcAft>
                <a:spcPct val="0"/>
              </a:spcAft>
              <a:buClrTx/>
              <a:buFont typeface="Arial" panose="020B0604020202020204" pitchFamily="34" charset="0"/>
              <a:buChar char="•"/>
            </a:pPr>
            <a:r>
              <a:rPr lang="en-US" altLang="en-US" sz="1600" b="1" dirty="0">
                <a:solidFill>
                  <a:srgbClr val="002060"/>
                </a:solidFill>
                <a:latin typeface="Times New Roman" panose="02020603050405020304" pitchFamily="18" charset="0"/>
                <a:cs typeface="Times New Roman" panose="02020603050405020304" pitchFamily="18" charset="0"/>
              </a:rPr>
              <a:t>Packet Loss</a:t>
            </a:r>
            <a:r>
              <a:rPr lang="en-US" altLang="en-US" sz="1600" dirty="0">
                <a:solidFill>
                  <a:srgbClr val="002060"/>
                </a:solidFill>
                <a:latin typeface="Times New Roman" panose="02020603050405020304" pitchFamily="18" charset="0"/>
                <a:cs typeface="Times New Roman" panose="02020603050405020304" pitchFamily="18" charset="0"/>
              </a:rPr>
              <a:t>: Packet loss occurs when packets of data are dropped during transmission and do not reach their intended destination. </a:t>
            </a:r>
            <a:r>
              <a:rPr lang="en-US" altLang="en-US" sz="1600" dirty="0" err="1">
                <a:solidFill>
                  <a:srgbClr val="002060"/>
                </a:solidFill>
                <a:latin typeface="Times New Roman" panose="02020603050405020304" pitchFamily="18" charset="0"/>
                <a:cs typeface="Times New Roman" panose="02020603050405020304" pitchFamily="18" charset="0"/>
              </a:rPr>
              <a:t>QoS</a:t>
            </a:r>
            <a:r>
              <a:rPr lang="en-US" altLang="en-US" sz="1600" dirty="0">
                <a:solidFill>
                  <a:srgbClr val="002060"/>
                </a:solidFill>
                <a:latin typeface="Times New Roman" panose="02020603050405020304" pitchFamily="18" charset="0"/>
                <a:cs typeface="Times New Roman" panose="02020603050405020304" pitchFamily="18" charset="0"/>
              </a:rPr>
              <a:t> helps mitigate packet loss by prioritizing critical traffic and ensuring that network resources are managed efficiently to minimize the chances of congestion-related packet loss.</a:t>
            </a:r>
          </a:p>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4023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Service-Parameters</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71405" cy="3970318"/>
          </a:xfrm>
          <a:prstGeom prst="rect">
            <a:avLst/>
          </a:prstGeom>
        </p:spPr>
        <p:txBody>
          <a:bodyPr wrap="square">
            <a:spAutoFit/>
          </a:bodyPr>
          <a:lstStyle/>
          <a:p>
            <a:pPr lvl="0" algn="just" eaLnBrk="0" fontAlgn="base" hangingPunct="0">
              <a:spcBef>
                <a:spcPct val="0"/>
              </a:spcBef>
              <a:spcAft>
                <a:spcPct val="0"/>
              </a:spcAft>
              <a:buClrTx/>
              <a:buFontTx/>
              <a:buChar char="•"/>
            </a:pPr>
            <a:r>
              <a:rPr lang="en-US" altLang="en-US" b="1" dirty="0" smtClean="0">
                <a:solidFill>
                  <a:srgbClr val="C00000"/>
                </a:solidFill>
                <a:latin typeface="Times New Roman" panose="02020603050405020304" pitchFamily="18" charset="0"/>
                <a:cs typeface="Times New Roman" panose="02020603050405020304" pitchFamily="18" charset="0"/>
              </a:rPr>
              <a:t>Reliability</a:t>
            </a:r>
            <a:r>
              <a:rPr lang="en-US" altLang="en-US" dirty="0">
                <a:solidFill>
                  <a:srgbClr val="C00000"/>
                </a:solidFill>
                <a:latin typeface="Times New Roman" panose="02020603050405020304" pitchFamily="18" charset="0"/>
                <a:cs typeface="Times New Roman" panose="02020603050405020304" pitchFamily="18" charset="0"/>
              </a:rPr>
              <a:t>: Reliability refers to the consistency and predictability of network performance. </a:t>
            </a:r>
            <a:r>
              <a:rPr lang="en-US" altLang="en-US" dirty="0" err="1">
                <a:solidFill>
                  <a:srgbClr val="C00000"/>
                </a:solidFill>
                <a:latin typeface="Times New Roman" panose="02020603050405020304" pitchFamily="18" charset="0"/>
                <a:cs typeface="Times New Roman" panose="02020603050405020304" pitchFamily="18" charset="0"/>
              </a:rPr>
              <a:t>QoS</a:t>
            </a:r>
            <a:r>
              <a:rPr lang="en-US" altLang="en-US" dirty="0">
                <a:solidFill>
                  <a:srgbClr val="C00000"/>
                </a:solidFill>
                <a:latin typeface="Times New Roman" panose="02020603050405020304" pitchFamily="18" charset="0"/>
                <a:cs typeface="Times New Roman" panose="02020603050405020304" pitchFamily="18" charset="0"/>
              </a:rPr>
              <a:t> mechanisms can enforce policies to guarantee a certain level of service quality for critical applications, even under varying network conditions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r>
              <a:rPr lang="en-US" altLang="en-US" b="1" dirty="0" smtClean="0">
                <a:solidFill>
                  <a:srgbClr val="C00000"/>
                </a:solidFill>
                <a:latin typeface="Times New Roman" panose="02020603050405020304" pitchFamily="18" charset="0"/>
                <a:cs typeface="Times New Roman" panose="02020603050405020304" pitchFamily="18" charset="0"/>
              </a:rPr>
              <a:t>Throughput</a:t>
            </a:r>
            <a:r>
              <a:rPr lang="en-US" altLang="en-US" dirty="0">
                <a:solidFill>
                  <a:srgbClr val="C00000"/>
                </a:solidFill>
                <a:latin typeface="Times New Roman" panose="02020603050405020304" pitchFamily="18" charset="0"/>
                <a:cs typeface="Times New Roman" panose="02020603050405020304" pitchFamily="18" charset="0"/>
              </a:rPr>
              <a:t>: Throughput is the actual rate of successful data transmission over a network connection. </a:t>
            </a:r>
            <a:r>
              <a:rPr lang="en-US" altLang="en-US" dirty="0" err="1">
                <a:solidFill>
                  <a:srgbClr val="C00000"/>
                </a:solidFill>
                <a:latin typeface="Times New Roman" panose="02020603050405020304" pitchFamily="18" charset="0"/>
                <a:cs typeface="Times New Roman" panose="02020603050405020304" pitchFamily="18" charset="0"/>
              </a:rPr>
              <a:t>QoS</a:t>
            </a:r>
            <a:r>
              <a:rPr lang="en-US" altLang="en-US" dirty="0">
                <a:solidFill>
                  <a:srgbClr val="C00000"/>
                </a:solidFill>
                <a:latin typeface="Times New Roman" panose="02020603050405020304" pitchFamily="18" charset="0"/>
                <a:cs typeface="Times New Roman" panose="02020603050405020304" pitchFamily="18" charset="0"/>
              </a:rPr>
              <a:t> can influence throughput by managing congestion, allocating bandwidth, and prioritizing traffic to optimize overall network efficiency</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r>
              <a:rPr lang="en-US" altLang="en-US" b="1" dirty="0" smtClean="0">
                <a:solidFill>
                  <a:srgbClr val="C00000"/>
                </a:solidFill>
                <a:latin typeface="Times New Roman" panose="02020603050405020304" pitchFamily="18" charset="0"/>
                <a:cs typeface="Times New Roman" panose="02020603050405020304" pitchFamily="18" charset="0"/>
              </a:rPr>
              <a:t>Priority</a:t>
            </a:r>
            <a:r>
              <a:rPr lang="en-US" altLang="en-US" dirty="0">
                <a:solidFill>
                  <a:srgbClr val="C00000"/>
                </a:solidFill>
                <a:latin typeface="Times New Roman" panose="02020603050405020304" pitchFamily="18" charset="0"/>
                <a:cs typeface="Times New Roman" panose="02020603050405020304" pitchFamily="18" charset="0"/>
              </a:rPr>
              <a:t>: </a:t>
            </a:r>
            <a:r>
              <a:rPr lang="en-US" altLang="en-US" dirty="0" err="1">
                <a:solidFill>
                  <a:srgbClr val="C00000"/>
                </a:solidFill>
                <a:latin typeface="Times New Roman" panose="02020603050405020304" pitchFamily="18" charset="0"/>
                <a:cs typeface="Times New Roman" panose="02020603050405020304" pitchFamily="18" charset="0"/>
              </a:rPr>
              <a:t>QoS</a:t>
            </a:r>
            <a:r>
              <a:rPr lang="en-US" altLang="en-US" dirty="0">
                <a:solidFill>
                  <a:srgbClr val="C00000"/>
                </a:solidFill>
                <a:latin typeface="Times New Roman" panose="02020603050405020304" pitchFamily="18" charset="0"/>
                <a:cs typeface="Times New Roman" panose="02020603050405020304" pitchFamily="18" charset="0"/>
              </a:rPr>
              <a:t> allows administrators to assign priorities to different types of traffic or applications based on their importance or sensitivity to delays. This ensures that critical applications receive preferential treatment during periods of congestion or limited resources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r>
              <a:rPr lang="en-US" altLang="en-US" b="1" dirty="0" smtClean="0">
                <a:solidFill>
                  <a:srgbClr val="002060"/>
                </a:solidFill>
                <a:latin typeface="Times New Roman" panose="02020603050405020304" pitchFamily="18" charset="0"/>
                <a:cs typeface="Times New Roman" panose="02020603050405020304" pitchFamily="18" charset="0"/>
              </a:rPr>
              <a:t>Service </a:t>
            </a:r>
            <a:r>
              <a:rPr lang="en-US" altLang="en-US" b="1" dirty="0">
                <a:solidFill>
                  <a:srgbClr val="002060"/>
                </a:solidFill>
                <a:latin typeface="Times New Roman" panose="02020603050405020304" pitchFamily="18" charset="0"/>
                <a:cs typeface="Times New Roman" panose="02020603050405020304" pitchFamily="18" charset="0"/>
              </a:rPr>
              <a:t>Level Agreement (SLA) Compliance</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err="1">
                <a:solidFill>
                  <a:srgbClr val="002060"/>
                </a:solidFill>
                <a:latin typeface="Times New Roman" panose="02020603050405020304" pitchFamily="18" charset="0"/>
                <a:cs typeface="Times New Roman" panose="02020603050405020304" pitchFamily="18" charset="0"/>
              </a:rPr>
              <a:t>QoS</a:t>
            </a:r>
            <a:r>
              <a:rPr lang="en-US" altLang="en-US" dirty="0">
                <a:solidFill>
                  <a:srgbClr val="002060"/>
                </a:solidFill>
                <a:latin typeface="Times New Roman" panose="02020603050405020304" pitchFamily="18" charset="0"/>
                <a:cs typeface="Times New Roman" panose="02020603050405020304" pitchFamily="18" charset="0"/>
              </a:rPr>
              <a:t> parameters are often defined in SLAs between service providers and customers. These parameters specify the expected levels of performance, such as minimum bandwidth, latency thresholds, and reliability guarantees, which </a:t>
            </a:r>
            <a:r>
              <a:rPr lang="en-US" altLang="en-US" dirty="0" err="1">
                <a:solidFill>
                  <a:srgbClr val="002060"/>
                </a:solidFill>
                <a:latin typeface="Times New Roman" panose="02020603050405020304" pitchFamily="18" charset="0"/>
                <a:cs typeface="Times New Roman" panose="02020603050405020304" pitchFamily="18" charset="0"/>
              </a:rPr>
              <a:t>QoS</a:t>
            </a:r>
            <a:r>
              <a:rPr lang="en-US" altLang="en-US" dirty="0">
                <a:solidFill>
                  <a:srgbClr val="002060"/>
                </a:solidFill>
                <a:latin typeface="Times New Roman" panose="02020603050405020304" pitchFamily="18" charset="0"/>
                <a:cs typeface="Times New Roman" panose="02020603050405020304" pitchFamily="18" charset="0"/>
              </a:rPr>
              <a:t> mechanisms must uphold</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r>
              <a:rPr lang="en-US" altLang="en-US" b="1" dirty="0" smtClean="0">
                <a:solidFill>
                  <a:srgbClr val="002060"/>
                </a:solidFill>
                <a:latin typeface="Times New Roman" panose="02020603050405020304" pitchFamily="18" charset="0"/>
                <a:cs typeface="Times New Roman" panose="02020603050405020304" pitchFamily="18" charset="0"/>
              </a:rPr>
              <a:t>Classification</a:t>
            </a:r>
            <a:r>
              <a:rPr lang="en-US" altLang="en-US" dirty="0">
                <a:solidFill>
                  <a:srgbClr val="002060"/>
                </a:solidFill>
                <a:latin typeface="Times New Roman" panose="02020603050405020304" pitchFamily="18" charset="0"/>
                <a:cs typeface="Times New Roman" panose="02020603050405020304" pitchFamily="18" charset="0"/>
              </a:rPr>
              <a:t>: Classification involves identifying and categorizing different types of traffic based on specific criteria (e.g., application type, source/destination address, protocol). </a:t>
            </a:r>
            <a:r>
              <a:rPr lang="en-US" altLang="en-US" dirty="0" err="1">
                <a:solidFill>
                  <a:srgbClr val="002060"/>
                </a:solidFill>
                <a:latin typeface="Times New Roman" panose="02020603050405020304" pitchFamily="18" charset="0"/>
                <a:cs typeface="Times New Roman" panose="02020603050405020304" pitchFamily="18" charset="0"/>
              </a:rPr>
              <a:t>QoS</a:t>
            </a:r>
            <a:r>
              <a:rPr lang="en-US" altLang="en-US" dirty="0">
                <a:solidFill>
                  <a:srgbClr val="002060"/>
                </a:solidFill>
                <a:latin typeface="Times New Roman" panose="02020603050405020304" pitchFamily="18" charset="0"/>
                <a:cs typeface="Times New Roman" panose="02020603050405020304" pitchFamily="18" charset="0"/>
              </a:rPr>
              <a:t> mechanisms use classification to apply appropriate policies and treatments to each type of traffic.</a:t>
            </a:r>
          </a:p>
          <a:p>
            <a:pPr lvl="0"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Policing and Shaping</a:t>
            </a:r>
            <a:r>
              <a:rPr lang="en-US" altLang="en-US" dirty="0">
                <a:solidFill>
                  <a:srgbClr val="002060"/>
                </a:solidFill>
                <a:latin typeface="Times New Roman" panose="02020603050405020304" pitchFamily="18" charset="0"/>
                <a:cs typeface="Times New Roman" panose="02020603050405020304" pitchFamily="18" charset="0"/>
              </a:rPr>
              <a:t>: </a:t>
            </a:r>
            <a:r>
              <a:rPr lang="en-US" altLang="en-US" dirty="0" err="1">
                <a:solidFill>
                  <a:srgbClr val="002060"/>
                </a:solidFill>
                <a:latin typeface="Times New Roman" panose="02020603050405020304" pitchFamily="18" charset="0"/>
                <a:cs typeface="Times New Roman" panose="02020603050405020304" pitchFamily="18" charset="0"/>
              </a:rPr>
              <a:t>QoS</a:t>
            </a:r>
            <a:r>
              <a:rPr lang="en-US" altLang="en-US" dirty="0">
                <a:solidFill>
                  <a:srgbClr val="002060"/>
                </a:solidFill>
                <a:latin typeface="Times New Roman" panose="02020603050405020304" pitchFamily="18" charset="0"/>
                <a:cs typeface="Times New Roman" panose="02020603050405020304" pitchFamily="18" charset="0"/>
              </a:rPr>
              <a:t> mechanisms include policing (enforcing traffic limits) and shaping (buffering and scheduling traffic) to regulate and control the flow of data through the network according to defined </a:t>
            </a:r>
            <a:r>
              <a:rPr lang="en-US" altLang="en-US" dirty="0" err="1">
                <a:solidFill>
                  <a:srgbClr val="002060"/>
                </a:solidFill>
                <a:latin typeface="Times New Roman" panose="02020603050405020304" pitchFamily="18" charset="0"/>
                <a:cs typeface="Times New Roman" panose="02020603050405020304" pitchFamily="18" charset="0"/>
              </a:rPr>
              <a:t>QoS</a:t>
            </a:r>
            <a:r>
              <a:rPr lang="en-US" altLang="en-US" dirty="0">
                <a:solidFill>
                  <a:srgbClr val="002060"/>
                </a:solidFill>
                <a:latin typeface="Times New Roman" panose="02020603050405020304" pitchFamily="18" charset="0"/>
                <a:cs typeface="Times New Roman" panose="02020603050405020304" pitchFamily="18" charset="0"/>
              </a:rPr>
              <a:t> parameters</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endParaRPr>
          </a:p>
          <a:p>
            <a:pPr marL="457200" indent="-342900" algn="just">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830997"/>
          </a:xfrm>
          <a:prstGeom prst="rect">
            <a:avLst/>
          </a:prstGeom>
        </p:spPr>
        <p:txBody>
          <a:bodyPr wrap="square">
            <a:spAutoFit/>
          </a:bodyPr>
          <a:lstStyle/>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203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Service-Requirements</a:t>
            </a:r>
            <a:endParaRPr lang="en-US" sz="2400" b="1" dirty="0">
              <a:solidFill>
                <a:srgbClr val="002060"/>
              </a:solidFill>
            </a:endParaRPr>
          </a:p>
        </p:txBody>
      </p:sp>
      <p:sp>
        <p:nvSpPr>
          <p:cNvPr id="6" name="Rectangle 5"/>
          <p:cNvSpPr/>
          <p:nvPr/>
        </p:nvSpPr>
        <p:spPr>
          <a:xfrm>
            <a:off x="87086" y="919844"/>
            <a:ext cx="8904514" cy="4185761"/>
          </a:xfrm>
          <a:prstGeom prst="rect">
            <a:avLst/>
          </a:prstGeom>
        </p:spPr>
        <p:txBody>
          <a:bodyPr wrap="square">
            <a:spAutoFit/>
          </a:bodyPr>
          <a:lstStyle/>
          <a:p>
            <a:pPr algn="just" fontAlgn="base"/>
            <a:r>
              <a:rPr lang="en-US" dirty="0" smtClean="0">
                <a:solidFill>
                  <a:srgbClr val="C00000"/>
                </a:solidFill>
                <a:latin typeface="Times New Roman" panose="02020603050405020304" pitchFamily="18" charset="0"/>
                <a:cs typeface="Times New Roman" panose="02020603050405020304" pitchFamily="18" charset="0"/>
              </a:rPr>
              <a:t>1. Latency : Real time applications &lt;50ms  (</a:t>
            </a:r>
            <a:r>
              <a:rPr lang="en-US" dirty="0" err="1" smtClean="0">
                <a:solidFill>
                  <a:srgbClr val="C00000"/>
                </a:solidFill>
                <a:latin typeface="Times New Roman" panose="02020603050405020304" pitchFamily="18" charset="0"/>
                <a:cs typeface="Times New Roman" panose="02020603050405020304" pitchFamily="18" charset="0"/>
              </a:rPr>
              <a:t>Eg</a:t>
            </a:r>
            <a:r>
              <a:rPr lang="en-US" dirty="0" smtClean="0">
                <a:solidFill>
                  <a:srgbClr val="C00000"/>
                </a:solidFill>
                <a:latin typeface="Times New Roman" panose="02020603050405020304" pitchFamily="18" charset="0"/>
                <a:cs typeface="Times New Roman" panose="02020603050405020304" pitchFamily="18" charset="0"/>
              </a:rPr>
              <a:t> VoIP, Video Conferencing)</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Interactive applications &lt;100 </a:t>
            </a:r>
            <a:r>
              <a:rPr lang="en-US" dirty="0" err="1" smtClean="0">
                <a:solidFill>
                  <a:srgbClr val="C00000"/>
                </a:solidFill>
                <a:latin typeface="Times New Roman" panose="02020603050405020304" pitchFamily="18" charset="0"/>
                <a:cs typeface="Times New Roman" panose="02020603050405020304" pitchFamily="18" charset="0"/>
              </a:rPr>
              <a:t>ms</a:t>
            </a:r>
            <a:r>
              <a:rPr lang="en-US" dirty="0" smtClean="0">
                <a:solidFill>
                  <a:srgbClr val="C00000"/>
                </a:solidFill>
                <a:latin typeface="Times New Roman" panose="02020603050405020304" pitchFamily="18" charset="0"/>
                <a:cs typeface="Times New Roman" panose="02020603050405020304" pitchFamily="18" charset="0"/>
              </a:rPr>
              <a:t>(Online gaming, Virtual reality)</a:t>
            </a:r>
          </a:p>
          <a:p>
            <a:pPr algn="just" fontAlgn="base"/>
            <a:endParaRPr lang="en-US" dirty="0" smtClean="0">
              <a:solidFill>
                <a:srgbClr val="002060"/>
              </a:solidFill>
              <a:latin typeface="Times New Roman" panose="02020603050405020304" pitchFamily="18" charset="0"/>
              <a:cs typeface="Times New Roman" panose="02020603050405020304" pitchFamily="18" charset="0"/>
            </a:endParaRPr>
          </a:p>
          <a:p>
            <a:pPr algn="just" fontAlgn="base"/>
            <a:r>
              <a:rPr lang="en-US" dirty="0" smtClean="0">
                <a:solidFill>
                  <a:srgbClr val="C00000"/>
                </a:solidFill>
                <a:latin typeface="Times New Roman" panose="02020603050405020304" pitchFamily="18" charset="0"/>
                <a:cs typeface="Times New Roman" panose="02020603050405020304" pitchFamily="18" charset="0"/>
              </a:rPr>
              <a:t>2. Bandwidth : High definition video streaming: 5-10 Mbps</a:t>
            </a:r>
          </a:p>
          <a:p>
            <a:pPr algn="just" fontAlgn="base"/>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Standard </a:t>
            </a:r>
            <a:r>
              <a:rPr lang="en-US" dirty="0">
                <a:solidFill>
                  <a:srgbClr val="C00000"/>
                </a:solidFill>
                <a:latin typeface="Times New Roman" panose="02020603050405020304" pitchFamily="18" charset="0"/>
                <a:cs typeface="Times New Roman" panose="02020603050405020304" pitchFamily="18" charset="0"/>
              </a:rPr>
              <a:t>V</a:t>
            </a:r>
            <a:r>
              <a:rPr lang="en-US" dirty="0" smtClean="0">
                <a:solidFill>
                  <a:srgbClr val="C00000"/>
                </a:solidFill>
                <a:latin typeface="Times New Roman" panose="02020603050405020304" pitchFamily="18" charset="0"/>
                <a:cs typeface="Times New Roman" panose="02020603050405020304" pitchFamily="18" charset="0"/>
              </a:rPr>
              <a:t>ideo streaming : 1-5 Mbps</a:t>
            </a: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Audio streaming: 32-128kbps</a:t>
            </a: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Online gaming:1-5 Mbps</a:t>
            </a:r>
          </a:p>
          <a:p>
            <a:pPr algn="just" fontAlgn="base"/>
            <a:endParaRPr lang="en-US" dirty="0" smtClean="0">
              <a:solidFill>
                <a:srgbClr val="002060"/>
              </a:solidFill>
              <a:latin typeface="Times New Roman" panose="02020603050405020304" pitchFamily="18" charset="0"/>
              <a:cs typeface="Times New Roman" panose="02020603050405020304" pitchFamily="18" charset="0"/>
            </a:endParaRPr>
          </a:p>
          <a:p>
            <a:pPr algn="just" fontAlgn="base"/>
            <a:r>
              <a:rPr lang="en-US" dirty="0" smtClean="0">
                <a:solidFill>
                  <a:srgbClr val="002060"/>
                </a:solidFill>
                <a:latin typeface="Times New Roman" panose="02020603050405020304" pitchFamily="18" charset="0"/>
                <a:cs typeface="Times New Roman" panose="02020603050405020304" pitchFamily="18" charset="0"/>
              </a:rPr>
              <a:t>3. Jitter</a:t>
            </a:r>
          </a:p>
          <a:p>
            <a:pPr algn="just" fontAlgn="base"/>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Real time applications &lt;10 </a:t>
            </a:r>
            <a:r>
              <a:rPr lang="en-US" dirty="0" err="1" smtClean="0">
                <a:solidFill>
                  <a:srgbClr val="002060"/>
                </a:solidFill>
                <a:latin typeface="Times New Roman" panose="02020603050405020304" pitchFamily="18" charset="0"/>
                <a:cs typeface="Times New Roman" panose="02020603050405020304" pitchFamily="18" charset="0"/>
              </a:rPr>
              <a:t>Ms</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Interactive applications&lt;20 </a:t>
            </a:r>
            <a:r>
              <a:rPr lang="en-US" dirty="0" err="1" smtClean="0">
                <a:solidFill>
                  <a:srgbClr val="002060"/>
                </a:solidFill>
                <a:latin typeface="Times New Roman" panose="02020603050405020304" pitchFamily="18" charset="0"/>
                <a:cs typeface="Times New Roman" panose="02020603050405020304" pitchFamily="18" charset="0"/>
              </a:rPr>
              <a:t>Ms</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Non interactive applications&lt;50 </a:t>
            </a:r>
            <a:r>
              <a:rPr lang="en-US" dirty="0" err="1" smtClean="0">
                <a:solidFill>
                  <a:srgbClr val="002060"/>
                </a:solidFill>
                <a:latin typeface="Times New Roman" panose="02020603050405020304" pitchFamily="18" charset="0"/>
                <a:cs typeface="Times New Roman" panose="02020603050405020304" pitchFamily="18" charset="0"/>
              </a:rPr>
              <a:t>Ms</a:t>
            </a:r>
            <a:endParaRPr lang="en-US" dirty="0" smtClean="0">
              <a:solidFill>
                <a:srgbClr val="002060"/>
              </a:solidFill>
              <a:latin typeface="Times New Roman" panose="02020603050405020304" pitchFamily="18" charset="0"/>
              <a:cs typeface="Times New Roman" panose="02020603050405020304" pitchFamily="18" charset="0"/>
            </a:endParaRPr>
          </a:p>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1169551"/>
          </a:xfrm>
          <a:prstGeom prst="rect">
            <a:avLst/>
          </a:prstGeom>
        </p:spPr>
        <p:txBody>
          <a:bodyPr wrap="square">
            <a:spAutoFit/>
          </a:bodyPr>
          <a:lstStyle/>
          <a:p>
            <a:endParaRPr lang="en-US" b="1" dirty="0" smtClean="0">
              <a:solidFill>
                <a:srgbClr val="C00000"/>
              </a:solidFill>
              <a:latin typeface="var(--font-primary)"/>
            </a:endParaRPr>
          </a:p>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830997"/>
          </a:xfrm>
          <a:prstGeom prst="rect">
            <a:avLst/>
          </a:prstGeom>
        </p:spPr>
        <p:txBody>
          <a:bodyPr wrap="square">
            <a:spAutoFit/>
          </a:bodyPr>
          <a:lstStyle/>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1828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Service-Requirements</a:t>
            </a:r>
            <a:endParaRPr lang="en-US" sz="2400" b="1" dirty="0">
              <a:solidFill>
                <a:srgbClr val="002060"/>
              </a:solidFill>
            </a:endParaRPr>
          </a:p>
        </p:txBody>
      </p:sp>
      <p:sp>
        <p:nvSpPr>
          <p:cNvPr id="6" name="Rectangle 5"/>
          <p:cNvSpPr/>
          <p:nvPr/>
        </p:nvSpPr>
        <p:spPr>
          <a:xfrm>
            <a:off x="87086" y="919844"/>
            <a:ext cx="8904514" cy="5693866"/>
          </a:xfrm>
          <a:prstGeom prst="rect">
            <a:avLst/>
          </a:prstGeom>
        </p:spPr>
        <p:txBody>
          <a:bodyPr wrap="square">
            <a:spAutoFit/>
          </a:bodyPr>
          <a:lstStyle/>
          <a:p>
            <a:pPr algn="just" fontAlgn="base"/>
            <a:r>
              <a:rPr lang="en-US" dirty="0" smtClean="0">
                <a:solidFill>
                  <a:srgbClr val="C00000"/>
                </a:solidFill>
                <a:latin typeface="Times New Roman" panose="02020603050405020304" pitchFamily="18" charset="0"/>
                <a:cs typeface="Times New Roman" panose="02020603050405020304" pitchFamily="18" charset="0"/>
              </a:rPr>
              <a:t>4. Packet loss</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   Real time applications&lt;1 %</a:t>
            </a: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   Interactive applications&lt;2%</a:t>
            </a: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a:t>
            </a:r>
            <a:r>
              <a:rPr lang="en-US" dirty="0" smtClean="0">
                <a:solidFill>
                  <a:srgbClr val="C00000"/>
                </a:solidFill>
                <a:latin typeface="Times New Roman" panose="02020603050405020304" pitchFamily="18" charset="0"/>
                <a:cs typeface="Times New Roman" panose="02020603050405020304" pitchFamily="18" charset="0"/>
              </a:rPr>
              <a:t>   Non interactive applications&lt;50 </a:t>
            </a:r>
            <a:r>
              <a:rPr lang="en-US" dirty="0" err="1" smtClean="0">
                <a:solidFill>
                  <a:srgbClr val="C00000"/>
                </a:solidFill>
                <a:latin typeface="Times New Roman" panose="02020603050405020304" pitchFamily="18" charset="0"/>
                <a:cs typeface="Times New Roman" panose="02020603050405020304" pitchFamily="18" charset="0"/>
              </a:rPr>
              <a:t>Ms</a:t>
            </a:r>
            <a:endParaRPr lang="en-US" dirty="0" smtClean="0">
              <a:solidFill>
                <a:srgbClr val="C00000"/>
              </a:solidFill>
              <a:latin typeface="Times New Roman" panose="02020603050405020304" pitchFamily="18" charset="0"/>
              <a:cs typeface="Times New Roman" panose="02020603050405020304" pitchFamily="18" charset="0"/>
            </a:endParaRPr>
          </a:p>
          <a:p>
            <a:pPr algn="just" fontAlgn="base"/>
            <a:endParaRPr lang="en-US" dirty="0" smtClean="0">
              <a:solidFill>
                <a:srgbClr val="C00000"/>
              </a:solidFill>
              <a:latin typeface="Times New Roman" panose="02020603050405020304" pitchFamily="18" charset="0"/>
              <a:cs typeface="Times New Roman" panose="02020603050405020304" pitchFamily="18" charset="0"/>
            </a:endParaRPr>
          </a:p>
          <a:p>
            <a:pPr algn="just" fontAlgn="base"/>
            <a:r>
              <a:rPr lang="en-US" dirty="0" smtClean="0">
                <a:solidFill>
                  <a:srgbClr val="002060"/>
                </a:solidFill>
                <a:latin typeface="Times New Roman" panose="02020603050405020304" pitchFamily="18" charset="0"/>
                <a:cs typeface="Times New Roman" panose="02020603050405020304" pitchFamily="18" charset="0"/>
              </a:rPr>
              <a:t>5. Priority</a:t>
            </a:r>
          </a:p>
          <a:p>
            <a:pPr algn="just" fontAlgn="base"/>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Critical applications : Emergency Services, High Priority</a:t>
            </a: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Non-Real-Time applications: Medium-low priority</a:t>
            </a:r>
          </a:p>
          <a:p>
            <a:pPr algn="just" fontAlgn="base"/>
            <a:endParaRPr lang="en-US" dirty="0" smtClean="0">
              <a:solidFill>
                <a:srgbClr val="002060"/>
              </a:solidFill>
              <a:latin typeface="Times New Roman" panose="02020603050405020304" pitchFamily="18" charset="0"/>
              <a:cs typeface="Times New Roman" panose="02020603050405020304" pitchFamily="18" charset="0"/>
            </a:endParaRPr>
          </a:p>
          <a:p>
            <a:pPr algn="just" fontAlgn="base"/>
            <a:r>
              <a:rPr lang="en-US" dirty="0" smtClean="0">
                <a:solidFill>
                  <a:srgbClr val="002060"/>
                </a:solidFill>
                <a:latin typeface="Times New Roman" panose="02020603050405020304" pitchFamily="18" charset="0"/>
                <a:cs typeface="Times New Roman" panose="02020603050405020304" pitchFamily="18" charset="0"/>
              </a:rPr>
              <a:t>6 Reliability</a:t>
            </a:r>
          </a:p>
          <a:p>
            <a:pPr algn="just" fontAlgn="base"/>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   High availability-99.99% for critical applications</a:t>
            </a:r>
          </a:p>
          <a:p>
            <a:pPr algn="just" fontAlgn="base"/>
            <a:endParaRPr lang="en-US" dirty="0">
              <a:solidFill>
                <a:srgbClr val="002060"/>
              </a:solidFill>
              <a:latin typeface="Times New Roman" panose="02020603050405020304" pitchFamily="18" charset="0"/>
              <a:cs typeface="Times New Roman" panose="02020603050405020304" pitchFamily="18" charset="0"/>
            </a:endParaRPr>
          </a:p>
          <a:p>
            <a:pPr algn="just" fontAlgn="base"/>
            <a:r>
              <a:rPr lang="en-US" dirty="0" smtClean="0">
                <a:solidFill>
                  <a:srgbClr val="002060"/>
                </a:solidFill>
                <a:latin typeface="Times New Roman" panose="02020603050405020304" pitchFamily="18" charset="0"/>
                <a:cs typeface="Times New Roman" panose="02020603050405020304" pitchFamily="18" charset="0"/>
              </a:rPr>
              <a:t>7 Security</a:t>
            </a:r>
          </a:p>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830997"/>
          </a:xfrm>
          <a:prstGeom prst="rect">
            <a:avLst/>
          </a:prstGeom>
        </p:spPr>
        <p:txBody>
          <a:bodyPr wrap="square">
            <a:spAutoFit/>
          </a:bodyPr>
          <a:lstStyle/>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2557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Quality of Service-Requirements</a:t>
            </a:r>
            <a:endParaRPr lang="en-US" sz="2400" b="1" dirty="0">
              <a:solidFill>
                <a:srgbClr val="002060"/>
              </a:solidFill>
            </a:endParaRPr>
          </a:p>
        </p:txBody>
      </p:sp>
      <p:sp>
        <p:nvSpPr>
          <p:cNvPr id="6" name="Rectangle 5"/>
          <p:cNvSpPr/>
          <p:nvPr/>
        </p:nvSpPr>
        <p:spPr>
          <a:xfrm>
            <a:off x="87086" y="919844"/>
            <a:ext cx="8904514" cy="2246769"/>
          </a:xfrm>
          <a:prstGeom prst="rect">
            <a:avLst/>
          </a:prstGeom>
        </p:spPr>
        <p:txBody>
          <a:bodyPr wrap="square">
            <a:spAutoFit/>
          </a:bodyPr>
          <a:lstStyle/>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C00000"/>
              </a:solidFill>
            </a:endParaRPr>
          </a:p>
          <a:p>
            <a:pPr algn="just" fontAlgn="base"/>
            <a:endParaRPr lang="en-US" dirty="0" smtClean="0">
              <a:solidFill>
                <a:srgbClr val="C00000"/>
              </a:solidFill>
            </a:endParaRPr>
          </a:p>
          <a:p>
            <a:pPr algn="just" fontAlgn="base"/>
            <a:endParaRPr lang="en-US" dirty="0">
              <a:solidFill>
                <a:srgbClr val="C00000"/>
              </a:solidFill>
            </a:endParaRPr>
          </a:p>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43543" y="910772"/>
            <a:ext cx="8998855" cy="830997"/>
          </a:xfrm>
          <a:prstGeom prst="rect">
            <a:avLst/>
          </a:prstGeom>
        </p:spPr>
        <p:txBody>
          <a:bodyPr wrap="square">
            <a:spAutoFit/>
          </a:bodyPr>
          <a:lstStyle/>
          <a:p>
            <a:endParaRPr lang="en-US" sz="1600" dirty="0" smtClean="0"/>
          </a:p>
          <a:p>
            <a:endParaRPr lang="en-US" sz="1600" dirty="0"/>
          </a:p>
          <a:p>
            <a:pPr algn="just"/>
            <a:endParaRPr lang="en-US" sz="1600" dirty="0">
              <a:solidFill>
                <a:srgbClr val="002060"/>
              </a:solidFill>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512846201"/>
              </p:ext>
            </p:extLst>
          </p:nvPr>
        </p:nvGraphicFramePr>
        <p:xfrm>
          <a:off x="104775" y="1017478"/>
          <a:ext cx="8611055" cy="4067771"/>
        </p:xfrm>
        <a:graphic>
          <a:graphicData uri="http://schemas.openxmlformats.org/drawingml/2006/table">
            <a:tbl>
              <a:tblPr firstRow="1" bandRow="1">
                <a:tableStyleId>{5C22544A-7EE6-4342-B048-85BDC9FD1C3A}</a:tableStyleId>
              </a:tblPr>
              <a:tblGrid>
                <a:gridCol w="1722211"/>
                <a:gridCol w="1722211"/>
                <a:gridCol w="1722211"/>
                <a:gridCol w="1722211"/>
                <a:gridCol w="1722211"/>
              </a:tblGrid>
              <a:tr h="441297">
                <a:tc>
                  <a:txBody>
                    <a:bodyPr/>
                    <a:lstStyle/>
                    <a:p>
                      <a:r>
                        <a:rPr lang="en-US" dirty="0" smtClean="0"/>
                        <a:t>Application</a:t>
                      </a:r>
                      <a:endParaRPr lang="en-IN" dirty="0"/>
                    </a:p>
                  </a:txBody>
                  <a:tcPr/>
                </a:tc>
                <a:tc>
                  <a:txBody>
                    <a:bodyPr/>
                    <a:lstStyle/>
                    <a:p>
                      <a:r>
                        <a:rPr lang="en-US" dirty="0" smtClean="0"/>
                        <a:t>Reliability</a:t>
                      </a:r>
                      <a:endParaRPr lang="en-IN" dirty="0"/>
                    </a:p>
                  </a:txBody>
                  <a:tcPr/>
                </a:tc>
                <a:tc>
                  <a:txBody>
                    <a:bodyPr/>
                    <a:lstStyle/>
                    <a:p>
                      <a:r>
                        <a:rPr lang="en-US" dirty="0" smtClean="0"/>
                        <a:t>Delay</a:t>
                      </a:r>
                      <a:endParaRPr lang="en-IN" dirty="0"/>
                    </a:p>
                  </a:txBody>
                  <a:tcPr/>
                </a:tc>
                <a:tc>
                  <a:txBody>
                    <a:bodyPr/>
                    <a:lstStyle/>
                    <a:p>
                      <a:r>
                        <a:rPr lang="en-US" dirty="0" smtClean="0"/>
                        <a:t>Jitter</a:t>
                      </a:r>
                      <a:endParaRPr lang="en-IN" dirty="0"/>
                    </a:p>
                  </a:txBody>
                  <a:tcPr/>
                </a:tc>
                <a:tc>
                  <a:txBody>
                    <a:bodyPr/>
                    <a:lstStyle/>
                    <a:p>
                      <a:r>
                        <a:rPr lang="en-US" dirty="0" smtClean="0"/>
                        <a:t>Bandwidth</a:t>
                      </a:r>
                      <a:endParaRPr lang="en-IN" dirty="0"/>
                    </a:p>
                  </a:txBody>
                  <a:tcPr/>
                </a:tc>
              </a:tr>
              <a:tr h="441297">
                <a:tc>
                  <a:txBody>
                    <a:bodyPr/>
                    <a:lstStyle/>
                    <a:p>
                      <a:r>
                        <a:rPr lang="en-US" dirty="0" smtClean="0"/>
                        <a:t>E-mail</a:t>
                      </a:r>
                      <a:endParaRPr lang="en-IN" dirty="0"/>
                    </a:p>
                  </a:txBody>
                  <a:tcPr/>
                </a:tc>
                <a:tc>
                  <a:txBody>
                    <a:bodyPr/>
                    <a:lstStyle/>
                    <a:p>
                      <a:r>
                        <a:rPr lang="en-US" dirty="0" smtClean="0"/>
                        <a:t>High </a:t>
                      </a:r>
                      <a:endParaRPr lang="en-IN" dirty="0"/>
                    </a:p>
                  </a:txBody>
                  <a:tcPr/>
                </a:tc>
                <a:tc>
                  <a:txBody>
                    <a:bodyPr/>
                    <a:lstStyle/>
                    <a:p>
                      <a:r>
                        <a:rPr lang="en-US" dirty="0" smtClean="0"/>
                        <a:t>Low</a:t>
                      </a:r>
                      <a:endParaRPr lang="en-IN" dirty="0"/>
                    </a:p>
                  </a:txBody>
                  <a:tcPr/>
                </a:tc>
                <a:tc>
                  <a:txBody>
                    <a:bodyPr/>
                    <a:lstStyle/>
                    <a:p>
                      <a:r>
                        <a:rPr lang="en-US" dirty="0" smtClean="0"/>
                        <a:t>Low</a:t>
                      </a:r>
                      <a:endParaRPr lang="en-IN" dirty="0"/>
                    </a:p>
                  </a:txBody>
                  <a:tcPr/>
                </a:tc>
                <a:tc>
                  <a:txBody>
                    <a:bodyPr/>
                    <a:lstStyle/>
                    <a:p>
                      <a:r>
                        <a:rPr lang="en-US" dirty="0" smtClean="0"/>
                        <a:t>Low</a:t>
                      </a:r>
                      <a:endParaRPr lang="en-IN" dirty="0"/>
                    </a:p>
                  </a:txBody>
                  <a:tcPr/>
                </a:tc>
              </a:tr>
              <a:tr h="441297">
                <a:tc>
                  <a:txBody>
                    <a:bodyPr/>
                    <a:lstStyle/>
                    <a:p>
                      <a:r>
                        <a:rPr lang="en-US" dirty="0" smtClean="0"/>
                        <a:t>File Transfer</a:t>
                      </a:r>
                      <a:endParaRPr lang="en-IN" dirty="0"/>
                    </a:p>
                  </a:txBody>
                  <a:tcPr/>
                </a:tc>
                <a:tc>
                  <a:txBody>
                    <a:bodyPr/>
                    <a:lstStyle/>
                    <a:p>
                      <a:r>
                        <a:rPr lang="en-US" dirty="0" smtClean="0"/>
                        <a:t>High </a:t>
                      </a:r>
                      <a:endParaRPr lang="en-IN" dirty="0"/>
                    </a:p>
                  </a:txBody>
                  <a:tcPr/>
                </a:tc>
                <a:tc>
                  <a:txBody>
                    <a:bodyPr/>
                    <a:lstStyle/>
                    <a:p>
                      <a:r>
                        <a:rPr lang="en-US" dirty="0" smtClean="0"/>
                        <a:t>Low</a:t>
                      </a:r>
                      <a:endParaRPr lang="en-IN" dirty="0"/>
                    </a:p>
                  </a:txBody>
                  <a:tcPr/>
                </a:tc>
                <a:tc>
                  <a:txBody>
                    <a:bodyPr/>
                    <a:lstStyle/>
                    <a:p>
                      <a:r>
                        <a:rPr lang="en-US" dirty="0" smtClean="0"/>
                        <a:t>Low</a:t>
                      </a:r>
                      <a:endParaRPr lang="en-IN" dirty="0"/>
                    </a:p>
                  </a:txBody>
                  <a:tcPr/>
                </a:tc>
                <a:tc>
                  <a:txBody>
                    <a:bodyPr/>
                    <a:lstStyle/>
                    <a:p>
                      <a:r>
                        <a:rPr lang="en-US" dirty="0" smtClean="0"/>
                        <a:t>Medium</a:t>
                      </a:r>
                      <a:endParaRPr lang="en-IN" dirty="0"/>
                    </a:p>
                  </a:txBody>
                  <a:tcPr/>
                </a:tc>
              </a:tr>
              <a:tr h="441297">
                <a:tc>
                  <a:txBody>
                    <a:bodyPr/>
                    <a:lstStyle/>
                    <a:p>
                      <a:r>
                        <a:rPr lang="en-US" dirty="0" smtClean="0"/>
                        <a:t>Web access</a:t>
                      </a:r>
                      <a:endParaRPr lang="en-IN" dirty="0"/>
                    </a:p>
                  </a:txBody>
                  <a:tcPr/>
                </a:tc>
                <a:tc>
                  <a:txBody>
                    <a:bodyPr/>
                    <a:lstStyle/>
                    <a:p>
                      <a:r>
                        <a:rPr lang="en-US" dirty="0" smtClean="0"/>
                        <a:t>High</a:t>
                      </a:r>
                      <a:r>
                        <a:rPr lang="en-US" baseline="0" dirty="0" smtClean="0"/>
                        <a:t> </a:t>
                      </a:r>
                      <a:endParaRPr lang="en-IN" dirty="0"/>
                    </a:p>
                  </a:txBody>
                  <a:tcPr/>
                </a:tc>
                <a:tc>
                  <a:txBody>
                    <a:bodyPr/>
                    <a:lstStyle/>
                    <a:p>
                      <a:r>
                        <a:rPr lang="en-US" dirty="0" smtClean="0"/>
                        <a:t>Medium</a:t>
                      </a:r>
                      <a:endParaRPr lang="en-IN" dirty="0"/>
                    </a:p>
                  </a:txBody>
                  <a:tcPr/>
                </a:tc>
                <a:tc>
                  <a:txBody>
                    <a:bodyPr/>
                    <a:lstStyle/>
                    <a:p>
                      <a:r>
                        <a:rPr lang="en-US" dirty="0" smtClean="0"/>
                        <a:t>Low </a:t>
                      </a:r>
                      <a:endParaRPr lang="en-IN" dirty="0"/>
                    </a:p>
                  </a:txBody>
                  <a:tcPr/>
                </a:tc>
                <a:tc>
                  <a:txBody>
                    <a:bodyPr/>
                    <a:lstStyle/>
                    <a:p>
                      <a:r>
                        <a:rPr lang="en-US" dirty="0" smtClean="0"/>
                        <a:t>Medium</a:t>
                      </a:r>
                      <a:endParaRPr lang="en-IN" dirty="0"/>
                    </a:p>
                  </a:txBody>
                  <a:tcPr/>
                </a:tc>
              </a:tr>
              <a:tr h="462114">
                <a:tc>
                  <a:txBody>
                    <a:bodyPr/>
                    <a:lstStyle/>
                    <a:p>
                      <a:r>
                        <a:rPr lang="en-US" dirty="0" smtClean="0"/>
                        <a:t>Remote Login</a:t>
                      </a:r>
                      <a:endParaRPr lang="en-IN" dirty="0"/>
                    </a:p>
                  </a:txBody>
                  <a:tcPr/>
                </a:tc>
                <a:tc>
                  <a:txBody>
                    <a:bodyPr/>
                    <a:lstStyle/>
                    <a:p>
                      <a:r>
                        <a:rPr lang="en-US" dirty="0" smtClean="0"/>
                        <a:t>High</a:t>
                      </a:r>
                      <a:r>
                        <a:rPr lang="en-US" baseline="0" dirty="0" smtClean="0"/>
                        <a:t> </a:t>
                      </a:r>
                      <a:endParaRPr lang="en-IN" dirty="0"/>
                    </a:p>
                  </a:txBody>
                  <a:tcPr/>
                </a:tc>
                <a:tc>
                  <a:txBody>
                    <a:bodyPr/>
                    <a:lstStyle/>
                    <a:p>
                      <a:r>
                        <a:rPr lang="en-US" dirty="0" smtClean="0"/>
                        <a:t>Medium</a:t>
                      </a:r>
                      <a:endParaRPr lang="en-IN" dirty="0"/>
                    </a:p>
                  </a:txBody>
                  <a:tcPr/>
                </a:tc>
                <a:tc>
                  <a:txBody>
                    <a:bodyPr/>
                    <a:lstStyle/>
                    <a:p>
                      <a:r>
                        <a:rPr lang="en-US" dirty="0" smtClean="0"/>
                        <a:t>Medium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Low </a:t>
                      </a:r>
                      <a:endParaRPr lang="en-IN" dirty="0" smtClean="0"/>
                    </a:p>
                    <a:p>
                      <a:endParaRPr lang="en-IN" dirty="0"/>
                    </a:p>
                  </a:txBody>
                  <a:tcPr/>
                </a:tc>
              </a:tr>
              <a:tr h="460532">
                <a:tc>
                  <a:txBody>
                    <a:bodyPr/>
                    <a:lstStyle/>
                    <a:p>
                      <a:r>
                        <a:rPr lang="en-US" dirty="0" smtClean="0"/>
                        <a:t>Audio on Demand</a:t>
                      </a:r>
                      <a:endParaRPr lang="en-IN" dirty="0"/>
                    </a:p>
                  </a:txBody>
                  <a:tcPr/>
                </a:tc>
                <a:tc>
                  <a:txBody>
                    <a:bodyPr/>
                    <a:lstStyle/>
                    <a:p>
                      <a:r>
                        <a:rPr lang="en-US" dirty="0" smtClean="0"/>
                        <a:t>Low</a:t>
                      </a:r>
                      <a:endParaRPr lang="en-IN" dirty="0"/>
                    </a:p>
                  </a:txBody>
                  <a:tcPr/>
                </a:tc>
                <a:tc>
                  <a:txBody>
                    <a:bodyPr/>
                    <a:lstStyle/>
                    <a:p>
                      <a:r>
                        <a:rPr lang="en-US" dirty="0" smtClean="0"/>
                        <a:t>Low</a:t>
                      </a:r>
                      <a:endParaRPr lang="en-IN" dirty="0"/>
                    </a:p>
                  </a:txBody>
                  <a:tcPr/>
                </a:tc>
                <a:tc>
                  <a:txBody>
                    <a:bodyPr/>
                    <a:lstStyle/>
                    <a:p>
                      <a:r>
                        <a:rPr lang="en-US" dirty="0" smtClean="0"/>
                        <a:t>High </a:t>
                      </a:r>
                      <a:endParaRPr lang="en-IN" dirty="0"/>
                    </a:p>
                  </a:txBody>
                  <a:tcPr/>
                </a:tc>
                <a:tc>
                  <a:txBody>
                    <a:bodyPr/>
                    <a:lstStyle/>
                    <a:p>
                      <a:r>
                        <a:rPr lang="en-US" dirty="0" smtClean="0"/>
                        <a:t>Medium</a:t>
                      </a:r>
                      <a:endParaRPr lang="en-IN" dirty="0"/>
                    </a:p>
                  </a:txBody>
                  <a:tcPr/>
                </a:tc>
              </a:tr>
              <a:tr h="441297">
                <a:tc>
                  <a:txBody>
                    <a:bodyPr/>
                    <a:lstStyle/>
                    <a:p>
                      <a:r>
                        <a:rPr lang="en-US" dirty="0" smtClean="0"/>
                        <a:t>Video on Demand</a:t>
                      </a:r>
                      <a:endParaRPr lang="en-IN" dirty="0"/>
                    </a:p>
                  </a:txBody>
                  <a:tcPr/>
                </a:tc>
                <a:tc>
                  <a:txBody>
                    <a:bodyPr/>
                    <a:lstStyle/>
                    <a:p>
                      <a:r>
                        <a:rPr lang="en-US" dirty="0" smtClean="0"/>
                        <a:t>Low</a:t>
                      </a:r>
                      <a:endParaRPr lang="en-IN" dirty="0"/>
                    </a:p>
                  </a:txBody>
                  <a:tcPr/>
                </a:tc>
                <a:tc>
                  <a:txBody>
                    <a:bodyPr/>
                    <a:lstStyle/>
                    <a:p>
                      <a:r>
                        <a:rPr lang="en-US" dirty="0" smtClean="0"/>
                        <a:t>Low</a:t>
                      </a:r>
                      <a:endParaRPr lang="en-IN" dirty="0"/>
                    </a:p>
                  </a:txBody>
                  <a:tcPr/>
                </a:tc>
                <a:tc>
                  <a:txBody>
                    <a:bodyPr/>
                    <a:lstStyle/>
                    <a:p>
                      <a:r>
                        <a:rPr lang="en-US" dirty="0" smtClean="0"/>
                        <a:t>High </a:t>
                      </a:r>
                      <a:endParaRPr lang="en-IN" dirty="0"/>
                    </a:p>
                  </a:txBody>
                  <a:tcPr/>
                </a:tc>
                <a:tc>
                  <a:txBody>
                    <a:bodyPr/>
                    <a:lstStyle/>
                    <a:p>
                      <a:r>
                        <a:rPr lang="en-US" dirty="0" smtClean="0"/>
                        <a:t>High</a:t>
                      </a:r>
                      <a:endParaRPr lang="en-IN" dirty="0"/>
                    </a:p>
                  </a:txBody>
                  <a:tcPr/>
                </a:tc>
              </a:tr>
              <a:tr h="441297">
                <a:tc>
                  <a:txBody>
                    <a:bodyPr/>
                    <a:lstStyle/>
                    <a:p>
                      <a:r>
                        <a:rPr lang="en-US" dirty="0" smtClean="0"/>
                        <a:t>Telephony</a:t>
                      </a:r>
                      <a:endParaRPr lang="en-IN" dirty="0"/>
                    </a:p>
                  </a:txBody>
                  <a:tcPr/>
                </a:tc>
                <a:tc>
                  <a:txBody>
                    <a:bodyPr/>
                    <a:lstStyle/>
                    <a:p>
                      <a:r>
                        <a:rPr lang="en-US" dirty="0" smtClean="0"/>
                        <a:t>Low</a:t>
                      </a:r>
                      <a:endParaRPr lang="en-IN" dirty="0"/>
                    </a:p>
                  </a:txBody>
                  <a:tcPr/>
                </a:tc>
                <a:tc>
                  <a:txBody>
                    <a:bodyPr/>
                    <a:lstStyle/>
                    <a:p>
                      <a:r>
                        <a:rPr lang="en-US" dirty="0" smtClean="0"/>
                        <a:t>High</a:t>
                      </a:r>
                      <a:endParaRPr lang="en-IN" dirty="0"/>
                    </a:p>
                  </a:txBody>
                  <a:tcPr/>
                </a:tc>
                <a:tc>
                  <a:txBody>
                    <a:bodyPr/>
                    <a:lstStyle/>
                    <a:p>
                      <a:r>
                        <a:rPr lang="en-US" dirty="0" smtClean="0"/>
                        <a:t>High </a:t>
                      </a:r>
                      <a:endParaRPr lang="en-IN" dirty="0"/>
                    </a:p>
                  </a:txBody>
                  <a:tcPr/>
                </a:tc>
                <a:tc>
                  <a:txBody>
                    <a:bodyPr/>
                    <a:lstStyle/>
                    <a:p>
                      <a:r>
                        <a:rPr lang="en-US" dirty="0" smtClean="0"/>
                        <a:t>Low</a:t>
                      </a:r>
                      <a:endParaRPr lang="en-IN" dirty="0"/>
                    </a:p>
                  </a:txBody>
                  <a:tcPr/>
                </a:tc>
              </a:tr>
              <a:tr h="441297">
                <a:tc>
                  <a:txBody>
                    <a:bodyPr/>
                    <a:lstStyle/>
                    <a:p>
                      <a:r>
                        <a:rPr lang="en-US" dirty="0" smtClean="0"/>
                        <a:t>Videoconferencing</a:t>
                      </a:r>
                      <a:endParaRPr lang="en-IN" dirty="0"/>
                    </a:p>
                  </a:txBody>
                  <a:tcPr/>
                </a:tc>
                <a:tc>
                  <a:txBody>
                    <a:bodyPr/>
                    <a:lstStyle/>
                    <a:p>
                      <a:r>
                        <a:rPr lang="en-US" dirty="0" smtClean="0"/>
                        <a:t>Low</a:t>
                      </a:r>
                      <a:endParaRPr lang="en-IN" dirty="0"/>
                    </a:p>
                  </a:txBody>
                  <a:tcPr/>
                </a:tc>
                <a:tc>
                  <a:txBody>
                    <a:bodyPr/>
                    <a:lstStyle/>
                    <a:p>
                      <a:r>
                        <a:rPr lang="en-US" dirty="0" smtClean="0"/>
                        <a:t>High</a:t>
                      </a:r>
                      <a:endParaRPr lang="en-IN" dirty="0"/>
                    </a:p>
                  </a:txBody>
                  <a:tcPr/>
                </a:tc>
                <a:tc>
                  <a:txBody>
                    <a:bodyPr/>
                    <a:lstStyle/>
                    <a:p>
                      <a:r>
                        <a:rPr lang="en-US" dirty="0" smtClean="0"/>
                        <a:t>High</a:t>
                      </a:r>
                      <a:endParaRPr lang="en-IN" dirty="0"/>
                    </a:p>
                  </a:txBody>
                  <a:tcPr/>
                </a:tc>
                <a:tc>
                  <a:txBody>
                    <a:bodyPr/>
                    <a:lstStyle/>
                    <a:p>
                      <a:r>
                        <a:rPr lang="en-US" dirty="0" smtClean="0"/>
                        <a:t>High</a:t>
                      </a:r>
                      <a:endParaRPr lang="en-IN" dirty="0"/>
                    </a:p>
                  </a:txBody>
                  <a:tcPr/>
                </a:tc>
              </a:tr>
            </a:tbl>
          </a:graphicData>
        </a:graphic>
      </p:graphicFrame>
    </p:spTree>
    <p:extLst>
      <p:ext uri="{BB962C8B-B14F-4D97-AF65-F5344CB8AC3E}">
        <p14:creationId xmlns:p14="http://schemas.microsoft.com/office/powerpoint/2010/main" val="163704194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1749</TotalTime>
  <Words>3241</Words>
  <Application>Microsoft Office PowerPoint</Application>
  <PresentationFormat>On-screen Show (16:9)</PresentationFormat>
  <Paragraphs>653</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-apple-system</vt:lpstr>
      <vt:lpstr>Arial</vt:lpstr>
      <vt:lpstr>Consolas</vt:lpstr>
      <vt:lpstr>Noto Sans</vt:lpstr>
      <vt:lpstr>Nunito</vt:lpstr>
      <vt:lpstr>Roboto</vt:lpstr>
      <vt:lpstr>Times New Roman</vt:lpstr>
      <vt:lpstr>var(--font-primary)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248</cp:revision>
  <dcterms:modified xsi:type="dcterms:W3CDTF">2024-07-19T03:58:01Z</dcterms:modified>
</cp:coreProperties>
</file>