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20"/>
  </p:notesMasterIdLst>
  <p:handoutMasterIdLst>
    <p:handoutMasterId r:id="rId21"/>
  </p:handoutMasterIdLst>
  <p:sldIdLst>
    <p:sldId id="336" r:id="rId2"/>
    <p:sldId id="338" r:id="rId3"/>
    <p:sldId id="337" r:id="rId4"/>
    <p:sldId id="339" r:id="rId5"/>
    <p:sldId id="340" r:id="rId6"/>
    <p:sldId id="341" r:id="rId7"/>
    <p:sldId id="342" r:id="rId8"/>
    <p:sldId id="343" r:id="rId9"/>
    <p:sldId id="344" r:id="rId10"/>
    <p:sldId id="345" r:id="rId11"/>
    <p:sldId id="346" r:id="rId12"/>
    <p:sldId id="347" r:id="rId13"/>
    <p:sldId id="348" r:id="rId14"/>
    <p:sldId id="350" r:id="rId15"/>
    <p:sldId id="351" r:id="rId16"/>
    <p:sldId id="349" r:id="rId17"/>
    <p:sldId id="352" r:id="rId18"/>
    <p:sldId id="35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532" autoAdjust="0"/>
    <p:restoredTop sz="94660"/>
  </p:normalViewPr>
  <p:slideViewPr>
    <p:cSldViewPr snapToGrid="0">
      <p:cViewPr>
        <p:scale>
          <a:sx n="100" d="100"/>
          <a:sy n="100" d="100"/>
        </p:scale>
        <p:origin x="970" y="158"/>
      </p:cViewPr>
      <p:guideLst>
        <p:guide orient="horz" pos="1620"/>
        <p:guide pos="2880"/>
      </p:guideLst>
    </p:cSldViewPr>
  </p:slideViewPr>
  <p:notesTextViewPr>
    <p:cViewPr>
      <p:scale>
        <a:sx n="1" d="1"/>
        <a:sy n="1" d="1"/>
      </p:scale>
      <p:origin x="0" y="0"/>
    </p:cViewPr>
  </p:notesTextViewPr>
  <p:notesViewPr>
    <p:cSldViewPr snapToGrid="0">
      <p:cViewPr varScale="1">
        <p:scale>
          <a:sx n="75" d="100"/>
          <a:sy n="75" d="100"/>
        </p:scale>
        <p:origin x="3066" y="2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7190C68C-FA64-8808-59DE-D20750CB28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 xmlns:a16="http://schemas.microsoft.com/office/drawing/2014/main" id="{3432E8D8-7C75-199D-4858-76BD8D21FA9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FFA7656-CE36-42D4-983C-4D4DD8F88F38}" type="datetimeFigureOut">
              <a:rPr lang="en-IN" smtClean="0"/>
              <a:t>19-07-2024</a:t>
            </a:fld>
            <a:endParaRPr lang="en-IN"/>
          </a:p>
        </p:txBody>
      </p:sp>
      <p:sp>
        <p:nvSpPr>
          <p:cNvPr id="4" name="Footer Placeholder 3">
            <a:extLst>
              <a:ext uri="{FF2B5EF4-FFF2-40B4-BE49-F238E27FC236}">
                <a16:creationId xmlns="" xmlns:a16="http://schemas.microsoft.com/office/drawing/2014/main" id="{1556F7F8-ABCC-1CF9-9524-CB2DCB43F73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 xmlns:a16="http://schemas.microsoft.com/office/drawing/2014/main" id="{EA8C5AE9-6173-1EE2-0EB9-92FBC6A5208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E7CBDB4-C371-461E-B20D-3E2505CBC0CB}" type="slidenum">
              <a:rPr lang="en-IN" smtClean="0"/>
              <a:t>‹#›</a:t>
            </a:fld>
            <a:endParaRPr lang="en-IN"/>
          </a:p>
        </p:txBody>
      </p:sp>
    </p:spTree>
    <p:extLst>
      <p:ext uri="{BB962C8B-B14F-4D97-AF65-F5344CB8AC3E}">
        <p14:creationId xmlns:p14="http://schemas.microsoft.com/office/powerpoint/2010/main" val="32893467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89601116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51628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024989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62820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81443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7322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282188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536813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92281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42924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587030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034074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00128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9721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0864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72132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011446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059456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610622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53250" y="222097"/>
            <a:ext cx="8520600" cy="572700"/>
          </a:xfrm>
          <a:prstGeom prst="rect">
            <a:avLst/>
          </a:prstGeom>
        </p:spPr>
        <p:txBody>
          <a:bodyPr spcFirstLastPara="1" wrap="square" lIns="91425" tIns="91425" rIns="91425" bIns="91425" anchor="t"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7" name="Google Shape;17;p3"/>
          <p:cNvSpPr txBox="1">
            <a:spLocks noGrp="1"/>
          </p:cNvSpPr>
          <p:nvPr>
            <p:ph type="body" idx="1"/>
          </p:nvPr>
        </p:nvSpPr>
        <p:spPr>
          <a:xfrm>
            <a:off x="253250" y="1857500"/>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19" name="Google Shape;19;p3"/>
          <p:cNvPicPr preferRelativeResize="0"/>
          <p:nvPr/>
        </p:nvPicPr>
        <p:blipFill>
          <a:blip r:embed="rId2">
            <a:alphaModFix/>
          </a:blip>
          <a:stretch>
            <a:fillRect/>
          </a:stretch>
        </p:blipFill>
        <p:spPr>
          <a:xfrm>
            <a:off x="6983600" y="415175"/>
            <a:ext cx="1974051" cy="300175"/>
          </a:xfrm>
          <a:prstGeom prst="rect">
            <a:avLst/>
          </a:prstGeom>
          <a:noFill/>
          <a:ln>
            <a:noFill/>
          </a:ln>
        </p:spPr>
      </p:pic>
      <p:grpSp>
        <p:nvGrpSpPr>
          <p:cNvPr id="8" name="Group 7">
            <a:extLst>
              <a:ext uri="{FF2B5EF4-FFF2-40B4-BE49-F238E27FC236}">
                <a16:creationId xmlns="" xmlns:a16="http://schemas.microsoft.com/office/drawing/2014/main" id="{1A191C25-1A3C-0ABA-1BDF-1963DBAC3409}"/>
              </a:ext>
            </a:extLst>
          </p:cNvPr>
          <p:cNvGrpSpPr/>
          <p:nvPr userDrawn="1"/>
        </p:nvGrpSpPr>
        <p:grpSpPr>
          <a:xfrm>
            <a:off x="0" y="0"/>
            <a:ext cx="9144000" cy="5143500"/>
            <a:chOff x="0" y="0"/>
            <a:chExt cx="9144000" cy="5143500"/>
          </a:xfrm>
        </p:grpSpPr>
        <p:sp>
          <p:nvSpPr>
            <p:cNvPr id="7" name="Rectangle 6">
              <a:extLst>
                <a:ext uri="{FF2B5EF4-FFF2-40B4-BE49-F238E27FC236}">
                  <a16:creationId xmlns="" xmlns:a16="http://schemas.microsoft.com/office/drawing/2014/main" id="{C8D4B067-D304-59F5-C1BC-25D90471A9F8}"/>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3" name="Straight Connector 2">
              <a:extLst>
                <a:ext uri="{FF2B5EF4-FFF2-40B4-BE49-F238E27FC236}">
                  <a16:creationId xmlns="" xmlns:a16="http://schemas.microsoft.com/office/drawing/2014/main" id="{88F6D0E5-7268-8606-D4CC-27D4078965D9}"/>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extLst>
    <p:ext uri="{DCECCB84-F9BA-43D5-87BE-67443E8EF086}">
      <p15:sldGuideLst xmlns:p15="http://schemas.microsoft.com/office/powerpoint/2012/main">
        <p15:guide id="1" orient="horz" pos="413">
          <p15:clr>
            <a:srgbClr val="E46962"/>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471238" y="219909"/>
            <a:ext cx="8520600" cy="572700"/>
          </a:xfrm>
          <a:prstGeom prst="rect">
            <a:avLst/>
          </a:prstGeom>
        </p:spPr>
        <p:txBody>
          <a:bodyPr spcFirstLastPara="1" wrap="square" lIns="91425" tIns="91425" rIns="91425" bIns="91425" anchor="t"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22" name="Google Shape;22;p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62A04933-B448-B54B-368F-D9864F99C3A4}"/>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2A9F246C-D9AB-75C5-258E-893E4432839C}"/>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8D5432EC-B246-6FD2-286E-8AEAD1C2DE1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4A779A5B-3A79-3A99-AE59-E12991F27693}"/>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91725" y="7765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F4586A1D-9758-264A-C18A-C7281B9C77C6}"/>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C6F9681E-7DB4-ECC6-58A3-5C8DA42E0C32}"/>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830C0281-BB4E-BC14-1020-F038B28DD42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30FD36F3-82E4-9820-7B3C-EEEDB9BF4D4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63E1900F-C300-4F53-0B26-090E6E9EE205}"/>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620A2E88-C0C5-F3E1-BFDE-CCAFCC8CAECD}"/>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78143065-A6F6-FC7E-E618-2984DF46D117}"/>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1603F88D-723E-D5A2-5042-938B1131CB19}"/>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4C6107CA-D479-DBD9-442B-86DAA3339DF7}"/>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DF8C45B5-43CE-0687-BBDC-28955F0D65E0}"/>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5DF10958-A5EA-E472-8211-7F522F2CB3A3}"/>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9E3FEB3E-4F61-44F2-9AAE-1A3F0BC4987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4B80D59B-9DFE-4595-F8A3-0013247AD4D0}"/>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EE62799D-B28B-3CB1-D50D-DD86F6B6AF93}"/>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7463A03A-9863-B929-6FD2-F2BEBAA76FAB}"/>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EE93E7E5-1903-8F06-EB29-347874908DDD}"/>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29DD75D0-7AAD-DBAE-B237-73B7EEE84BA0}"/>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61EBF5A7-032C-2FEC-A530-5DDAED5DFD38}"/>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5D710205-E448-248A-F1A8-714D3E07A8E6}"/>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C3ED8E06-7678-1E49-4DD3-8274B819AD4B}"/>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8C6D8B5F-E71F-89BC-8E87-3A30BD1A4CC9}"/>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C1D23F59-17D7-E341-3EEF-E0BB0BF998D9}"/>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B515A719-DA34-2E01-979A-46397BB11384}"/>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22B0660F-D9C4-5DA1-78EE-8553930B3A5E}"/>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2" name="Google Shape;19;p3">
            <a:extLst>
              <a:ext uri="{FF2B5EF4-FFF2-40B4-BE49-F238E27FC236}">
                <a16:creationId xmlns="" xmlns:a16="http://schemas.microsoft.com/office/drawing/2014/main" id="{FC28A863-5B0F-9BCA-A385-49253AD43076}"/>
              </a:ext>
            </a:extLst>
          </p:cNvPr>
          <p:cNvPicPr preferRelativeResize="0"/>
          <p:nvPr userDrawn="1"/>
        </p:nvPicPr>
        <p:blipFill>
          <a:blip r:embed="rId2">
            <a:alphaModFix/>
          </a:blip>
          <a:stretch>
            <a:fillRect/>
          </a:stretch>
        </p:blipFill>
        <p:spPr>
          <a:xfrm>
            <a:off x="6983600" y="415175"/>
            <a:ext cx="1974051" cy="300175"/>
          </a:xfrm>
          <a:prstGeom prst="rect">
            <a:avLst/>
          </a:prstGeom>
          <a:noFill/>
          <a:ln>
            <a:noFill/>
          </a:ln>
        </p:spPr>
      </p:pic>
      <p:grpSp>
        <p:nvGrpSpPr>
          <p:cNvPr id="3" name="Group 2">
            <a:extLst>
              <a:ext uri="{FF2B5EF4-FFF2-40B4-BE49-F238E27FC236}">
                <a16:creationId xmlns="" xmlns:a16="http://schemas.microsoft.com/office/drawing/2014/main" id="{D7D09F3A-36FC-0746-667D-6B93C1215C86}"/>
              </a:ext>
            </a:extLst>
          </p:cNvPr>
          <p:cNvGrpSpPr/>
          <p:nvPr userDrawn="1"/>
        </p:nvGrpSpPr>
        <p:grpSpPr>
          <a:xfrm>
            <a:off x="0" y="0"/>
            <a:ext cx="9144000" cy="5143500"/>
            <a:chOff x="0" y="0"/>
            <a:chExt cx="9144000" cy="5143500"/>
          </a:xfrm>
        </p:grpSpPr>
        <p:sp>
          <p:nvSpPr>
            <p:cNvPr id="4" name="Rectangle 3">
              <a:extLst>
                <a:ext uri="{FF2B5EF4-FFF2-40B4-BE49-F238E27FC236}">
                  <a16:creationId xmlns="" xmlns:a16="http://schemas.microsoft.com/office/drawing/2014/main" id="{778F927E-55A4-6336-27F0-54CC04169F90}"/>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 xmlns:a16="http://schemas.microsoft.com/office/drawing/2014/main" id="{5E7FB4EA-C9D5-7BAD-842D-836A077342B2}"/>
                </a:ext>
              </a:extLst>
            </p:cNvPr>
            <p:cNvCxnSpPr>
              <a:cxnSpLocks/>
            </p:cNvCxnSpPr>
            <p:nvPr userDrawn="1"/>
          </p:nvCxnSpPr>
          <p:spPr>
            <a:xfrm>
              <a:off x="0" y="874641"/>
              <a:ext cx="9144000" cy="0"/>
            </a:xfrm>
            <a:prstGeom prst="line">
              <a:avLst/>
            </a:prstGeom>
            <a:ln w="12700"/>
          </p:spPr>
          <p:style>
            <a:lnRef idx="1">
              <a:schemeClr val="dk1"/>
            </a:lnRef>
            <a:fillRef idx="0">
              <a:schemeClr val="dk1"/>
            </a:fillRef>
            <a:effectRef idx="0">
              <a:schemeClr val="dk1"/>
            </a:effectRef>
            <a:fontRef idx="minor">
              <a:schemeClr val="tx1"/>
            </a:fontRef>
          </p:style>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37051" y="168324"/>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06800"/>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2">
            <a:alphaModFix/>
          </a:blip>
          <a:stretch>
            <a:fillRect/>
          </a:stretch>
        </p:blipFill>
        <p:spPr>
          <a:xfrm>
            <a:off x="216000" y="216000"/>
            <a:ext cx="1507681" cy="647999"/>
          </a:xfrm>
          <a:prstGeom prst="rect">
            <a:avLst/>
          </a:prstGeom>
          <a:noFill/>
          <a:ln>
            <a:noFill/>
          </a:ln>
        </p:spPr>
      </p:pic>
      <p:sp>
        <p:nvSpPr>
          <p:cNvPr id="5" name="Rectangle 4">
            <a:extLst>
              <a:ext uri="{FF2B5EF4-FFF2-40B4-BE49-F238E27FC236}">
                <a16:creationId xmlns="" xmlns:a16="http://schemas.microsoft.com/office/drawing/2014/main" id="{6E59EC21-A6EB-AA16-2565-465E8F414E64}"/>
              </a:ext>
            </a:extLst>
          </p:cNvPr>
          <p:cNvSpPr/>
          <p:nvPr userDrawn="1"/>
        </p:nvSpPr>
        <p:spPr>
          <a:xfrm>
            <a:off x="0" y="0"/>
            <a:ext cx="9144000" cy="5143500"/>
          </a:xfrm>
          <a:prstGeom prst="rect">
            <a:avLst/>
          </a:prstGeom>
          <a:noFill/>
          <a:ln w="12700">
            <a:solidFill>
              <a:schemeClr val="tx1"/>
            </a:solid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a:t>
            </a:r>
            <a:r>
              <a:rPr lang="en-US" sz="2400" b="1" dirty="0" smtClean="0">
                <a:solidFill>
                  <a:srgbClr val="002060"/>
                </a:solidFill>
              </a:rPr>
              <a:t>Resource Reservation</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4478149"/>
          </a:xfrm>
          <a:prstGeom prst="rect">
            <a:avLst/>
          </a:prstGeom>
        </p:spPr>
        <p:txBody>
          <a:bodyPr wrap="square">
            <a:spAutoFit/>
          </a:bodyPr>
          <a:lstStyle/>
          <a:p>
            <a:pPr marL="285750" indent="-285750" algn="just" fontAlgn="base">
              <a:buFont typeface="Arial" panose="020B0604020202020204" pitchFamily="34" charset="0"/>
              <a:buChar char="•"/>
            </a:pPr>
            <a:r>
              <a:rPr lang="en-US" sz="1200" dirty="0" smtClean="0">
                <a:solidFill>
                  <a:srgbClr val="C00000"/>
                </a:solidFill>
                <a:latin typeface="Nunito"/>
              </a:rPr>
              <a:t>Resource reservation refers to the process of allocating and reserving network resources in advance to ensure that they are available when needed.</a:t>
            </a:r>
          </a:p>
          <a:p>
            <a:pPr marL="285750" indent="-285750" algn="just" fontAlgn="base">
              <a:buFont typeface="Arial" panose="020B0604020202020204" pitchFamily="34" charset="0"/>
              <a:buChar char="•"/>
            </a:pPr>
            <a:endParaRPr lang="en-US" sz="1200" dirty="0">
              <a:solidFill>
                <a:srgbClr val="C00000"/>
              </a:solidFill>
              <a:latin typeface="Nunito"/>
            </a:endParaRPr>
          </a:p>
          <a:p>
            <a:pPr marL="285750" indent="-285750" algn="just" fontAlgn="base">
              <a:buFont typeface="Arial" panose="020B0604020202020204" pitchFamily="34" charset="0"/>
              <a:buChar char="•"/>
            </a:pPr>
            <a:r>
              <a:rPr lang="en-US" sz="1200" dirty="0" smtClean="0">
                <a:solidFill>
                  <a:srgbClr val="C00000"/>
                </a:solidFill>
                <a:latin typeface="Nunito"/>
              </a:rPr>
              <a:t>This is particularly needed that require guaranteed service.</a:t>
            </a:r>
          </a:p>
          <a:p>
            <a:pPr algn="just" fontAlgn="base"/>
            <a:endParaRPr lang="en-US" sz="1200" dirty="0">
              <a:solidFill>
                <a:srgbClr val="002060"/>
              </a:solidFill>
              <a:latin typeface="Nunito"/>
            </a:endParaRPr>
          </a:p>
          <a:p>
            <a:pPr lvl="0" eaLnBrk="0" fontAlgn="base" hangingPunct="0">
              <a:spcBef>
                <a:spcPct val="0"/>
              </a:spcBef>
              <a:spcAft>
                <a:spcPct val="0"/>
              </a:spcAft>
              <a:buClrTx/>
              <a:buFontTx/>
              <a:buChar char="•"/>
            </a:pPr>
            <a:r>
              <a:rPr lang="en-US" sz="1200" dirty="0" smtClean="0">
                <a:solidFill>
                  <a:srgbClr val="002060"/>
                </a:solidFill>
                <a:latin typeface="Nunito"/>
              </a:rPr>
              <a:t>Bandwidth reservation-</a:t>
            </a:r>
            <a:r>
              <a:rPr lang="en-US" altLang="en-US" sz="1200" dirty="0">
                <a:solidFill>
                  <a:srgbClr val="002060"/>
                </a:solidFill>
                <a:latin typeface="Arial" panose="020B0604020202020204" pitchFamily="34" charset="0"/>
              </a:rPr>
              <a:t>Guaranteeing a minimum amount of bandwidth for specific applications or users to ensure they have sufficient network capacity.</a:t>
            </a:r>
          </a:p>
          <a:p>
            <a:pPr lvl="0" eaLnBrk="0" fontAlgn="base" hangingPunct="0">
              <a:spcBef>
                <a:spcPct val="0"/>
              </a:spcBef>
              <a:spcAft>
                <a:spcPct val="0"/>
              </a:spcAft>
              <a:buClrTx/>
              <a:buFontTx/>
              <a:buChar char="•"/>
            </a:pPr>
            <a:endParaRPr lang="en-US" altLang="en-US" sz="1200" dirty="0" smtClean="0">
              <a:solidFill>
                <a:srgbClr val="002060"/>
              </a:solidFill>
              <a:latin typeface="Arial" panose="020B0604020202020204" pitchFamily="34" charset="0"/>
            </a:endParaRPr>
          </a:p>
          <a:p>
            <a:pPr lvl="0" eaLnBrk="0" fontAlgn="base" hangingPunct="0">
              <a:spcBef>
                <a:spcPct val="0"/>
              </a:spcBef>
              <a:spcAft>
                <a:spcPct val="0"/>
              </a:spcAft>
              <a:buClrTx/>
              <a:buFontTx/>
              <a:buChar char="•"/>
            </a:pPr>
            <a:r>
              <a:rPr lang="en-US" altLang="en-US" sz="1200" dirty="0" smtClean="0">
                <a:solidFill>
                  <a:srgbClr val="002060"/>
                </a:solidFill>
                <a:latin typeface="Arial" panose="020B0604020202020204" pitchFamily="34" charset="0"/>
              </a:rPr>
              <a:t>Buffer reservation: Reserving buffer space in network devices  to handle </a:t>
            </a:r>
            <a:r>
              <a:rPr lang="en-US" altLang="en-US" sz="1200" dirty="0" err="1" smtClean="0">
                <a:solidFill>
                  <a:srgbClr val="002060"/>
                </a:solidFill>
                <a:latin typeface="Arial" panose="020B0604020202020204" pitchFamily="34" charset="0"/>
              </a:rPr>
              <a:t>bursty</a:t>
            </a:r>
            <a:r>
              <a:rPr lang="en-US" altLang="en-US" sz="1200" dirty="0" smtClean="0">
                <a:solidFill>
                  <a:srgbClr val="002060"/>
                </a:solidFill>
                <a:latin typeface="Arial" panose="020B0604020202020204" pitchFamily="34" charset="0"/>
              </a:rPr>
              <a:t> traffic or prioritize critical traffic.</a:t>
            </a:r>
          </a:p>
          <a:p>
            <a:pPr lvl="0" eaLnBrk="0" fontAlgn="base" hangingPunct="0">
              <a:spcBef>
                <a:spcPct val="0"/>
              </a:spcBef>
              <a:spcAft>
                <a:spcPct val="0"/>
              </a:spcAft>
              <a:buClrTx/>
              <a:buFontTx/>
              <a:buChar char="•"/>
            </a:pPr>
            <a:endParaRPr lang="en-US" altLang="en-US" sz="1200" dirty="0">
              <a:solidFill>
                <a:srgbClr val="002060"/>
              </a:solidFill>
              <a:latin typeface="Arial" panose="020B0604020202020204" pitchFamily="34" charset="0"/>
            </a:endParaRPr>
          </a:p>
          <a:p>
            <a:pPr lvl="0" eaLnBrk="0" fontAlgn="base" hangingPunct="0">
              <a:spcBef>
                <a:spcPct val="0"/>
              </a:spcBef>
              <a:spcAft>
                <a:spcPct val="0"/>
              </a:spcAft>
              <a:buClrTx/>
              <a:buFontTx/>
              <a:buChar char="•"/>
            </a:pPr>
            <a:r>
              <a:rPr lang="en-US" altLang="en-US" sz="1200" dirty="0" smtClean="0">
                <a:solidFill>
                  <a:srgbClr val="002060"/>
                </a:solidFill>
                <a:latin typeface="Arial" panose="020B0604020202020204" pitchFamily="34" charset="0"/>
              </a:rPr>
              <a:t>Queue reservation : Allocating a dedicated queue priority for high priority traffic to ensure that it gets sufficient network resources.</a:t>
            </a:r>
          </a:p>
          <a:p>
            <a:pPr marL="171450" lvl="0" indent="-171450" eaLnBrk="0" fontAlgn="base" hangingPunct="0">
              <a:spcBef>
                <a:spcPct val="0"/>
              </a:spcBef>
              <a:spcAft>
                <a:spcPct val="0"/>
              </a:spcAft>
              <a:buClrTx/>
              <a:buFont typeface="Arial" panose="020B0604020202020204" pitchFamily="34" charset="0"/>
              <a:buChar char="•"/>
            </a:pPr>
            <a:endParaRPr lang="en-US" altLang="en-US" sz="1200" dirty="0">
              <a:solidFill>
                <a:srgbClr val="002060"/>
              </a:solidFill>
              <a:latin typeface="Arial" panose="020B0604020202020204" pitchFamily="34" charset="0"/>
            </a:endParaRPr>
          </a:p>
          <a:p>
            <a:pPr marL="171450" lvl="0" indent="-171450" eaLnBrk="0" fontAlgn="base" hangingPunct="0">
              <a:spcBef>
                <a:spcPct val="0"/>
              </a:spcBef>
              <a:spcAft>
                <a:spcPct val="0"/>
              </a:spcAft>
              <a:buClrTx/>
              <a:buFont typeface="Arial" panose="020B0604020202020204" pitchFamily="34" charset="0"/>
              <a:buChar char="•"/>
            </a:pPr>
            <a:r>
              <a:rPr lang="en-US" altLang="en-US" sz="1200" dirty="0" smtClean="0">
                <a:solidFill>
                  <a:srgbClr val="002060"/>
                </a:solidFill>
                <a:latin typeface="Arial" panose="020B0604020202020204" pitchFamily="34" charset="0"/>
              </a:rPr>
              <a:t>CPU cycles: It takes CPU time to process a packet. Router can process only a certain number of packets per second.</a:t>
            </a:r>
          </a:p>
          <a:p>
            <a:pPr marL="171450" lvl="0" indent="-171450" eaLnBrk="0" fontAlgn="base" hangingPunct="0">
              <a:spcBef>
                <a:spcPct val="0"/>
              </a:spcBef>
              <a:spcAft>
                <a:spcPct val="0"/>
              </a:spcAft>
              <a:buClrTx/>
              <a:buFont typeface="Arial" panose="020B0604020202020204" pitchFamily="34" charset="0"/>
              <a:buChar char="•"/>
            </a:pPr>
            <a:endParaRPr lang="en-US" altLang="en-US" sz="1200" dirty="0">
              <a:solidFill>
                <a:srgbClr val="002060"/>
              </a:solidFill>
              <a:latin typeface="Arial" panose="020B0604020202020204" pitchFamily="34" charset="0"/>
            </a:endParaRPr>
          </a:p>
          <a:p>
            <a:pPr marL="171450" lvl="0" indent="-171450" eaLnBrk="0" fontAlgn="base" hangingPunct="0">
              <a:spcBef>
                <a:spcPct val="0"/>
              </a:spcBef>
              <a:spcAft>
                <a:spcPct val="0"/>
              </a:spcAft>
              <a:buClrTx/>
              <a:buFont typeface="Arial" panose="020B0604020202020204" pitchFamily="34" charset="0"/>
              <a:buChar char="•"/>
            </a:pPr>
            <a:r>
              <a:rPr lang="en-US" altLang="en-US" sz="1200" dirty="0" smtClean="0">
                <a:solidFill>
                  <a:srgbClr val="002060"/>
                </a:solidFill>
                <a:latin typeface="Arial" panose="020B0604020202020204" pitchFamily="34" charset="0"/>
              </a:rPr>
              <a:t>T=1 / µ  * 1 / 1- </a:t>
            </a:r>
            <a:r>
              <a:rPr lang="az-Cyrl-AZ" altLang="en-US" sz="1200" dirty="0" smtClean="0">
                <a:solidFill>
                  <a:srgbClr val="002060"/>
                </a:solidFill>
                <a:latin typeface="Arial" panose="020B0604020202020204" pitchFamily="34" charset="0"/>
              </a:rPr>
              <a:t>Р</a:t>
            </a:r>
            <a:r>
              <a:rPr lang="en-US" altLang="en-US" sz="1200" dirty="0" smtClean="0">
                <a:solidFill>
                  <a:srgbClr val="002060"/>
                </a:solidFill>
                <a:latin typeface="Arial" panose="020B0604020202020204" pitchFamily="34" charset="0"/>
              </a:rPr>
              <a:t>              where  p=</a:t>
            </a:r>
            <a:r>
              <a:rPr lang="el-GR" altLang="en-US" sz="1200" dirty="0" smtClean="0">
                <a:solidFill>
                  <a:srgbClr val="002060"/>
                </a:solidFill>
                <a:latin typeface="Arial" panose="020B0604020202020204" pitchFamily="34" charset="0"/>
              </a:rPr>
              <a:t>λ</a:t>
            </a:r>
            <a:r>
              <a:rPr lang="en-US" altLang="en-US" sz="1200" dirty="0" smtClean="0">
                <a:solidFill>
                  <a:srgbClr val="002060"/>
                </a:solidFill>
                <a:latin typeface="Arial" panose="020B0604020202020204" pitchFamily="34" charset="0"/>
              </a:rPr>
              <a:t> / </a:t>
            </a:r>
            <a:r>
              <a:rPr lang="en-US" altLang="en-US" sz="1200" dirty="0">
                <a:solidFill>
                  <a:srgbClr val="002060"/>
                </a:solidFill>
                <a:latin typeface="Arial" panose="020B0604020202020204" pitchFamily="34" charset="0"/>
              </a:rPr>
              <a:t> µ </a:t>
            </a:r>
            <a:r>
              <a:rPr lang="en-US" altLang="en-US" sz="1200" dirty="0" smtClean="0">
                <a:solidFill>
                  <a:srgbClr val="002060"/>
                </a:solidFill>
                <a:latin typeface="Arial" panose="020B0604020202020204" pitchFamily="34" charset="0"/>
              </a:rPr>
              <a:t>,     ; </a:t>
            </a:r>
            <a:r>
              <a:rPr lang="el-GR" altLang="en-US" sz="1200" dirty="0" smtClean="0">
                <a:solidFill>
                  <a:srgbClr val="002060"/>
                </a:solidFill>
                <a:latin typeface="Arial" panose="020B0604020202020204" pitchFamily="34" charset="0"/>
              </a:rPr>
              <a:t>λ</a:t>
            </a:r>
            <a:r>
              <a:rPr lang="en-US" altLang="en-US" sz="1200" dirty="0" smtClean="0">
                <a:solidFill>
                  <a:srgbClr val="002060"/>
                </a:solidFill>
                <a:latin typeface="Arial" panose="020B0604020202020204" pitchFamily="34" charset="0"/>
              </a:rPr>
              <a:t> mean arrival rate packets / sec, </a:t>
            </a:r>
            <a:r>
              <a:rPr lang="en-US" altLang="en-US" sz="1200" dirty="0">
                <a:solidFill>
                  <a:srgbClr val="002060"/>
                </a:solidFill>
                <a:latin typeface="Arial" panose="020B0604020202020204" pitchFamily="34" charset="0"/>
              </a:rPr>
              <a:t>µ </a:t>
            </a:r>
            <a:r>
              <a:rPr lang="en-US" altLang="en-US" sz="1200" dirty="0" smtClean="0">
                <a:solidFill>
                  <a:srgbClr val="002060"/>
                </a:solidFill>
                <a:latin typeface="Arial" panose="020B0604020202020204" pitchFamily="34" charset="0"/>
              </a:rPr>
              <a:t>mean  processing packets / sec.</a:t>
            </a:r>
          </a:p>
          <a:p>
            <a:pPr marL="171450" lvl="0" indent="-171450" eaLnBrk="0" fontAlgn="base" hangingPunct="0">
              <a:spcBef>
                <a:spcPct val="0"/>
              </a:spcBef>
              <a:spcAft>
                <a:spcPct val="0"/>
              </a:spcAft>
              <a:buClrTx/>
              <a:buFont typeface="Arial" panose="020B0604020202020204" pitchFamily="34" charset="0"/>
              <a:buChar char="•"/>
            </a:pPr>
            <a:endParaRPr lang="en-US" altLang="en-US" sz="1200" dirty="0">
              <a:solidFill>
                <a:srgbClr val="002060"/>
              </a:solidFill>
              <a:latin typeface="Arial" panose="020B0604020202020204" pitchFamily="34" charset="0"/>
            </a:endParaRPr>
          </a:p>
          <a:p>
            <a:pPr marL="171450" lvl="0" indent="-171450" eaLnBrk="0" fontAlgn="base" hangingPunct="0">
              <a:spcBef>
                <a:spcPct val="0"/>
              </a:spcBef>
              <a:spcAft>
                <a:spcPct val="0"/>
              </a:spcAft>
              <a:buClrTx/>
              <a:buFont typeface="Arial" panose="020B0604020202020204" pitchFamily="34" charset="0"/>
              <a:buChar char="•"/>
            </a:pPr>
            <a:r>
              <a:rPr lang="en-US" altLang="en-US" sz="1200" dirty="0" smtClean="0">
                <a:solidFill>
                  <a:srgbClr val="002060"/>
                </a:solidFill>
                <a:latin typeface="Arial" panose="020B0604020202020204" pitchFamily="34" charset="0"/>
              </a:rPr>
              <a:t>Resource reservation in networks achieved through  various techniques:</a:t>
            </a:r>
          </a:p>
          <a:p>
            <a:pPr marL="171450" lvl="0" indent="-171450" eaLnBrk="0" fontAlgn="base" hangingPunct="0">
              <a:spcBef>
                <a:spcPct val="0"/>
              </a:spcBef>
              <a:spcAft>
                <a:spcPct val="0"/>
              </a:spcAft>
              <a:buClrTx/>
              <a:buFont typeface="Arial" panose="020B0604020202020204" pitchFamily="34" charset="0"/>
              <a:buChar char="•"/>
            </a:pPr>
            <a:endParaRPr lang="en-US" altLang="en-US" sz="1200" dirty="0">
              <a:solidFill>
                <a:srgbClr val="002060"/>
              </a:solidFill>
              <a:latin typeface="Arial" panose="020B0604020202020204" pitchFamily="34" charset="0"/>
            </a:endParaRPr>
          </a:p>
          <a:p>
            <a:pPr lvl="0" eaLnBrk="0" fontAlgn="base" hangingPunct="0">
              <a:spcBef>
                <a:spcPct val="0"/>
              </a:spcBef>
              <a:spcAft>
                <a:spcPct val="0"/>
              </a:spcAft>
              <a:buClrTx/>
            </a:pPr>
            <a:endParaRPr lang="en-US" altLang="en-US" sz="1200" dirty="0">
              <a:solidFill>
                <a:srgbClr val="002060"/>
              </a:solidFill>
              <a:latin typeface="Arial" panose="020B0604020202020204" pitchFamily="34" charset="0"/>
            </a:endParaRPr>
          </a:p>
          <a:p>
            <a:pPr marL="285750" indent="-285750" algn="just" fontAlgn="base">
              <a:buFont typeface="Arial" panose="020B0604020202020204" pitchFamily="34" charset="0"/>
              <a:buChar char="•"/>
            </a:pPr>
            <a:endParaRPr lang="en-US" sz="1300" dirty="0" smtClean="0">
              <a:solidFill>
                <a:srgbClr val="C0000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1017478"/>
            <a:ext cx="8853715" cy="2985433"/>
          </a:xfrm>
          <a:prstGeom prst="rect">
            <a:avLst/>
          </a:prstGeom>
        </p:spPr>
        <p:txBody>
          <a:bodyPr wrap="square">
            <a:spAutoFit/>
          </a:bodyPr>
          <a:lstStyle/>
          <a:p>
            <a:pPr marL="400050" indent="-285750" algn="just">
              <a:buSzPts val="1800"/>
              <a:buFont typeface="Arial" panose="020B0604020202020204" pitchFamily="34" charset="0"/>
              <a:buChar char="•"/>
            </a:pPr>
            <a:endParaRPr lang="en-US" dirty="0">
              <a:solidFill>
                <a:srgbClr val="002060"/>
              </a:solidFill>
            </a:endParaRPr>
          </a:p>
          <a:p>
            <a:pPr marL="400050" indent="-285750" algn="just">
              <a:buSzPts val="1800"/>
              <a:buFont typeface="Arial" panose="020B0604020202020204" pitchFamily="34" charset="0"/>
              <a:buChar char="•"/>
            </a:pPr>
            <a:endParaRPr lang="en-US" dirty="0" smtClean="0">
              <a:solidFill>
                <a:srgbClr val="002060"/>
              </a:solidFill>
            </a:endParaRPr>
          </a:p>
          <a:p>
            <a:pPr marL="457200" indent="-342900" algn="just">
              <a:buSzPts val="1800"/>
              <a:buFont typeface="Arial"/>
              <a:buChar char="●"/>
            </a:pPr>
            <a:endParaRPr lang="en-US" dirty="0">
              <a:solidFill>
                <a:srgbClr val="002060"/>
              </a:solidFill>
            </a:endParaRPr>
          </a:p>
          <a:p>
            <a:pPr marL="114300" algn="just">
              <a:buSzPts val="1800"/>
            </a:pPr>
            <a:endParaRPr lang="en-US" dirty="0" smtClean="0">
              <a:solidFill>
                <a:srgbClr val="C00000"/>
              </a:solidFill>
            </a:endParaRPr>
          </a:p>
          <a:p>
            <a:pPr marL="285750" indent="-285750" algn="just" fontAlgn="base">
              <a:buSzPts val="1800"/>
              <a:buFont typeface="Arial" panose="020B0604020202020204" pitchFamily="34" charset="0"/>
              <a:buChar char="•"/>
            </a:pPr>
            <a:endParaRPr lang="en-US" sz="1200" dirty="0">
              <a:solidFill>
                <a:srgbClr val="C00000"/>
              </a:solidFill>
              <a:latin typeface="Nunito"/>
            </a:endParaRPr>
          </a:p>
          <a:p>
            <a:pPr marL="285750" indent="-285750" algn="just" fontAlgn="base">
              <a:buSzPts val="1800"/>
              <a:buFont typeface="Arial" panose="020B0604020202020204" pitchFamily="34" charset="0"/>
              <a:buChar char="•"/>
            </a:pPr>
            <a:endParaRPr lang="en-US" sz="1200" dirty="0">
              <a:solidFill>
                <a:srgbClr val="C00000"/>
              </a:solidFill>
              <a:latin typeface="Nunito"/>
            </a:endParaRPr>
          </a:p>
          <a:p>
            <a:pPr marL="285750" indent="-285750" algn="just" fontAlgn="base">
              <a:buSzPts val="1800"/>
              <a:buFont typeface="Arial" panose="020B0604020202020204" pitchFamily="34" charset="0"/>
              <a:buChar char="•"/>
            </a:pPr>
            <a:endParaRPr lang="en-US" sz="1200" dirty="0">
              <a:solidFill>
                <a:srgbClr val="C00000"/>
              </a:solidFill>
              <a:latin typeface="Nunito"/>
            </a:endParaRPr>
          </a:p>
          <a:p>
            <a:pPr marL="285750" indent="-285750" algn="just" fontAlgn="base">
              <a:buSzPts val="1800"/>
              <a:buFont typeface="Arial" panose="020B0604020202020204" pitchFamily="34" charset="0"/>
              <a:buChar char="•"/>
            </a:pPr>
            <a:endParaRPr lang="en-US" sz="1200" dirty="0" smtClean="0">
              <a:solidFill>
                <a:srgbClr val="C00000"/>
              </a:solidFill>
              <a:latin typeface="Nunito"/>
            </a:endParaRPr>
          </a:p>
          <a:p>
            <a:pPr marL="285750" indent="-285750" algn="just" fontAlgn="base">
              <a:buSzPts val="1800"/>
              <a:buFont typeface="Arial" panose="020B0604020202020204" pitchFamily="34" charset="0"/>
              <a:buChar char="•"/>
            </a:pPr>
            <a:endParaRPr lang="en-US" sz="1200" dirty="0">
              <a:solidFill>
                <a:srgbClr val="C00000"/>
              </a:solidFill>
              <a:latin typeface="Nunito"/>
            </a:endParaRPr>
          </a:p>
          <a:p>
            <a:pPr marL="285750" indent="-285750" algn="just" fontAlgn="base">
              <a:buSzPts val="1800"/>
              <a:buFont typeface="Arial" panose="020B0604020202020204" pitchFamily="34" charset="0"/>
              <a:buChar char="•"/>
            </a:pPr>
            <a:endParaRPr lang="en-US" sz="1200" dirty="0">
              <a:solidFill>
                <a:srgbClr val="C00000"/>
              </a:solidFill>
              <a:latin typeface="Nunito"/>
            </a:endParaRPr>
          </a:p>
          <a:p>
            <a:pPr marL="285750" indent="-285750" algn="just" fontAlgn="base">
              <a:buSzPts val="1800"/>
              <a:buFont typeface="Arial" panose="020B0604020202020204" pitchFamily="34" charset="0"/>
              <a:buChar char="•"/>
            </a:pPr>
            <a:endParaRPr lang="en-US" sz="1200" dirty="0">
              <a:solidFill>
                <a:srgbClr val="C00000"/>
              </a:solidFill>
              <a:latin typeface="Nunito"/>
            </a:endParaRPr>
          </a:p>
          <a:p>
            <a:pPr marL="285750" indent="-285750" algn="just" fontAlgn="base">
              <a:buSzPts val="1800"/>
              <a:buFont typeface="Arial" panose="020B0604020202020204" pitchFamily="34" charset="0"/>
              <a:buChar char="•"/>
            </a:pPr>
            <a:endParaRPr lang="en-US" sz="1200" dirty="0">
              <a:solidFill>
                <a:srgbClr val="C00000"/>
              </a:solidFill>
              <a:latin typeface="Nunito"/>
            </a:endParaRPr>
          </a:p>
          <a:p>
            <a:pPr marL="285750" indent="-285750" algn="just" fontAlgn="base">
              <a:buSzPts val="1800"/>
              <a:buFont typeface="Arial" panose="020B0604020202020204" pitchFamily="34" charset="0"/>
              <a:buChar char="•"/>
            </a:pPr>
            <a:endParaRPr lang="en-US" sz="1200" dirty="0">
              <a:solidFill>
                <a:srgbClr val="C00000"/>
              </a:solidFill>
              <a:latin typeface="Nunito"/>
            </a:endParaRPr>
          </a:p>
          <a:p>
            <a:pPr marL="285750" indent="-285750" algn="just" fontAlgn="base">
              <a:buSzPts val="1800"/>
              <a:buFont typeface="Arial" panose="020B0604020202020204" pitchFamily="34" charset="0"/>
              <a:buChar char="•"/>
            </a:pPr>
            <a:endParaRPr lang="en-US" sz="1200" dirty="0">
              <a:solidFill>
                <a:srgbClr val="C00000"/>
              </a:solidFill>
              <a:latin typeface="Nunito"/>
            </a:endParaRPr>
          </a:p>
          <a:p>
            <a:pPr marL="285750" indent="-285750" algn="just" fontAlgn="base">
              <a:buSzPts val="1800"/>
              <a:buFont typeface="Arial" panose="020B0604020202020204" pitchFamily="34" charset="0"/>
              <a:buChar char="•"/>
            </a:pPr>
            <a:endParaRPr lang="en-US" sz="1200" dirty="0">
              <a:solidFill>
                <a:srgbClr val="C00000"/>
              </a:solidFill>
              <a:latin typeface="Nunito"/>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Tree>
    <p:extLst>
      <p:ext uri="{BB962C8B-B14F-4D97-AF65-F5344CB8AC3E}">
        <p14:creationId xmlns:p14="http://schemas.microsoft.com/office/powerpoint/2010/main" val="38188166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a:t>
            </a:r>
            <a:r>
              <a:rPr lang="en-US" sz="2400" b="1" dirty="0" smtClean="0">
                <a:solidFill>
                  <a:srgbClr val="002060"/>
                </a:solidFill>
              </a:rPr>
              <a:t>Integrated Services</a:t>
            </a:r>
            <a:endParaRPr lang="en-US" sz="2400" b="1"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1394460" y="1859280"/>
            <a:ext cx="7647938"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6" name="Rectangle 5"/>
          <p:cNvSpPr/>
          <p:nvPr/>
        </p:nvSpPr>
        <p:spPr>
          <a:xfrm>
            <a:off x="137884" y="928914"/>
            <a:ext cx="8922203" cy="3970318"/>
          </a:xfrm>
          <a:prstGeom prst="rect">
            <a:avLst/>
          </a:prstGeom>
        </p:spPr>
        <p:txBody>
          <a:bodyPr wrap="square">
            <a:spAutoFit/>
          </a:bodyPr>
          <a:lstStyle/>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Integrated </a:t>
            </a:r>
            <a:r>
              <a:rPr lang="en-US" dirty="0">
                <a:solidFill>
                  <a:srgbClr val="C00000"/>
                </a:solidFill>
                <a:latin typeface="Times New Roman" panose="02020603050405020304" pitchFamily="18" charset="0"/>
                <a:cs typeface="Times New Roman" panose="02020603050405020304" pitchFamily="18" charset="0"/>
              </a:rPr>
              <a:t>Services (</a:t>
            </a:r>
            <a:r>
              <a:rPr lang="en-US" dirty="0" err="1">
                <a:solidFill>
                  <a:srgbClr val="C00000"/>
                </a:solidFill>
                <a:latin typeface="Times New Roman" panose="02020603050405020304" pitchFamily="18" charset="0"/>
                <a:cs typeface="Times New Roman" panose="02020603050405020304" pitchFamily="18" charset="0"/>
              </a:rPr>
              <a:t>IntServ</a:t>
            </a:r>
            <a:r>
              <a:rPr lang="en-US" dirty="0">
                <a:solidFill>
                  <a:srgbClr val="C00000"/>
                </a:solidFill>
                <a:latin typeface="Times New Roman" panose="02020603050405020304" pitchFamily="18" charset="0"/>
                <a:cs typeface="Times New Roman" panose="02020603050405020304" pitchFamily="18" charset="0"/>
              </a:rPr>
              <a:t>) is an approach to Quality of Service (</a:t>
            </a:r>
            <a:r>
              <a:rPr lang="en-US" dirty="0" err="1">
                <a:solidFill>
                  <a:srgbClr val="C00000"/>
                </a:solidFill>
                <a:latin typeface="Times New Roman" panose="02020603050405020304" pitchFamily="18" charset="0"/>
                <a:cs typeface="Times New Roman" panose="02020603050405020304" pitchFamily="18" charset="0"/>
              </a:rPr>
              <a:t>QoS</a:t>
            </a:r>
            <a:r>
              <a:rPr lang="en-US" dirty="0">
                <a:solidFill>
                  <a:srgbClr val="C00000"/>
                </a:solidFill>
                <a:latin typeface="Times New Roman" panose="02020603050405020304" pitchFamily="18" charset="0"/>
                <a:cs typeface="Times New Roman" panose="02020603050405020304" pitchFamily="18" charset="0"/>
              </a:rPr>
              <a:t>) management in computer networks, particularly in IP-based networks. </a:t>
            </a:r>
            <a:r>
              <a:rPr lang="en-US" b="1" dirty="0">
                <a:solidFill>
                  <a:srgbClr val="C00000"/>
                </a:solidFill>
                <a:latin typeface="Times New Roman" panose="02020603050405020304" pitchFamily="18" charset="0"/>
                <a:cs typeface="Times New Roman" panose="02020603050405020304" pitchFamily="18" charset="0"/>
              </a:rPr>
              <a:t>It aims to provide guaranteed </a:t>
            </a:r>
            <a:r>
              <a:rPr lang="en-US" b="1" dirty="0" err="1">
                <a:solidFill>
                  <a:srgbClr val="C00000"/>
                </a:solidFill>
                <a:latin typeface="Times New Roman" panose="02020603050405020304" pitchFamily="18" charset="0"/>
                <a:cs typeface="Times New Roman" panose="02020603050405020304" pitchFamily="18" charset="0"/>
              </a:rPr>
              <a:t>QoS</a:t>
            </a:r>
            <a:r>
              <a:rPr lang="en-US" b="1" dirty="0">
                <a:solidFill>
                  <a:srgbClr val="C00000"/>
                </a:solidFill>
                <a:latin typeface="Times New Roman" panose="02020603050405020304" pitchFamily="18" charset="0"/>
                <a:cs typeface="Times New Roman" panose="02020603050405020304" pitchFamily="18" charset="0"/>
              </a:rPr>
              <a:t> for applications by reserving network resources along the entire path of a data flow</a:t>
            </a:r>
            <a:r>
              <a:rPr lang="en-US" dirty="0">
                <a:solidFill>
                  <a:srgbClr val="C00000"/>
                </a:solidFill>
                <a:latin typeface="Times New Roman" panose="02020603050405020304" pitchFamily="18" charset="0"/>
                <a:cs typeface="Times New Roman" panose="02020603050405020304" pitchFamily="18" charset="0"/>
              </a:rPr>
              <a:t>. </a:t>
            </a:r>
            <a:endParaRPr lang="en-US" dirty="0" smtClean="0">
              <a:solidFill>
                <a:srgbClr val="C00000"/>
              </a:solidFill>
              <a:latin typeface="Times New Roman" panose="02020603050405020304" pitchFamily="18" charset="0"/>
              <a:cs typeface="Times New Roman" panose="02020603050405020304" pitchFamily="18" charset="0"/>
            </a:endParaRPr>
          </a:p>
          <a:p>
            <a:pPr algn="just"/>
            <a:r>
              <a:rPr lang="en-US" b="1" dirty="0" smtClean="0">
                <a:solidFill>
                  <a:srgbClr val="C00000"/>
                </a:solidFill>
                <a:latin typeface="Times New Roman" panose="02020603050405020304" pitchFamily="18" charset="0"/>
                <a:cs typeface="Times New Roman" panose="02020603050405020304" pitchFamily="18" charset="0"/>
              </a:rPr>
              <a:t>Key </a:t>
            </a:r>
            <a:r>
              <a:rPr lang="en-US" b="1" dirty="0">
                <a:solidFill>
                  <a:srgbClr val="C00000"/>
                </a:solidFill>
                <a:latin typeface="Times New Roman" panose="02020603050405020304" pitchFamily="18" charset="0"/>
                <a:cs typeface="Times New Roman" panose="02020603050405020304" pitchFamily="18" charset="0"/>
              </a:rPr>
              <a:t>Concepts and Components</a:t>
            </a:r>
            <a:r>
              <a:rPr lang="en-US" b="1"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b="1"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Resource Reservation</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IntServ</a:t>
            </a:r>
            <a:r>
              <a:rPr lang="en-US" dirty="0">
                <a:solidFill>
                  <a:srgbClr val="C00000"/>
                </a:solidFill>
                <a:latin typeface="Times New Roman" panose="02020603050405020304" pitchFamily="18" charset="0"/>
                <a:cs typeface="Times New Roman" panose="02020603050405020304" pitchFamily="18" charset="0"/>
              </a:rPr>
              <a:t> allows applications to request specific </a:t>
            </a:r>
            <a:r>
              <a:rPr lang="en-US" dirty="0" err="1">
                <a:solidFill>
                  <a:srgbClr val="C00000"/>
                </a:solidFill>
                <a:latin typeface="Times New Roman" panose="02020603050405020304" pitchFamily="18" charset="0"/>
                <a:cs typeface="Times New Roman" panose="02020603050405020304" pitchFamily="18" charset="0"/>
              </a:rPr>
              <a:t>QoS</a:t>
            </a:r>
            <a:r>
              <a:rPr lang="en-US" dirty="0">
                <a:solidFill>
                  <a:srgbClr val="C00000"/>
                </a:solidFill>
                <a:latin typeface="Times New Roman" panose="02020603050405020304" pitchFamily="18" charset="0"/>
                <a:cs typeface="Times New Roman" panose="02020603050405020304" pitchFamily="18" charset="0"/>
              </a:rPr>
              <a:t> guarantees from the network, such as bandwidth, delay, jitter, and packet loss. This is achieved through the use of signaling protocols like RSVP (Resource Reservation Protocol), which sets up and maintains reservations across routers and network segments</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Per-flow State</a:t>
            </a:r>
            <a:r>
              <a:rPr lang="en-US" dirty="0">
                <a:solidFill>
                  <a:srgbClr val="002060"/>
                </a:solidFill>
                <a:latin typeface="Times New Roman" panose="02020603050405020304" pitchFamily="18" charset="0"/>
                <a:cs typeface="Times New Roman" panose="02020603050405020304" pitchFamily="18" charset="0"/>
              </a:rPr>
              <a:t>: </a:t>
            </a:r>
            <a:r>
              <a:rPr lang="en-US" dirty="0" err="1">
                <a:solidFill>
                  <a:srgbClr val="002060"/>
                </a:solidFill>
                <a:latin typeface="Times New Roman" panose="02020603050405020304" pitchFamily="18" charset="0"/>
                <a:cs typeface="Times New Roman" panose="02020603050405020304" pitchFamily="18" charset="0"/>
              </a:rPr>
              <a:t>IntServ</a:t>
            </a:r>
            <a:r>
              <a:rPr lang="en-US" dirty="0">
                <a:solidFill>
                  <a:srgbClr val="002060"/>
                </a:solidFill>
                <a:latin typeface="Times New Roman" panose="02020603050405020304" pitchFamily="18" charset="0"/>
                <a:cs typeface="Times New Roman" panose="02020603050405020304" pitchFamily="18" charset="0"/>
              </a:rPr>
              <a:t> maintains per-flow state information at each network node along the path of a data flow. This state includes information about the </a:t>
            </a:r>
            <a:r>
              <a:rPr lang="en-US" dirty="0" err="1">
                <a:solidFill>
                  <a:srgbClr val="002060"/>
                </a:solidFill>
                <a:latin typeface="Times New Roman" panose="02020603050405020304" pitchFamily="18" charset="0"/>
                <a:cs typeface="Times New Roman" panose="02020603050405020304" pitchFamily="18" charset="0"/>
              </a:rPr>
              <a:t>QoS</a:t>
            </a:r>
            <a:r>
              <a:rPr lang="en-US" dirty="0">
                <a:solidFill>
                  <a:srgbClr val="002060"/>
                </a:solidFill>
                <a:latin typeface="Times New Roman" panose="02020603050405020304" pitchFamily="18" charset="0"/>
                <a:cs typeface="Times New Roman" panose="02020603050405020304" pitchFamily="18" charset="0"/>
              </a:rPr>
              <a:t> parameters requested by the application and the allocated resources</a:t>
            </a:r>
            <a:r>
              <a:rPr lang="en-US" dirty="0" smtClean="0">
                <a:solidFill>
                  <a:srgbClr val="002060"/>
                </a:solidFill>
                <a:latin typeface="Times New Roman" panose="02020603050405020304" pitchFamily="18" charset="0"/>
                <a:cs typeface="Times New Roman" panose="02020603050405020304" pitchFamily="18" charset="0"/>
              </a:rPr>
              <a:t>.</a:t>
            </a:r>
          </a:p>
          <a:p>
            <a:pPr lvl="3" algn="just" eaLnBrk="0" fontAlgn="base" hangingPunct="0">
              <a:spcBef>
                <a:spcPct val="0"/>
              </a:spcBef>
              <a:spcAft>
                <a:spcPct val="0"/>
              </a:spcAft>
              <a:buClrTx/>
            </a:pPr>
            <a:endParaRPr lang="en-US" altLang="en-US" dirty="0" smtClean="0">
              <a:solidFill>
                <a:srgbClr val="002060"/>
              </a:solidFill>
              <a:latin typeface="Times New Roman" panose="02020603050405020304" pitchFamily="18" charset="0"/>
              <a:cs typeface="Times New Roman" panose="02020603050405020304" pitchFamily="18" charset="0"/>
            </a:endParaRPr>
          </a:p>
          <a:p>
            <a:pPr marL="285750" lvl="3" indent="-285750" algn="just" eaLnBrk="0" fontAlgn="base" hangingPunct="0">
              <a:spcBef>
                <a:spcPct val="0"/>
              </a:spcBef>
              <a:spcAft>
                <a:spcPct val="0"/>
              </a:spcAft>
              <a:buClrTx/>
              <a:buFont typeface="Arial" panose="020B0604020202020204" pitchFamily="34" charset="0"/>
              <a:buChar char="•"/>
            </a:pPr>
            <a:r>
              <a:rPr lang="en-US" altLang="en-US" b="1" dirty="0" smtClean="0">
                <a:solidFill>
                  <a:srgbClr val="002060"/>
                </a:solidFill>
                <a:latin typeface="Times New Roman" panose="02020603050405020304" pitchFamily="18" charset="0"/>
                <a:cs typeface="Times New Roman" panose="02020603050405020304" pitchFamily="18" charset="0"/>
              </a:rPr>
              <a:t>Traffic Policing</a:t>
            </a:r>
            <a:r>
              <a:rPr lang="en-US" altLang="en-US" dirty="0" smtClean="0">
                <a:solidFill>
                  <a:srgbClr val="002060"/>
                </a:solidFill>
                <a:latin typeface="Times New Roman" panose="02020603050405020304" pitchFamily="18" charset="0"/>
                <a:cs typeface="Times New Roman" panose="02020603050405020304" pitchFamily="18" charset="0"/>
              </a:rPr>
              <a:t>: Ensures that the traffic entering the network conforms to the specified </a:t>
            </a:r>
            <a:r>
              <a:rPr lang="en-US" altLang="en-US" dirty="0" err="1" smtClean="0">
                <a:solidFill>
                  <a:srgbClr val="002060"/>
                </a:solidFill>
                <a:latin typeface="Times New Roman" panose="02020603050405020304" pitchFamily="18" charset="0"/>
                <a:cs typeface="Times New Roman" panose="02020603050405020304" pitchFamily="18" charset="0"/>
              </a:rPr>
              <a:t>QoS</a:t>
            </a:r>
            <a:r>
              <a:rPr lang="en-US" altLang="en-US" dirty="0" smtClean="0">
                <a:solidFill>
                  <a:srgbClr val="002060"/>
                </a:solidFill>
                <a:latin typeface="Times New Roman" panose="02020603050405020304" pitchFamily="18" charset="0"/>
                <a:cs typeface="Times New Roman" panose="02020603050405020304" pitchFamily="18" charset="0"/>
              </a:rPr>
              <a:t> parameters. If traffic does not conform, it may be dropped or marked, depending on configured policies.</a:t>
            </a:r>
          </a:p>
          <a:p>
            <a:pPr lvl="0" algn="just" eaLnBrk="0" fontAlgn="base" hangingPunct="0">
              <a:spcBef>
                <a:spcPct val="0"/>
              </a:spcBef>
              <a:spcAft>
                <a:spcPct val="0"/>
              </a:spcAft>
              <a:buClrTx/>
              <a:buFontTx/>
              <a:buChar char="•"/>
            </a:pPr>
            <a:endParaRPr lang="en-US" altLang="en-US" dirty="0">
              <a:solidFill>
                <a:srgbClr val="002060"/>
              </a:solidFill>
              <a:latin typeface="Times New Roman" panose="02020603050405020304" pitchFamily="18" charset="0"/>
              <a:cs typeface="Times New Roman" panose="02020603050405020304" pitchFamily="18" charset="0"/>
            </a:endParaRPr>
          </a:p>
          <a:p>
            <a:pPr marL="285750" lvl="0" indent="-285750" algn="just" eaLnBrk="0" fontAlgn="base" hangingPunct="0">
              <a:spcBef>
                <a:spcPct val="0"/>
              </a:spcBef>
              <a:spcAft>
                <a:spcPct val="0"/>
              </a:spcAft>
              <a:buClrTx/>
              <a:buFont typeface="Arial" panose="020B0604020202020204" pitchFamily="34" charset="0"/>
              <a:buChar char="•"/>
            </a:pPr>
            <a:r>
              <a:rPr lang="en-US" altLang="en-US" b="1" dirty="0" err="1">
                <a:solidFill>
                  <a:srgbClr val="002060"/>
                </a:solidFill>
                <a:latin typeface="Times New Roman" panose="02020603050405020304" pitchFamily="18" charset="0"/>
                <a:cs typeface="Times New Roman" panose="02020603050405020304" pitchFamily="18" charset="0"/>
              </a:rPr>
              <a:t>QoS</a:t>
            </a:r>
            <a:r>
              <a:rPr lang="en-US" altLang="en-US" b="1" dirty="0">
                <a:solidFill>
                  <a:srgbClr val="002060"/>
                </a:solidFill>
                <a:latin typeface="Times New Roman" panose="02020603050405020304" pitchFamily="18" charset="0"/>
                <a:cs typeface="Times New Roman" panose="02020603050405020304" pitchFamily="18" charset="0"/>
              </a:rPr>
              <a:t> Parameters</a:t>
            </a:r>
            <a:r>
              <a:rPr lang="en-US" altLang="en-US" dirty="0">
                <a:solidFill>
                  <a:srgbClr val="002060"/>
                </a:solidFill>
                <a:latin typeface="Times New Roman" panose="02020603050405020304" pitchFamily="18" charset="0"/>
                <a:cs typeface="Times New Roman" panose="02020603050405020304" pitchFamily="18" charset="0"/>
              </a:rPr>
              <a:t>: Applications can specify their </a:t>
            </a:r>
            <a:r>
              <a:rPr lang="en-US" altLang="en-US" dirty="0" err="1">
                <a:solidFill>
                  <a:srgbClr val="002060"/>
                </a:solidFill>
                <a:latin typeface="Times New Roman" panose="02020603050405020304" pitchFamily="18" charset="0"/>
                <a:cs typeface="Times New Roman" panose="02020603050405020304" pitchFamily="18" charset="0"/>
              </a:rPr>
              <a:t>QoS</a:t>
            </a:r>
            <a:r>
              <a:rPr lang="en-US" altLang="en-US" dirty="0">
                <a:solidFill>
                  <a:srgbClr val="002060"/>
                </a:solidFill>
                <a:latin typeface="Times New Roman" panose="02020603050405020304" pitchFamily="18" charset="0"/>
                <a:cs typeface="Times New Roman" panose="02020603050405020304" pitchFamily="18" charset="0"/>
              </a:rPr>
              <a:t> requirements in terms of parameters such as minimum bandwidth, maximum delay, and acceptable packet loss rates. Network devices then use these parameters to allocate resources and prioritize traffic accordingly</a:t>
            </a:r>
            <a:r>
              <a:rPr lang="en-US" altLang="en-US" dirty="0" smtClean="0">
                <a:solidFill>
                  <a:srgbClr val="00206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214659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a:t>
            </a:r>
            <a:r>
              <a:rPr lang="en-US" sz="2400" b="1" dirty="0" smtClean="0">
                <a:solidFill>
                  <a:srgbClr val="002060"/>
                </a:solidFill>
              </a:rPr>
              <a:t>Integrated Services</a:t>
            </a:r>
            <a:endParaRPr lang="en-US" sz="2400" b="1"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1394460" y="1859280"/>
            <a:ext cx="7647938"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6" name="Rectangle 5"/>
          <p:cNvSpPr/>
          <p:nvPr/>
        </p:nvSpPr>
        <p:spPr>
          <a:xfrm>
            <a:off x="137884" y="928914"/>
            <a:ext cx="8922203" cy="4185761"/>
          </a:xfrm>
          <a:prstGeom prst="rect">
            <a:avLst/>
          </a:prstGeom>
        </p:spPr>
        <p:txBody>
          <a:bodyPr wrap="square">
            <a:spAutoFit/>
          </a:bodyPr>
          <a:lstStyle/>
          <a:p>
            <a:pPr algn="just"/>
            <a:r>
              <a:rPr lang="en-US" b="1" dirty="0">
                <a:solidFill>
                  <a:srgbClr val="C00000"/>
                </a:solidFill>
                <a:latin typeface="Times New Roman" panose="02020603050405020304" pitchFamily="18" charset="0"/>
                <a:cs typeface="Times New Roman" panose="02020603050405020304" pitchFamily="18" charset="0"/>
              </a:rPr>
              <a:t>Types of </a:t>
            </a:r>
            <a:r>
              <a:rPr lang="en-US" b="1" dirty="0" err="1">
                <a:solidFill>
                  <a:srgbClr val="C00000"/>
                </a:solidFill>
                <a:latin typeface="Times New Roman" panose="02020603050405020304" pitchFamily="18" charset="0"/>
                <a:cs typeface="Times New Roman" panose="02020603050405020304" pitchFamily="18" charset="0"/>
              </a:rPr>
              <a:t>IntServ</a:t>
            </a:r>
            <a:r>
              <a:rPr lang="en-US" b="1" dirty="0">
                <a:solidFill>
                  <a:srgbClr val="C00000"/>
                </a:solidFill>
                <a:latin typeface="Times New Roman" panose="02020603050405020304" pitchFamily="18" charset="0"/>
                <a:cs typeface="Times New Roman" panose="02020603050405020304" pitchFamily="18" charset="0"/>
              </a:rPr>
              <a:t> Models</a:t>
            </a:r>
            <a:r>
              <a:rPr lang="en-US" b="1"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r>
              <a:rPr lang="en-US" b="1" dirty="0" smtClean="0">
                <a:solidFill>
                  <a:srgbClr val="C00000"/>
                </a:solidFill>
                <a:latin typeface="Times New Roman" panose="02020603050405020304" pitchFamily="18" charset="0"/>
                <a:cs typeface="Times New Roman" panose="02020603050405020304" pitchFamily="18" charset="0"/>
              </a:rPr>
              <a:t>Integrated </a:t>
            </a:r>
            <a:r>
              <a:rPr lang="en-US" b="1" dirty="0">
                <a:solidFill>
                  <a:srgbClr val="C00000"/>
                </a:solidFill>
                <a:latin typeface="Times New Roman" panose="02020603050405020304" pitchFamily="18" charset="0"/>
                <a:cs typeface="Times New Roman" panose="02020603050405020304" pitchFamily="18" charset="0"/>
              </a:rPr>
              <a:t>Services with Guaranteed Service (</a:t>
            </a:r>
            <a:r>
              <a:rPr lang="en-US" b="1" dirty="0" err="1">
                <a:solidFill>
                  <a:srgbClr val="C00000"/>
                </a:solidFill>
                <a:latin typeface="Times New Roman" panose="02020603050405020304" pitchFamily="18" charset="0"/>
                <a:cs typeface="Times New Roman" panose="02020603050405020304" pitchFamily="18" charset="0"/>
              </a:rPr>
              <a:t>IntServ</a:t>
            </a:r>
            <a:r>
              <a:rPr lang="en-US" b="1" dirty="0">
                <a:solidFill>
                  <a:srgbClr val="C00000"/>
                </a:solidFill>
                <a:latin typeface="Times New Roman" panose="02020603050405020304" pitchFamily="18" charset="0"/>
                <a:cs typeface="Times New Roman" panose="02020603050405020304" pitchFamily="18" charset="0"/>
              </a:rPr>
              <a:t>-GR)</a:t>
            </a:r>
            <a:r>
              <a:rPr lang="en-US" dirty="0">
                <a:solidFill>
                  <a:srgbClr val="C00000"/>
                </a:solidFill>
                <a:latin typeface="Times New Roman" panose="02020603050405020304" pitchFamily="18" charset="0"/>
                <a:cs typeface="Times New Roman" panose="02020603050405020304" pitchFamily="18" charset="0"/>
              </a:rPr>
              <a:t>: Provides strict </a:t>
            </a:r>
            <a:r>
              <a:rPr lang="en-US" dirty="0" err="1">
                <a:solidFill>
                  <a:srgbClr val="C00000"/>
                </a:solidFill>
                <a:latin typeface="Times New Roman" panose="02020603050405020304" pitchFamily="18" charset="0"/>
                <a:cs typeface="Times New Roman" panose="02020603050405020304" pitchFamily="18" charset="0"/>
              </a:rPr>
              <a:t>QoS</a:t>
            </a:r>
            <a:r>
              <a:rPr lang="en-US" dirty="0">
                <a:solidFill>
                  <a:srgbClr val="C00000"/>
                </a:solidFill>
                <a:latin typeface="Times New Roman" panose="02020603050405020304" pitchFamily="18" charset="0"/>
                <a:cs typeface="Times New Roman" panose="02020603050405020304" pitchFamily="18" charset="0"/>
              </a:rPr>
              <a:t> guarantees, where resources are reserved end-to-end for each flow. Suitable for applications requiring deterministic </a:t>
            </a:r>
            <a:r>
              <a:rPr lang="en-US" dirty="0" err="1">
                <a:solidFill>
                  <a:srgbClr val="C00000"/>
                </a:solidFill>
                <a:latin typeface="Times New Roman" panose="02020603050405020304" pitchFamily="18" charset="0"/>
                <a:cs typeface="Times New Roman" panose="02020603050405020304" pitchFamily="18" charset="0"/>
              </a:rPr>
              <a:t>QoS</a:t>
            </a:r>
            <a:r>
              <a:rPr lang="en-US" dirty="0">
                <a:solidFill>
                  <a:srgbClr val="C00000"/>
                </a:solidFill>
                <a:latin typeface="Times New Roman" panose="02020603050405020304" pitchFamily="18" charset="0"/>
                <a:cs typeface="Times New Roman" panose="02020603050405020304" pitchFamily="18" charset="0"/>
              </a:rPr>
              <a:t>, such as real-time voice and video</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Integrated Services with Controlled Load (</a:t>
            </a:r>
            <a:r>
              <a:rPr lang="en-US" b="1" dirty="0" err="1">
                <a:solidFill>
                  <a:srgbClr val="C00000"/>
                </a:solidFill>
                <a:latin typeface="Times New Roman" panose="02020603050405020304" pitchFamily="18" charset="0"/>
                <a:cs typeface="Times New Roman" panose="02020603050405020304" pitchFamily="18" charset="0"/>
              </a:rPr>
              <a:t>IntServ</a:t>
            </a:r>
            <a:r>
              <a:rPr lang="en-US" b="1" dirty="0">
                <a:solidFill>
                  <a:srgbClr val="C00000"/>
                </a:solidFill>
                <a:latin typeface="Times New Roman" panose="02020603050405020304" pitchFamily="18" charset="0"/>
                <a:cs typeface="Times New Roman" panose="02020603050405020304" pitchFamily="18" charset="0"/>
              </a:rPr>
              <a:t>-CL)</a:t>
            </a:r>
            <a:r>
              <a:rPr lang="en-US" dirty="0">
                <a:solidFill>
                  <a:srgbClr val="C00000"/>
                </a:solidFill>
                <a:latin typeface="Times New Roman" panose="02020603050405020304" pitchFamily="18" charset="0"/>
                <a:cs typeface="Times New Roman" panose="02020603050405020304" pitchFamily="18" charset="0"/>
              </a:rPr>
              <a:t>: Offers soft </a:t>
            </a:r>
            <a:r>
              <a:rPr lang="en-US" dirty="0" err="1">
                <a:solidFill>
                  <a:srgbClr val="C00000"/>
                </a:solidFill>
                <a:latin typeface="Times New Roman" panose="02020603050405020304" pitchFamily="18" charset="0"/>
                <a:cs typeface="Times New Roman" panose="02020603050405020304" pitchFamily="18" charset="0"/>
              </a:rPr>
              <a:t>QoS</a:t>
            </a:r>
            <a:r>
              <a:rPr lang="en-US" dirty="0">
                <a:solidFill>
                  <a:srgbClr val="C00000"/>
                </a:solidFill>
                <a:latin typeface="Times New Roman" panose="02020603050405020304" pitchFamily="18" charset="0"/>
                <a:cs typeface="Times New Roman" panose="02020603050405020304" pitchFamily="18" charset="0"/>
              </a:rPr>
              <a:t> guarantees by attempting to provide a service similar to an unloaded network, even under heavy load conditions. It does not require per-flow resource reservation but attempts to maintain low delay and low loss characteristics for all traffic</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smtClean="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Benefits of Integrated Services</a:t>
            </a:r>
            <a:r>
              <a:rPr lang="en-US" b="1"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Predictable </a:t>
            </a:r>
            <a:r>
              <a:rPr lang="en-US" b="1" dirty="0" err="1">
                <a:solidFill>
                  <a:srgbClr val="002060"/>
                </a:solidFill>
                <a:latin typeface="Times New Roman" panose="02020603050405020304" pitchFamily="18" charset="0"/>
                <a:cs typeface="Times New Roman" panose="02020603050405020304" pitchFamily="18" charset="0"/>
              </a:rPr>
              <a:t>QoS</a:t>
            </a:r>
            <a:r>
              <a:rPr lang="en-US" dirty="0">
                <a:solidFill>
                  <a:srgbClr val="002060"/>
                </a:solidFill>
                <a:latin typeface="Times New Roman" panose="02020603050405020304" pitchFamily="18" charset="0"/>
                <a:cs typeface="Times New Roman" panose="02020603050405020304" pitchFamily="18" charset="0"/>
              </a:rPr>
              <a:t>: Ensures that applications receive the required level of performance, minimizing delay and jitter, and reducing packet loss</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Support for Real-Time Applications</a:t>
            </a:r>
            <a:r>
              <a:rPr lang="en-US" dirty="0">
                <a:solidFill>
                  <a:srgbClr val="002060"/>
                </a:solidFill>
                <a:latin typeface="Times New Roman" panose="02020603050405020304" pitchFamily="18" charset="0"/>
                <a:cs typeface="Times New Roman" panose="02020603050405020304" pitchFamily="18" charset="0"/>
              </a:rPr>
              <a:t>: Well-suited for real-time applications like voice and video conferencing, where consistent and low-latency transmission is critical</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Flexible </a:t>
            </a:r>
            <a:r>
              <a:rPr lang="en-US" b="1" dirty="0" err="1">
                <a:solidFill>
                  <a:srgbClr val="002060"/>
                </a:solidFill>
                <a:latin typeface="Times New Roman" panose="02020603050405020304" pitchFamily="18" charset="0"/>
                <a:cs typeface="Times New Roman" panose="02020603050405020304" pitchFamily="18" charset="0"/>
              </a:rPr>
              <a:t>QoS</a:t>
            </a:r>
            <a:r>
              <a:rPr lang="en-US" b="1" dirty="0">
                <a:solidFill>
                  <a:srgbClr val="002060"/>
                </a:solidFill>
                <a:latin typeface="Times New Roman" panose="02020603050405020304" pitchFamily="18" charset="0"/>
                <a:cs typeface="Times New Roman" panose="02020603050405020304" pitchFamily="18" charset="0"/>
              </a:rPr>
              <a:t> Management</a:t>
            </a:r>
            <a:r>
              <a:rPr lang="en-US" dirty="0">
                <a:solidFill>
                  <a:srgbClr val="002060"/>
                </a:solidFill>
                <a:latin typeface="Times New Roman" panose="02020603050405020304" pitchFamily="18" charset="0"/>
                <a:cs typeface="Times New Roman" panose="02020603050405020304" pitchFamily="18" charset="0"/>
              </a:rPr>
              <a:t>: Allows applications to dynamically request and receive varying levels of </a:t>
            </a:r>
            <a:r>
              <a:rPr lang="en-US" dirty="0" err="1">
                <a:solidFill>
                  <a:srgbClr val="002060"/>
                </a:solidFill>
                <a:latin typeface="Times New Roman" panose="02020603050405020304" pitchFamily="18" charset="0"/>
                <a:cs typeface="Times New Roman" panose="02020603050405020304" pitchFamily="18" charset="0"/>
              </a:rPr>
              <a:t>QoS</a:t>
            </a:r>
            <a:r>
              <a:rPr lang="en-US" dirty="0">
                <a:solidFill>
                  <a:srgbClr val="002060"/>
                </a:solidFill>
                <a:latin typeface="Times New Roman" panose="02020603050405020304" pitchFamily="18" charset="0"/>
                <a:cs typeface="Times New Roman" panose="02020603050405020304" pitchFamily="18" charset="0"/>
              </a:rPr>
              <a:t> based on their specific requirements</a:t>
            </a:r>
            <a:r>
              <a:rPr lang="en-US" dirty="0" smtClean="0">
                <a:solidFill>
                  <a:srgbClr val="002060"/>
                </a:solidFill>
                <a:latin typeface="Times New Roman" panose="02020603050405020304" pitchFamily="18" charset="0"/>
                <a:cs typeface="Times New Roman" panose="02020603050405020304" pitchFamily="18" charset="0"/>
              </a:rPr>
              <a:t>.</a:t>
            </a: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0992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a:t>
            </a:r>
            <a:r>
              <a:rPr lang="en-US" sz="2400" b="1" dirty="0" smtClean="0">
                <a:solidFill>
                  <a:srgbClr val="002060"/>
                </a:solidFill>
              </a:rPr>
              <a:t>Resource Reservation Protocol</a:t>
            </a:r>
            <a:endParaRPr lang="en-US" sz="2400" b="1"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1394460" y="1859280"/>
            <a:ext cx="7647938"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6" name="Rectangle 5"/>
          <p:cNvSpPr/>
          <p:nvPr/>
        </p:nvSpPr>
        <p:spPr>
          <a:xfrm>
            <a:off x="137884" y="928914"/>
            <a:ext cx="8922203"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37883" y="928914"/>
            <a:ext cx="8773887" cy="3539430"/>
          </a:xfrm>
          <a:prstGeom prst="rect">
            <a:avLst/>
          </a:prstGeom>
        </p:spPr>
        <p:txBody>
          <a:bodyPr wrap="square">
            <a:spAutoFit/>
          </a:bodyPr>
          <a:lstStyle/>
          <a:p>
            <a:pPr marL="285750" indent="-285750" algn="just">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RSVP </a:t>
            </a:r>
            <a:r>
              <a:rPr lang="en-US" dirty="0">
                <a:solidFill>
                  <a:srgbClr val="C00000"/>
                </a:solidFill>
                <a:latin typeface="Times New Roman" panose="02020603050405020304" pitchFamily="18" charset="0"/>
                <a:cs typeface="Times New Roman" panose="02020603050405020304" pitchFamily="18" charset="0"/>
              </a:rPr>
              <a:t>stands for Resource Reservation Protocol, and it is a signaling protocol used in computer networks to enable the reservation of network resources for specific data flows. Here’s a detailed explanation of RSVP and its key aspects</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algn="just"/>
            <a:r>
              <a:rPr lang="en-US" b="1" dirty="0">
                <a:solidFill>
                  <a:srgbClr val="C00000"/>
                </a:solidFill>
                <a:latin typeface="Times New Roman" panose="02020603050405020304" pitchFamily="18" charset="0"/>
                <a:cs typeface="Times New Roman" panose="02020603050405020304" pitchFamily="18" charset="0"/>
              </a:rPr>
              <a:t>Purpose of RSVP</a:t>
            </a:r>
            <a:r>
              <a:rPr lang="en-US" b="1"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b="1"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Resource Reservation</a:t>
            </a:r>
            <a:r>
              <a:rPr lang="en-US" dirty="0">
                <a:solidFill>
                  <a:srgbClr val="C00000"/>
                </a:solidFill>
                <a:latin typeface="Times New Roman" panose="02020603050405020304" pitchFamily="18" charset="0"/>
                <a:cs typeface="Times New Roman" panose="02020603050405020304" pitchFamily="18" charset="0"/>
              </a:rPr>
              <a:t>: RSVP allows applications or hosts to request specific qualities of service (</a:t>
            </a:r>
            <a:r>
              <a:rPr lang="en-US" dirty="0" err="1">
                <a:solidFill>
                  <a:srgbClr val="C00000"/>
                </a:solidFill>
                <a:latin typeface="Times New Roman" panose="02020603050405020304" pitchFamily="18" charset="0"/>
                <a:cs typeface="Times New Roman" panose="02020603050405020304" pitchFamily="18" charset="0"/>
              </a:rPr>
              <a:t>QoS</a:t>
            </a:r>
            <a:r>
              <a:rPr lang="en-US" dirty="0">
                <a:solidFill>
                  <a:srgbClr val="C00000"/>
                </a:solidFill>
                <a:latin typeface="Times New Roman" panose="02020603050405020304" pitchFamily="18" charset="0"/>
                <a:cs typeface="Times New Roman" panose="02020603050405020304" pitchFamily="18" charset="0"/>
              </a:rPr>
              <a:t>) from the network, such as bandwidth, delay, jitter, and packet loss parameters. This ensures that sufficient resources are allocated along the entire path of a data flow to meet the application’s requirements</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Quality of Service (</a:t>
            </a:r>
            <a:r>
              <a:rPr lang="en-US" b="1" dirty="0" err="1">
                <a:solidFill>
                  <a:srgbClr val="002060"/>
                </a:solidFill>
                <a:latin typeface="Times New Roman" panose="02020603050405020304" pitchFamily="18" charset="0"/>
                <a:cs typeface="Times New Roman" panose="02020603050405020304" pitchFamily="18" charset="0"/>
              </a:rPr>
              <a:t>QoS</a:t>
            </a:r>
            <a:r>
              <a:rPr lang="en-US" b="1" dirty="0">
                <a:solidFill>
                  <a:srgbClr val="002060"/>
                </a:solidFill>
                <a:latin typeface="Times New Roman" panose="02020603050405020304" pitchFamily="18" charset="0"/>
                <a:cs typeface="Times New Roman" panose="02020603050405020304" pitchFamily="18" charset="0"/>
              </a:rPr>
              <a:t>) Management</a:t>
            </a:r>
            <a:r>
              <a:rPr lang="en-US" dirty="0">
                <a:solidFill>
                  <a:srgbClr val="002060"/>
                </a:solidFill>
                <a:latin typeface="Times New Roman" panose="02020603050405020304" pitchFamily="18" charset="0"/>
                <a:cs typeface="Times New Roman" panose="02020603050405020304" pitchFamily="18" charset="0"/>
              </a:rPr>
              <a:t>: It supports end-to-end </a:t>
            </a:r>
            <a:r>
              <a:rPr lang="en-US" dirty="0" err="1">
                <a:solidFill>
                  <a:srgbClr val="002060"/>
                </a:solidFill>
                <a:latin typeface="Times New Roman" panose="02020603050405020304" pitchFamily="18" charset="0"/>
                <a:cs typeface="Times New Roman" panose="02020603050405020304" pitchFamily="18" charset="0"/>
              </a:rPr>
              <a:t>QoS</a:t>
            </a:r>
            <a:r>
              <a:rPr lang="en-US" dirty="0">
                <a:solidFill>
                  <a:srgbClr val="002060"/>
                </a:solidFill>
                <a:latin typeface="Times New Roman" panose="02020603050405020304" pitchFamily="18" charset="0"/>
                <a:cs typeface="Times New Roman" panose="02020603050405020304" pitchFamily="18" charset="0"/>
              </a:rPr>
              <a:t> guarantees by signaling network devices (routers or switches) to reserve resources and establish traffic handling policies according to the requested </a:t>
            </a:r>
            <a:r>
              <a:rPr lang="en-US" dirty="0" err="1">
                <a:solidFill>
                  <a:srgbClr val="002060"/>
                </a:solidFill>
                <a:latin typeface="Times New Roman" panose="02020603050405020304" pitchFamily="18" charset="0"/>
                <a:cs typeface="Times New Roman" panose="02020603050405020304" pitchFamily="18" charset="0"/>
              </a:rPr>
              <a:t>QoS</a:t>
            </a:r>
            <a:r>
              <a:rPr lang="en-US" dirty="0">
                <a:solidFill>
                  <a:srgbClr val="002060"/>
                </a:solidFill>
                <a:latin typeface="Times New Roman" panose="02020603050405020304" pitchFamily="18" charset="0"/>
                <a:cs typeface="Times New Roman" panose="02020603050405020304" pitchFamily="18" charset="0"/>
              </a:rPr>
              <a:t> parameters</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Traffic Engineering</a:t>
            </a:r>
            <a:r>
              <a:rPr lang="en-US" dirty="0">
                <a:solidFill>
                  <a:srgbClr val="002060"/>
                </a:solidFill>
                <a:latin typeface="Times New Roman" panose="02020603050405020304" pitchFamily="18" charset="0"/>
                <a:cs typeface="Times New Roman" panose="02020603050405020304" pitchFamily="18" charset="0"/>
              </a:rPr>
              <a:t>: RSVP can be used for traffic engineering purposes by setting up explicit paths through the network, which helps in optimizing traffic flows and avoiding congestion.</a:t>
            </a:r>
          </a:p>
        </p:txBody>
      </p:sp>
    </p:spTree>
    <p:extLst>
      <p:ext uri="{BB962C8B-B14F-4D97-AF65-F5344CB8AC3E}">
        <p14:creationId xmlns:p14="http://schemas.microsoft.com/office/powerpoint/2010/main" val="340774479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a:t>
            </a:r>
            <a:r>
              <a:rPr lang="en-US" sz="2400" b="1" dirty="0" smtClean="0">
                <a:solidFill>
                  <a:srgbClr val="002060"/>
                </a:solidFill>
              </a:rPr>
              <a:t>Resource Reservation Protocol</a:t>
            </a:r>
            <a:endParaRPr lang="en-US" sz="2400" b="1"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1394460" y="1859280"/>
            <a:ext cx="7647938"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6" name="Rectangle 5"/>
          <p:cNvSpPr/>
          <p:nvPr/>
        </p:nvSpPr>
        <p:spPr>
          <a:xfrm>
            <a:off x="137884" y="928914"/>
            <a:ext cx="8922203"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37883" y="928914"/>
            <a:ext cx="8773887" cy="4185761"/>
          </a:xfrm>
          <a:prstGeom prst="rect">
            <a:avLst/>
          </a:prstGeom>
        </p:spPr>
        <p:txBody>
          <a:bodyPr wrap="square">
            <a:spAutoFit/>
          </a:bodyPr>
          <a:lstStyle/>
          <a:p>
            <a:pPr algn="just"/>
            <a:r>
              <a:rPr lang="en-US" b="1" dirty="0" smtClean="0">
                <a:solidFill>
                  <a:srgbClr val="002060"/>
                </a:solidFill>
                <a:latin typeface="Times New Roman" panose="02020603050405020304" pitchFamily="18" charset="0"/>
                <a:cs typeface="Times New Roman" panose="02020603050405020304" pitchFamily="18" charset="0"/>
              </a:rPr>
              <a:t>Key Components of RSVP:</a:t>
            </a:r>
          </a:p>
          <a:p>
            <a:pPr marL="285750" indent="-285750" algn="just">
              <a:buFont typeface="Arial" panose="020B0604020202020204" pitchFamily="34" charset="0"/>
              <a:buChar char="•"/>
            </a:pPr>
            <a:r>
              <a:rPr lang="en-US" b="1" dirty="0" smtClean="0">
                <a:solidFill>
                  <a:srgbClr val="C00000"/>
                </a:solidFill>
                <a:latin typeface="Times New Roman" panose="02020603050405020304" pitchFamily="18" charset="0"/>
                <a:cs typeface="Times New Roman" panose="02020603050405020304" pitchFamily="18" charset="0"/>
              </a:rPr>
              <a:t>Path and </a:t>
            </a:r>
            <a:r>
              <a:rPr lang="en-US" b="1" dirty="0" err="1" smtClean="0">
                <a:solidFill>
                  <a:srgbClr val="C00000"/>
                </a:solidFill>
                <a:latin typeface="Times New Roman" panose="02020603050405020304" pitchFamily="18" charset="0"/>
                <a:cs typeface="Times New Roman" panose="02020603050405020304" pitchFamily="18" charset="0"/>
              </a:rPr>
              <a:t>Resv</a:t>
            </a:r>
            <a:r>
              <a:rPr lang="en-US" b="1" dirty="0" smtClean="0">
                <a:solidFill>
                  <a:srgbClr val="C00000"/>
                </a:solidFill>
                <a:latin typeface="Times New Roman" panose="02020603050405020304" pitchFamily="18" charset="0"/>
                <a:cs typeface="Times New Roman" panose="02020603050405020304" pitchFamily="18" charset="0"/>
              </a:rPr>
              <a:t> Messages</a:t>
            </a:r>
            <a:r>
              <a:rPr lang="en-US" dirty="0" smtClean="0">
                <a:solidFill>
                  <a:srgbClr val="C00000"/>
                </a:solidFill>
                <a:latin typeface="Times New Roman" panose="02020603050405020304" pitchFamily="18" charset="0"/>
                <a:cs typeface="Times New Roman" panose="02020603050405020304" pitchFamily="18" charset="0"/>
              </a:rPr>
              <a:t>: RSVP operates with two main types of messages:</a:t>
            </a:r>
          </a:p>
          <a:p>
            <a:pPr marL="285750" lvl="1" indent="-285750" algn="just">
              <a:buFont typeface="Arial" panose="020B0604020202020204" pitchFamily="34" charset="0"/>
              <a:buChar char="•"/>
            </a:pPr>
            <a:r>
              <a:rPr lang="en-US" b="1" dirty="0" smtClean="0">
                <a:solidFill>
                  <a:srgbClr val="C00000"/>
                </a:solidFill>
                <a:latin typeface="Times New Roman" panose="02020603050405020304" pitchFamily="18" charset="0"/>
                <a:cs typeface="Times New Roman" panose="02020603050405020304" pitchFamily="18" charset="0"/>
              </a:rPr>
              <a:t>Path Message</a:t>
            </a:r>
            <a:r>
              <a:rPr lang="en-US" dirty="0" smtClean="0">
                <a:solidFill>
                  <a:srgbClr val="C00000"/>
                </a:solidFill>
                <a:latin typeface="Times New Roman" panose="02020603050405020304" pitchFamily="18" charset="0"/>
                <a:cs typeface="Times New Roman" panose="02020603050405020304" pitchFamily="18" charset="0"/>
              </a:rPr>
              <a:t>: Sent by the sender to determine if the requested </a:t>
            </a:r>
            <a:r>
              <a:rPr lang="en-US" dirty="0" err="1" smtClean="0">
                <a:solidFill>
                  <a:srgbClr val="C00000"/>
                </a:solidFill>
                <a:latin typeface="Times New Roman" panose="02020603050405020304" pitchFamily="18" charset="0"/>
                <a:cs typeface="Times New Roman" panose="02020603050405020304" pitchFamily="18" charset="0"/>
              </a:rPr>
              <a:t>QoS</a:t>
            </a:r>
            <a:r>
              <a:rPr lang="en-US" dirty="0" smtClean="0">
                <a:solidFill>
                  <a:srgbClr val="C00000"/>
                </a:solidFill>
                <a:latin typeface="Times New Roman" panose="02020603050405020304" pitchFamily="18" charset="0"/>
                <a:cs typeface="Times New Roman" panose="02020603050405020304" pitchFamily="18" charset="0"/>
              </a:rPr>
              <a:t> can be provided by the network.</a:t>
            </a:r>
          </a:p>
          <a:p>
            <a:pPr marL="285750" lvl="1" indent="-285750" algn="just">
              <a:buFont typeface="Arial" panose="020B0604020202020204" pitchFamily="34" charset="0"/>
              <a:buChar char="•"/>
            </a:pPr>
            <a:r>
              <a:rPr lang="en-US" b="1" dirty="0" err="1" smtClean="0">
                <a:solidFill>
                  <a:srgbClr val="C00000"/>
                </a:solidFill>
                <a:latin typeface="Times New Roman" panose="02020603050405020304" pitchFamily="18" charset="0"/>
                <a:cs typeface="Times New Roman" panose="02020603050405020304" pitchFamily="18" charset="0"/>
              </a:rPr>
              <a:t>Resv</a:t>
            </a:r>
            <a:r>
              <a:rPr lang="en-US" b="1" dirty="0" smtClean="0">
                <a:solidFill>
                  <a:srgbClr val="C00000"/>
                </a:solidFill>
                <a:latin typeface="Times New Roman" panose="02020603050405020304" pitchFamily="18" charset="0"/>
                <a:cs typeface="Times New Roman" panose="02020603050405020304" pitchFamily="18" charset="0"/>
              </a:rPr>
              <a:t> Message</a:t>
            </a:r>
            <a:r>
              <a:rPr lang="en-US" dirty="0" smtClean="0">
                <a:solidFill>
                  <a:srgbClr val="C00000"/>
                </a:solidFill>
                <a:latin typeface="Times New Roman" panose="02020603050405020304" pitchFamily="18" charset="0"/>
                <a:cs typeface="Times New Roman" panose="02020603050405020304" pitchFamily="18" charset="0"/>
              </a:rPr>
              <a:t>: Sent by each hop along the path to reserve resources for the flow based on the </a:t>
            </a:r>
            <a:r>
              <a:rPr lang="en-US" dirty="0" err="1" smtClean="0">
                <a:solidFill>
                  <a:srgbClr val="C00000"/>
                </a:solidFill>
                <a:latin typeface="Times New Roman" panose="02020603050405020304" pitchFamily="18" charset="0"/>
                <a:cs typeface="Times New Roman" panose="02020603050405020304" pitchFamily="18" charset="0"/>
              </a:rPr>
              <a:t>QoS</a:t>
            </a:r>
            <a:r>
              <a:rPr lang="en-US" dirty="0" smtClean="0">
                <a:solidFill>
                  <a:srgbClr val="C00000"/>
                </a:solidFill>
                <a:latin typeface="Times New Roman" panose="02020603050405020304" pitchFamily="18" charset="0"/>
                <a:cs typeface="Times New Roman" panose="02020603050405020304" pitchFamily="18" charset="0"/>
              </a:rPr>
              <a:t> parameters specified in the Path message.</a:t>
            </a:r>
          </a:p>
          <a:p>
            <a:pPr marL="285750" indent="-285750" algn="just">
              <a:buFont typeface="Arial" panose="020B0604020202020204" pitchFamily="34" charset="0"/>
              <a:buChar char="•"/>
            </a:pPr>
            <a:r>
              <a:rPr lang="en-US" b="1" dirty="0" smtClean="0">
                <a:solidFill>
                  <a:srgbClr val="C00000"/>
                </a:solidFill>
                <a:latin typeface="Times New Roman" panose="02020603050405020304" pitchFamily="18" charset="0"/>
                <a:cs typeface="Times New Roman" panose="02020603050405020304" pitchFamily="18" charset="0"/>
              </a:rPr>
              <a:t>Soft State Protocol</a:t>
            </a:r>
            <a:r>
              <a:rPr lang="en-US" dirty="0" smtClean="0">
                <a:solidFill>
                  <a:srgbClr val="C00000"/>
                </a:solidFill>
                <a:latin typeface="Times New Roman" panose="02020603050405020304" pitchFamily="18" charset="0"/>
                <a:cs typeface="Times New Roman" panose="02020603050405020304" pitchFamily="18" charset="0"/>
              </a:rPr>
              <a:t>: RSVP uses soft state semantics, which means that RSVP sessions (resource reservations) need periodic refresh messages to maintain their state. If no refresh messages are received, the reservation expires and the resources are released.</a:t>
            </a:r>
          </a:p>
          <a:p>
            <a:pPr marL="285750" indent="-285750" algn="just">
              <a:buFont typeface="Arial" panose="020B0604020202020204" pitchFamily="34" charset="0"/>
              <a:buChar char="•"/>
            </a:pPr>
            <a:r>
              <a:rPr lang="en-US" b="1" dirty="0" smtClean="0">
                <a:solidFill>
                  <a:srgbClr val="C00000"/>
                </a:solidFill>
                <a:latin typeface="Times New Roman" panose="02020603050405020304" pitchFamily="18" charset="0"/>
                <a:cs typeface="Times New Roman" panose="02020603050405020304" pitchFamily="18" charset="0"/>
              </a:rPr>
              <a:t>Traffic Control</a:t>
            </a:r>
            <a:r>
              <a:rPr lang="en-US" dirty="0" smtClean="0">
                <a:solidFill>
                  <a:srgbClr val="C00000"/>
                </a:solidFill>
                <a:latin typeface="Times New Roman" panose="02020603050405020304" pitchFamily="18" charset="0"/>
                <a:cs typeface="Times New Roman" panose="02020603050405020304" pitchFamily="18" charset="0"/>
              </a:rPr>
              <a:t>: RSVP coordinates with traffic control mechanisms such as traffic shaping and policing to enforce the agreed-upon </a:t>
            </a:r>
            <a:r>
              <a:rPr lang="en-US" dirty="0" err="1" smtClean="0">
                <a:solidFill>
                  <a:srgbClr val="C00000"/>
                </a:solidFill>
                <a:latin typeface="Times New Roman" panose="02020603050405020304" pitchFamily="18" charset="0"/>
                <a:cs typeface="Times New Roman" panose="02020603050405020304" pitchFamily="18" charset="0"/>
              </a:rPr>
              <a:t>QoS</a:t>
            </a:r>
            <a:r>
              <a:rPr lang="en-US" dirty="0" smtClean="0">
                <a:solidFill>
                  <a:srgbClr val="C00000"/>
                </a:solidFill>
                <a:latin typeface="Times New Roman" panose="02020603050405020304" pitchFamily="18" charset="0"/>
                <a:cs typeface="Times New Roman" panose="02020603050405020304" pitchFamily="18" charset="0"/>
              </a:rPr>
              <a:t> policies.</a:t>
            </a:r>
          </a:p>
          <a:p>
            <a:pPr algn="just"/>
            <a:r>
              <a:rPr lang="en-US" b="1" dirty="0" smtClean="0">
                <a:solidFill>
                  <a:srgbClr val="002060"/>
                </a:solidFill>
                <a:latin typeface="Times New Roman" panose="02020603050405020304" pitchFamily="18" charset="0"/>
                <a:cs typeface="Times New Roman" panose="02020603050405020304" pitchFamily="18" charset="0"/>
              </a:rPr>
              <a:t>Operation of RSVP:</a:t>
            </a:r>
          </a:p>
          <a:p>
            <a:pPr marL="285750" indent="-285750" algn="just">
              <a:buFont typeface="Arial" panose="020B0604020202020204" pitchFamily="34" charset="0"/>
              <a:buChar char="•"/>
            </a:pPr>
            <a:r>
              <a:rPr lang="en-US" b="1" dirty="0" smtClean="0">
                <a:solidFill>
                  <a:srgbClr val="002060"/>
                </a:solidFill>
                <a:latin typeface="Times New Roman" panose="02020603050405020304" pitchFamily="18" charset="0"/>
                <a:cs typeface="Times New Roman" panose="02020603050405020304" pitchFamily="18" charset="0"/>
              </a:rPr>
              <a:t>Path Setup</a:t>
            </a:r>
            <a:r>
              <a:rPr lang="en-US" dirty="0" smtClean="0">
                <a:solidFill>
                  <a:srgbClr val="002060"/>
                </a:solidFill>
                <a:latin typeface="Times New Roman" panose="02020603050405020304" pitchFamily="18" charset="0"/>
                <a:cs typeface="Times New Roman" panose="02020603050405020304" pitchFamily="18" charset="0"/>
              </a:rPr>
              <a:t>: The sender initiates the RSVP session by sending a Path message into the network. This message travels through the network to the destination, collecting RSVP-capable routers along the path.</a:t>
            </a:r>
          </a:p>
          <a:p>
            <a:pPr marL="285750" indent="-285750" algn="just">
              <a:buFont typeface="Arial" panose="020B0604020202020204" pitchFamily="34" charset="0"/>
              <a:buChar char="•"/>
            </a:pPr>
            <a:r>
              <a:rPr lang="en-US" b="1" dirty="0" smtClean="0">
                <a:solidFill>
                  <a:srgbClr val="002060"/>
                </a:solidFill>
                <a:latin typeface="Times New Roman" panose="02020603050405020304" pitchFamily="18" charset="0"/>
                <a:cs typeface="Times New Roman" panose="02020603050405020304" pitchFamily="18" charset="0"/>
              </a:rPr>
              <a:t>Reservation Setup</a:t>
            </a:r>
            <a:r>
              <a:rPr lang="en-US" dirty="0" smtClean="0">
                <a:solidFill>
                  <a:srgbClr val="002060"/>
                </a:solidFill>
                <a:latin typeface="Times New Roman" panose="02020603050405020304" pitchFamily="18" charset="0"/>
                <a:cs typeface="Times New Roman" panose="02020603050405020304" pitchFamily="18" charset="0"/>
              </a:rPr>
              <a:t>: Once the Path message reaches the destination, the destination node responds with a </a:t>
            </a:r>
            <a:r>
              <a:rPr lang="en-US" dirty="0" err="1" smtClean="0">
                <a:solidFill>
                  <a:srgbClr val="002060"/>
                </a:solidFill>
                <a:latin typeface="Times New Roman" panose="02020603050405020304" pitchFamily="18" charset="0"/>
                <a:cs typeface="Times New Roman" panose="02020603050405020304" pitchFamily="18" charset="0"/>
              </a:rPr>
              <a:t>Resv</a:t>
            </a:r>
            <a:r>
              <a:rPr lang="en-US" dirty="0" smtClean="0">
                <a:solidFill>
                  <a:srgbClr val="002060"/>
                </a:solidFill>
                <a:latin typeface="Times New Roman" panose="02020603050405020304" pitchFamily="18" charset="0"/>
                <a:cs typeface="Times New Roman" panose="02020603050405020304" pitchFamily="18" charset="0"/>
              </a:rPr>
              <a:t> message back towards the sender. Each RSVP-capable router along the path processes the </a:t>
            </a:r>
            <a:r>
              <a:rPr lang="en-US" dirty="0" err="1" smtClean="0">
                <a:solidFill>
                  <a:srgbClr val="002060"/>
                </a:solidFill>
                <a:latin typeface="Times New Roman" panose="02020603050405020304" pitchFamily="18" charset="0"/>
                <a:cs typeface="Times New Roman" panose="02020603050405020304" pitchFamily="18" charset="0"/>
              </a:rPr>
              <a:t>Resv</a:t>
            </a:r>
            <a:r>
              <a:rPr lang="en-US" dirty="0" smtClean="0">
                <a:solidFill>
                  <a:srgbClr val="002060"/>
                </a:solidFill>
                <a:latin typeface="Times New Roman" panose="02020603050405020304" pitchFamily="18" charset="0"/>
                <a:cs typeface="Times New Roman" panose="02020603050405020304" pitchFamily="18" charset="0"/>
              </a:rPr>
              <a:t> message and reserves resources as necessary.</a:t>
            </a:r>
          </a:p>
          <a:p>
            <a:pPr marL="285750" indent="-285750" algn="just">
              <a:buFont typeface="Arial" panose="020B0604020202020204" pitchFamily="34" charset="0"/>
              <a:buChar char="•"/>
            </a:pPr>
            <a:r>
              <a:rPr lang="en-US" b="1" dirty="0" smtClean="0">
                <a:solidFill>
                  <a:srgbClr val="002060"/>
                </a:solidFill>
                <a:latin typeface="Times New Roman" panose="02020603050405020304" pitchFamily="18" charset="0"/>
                <a:cs typeface="Times New Roman" panose="02020603050405020304" pitchFamily="18" charset="0"/>
              </a:rPr>
              <a:t>Resource Maintenance</a:t>
            </a:r>
            <a:r>
              <a:rPr lang="en-US" dirty="0" smtClean="0">
                <a:solidFill>
                  <a:srgbClr val="002060"/>
                </a:solidFill>
                <a:latin typeface="Times New Roman" panose="02020603050405020304" pitchFamily="18" charset="0"/>
                <a:cs typeface="Times New Roman" panose="02020603050405020304" pitchFamily="18" charset="0"/>
              </a:rPr>
              <a:t>: RSVP sessions periodically refresh their state to maintain resource reservations. If the sender or receiver no longer requires the </a:t>
            </a:r>
            <a:r>
              <a:rPr lang="en-US" dirty="0" err="1" smtClean="0">
                <a:solidFill>
                  <a:srgbClr val="002060"/>
                </a:solidFill>
                <a:latin typeface="Times New Roman" panose="02020603050405020304" pitchFamily="18" charset="0"/>
                <a:cs typeface="Times New Roman" panose="02020603050405020304" pitchFamily="18" charset="0"/>
              </a:rPr>
              <a:t>QoS</a:t>
            </a:r>
            <a:r>
              <a:rPr lang="en-US" dirty="0" smtClean="0">
                <a:solidFill>
                  <a:srgbClr val="002060"/>
                </a:solidFill>
                <a:latin typeface="Times New Roman" panose="02020603050405020304" pitchFamily="18" charset="0"/>
                <a:cs typeface="Times New Roman" panose="02020603050405020304" pitchFamily="18" charset="0"/>
              </a:rPr>
              <a:t> guarantees, they can send teardown messages to release the resources.</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06360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a:t>
            </a:r>
            <a:r>
              <a:rPr lang="en-US" sz="2400" b="1" dirty="0" smtClean="0">
                <a:solidFill>
                  <a:srgbClr val="002060"/>
                </a:solidFill>
              </a:rPr>
              <a:t>Resource Reservation Protocol</a:t>
            </a:r>
            <a:endParaRPr lang="en-US" sz="2400" b="1"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1394460" y="1859280"/>
            <a:ext cx="7647938"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6" name="Rectangle 5"/>
          <p:cNvSpPr/>
          <p:nvPr/>
        </p:nvSpPr>
        <p:spPr>
          <a:xfrm>
            <a:off x="137884" y="928914"/>
            <a:ext cx="8922203"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460375" y="1058974"/>
            <a:ext cx="8256905" cy="3413966"/>
          </a:xfrm>
          <a:prstGeom prst="rect">
            <a:avLst/>
          </a:prstGeom>
        </p:spPr>
      </p:pic>
    </p:spTree>
    <p:extLst>
      <p:ext uri="{BB962C8B-B14F-4D97-AF65-F5344CB8AC3E}">
        <p14:creationId xmlns:p14="http://schemas.microsoft.com/office/powerpoint/2010/main" val="36960370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a:t>
            </a:r>
            <a:r>
              <a:rPr lang="en-US" sz="2400" b="1" dirty="0" smtClean="0">
                <a:solidFill>
                  <a:srgbClr val="002060"/>
                </a:solidFill>
              </a:rPr>
              <a:t>Resource Reservation Protocol</a:t>
            </a:r>
            <a:endParaRPr lang="en-US" sz="2400" b="1"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1394460" y="1859280"/>
            <a:ext cx="7647938"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6" name="Rectangle 5"/>
          <p:cNvSpPr/>
          <p:nvPr/>
        </p:nvSpPr>
        <p:spPr>
          <a:xfrm>
            <a:off x="137884" y="928914"/>
            <a:ext cx="8922203"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460375" y="1082802"/>
            <a:ext cx="8469085" cy="3741419"/>
          </a:xfrm>
          <a:prstGeom prst="rect">
            <a:avLst/>
          </a:prstGeom>
        </p:spPr>
      </p:pic>
    </p:spTree>
    <p:extLst>
      <p:ext uri="{BB962C8B-B14F-4D97-AF65-F5344CB8AC3E}">
        <p14:creationId xmlns:p14="http://schemas.microsoft.com/office/powerpoint/2010/main" val="338807831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a:t>
            </a:r>
            <a:r>
              <a:rPr lang="en-US" sz="2400" b="1" dirty="0" smtClean="0">
                <a:solidFill>
                  <a:srgbClr val="002060"/>
                </a:solidFill>
              </a:rPr>
              <a:t>Resource Reservation Protocol</a:t>
            </a:r>
            <a:endParaRPr lang="en-US" sz="2400" b="1"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1394460" y="1859280"/>
            <a:ext cx="7647938"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6" name="Rectangle 5"/>
          <p:cNvSpPr/>
          <p:nvPr/>
        </p:nvSpPr>
        <p:spPr>
          <a:xfrm>
            <a:off x="137884" y="928914"/>
            <a:ext cx="8922203"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37883" y="928914"/>
            <a:ext cx="8773887" cy="4185761"/>
          </a:xfrm>
          <a:prstGeom prst="rect">
            <a:avLst/>
          </a:prstGeom>
        </p:spPr>
        <p:txBody>
          <a:bodyPr wrap="square">
            <a:spAutoFit/>
          </a:bodyPr>
          <a:lstStyle/>
          <a:p>
            <a:pPr algn="just"/>
            <a:r>
              <a:rPr lang="en-US" b="1" dirty="0" smtClean="0">
                <a:solidFill>
                  <a:srgbClr val="C00000"/>
                </a:solidFill>
                <a:latin typeface="Times New Roman" panose="02020603050405020304" pitchFamily="18" charset="0"/>
                <a:cs typeface="Times New Roman" panose="02020603050405020304" pitchFamily="18" charset="0"/>
              </a:rPr>
              <a:t>Types </a:t>
            </a:r>
            <a:r>
              <a:rPr lang="en-US" b="1" dirty="0">
                <a:solidFill>
                  <a:srgbClr val="C00000"/>
                </a:solidFill>
                <a:latin typeface="Times New Roman" panose="02020603050405020304" pitchFamily="18" charset="0"/>
                <a:cs typeface="Times New Roman" panose="02020603050405020304" pitchFamily="18" charset="0"/>
              </a:rPr>
              <a:t>of RSVP Services</a:t>
            </a:r>
            <a:r>
              <a:rPr lang="en-US" b="1"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b="1"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Fixed-Filter RSVP (FF-RSVP)</a:t>
            </a:r>
            <a:r>
              <a:rPr lang="en-US" dirty="0">
                <a:solidFill>
                  <a:srgbClr val="C00000"/>
                </a:solidFill>
                <a:latin typeface="Times New Roman" panose="02020603050405020304" pitchFamily="18" charset="0"/>
                <a:cs typeface="Times New Roman" panose="02020603050405020304" pitchFamily="18" charset="0"/>
              </a:rPr>
              <a:t>: Establishes a single reservation for each flow, suitable for applications with strict </a:t>
            </a:r>
            <a:r>
              <a:rPr lang="en-US" dirty="0" err="1">
                <a:solidFill>
                  <a:srgbClr val="C00000"/>
                </a:solidFill>
                <a:latin typeface="Times New Roman" panose="02020603050405020304" pitchFamily="18" charset="0"/>
                <a:cs typeface="Times New Roman" panose="02020603050405020304" pitchFamily="18" charset="0"/>
              </a:rPr>
              <a:t>QoS</a:t>
            </a:r>
            <a:r>
              <a:rPr lang="en-US" dirty="0">
                <a:solidFill>
                  <a:srgbClr val="C00000"/>
                </a:solidFill>
                <a:latin typeface="Times New Roman" panose="02020603050405020304" pitchFamily="18" charset="0"/>
                <a:cs typeface="Times New Roman" panose="02020603050405020304" pitchFamily="18" charset="0"/>
              </a:rPr>
              <a:t> requirements</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Shared-Explicit RSVP (SE-RSVP)</a:t>
            </a:r>
            <a:r>
              <a:rPr lang="en-US" dirty="0">
                <a:solidFill>
                  <a:srgbClr val="C00000"/>
                </a:solidFill>
                <a:latin typeface="Times New Roman" panose="02020603050405020304" pitchFamily="18" charset="0"/>
                <a:cs typeface="Times New Roman" panose="02020603050405020304" pitchFamily="18" charset="0"/>
              </a:rPr>
              <a:t>: Allows multiple flows to share a common reservation, useful for multicast or multicast-based applications</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algn="just"/>
            <a:r>
              <a:rPr lang="en-US" b="1" dirty="0">
                <a:solidFill>
                  <a:srgbClr val="002060"/>
                </a:solidFill>
                <a:latin typeface="Times New Roman" panose="02020603050405020304" pitchFamily="18" charset="0"/>
                <a:cs typeface="Times New Roman" panose="02020603050405020304" pitchFamily="18" charset="0"/>
              </a:rPr>
              <a:t>Benefits of RSVP</a:t>
            </a:r>
            <a:r>
              <a:rPr lang="en-US" b="1"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End-to-End </a:t>
            </a:r>
            <a:r>
              <a:rPr lang="en-US" b="1" dirty="0" err="1">
                <a:solidFill>
                  <a:srgbClr val="002060"/>
                </a:solidFill>
                <a:latin typeface="Times New Roman" panose="02020603050405020304" pitchFamily="18" charset="0"/>
                <a:cs typeface="Times New Roman" panose="02020603050405020304" pitchFamily="18" charset="0"/>
              </a:rPr>
              <a:t>QoS</a:t>
            </a:r>
            <a:r>
              <a:rPr lang="en-US" dirty="0">
                <a:solidFill>
                  <a:srgbClr val="002060"/>
                </a:solidFill>
                <a:latin typeface="Times New Roman" panose="02020603050405020304" pitchFamily="18" charset="0"/>
                <a:cs typeface="Times New Roman" panose="02020603050405020304" pitchFamily="18" charset="0"/>
              </a:rPr>
              <a:t>: Provides mechanisms for applications to request and receive specific </a:t>
            </a:r>
            <a:r>
              <a:rPr lang="en-US" dirty="0" err="1">
                <a:solidFill>
                  <a:srgbClr val="002060"/>
                </a:solidFill>
                <a:latin typeface="Times New Roman" panose="02020603050405020304" pitchFamily="18" charset="0"/>
                <a:cs typeface="Times New Roman" panose="02020603050405020304" pitchFamily="18" charset="0"/>
              </a:rPr>
              <a:t>QoS</a:t>
            </a:r>
            <a:r>
              <a:rPr lang="en-US" dirty="0">
                <a:solidFill>
                  <a:srgbClr val="002060"/>
                </a:solidFill>
                <a:latin typeface="Times New Roman" panose="02020603050405020304" pitchFamily="18" charset="0"/>
                <a:cs typeface="Times New Roman" panose="02020603050405020304" pitchFamily="18" charset="0"/>
              </a:rPr>
              <a:t> guarantees from the network, ensuring predictable performance for critical applications</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Traffic Engineering</a:t>
            </a:r>
            <a:r>
              <a:rPr lang="en-US" dirty="0">
                <a:solidFill>
                  <a:srgbClr val="002060"/>
                </a:solidFill>
                <a:latin typeface="Times New Roman" panose="02020603050405020304" pitchFamily="18" charset="0"/>
                <a:cs typeface="Times New Roman" panose="02020603050405020304" pitchFamily="18" charset="0"/>
              </a:rPr>
              <a:t>: Helps in optimizing network resource utilization and managing traffic flows through explicit path setup</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Support for Real-Time Applications</a:t>
            </a:r>
            <a:r>
              <a:rPr lang="en-US" dirty="0">
                <a:solidFill>
                  <a:srgbClr val="002060"/>
                </a:solidFill>
                <a:latin typeface="Times New Roman" panose="02020603050405020304" pitchFamily="18" charset="0"/>
                <a:cs typeface="Times New Roman" panose="02020603050405020304" pitchFamily="18" charset="0"/>
              </a:rPr>
              <a:t>: Well-suited for real-time multimedia applications like voice and video conferencing, which require low latency and minimal packet loss.</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44098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a:t>
            </a:r>
            <a:r>
              <a:rPr lang="en-US" sz="2400" b="1" dirty="0" smtClean="0">
                <a:solidFill>
                  <a:srgbClr val="002060"/>
                </a:solidFill>
              </a:rPr>
              <a:t>Resource Reservation Protocol</a:t>
            </a:r>
            <a:endParaRPr lang="en-US" sz="2400" b="1"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1394460" y="1859280"/>
            <a:ext cx="7647938"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6" name="Rectangle 5"/>
          <p:cNvSpPr/>
          <p:nvPr/>
        </p:nvSpPr>
        <p:spPr>
          <a:xfrm>
            <a:off x="137884" y="928914"/>
            <a:ext cx="8922203"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37883" y="928914"/>
            <a:ext cx="8773887" cy="4185761"/>
          </a:xfrm>
          <a:prstGeom prst="rect">
            <a:avLst/>
          </a:prstGeom>
        </p:spPr>
        <p:txBody>
          <a:bodyPr wrap="square">
            <a:spAutoFit/>
          </a:bodyPr>
          <a:lstStyle/>
          <a:p>
            <a:pPr algn="just"/>
            <a:r>
              <a:rPr lang="en-US" b="1" dirty="0" smtClean="0">
                <a:solidFill>
                  <a:srgbClr val="C00000"/>
                </a:solidFill>
                <a:latin typeface="Times New Roman" panose="02020603050405020304" pitchFamily="18" charset="0"/>
                <a:cs typeface="Times New Roman" panose="02020603050405020304" pitchFamily="18" charset="0"/>
              </a:rPr>
              <a:t>Types </a:t>
            </a:r>
            <a:r>
              <a:rPr lang="en-US" b="1" dirty="0">
                <a:solidFill>
                  <a:srgbClr val="C00000"/>
                </a:solidFill>
                <a:latin typeface="Times New Roman" panose="02020603050405020304" pitchFamily="18" charset="0"/>
                <a:cs typeface="Times New Roman" panose="02020603050405020304" pitchFamily="18" charset="0"/>
              </a:rPr>
              <a:t>of RSVP Services</a:t>
            </a:r>
            <a:r>
              <a:rPr lang="en-US" b="1"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b="1"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Fixed-Filter RSVP (FF-RSVP)</a:t>
            </a:r>
            <a:r>
              <a:rPr lang="en-US" dirty="0">
                <a:solidFill>
                  <a:srgbClr val="C00000"/>
                </a:solidFill>
                <a:latin typeface="Times New Roman" panose="02020603050405020304" pitchFamily="18" charset="0"/>
                <a:cs typeface="Times New Roman" panose="02020603050405020304" pitchFamily="18" charset="0"/>
              </a:rPr>
              <a:t>: Establishes a single reservation for each flow, suitable for applications with strict </a:t>
            </a:r>
            <a:r>
              <a:rPr lang="en-US" dirty="0" err="1">
                <a:solidFill>
                  <a:srgbClr val="C00000"/>
                </a:solidFill>
                <a:latin typeface="Times New Roman" panose="02020603050405020304" pitchFamily="18" charset="0"/>
                <a:cs typeface="Times New Roman" panose="02020603050405020304" pitchFamily="18" charset="0"/>
              </a:rPr>
              <a:t>QoS</a:t>
            </a:r>
            <a:r>
              <a:rPr lang="en-US" dirty="0">
                <a:solidFill>
                  <a:srgbClr val="C00000"/>
                </a:solidFill>
                <a:latin typeface="Times New Roman" panose="02020603050405020304" pitchFamily="18" charset="0"/>
                <a:cs typeface="Times New Roman" panose="02020603050405020304" pitchFamily="18" charset="0"/>
              </a:rPr>
              <a:t> requirements</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Shared-Explicit RSVP (SE-RSVP)</a:t>
            </a:r>
            <a:r>
              <a:rPr lang="en-US" dirty="0">
                <a:solidFill>
                  <a:srgbClr val="C00000"/>
                </a:solidFill>
                <a:latin typeface="Times New Roman" panose="02020603050405020304" pitchFamily="18" charset="0"/>
                <a:cs typeface="Times New Roman" panose="02020603050405020304" pitchFamily="18" charset="0"/>
              </a:rPr>
              <a:t>: Allows multiple flows to share a common reservation, useful for multicast or multicast-based applications</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algn="just"/>
            <a:r>
              <a:rPr lang="en-US" b="1" dirty="0">
                <a:solidFill>
                  <a:srgbClr val="002060"/>
                </a:solidFill>
                <a:latin typeface="Times New Roman" panose="02020603050405020304" pitchFamily="18" charset="0"/>
                <a:cs typeface="Times New Roman" panose="02020603050405020304" pitchFamily="18" charset="0"/>
              </a:rPr>
              <a:t>Benefits of RSVP</a:t>
            </a:r>
            <a:r>
              <a:rPr lang="en-US" b="1"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End-to-End </a:t>
            </a:r>
            <a:r>
              <a:rPr lang="en-US" b="1" dirty="0" err="1">
                <a:solidFill>
                  <a:srgbClr val="002060"/>
                </a:solidFill>
                <a:latin typeface="Times New Roman" panose="02020603050405020304" pitchFamily="18" charset="0"/>
                <a:cs typeface="Times New Roman" panose="02020603050405020304" pitchFamily="18" charset="0"/>
              </a:rPr>
              <a:t>QoS</a:t>
            </a:r>
            <a:r>
              <a:rPr lang="en-US" dirty="0">
                <a:solidFill>
                  <a:srgbClr val="002060"/>
                </a:solidFill>
                <a:latin typeface="Times New Roman" panose="02020603050405020304" pitchFamily="18" charset="0"/>
                <a:cs typeface="Times New Roman" panose="02020603050405020304" pitchFamily="18" charset="0"/>
              </a:rPr>
              <a:t>: Provides mechanisms for applications to request and receive specific </a:t>
            </a:r>
            <a:r>
              <a:rPr lang="en-US" dirty="0" err="1">
                <a:solidFill>
                  <a:srgbClr val="002060"/>
                </a:solidFill>
                <a:latin typeface="Times New Roman" panose="02020603050405020304" pitchFamily="18" charset="0"/>
                <a:cs typeface="Times New Roman" panose="02020603050405020304" pitchFamily="18" charset="0"/>
              </a:rPr>
              <a:t>QoS</a:t>
            </a:r>
            <a:r>
              <a:rPr lang="en-US" dirty="0">
                <a:solidFill>
                  <a:srgbClr val="002060"/>
                </a:solidFill>
                <a:latin typeface="Times New Roman" panose="02020603050405020304" pitchFamily="18" charset="0"/>
                <a:cs typeface="Times New Roman" panose="02020603050405020304" pitchFamily="18" charset="0"/>
              </a:rPr>
              <a:t> guarantees from the network, ensuring predictable performance for critical applications</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Traffic Engineering</a:t>
            </a:r>
            <a:r>
              <a:rPr lang="en-US" dirty="0">
                <a:solidFill>
                  <a:srgbClr val="002060"/>
                </a:solidFill>
                <a:latin typeface="Times New Roman" panose="02020603050405020304" pitchFamily="18" charset="0"/>
                <a:cs typeface="Times New Roman" panose="02020603050405020304" pitchFamily="18" charset="0"/>
              </a:rPr>
              <a:t>: Helps in optimizing network resource utilization and managing traffic flows through explicit path setup</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Support for Real-Time Applications</a:t>
            </a:r>
            <a:r>
              <a:rPr lang="en-US" dirty="0">
                <a:solidFill>
                  <a:srgbClr val="002060"/>
                </a:solidFill>
                <a:latin typeface="Times New Roman" panose="02020603050405020304" pitchFamily="18" charset="0"/>
                <a:cs typeface="Times New Roman" panose="02020603050405020304" pitchFamily="18" charset="0"/>
              </a:rPr>
              <a:t>: Well-suited for real-time multimedia applications like voice and video conferencing, which require low latency and minimal packet loss.</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88344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a:t>
            </a:r>
            <a:r>
              <a:rPr lang="en-US" sz="2400" b="1" dirty="0" smtClean="0">
                <a:solidFill>
                  <a:srgbClr val="002060"/>
                </a:solidFill>
              </a:rPr>
              <a:t>Resource Reservation Protocol</a:t>
            </a:r>
            <a:endParaRPr lang="en-US" sz="2400" b="1"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Rectangle 2"/>
          <p:cNvSpPr/>
          <p:nvPr/>
        </p:nvSpPr>
        <p:spPr>
          <a:xfrm>
            <a:off x="1394460" y="1859280"/>
            <a:ext cx="7647938"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
        <p:nvSpPr>
          <p:cNvPr id="6" name="Rectangle 5"/>
          <p:cNvSpPr/>
          <p:nvPr/>
        </p:nvSpPr>
        <p:spPr>
          <a:xfrm>
            <a:off x="137884" y="928914"/>
            <a:ext cx="8922203" cy="307777"/>
          </a:xfrm>
          <a:prstGeom prst="rect">
            <a:avLst/>
          </a:prstGeom>
        </p:spPr>
        <p:txBody>
          <a:bodyPr wrap="square">
            <a:spAutoFit/>
          </a:bodyPr>
          <a:lstStyle/>
          <a:p>
            <a:pPr algn="just"/>
            <a:endParaRPr lang="en-US" dirty="0">
              <a:solidFill>
                <a:srgbClr val="002060"/>
              </a:solidFill>
              <a:latin typeface="Times New Roman" panose="02020603050405020304" pitchFamily="18" charset="0"/>
              <a:cs typeface="Times New Roman" panose="02020603050405020304" pitchFamily="18" charset="0"/>
            </a:endParaRPr>
          </a:p>
        </p:txBody>
      </p:sp>
      <p:sp>
        <p:nvSpPr>
          <p:cNvPr id="7" name="Rectangle 6"/>
          <p:cNvSpPr/>
          <p:nvPr/>
        </p:nvSpPr>
        <p:spPr>
          <a:xfrm>
            <a:off x="137883" y="928914"/>
            <a:ext cx="8773887" cy="3970318"/>
          </a:xfrm>
          <a:prstGeom prst="rect">
            <a:avLst/>
          </a:prstGeom>
        </p:spPr>
        <p:txBody>
          <a:bodyPr wrap="square">
            <a:spAutoFit/>
          </a:bodyPr>
          <a:lstStyle/>
          <a:p>
            <a:pPr algn="just"/>
            <a:r>
              <a:rPr lang="en-US" b="1" dirty="0">
                <a:solidFill>
                  <a:srgbClr val="C00000"/>
                </a:solidFill>
                <a:latin typeface="Times New Roman" panose="02020603050405020304" pitchFamily="18" charset="0"/>
                <a:cs typeface="Times New Roman" panose="02020603050405020304" pitchFamily="18" charset="0"/>
              </a:rPr>
              <a:t>Limitations and Challenges</a:t>
            </a:r>
            <a:r>
              <a:rPr lang="en-US" b="1"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b="1"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Scalability</a:t>
            </a:r>
            <a:r>
              <a:rPr lang="en-US" dirty="0">
                <a:solidFill>
                  <a:srgbClr val="C00000"/>
                </a:solidFill>
                <a:latin typeface="Times New Roman" panose="02020603050405020304" pitchFamily="18" charset="0"/>
                <a:cs typeface="Times New Roman" panose="02020603050405020304" pitchFamily="18" charset="0"/>
              </a:rPr>
              <a:t>: Managing per-flow state and maintaining RSVP sessions can be resource-intensive in large-scale networks</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Complexity</a:t>
            </a:r>
            <a:r>
              <a:rPr lang="en-US" dirty="0">
                <a:solidFill>
                  <a:srgbClr val="C00000"/>
                </a:solidFill>
                <a:latin typeface="Times New Roman" panose="02020603050405020304" pitchFamily="18" charset="0"/>
                <a:cs typeface="Times New Roman" panose="02020603050405020304" pitchFamily="18" charset="0"/>
              </a:rPr>
              <a:t>: RSVP requires support and coordination across all network devices (routers and switches), which can add complexity to network management and operations</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Overhead</a:t>
            </a:r>
            <a:r>
              <a:rPr lang="en-US" dirty="0">
                <a:solidFill>
                  <a:srgbClr val="C00000"/>
                </a:solidFill>
                <a:latin typeface="Times New Roman" panose="02020603050405020304" pitchFamily="18" charset="0"/>
                <a:cs typeface="Times New Roman" panose="02020603050405020304" pitchFamily="18" charset="0"/>
              </a:rPr>
              <a:t>: RSVP signaling messages and state maintenance can introduce additional overhead on network resources and bandwidth</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algn="just"/>
            <a:r>
              <a:rPr lang="en-US" b="1" dirty="0" smtClean="0">
                <a:solidFill>
                  <a:srgbClr val="002060"/>
                </a:solidFill>
                <a:latin typeface="Times New Roman" panose="02020603050405020304" pitchFamily="18" charset="0"/>
                <a:cs typeface="Times New Roman" panose="02020603050405020304" pitchFamily="18" charset="0"/>
              </a:rPr>
              <a:t>Deployment </a:t>
            </a:r>
            <a:r>
              <a:rPr lang="en-US" b="1" dirty="0">
                <a:solidFill>
                  <a:srgbClr val="002060"/>
                </a:solidFill>
                <a:latin typeface="Times New Roman" panose="02020603050405020304" pitchFamily="18" charset="0"/>
                <a:cs typeface="Times New Roman" panose="02020603050405020304" pitchFamily="18" charset="0"/>
              </a:rPr>
              <a:t>Considerations</a:t>
            </a:r>
            <a:r>
              <a:rPr lang="en-US" b="1"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b="1"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Enterprise Networks</a:t>
            </a:r>
            <a:r>
              <a:rPr lang="en-US" dirty="0">
                <a:solidFill>
                  <a:srgbClr val="002060"/>
                </a:solidFill>
                <a:latin typeface="Times New Roman" panose="02020603050405020304" pitchFamily="18" charset="0"/>
                <a:cs typeface="Times New Roman" panose="02020603050405020304" pitchFamily="18" charset="0"/>
              </a:rPr>
              <a:t>: Deployed in controlled environments where </a:t>
            </a:r>
            <a:r>
              <a:rPr lang="en-US" dirty="0" err="1">
                <a:solidFill>
                  <a:srgbClr val="002060"/>
                </a:solidFill>
                <a:latin typeface="Times New Roman" panose="02020603050405020304" pitchFamily="18" charset="0"/>
                <a:cs typeface="Times New Roman" panose="02020603050405020304" pitchFamily="18" charset="0"/>
              </a:rPr>
              <a:t>QoS</a:t>
            </a:r>
            <a:r>
              <a:rPr lang="en-US" dirty="0">
                <a:solidFill>
                  <a:srgbClr val="002060"/>
                </a:solidFill>
                <a:latin typeface="Times New Roman" panose="02020603050405020304" pitchFamily="18" charset="0"/>
                <a:cs typeface="Times New Roman" panose="02020603050405020304" pitchFamily="18" charset="0"/>
              </a:rPr>
              <a:t> guarantees are critical, such as in corporate networks or data centers</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Multicast Applications</a:t>
            </a:r>
            <a:r>
              <a:rPr lang="en-US" dirty="0">
                <a:solidFill>
                  <a:srgbClr val="002060"/>
                </a:solidFill>
                <a:latin typeface="Times New Roman" panose="02020603050405020304" pitchFamily="18" charset="0"/>
                <a:cs typeface="Times New Roman" panose="02020603050405020304" pitchFamily="18" charset="0"/>
              </a:rPr>
              <a:t>: Used in multicast scenarios to establish </a:t>
            </a:r>
            <a:r>
              <a:rPr lang="en-US" dirty="0" err="1">
                <a:solidFill>
                  <a:srgbClr val="002060"/>
                </a:solidFill>
                <a:latin typeface="Times New Roman" panose="02020603050405020304" pitchFamily="18" charset="0"/>
                <a:cs typeface="Times New Roman" panose="02020603050405020304" pitchFamily="18" charset="0"/>
              </a:rPr>
              <a:t>QoS</a:t>
            </a:r>
            <a:r>
              <a:rPr lang="en-US" dirty="0">
                <a:solidFill>
                  <a:srgbClr val="002060"/>
                </a:solidFill>
                <a:latin typeface="Times New Roman" panose="02020603050405020304" pitchFamily="18" charset="0"/>
                <a:cs typeface="Times New Roman" panose="02020603050405020304" pitchFamily="18" charset="0"/>
              </a:rPr>
              <a:t> guarantees for multiple receivers sharing the same data stream</a:t>
            </a:r>
            <a:r>
              <a:rPr lang="en-US" dirty="0" smtClean="0">
                <a:solidFill>
                  <a:srgbClr val="002060"/>
                </a:solidFill>
                <a:latin typeface="Times New Roman" panose="02020603050405020304" pitchFamily="18" charset="0"/>
                <a:cs typeface="Times New Roman" panose="02020603050405020304" pitchFamily="18" charset="0"/>
              </a:rPr>
              <a:t>.</a:t>
            </a:r>
            <a:endParaRPr lang="en-US"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0589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a:t>
            </a:r>
            <a:r>
              <a:rPr lang="en-US" sz="2400" b="1" dirty="0" smtClean="0">
                <a:solidFill>
                  <a:srgbClr val="002060"/>
                </a:solidFill>
              </a:rPr>
              <a:t>Resource Reservation</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5170646"/>
          </a:xfrm>
          <a:prstGeom prst="rect">
            <a:avLst/>
          </a:prstGeom>
        </p:spPr>
        <p:txBody>
          <a:bodyPr wrap="square">
            <a:spAutoFit/>
          </a:bodyPr>
          <a:lstStyle/>
          <a:p>
            <a:pPr marL="171450" lvl="0" indent="-171450" eaLnBrk="0" fontAlgn="base" hangingPunct="0">
              <a:spcBef>
                <a:spcPct val="0"/>
              </a:spcBef>
              <a:spcAft>
                <a:spcPct val="0"/>
              </a:spcAft>
              <a:buClrTx/>
              <a:buFont typeface="Arial" panose="020B0604020202020204" pitchFamily="34" charset="0"/>
              <a:buChar char="•"/>
            </a:pPr>
            <a:r>
              <a:rPr lang="en-US" sz="1600" b="1" dirty="0" smtClean="0">
                <a:solidFill>
                  <a:srgbClr val="C00000"/>
                </a:solidFill>
                <a:latin typeface="Times New Roman" panose="02020603050405020304" pitchFamily="18" charset="0"/>
                <a:cs typeface="Times New Roman" panose="02020603050405020304" pitchFamily="18" charset="0"/>
              </a:rPr>
              <a:t>Reservation </a:t>
            </a:r>
            <a:r>
              <a:rPr lang="en-US" sz="1600" b="1" dirty="0">
                <a:solidFill>
                  <a:srgbClr val="C00000"/>
                </a:solidFill>
                <a:latin typeface="Times New Roman" panose="02020603050405020304" pitchFamily="18" charset="0"/>
                <a:cs typeface="Times New Roman" panose="02020603050405020304" pitchFamily="18" charset="0"/>
              </a:rPr>
              <a:t>Protocols</a:t>
            </a:r>
            <a:r>
              <a:rPr lang="en-US" sz="1600" dirty="0">
                <a:solidFill>
                  <a:srgbClr val="C00000"/>
                </a:solidFill>
                <a:latin typeface="Times New Roman" panose="02020603050405020304" pitchFamily="18" charset="0"/>
                <a:cs typeface="Times New Roman" panose="02020603050405020304" pitchFamily="18" charset="0"/>
              </a:rPr>
              <a:t>: Using protocols such as RSVP (Resource Reservation Protocol) to establish and maintain reservations across network paths</a:t>
            </a:r>
            <a:r>
              <a:rPr lang="en-US" sz="1600" dirty="0" smtClean="0">
                <a:solidFill>
                  <a:srgbClr val="C00000"/>
                </a:solidFill>
                <a:latin typeface="Times New Roman" panose="02020603050405020304" pitchFamily="18" charset="0"/>
                <a:cs typeface="Times New Roman" panose="02020603050405020304" pitchFamily="18" charset="0"/>
              </a:rPr>
              <a:t>.</a:t>
            </a:r>
          </a:p>
          <a:p>
            <a:pPr marL="171450" lvl="0" indent="-171450" eaLnBrk="0" fontAlgn="base" hangingPunct="0">
              <a:spcBef>
                <a:spcPct val="0"/>
              </a:spcBef>
              <a:spcAft>
                <a:spcPct val="0"/>
              </a:spcAft>
              <a:buClrTx/>
              <a:buFont typeface="Arial" panose="020B0604020202020204" pitchFamily="34" charset="0"/>
              <a:buChar char="•"/>
            </a:pPr>
            <a:endParaRPr lang="en-US" sz="1600" dirty="0" smtClean="0">
              <a:solidFill>
                <a:srgbClr val="C00000"/>
              </a:solidFill>
              <a:latin typeface="Times New Roman" panose="02020603050405020304" pitchFamily="18" charset="0"/>
              <a:cs typeface="Times New Roman" panose="02020603050405020304" pitchFamily="18" charset="0"/>
            </a:endParaRPr>
          </a:p>
          <a:p>
            <a:pPr marL="171450" lvl="0" indent="-171450" eaLnBrk="0" fontAlgn="base" hangingPunct="0">
              <a:spcBef>
                <a:spcPct val="0"/>
              </a:spcBef>
              <a:spcAft>
                <a:spcPct val="0"/>
              </a:spcAft>
              <a:buClrTx/>
              <a:buFont typeface="Arial" panose="020B0604020202020204" pitchFamily="34" charset="0"/>
              <a:buChar char="•"/>
            </a:pPr>
            <a:r>
              <a:rPr lang="en-US" altLang="en-US" sz="1600" dirty="0" smtClean="0">
                <a:solidFill>
                  <a:srgbClr val="C00000"/>
                </a:solidFill>
                <a:latin typeface="Times New Roman" panose="02020603050405020304" pitchFamily="18" charset="0"/>
                <a:cs typeface="Times New Roman" panose="02020603050405020304" pitchFamily="18" charset="0"/>
              </a:rPr>
              <a:t>MPLS: </a:t>
            </a:r>
            <a:r>
              <a:rPr lang="en-US" sz="1600" dirty="0">
                <a:solidFill>
                  <a:srgbClr val="C00000"/>
                </a:solidFill>
                <a:latin typeface="Times New Roman" panose="02020603050405020304" pitchFamily="18" charset="0"/>
                <a:cs typeface="Times New Roman" panose="02020603050405020304" pitchFamily="18" charset="0"/>
              </a:rPr>
              <a:t>MPLS stands for Multiprotocol Label Switching. It is a protocol-agnostic routing technique designed to speed up and shape traffic flows across complex networks, including both enterprise and service provider networks</a:t>
            </a:r>
            <a:r>
              <a:rPr lang="en-US" sz="1600" dirty="0" smtClean="0">
                <a:solidFill>
                  <a:srgbClr val="C00000"/>
                </a:solidFill>
                <a:latin typeface="Times New Roman" panose="02020603050405020304" pitchFamily="18" charset="0"/>
                <a:cs typeface="Times New Roman" panose="02020603050405020304" pitchFamily="18" charset="0"/>
              </a:rPr>
              <a:t>.</a:t>
            </a:r>
          </a:p>
          <a:p>
            <a:pPr marL="171450" lvl="0" indent="-171450" eaLnBrk="0" fontAlgn="base" hangingPunct="0">
              <a:spcBef>
                <a:spcPct val="0"/>
              </a:spcBef>
              <a:spcAft>
                <a:spcPct val="0"/>
              </a:spcAft>
              <a:buClrTx/>
              <a:buFont typeface="Arial" panose="020B0604020202020204" pitchFamily="34" charset="0"/>
              <a:buChar char="•"/>
            </a:pPr>
            <a:endParaRPr lang="en-US" altLang="en-US" sz="1600" dirty="0">
              <a:solidFill>
                <a:srgbClr val="C00000"/>
              </a:solidFill>
              <a:latin typeface="Times New Roman" panose="02020603050405020304" pitchFamily="18" charset="0"/>
              <a:cs typeface="Times New Roman" panose="02020603050405020304" pitchFamily="18" charset="0"/>
            </a:endParaRPr>
          </a:p>
          <a:p>
            <a:pPr marL="171450" lvl="0" indent="-171450" eaLnBrk="0" fontAlgn="base" hangingPunct="0">
              <a:spcBef>
                <a:spcPct val="0"/>
              </a:spcBef>
              <a:spcAft>
                <a:spcPct val="0"/>
              </a:spcAft>
              <a:buClrTx/>
              <a:buFont typeface="Arial" panose="020B0604020202020204" pitchFamily="34" charset="0"/>
              <a:buChar char="•"/>
            </a:pPr>
            <a:r>
              <a:rPr lang="en-US" altLang="en-US" sz="1600" dirty="0" smtClean="0">
                <a:solidFill>
                  <a:srgbClr val="C00000"/>
                </a:solidFill>
                <a:latin typeface="Times New Roman" panose="02020603050405020304" pitchFamily="18" charset="0"/>
                <a:cs typeface="Times New Roman" panose="02020603050405020304" pitchFamily="18" charset="0"/>
              </a:rPr>
              <a:t>Quality of Service : A set of technologies that enable network administrators to prioritize and reserve resources for critical applications.</a:t>
            </a:r>
          </a:p>
          <a:p>
            <a:pPr marL="171450" lvl="0" indent="-171450" eaLnBrk="0" fontAlgn="base" hangingPunct="0">
              <a:spcBef>
                <a:spcPct val="0"/>
              </a:spcBef>
              <a:spcAft>
                <a:spcPct val="0"/>
              </a:spcAft>
              <a:buClrTx/>
              <a:buFont typeface="Arial" panose="020B0604020202020204" pitchFamily="34" charset="0"/>
              <a:buChar char="•"/>
            </a:pPr>
            <a:endParaRPr lang="en-US" altLang="en-US" sz="1600" b="1" dirty="0">
              <a:solidFill>
                <a:srgbClr val="C00000"/>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ClrTx/>
            </a:pPr>
            <a:r>
              <a:rPr lang="en-US" altLang="en-US" sz="1600" b="1" dirty="0" smtClean="0">
                <a:solidFill>
                  <a:srgbClr val="002060"/>
                </a:solidFill>
                <a:latin typeface="Times New Roman" panose="02020603050405020304" pitchFamily="18" charset="0"/>
                <a:cs typeface="Times New Roman" panose="02020603050405020304" pitchFamily="18" charset="0"/>
              </a:rPr>
              <a:t>Benefits of Resource reservation :</a:t>
            </a:r>
          </a:p>
          <a:p>
            <a:pPr marL="285750" lvl="0" indent="-285750" eaLnBrk="0" fontAlgn="base" hangingPunct="0">
              <a:spcBef>
                <a:spcPct val="0"/>
              </a:spcBef>
              <a:spcAft>
                <a:spcPct val="0"/>
              </a:spcAft>
              <a:buClrTx/>
              <a:buFont typeface="Arial" panose="020B0604020202020204" pitchFamily="34" charset="0"/>
              <a:buChar char="•"/>
            </a:pPr>
            <a:r>
              <a:rPr lang="en-US" altLang="en-US" sz="1600" dirty="0" smtClean="0">
                <a:solidFill>
                  <a:srgbClr val="002060"/>
                </a:solidFill>
                <a:latin typeface="Times New Roman" panose="02020603050405020304" pitchFamily="18" charset="0"/>
                <a:cs typeface="Times New Roman" panose="02020603050405020304" pitchFamily="18" charset="0"/>
              </a:rPr>
              <a:t>Guaranteed performance</a:t>
            </a:r>
          </a:p>
          <a:p>
            <a:pPr marL="285750" lvl="0" indent="-285750" eaLnBrk="0" fontAlgn="base" hangingPunct="0">
              <a:spcBef>
                <a:spcPct val="0"/>
              </a:spcBef>
              <a:spcAft>
                <a:spcPct val="0"/>
              </a:spcAft>
              <a:buClrTx/>
              <a:buFont typeface="Arial" panose="020B0604020202020204" pitchFamily="34" charset="0"/>
              <a:buChar char="•"/>
            </a:pPr>
            <a:endParaRPr lang="en-US" altLang="en-US" sz="1600" dirty="0">
              <a:solidFill>
                <a:srgbClr val="002060"/>
              </a:solidFill>
              <a:latin typeface="Times New Roman" panose="02020603050405020304" pitchFamily="18" charset="0"/>
              <a:cs typeface="Times New Roman" panose="02020603050405020304" pitchFamily="18" charset="0"/>
            </a:endParaRPr>
          </a:p>
          <a:p>
            <a:pPr marL="285750" lvl="0" indent="-285750" eaLnBrk="0" fontAlgn="base" hangingPunct="0">
              <a:spcBef>
                <a:spcPct val="0"/>
              </a:spcBef>
              <a:spcAft>
                <a:spcPct val="0"/>
              </a:spcAft>
              <a:buClrTx/>
              <a:buFont typeface="Arial" panose="020B0604020202020204" pitchFamily="34" charset="0"/>
              <a:buChar char="•"/>
            </a:pPr>
            <a:r>
              <a:rPr lang="en-US" altLang="en-US" sz="1600" dirty="0" smtClean="0">
                <a:solidFill>
                  <a:srgbClr val="002060"/>
                </a:solidFill>
                <a:latin typeface="Times New Roman" panose="02020603050405020304" pitchFamily="18" charset="0"/>
                <a:cs typeface="Times New Roman" panose="02020603050405020304" pitchFamily="18" charset="0"/>
              </a:rPr>
              <a:t>Improve reliability</a:t>
            </a:r>
          </a:p>
          <a:p>
            <a:pPr marL="285750" lvl="0" indent="-285750" eaLnBrk="0" fontAlgn="base" hangingPunct="0">
              <a:spcBef>
                <a:spcPct val="0"/>
              </a:spcBef>
              <a:spcAft>
                <a:spcPct val="0"/>
              </a:spcAft>
              <a:buClrTx/>
              <a:buFont typeface="Arial" panose="020B0604020202020204" pitchFamily="34" charset="0"/>
              <a:buChar char="•"/>
            </a:pPr>
            <a:endParaRPr lang="en-US" altLang="en-US" sz="1600" dirty="0">
              <a:solidFill>
                <a:srgbClr val="002060"/>
              </a:solidFill>
              <a:latin typeface="Times New Roman" panose="02020603050405020304" pitchFamily="18" charset="0"/>
              <a:cs typeface="Times New Roman" panose="02020603050405020304" pitchFamily="18" charset="0"/>
            </a:endParaRPr>
          </a:p>
          <a:p>
            <a:pPr marL="285750" lvl="0" indent="-285750" eaLnBrk="0" fontAlgn="base" hangingPunct="0">
              <a:spcBef>
                <a:spcPct val="0"/>
              </a:spcBef>
              <a:spcAft>
                <a:spcPct val="0"/>
              </a:spcAft>
              <a:buClrTx/>
              <a:buFont typeface="Arial" panose="020B0604020202020204" pitchFamily="34" charset="0"/>
              <a:buChar char="•"/>
            </a:pPr>
            <a:r>
              <a:rPr lang="en-US" altLang="en-US" sz="1600" dirty="0" smtClean="0">
                <a:solidFill>
                  <a:srgbClr val="002060"/>
                </a:solidFill>
                <a:latin typeface="Times New Roman" panose="02020603050405020304" pitchFamily="18" charset="0"/>
                <a:cs typeface="Times New Roman" panose="02020603050405020304" pitchFamily="18" charset="0"/>
              </a:rPr>
              <a:t>Enhance user experience</a:t>
            </a:r>
          </a:p>
          <a:p>
            <a:pPr lvl="0" eaLnBrk="0" fontAlgn="base" hangingPunct="0">
              <a:spcBef>
                <a:spcPct val="0"/>
              </a:spcBef>
              <a:spcAft>
                <a:spcPct val="0"/>
              </a:spcAft>
              <a:buClrTx/>
            </a:pPr>
            <a:endParaRPr lang="en-US" altLang="en-US" sz="1600" dirty="0" smtClean="0">
              <a:solidFill>
                <a:srgbClr val="C00000"/>
              </a:solidFill>
              <a:latin typeface="Times New Roman" panose="02020603050405020304" pitchFamily="18" charset="0"/>
              <a:cs typeface="Times New Roman" panose="02020603050405020304" pitchFamily="18" charset="0"/>
            </a:endParaRPr>
          </a:p>
          <a:p>
            <a:pPr marL="171450" lvl="0" indent="-171450" eaLnBrk="0" fontAlgn="base" hangingPunct="0">
              <a:spcBef>
                <a:spcPct val="0"/>
              </a:spcBef>
              <a:spcAft>
                <a:spcPct val="0"/>
              </a:spcAft>
              <a:buClrTx/>
              <a:buFont typeface="Arial" panose="020B0604020202020204" pitchFamily="34" charset="0"/>
              <a:buChar char="•"/>
            </a:pPr>
            <a:endParaRPr lang="en-US" altLang="en-US" sz="1600" dirty="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sz="1600" dirty="0" smtClean="0">
              <a:solidFill>
                <a:srgbClr val="C00000"/>
              </a:solidFill>
              <a:latin typeface="Times New Roman" panose="02020603050405020304" pitchFamily="18" charset="0"/>
              <a:cs typeface="Times New Roman" panose="02020603050405020304" pitchFamily="18" charset="0"/>
            </a:endParaRPr>
          </a:p>
          <a:p>
            <a:pPr marL="285750" indent="-285750" algn="just" fontAlgn="base">
              <a:buFont typeface="Arial" panose="020B0604020202020204" pitchFamily="34" charset="0"/>
              <a:buChar char="•"/>
            </a:pPr>
            <a:endParaRPr lang="en-US" sz="1300" dirty="0">
              <a:solidFill>
                <a:srgbClr val="002060"/>
              </a:solidFill>
              <a:latin typeface="Nunito"/>
            </a:endParaRPr>
          </a:p>
          <a:p>
            <a:pPr marL="285750" indent="-285750" algn="just" fontAlgn="base">
              <a:buFont typeface="Arial" panose="020B0604020202020204" pitchFamily="34" charset="0"/>
              <a:buChar char="•"/>
            </a:pPr>
            <a:endParaRPr lang="en-US" sz="1300"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7885" y="1017479"/>
            <a:ext cx="8904513"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043215" y="928915"/>
            <a:ext cx="8853715" cy="3754874"/>
          </a:xfrm>
          <a:prstGeom prst="rect">
            <a:avLst/>
          </a:prstGeom>
        </p:spPr>
        <p:txBody>
          <a:bodyPr wrap="square">
            <a:spAutoFit/>
          </a:bodyPr>
          <a:lstStyle/>
          <a:p>
            <a:pPr marL="400050" indent="-285750" algn="just">
              <a:buSzPts val="1800"/>
              <a:buFont typeface="Arial" panose="020B0604020202020204" pitchFamily="34" charset="0"/>
              <a:buChar char="•"/>
            </a:pPr>
            <a:endParaRPr lang="en-US" dirty="0">
              <a:solidFill>
                <a:srgbClr val="002060"/>
              </a:solidFill>
            </a:endParaRPr>
          </a:p>
          <a:p>
            <a:pPr marL="114300" algn="just">
              <a:buSzPts val="1800"/>
            </a:pPr>
            <a:endParaRPr lang="en-US" dirty="0" smtClean="0">
              <a:solidFill>
                <a:srgbClr val="002060"/>
              </a:solidFill>
            </a:endParaRPr>
          </a:p>
          <a:p>
            <a:pPr marL="114300" algn="just">
              <a:buSzPts val="1800"/>
            </a:pPr>
            <a:endParaRPr lang="en-US" dirty="0" smtClean="0">
              <a:solidFill>
                <a:srgbClr val="002060"/>
              </a:solidFill>
            </a:endParaRPr>
          </a:p>
          <a:p>
            <a:pPr marL="114300" algn="just">
              <a:buSzPts val="1800"/>
            </a:pPr>
            <a:endParaRPr lang="en-US" dirty="0" smtClean="0">
              <a:solidFill>
                <a:srgbClr val="002060"/>
              </a:solidFill>
            </a:endParaRPr>
          </a:p>
          <a:p>
            <a:pPr marL="457200" indent="-342900" algn="just">
              <a:buSzPts val="1800"/>
              <a:buFont typeface="Arial"/>
              <a:buChar char="●"/>
            </a:pPr>
            <a:endParaRPr lang="en-US" dirty="0">
              <a:solidFill>
                <a:srgbClr val="002060"/>
              </a:solidFill>
            </a:endParaRPr>
          </a:p>
          <a:p>
            <a:pPr marL="114300" algn="just">
              <a:buSzPts val="1800"/>
            </a:pPr>
            <a:endParaRPr lang="en-US" dirty="0" smtClean="0">
              <a:solidFill>
                <a:srgbClr val="C00000"/>
              </a:solidFill>
            </a:endParaRPr>
          </a:p>
          <a:p>
            <a:pPr marL="114300" algn="just">
              <a:buSzPts val="1800"/>
            </a:pPr>
            <a:endParaRPr lang="en-US" dirty="0">
              <a:solidFill>
                <a:srgbClr val="C00000"/>
              </a:solidFill>
            </a:endParaRPr>
          </a:p>
          <a:p>
            <a:pPr marL="114300" algn="just">
              <a:buSzPts val="1800"/>
            </a:pPr>
            <a:endParaRPr lang="en-US" dirty="0" smtClean="0">
              <a:solidFill>
                <a:srgbClr val="C00000"/>
              </a:solidFill>
            </a:endParaRPr>
          </a:p>
          <a:p>
            <a:pPr marL="114300" algn="just">
              <a:buSzPts val="1800"/>
            </a:pPr>
            <a:endParaRPr lang="en-US" dirty="0">
              <a:solidFill>
                <a:srgbClr val="C00000"/>
              </a:solidFill>
            </a:endParaRPr>
          </a:p>
          <a:p>
            <a:pPr marL="114300" algn="just">
              <a:buSzPts val="1800"/>
            </a:pPr>
            <a:endParaRPr lang="en-US" dirty="0" smtClean="0">
              <a:solidFill>
                <a:srgbClr val="C00000"/>
              </a:solidFill>
            </a:endParaRPr>
          </a:p>
          <a:p>
            <a:pPr marL="114300" algn="just">
              <a:buSzPts val="1800"/>
            </a:pPr>
            <a:endParaRPr lang="en-US" dirty="0">
              <a:solidFill>
                <a:srgbClr val="C00000"/>
              </a:solidFill>
            </a:endParaRPr>
          </a:p>
          <a:p>
            <a:pPr marL="114300" algn="just">
              <a:buSzPts val="1800"/>
            </a:pPr>
            <a:endParaRPr lang="en-US" dirty="0" smtClean="0">
              <a:solidFill>
                <a:srgbClr val="C00000"/>
              </a:solidFill>
            </a:endParaRPr>
          </a:p>
          <a:p>
            <a:pPr marL="114300" algn="just">
              <a:buSzPts val="1800"/>
            </a:pPr>
            <a:endParaRPr lang="en-US" dirty="0">
              <a:solidFill>
                <a:srgbClr val="C00000"/>
              </a:solidFill>
            </a:endParaRPr>
          </a:p>
          <a:p>
            <a:pPr marL="114300" algn="just">
              <a:buSzPts val="1800"/>
            </a:pPr>
            <a:endParaRPr lang="en-US" dirty="0" smtClean="0">
              <a:solidFill>
                <a:srgbClr val="C00000"/>
              </a:solidFill>
            </a:endParaRPr>
          </a:p>
          <a:p>
            <a:pPr marL="114300" algn="just">
              <a:buSzPts val="1800"/>
            </a:pPr>
            <a:endParaRPr lang="en-US" dirty="0">
              <a:solidFill>
                <a:srgbClr val="C00000"/>
              </a:solidFill>
            </a:endParaRPr>
          </a:p>
          <a:p>
            <a:pPr marL="114300" algn="just">
              <a:buSzPts val="1800"/>
            </a:pPr>
            <a:endParaRPr lang="en-US" dirty="0" smtClean="0">
              <a:solidFill>
                <a:srgbClr val="C00000"/>
              </a:solidFill>
            </a:endParaRPr>
          </a:p>
          <a:p>
            <a:pPr marL="114300" algn="just">
              <a:buSzPts val="1800"/>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Tree>
    <p:extLst>
      <p:ext uri="{BB962C8B-B14F-4D97-AF65-F5344CB8AC3E}">
        <p14:creationId xmlns:p14="http://schemas.microsoft.com/office/powerpoint/2010/main" val="20214821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a:t>
            </a:r>
            <a:r>
              <a:rPr lang="en-US" sz="2400" b="1" dirty="0" smtClean="0">
                <a:solidFill>
                  <a:srgbClr val="002060"/>
                </a:solidFill>
              </a:rPr>
              <a:t>Admission Control</a:t>
            </a:r>
            <a:endParaRPr lang="en-US" sz="2400" b="1" dirty="0">
              <a:solidFill>
                <a:srgbClr val="002060"/>
              </a:solidFill>
            </a:endParaRPr>
          </a:p>
        </p:txBody>
      </p:sp>
      <p:sp>
        <p:nvSpPr>
          <p:cNvPr id="6" name="Rectangle 5"/>
          <p:cNvSpPr/>
          <p:nvPr/>
        </p:nvSpPr>
        <p:spPr>
          <a:xfrm>
            <a:off x="87086" y="919844"/>
            <a:ext cx="8904514" cy="307777"/>
          </a:xfrm>
          <a:prstGeom prst="rect">
            <a:avLst/>
          </a:prstGeom>
        </p:spPr>
        <p:txBody>
          <a:bodyPr wrap="square">
            <a:spAutoFit/>
          </a:bodyPr>
          <a:lstStyle/>
          <a:p>
            <a:pPr algn="just" fontAlgn="base"/>
            <a:endParaRPr lang="en-US"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7" name="Rectangle 6"/>
          <p:cNvSpPr/>
          <p:nvPr/>
        </p:nvSpPr>
        <p:spPr>
          <a:xfrm>
            <a:off x="137885" y="910773"/>
            <a:ext cx="8904513" cy="3323987"/>
          </a:xfrm>
          <a:prstGeom prst="rect">
            <a:avLst/>
          </a:prstGeom>
        </p:spPr>
        <p:txBody>
          <a:bodyPr wrap="square">
            <a:spAutoFit/>
          </a:bodyPr>
          <a:lstStyle/>
          <a:p>
            <a:pPr marL="171450" lvl="0" indent="-171450" algn="just" eaLnBrk="0" fontAlgn="base" hangingPunct="0">
              <a:spcBef>
                <a:spcPct val="0"/>
              </a:spcBef>
              <a:spcAft>
                <a:spcPct val="0"/>
              </a:spcAft>
              <a:buClrTx/>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Admission control in networking refers to the process of determining whether to accept or reject requests for network resources based on specific criteria, typically to ensure that the network can continue to operate within defined performance parameters and service level agreements (SLAs). </a:t>
            </a:r>
          </a:p>
          <a:p>
            <a:pPr marL="171450" lvl="0" indent="-171450" algn="just" eaLnBrk="0" fontAlgn="base" hangingPunct="0">
              <a:spcBef>
                <a:spcPct val="0"/>
              </a:spcBef>
              <a:spcAft>
                <a:spcPct val="0"/>
              </a:spcAft>
              <a:buClrTx/>
              <a:buFont typeface="Arial" panose="020B0604020202020204" pitchFamily="34" charset="0"/>
              <a:buChar char="•"/>
            </a:pPr>
            <a:endParaRPr lang="en-US" dirty="0" smtClean="0">
              <a:solidFill>
                <a:srgbClr val="002060"/>
              </a:solidFill>
              <a:latin typeface="Times New Roman" panose="02020603050405020304" pitchFamily="18" charset="0"/>
              <a:cs typeface="Times New Roman" panose="02020603050405020304" pitchFamily="18" charset="0"/>
            </a:endParaRPr>
          </a:p>
          <a:p>
            <a:pPr algn="just"/>
            <a:r>
              <a:rPr lang="en-US" b="1" dirty="0">
                <a:solidFill>
                  <a:srgbClr val="002060"/>
                </a:solidFill>
                <a:latin typeface="Times New Roman" panose="02020603050405020304" pitchFamily="18" charset="0"/>
                <a:cs typeface="Times New Roman" panose="02020603050405020304" pitchFamily="18" charset="0"/>
              </a:rPr>
              <a:t>Purpose of Admission Control</a:t>
            </a:r>
            <a:r>
              <a:rPr lang="en-US" b="1" dirty="0" smtClean="0">
                <a:solidFill>
                  <a:srgbClr val="002060"/>
                </a:solidFill>
                <a:latin typeface="Times New Roman" panose="02020603050405020304" pitchFamily="18" charset="0"/>
                <a:cs typeface="Times New Roman" panose="02020603050405020304" pitchFamily="18" charset="0"/>
              </a:rPr>
              <a:t>:</a:t>
            </a:r>
          </a:p>
          <a:p>
            <a:pPr algn="just"/>
            <a:endParaRPr lang="en-US" b="1" dirty="0">
              <a:solidFill>
                <a:srgbClr val="002060"/>
              </a:solidFill>
              <a:latin typeface="Times New Roman" panose="02020603050405020304" pitchFamily="18" charset="0"/>
              <a:cs typeface="Times New Roman" panose="02020603050405020304" pitchFamily="18" charset="0"/>
            </a:endParaRPr>
          </a:p>
          <a:p>
            <a:pPr algn="just"/>
            <a:r>
              <a:rPr lang="en-US" b="1" dirty="0">
                <a:solidFill>
                  <a:srgbClr val="002060"/>
                </a:solidFill>
                <a:latin typeface="Times New Roman" panose="02020603050405020304" pitchFamily="18" charset="0"/>
                <a:cs typeface="Times New Roman" panose="02020603050405020304" pitchFamily="18" charset="0"/>
              </a:rPr>
              <a:t>Resource Management</a:t>
            </a:r>
            <a:r>
              <a:rPr lang="en-US" dirty="0">
                <a:solidFill>
                  <a:srgbClr val="002060"/>
                </a:solidFill>
                <a:latin typeface="Times New Roman" panose="02020603050405020304" pitchFamily="18" charset="0"/>
                <a:cs typeface="Times New Roman" panose="02020603050405020304" pitchFamily="18" charset="0"/>
              </a:rPr>
              <a:t>: Ensures that network resources such as bandwidth, CPU cycles, memory, etc., are allocated efficiently and fairly among users or applications</a:t>
            </a:r>
            <a:r>
              <a:rPr lang="en-US" dirty="0" smtClean="0">
                <a:solidFill>
                  <a:srgbClr val="002060"/>
                </a:solidFill>
                <a:latin typeface="Times New Roman" panose="02020603050405020304" pitchFamily="18" charset="0"/>
                <a:cs typeface="Times New Roman" panose="02020603050405020304" pitchFamily="18" charset="0"/>
              </a:rPr>
              <a:t>.</a:t>
            </a:r>
          </a:p>
          <a:p>
            <a:pPr algn="just"/>
            <a:endParaRPr lang="en-US" dirty="0">
              <a:solidFill>
                <a:srgbClr val="002060"/>
              </a:solidFill>
              <a:latin typeface="Times New Roman" panose="02020603050405020304" pitchFamily="18" charset="0"/>
              <a:cs typeface="Times New Roman" panose="02020603050405020304" pitchFamily="18" charset="0"/>
            </a:endParaRPr>
          </a:p>
          <a:p>
            <a:pPr algn="just"/>
            <a:r>
              <a:rPr lang="en-US" b="1" dirty="0">
                <a:solidFill>
                  <a:srgbClr val="002060"/>
                </a:solidFill>
                <a:latin typeface="Times New Roman" panose="02020603050405020304" pitchFamily="18" charset="0"/>
                <a:cs typeface="Times New Roman" panose="02020603050405020304" pitchFamily="18" charset="0"/>
              </a:rPr>
              <a:t>Quality of Service (</a:t>
            </a:r>
            <a:r>
              <a:rPr lang="en-US" b="1" dirty="0" err="1">
                <a:solidFill>
                  <a:srgbClr val="002060"/>
                </a:solidFill>
                <a:latin typeface="Times New Roman" panose="02020603050405020304" pitchFamily="18" charset="0"/>
                <a:cs typeface="Times New Roman" panose="02020603050405020304" pitchFamily="18" charset="0"/>
              </a:rPr>
              <a:t>QoS</a:t>
            </a:r>
            <a:r>
              <a:rPr lang="en-US" b="1" dirty="0">
                <a:solidFill>
                  <a:srgbClr val="002060"/>
                </a:solidFill>
                <a:latin typeface="Times New Roman" panose="02020603050405020304" pitchFamily="18" charset="0"/>
                <a:cs typeface="Times New Roman" panose="02020603050405020304" pitchFamily="18" charset="0"/>
              </a:rPr>
              <a:t>) Assurance</a:t>
            </a:r>
            <a:r>
              <a:rPr lang="en-US" dirty="0">
                <a:solidFill>
                  <a:srgbClr val="002060"/>
                </a:solidFill>
                <a:latin typeface="Times New Roman" panose="02020603050405020304" pitchFamily="18" charset="0"/>
                <a:cs typeface="Times New Roman" panose="02020603050405020304" pitchFamily="18" charset="0"/>
              </a:rPr>
              <a:t>: Guarantees that admitted traffic meets predefined </a:t>
            </a:r>
            <a:r>
              <a:rPr lang="en-US" dirty="0" err="1">
                <a:solidFill>
                  <a:srgbClr val="002060"/>
                </a:solidFill>
                <a:latin typeface="Times New Roman" panose="02020603050405020304" pitchFamily="18" charset="0"/>
                <a:cs typeface="Times New Roman" panose="02020603050405020304" pitchFamily="18" charset="0"/>
              </a:rPr>
              <a:t>QoS</a:t>
            </a:r>
            <a:r>
              <a:rPr lang="en-US" dirty="0">
                <a:solidFill>
                  <a:srgbClr val="002060"/>
                </a:solidFill>
                <a:latin typeface="Times New Roman" panose="02020603050405020304" pitchFamily="18" charset="0"/>
                <a:cs typeface="Times New Roman" panose="02020603050405020304" pitchFamily="18" charset="0"/>
              </a:rPr>
              <a:t> requirements, such as latency, jitter, and packet loss, to maintain a consistent level of service for critical applications</a:t>
            </a:r>
            <a:r>
              <a:rPr lang="en-US" dirty="0" smtClean="0">
                <a:solidFill>
                  <a:srgbClr val="002060"/>
                </a:solidFill>
                <a:latin typeface="Times New Roman" panose="02020603050405020304" pitchFamily="18" charset="0"/>
                <a:cs typeface="Times New Roman" panose="02020603050405020304" pitchFamily="18" charset="0"/>
              </a:rPr>
              <a:t>.</a:t>
            </a:r>
          </a:p>
          <a:p>
            <a:pPr algn="just"/>
            <a:endParaRPr lang="en-US" dirty="0">
              <a:solidFill>
                <a:srgbClr val="002060"/>
              </a:solidFill>
              <a:latin typeface="Times New Roman" panose="02020603050405020304" pitchFamily="18" charset="0"/>
              <a:cs typeface="Times New Roman" panose="02020603050405020304" pitchFamily="18" charset="0"/>
            </a:endParaRPr>
          </a:p>
          <a:p>
            <a:pPr algn="just"/>
            <a:r>
              <a:rPr lang="en-US" b="1" dirty="0">
                <a:solidFill>
                  <a:srgbClr val="002060"/>
                </a:solidFill>
                <a:latin typeface="Times New Roman" panose="02020603050405020304" pitchFamily="18" charset="0"/>
                <a:cs typeface="Times New Roman" panose="02020603050405020304" pitchFamily="18" charset="0"/>
              </a:rPr>
              <a:t>Network Stability</a:t>
            </a:r>
            <a:r>
              <a:rPr lang="en-US" dirty="0">
                <a:solidFill>
                  <a:srgbClr val="002060"/>
                </a:solidFill>
                <a:latin typeface="Times New Roman" panose="02020603050405020304" pitchFamily="18" charset="0"/>
                <a:cs typeface="Times New Roman" panose="02020603050405020304" pitchFamily="18" charset="0"/>
              </a:rPr>
              <a:t>: Prevents overload situations that could lead to network congestion, degradation in performance, or even network failures.</a:t>
            </a:r>
          </a:p>
          <a:p>
            <a:pPr marL="171450" lvl="0" indent="-171450" algn="just" eaLnBrk="0" fontAlgn="base" hangingPunct="0">
              <a:spcBef>
                <a:spcPct val="0"/>
              </a:spcBef>
              <a:spcAft>
                <a:spcPct val="0"/>
              </a:spcAft>
              <a:buClrTx/>
              <a:buFont typeface="Arial" panose="020B0604020202020204" pitchFamily="34" charset="0"/>
              <a:buChar char="•"/>
            </a:pPr>
            <a:endParaRPr lang="en-US" dirty="0">
              <a:solidFill>
                <a:srgbClr val="002060"/>
              </a:solidFill>
              <a:latin typeface="Nuni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94460" y="1859280"/>
            <a:ext cx="7647938"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307975" y="1233090"/>
            <a:ext cx="8853715" cy="3539430"/>
          </a:xfrm>
          <a:prstGeom prst="rect">
            <a:avLst/>
          </a:prstGeom>
        </p:spPr>
        <p:txBody>
          <a:bodyPr wrap="square">
            <a:spAutoFit/>
          </a:bodyPr>
          <a:lstStyle/>
          <a:p>
            <a:pPr marL="114300" algn="just">
              <a:buSzPts val="1800"/>
            </a:pPr>
            <a:endParaRPr lang="en-US" dirty="0" smtClean="0">
              <a:solidFill>
                <a:srgbClr val="002060"/>
              </a:solidFill>
            </a:endParaRPr>
          </a:p>
          <a:p>
            <a:pPr marL="114300" algn="just">
              <a:buSzPts val="1800"/>
            </a:pPr>
            <a:endParaRPr lang="en-US" dirty="0" smtClean="0">
              <a:solidFill>
                <a:srgbClr val="002060"/>
              </a:solidFill>
            </a:endParaRPr>
          </a:p>
          <a:p>
            <a:pPr marL="114300" algn="just">
              <a:buSzPts val="1800"/>
            </a:pPr>
            <a:endParaRPr lang="en-US" dirty="0" smtClean="0">
              <a:solidFill>
                <a:srgbClr val="002060"/>
              </a:solidFill>
            </a:endParaRPr>
          </a:p>
          <a:p>
            <a:pPr marL="457200" indent="-342900" algn="just">
              <a:buSzPts val="1800"/>
              <a:buFont typeface="Arial"/>
              <a:buChar char="●"/>
            </a:pPr>
            <a:endParaRPr lang="en-US" dirty="0">
              <a:solidFill>
                <a:srgbClr val="002060"/>
              </a:solidFill>
            </a:endParaRPr>
          </a:p>
          <a:p>
            <a:pPr marL="114300" algn="just">
              <a:buSzPts val="1800"/>
            </a:pPr>
            <a:endParaRPr lang="en-US" dirty="0" smtClean="0">
              <a:solidFill>
                <a:srgbClr val="C00000"/>
              </a:solidFill>
            </a:endParaRPr>
          </a:p>
          <a:p>
            <a:pPr marL="114300" algn="just">
              <a:buSzPts val="1800"/>
            </a:pPr>
            <a:endParaRPr lang="en-US" dirty="0">
              <a:solidFill>
                <a:srgbClr val="C00000"/>
              </a:solidFill>
            </a:endParaRPr>
          </a:p>
          <a:p>
            <a:pPr marL="114300" algn="just">
              <a:buSzPts val="1800"/>
            </a:pPr>
            <a:endParaRPr lang="en-US" dirty="0" smtClean="0">
              <a:solidFill>
                <a:srgbClr val="C00000"/>
              </a:solidFill>
            </a:endParaRPr>
          </a:p>
          <a:p>
            <a:pPr marL="114300" algn="just">
              <a:buSzPts val="1800"/>
            </a:pPr>
            <a:endParaRPr lang="en-US" dirty="0">
              <a:solidFill>
                <a:srgbClr val="C00000"/>
              </a:solidFill>
            </a:endParaRPr>
          </a:p>
          <a:p>
            <a:pPr marL="114300" algn="just">
              <a:buSzPts val="1800"/>
            </a:pPr>
            <a:endParaRPr lang="en-US" dirty="0" smtClean="0">
              <a:solidFill>
                <a:srgbClr val="C00000"/>
              </a:solidFill>
            </a:endParaRPr>
          </a:p>
          <a:p>
            <a:pPr marL="114300" algn="just">
              <a:buSzPts val="1800"/>
            </a:pPr>
            <a:endParaRPr lang="en-US" dirty="0">
              <a:solidFill>
                <a:srgbClr val="C00000"/>
              </a:solidFill>
            </a:endParaRPr>
          </a:p>
          <a:p>
            <a:pPr marL="114300" algn="just">
              <a:buSzPts val="1800"/>
            </a:pPr>
            <a:endParaRPr lang="en-US" dirty="0" smtClean="0">
              <a:solidFill>
                <a:srgbClr val="C00000"/>
              </a:solidFill>
            </a:endParaRPr>
          </a:p>
          <a:p>
            <a:pPr marL="114300" algn="just">
              <a:buSzPts val="1800"/>
            </a:pPr>
            <a:endParaRPr lang="en-US" dirty="0">
              <a:solidFill>
                <a:srgbClr val="C00000"/>
              </a:solidFill>
            </a:endParaRPr>
          </a:p>
          <a:p>
            <a:pPr marL="114300" algn="just">
              <a:buSzPts val="1800"/>
            </a:pPr>
            <a:endParaRPr lang="en-US" dirty="0" smtClean="0">
              <a:solidFill>
                <a:srgbClr val="C00000"/>
              </a:solidFill>
            </a:endParaRPr>
          </a:p>
          <a:p>
            <a:pPr marL="114300" algn="just">
              <a:buSzPts val="1800"/>
            </a:pPr>
            <a:endParaRPr lang="en-US" dirty="0">
              <a:solidFill>
                <a:srgbClr val="C00000"/>
              </a:solidFill>
            </a:endParaRPr>
          </a:p>
          <a:p>
            <a:pPr marL="114300" algn="just">
              <a:buSzPts val="1800"/>
            </a:pPr>
            <a:endParaRPr lang="en-US" dirty="0" smtClean="0">
              <a:solidFill>
                <a:srgbClr val="C00000"/>
              </a:solidFill>
            </a:endParaRPr>
          </a:p>
          <a:p>
            <a:pPr marL="114300" algn="just">
              <a:buSzPts val="1800"/>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Tree>
    <p:extLst>
      <p:ext uri="{BB962C8B-B14F-4D97-AF65-F5344CB8AC3E}">
        <p14:creationId xmlns:p14="http://schemas.microsoft.com/office/powerpoint/2010/main" val="42355471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a:t>
            </a:r>
            <a:r>
              <a:rPr lang="en-US" sz="2400" b="1" dirty="0" smtClean="0">
                <a:solidFill>
                  <a:srgbClr val="002060"/>
                </a:solidFill>
              </a:rPr>
              <a:t>Admission Control</a:t>
            </a:r>
            <a:endParaRPr lang="en-US" sz="2400" b="1" dirty="0">
              <a:solidFill>
                <a:srgbClr val="002060"/>
              </a:solidFill>
            </a:endParaRPr>
          </a:p>
        </p:txBody>
      </p:sp>
      <p:sp>
        <p:nvSpPr>
          <p:cNvPr id="6" name="Rectangle 5"/>
          <p:cNvSpPr/>
          <p:nvPr/>
        </p:nvSpPr>
        <p:spPr>
          <a:xfrm>
            <a:off x="87086" y="919844"/>
            <a:ext cx="8904514" cy="3108543"/>
          </a:xfrm>
          <a:prstGeom prst="rect">
            <a:avLst/>
          </a:prstGeom>
        </p:spPr>
        <p:txBody>
          <a:bodyPr wrap="square">
            <a:spAutoFit/>
          </a:bodyPr>
          <a:lstStyle/>
          <a:p>
            <a:pPr lvl="0" algn="just" eaLnBrk="0" fontAlgn="base" hangingPunct="0">
              <a:spcBef>
                <a:spcPct val="0"/>
              </a:spcBef>
              <a:spcAft>
                <a:spcPct val="0"/>
              </a:spcAft>
              <a:buClrTx/>
            </a:pPr>
            <a:r>
              <a:rPr lang="en-US" altLang="en-US" b="1" dirty="0" smtClean="0">
                <a:solidFill>
                  <a:srgbClr val="C00000"/>
                </a:solidFill>
                <a:latin typeface="Times New Roman" panose="02020603050405020304" pitchFamily="18" charset="0"/>
                <a:cs typeface="Times New Roman" panose="02020603050405020304" pitchFamily="18" charset="0"/>
              </a:rPr>
              <a:t>Key concepts and Components :</a:t>
            </a:r>
          </a:p>
          <a:p>
            <a:pPr lvl="0" algn="just" eaLnBrk="0" fontAlgn="base" hangingPunct="0">
              <a:spcBef>
                <a:spcPct val="0"/>
              </a:spcBef>
              <a:spcAft>
                <a:spcPct val="0"/>
              </a:spcAft>
              <a:buClrTx/>
            </a:pPr>
            <a:endParaRPr lang="en-US" altLang="en-US" b="1" dirty="0" smtClean="0">
              <a:solidFill>
                <a:srgbClr val="C00000"/>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FontTx/>
              <a:buChar char="•"/>
            </a:pPr>
            <a:r>
              <a:rPr lang="en-US" altLang="en-US" b="1" dirty="0" smtClean="0">
                <a:solidFill>
                  <a:srgbClr val="C00000"/>
                </a:solidFill>
                <a:latin typeface="Times New Roman" panose="02020603050405020304" pitchFamily="18" charset="0"/>
                <a:cs typeface="Times New Roman" panose="02020603050405020304" pitchFamily="18" charset="0"/>
              </a:rPr>
              <a:t>Admission </a:t>
            </a:r>
            <a:r>
              <a:rPr lang="en-US" altLang="en-US" b="1" dirty="0">
                <a:solidFill>
                  <a:srgbClr val="C00000"/>
                </a:solidFill>
                <a:latin typeface="Times New Roman" panose="02020603050405020304" pitchFamily="18" charset="0"/>
                <a:cs typeface="Times New Roman" panose="02020603050405020304" pitchFamily="18" charset="0"/>
              </a:rPr>
              <a:t>Policies</a:t>
            </a:r>
            <a:r>
              <a:rPr lang="en-US" altLang="en-US" dirty="0">
                <a:solidFill>
                  <a:srgbClr val="C00000"/>
                </a:solidFill>
                <a:latin typeface="Times New Roman" panose="02020603050405020304" pitchFamily="18" charset="0"/>
                <a:cs typeface="Times New Roman" panose="02020603050405020304" pitchFamily="18" charset="0"/>
              </a:rPr>
              <a:t>: These are rules and criteria used to decide whether to accept or reject a request for network resources. Policies can be based on factors such as bandwidth availability, priority levels, SLAs, and network congestion levels</a:t>
            </a:r>
            <a:r>
              <a:rPr lang="en-US" altLang="en-US" dirty="0" smtClean="0">
                <a:solidFill>
                  <a:srgbClr val="C00000"/>
                </a:solidFill>
                <a:latin typeface="Times New Roman" panose="02020603050405020304" pitchFamily="18" charset="0"/>
                <a:cs typeface="Times New Roman" panose="02020603050405020304" pitchFamily="18" charset="0"/>
              </a:rPr>
              <a:t>.</a:t>
            </a:r>
          </a:p>
          <a:p>
            <a:pPr lvl="0" algn="just" eaLnBrk="0" fontAlgn="base" hangingPunct="0">
              <a:spcBef>
                <a:spcPct val="0"/>
              </a:spcBef>
              <a:spcAft>
                <a:spcPct val="0"/>
              </a:spcAft>
              <a:buClrTx/>
              <a:buFontTx/>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FontTx/>
              <a:buChar char="•"/>
            </a:pPr>
            <a:r>
              <a:rPr lang="en-US" altLang="en-US" b="1" dirty="0">
                <a:solidFill>
                  <a:srgbClr val="C00000"/>
                </a:solidFill>
                <a:latin typeface="Times New Roman" panose="02020603050405020304" pitchFamily="18" charset="0"/>
                <a:cs typeface="Times New Roman" panose="02020603050405020304" pitchFamily="18" charset="0"/>
              </a:rPr>
              <a:t>Admission Control Points</a:t>
            </a:r>
            <a:r>
              <a:rPr lang="en-US" altLang="en-US" dirty="0">
                <a:solidFill>
                  <a:srgbClr val="C00000"/>
                </a:solidFill>
                <a:latin typeface="Times New Roman" panose="02020603050405020304" pitchFamily="18" charset="0"/>
                <a:cs typeface="Times New Roman" panose="02020603050405020304" pitchFamily="18" charset="0"/>
              </a:rPr>
              <a:t>: These are network elements or devices where admission decisions are made. This could include routers, switches, gateways, or dedicated admission control servers in more complex environments</a:t>
            </a:r>
            <a:r>
              <a:rPr lang="en-US" altLang="en-US" dirty="0" smtClean="0">
                <a:solidFill>
                  <a:srgbClr val="C00000"/>
                </a:solidFill>
                <a:latin typeface="Times New Roman" panose="02020603050405020304" pitchFamily="18" charset="0"/>
                <a:cs typeface="Times New Roman" panose="02020603050405020304" pitchFamily="18" charset="0"/>
              </a:rPr>
              <a:t>.</a:t>
            </a:r>
          </a:p>
          <a:p>
            <a:pPr lvl="0" algn="just" eaLnBrk="0" fontAlgn="base" hangingPunct="0">
              <a:spcBef>
                <a:spcPct val="0"/>
              </a:spcBef>
              <a:spcAft>
                <a:spcPct val="0"/>
              </a:spcAft>
              <a:buClrTx/>
              <a:buFontTx/>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FontTx/>
              <a:buChar char="•"/>
            </a:pPr>
            <a:r>
              <a:rPr lang="en-US" altLang="en-US" b="1" dirty="0">
                <a:solidFill>
                  <a:srgbClr val="002060"/>
                </a:solidFill>
                <a:latin typeface="Times New Roman" panose="02020603050405020304" pitchFamily="18" charset="0"/>
                <a:cs typeface="Times New Roman" panose="02020603050405020304" pitchFamily="18" charset="0"/>
              </a:rPr>
              <a:t>Reservation Protocols</a:t>
            </a:r>
            <a:r>
              <a:rPr lang="en-US" altLang="en-US" dirty="0">
                <a:solidFill>
                  <a:srgbClr val="002060"/>
                </a:solidFill>
                <a:latin typeface="Times New Roman" panose="02020603050405020304" pitchFamily="18" charset="0"/>
                <a:cs typeface="Times New Roman" panose="02020603050405020304" pitchFamily="18" charset="0"/>
              </a:rPr>
              <a:t>: Mechanisms such as RSVP (Resource Reservation Protocol) are sometimes used in conjunction with admission control to reserve network resources in advance for specific traffic flows</a:t>
            </a:r>
            <a:r>
              <a:rPr lang="en-US" altLang="en-US" dirty="0" smtClean="0">
                <a:solidFill>
                  <a:srgbClr val="002060"/>
                </a:solidFill>
                <a:latin typeface="Times New Roman" panose="02020603050405020304" pitchFamily="18" charset="0"/>
                <a:cs typeface="Times New Roman" panose="02020603050405020304" pitchFamily="18" charset="0"/>
              </a:rPr>
              <a:t>.</a:t>
            </a:r>
          </a:p>
          <a:p>
            <a:pPr lvl="0" algn="just" eaLnBrk="0" fontAlgn="base" hangingPunct="0">
              <a:spcBef>
                <a:spcPct val="0"/>
              </a:spcBef>
              <a:spcAft>
                <a:spcPct val="0"/>
              </a:spcAft>
              <a:buClrTx/>
              <a:buFontTx/>
              <a:buChar char="•"/>
            </a:pPr>
            <a:endParaRPr lang="en-US" altLang="en-US" dirty="0">
              <a:solidFill>
                <a:srgbClr val="002060"/>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FontTx/>
              <a:buChar char="•"/>
            </a:pPr>
            <a:r>
              <a:rPr lang="en-US" altLang="en-US" b="1" dirty="0">
                <a:solidFill>
                  <a:srgbClr val="002060"/>
                </a:solidFill>
                <a:latin typeface="Times New Roman" panose="02020603050405020304" pitchFamily="18" charset="0"/>
                <a:cs typeface="Times New Roman" panose="02020603050405020304" pitchFamily="18" charset="0"/>
              </a:rPr>
              <a:t>Monitoring and Feedback</a:t>
            </a:r>
            <a:r>
              <a:rPr lang="en-US" altLang="en-US" dirty="0">
                <a:solidFill>
                  <a:srgbClr val="002060"/>
                </a:solidFill>
                <a:latin typeface="Times New Roman" panose="02020603050405020304" pitchFamily="18" charset="0"/>
                <a:cs typeface="Times New Roman" panose="02020603050405020304" pitchFamily="18" charset="0"/>
              </a:rPr>
              <a:t>: Continuous monitoring of network conditions and feedback mechanisms help adjust admission decisions dynamically based on real-time network performance and changes in traffic patterns.</a:t>
            </a: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94460" y="1859280"/>
            <a:ext cx="7647938"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307975" y="1233090"/>
            <a:ext cx="8853715" cy="3539430"/>
          </a:xfrm>
          <a:prstGeom prst="rect">
            <a:avLst/>
          </a:prstGeom>
        </p:spPr>
        <p:txBody>
          <a:bodyPr wrap="square">
            <a:spAutoFit/>
          </a:bodyPr>
          <a:lstStyle/>
          <a:p>
            <a:pPr marL="114300" algn="just">
              <a:buSzPts val="1800"/>
            </a:pPr>
            <a:endParaRPr lang="en-US" dirty="0" smtClean="0">
              <a:solidFill>
                <a:srgbClr val="002060"/>
              </a:solidFill>
            </a:endParaRPr>
          </a:p>
          <a:p>
            <a:pPr marL="114300" algn="just">
              <a:buSzPts val="1800"/>
            </a:pPr>
            <a:endParaRPr lang="en-US" dirty="0" smtClean="0">
              <a:solidFill>
                <a:srgbClr val="002060"/>
              </a:solidFill>
            </a:endParaRPr>
          </a:p>
          <a:p>
            <a:pPr marL="114300" algn="just">
              <a:buSzPts val="1800"/>
            </a:pPr>
            <a:endParaRPr lang="en-US" dirty="0" smtClean="0">
              <a:solidFill>
                <a:srgbClr val="002060"/>
              </a:solidFill>
            </a:endParaRPr>
          </a:p>
          <a:p>
            <a:pPr marL="457200" indent="-342900" algn="just">
              <a:buSzPts val="1800"/>
              <a:buFont typeface="Arial"/>
              <a:buChar char="●"/>
            </a:pPr>
            <a:endParaRPr lang="en-US" dirty="0">
              <a:solidFill>
                <a:srgbClr val="002060"/>
              </a:solidFill>
            </a:endParaRPr>
          </a:p>
          <a:p>
            <a:pPr marL="114300" algn="just">
              <a:buSzPts val="1800"/>
            </a:pPr>
            <a:endParaRPr lang="en-US" dirty="0" smtClean="0">
              <a:solidFill>
                <a:srgbClr val="C00000"/>
              </a:solidFill>
            </a:endParaRPr>
          </a:p>
          <a:p>
            <a:pPr marL="114300" algn="just">
              <a:buSzPts val="1800"/>
            </a:pPr>
            <a:endParaRPr lang="en-US" dirty="0">
              <a:solidFill>
                <a:srgbClr val="C00000"/>
              </a:solidFill>
            </a:endParaRPr>
          </a:p>
          <a:p>
            <a:pPr marL="114300" algn="just">
              <a:buSzPts val="1800"/>
            </a:pPr>
            <a:endParaRPr lang="en-US" dirty="0" smtClean="0">
              <a:solidFill>
                <a:srgbClr val="C00000"/>
              </a:solidFill>
            </a:endParaRPr>
          </a:p>
          <a:p>
            <a:pPr marL="114300" algn="just">
              <a:buSzPts val="1800"/>
            </a:pPr>
            <a:endParaRPr lang="en-US" dirty="0">
              <a:solidFill>
                <a:srgbClr val="C00000"/>
              </a:solidFill>
            </a:endParaRPr>
          </a:p>
          <a:p>
            <a:pPr marL="114300" algn="just">
              <a:buSzPts val="1800"/>
            </a:pPr>
            <a:endParaRPr lang="en-US" dirty="0" smtClean="0">
              <a:solidFill>
                <a:srgbClr val="C00000"/>
              </a:solidFill>
            </a:endParaRPr>
          </a:p>
          <a:p>
            <a:pPr marL="114300" algn="just">
              <a:buSzPts val="1800"/>
            </a:pPr>
            <a:endParaRPr lang="en-US" dirty="0">
              <a:solidFill>
                <a:srgbClr val="C00000"/>
              </a:solidFill>
            </a:endParaRPr>
          </a:p>
          <a:p>
            <a:pPr marL="114300" algn="just">
              <a:buSzPts val="1800"/>
            </a:pPr>
            <a:endParaRPr lang="en-US" dirty="0" smtClean="0">
              <a:solidFill>
                <a:srgbClr val="C00000"/>
              </a:solidFill>
            </a:endParaRPr>
          </a:p>
          <a:p>
            <a:pPr marL="114300" algn="just">
              <a:buSzPts val="1800"/>
            </a:pPr>
            <a:endParaRPr lang="en-US" dirty="0">
              <a:solidFill>
                <a:srgbClr val="C00000"/>
              </a:solidFill>
            </a:endParaRPr>
          </a:p>
          <a:p>
            <a:pPr marL="114300" algn="just">
              <a:buSzPts val="1800"/>
            </a:pPr>
            <a:endParaRPr lang="en-US" dirty="0" smtClean="0">
              <a:solidFill>
                <a:srgbClr val="C00000"/>
              </a:solidFill>
            </a:endParaRPr>
          </a:p>
          <a:p>
            <a:pPr marL="114300" algn="just">
              <a:buSzPts val="1800"/>
            </a:pPr>
            <a:endParaRPr lang="en-US" dirty="0">
              <a:solidFill>
                <a:srgbClr val="C00000"/>
              </a:solidFill>
            </a:endParaRPr>
          </a:p>
          <a:p>
            <a:pPr marL="114300" algn="just">
              <a:buSzPts val="1800"/>
            </a:pPr>
            <a:endParaRPr lang="en-US" dirty="0" smtClean="0">
              <a:solidFill>
                <a:srgbClr val="C00000"/>
              </a:solidFill>
            </a:endParaRPr>
          </a:p>
          <a:p>
            <a:pPr marL="114300" algn="just">
              <a:buSzPts val="1800"/>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Tree>
    <p:extLst>
      <p:ext uri="{BB962C8B-B14F-4D97-AF65-F5344CB8AC3E}">
        <p14:creationId xmlns:p14="http://schemas.microsoft.com/office/powerpoint/2010/main" val="33752492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a:t>
            </a:r>
            <a:r>
              <a:rPr lang="en-US" sz="2400" b="1" dirty="0" smtClean="0">
                <a:solidFill>
                  <a:srgbClr val="002060"/>
                </a:solidFill>
              </a:rPr>
              <a:t>Admission Control</a:t>
            </a:r>
            <a:endParaRPr lang="en-US" sz="2400" b="1" dirty="0">
              <a:solidFill>
                <a:srgbClr val="002060"/>
              </a:solidFill>
            </a:endParaRPr>
          </a:p>
        </p:txBody>
      </p:sp>
      <p:sp>
        <p:nvSpPr>
          <p:cNvPr id="6" name="Rectangle 5"/>
          <p:cNvSpPr/>
          <p:nvPr/>
        </p:nvSpPr>
        <p:spPr>
          <a:xfrm>
            <a:off x="87086" y="919844"/>
            <a:ext cx="8904514" cy="2893100"/>
          </a:xfrm>
          <a:prstGeom prst="rect">
            <a:avLst/>
          </a:prstGeom>
        </p:spPr>
        <p:txBody>
          <a:bodyPr wrap="square">
            <a:spAutoFit/>
          </a:bodyPr>
          <a:lstStyle/>
          <a:p>
            <a:pPr algn="just"/>
            <a:r>
              <a:rPr lang="en-US" b="1" dirty="0">
                <a:solidFill>
                  <a:srgbClr val="C00000"/>
                </a:solidFill>
                <a:latin typeface="Times New Roman" panose="02020603050405020304" pitchFamily="18" charset="0"/>
                <a:cs typeface="Times New Roman" panose="02020603050405020304" pitchFamily="18" charset="0"/>
              </a:rPr>
              <a:t>Implementation and Techniques</a:t>
            </a:r>
            <a:r>
              <a:rPr lang="en-US" b="1"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b="1"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Static Thresholds</a:t>
            </a:r>
            <a:r>
              <a:rPr lang="en-US" dirty="0">
                <a:solidFill>
                  <a:srgbClr val="C00000"/>
                </a:solidFill>
                <a:latin typeface="Times New Roman" panose="02020603050405020304" pitchFamily="18" charset="0"/>
                <a:cs typeface="Times New Roman" panose="02020603050405020304" pitchFamily="18" charset="0"/>
              </a:rPr>
              <a:t>: Simplest form where fixed limits are set for different types of traffic or users</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Dynamic Thresholds</a:t>
            </a:r>
            <a:r>
              <a:rPr lang="en-US" dirty="0">
                <a:solidFill>
                  <a:srgbClr val="C00000"/>
                </a:solidFill>
                <a:latin typeface="Times New Roman" panose="02020603050405020304" pitchFamily="18" charset="0"/>
                <a:cs typeface="Times New Roman" panose="02020603050405020304" pitchFamily="18" charset="0"/>
              </a:rPr>
              <a:t>: Adjust admission decisions based on real-time network conditions, such as current traffic load or available resources</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Traffic Policing and Shaping</a:t>
            </a:r>
            <a:r>
              <a:rPr lang="en-US" dirty="0">
                <a:solidFill>
                  <a:srgbClr val="002060"/>
                </a:solidFill>
                <a:latin typeface="Times New Roman" panose="02020603050405020304" pitchFamily="18" charset="0"/>
                <a:cs typeface="Times New Roman" panose="02020603050405020304" pitchFamily="18" charset="0"/>
              </a:rPr>
              <a:t>: Techniques that control the rate of traffic entering the network, ensuring that it conforms to agreed-upon traffic profiles</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err="1">
                <a:solidFill>
                  <a:srgbClr val="002060"/>
                </a:solidFill>
                <a:latin typeface="Times New Roman" panose="02020603050405020304" pitchFamily="18" charset="0"/>
                <a:cs typeface="Times New Roman" panose="02020603050405020304" pitchFamily="18" charset="0"/>
              </a:rPr>
              <a:t>QoS</a:t>
            </a:r>
            <a:r>
              <a:rPr lang="en-US" b="1" dirty="0">
                <a:solidFill>
                  <a:srgbClr val="002060"/>
                </a:solidFill>
                <a:latin typeface="Times New Roman" panose="02020603050405020304" pitchFamily="18" charset="0"/>
                <a:cs typeface="Times New Roman" panose="02020603050405020304" pitchFamily="18" charset="0"/>
              </a:rPr>
              <a:t> Mechanisms</a:t>
            </a:r>
            <a:r>
              <a:rPr lang="en-US" dirty="0">
                <a:solidFill>
                  <a:srgbClr val="002060"/>
                </a:solidFill>
                <a:latin typeface="Times New Roman" panose="02020603050405020304" pitchFamily="18" charset="0"/>
                <a:cs typeface="Times New Roman" panose="02020603050405020304" pitchFamily="18" charset="0"/>
              </a:rPr>
              <a:t>: Utilize </a:t>
            </a:r>
            <a:r>
              <a:rPr lang="en-US" dirty="0" err="1">
                <a:solidFill>
                  <a:srgbClr val="002060"/>
                </a:solidFill>
                <a:latin typeface="Times New Roman" panose="02020603050405020304" pitchFamily="18" charset="0"/>
                <a:cs typeface="Times New Roman" panose="02020603050405020304" pitchFamily="18" charset="0"/>
              </a:rPr>
              <a:t>QoS</a:t>
            </a:r>
            <a:r>
              <a:rPr lang="en-US" dirty="0">
                <a:solidFill>
                  <a:srgbClr val="002060"/>
                </a:solidFill>
                <a:latin typeface="Times New Roman" panose="02020603050405020304" pitchFamily="18" charset="0"/>
                <a:cs typeface="Times New Roman" panose="02020603050405020304" pitchFamily="18" charset="0"/>
              </a:rPr>
              <a:t> parameters like </a:t>
            </a:r>
            <a:r>
              <a:rPr lang="en-US" dirty="0" err="1">
                <a:solidFill>
                  <a:srgbClr val="002060"/>
                </a:solidFill>
                <a:latin typeface="Times New Roman" panose="02020603050405020304" pitchFamily="18" charset="0"/>
                <a:cs typeface="Times New Roman" panose="02020603050405020304" pitchFamily="18" charset="0"/>
              </a:rPr>
              <a:t>DiffServ</a:t>
            </a:r>
            <a:r>
              <a:rPr lang="en-US" dirty="0">
                <a:solidFill>
                  <a:srgbClr val="002060"/>
                </a:solidFill>
                <a:latin typeface="Times New Roman" panose="02020603050405020304" pitchFamily="18" charset="0"/>
                <a:cs typeface="Times New Roman" panose="02020603050405020304" pitchFamily="18" charset="0"/>
              </a:rPr>
              <a:t> (Differentiated Services) or </a:t>
            </a:r>
            <a:r>
              <a:rPr lang="en-US" dirty="0" err="1">
                <a:solidFill>
                  <a:srgbClr val="002060"/>
                </a:solidFill>
                <a:latin typeface="Times New Roman" panose="02020603050405020304" pitchFamily="18" charset="0"/>
                <a:cs typeface="Times New Roman" panose="02020603050405020304" pitchFamily="18" charset="0"/>
              </a:rPr>
              <a:t>IntServ</a:t>
            </a:r>
            <a:r>
              <a:rPr lang="en-US" dirty="0">
                <a:solidFill>
                  <a:srgbClr val="002060"/>
                </a:solidFill>
                <a:latin typeface="Times New Roman" panose="02020603050405020304" pitchFamily="18" charset="0"/>
                <a:cs typeface="Times New Roman" panose="02020603050405020304" pitchFamily="18" charset="0"/>
              </a:rPr>
              <a:t> (Integrated Services) to classify and prioritize traffic, influencing admission decisions accordingly.</a:t>
            </a:r>
          </a:p>
          <a:p>
            <a:pPr lvl="0" algn="just" eaLnBrk="0" fontAlgn="base" hangingPunct="0">
              <a:spcBef>
                <a:spcPct val="0"/>
              </a:spcBef>
              <a:spcAft>
                <a:spcPct val="0"/>
              </a:spcAft>
              <a:buClrTx/>
              <a:buFontTx/>
              <a:buChar char="•"/>
            </a:pPr>
            <a:endParaRPr lang="en-US" altLang="en-US" dirty="0">
              <a:solidFill>
                <a:srgbClr val="002060"/>
              </a:solidFill>
              <a:latin typeface="Times New Roman" panose="02020603050405020304" pitchFamily="18" charset="0"/>
              <a:cs typeface="Times New Roman" panose="02020603050405020304" pitchFamily="18" charset="0"/>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94460" y="1859280"/>
            <a:ext cx="7647938"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307975" y="1233090"/>
            <a:ext cx="8853715" cy="3539430"/>
          </a:xfrm>
          <a:prstGeom prst="rect">
            <a:avLst/>
          </a:prstGeom>
        </p:spPr>
        <p:txBody>
          <a:bodyPr wrap="square">
            <a:spAutoFit/>
          </a:bodyPr>
          <a:lstStyle/>
          <a:p>
            <a:pPr marL="114300" algn="just">
              <a:buSzPts val="1800"/>
            </a:pPr>
            <a:endParaRPr lang="en-US" dirty="0" smtClean="0">
              <a:solidFill>
                <a:srgbClr val="002060"/>
              </a:solidFill>
            </a:endParaRPr>
          </a:p>
          <a:p>
            <a:pPr marL="114300" algn="just">
              <a:buSzPts val="1800"/>
            </a:pPr>
            <a:endParaRPr lang="en-US" dirty="0" smtClean="0">
              <a:solidFill>
                <a:srgbClr val="002060"/>
              </a:solidFill>
            </a:endParaRPr>
          </a:p>
          <a:p>
            <a:pPr marL="114300" algn="just">
              <a:buSzPts val="1800"/>
            </a:pPr>
            <a:endParaRPr lang="en-US" dirty="0" smtClean="0">
              <a:solidFill>
                <a:srgbClr val="002060"/>
              </a:solidFill>
            </a:endParaRPr>
          </a:p>
          <a:p>
            <a:pPr marL="457200" indent="-342900" algn="just">
              <a:buSzPts val="1800"/>
              <a:buFont typeface="Arial"/>
              <a:buChar char="●"/>
            </a:pPr>
            <a:endParaRPr lang="en-US" dirty="0">
              <a:solidFill>
                <a:srgbClr val="002060"/>
              </a:solidFill>
            </a:endParaRPr>
          </a:p>
          <a:p>
            <a:pPr marL="114300" algn="just">
              <a:buSzPts val="1800"/>
            </a:pPr>
            <a:endParaRPr lang="en-US" dirty="0" smtClean="0">
              <a:solidFill>
                <a:srgbClr val="C00000"/>
              </a:solidFill>
            </a:endParaRPr>
          </a:p>
          <a:p>
            <a:pPr marL="114300" algn="just">
              <a:buSzPts val="1800"/>
            </a:pPr>
            <a:endParaRPr lang="en-US" dirty="0">
              <a:solidFill>
                <a:srgbClr val="C00000"/>
              </a:solidFill>
            </a:endParaRPr>
          </a:p>
          <a:p>
            <a:pPr marL="114300" algn="just">
              <a:buSzPts val="1800"/>
            </a:pPr>
            <a:endParaRPr lang="en-US" dirty="0" smtClean="0">
              <a:solidFill>
                <a:srgbClr val="C00000"/>
              </a:solidFill>
            </a:endParaRPr>
          </a:p>
          <a:p>
            <a:pPr marL="114300" algn="just">
              <a:buSzPts val="1800"/>
            </a:pPr>
            <a:endParaRPr lang="en-US" dirty="0">
              <a:solidFill>
                <a:srgbClr val="C00000"/>
              </a:solidFill>
            </a:endParaRPr>
          </a:p>
          <a:p>
            <a:pPr marL="114300" algn="just">
              <a:buSzPts val="1800"/>
            </a:pPr>
            <a:endParaRPr lang="en-US" dirty="0" smtClean="0">
              <a:solidFill>
                <a:srgbClr val="C00000"/>
              </a:solidFill>
            </a:endParaRPr>
          </a:p>
          <a:p>
            <a:pPr marL="114300" algn="just">
              <a:buSzPts val="1800"/>
            </a:pPr>
            <a:endParaRPr lang="en-US" dirty="0">
              <a:solidFill>
                <a:srgbClr val="C00000"/>
              </a:solidFill>
            </a:endParaRPr>
          </a:p>
          <a:p>
            <a:pPr marL="114300" algn="just">
              <a:buSzPts val="1800"/>
            </a:pPr>
            <a:endParaRPr lang="en-US" dirty="0" smtClean="0">
              <a:solidFill>
                <a:srgbClr val="C00000"/>
              </a:solidFill>
            </a:endParaRPr>
          </a:p>
          <a:p>
            <a:pPr marL="114300" algn="just">
              <a:buSzPts val="1800"/>
            </a:pPr>
            <a:endParaRPr lang="en-US" dirty="0">
              <a:solidFill>
                <a:srgbClr val="C00000"/>
              </a:solidFill>
            </a:endParaRPr>
          </a:p>
          <a:p>
            <a:pPr marL="114300" algn="just">
              <a:buSzPts val="1800"/>
            </a:pPr>
            <a:endParaRPr lang="en-US" dirty="0" smtClean="0">
              <a:solidFill>
                <a:srgbClr val="C00000"/>
              </a:solidFill>
            </a:endParaRPr>
          </a:p>
          <a:p>
            <a:pPr marL="114300" algn="just">
              <a:buSzPts val="1800"/>
            </a:pPr>
            <a:endParaRPr lang="en-US" dirty="0">
              <a:solidFill>
                <a:srgbClr val="C00000"/>
              </a:solidFill>
            </a:endParaRPr>
          </a:p>
          <a:p>
            <a:pPr marL="114300" algn="just">
              <a:buSzPts val="1800"/>
            </a:pPr>
            <a:endParaRPr lang="en-US" dirty="0" smtClean="0">
              <a:solidFill>
                <a:srgbClr val="C00000"/>
              </a:solidFill>
            </a:endParaRPr>
          </a:p>
          <a:p>
            <a:pPr marL="114300" algn="just">
              <a:buSzPts val="1800"/>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Tree>
    <p:extLst>
      <p:ext uri="{BB962C8B-B14F-4D97-AF65-F5344CB8AC3E}">
        <p14:creationId xmlns:p14="http://schemas.microsoft.com/office/powerpoint/2010/main" val="7056900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a:t>
            </a:r>
            <a:r>
              <a:rPr lang="en-US" sz="2400" b="1" dirty="0" smtClean="0">
                <a:solidFill>
                  <a:srgbClr val="002060"/>
                </a:solidFill>
              </a:rPr>
              <a:t>Admission Control</a:t>
            </a:r>
            <a:endParaRPr lang="en-US" sz="2400" b="1"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94460" y="1859280"/>
            <a:ext cx="7647938"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55575" y="1017480"/>
            <a:ext cx="9006115" cy="6124754"/>
          </a:xfrm>
          <a:prstGeom prst="rect">
            <a:avLst/>
          </a:prstGeom>
        </p:spPr>
        <p:txBody>
          <a:bodyPr wrap="square">
            <a:spAutoFit/>
          </a:bodyPr>
          <a:lstStyle/>
          <a:p>
            <a:pPr algn="just"/>
            <a:r>
              <a:rPr lang="en-US" b="1" dirty="0">
                <a:solidFill>
                  <a:srgbClr val="C00000"/>
                </a:solidFill>
                <a:latin typeface="Times New Roman" panose="02020603050405020304" pitchFamily="18" charset="0"/>
                <a:cs typeface="Times New Roman" panose="02020603050405020304" pitchFamily="18" charset="0"/>
              </a:rPr>
              <a:t>Benefits of Admission Control</a:t>
            </a:r>
            <a:r>
              <a:rPr lang="en-US" b="1" dirty="0" smtClean="0">
                <a:solidFill>
                  <a:srgbClr val="C00000"/>
                </a:solidFill>
                <a:latin typeface="Times New Roman" panose="02020603050405020304" pitchFamily="18" charset="0"/>
                <a:cs typeface="Times New Roman" panose="02020603050405020304" pitchFamily="18" charset="0"/>
              </a:rPr>
              <a:t>:</a:t>
            </a:r>
          </a:p>
          <a:p>
            <a:pPr algn="just"/>
            <a:endParaRPr lang="en-US" b="1"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Predictable Performance</a:t>
            </a:r>
            <a:r>
              <a:rPr lang="en-US" dirty="0">
                <a:solidFill>
                  <a:srgbClr val="C00000"/>
                </a:solidFill>
                <a:latin typeface="Times New Roman" panose="02020603050405020304" pitchFamily="18" charset="0"/>
                <a:cs typeface="Times New Roman" panose="02020603050405020304" pitchFamily="18" charset="0"/>
              </a:rPr>
              <a:t>: Ensures that critical applications receive the necessary resources and </a:t>
            </a:r>
            <a:r>
              <a:rPr lang="en-US" dirty="0" err="1">
                <a:solidFill>
                  <a:srgbClr val="C00000"/>
                </a:solidFill>
                <a:latin typeface="Times New Roman" panose="02020603050405020304" pitchFamily="18" charset="0"/>
                <a:cs typeface="Times New Roman" panose="02020603050405020304" pitchFamily="18" charset="0"/>
              </a:rPr>
              <a:t>QoS</a:t>
            </a:r>
            <a:r>
              <a:rPr lang="en-US" dirty="0">
                <a:solidFill>
                  <a:srgbClr val="C00000"/>
                </a:solidFill>
                <a:latin typeface="Times New Roman" panose="02020603050405020304" pitchFamily="18" charset="0"/>
                <a:cs typeface="Times New Roman" panose="02020603050405020304" pitchFamily="18" charset="0"/>
              </a:rPr>
              <a:t> guarantees</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C00000"/>
                </a:solidFill>
                <a:latin typeface="Times New Roman" panose="02020603050405020304" pitchFamily="18" charset="0"/>
                <a:cs typeface="Times New Roman" panose="02020603050405020304" pitchFamily="18" charset="0"/>
              </a:rPr>
              <a:t>Efficient Resource Utilization</a:t>
            </a:r>
            <a:r>
              <a:rPr lang="en-US" dirty="0">
                <a:solidFill>
                  <a:srgbClr val="C00000"/>
                </a:solidFill>
                <a:latin typeface="Times New Roman" panose="02020603050405020304" pitchFamily="18" charset="0"/>
                <a:cs typeface="Times New Roman" panose="02020603050405020304" pitchFamily="18" charset="0"/>
              </a:rPr>
              <a:t>: Prevents resource wastage by only admitting traffic that can be adequately handled without degrading performance</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Network Stability</a:t>
            </a:r>
            <a:r>
              <a:rPr lang="en-US" dirty="0">
                <a:solidFill>
                  <a:srgbClr val="002060"/>
                </a:solidFill>
                <a:latin typeface="Times New Roman" panose="02020603050405020304" pitchFamily="18" charset="0"/>
                <a:cs typeface="Times New Roman" panose="02020603050405020304" pitchFamily="18" charset="0"/>
              </a:rPr>
              <a:t>: Helps in maintaining overall network stability and reliability by avoiding overload situations.</a:t>
            </a:r>
          </a:p>
          <a:p>
            <a:pPr marL="285750" indent="-285750" algn="just">
              <a:buFont typeface="Arial" panose="020B0604020202020204" pitchFamily="34" charset="0"/>
              <a:buChar char="•"/>
            </a:pPr>
            <a:endParaRPr lang="en-US" b="1" dirty="0" smtClean="0">
              <a:solidFill>
                <a:srgbClr val="002060"/>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b="1" dirty="0" smtClean="0">
                <a:solidFill>
                  <a:srgbClr val="002060"/>
                </a:solidFill>
                <a:latin typeface="Times New Roman" panose="02020603050405020304" pitchFamily="18" charset="0"/>
                <a:cs typeface="Times New Roman" panose="02020603050405020304" pitchFamily="18" charset="0"/>
              </a:rPr>
              <a:t>SLA </a:t>
            </a:r>
            <a:r>
              <a:rPr lang="en-US" b="1" dirty="0">
                <a:solidFill>
                  <a:srgbClr val="002060"/>
                </a:solidFill>
                <a:latin typeface="Times New Roman" panose="02020603050405020304" pitchFamily="18" charset="0"/>
                <a:cs typeface="Times New Roman" panose="02020603050405020304" pitchFamily="18" charset="0"/>
              </a:rPr>
              <a:t>Compliance</a:t>
            </a:r>
            <a:r>
              <a:rPr lang="en-US" dirty="0">
                <a:solidFill>
                  <a:srgbClr val="002060"/>
                </a:solidFill>
                <a:latin typeface="Times New Roman" panose="02020603050405020304" pitchFamily="18" charset="0"/>
                <a:cs typeface="Times New Roman" panose="02020603050405020304" pitchFamily="18" charset="0"/>
              </a:rPr>
              <a:t>: Ensures that service providers meet their contractual obligations regarding service quality and performance.</a:t>
            </a:r>
          </a:p>
          <a:p>
            <a:pPr marL="114300" algn="just">
              <a:buSzPts val="1800"/>
            </a:pPr>
            <a:endParaRPr lang="en-US" dirty="0" smtClean="0">
              <a:solidFill>
                <a:srgbClr val="002060"/>
              </a:solidFill>
            </a:endParaRPr>
          </a:p>
          <a:p>
            <a:pPr marL="114300" algn="just">
              <a:buSzPts val="1800"/>
            </a:pPr>
            <a:endParaRPr lang="en-US" dirty="0" smtClean="0">
              <a:solidFill>
                <a:srgbClr val="002060"/>
              </a:solidFill>
            </a:endParaRPr>
          </a:p>
          <a:p>
            <a:pPr marL="114300" algn="just">
              <a:buSzPts val="1800"/>
            </a:pPr>
            <a:r>
              <a:rPr lang="en-US" b="1" dirty="0" smtClean="0">
                <a:solidFill>
                  <a:srgbClr val="002060"/>
                </a:solidFill>
              </a:rPr>
              <a:t>Parameters :</a:t>
            </a:r>
            <a:r>
              <a:rPr lang="en-US" dirty="0" smtClean="0">
                <a:solidFill>
                  <a:srgbClr val="002060"/>
                </a:solidFill>
              </a:rPr>
              <a:t> </a:t>
            </a:r>
            <a:r>
              <a:rPr lang="en-US" dirty="0" smtClean="0">
                <a:solidFill>
                  <a:srgbClr val="002060"/>
                </a:solidFill>
                <a:latin typeface="Times New Roman" panose="02020603050405020304" pitchFamily="18" charset="0"/>
                <a:cs typeface="Times New Roman" panose="02020603050405020304" pitchFamily="18" charset="0"/>
              </a:rPr>
              <a:t>Token Bucket rate (bytes/sec ) Token Bucket size, Peak data rate (Bytes/ sec), Minimum packet size, Maximum Packet Size.</a:t>
            </a:r>
            <a:endParaRPr lang="en-US" dirty="0" smtClean="0">
              <a:solidFill>
                <a:srgbClr val="002060"/>
              </a:solidFill>
              <a:latin typeface="Times New Roman" panose="02020603050405020304" pitchFamily="18" charset="0"/>
              <a:cs typeface="Times New Roman" panose="02020603050405020304" pitchFamily="18" charset="0"/>
            </a:endParaRPr>
          </a:p>
          <a:p>
            <a:pPr marL="114300" algn="just">
              <a:buSzPts val="1800"/>
            </a:pPr>
            <a:endParaRPr lang="en-US" dirty="0">
              <a:solidFill>
                <a:srgbClr val="002060"/>
              </a:solidFill>
            </a:endParaRPr>
          </a:p>
          <a:p>
            <a:pPr marL="114300" algn="just">
              <a:buSzPts val="1800"/>
            </a:pPr>
            <a:endParaRPr lang="en-US" dirty="0" smtClean="0">
              <a:solidFill>
                <a:srgbClr val="C00000"/>
              </a:solidFill>
            </a:endParaRPr>
          </a:p>
          <a:p>
            <a:pPr marL="114300" algn="just">
              <a:buSzPts val="1800"/>
            </a:pPr>
            <a:endParaRPr lang="en-US" dirty="0">
              <a:solidFill>
                <a:srgbClr val="C00000"/>
              </a:solidFill>
            </a:endParaRPr>
          </a:p>
          <a:p>
            <a:pPr marL="114300" algn="just">
              <a:buSzPts val="1800"/>
            </a:pPr>
            <a:endParaRPr lang="en-US" dirty="0" smtClean="0">
              <a:solidFill>
                <a:srgbClr val="C00000"/>
              </a:solidFill>
            </a:endParaRPr>
          </a:p>
          <a:p>
            <a:pPr marL="114300" algn="just">
              <a:buSzPts val="1800"/>
            </a:pPr>
            <a:endParaRPr lang="en-US" dirty="0">
              <a:solidFill>
                <a:srgbClr val="C00000"/>
              </a:solidFill>
            </a:endParaRPr>
          </a:p>
          <a:p>
            <a:pPr marL="114300" algn="just">
              <a:buSzPts val="1800"/>
            </a:pPr>
            <a:endParaRPr lang="en-US" dirty="0" smtClean="0">
              <a:solidFill>
                <a:srgbClr val="C00000"/>
              </a:solidFill>
            </a:endParaRPr>
          </a:p>
          <a:p>
            <a:pPr marL="114300" algn="just">
              <a:buSzPts val="1800"/>
            </a:pPr>
            <a:endParaRPr lang="en-US" dirty="0">
              <a:solidFill>
                <a:srgbClr val="C00000"/>
              </a:solidFill>
            </a:endParaRPr>
          </a:p>
          <a:p>
            <a:pPr marL="114300" algn="just">
              <a:buSzPts val="1800"/>
            </a:pPr>
            <a:endParaRPr lang="en-US" dirty="0" smtClean="0">
              <a:solidFill>
                <a:srgbClr val="C00000"/>
              </a:solidFill>
            </a:endParaRPr>
          </a:p>
          <a:p>
            <a:pPr marL="114300" algn="just">
              <a:buSzPts val="1800"/>
            </a:pPr>
            <a:endParaRPr lang="en-US" dirty="0">
              <a:solidFill>
                <a:srgbClr val="C00000"/>
              </a:solidFill>
            </a:endParaRPr>
          </a:p>
          <a:p>
            <a:pPr marL="114300" algn="just">
              <a:buSzPts val="1800"/>
            </a:pPr>
            <a:endParaRPr lang="en-US" dirty="0" smtClean="0">
              <a:solidFill>
                <a:srgbClr val="C00000"/>
              </a:solidFill>
            </a:endParaRPr>
          </a:p>
          <a:p>
            <a:pPr marL="114300" algn="just">
              <a:buSzPts val="1800"/>
            </a:pPr>
            <a:endParaRPr lang="en-US" dirty="0">
              <a:solidFill>
                <a:srgbClr val="C00000"/>
              </a:solidFill>
            </a:endParaRPr>
          </a:p>
          <a:p>
            <a:pPr marL="114300" algn="just">
              <a:buSzPts val="1800"/>
            </a:pPr>
            <a:endParaRPr lang="en-US" dirty="0" smtClean="0">
              <a:solidFill>
                <a:srgbClr val="C00000"/>
              </a:solidFill>
            </a:endParaRPr>
          </a:p>
          <a:p>
            <a:pPr marL="114300" algn="just">
              <a:buSzPts val="1800"/>
            </a:pP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Tree>
    <p:extLst>
      <p:ext uri="{BB962C8B-B14F-4D97-AF65-F5344CB8AC3E}">
        <p14:creationId xmlns:p14="http://schemas.microsoft.com/office/powerpoint/2010/main" val="27687262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a:t>
            </a:r>
            <a:r>
              <a:rPr lang="en-US" sz="2400" b="1" dirty="0" smtClean="0">
                <a:solidFill>
                  <a:srgbClr val="002060"/>
                </a:solidFill>
              </a:rPr>
              <a:t>Packet Scheduling</a:t>
            </a:r>
            <a:endParaRPr lang="en-US" sz="2400" b="1"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94460" y="1859280"/>
            <a:ext cx="7647938"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55575" y="1017480"/>
            <a:ext cx="8773885" cy="3970318"/>
          </a:xfrm>
          <a:prstGeom prst="rect">
            <a:avLst/>
          </a:prstGeom>
        </p:spPr>
        <p:txBody>
          <a:bodyPr wrap="square">
            <a:spAutoFit/>
          </a:bodyPr>
          <a:lstStyle/>
          <a:p>
            <a:pPr marL="285750" indent="-285750">
              <a:buFont typeface="Arial" panose="020B0604020202020204" pitchFamily="34" charset="0"/>
              <a:buChar char="•"/>
            </a:pPr>
            <a:r>
              <a:rPr lang="en-US" dirty="0">
                <a:solidFill>
                  <a:srgbClr val="C00000"/>
                </a:solidFill>
                <a:latin typeface="Times New Roman" panose="02020603050405020304" pitchFamily="18" charset="0"/>
                <a:cs typeface="Times New Roman" panose="02020603050405020304" pitchFamily="18" charset="0"/>
              </a:rPr>
              <a:t>Packet scheduling is a fundamental mechanism in computer networking and telecommunications that determines the order and timing of packet transmission over a network link</a:t>
            </a:r>
            <a:r>
              <a:rPr lang="en-US" dirty="0" smtClean="0">
                <a:solidFill>
                  <a:srgbClr val="C00000"/>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dirty="0">
              <a:solidFill>
                <a:srgbClr val="C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It plays a critical role in optimizing network performance, ensuring fairness among users, and meeting Quality of Service (</a:t>
            </a:r>
            <a:r>
              <a:rPr lang="en-US" dirty="0" err="1">
                <a:solidFill>
                  <a:srgbClr val="C00000"/>
                </a:solidFill>
                <a:latin typeface="Times New Roman" panose="02020603050405020304" pitchFamily="18" charset="0"/>
                <a:cs typeface="Times New Roman" panose="02020603050405020304" pitchFamily="18" charset="0"/>
              </a:rPr>
              <a:t>QoS</a:t>
            </a:r>
            <a:r>
              <a:rPr lang="en-US" dirty="0">
                <a:solidFill>
                  <a:srgbClr val="C00000"/>
                </a:solidFill>
                <a:latin typeface="Times New Roman" panose="02020603050405020304" pitchFamily="18" charset="0"/>
                <a:cs typeface="Times New Roman" panose="02020603050405020304" pitchFamily="18" charset="0"/>
              </a:rPr>
              <a:t>) requirements</a:t>
            </a:r>
            <a:r>
              <a:rPr lang="en-US" dirty="0" smtClean="0">
                <a:solidFill>
                  <a:srgbClr val="C00000"/>
                </a:solidFill>
                <a:latin typeface="Times New Roman" panose="02020603050405020304" pitchFamily="18" charset="0"/>
                <a:cs typeface="Times New Roman" panose="02020603050405020304" pitchFamily="18" charset="0"/>
              </a:rPr>
              <a:t>.</a:t>
            </a:r>
            <a:endParaRPr lang="en-US" dirty="0">
              <a:solidFill>
                <a:srgbClr val="C00000"/>
              </a:solidFill>
              <a:latin typeface="Times New Roman" panose="02020603050405020304" pitchFamily="18" charset="0"/>
              <a:cs typeface="Times New Roman" panose="02020603050405020304" pitchFamily="18" charset="0"/>
            </a:endParaRPr>
          </a:p>
          <a:p>
            <a:r>
              <a:rPr lang="en-US" b="1" dirty="0">
                <a:solidFill>
                  <a:srgbClr val="002060"/>
                </a:solidFill>
                <a:latin typeface="Times New Roman" panose="02020603050405020304" pitchFamily="18" charset="0"/>
                <a:cs typeface="Times New Roman" panose="02020603050405020304" pitchFamily="18" charset="0"/>
              </a:rPr>
              <a:t>Purpose of Packet Scheduling</a:t>
            </a:r>
            <a:r>
              <a:rPr lang="en-US" b="1" dirty="0" smtClean="0">
                <a:solidFill>
                  <a:srgbClr val="002060"/>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b="1"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Resource Allocation</a:t>
            </a:r>
            <a:r>
              <a:rPr lang="en-US" dirty="0">
                <a:solidFill>
                  <a:srgbClr val="002060"/>
                </a:solidFill>
                <a:latin typeface="Times New Roman" panose="02020603050405020304" pitchFamily="18" charset="0"/>
                <a:cs typeface="Times New Roman" panose="02020603050405020304" pitchFamily="18" charset="0"/>
              </a:rPr>
              <a:t>: Efficiently allocates network resources (such as bandwidth) among competing traffic flows or users based on defined policies and priorities</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err="1">
                <a:solidFill>
                  <a:srgbClr val="002060"/>
                </a:solidFill>
                <a:latin typeface="Times New Roman" panose="02020603050405020304" pitchFamily="18" charset="0"/>
                <a:cs typeface="Times New Roman" panose="02020603050405020304" pitchFamily="18" charset="0"/>
              </a:rPr>
              <a:t>QoS</a:t>
            </a:r>
            <a:r>
              <a:rPr lang="en-US" b="1" dirty="0">
                <a:solidFill>
                  <a:srgbClr val="002060"/>
                </a:solidFill>
                <a:latin typeface="Times New Roman" panose="02020603050405020304" pitchFamily="18" charset="0"/>
                <a:cs typeface="Times New Roman" panose="02020603050405020304" pitchFamily="18" charset="0"/>
              </a:rPr>
              <a:t> Management</a:t>
            </a:r>
            <a:r>
              <a:rPr lang="en-US" dirty="0">
                <a:solidFill>
                  <a:srgbClr val="002060"/>
                </a:solidFill>
                <a:latin typeface="Times New Roman" panose="02020603050405020304" pitchFamily="18" charset="0"/>
                <a:cs typeface="Times New Roman" panose="02020603050405020304" pitchFamily="18" charset="0"/>
              </a:rPr>
              <a:t>: Ensures that packets belonging to different traffic classes (e.g., voice, video, data) receive appropriate levels of service in terms of delay, jitter, and throughput</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Fairness</a:t>
            </a:r>
            <a:r>
              <a:rPr lang="en-US" dirty="0">
                <a:solidFill>
                  <a:srgbClr val="002060"/>
                </a:solidFill>
                <a:latin typeface="Times New Roman" panose="02020603050405020304" pitchFamily="18" charset="0"/>
                <a:cs typeface="Times New Roman" panose="02020603050405020304" pitchFamily="18" charset="0"/>
              </a:rPr>
              <a:t>: Distributes network resources fairly among users or applications to prevent any single flow from monopolizing the available bandwidth</a:t>
            </a:r>
            <a:r>
              <a:rPr lang="en-US" dirty="0" smtClean="0">
                <a:solidFill>
                  <a:srgbClr val="002060"/>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US"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Congestion Management</a:t>
            </a:r>
            <a:r>
              <a:rPr lang="en-US" dirty="0">
                <a:solidFill>
                  <a:srgbClr val="002060"/>
                </a:solidFill>
                <a:latin typeface="Times New Roman" panose="02020603050405020304" pitchFamily="18" charset="0"/>
                <a:cs typeface="Times New Roman" panose="02020603050405020304" pitchFamily="18" charset="0"/>
              </a:rPr>
              <a:t>: Helps in managing and mitigating network congestion by prioritizing and controlling the transmission of packets</a:t>
            </a:r>
            <a:r>
              <a:rPr lang="en-US" dirty="0" smtClean="0">
                <a:solidFill>
                  <a:srgbClr val="002060"/>
                </a:solidFill>
                <a:latin typeface="Times New Roman" panose="02020603050405020304" pitchFamily="18" charset="0"/>
                <a:cs typeface="Times New Roman" panose="02020603050405020304" pitchFamily="18" charset="0"/>
              </a:rPr>
              <a:t>.</a:t>
            </a:r>
            <a:endParaRPr lang="en-US" dirty="0">
              <a:solidFill>
                <a:srgbClr val="C00000"/>
              </a:solidFill>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Tree>
    <p:extLst>
      <p:ext uri="{BB962C8B-B14F-4D97-AF65-F5344CB8AC3E}">
        <p14:creationId xmlns:p14="http://schemas.microsoft.com/office/powerpoint/2010/main" val="36991288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a:t>
            </a:r>
            <a:r>
              <a:rPr lang="en-US" sz="2400" b="1" dirty="0" smtClean="0">
                <a:solidFill>
                  <a:srgbClr val="002060"/>
                </a:solidFill>
              </a:rPr>
              <a:t>Packet Scheduling</a:t>
            </a:r>
            <a:endParaRPr lang="en-US" sz="2400" b="1"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307975" y="1017479"/>
            <a:ext cx="8683625" cy="307777"/>
          </a:xfrm>
          <a:prstGeom prst="rect">
            <a:avLst/>
          </a:prstGeom>
        </p:spPr>
        <p:txBody>
          <a:bodyPr wrap="square">
            <a:spAutoFit/>
          </a:bodyPr>
          <a:lstStyle/>
          <a:p>
            <a:pPr algn="just" fontAlgn="base"/>
            <a:endParaRPr lang="en-US" dirty="0">
              <a:solidFill>
                <a:srgbClr val="002060"/>
              </a:solidFill>
              <a:latin typeface="Noto Sans"/>
            </a:endParaRPr>
          </a:p>
        </p:txBody>
      </p:sp>
      <p:sp>
        <p:nvSpPr>
          <p:cNvPr id="3" name="Rectangle 2"/>
          <p:cNvSpPr/>
          <p:nvPr/>
        </p:nvSpPr>
        <p:spPr>
          <a:xfrm>
            <a:off x="1394460" y="1859280"/>
            <a:ext cx="7647938"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1" name="Rectangle 10"/>
          <p:cNvSpPr/>
          <p:nvPr/>
        </p:nvSpPr>
        <p:spPr>
          <a:xfrm>
            <a:off x="137885" y="908018"/>
            <a:ext cx="8853715" cy="4185761"/>
          </a:xfrm>
          <a:prstGeom prst="rect">
            <a:avLst/>
          </a:prstGeom>
        </p:spPr>
        <p:txBody>
          <a:bodyPr wrap="square">
            <a:spAutoFit/>
          </a:bodyPr>
          <a:lstStyle/>
          <a:p>
            <a:pPr algn="just"/>
            <a:r>
              <a:rPr lang="en-US" b="1" dirty="0">
                <a:solidFill>
                  <a:srgbClr val="C00000"/>
                </a:solidFill>
                <a:latin typeface="Times New Roman" panose="02020603050405020304" pitchFamily="18" charset="0"/>
                <a:cs typeface="Times New Roman" panose="02020603050405020304" pitchFamily="18" charset="0"/>
              </a:rPr>
              <a:t>Key Concepts and Techniques</a:t>
            </a:r>
            <a:r>
              <a:rPr lang="en-US" b="1" dirty="0" smtClean="0">
                <a:solidFill>
                  <a:srgbClr val="C00000"/>
                </a:solidFill>
                <a:latin typeface="Times New Roman" panose="02020603050405020304" pitchFamily="18" charset="0"/>
                <a:cs typeface="Times New Roman" panose="02020603050405020304" pitchFamily="18" charset="0"/>
              </a:rPr>
              <a:t>:</a:t>
            </a:r>
          </a:p>
          <a:p>
            <a:pPr algn="just"/>
            <a:r>
              <a:rPr lang="en-US" b="1" dirty="0" smtClean="0">
                <a:solidFill>
                  <a:srgbClr val="C00000"/>
                </a:solidFill>
                <a:latin typeface="Times New Roman" panose="02020603050405020304" pitchFamily="18" charset="0"/>
                <a:cs typeface="Times New Roman" panose="02020603050405020304" pitchFamily="18" charset="0"/>
              </a:rPr>
              <a:t>Scheduling </a:t>
            </a:r>
            <a:r>
              <a:rPr lang="en-US" b="1" dirty="0">
                <a:solidFill>
                  <a:srgbClr val="C00000"/>
                </a:solidFill>
                <a:latin typeface="Times New Roman" panose="02020603050405020304" pitchFamily="18" charset="0"/>
                <a:cs typeface="Times New Roman" panose="02020603050405020304" pitchFamily="18" charset="0"/>
              </a:rPr>
              <a:t>Algorithms</a:t>
            </a:r>
            <a:r>
              <a:rPr lang="en-US" dirty="0">
                <a:solidFill>
                  <a:srgbClr val="C00000"/>
                </a:solidFill>
                <a:latin typeface="Times New Roman" panose="02020603050405020304" pitchFamily="18" charset="0"/>
                <a:cs typeface="Times New Roman" panose="02020603050405020304" pitchFamily="18" charset="0"/>
              </a:rPr>
              <a:t>: Various scheduling algorithms are used depending on the specific goals and characteristics of the network. </a:t>
            </a:r>
            <a:endParaRPr lang="en-US" dirty="0" smtClean="0">
              <a:solidFill>
                <a:srgbClr val="C00000"/>
              </a:solidFill>
              <a:latin typeface="Times New Roman" panose="02020603050405020304" pitchFamily="18" charset="0"/>
              <a:cs typeface="Times New Roman" panose="02020603050405020304" pitchFamily="18" charset="0"/>
            </a:endParaRPr>
          </a:p>
          <a:p>
            <a:pPr algn="just"/>
            <a:endParaRPr lang="en-US" b="1" dirty="0">
              <a:solidFill>
                <a:srgbClr val="C00000"/>
              </a:solidFill>
              <a:latin typeface="Times New Roman" panose="02020603050405020304" pitchFamily="18" charset="0"/>
              <a:cs typeface="Times New Roman" panose="02020603050405020304" pitchFamily="18" charset="0"/>
            </a:endParaRPr>
          </a:p>
          <a:p>
            <a:pPr algn="just"/>
            <a:r>
              <a:rPr lang="en-US" b="1" dirty="0" smtClean="0">
                <a:solidFill>
                  <a:srgbClr val="C00000"/>
                </a:solidFill>
                <a:latin typeface="Times New Roman" panose="02020603050405020304" pitchFamily="18" charset="0"/>
                <a:cs typeface="Times New Roman" panose="02020603050405020304" pitchFamily="18" charset="0"/>
              </a:rPr>
              <a:t>First </a:t>
            </a:r>
            <a:r>
              <a:rPr lang="en-US" b="1" dirty="0">
                <a:solidFill>
                  <a:srgbClr val="C00000"/>
                </a:solidFill>
                <a:latin typeface="Times New Roman" panose="02020603050405020304" pitchFamily="18" charset="0"/>
                <a:cs typeface="Times New Roman" panose="02020603050405020304" pitchFamily="18" charset="0"/>
              </a:rPr>
              <a:t>Come, First Served (FCFS)</a:t>
            </a:r>
            <a:r>
              <a:rPr lang="en-US" dirty="0">
                <a:solidFill>
                  <a:srgbClr val="C00000"/>
                </a:solidFill>
                <a:latin typeface="Times New Roman" panose="02020603050405020304" pitchFamily="18" charset="0"/>
                <a:cs typeface="Times New Roman" panose="02020603050405020304" pitchFamily="18" charset="0"/>
              </a:rPr>
              <a:t>: Processes packets in the order they arrive</a:t>
            </a:r>
            <a:r>
              <a:rPr lang="en-US" dirty="0" smtClean="0">
                <a:solidFill>
                  <a:srgbClr val="C00000"/>
                </a:solidFill>
                <a:latin typeface="Times New Roman" panose="02020603050405020304" pitchFamily="18" charset="0"/>
                <a:cs typeface="Times New Roman" panose="02020603050405020304" pitchFamily="18" charset="0"/>
              </a:rPr>
              <a:t>.</a:t>
            </a:r>
          </a:p>
          <a:p>
            <a:pPr algn="just"/>
            <a:endParaRPr lang="en-US" dirty="0">
              <a:solidFill>
                <a:srgbClr val="C00000"/>
              </a:solidFill>
              <a:latin typeface="Times New Roman" panose="02020603050405020304" pitchFamily="18" charset="0"/>
              <a:cs typeface="Times New Roman" panose="02020603050405020304" pitchFamily="18" charset="0"/>
            </a:endParaRPr>
          </a:p>
          <a:p>
            <a:pPr lvl="1" algn="just"/>
            <a:r>
              <a:rPr lang="en-US" b="1" dirty="0">
                <a:solidFill>
                  <a:srgbClr val="C00000"/>
                </a:solidFill>
                <a:latin typeface="Times New Roman" panose="02020603050405020304" pitchFamily="18" charset="0"/>
                <a:cs typeface="Times New Roman" panose="02020603050405020304" pitchFamily="18" charset="0"/>
              </a:rPr>
              <a:t>Round Robin (RR)</a:t>
            </a:r>
            <a:r>
              <a:rPr lang="en-US" dirty="0">
                <a:solidFill>
                  <a:srgbClr val="C00000"/>
                </a:solidFill>
                <a:latin typeface="Times New Roman" panose="02020603050405020304" pitchFamily="18" charset="0"/>
                <a:cs typeface="Times New Roman" panose="02020603050405020304" pitchFamily="18" charset="0"/>
              </a:rPr>
              <a:t>: Alternates between different flows, serving each flow for a fixed amount of time</a:t>
            </a:r>
            <a:r>
              <a:rPr lang="en-US" dirty="0" smtClean="0">
                <a:solidFill>
                  <a:srgbClr val="C00000"/>
                </a:solidFill>
                <a:latin typeface="Times New Roman" panose="02020603050405020304" pitchFamily="18" charset="0"/>
                <a:cs typeface="Times New Roman" panose="02020603050405020304" pitchFamily="18" charset="0"/>
              </a:rPr>
              <a:t>.</a:t>
            </a:r>
          </a:p>
          <a:p>
            <a:pPr lvl="1" algn="just"/>
            <a:endParaRPr lang="en-US" dirty="0">
              <a:solidFill>
                <a:srgbClr val="C00000"/>
              </a:solidFill>
              <a:latin typeface="Times New Roman" panose="02020603050405020304" pitchFamily="18" charset="0"/>
              <a:cs typeface="Times New Roman" panose="02020603050405020304" pitchFamily="18" charset="0"/>
            </a:endParaRPr>
          </a:p>
          <a:p>
            <a:pPr lvl="1" algn="just"/>
            <a:r>
              <a:rPr lang="en-US" b="1" dirty="0">
                <a:solidFill>
                  <a:srgbClr val="C00000"/>
                </a:solidFill>
                <a:latin typeface="Times New Roman" panose="02020603050405020304" pitchFamily="18" charset="0"/>
                <a:cs typeface="Times New Roman" panose="02020603050405020304" pitchFamily="18" charset="0"/>
              </a:rPr>
              <a:t>Weighted Fair Queuing (WFQ)</a:t>
            </a:r>
            <a:r>
              <a:rPr lang="en-US" dirty="0">
                <a:solidFill>
                  <a:srgbClr val="C00000"/>
                </a:solidFill>
                <a:latin typeface="Times New Roman" panose="02020603050405020304" pitchFamily="18" charset="0"/>
                <a:cs typeface="Times New Roman" panose="02020603050405020304" pitchFamily="18" charset="0"/>
              </a:rPr>
              <a:t>: Assigns weights to different flows and allocates bandwidth proportionally based on these weights</a:t>
            </a:r>
            <a:r>
              <a:rPr lang="en-US" dirty="0" smtClean="0">
                <a:solidFill>
                  <a:srgbClr val="C00000"/>
                </a:solidFill>
                <a:latin typeface="Times New Roman" panose="02020603050405020304" pitchFamily="18" charset="0"/>
                <a:cs typeface="Times New Roman" panose="02020603050405020304" pitchFamily="18" charset="0"/>
              </a:rPr>
              <a:t>.</a:t>
            </a:r>
          </a:p>
          <a:p>
            <a:pPr lvl="1" algn="just"/>
            <a:endParaRPr lang="en-US" dirty="0">
              <a:solidFill>
                <a:srgbClr val="C00000"/>
              </a:solidFill>
              <a:latin typeface="Times New Roman" panose="02020603050405020304" pitchFamily="18" charset="0"/>
              <a:cs typeface="Times New Roman" panose="02020603050405020304" pitchFamily="18" charset="0"/>
            </a:endParaRPr>
          </a:p>
          <a:p>
            <a:pPr lvl="1" algn="just"/>
            <a:r>
              <a:rPr lang="en-US" b="1" dirty="0">
                <a:solidFill>
                  <a:srgbClr val="002060"/>
                </a:solidFill>
                <a:latin typeface="Times New Roman" panose="02020603050405020304" pitchFamily="18" charset="0"/>
                <a:cs typeface="Times New Roman" panose="02020603050405020304" pitchFamily="18" charset="0"/>
              </a:rPr>
              <a:t>Priority Queuing (PQ)</a:t>
            </a:r>
            <a:r>
              <a:rPr lang="en-US" dirty="0">
                <a:solidFill>
                  <a:srgbClr val="002060"/>
                </a:solidFill>
                <a:latin typeface="Times New Roman" panose="02020603050405020304" pitchFamily="18" charset="0"/>
                <a:cs typeface="Times New Roman" panose="02020603050405020304" pitchFamily="18" charset="0"/>
              </a:rPr>
              <a:t>: Prioritizes packets based on predefined priorities, where high-priority packets are served before lower-priority packets</a:t>
            </a:r>
            <a:r>
              <a:rPr lang="en-US" dirty="0" smtClean="0">
                <a:solidFill>
                  <a:srgbClr val="002060"/>
                </a:solidFill>
                <a:latin typeface="Times New Roman" panose="02020603050405020304" pitchFamily="18" charset="0"/>
                <a:cs typeface="Times New Roman" panose="02020603050405020304" pitchFamily="18" charset="0"/>
              </a:rPr>
              <a:t>.</a:t>
            </a:r>
          </a:p>
          <a:p>
            <a:pPr lvl="1" algn="just"/>
            <a:endParaRPr lang="en-US" dirty="0">
              <a:solidFill>
                <a:srgbClr val="002060"/>
              </a:solidFill>
              <a:latin typeface="Times New Roman" panose="02020603050405020304" pitchFamily="18" charset="0"/>
              <a:cs typeface="Times New Roman" panose="02020603050405020304" pitchFamily="18" charset="0"/>
            </a:endParaRPr>
          </a:p>
          <a:p>
            <a:pPr lvl="1" algn="just"/>
            <a:r>
              <a:rPr lang="en-US" b="1" dirty="0">
                <a:solidFill>
                  <a:srgbClr val="002060"/>
                </a:solidFill>
                <a:latin typeface="Times New Roman" panose="02020603050405020304" pitchFamily="18" charset="0"/>
                <a:cs typeface="Times New Roman" panose="02020603050405020304" pitchFamily="18" charset="0"/>
              </a:rPr>
              <a:t>Deficit Round Robin (DRR)</a:t>
            </a:r>
            <a:r>
              <a:rPr lang="en-US" dirty="0">
                <a:solidFill>
                  <a:srgbClr val="002060"/>
                </a:solidFill>
                <a:latin typeface="Times New Roman" panose="02020603050405020304" pitchFamily="18" charset="0"/>
                <a:cs typeface="Times New Roman" panose="02020603050405020304" pitchFamily="18" charset="0"/>
              </a:rPr>
              <a:t>: Enhances Round Robin by allowing flows to use the remaining deficit of another flow when it does not use its allocated time slice fully</a:t>
            </a:r>
            <a:r>
              <a:rPr lang="en-US" dirty="0" smtClean="0">
                <a:solidFill>
                  <a:srgbClr val="002060"/>
                </a:solidFill>
                <a:latin typeface="Times New Roman" panose="02020603050405020304" pitchFamily="18" charset="0"/>
                <a:cs typeface="Times New Roman" panose="02020603050405020304" pitchFamily="18" charset="0"/>
              </a:rPr>
              <a:t>.</a:t>
            </a:r>
          </a:p>
          <a:p>
            <a:pPr lvl="1" algn="just"/>
            <a:endParaRPr lang="en-US" dirty="0">
              <a:solidFill>
                <a:srgbClr val="002060"/>
              </a:solidFill>
              <a:latin typeface="Times New Roman" panose="02020603050405020304" pitchFamily="18" charset="0"/>
              <a:cs typeface="Times New Roman" panose="02020603050405020304" pitchFamily="18" charset="0"/>
            </a:endParaRPr>
          </a:p>
          <a:p>
            <a:pPr lvl="1" algn="just"/>
            <a:r>
              <a:rPr lang="en-US" b="1" dirty="0">
                <a:solidFill>
                  <a:srgbClr val="002060"/>
                </a:solidFill>
                <a:latin typeface="Times New Roman" panose="02020603050405020304" pitchFamily="18" charset="0"/>
                <a:cs typeface="Times New Roman" panose="02020603050405020304" pitchFamily="18" charset="0"/>
              </a:rPr>
              <a:t>Hierarchical Fair Service Curve (HFSC)</a:t>
            </a:r>
            <a:r>
              <a:rPr lang="en-US" dirty="0">
                <a:solidFill>
                  <a:srgbClr val="002060"/>
                </a:solidFill>
                <a:latin typeface="Times New Roman" panose="02020603050405020304" pitchFamily="18" charset="0"/>
                <a:cs typeface="Times New Roman" panose="02020603050405020304" pitchFamily="18" charset="0"/>
              </a:rPr>
              <a:t>: Provides hierarchical shaping and scheduling, allowing fine-grained control over bandwidth allocation and </a:t>
            </a:r>
            <a:r>
              <a:rPr lang="en-US" dirty="0" err="1">
                <a:solidFill>
                  <a:srgbClr val="002060"/>
                </a:solidFill>
                <a:latin typeface="Times New Roman" panose="02020603050405020304" pitchFamily="18" charset="0"/>
                <a:cs typeface="Times New Roman" panose="02020603050405020304" pitchFamily="18" charset="0"/>
              </a:rPr>
              <a:t>QoS</a:t>
            </a:r>
            <a:r>
              <a:rPr lang="en-US" dirty="0">
                <a:solidFill>
                  <a:srgbClr val="002060"/>
                </a:solidFill>
                <a:latin typeface="Times New Roman" panose="02020603050405020304" pitchFamily="18" charset="0"/>
                <a:cs typeface="Times New Roman" panose="02020603050405020304" pitchFamily="18" charset="0"/>
              </a:rPr>
              <a:t> guarantees</a:t>
            </a:r>
            <a:r>
              <a:rPr lang="en-US" dirty="0" smtClean="0">
                <a:solidFill>
                  <a:srgbClr val="002060"/>
                </a:solidFill>
                <a:latin typeface="Times New Roman" panose="02020603050405020304" pitchFamily="18" charset="0"/>
                <a:cs typeface="Times New Roman" panose="02020603050405020304" pitchFamily="18" charset="0"/>
              </a:rPr>
              <a:t>.</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Tree>
    <p:extLst>
      <p:ext uri="{BB962C8B-B14F-4D97-AF65-F5344CB8AC3E}">
        <p14:creationId xmlns:p14="http://schemas.microsoft.com/office/powerpoint/2010/main" val="2490883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TextBox 1"/>
          <p:cNvSpPr txBox="1"/>
          <p:nvPr/>
        </p:nvSpPr>
        <p:spPr>
          <a:xfrm>
            <a:off x="1524000" y="1"/>
            <a:ext cx="6393543" cy="461665"/>
          </a:xfrm>
          <a:prstGeom prst="rect">
            <a:avLst/>
          </a:prstGeom>
          <a:noFill/>
        </p:spPr>
        <p:txBody>
          <a:bodyPr wrap="square" rtlCol="0">
            <a:spAutoFit/>
          </a:bodyPr>
          <a:lstStyle/>
          <a:p>
            <a:pPr algn="ctr"/>
            <a:r>
              <a:rPr lang="en-US" sz="2400" b="1" dirty="0" smtClean="0">
                <a:solidFill>
                  <a:srgbClr val="002060"/>
                </a:solidFill>
              </a:rPr>
              <a:t> </a:t>
            </a:r>
            <a:r>
              <a:rPr lang="en-US" sz="2400" b="1" dirty="0" smtClean="0">
                <a:solidFill>
                  <a:srgbClr val="002060"/>
                </a:solidFill>
              </a:rPr>
              <a:t>Packet Scheduling</a:t>
            </a:r>
            <a:endParaRPr lang="en-US" sz="2400" b="1" dirty="0">
              <a:solidFill>
                <a:srgbClr val="002060"/>
              </a:solidFill>
            </a:endParaRPr>
          </a:p>
        </p:txBody>
      </p:sp>
      <p:sp>
        <p:nvSpPr>
          <p:cNvPr id="5" name="Rectangle 4"/>
          <p:cNvSpPr/>
          <p:nvPr/>
        </p:nvSpPr>
        <p:spPr>
          <a:xfrm>
            <a:off x="137885" y="928915"/>
            <a:ext cx="8773885" cy="307777"/>
          </a:xfrm>
          <a:prstGeom prst="rect">
            <a:avLst/>
          </a:prstGeom>
        </p:spPr>
        <p:txBody>
          <a:bodyPr wrap="square">
            <a:spAutoFit/>
          </a:bodyPr>
          <a:lstStyle/>
          <a:p>
            <a:pPr marL="285750" indent="-285750">
              <a:buFont typeface="Arial" panose="020B0604020202020204" pitchFamily="34" charset="0"/>
              <a:buChar char="•"/>
            </a:pPr>
            <a:endParaRPr lang="en-US" dirty="0">
              <a:solidFill>
                <a:srgbClr val="C00000"/>
              </a:solidFill>
              <a:latin typeface="Roboto"/>
            </a:endParaRPr>
          </a:p>
        </p:txBody>
      </p:sp>
      <p:sp>
        <p:nvSpPr>
          <p:cNvPr id="4" name="AutoShape 2" descr="Advantages of Piggybacking | disadvantages of Piggyback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4" descr="Advantages of Piggybacking | disadvantages of Piggybacki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0" name="Rectangle 9"/>
          <p:cNvSpPr/>
          <p:nvPr/>
        </p:nvSpPr>
        <p:spPr>
          <a:xfrm>
            <a:off x="137885" y="982980"/>
            <a:ext cx="8853715" cy="3970318"/>
          </a:xfrm>
          <a:prstGeom prst="rect">
            <a:avLst/>
          </a:prstGeom>
        </p:spPr>
        <p:txBody>
          <a:bodyPr wrap="square">
            <a:spAutoFit/>
          </a:bodyPr>
          <a:lstStyle/>
          <a:p>
            <a:pPr lvl="0" algn="just" eaLnBrk="0" fontAlgn="base" hangingPunct="0">
              <a:spcBef>
                <a:spcPct val="0"/>
              </a:spcBef>
              <a:spcAft>
                <a:spcPct val="0"/>
              </a:spcAft>
              <a:buClrTx/>
              <a:buFontTx/>
              <a:buChar char="•"/>
            </a:pPr>
            <a:r>
              <a:rPr lang="en-US" altLang="en-US" b="1" dirty="0">
                <a:solidFill>
                  <a:srgbClr val="C00000"/>
                </a:solidFill>
                <a:latin typeface="Times New Roman" panose="02020603050405020304" pitchFamily="18" charset="0"/>
                <a:cs typeface="Times New Roman" panose="02020603050405020304" pitchFamily="18" charset="0"/>
              </a:rPr>
              <a:t>Queue Management</a:t>
            </a:r>
            <a:r>
              <a:rPr lang="en-US" altLang="en-US" dirty="0">
                <a:solidFill>
                  <a:srgbClr val="C00000"/>
                </a:solidFill>
                <a:latin typeface="Times New Roman" panose="02020603050405020304" pitchFamily="18" charset="0"/>
                <a:cs typeface="Times New Roman" panose="02020603050405020304" pitchFamily="18" charset="0"/>
              </a:rPr>
              <a:t>: In conjunction with packet scheduling, queue management techniques </a:t>
            </a:r>
            <a:r>
              <a:rPr lang="en-US" altLang="en-US" b="1" dirty="0">
                <a:solidFill>
                  <a:srgbClr val="C00000"/>
                </a:solidFill>
                <a:latin typeface="Times New Roman" panose="02020603050405020304" pitchFamily="18" charset="0"/>
                <a:cs typeface="Times New Roman" panose="02020603050405020304" pitchFamily="18" charset="0"/>
              </a:rPr>
              <a:t>(e.g., Random Early Detection - RED, Class-Based Queuing - CBQ) </a:t>
            </a:r>
            <a:r>
              <a:rPr lang="en-US" altLang="en-US" dirty="0">
                <a:solidFill>
                  <a:srgbClr val="C00000"/>
                </a:solidFill>
                <a:latin typeface="Times New Roman" panose="02020603050405020304" pitchFamily="18" charset="0"/>
                <a:cs typeface="Times New Roman" panose="02020603050405020304" pitchFamily="18" charset="0"/>
              </a:rPr>
              <a:t>are used to control and manage the length of queues and buffer resources</a:t>
            </a:r>
            <a:r>
              <a:rPr lang="en-US" altLang="en-US" dirty="0" smtClean="0">
                <a:solidFill>
                  <a:srgbClr val="C00000"/>
                </a:solidFill>
                <a:latin typeface="Times New Roman" panose="02020603050405020304" pitchFamily="18" charset="0"/>
                <a:cs typeface="Times New Roman" panose="02020603050405020304" pitchFamily="18" charset="0"/>
              </a:rPr>
              <a:t>.</a:t>
            </a:r>
          </a:p>
          <a:p>
            <a:pPr lvl="0" algn="just" eaLnBrk="0" fontAlgn="base" hangingPunct="0">
              <a:spcBef>
                <a:spcPct val="0"/>
              </a:spcBef>
              <a:spcAft>
                <a:spcPct val="0"/>
              </a:spcAft>
              <a:buClrTx/>
              <a:buFontTx/>
              <a:buChar char="•"/>
            </a:pPr>
            <a:endParaRPr lang="en-US" altLang="en-US" dirty="0">
              <a:solidFill>
                <a:srgbClr val="C00000"/>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FontTx/>
              <a:buChar char="•"/>
            </a:pPr>
            <a:r>
              <a:rPr lang="en-US" altLang="en-US" b="1" dirty="0">
                <a:solidFill>
                  <a:srgbClr val="C00000"/>
                </a:solidFill>
                <a:latin typeface="Times New Roman" panose="02020603050405020304" pitchFamily="18" charset="0"/>
                <a:cs typeface="Times New Roman" panose="02020603050405020304" pitchFamily="18" charset="0"/>
              </a:rPr>
              <a:t>Policy-Based Scheduling</a:t>
            </a:r>
            <a:r>
              <a:rPr lang="en-US" altLang="en-US" dirty="0">
                <a:solidFill>
                  <a:srgbClr val="C00000"/>
                </a:solidFill>
                <a:latin typeface="Times New Roman" panose="02020603050405020304" pitchFamily="18" charset="0"/>
                <a:cs typeface="Times New Roman" panose="02020603050405020304" pitchFamily="18" charset="0"/>
              </a:rPr>
              <a:t>: Policies define rules based on which packets are scheduled, such as based on traffic type (voice, video, best effort data), user priority, or SLA requirements</a:t>
            </a:r>
            <a:r>
              <a:rPr lang="en-US" altLang="en-US" dirty="0" smtClean="0">
                <a:solidFill>
                  <a:srgbClr val="C00000"/>
                </a:solidFill>
                <a:latin typeface="Times New Roman" panose="02020603050405020304" pitchFamily="18" charset="0"/>
                <a:cs typeface="Times New Roman" panose="02020603050405020304" pitchFamily="18" charset="0"/>
              </a:rPr>
              <a:t>.</a:t>
            </a:r>
            <a:endParaRPr lang="en-US" altLang="en-US" dirty="0">
              <a:solidFill>
                <a:srgbClr val="C00000"/>
              </a:solidFill>
              <a:latin typeface="Times New Roman" panose="02020603050405020304" pitchFamily="18" charset="0"/>
              <a:cs typeface="Times New Roman" panose="02020603050405020304" pitchFamily="18" charset="0"/>
            </a:endParaRPr>
          </a:p>
          <a:p>
            <a:pPr lvl="0" algn="just" eaLnBrk="0" fontAlgn="base" hangingPunct="0">
              <a:spcBef>
                <a:spcPct val="0"/>
              </a:spcBef>
              <a:spcAft>
                <a:spcPct val="0"/>
              </a:spcAft>
              <a:buClrTx/>
              <a:buFontTx/>
              <a:buChar char="•"/>
            </a:pPr>
            <a:r>
              <a:rPr lang="en-US" altLang="en-US" b="1" dirty="0">
                <a:solidFill>
                  <a:srgbClr val="002060"/>
                </a:solidFill>
                <a:latin typeface="Times New Roman" panose="02020603050405020304" pitchFamily="18" charset="0"/>
                <a:cs typeface="Times New Roman" panose="02020603050405020304" pitchFamily="18" charset="0"/>
              </a:rPr>
              <a:t>Implementation</a:t>
            </a:r>
            <a:r>
              <a:rPr lang="en-US" altLang="en-US" dirty="0">
                <a:solidFill>
                  <a:srgbClr val="002060"/>
                </a:solidFill>
                <a:latin typeface="Times New Roman" panose="02020603050405020304" pitchFamily="18" charset="0"/>
                <a:cs typeface="Times New Roman" panose="02020603050405020304" pitchFamily="18" charset="0"/>
              </a:rPr>
              <a:t>: Packet scheduling algorithms are implemented in </a:t>
            </a:r>
            <a:r>
              <a:rPr lang="en-US" altLang="en-US" b="1" dirty="0">
                <a:solidFill>
                  <a:srgbClr val="002060"/>
                </a:solidFill>
                <a:latin typeface="Times New Roman" panose="02020603050405020304" pitchFamily="18" charset="0"/>
                <a:cs typeface="Times New Roman" panose="02020603050405020304" pitchFamily="18" charset="0"/>
              </a:rPr>
              <a:t>network devices such as routers and switches</a:t>
            </a:r>
            <a:r>
              <a:rPr lang="en-US" altLang="en-US" dirty="0">
                <a:solidFill>
                  <a:srgbClr val="002060"/>
                </a:solidFill>
                <a:latin typeface="Times New Roman" panose="02020603050405020304" pitchFamily="18" charset="0"/>
                <a:cs typeface="Times New Roman" panose="02020603050405020304" pitchFamily="18" charset="0"/>
              </a:rPr>
              <a:t>, where they operate at the data link layer (Layer 2) or network layer (Layer 3) depending on the specific requirements and capabilities of the device</a:t>
            </a:r>
            <a:r>
              <a:rPr lang="en-US" altLang="en-US" dirty="0" smtClean="0">
                <a:solidFill>
                  <a:srgbClr val="002060"/>
                </a:solidFill>
                <a:latin typeface="Times New Roman" panose="02020603050405020304" pitchFamily="18" charset="0"/>
                <a:cs typeface="Times New Roman" panose="02020603050405020304" pitchFamily="18" charset="0"/>
              </a:rPr>
              <a:t>.</a:t>
            </a:r>
          </a:p>
          <a:p>
            <a:pPr algn="just"/>
            <a:r>
              <a:rPr lang="en-US" b="1" dirty="0" smtClean="0">
                <a:solidFill>
                  <a:srgbClr val="002060"/>
                </a:solidFill>
                <a:latin typeface="Times New Roman" panose="02020603050405020304" pitchFamily="18" charset="0"/>
                <a:cs typeface="Times New Roman" panose="02020603050405020304" pitchFamily="18" charset="0"/>
              </a:rPr>
              <a:t>Benefits </a:t>
            </a:r>
            <a:r>
              <a:rPr lang="en-US" b="1" dirty="0">
                <a:solidFill>
                  <a:srgbClr val="002060"/>
                </a:solidFill>
                <a:latin typeface="Times New Roman" panose="02020603050405020304" pitchFamily="18" charset="0"/>
                <a:cs typeface="Times New Roman" panose="02020603050405020304" pitchFamily="18" charset="0"/>
              </a:rPr>
              <a:t>of Packet Scheduling:</a:t>
            </a:r>
          </a:p>
          <a:p>
            <a:pPr algn="just"/>
            <a:r>
              <a:rPr lang="en-US" b="1" dirty="0">
                <a:solidFill>
                  <a:srgbClr val="002060"/>
                </a:solidFill>
                <a:latin typeface="Times New Roman" panose="02020603050405020304" pitchFamily="18" charset="0"/>
                <a:cs typeface="Times New Roman" panose="02020603050405020304" pitchFamily="18" charset="0"/>
              </a:rPr>
              <a:t>Improved </a:t>
            </a:r>
            <a:r>
              <a:rPr lang="en-US" b="1" dirty="0" err="1">
                <a:solidFill>
                  <a:srgbClr val="002060"/>
                </a:solidFill>
                <a:latin typeface="Times New Roman" panose="02020603050405020304" pitchFamily="18" charset="0"/>
                <a:cs typeface="Times New Roman" panose="02020603050405020304" pitchFamily="18" charset="0"/>
              </a:rPr>
              <a:t>QoS</a:t>
            </a:r>
            <a:r>
              <a:rPr lang="en-US" dirty="0">
                <a:solidFill>
                  <a:srgbClr val="002060"/>
                </a:solidFill>
                <a:latin typeface="Times New Roman" panose="02020603050405020304" pitchFamily="18" charset="0"/>
                <a:cs typeface="Times New Roman" panose="02020603050405020304" pitchFamily="18" charset="0"/>
              </a:rPr>
              <a:t>: Ensures that critical applications receive the necessary network resources and perform within acceptable performance parameters.</a:t>
            </a:r>
          </a:p>
          <a:p>
            <a:pPr algn="just"/>
            <a:r>
              <a:rPr lang="en-US" b="1" dirty="0">
                <a:solidFill>
                  <a:srgbClr val="002060"/>
                </a:solidFill>
                <a:latin typeface="Times New Roman" panose="02020603050405020304" pitchFamily="18" charset="0"/>
                <a:cs typeface="Times New Roman" panose="02020603050405020304" pitchFamily="18" charset="0"/>
              </a:rPr>
              <a:t>Fairness</a:t>
            </a:r>
            <a:r>
              <a:rPr lang="en-US" dirty="0">
                <a:solidFill>
                  <a:srgbClr val="002060"/>
                </a:solidFill>
                <a:latin typeface="Times New Roman" panose="02020603050405020304" pitchFamily="18" charset="0"/>
                <a:cs typeface="Times New Roman" panose="02020603050405020304" pitchFamily="18" charset="0"/>
              </a:rPr>
              <a:t>: Prevents any single flow or user from dominating network resources, promoting fair access to bandwidth for all users.</a:t>
            </a:r>
          </a:p>
          <a:p>
            <a:pPr algn="just"/>
            <a:r>
              <a:rPr lang="en-US" b="1" dirty="0">
                <a:solidFill>
                  <a:srgbClr val="002060"/>
                </a:solidFill>
                <a:latin typeface="Times New Roman" panose="02020603050405020304" pitchFamily="18" charset="0"/>
                <a:cs typeface="Times New Roman" panose="02020603050405020304" pitchFamily="18" charset="0"/>
              </a:rPr>
              <a:t>Congestion Control</a:t>
            </a:r>
            <a:r>
              <a:rPr lang="en-US" dirty="0">
                <a:solidFill>
                  <a:srgbClr val="002060"/>
                </a:solidFill>
                <a:latin typeface="Times New Roman" panose="02020603050405020304" pitchFamily="18" charset="0"/>
                <a:cs typeface="Times New Roman" panose="02020603050405020304" pitchFamily="18" charset="0"/>
              </a:rPr>
              <a:t>: Helps manage and alleviate network congestion by prioritizing important traffic and controlling the rate of packet transmission.</a:t>
            </a:r>
          </a:p>
          <a:p>
            <a:pPr algn="just"/>
            <a:r>
              <a:rPr lang="en-US" b="1" dirty="0">
                <a:solidFill>
                  <a:srgbClr val="002060"/>
                </a:solidFill>
                <a:latin typeface="Times New Roman" panose="02020603050405020304" pitchFamily="18" charset="0"/>
                <a:cs typeface="Times New Roman" panose="02020603050405020304" pitchFamily="18" charset="0"/>
              </a:rPr>
              <a:t>Efficiency</a:t>
            </a:r>
            <a:r>
              <a:rPr lang="en-US" dirty="0">
                <a:solidFill>
                  <a:srgbClr val="002060"/>
                </a:solidFill>
                <a:latin typeface="Times New Roman" panose="02020603050405020304" pitchFamily="18" charset="0"/>
                <a:cs typeface="Times New Roman" panose="02020603050405020304" pitchFamily="18" charset="0"/>
              </a:rPr>
              <a:t>: Optimizes the use of available network resources, thereby improving overall network efficiency and performance</a:t>
            </a:r>
            <a:r>
              <a:rPr lang="en-US" dirty="0" smtClean="0">
                <a:solidFill>
                  <a:srgbClr val="002060"/>
                </a:solidFill>
                <a:latin typeface="Times New Roman" panose="02020603050405020304" pitchFamily="18" charset="0"/>
                <a:cs typeface="Times New Roman" panose="02020603050405020304" pitchFamily="18" charset="0"/>
              </a:rPr>
              <a:t>.</a:t>
            </a:r>
            <a:endParaRPr lang="en-US" dirty="0">
              <a:solidFill>
                <a:srgbClr val="002060"/>
              </a:solidFill>
              <a:latin typeface="Times New Roman" panose="02020603050405020304" pitchFamily="18" charset="0"/>
              <a:cs typeface="Times New Roman" panose="02020603050405020304" pitchFamily="18" charset="0"/>
            </a:endParaRPr>
          </a:p>
        </p:txBody>
      </p:sp>
      <p:sp>
        <p:nvSpPr>
          <p:cNvPr id="3" name="Rectangle 2"/>
          <p:cNvSpPr/>
          <p:nvPr/>
        </p:nvSpPr>
        <p:spPr>
          <a:xfrm>
            <a:off x="1394460" y="1859280"/>
            <a:ext cx="7647938" cy="954107"/>
          </a:xfrm>
          <a:prstGeom prst="rect">
            <a:avLst/>
          </a:prstGeom>
        </p:spPr>
        <p:txBody>
          <a:bodyPr wrap="square">
            <a:spAutoFit/>
          </a:bodyPr>
          <a:lstStyle/>
          <a:p>
            <a:endParaRPr lang="en-US" b="1" dirty="0" smtClean="0">
              <a:solidFill>
                <a:srgbClr val="C00000"/>
              </a:solidFill>
              <a:latin typeface="var(--font-primary)"/>
            </a:endParaRPr>
          </a:p>
          <a:p>
            <a:endParaRPr lang="en-US" b="1" dirty="0">
              <a:solidFill>
                <a:srgbClr val="C00000"/>
              </a:solidFill>
              <a:latin typeface="var(--font-primary)"/>
            </a:endParaRPr>
          </a:p>
          <a:p>
            <a:endParaRPr lang="en-US" dirty="0">
              <a:solidFill>
                <a:srgbClr val="C00000"/>
              </a:solidFill>
              <a:latin typeface="var(--font-primary)"/>
            </a:endParaRPr>
          </a:p>
          <a:p>
            <a:r>
              <a:rPr lang="en-US" dirty="0">
                <a:solidFill>
                  <a:srgbClr val="FFFFFF"/>
                </a:solidFill>
                <a:latin typeface="-apple-system"/>
              </a:rPr>
              <a:t>500</a:t>
            </a:r>
          </a:p>
        </p:txBody>
      </p:sp>
      <p:sp>
        <p:nvSpPr>
          <p:cNvPr id="12" name="Rectangle 11"/>
          <p:cNvSpPr/>
          <p:nvPr/>
        </p:nvSpPr>
        <p:spPr>
          <a:xfrm>
            <a:off x="155575" y="910772"/>
            <a:ext cx="8836025" cy="307777"/>
          </a:xfrm>
          <a:prstGeom prst="rect">
            <a:avLst/>
          </a:prstGeom>
        </p:spPr>
        <p:txBody>
          <a:bodyPr wrap="square">
            <a:spAutoFit/>
          </a:bodyPr>
          <a:lstStyle/>
          <a:p>
            <a:pPr marL="285750" indent="-285750" algn="just">
              <a:buFont typeface="Arial" panose="020B0604020202020204" pitchFamily="34" charset="0"/>
              <a:buChar char="•"/>
            </a:pPr>
            <a:endParaRPr lang="en-US" dirty="0" smtClean="0">
              <a:solidFill>
                <a:srgbClr val="002060"/>
              </a:solidFill>
            </a:endParaRPr>
          </a:p>
        </p:txBody>
      </p:sp>
      <p:sp>
        <p:nvSpPr>
          <p:cNvPr id="13" name="Rectangle 12"/>
          <p:cNvSpPr/>
          <p:nvPr/>
        </p:nvSpPr>
        <p:spPr>
          <a:xfrm>
            <a:off x="155575" y="928915"/>
            <a:ext cx="8886823" cy="292388"/>
          </a:xfrm>
          <a:prstGeom prst="rect">
            <a:avLst/>
          </a:prstGeom>
        </p:spPr>
        <p:txBody>
          <a:bodyPr wrap="square">
            <a:spAutoFit/>
          </a:bodyPr>
          <a:lstStyle/>
          <a:p>
            <a:pPr marL="285750" indent="-285750" algn="just" fontAlgn="base">
              <a:buFont typeface="Arial" panose="020B0604020202020204" pitchFamily="34" charset="0"/>
              <a:buChar char="•"/>
            </a:pPr>
            <a:endParaRPr lang="en-US" sz="1300" dirty="0" smtClean="0">
              <a:solidFill>
                <a:srgbClr val="002060"/>
              </a:solidFill>
              <a:latin typeface="Nunito"/>
            </a:endParaRPr>
          </a:p>
        </p:txBody>
      </p:sp>
    </p:spTree>
    <p:extLst>
      <p:ext uri="{BB962C8B-B14F-4D97-AF65-F5344CB8AC3E}">
        <p14:creationId xmlns:p14="http://schemas.microsoft.com/office/powerpoint/2010/main" val="3114099665"/>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1847</TotalTime>
  <Words>2461</Words>
  <Application>Microsoft Office PowerPoint</Application>
  <PresentationFormat>On-screen Show (16:9)</PresentationFormat>
  <Paragraphs>358</Paragraphs>
  <Slides>18</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-apple-system</vt:lpstr>
      <vt:lpstr>Arial</vt:lpstr>
      <vt:lpstr>Noto Sans</vt:lpstr>
      <vt:lpstr>Nunito</vt:lpstr>
      <vt:lpstr>Roboto</vt:lpstr>
      <vt:lpstr>Times New Roman</vt:lpstr>
      <vt:lpstr>var(--font-primary)</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Nagaraja GS</dc:creator>
  <cp:lastModifiedBy>Microsoft account</cp:lastModifiedBy>
  <cp:revision>266</cp:revision>
  <dcterms:modified xsi:type="dcterms:W3CDTF">2024-07-19T05:35:32Z</dcterms:modified>
</cp:coreProperties>
</file>