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6"/>
  </p:notesMasterIdLst>
  <p:handoutMasterIdLst>
    <p:handoutMasterId r:id="rId17"/>
  </p:handoutMasterIdLst>
  <p:sldIdLst>
    <p:sldId id="349" r:id="rId2"/>
    <p:sldId id="336" r:id="rId3"/>
    <p:sldId id="337" r:id="rId4"/>
    <p:sldId id="338" r:id="rId5"/>
    <p:sldId id="340" r:id="rId6"/>
    <p:sldId id="339" r:id="rId7"/>
    <p:sldId id="343" r:id="rId8"/>
    <p:sldId id="341" r:id="rId9"/>
    <p:sldId id="342" r:id="rId10"/>
    <p:sldId id="344" r:id="rId11"/>
    <p:sldId id="345" r:id="rId12"/>
    <p:sldId id="346" r:id="rId13"/>
    <p:sldId id="34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105" d="100"/>
          <a:sy n="105" d="100"/>
        </p:scale>
        <p:origin x="778"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26-07-2024</a:t>
            </a:fld>
            <a:endParaRPr lang="en-IN"/>
          </a:p>
        </p:txBody>
      </p:sp>
      <p:sp>
        <p:nvSpPr>
          <p:cNvPr id="4" name="Footer Placeholder 3">
            <a:extLst>
              <a:ext uri="{FF2B5EF4-FFF2-40B4-BE49-F238E27FC236}">
                <a16:creationId xmlns=""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76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560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7759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1402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944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978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1628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7191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73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6920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2664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0763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6578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5296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Main Models -</a:t>
            </a:r>
            <a:r>
              <a:rPr lang="en-US" sz="2400" b="1" dirty="0" err="1" smtClean="0">
                <a:solidFill>
                  <a:srgbClr val="002060"/>
                </a:solidFill>
              </a:rPr>
              <a:t>QoS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418576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 are three main models for providing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services in a network:</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Best </a:t>
            </a:r>
            <a:r>
              <a:rPr lang="en-US" b="1" dirty="0" smtClean="0">
                <a:solidFill>
                  <a:srgbClr val="C00000"/>
                </a:solidFill>
                <a:latin typeface="Times New Roman" panose="02020603050405020304" pitchFamily="18" charset="0"/>
                <a:cs typeface="Times New Roman" panose="02020603050405020304" pitchFamily="18" charset="0"/>
              </a:rPr>
              <a:t>Effort, Integrated </a:t>
            </a:r>
            <a:r>
              <a:rPr lang="en-US" b="1" dirty="0">
                <a:solidFill>
                  <a:srgbClr val="C00000"/>
                </a:solidFill>
                <a:latin typeface="Times New Roman" panose="02020603050405020304" pitchFamily="18" charset="0"/>
                <a:cs typeface="Times New Roman" panose="02020603050405020304" pitchFamily="18" charset="0"/>
              </a:rPr>
              <a:t>Services (</a:t>
            </a:r>
            <a:r>
              <a:rPr lang="en-US" b="1" dirty="0" err="1" smtClean="0">
                <a:solidFill>
                  <a:srgbClr val="C00000"/>
                </a:solidFill>
                <a:latin typeface="Times New Roman" panose="02020603050405020304" pitchFamily="18" charset="0"/>
                <a:cs typeface="Times New Roman" panose="02020603050405020304" pitchFamily="18" charset="0"/>
              </a:rPr>
              <a:t>IntServ</a:t>
            </a:r>
            <a:r>
              <a:rPr lang="en-US" b="1" dirty="0" smtClean="0">
                <a:solidFill>
                  <a:srgbClr val="C00000"/>
                </a:solidFill>
                <a:latin typeface="Times New Roman" panose="02020603050405020304" pitchFamily="18" charset="0"/>
                <a:cs typeface="Times New Roman" panose="02020603050405020304" pitchFamily="18" charset="0"/>
              </a:rPr>
              <a:t>), Differentiated </a:t>
            </a:r>
            <a:r>
              <a:rPr lang="en-US" b="1" dirty="0">
                <a:solidFill>
                  <a:srgbClr val="C00000"/>
                </a:solidFill>
                <a:latin typeface="Times New Roman" panose="02020603050405020304" pitchFamily="18" charset="0"/>
                <a:cs typeface="Times New Roman" panose="02020603050405020304" pitchFamily="18" charset="0"/>
              </a:rPr>
              <a:t>Services (</a:t>
            </a:r>
            <a:r>
              <a:rPr lang="en-US" b="1" dirty="0" err="1">
                <a:solidFill>
                  <a:srgbClr val="C00000"/>
                </a:solidFill>
                <a:latin typeface="Times New Roman" panose="02020603050405020304" pitchFamily="18" charset="0"/>
                <a:cs typeface="Times New Roman" panose="02020603050405020304" pitchFamily="18" charset="0"/>
              </a:rPr>
              <a:t>DiffServ</a:t>
            </a:r>
            <a:r>
              <a:rPr lang="en-US" b="1" dirty="0">
                <a:solidFill>
                  <a:srgbClr val="C00000"/>
                </a:solidFill>
                <a:latin typeface="Times New Roman" panose="02020603050405020304" pitchFamily="18" charset="0"/>
                <a:cs typeface="Times New Roman" panose="02020603050405020304" pitchFamily="18" charset="0"/>
              </a:rPr>
              <a:t>). </a:t>
            </a:r>
          </a:p>
          <a:p>
            <a:pPr algn="just"/>
            <a:r>
              <a:rPr lang="en-US" dirty="0">
                <a:solidFill>
                  <a:srgbClr val="C00000"/>
                </a:solidFill>
                <a:latin typeface="Times New Roman" panose="02020603050405020304" pitchFamily="18" charset="0"/>
                <a:cs typeface="Times New Roman" panose="02020603050405020304" pitchFamily="18" charset="0"/>
              </a:rPr>
              <a: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three models are differentiated by how each one enables applications to send data and the way the network handles data delivery within a specified level of service.</a:t>
            </a:r>
          </a:p>
          <a:p>
            <a:pPr algn="just"/>
            <a:r>
              <a:rPr lang="en-US" b="1" dirty="0" smtClean="0">
                <a:solidFill>
                  <a:srgbClr val="002060"/>
                </a:solidFill>
                <a:latin typeface="Times New Roman" panose="02020603050405020304" pitchFamily="18" charset="0"/>
                <a:cs typeface="Times New Roman" panose="02020603050405020304" pitchFamily="18" charset="0"/>
              </a:rPr>
              <a:t>Best Effort :</a:t>
            </a: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Best Effort (BE)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model is the simplest of the three. It is the default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model used for Internet and it doesn’t </a:t>
            </a:r>
            <a:r>
              <a:rPr lang="en-US" b="1" dirty="0">
                <a:solidFill>
                  <a:srgbClr val="002060"/>
                </a:solidFill>
                <a:latin typeface="Times New Roman" panose="02020603050405020304" pitchFamily="18" charset="0"/>
                <a:cs typeface="Times New Roman" panose="02020603050405020304" pitchFamily="18" charset="0"/>
              </a:rPr>
              <a:t>implement any </a:t>
            </a:r>
            <a:r>
              <a:rPr lang="en-US" b="1" dirty="0" err="1">
                <a:solidFill>
                  <a:srgbClr val="002060"/>
                </a:solidFill>
                <a:latin typeface="Times New Roman" panose="02020603050405020304" pitchFamily="18" charset="0"/>
                <a:cs typeface="Times New Roman" panose="02020603050405020304" pitchFamily="18" charset="0"/>
              </a:rPr>
              <a:t>QoS</a:t>
            </a:r>
            <a:r>
              <a:rPr lang="en-US" b="1" dirty="0">
                <a:solidFill>
                  <a:srgbClr val="002060"/>
                </a:solidFill>
                <a:latin typeface="Times New Roman" panose="02020603050405020304" pitchFamily="18" charset="0"/>
                <a:cs typeface="Times New Roman" panose="02020603050405020304" pitchFamily="18" charset="0"/>
              </a:rPr>
              <a:t> mechanism at all, </a:t>
            </a:r>
            <a:r>
              <a:rPr lang="en-US" dirty="0">
                <a:solidFill>
                  <a:srgbClr val="002060"/>
                </a:solidFill>
                <a:latin typeface="Times New Roman" panose="02020603050405020304" pitchFamily="18" charset="0"/>
                <a:cs typeface="Times New Roman" panose="02020603050405020304" pitchFamily="18" charset="0"/>
              </a:rPr>
              <a:t>that is the reason why there isn’t any complexity associated to this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model.</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BE does not allow for resource reservation or any other mechanism related to asking for some kind of special treatment to the network. For this reason, </a:t>
            </a:r>
            <a:r>
              <a:rPr lang="en-US" b="1" dirty="0">
                <a:solidFill>
                  <a:srgbClr val="002060"/>
                </a:solidFill>
                <a:latin typeface="Times New Roman" panose="02020603050405020304" pitchFamily="18" charset="0"/>
                <a:cs typeface="Times New Roman" panose="02020603050405020304" pitchFamily="18" charset="0"/>
              </a:rPr>
              <a:t>BE model does not work very well will any emerging application with real-time (RT) traffic demands.</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model should not be used when the </a:t>
            </a:r>
            <a:r>
              <a:rPr lang="en-US" b="1" dirty="0">
                <a:solidFill>
                  <a:srgbClr val="002060"/>
                </a:solidFill>
                <a:latin typeface="Times New Roman" panose="02020603050405020304" pitchFamily="18" charset="0"/>
                <a:cs typeface="Times New Roman" panose="02020603050405020304" pitchFamily="18" charset="0"/>
              </a:rPr>
              <a:t>network resources are not enough to fulfill the </a:t>
            </a:r>
            <a:r>
              <a:rPr lang="en-US" b="1" dirty="0" err="1">
                <a:solidFill>
                  <a:srgbClr val="002060"/>
                </a:solidFill>
                <a:latin typeface="Times New Roman" panose="02020603050405020304" pitchFamily="18" charset="0"/>
                <a:cs typeface="Times New Roman" panose="02020603050405020304" pitchFamily="18" charset="0"/>
              </a:rPr>
              <a:t>QoS</a:t>
            </a:r>
            <a:r>
              <a:rPr lang="en-US" b="1" dirty="0">
                <a:solidFill>
                  <a:srgbClr val="002060"/>
                </a:solidFill>
                <a:latin typeface="Times New Roman" panose="02020603050405020304" pitchFamily="18" charset="0"/>
                <a:cs typeface="Times New Roman" panose="02020603050405020304" pitchFamily="18" charset="0"/>
              </a:rPr>
              <a:t> application requirements </a:t>
            </a:r>
            <a:r>
              <a:rPr lang="en-US" dirty="0">
                <a:solidFill>
                  <a:srgbClr val="002060"/>
                </a:solidFill>
                <a:latin typeface="Times New Roman" panose="02020603050405020304" pitchFamily="18" charset="0"/>
                <a:cs typeface="Times New Roman" panose="02020603050405020304" pitchFamily="18" charset="0"/>
              </a:rPr>
              <a:t>in terms of the main indicators as bandwidth, delay, jitter, etc. In these cases, with applications competing for resources, the quality of the end-user experience could be very poor if there is no other mechanism in place to manage the unfairness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70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Differentiated Services-Assured Forwarding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612775" y="1212101"/>
            <a:ext cx="7740196" cy="2757555"/>
          </a:xfrm>
          <a:prstGeom prst="rect">
            <a:avLst/>
          </a:prstGeom>
        </p:spPr>
      </p:pic>
    </p:spTree>
    <p:extLst>
      <p:ext uri="{BB962C8B-B14F-4D97-AF65-F5344CB8AC3E}">
        <p14:creationId xmlns:p14="http://schemas.microsoft.com/office/powerpoint/2010/main" val="1724591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Differentiated Services-Assured Forwarding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7885" y="983398"/>
            <a:ext cx="8904513" cy="4185761"/>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Assured Forwarding (AF) </a:t>
            </a:r>
            <a:r>
              <a:rPr lang="en-US" dirty="0">
                <a:solidFill>
                  <a:srgbClr val="C00000"/>
                </a:solidFill>
                <a:latin typeface="Times New Roman" panose="02020603050405020304" pitchFamily="18" charset="0"/>
                <a:cs typeface="Times New Roman" panose="02020603050405020304" pitchFamily="18" charset="0"/>
              </a:rPr>
              <a:t>is another Per-Hop Behavior (PHB) defined within the Differentiated Services (</a:t>
            </a:r>
            <a:r>
              <a:rPr lang="en-US" dirty="0" err="1">
                <a:solidFill>
                  <a:srgbClr val="C00000"/>
                </a:solidFill>
                <a:latin typeface="Times New Roman" panose="02020603050405020304" pitchFamily="18" charset="0"/>
                <a:cs typeface="Times New Roman" panose="02020603050405020304" pitchFamily="18" charset="0"/>
              </a:rPr>
              <a:t>DiffServ</a:t>
            </a:r>
            <a:r>
              <a:rPr lang="en-US" dirty="0">
                <a:solidFill>
                  <a:srgbClr val="C00000"/>
                </a:solidFill>
                <a:latin typeface="Times New Roman" panose="02020603050405020304" pitchFamily="18" charset="0"/>
                <a:cs typeface="Times New Roman" panose="02020603050405020304" pitchFamily="18" charset="0"/>
              </a:rPr>
              <a:t>) framework. It is designed to provide different levels of forwarding assurances and prioritization for various classes of traffic based on their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requirements.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Purpose</a:t>
            </a:r>
            <a:r>
              <a:rPr lang="en-US" dirty="0">
                <a:solidFill>
                  <a:srgbClr val="C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Assured Forwarding is intended to provide predictable and differentiated </a:t>
            </a:r>
            <a:r>
              <a:rPr lang="en-US" b="1" dirty="0">
                <a:solidFill>
                  <a:srgbClr val="C00000"/>
                </a:solidFill>
                <a:latin typeface="Times New Roman" panose="02020603050405020304" pitchFamily="18" charset="0"/>
                <a:cs typeface="Times New Roman" panose="02020603050405020304" pitchFamily="18" charset="0"/>
              </a:rPr>
              <a:t>levels of </a:t>
            </a:r>
            <a:r>
              <a:rPr lang="en-US" b="1" dirty="0" err="1">
                <a:solidFill>
                  <a:srgbClr val="C00000"/>
                </a:solidFill>
                <a:latin typeface="Times New Roman" panose="02020603050405020304" pitchFamily="18" charset="0"/>
                <a:cs typeface="Times New Roman" panose="02020603050405020304" pitchFamily="18" charset="0"/>
              </a:rPr>
              <a:t>QoS</a:t>
            </a:r>
            <a:r>
              <a:rPr lang="en-US" b="1" dirty="0">
                <a:solidFill>
                  <a:srgbClr val="C00000"/>
                </a:solidFill>
                <a:latin typeface="Times New Roman" panose="02020603050405020304" pitchFamily="18" charset="0"/>
                <a:cs typeface="Times New Roman" panose="02020603050405020304" pitchFamily="18" charset="0"/>
              </a:rPr>
              <a:t> for different classes of traffic.</a:t>
            </a:r>
          </a:p>
          <a:p>
            <a:pPr marL="7429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 ensures that packets belonging to certain traffic classes receive a specified level of forwarding assurance, which helps in managing network resources and meeting application requirements</a:t>
            </a:r>
            <a:r>
              <a:rPr lang="en-US" dirty="0" smtClean="0">
                <a:solidFill>
                  <a:srgbClr val="C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Traffic Classes</a:t>
            </a:r>
            <a:r>
              <a:rPr lang="en-US" dirty="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AF defines four different classes or queues, often referred to as </a:t>
            </a:r>
            <a:r>
              <a:rPr lang="en-US" b="1" dirty="0">
                <a:solidFill>
                  <a:srgbClr val="002060"/>
                </a:solidFill>
                <a:latin typeface="Times New Roman" panose="02020603050405020304" pitchFamily="18" charset="0"/>
                <a:cs typeface="Times New Roman" panose="02020603050405020304" pitchFamily="18" charset="0"/>
              </a:rPr>
              <a:t>AF1, AF2, AF3, and AF4.</a:t>
            </a: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Each AF class provides a different level of assurance in terms of packet drop probability and delay sensitivity</a:t>
            </a:r>
            <a:r>
              <a:rPr lang="en-US" dirty="0" smtClean="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Behavior</a:t>
            </a:r>
            <a:r>
              <a:rPr lang="en-US" dirty="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Drop Probability</a:t>
            </a:r>
            <a:r>
              <a:rPr lang="en-US" dirty="0">
                <a:solidFill>
                  <a:srgbClr val="002060"/>
                </a:solidFill>
                <a:latin typeface="Times New Roman" panose="02020603050405020304" pitchFamily="18" charset="0"/>
                <a:cs typeface="Times New Roman" panose="02020603050405020304" pitchFamily="18" charset="0"/>
              </a:rPr>
              <a:t>: AF classes are defined with different drop probabilities under network congestion. For example, AF1 has a higher drop probability compared to AF4.</a:t>
            </a:r>
          </a:p>
          <a:p>
            <a:pPr marL="7429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Prioritization</a:t>
            </a:r>
            <a:r>
              <a:rPr lang="en-US" dirty="0">
                <a:solidFill>
                  <a:srgbClr val="002060"/>
                </a:solidFill>
                <a:latin typeface="Times New Roman" panose="02020603050405020304" pitchFamily="18" charset="0"/>
                <a:cs typeface="Times New Roman" panose="02020603050405020304" pitchFamily="18" charset="0"/>
              </a:rPr>
              <a:t>: Within each AF class, packets may be further prioritized based on their marking (e.g., within AF1, AF11 might have higher priority than AF12</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513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 Differentiated Services-Assured Forwarding</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970318"/>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Implementation</a:t>
            </a:r>
            <a:r>
              <a:rPr lang="en-US" dirty="0">
                <a:solidFill>
                  <a:srgbClr val="C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AF is implemented by marking packets with a specific DSCP (Differentiated Services Code Point) value in the IP header.</a:t>
            </a:r>
          </a:p>
          <a:p>
            <a:pPr marL="7429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DSCP values associated with AF are typically 10, 12, 14, and 18 (binary: 001010, 001100, 001110, and 010010 respectively), corresponding to AF1, AF2, AF3, and AF4.</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Network Management</a:t>
            </a:r>
            <a:r>
              <a:rPr lang="en-US" dirty="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AF allows network administrators to allocate resources and manage congestion more effectively by classifying traffic into different AF classes.</a:t>
            </a: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 supports better handling of applications with varying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requirements, such as business-critical data, video streaming, or bulk data transfers.</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Compatibility</a:t>
            </a:r>
            <a:r>
              <a:rPr lang="en-US" dirty="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AF can coexist with other </a:t>
            </a:r>
            <a:r>
              <a:rPr lang="en-US" dirty="0" err="1">
                <a:solidFill>
                  <a:srgbClr val="002060"/>
                </a:solidFill>
                <a:latin typeface="Times New Roman" panose="02020603050405020304" pitchFamily="18" charset="0"/>
                <a:cs typeface="Times New Roman" panose="02020603050405020304" pitchFamily="18" charset="0"/>
              </a:rPr>
              <a:t>DiffServ</a:t>
            </a:r>
            <a:r>
              <a:rPr lang="en-US" dirty="0">
                <a:solidFill>
                  <a:srgbClr val="002060"/>
                </a:solidFill>
                <a:latin typeface="Times New Roman" panose="02020603050405020304" pitchFamily="18" charset="0"/>
                <a:cs typeface="Times New Roman" panose="02020603050405020304" pitchFamily="18" charset="0"/>
              </a:rPr>
              <a:t> PHBs, allowing for a flexible and scalable approach to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management within networks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 </a:t>
            </a:r>
            <a:r>
              <a:rPr lang="en-US" dirty="0">
                <a:solidFill>
                  <a:srgbClr val="002060"/>
                </a:solidFill>
                <a:latin typeface="Times New Roman" panose="02020603050405020304" pitchFamily="18" charset="0"/>
                <a:cs typeface="Times New Roman" panose="02020603050405020304" pitchFamily="18" charset="0"/>
              </a:rPr>
              <a:t>summary, Assured Forwarding (AF) is a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mechanism in </a:t>
            </a:r>
            <a:r>
              <a:rPr lang="en-US" dirty="0" err="1">
                <a:solidFill>
                  <a:srgbClr val="002060"/>
                </a:solidFill>
                <a:latin typeface="Times New Roman" panose="02020603050405020304" pitchFamily="18" charset="0"/>
                <a:cs typeface="Times New Roman" panose="02020603050405020304" pitchFamily="18" charset="0"/>
              </a:rPr>
              <a:t>DiffServ</a:t>
            </a:r>
            <a:r>
              <a:rPr lang="en-US" dirty="0">
                <a:solidFill>
                  <a:srgbClr val="002060"/>
                </a:solidFill>
                <a:latin typeface="Times New Roman" panose="02020603050405020304" pitchFamily="18" charset="0"/>
                <a:cs typeface="Times New Roman" panose="02020603050405020304" pitchFamily="18" charset="0"/>
              </a:rPr>
              <a:t> that provides different levels of assurance for forwarding packets based on their class, enabling more predictable performance for applications with specific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requirements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It strikes a balance between providing differentiated treatment for traffic classes while simplifying network management compared to more complex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mechanisms like Expedited Forwarding (EF</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769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Integrated Services-Benefits and Limitations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539430"/>
          </a:xfrm>
          <a:prstGeom prst="rect">
            <a:avLst/>
          </a:prstGeom>
        </p:spPr>
        <p:txBody>
          <a:bodyPr wrap="square">
            <a:spAutoFit/>
          </a:bodyPr>
          <a:lstStyle/>
          <a:p>
            <a:pPr algn="just"/>
            <a:r>
              <a:rPr lang="en-US" b="1" dirty="0" err="1">
                <a:solidFill>
                  <a:srgbClr val="C00000"/>
                </a:solidFill>
                <a:latin typeface="Times New Roman" panose="02020603050405020304" pitchFamily="18" charset="0"/>
                <a:cs typeface="Times New Roman" panose="02020603050405020304" pitchFamily="18" charset="0"/>
              </a:rPr>
              <a:t>IntServ</a:t>
            </a:r>
            <a:r>
              <a:rPr lang="en-US" b="1" dirty="0">
                <a:solidFill>
                  <a:srgbClr val="C00000"/>
                </a:solidFill>
                <a:latin typeface="Times New Roman" panose="02020603050405020304" pitchFamily="18" charset="0"/>
                <a:cs typeface="Times New Roman" panose="02020603050405020304" pitchFamily="18" charset="0"/>
              </a:rPr>
              <a:t> </a:t>
            </a:r>
            <a:r>
              <a:rPr lang="en-US" b="1" dirty="0" smtClean="0">
                <a:solidFill>
                  <a:srgbClr val="C00000"/>
                </a:solidFill>
                <a:latin typeface="Times New Roman" panose="02020603050405020304" pitchFamily="18" charset="0"/>
                <a:cs typeface="Times New Roman" panose="02020603050405020304" pitchFamily="18" charset="0"/>
              </a:rPr>
              <a:t>Benefits: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Good solution for managing flows in small networks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Intserv</a:t>
            </a:r>
            <a:r>
              <a:rPr lang="en-US" dirty="0">
                <a:solidFill>
                  <a:srgbClr val="C00000"/>
                </a:solidFill>
                <a:latin typeface="Times New Roman" panose="02020603050405020304" pitchFamily="18" charset="0"/>
                <a:cs typeface="Times New Roman" panose="02020603050405020304" pitchFamily="18" charset="0"/>
              </a:rPr>
              <a:t> enables hosts to request per-ﬂow, quantiﬁable resources, along end-to-end data paths and to obtain feedback regarding admissibility of these requests.</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err="1">
                <a:solidFill>
                  <a:srgbClr val="002060"/>
                </a:solidFill>
                <a:latin typeface="Times New Roman" panose="02020603050405020304" pitchFamily="18" charset="0"/>
                <a:cs typeface="Times New Roman" panose="02020603050405020304" pitchFamily="18" charset="0"/>
              </a:rPr>
              <a:t>IntServ</a:t>
            </a:r>
            <a:r>
              <a:rPr lang="en-US" b="1" dirty="0">
                <a:solidFill>
                  <a:srgbClr val="002060"/>
                </a:solidFill>
                <a:latin typeface="Times New Roman" panose="02020603050405020304" pitchFamily="18" charset="0"/>
                <a:cs typeface="Times New Roman" panose="02020603050405020304" pitchFamily="18" charset="0"/>
              </a:rPr>
              <a:t> </a:t>
            </a:r>
            <a:r>
              <a:rPr lang="en-US" b="1" dirty="0" smtClean="0">
                <a:solidFill>
                  <a:srgbClr val="002060"/>
                </a:solidFill>
                <a:latin typeface="Times New Roman" panose="02020603050405020304" pitchFamily="18" charset="0"/>
                <a:cs typeface="Times New Roman" panose="02020603050405020304" pitchFamily="18" charset="0"/>
              </a:rPr>
              <a:t>Limitations:</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Poor </a:t>
            </a:r>
            <a:r>
              <a:rPr lang="en-US" dirty="0">
                <a:solidFill>
                  <a:srgbClr val="002060"/>
                </a:solidFill>
                <a:latin typeface="Times New Roman" panose="02020603050405020304" pitchFamily="18" charset="0"/>
                <a:cs typeface="Times New Roman" panose="02020603050405020304" pitchFamily="18" charset="0"/>
              </a:rPr>
              <a:t>scalability.</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High resource consumption on the network nodes.</a:t>
            </a: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Per flow processing (CPU): signaling &amp; processing load.</a:t>
            </a: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Per flow state (memory): to keep track of every flow traversing the node.</a:t>
            </a: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Continuous signaling (RSVP is a soft state protocol).</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It’s very difficult to implement.</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067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Differentiated  Services-Benefits and Limitations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970318"/>
          </a:xfrm>
          <a:prstGeom prst="rect">
            <a:avLst/>
          </a:prstGeom>
        </p:spPr>
        <p:txBody>
          <a:bodyPr wrap="square">
            <a:spAutoFit/>
          </a:bodyPr>
          <a:lstStyle/>
          <a:p>
            <a:pPr algn="just"/>
            <a:r>
              <a:rPr lang="en-US" b="1" dirty="0" err="1">
                <a:solidFill>
                  <a:srgbClr val="C00000"/>
                </a:solidFill>
                <a:latin typeface="Times New Roman" panose="02020603050405020304" pitchFamily="18" charset="0"/>
                <a:cs typeface="Times New Roman" panose="02020603050405020304" pitchFamily="18" charset="0"/>
              </a:rPr>
              <a:t>DiffServ</a:t>
            </a:r>
            <a:r>
              <a:rPr lang="en-US" b="1" dirty="0">
                <a:solidFill>
                  <a:srgbClr val="C00000"/>
                </a:solidFill>
                <a:latin typeface="Times New Roman" panose="02020603050405020304" pitchFamily="18" charset="0"/>
                <a:cs typeface="Times New Roman" panose="02020603050405020304" pitchFamily="18" charset="0"/>
              </a:rPr>
              <a:t> </a:t>
            </a:r>
            <a:r>
              <a:rPr lang="en-US" b="1" dirty="0" smtClean="0">
                <a:solidFill>
                  <a:srgbClr val="C00000"/>
                </a:solidFill>
                <a:latin typeface="Times New Roman" panose="02020603050405020304" pitchFamily="18" charset="0"/>
                <a:cs typeface="Times New Roman" panose="02020603050405020304" pitchFamily="18" charset="0"/>
              </a:rPr>
              <a:t>Benefits: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Highly scalable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mechanism.</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Does not require any resource reservation mechanism on end hosts.</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Easy configuration, operation and maintenance.</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Support complex traffic classification and conditioning at the edge.</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Can aggregate multiple app flows into a limited number of TCs.</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Reduced overhead associated to the maintenance of policies on a per flow basis.</a:t>
            </a:r>
          </a:p>
          <a:p>
            <a:pPr marL="285750" indent="-285750" algn="just">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Diffserv</a:t>
            </a:r>
            <a:r>
              <a:rPr lang="en-US" dirty="0">
                <a:solidFill>
                  <a:srgbClr val="C00000"/>
                </a:solidFill>
                <a:latin typeface="Times New Roman" panose="02020603050405020304" pitchFamily="18" charset="0"/>
                <a:cs typeface="Times New Roman" panose="02020603050405020304" pitchFamily="18" charset="0"/>
              </a:rPr>
              <a:t> nodes can process traffic more easily than </a:t>
            </a:r>
            <a:r>
              <a:rPr lang="en-US" dirty="0" err="1">
                <a:solidFill>
                  <a:srgbClr val="C00000"/>
                </a:solidFill>
                <a:latin typeface="Times New Roman" panose="02020603050405020304" pitchFamily="18" charset="0"/>
                <a:cs typeface="Times New Roman" panose="02020603050405020304" pitchFamily="18" charset="0"/>
              </a:rPr>
              <a:t>Intserv</a:t>
            </a:r>
            <a:r>
              <a:rPr lang="en-US" dirty="0">
                <a:solidFill>
                  <a:srgbClr val="C00000"/>
                </a:solidFill>
                <a:latin typeface="Times New Roman" panose="02020603050405020304" pitchFamily="18" charset="0"/>
                <a:cs typeface="Times New Roman" panose="02020603050405020304" pitchFamily="18" charset="0"/>
              </a:rPr>
              <a:t> devices.</a:t>
            </a:r>
          </a:p>
          <a:p>
            <a:pPr marL="285750" indent="-285750" algn="just">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Diffserv</a:t>
            </a:r>
            <a:r>
              <a:rPr lang="en-US" dirty="0">
                <a:solidFill>
                  <a:srgbClr val="C00000"/>
                </a:solidFill>
                <a:latin typeface="Times New Roman" panose="02020603050405020304" pitchFamily="18" charset="0"/>
                <a:cs typeface="Times New Roman" panose="02020603050405020304" pitchFamily="18" charset="0"/>
              </a:rPr>
              <a:t> is a distributed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service model. Resource allocation is distributed among all the routers of a </a:t>
            </a:r>
            <a:r>
              <a:rPr lang="en-US" dirty="0" err="1">
                <a:solidFill>
                  <a:srgbClr val="C00000"/>
                </a:solidFill>
                <a:latin typeface="Times New Roman" panose="02020603050405020304" pitchFamily="18" charset="0"/>
                <a:cs typeface="Times New Roman" panose="02020603050405020304" pitchFamily="18" charset="0"/>
              </a:rPr>
              <a:t>Diffserv</a:t>
            </a:r>
            <a:r>
              <a:rPr lang="en-US" dirty="0">
                <a:solidFill>
                  <a:srgbClr val="C00000"/>
                </a:solidFill>
                <a:latin typeface="Times New Roman" panose="02020603050405020304" pitchFamily="18" charset="0"/>
                <a:cs typeface="Times New Roman" panose="02020603050405020304" pitchFamily="18" charset="0"/>
              </a:rPr>
              <a:t> domain, allowing for a greater flexibility and efficiency in the routing process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err="1">
                <a:solidFill>
                  <a:srgbClr val="002060"/>
                </a:solidFill>
                <a:latin typeface="Times New Roman" panose="02020603050405020304" pitchFamily="18" charset="0"/>
                <a:cs typeface="Times New Roman" panose="02020603050405020304" pitchFamily="18" charset="0"/>
              </a:rPr>
              <a:t>DiffServ</a:t>
            </a:r>
            <a:r>
              <a:rPr lang="en-US" b="1" dirty="0">
                <a:solidFill>
                  <a:srgbClr val="002060"/>
                </a:solidFill>
                <a:latin typeface="Times New Roman" panose="02020603050405020304" pitchFamily="18" charset="0"/>
                <a:cs typeface="Times New Roman" panose="02020603050405020304" pitchFamily="18" charset="0"/>
              </a:rPr>
              <a:t> </a:t>
            </a:r>
            <a:r>
              <a:rPr lang="en-US" b="1" dirty="0" err="1" smtClean="0">
                <a:solidFill>
                  <a:srgbClr val="002060"/>
                </a:solidFill>
                <a:latin typeface="Times New Roman" panose="02020603050405020304" pitchFamily="18" charset="0"/>
                <a:cs typeface="Times New Roman" panose="02020603050405020304" pitchFamily="18" charset="0"/>
              </a:rPr>
              <a:t>Limitaions</a:t>
            </a:r>
            <a:r>
              <a:rPr lang="en-US" b="1"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Coordination between domains in the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end-to-end service.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SPs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customization may affect the guaranteed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end-to-end service.</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243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Differentiated Services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2985433"/>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smtClean="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55575" y="928915"/>
            <a:ext cx="8886824" cy="4401205"/>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Differentiated Services (</a:t>
            </a:r>
            <a:r>
              <a:rPr lang="en-US" dirty="0" err="1">
                <a:solidFill>
                  <a:srgbClr val="C00000"/>
                </a:solidFill>
                <a:latin typeface="Times New Roman" panose="02020603050405020304" pitchFamily="18" charset="0"/>
                <a:cs typeface="Times New Roman" panose="02020603050405020304" pitchFamily="18" charset="0"/>
              </a:rPr>
              <a:t>DiffServ</a:t>
            </a:r>
            <a:r>
              <a:rPr lang="en-US" dirty="0">
                <a:solidFill>
                  <a:srgbClr val="C00000"/>
                </a:solidFill>
                <a:latin typeface="Times New Roman" panose="02020603050405020304" pitchFamily="18" charset="0"/>
                <a:cs typeface="Times New Roman" panose="02020603050405020304" pitchFamily="18" charset="0"/>
              </a:rPr>
              <a:t>) is a framework used in computer and telecommunication networks to provide </a:t>
            </a:r>
            <a:r>
              <a:rPr lang="en-US" b="1" dirty="0">
                <a:solidFill>
                  <a:srgbClr val="C00000"/>
                </a:solidFill>
                <a:latin typeface="Times New Roman" panose="02020603050405020304" pitchFamily="18" charset="0"/>
                <a:cs typeface="Times New Roman" panose="02020603050405020304" pitchFamily="18" charset="0"/>
              </a:rPr>
              <a:t>quality of service (</a:t>
            </a:r>
            <a:r>
              <a:rPr lang="en-US" b="1" dirty="0" err="1">
                <a:solidFill>
                  <a:srgbClr val="C00000"/>
                </a:solidFill>
                <a:latin typeface="Times New Roman" panose="02020603050405020304" pitchFamily="18" charset="0"/>
                <a:cs typeface="Times New Roman" panose="02020603050405020304" pitchFamily="18" charset="0"/>
              </a:rPr>
              <a:t>QoS</a:t>
            </a:r>
            <a:r>
              <a:rPr lang="en-US" b="1" dirty="0">
                <a:solidFill>
                  <a:srgbClr val="C00000"/>
                </a:solidFill>
                <a:latin typeface="Times New Roman" panose="02020603050405020304" pitchFamily="18" charset="0"/>
                <a:cs typeface="Times New Roman" panose="02020603050405020304" pitchFamily="18" charset="0"/>
              </a:rPr>
              <a:t>) on a per-flow basis. </a:t>
            </a:r>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Objective</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DiffServ</a:t>
            </a:r>
            <a:r>
              <a:rPr lang="en-US" dirty="0">
                <a:solidFill>
                  <a:srgbClr val="C00000"/>
                </a:solidFill>
                <a:latin typeface="Times New Roman" panose="02020603050405020304" pitchFamily="18" charset="0"/>
                <a:cs typeface="Times New Roman" panose="02020603050405020304" pitchFamily="18" charset="0"/>
              </a:rPr>
              <a:t> aims to improve network performance and control by categorizing network traffic into different classes or levels of service. This allows network administrators to manage traffic more effectively based on priorities and requirements.</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Traffic Classification</a:t>
            </a:r>
            <a:r>
              <a:rPr lang="en-US" dirty="0">
                <a:solidFill>
                  <a:srgbClr val="C00000"/>
                </a:solidFill>
                <a:latin typeface="Times New Roman" panose="02020603050405020304" pitchFamily="18" charset="0"/>
                <a:cs typeface="Times New Roman" panose="02020603050405020304" pitchFamily="18" charset="0"/>
              </a:rPr>
              <a:t>: Traffic entering a </a:t>
            </a:r>
            <a:r>
              <a:rPr lang="en-US" dirty="0" err="1">
                <a:solidFill>
                  <a:srgbClr val="C00000"/>
                </a:solidFill>
                <a:latin typeface="Times New Roman" panose="02020603050405020304" pitchFamily="18" charset="0"/>
                <a:cs typeface="Times New Roman" panose="02020603050405020304" pitchFamily="18" charset="0"/>
              </a:rPr>
              <a:t>DiffServ</a:t>
            </a:r>
            <a:r>
              <a:rPr lang="en-US" dirty="0">
                <a:solidFill>
                  <a:srgbClr val="C00000"/>
                </a:solidFill>
                <a:latin typeface="Times New Roman" panose="02020603050405020304" pitchFamily="18" charset="0"/>
                <a:cs typeface="Times New Roman" panose="02020603050405020304" pitchFamily="18" charset="0"/>
              </a:rPr>
              <a:t>-enabled network is classified into different classes or behaviors. These classes are typically defined based on criteria such as </a:t>
            </a:r>
            <a:r>
              <a:rPr lang="en-US" b="1" dirty="0">
                <a:solidFill>
                  <a:srgbClr val="C00000"/>
                </a:solidFill>
                <a:latin typeface="Times New Roman" panose="02020603050405020304" pitchFamily="18" charset="0"/>
                <a:cs typeface="Times New Roman" panose="02020603050405020304" pitchFamily="18" charset="0"/>
              </a:rPr>
              <a:t>application type, source/destination address, or protocol.</a:t>
            </a: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Per-Hop-Behavior </a:t>
            </a:r>
            <a:r>
              <a:rPr lang="en-US" b="1" dirty="0">
                <a:solidFill>
                  <a:srgbClr val="C00000"/>
                </a:solidFill>
                <a:latin typeface="Times New Roman" panose="02020603050405020304" pitchFamily="18" charset="0"/>
                <a:cs typeface="Times New Roman" panose="02020603050405020304" pitchFamily="18" charset="0"/>
              </a:rPr>
              <a:t>(PHB)</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DiffServ</a:t>
            </a:r>
            <a:r>
              <a:rPr lang="en-US" dirty="0">
                <a:solidFill>
                  <a:srgbClr val="C00000"/>
                </a:solidFill>
                <a:latin typeface="Times New Roman" panose="02020603050405020304" pitchFamily="18" charset="0"/>
                <a:cs typeface="Times New Roman" panose="02020603050405020304" pitchFamily="18" charset="0"/>
              </a:rPr>
              <a:t> defines several different types of per-hop behaviors, which dictate how traffic in each class </a:t>
            </a:r>
            <a:r>
              <a:rPr lang="en-US" b="1" dirty="0">
                <a:solidFill>
                  <a:srgbClr val="C00000"/>
                </a:solidFill>
                <a:latin typeface="Times New Roman" panose="02020603050405020304" pitchFamily="18" charset="0"/>
                <a:cs typeface="Times New Roman" panose="02020603050405020304" pitchFamily="18" charset="0"/>
              </a:rPr>
              <a:t>should be treated as it travels through a network</a:t>
            </a:r>
            <a:r>
              <a:rPr lang="en-US" dirty="0">
                <a:solidFill>
                  <a:srgbClr val="C00000"/>
                </a:solidFill>
                <a:latin typeface="Times New Roman" panose="02020603050405020304" pitchFamily="18" charset="0"/>
                <a:cs typeface="Times New Roman" panose="02020603050405020304" pitchFamily="18" charset="0"/>
              </a:rPr>
              <a:t>. For example, some traffic may be given expedited forwarding with minimal delay and loss, while other traffic may be given best-effort forwarding.</a:t>
            </a:r>
          </a:p>
          <a:p>
            <a:pPr marL="285750" indent="-285750" algn="just">
              <a:buFont typeface="Arial" panose="020B0604020202020204" pitchFamily="34" charset="0"/>
              <a:buChar char="•"/>
            </a:pPr>
            <a:r>
              <a:rPr lang="en-US" sz="1300" b="1" dirty="0">
                <a:solidFill>
                  <a:srgbClr val="002060"/>
                </a:solidFill>
                <a:latin typeface="Times New Roman" panose="02020603050405020304" pitchFamily="18" charset="0"/>
                <a:cs typeface="Times New Roman" panose="02020603050405020304" pitchFamily="18" charset="0"/>
              </a:rPr>
              <a:t>Differentiated Treatment</a:t>
            </a:r>
            <a:r>
              <a:rPr lang="en-US" sz="1300" dirty="0">
                <a:solidFill>
                  <a:srgbClr val="002060"/>
                </a:solidFill>
                <a:latin typeface="Times New Roman" panose="02020603050405020304" pitchFamily="18" charset="0"/>
                <a:cs typeface="Times New Roman" panose="02020603050405020304" pitchFamily="18" charset="0"/>
              </a:rPr>
              <a:t>: Once traffic is classified and assigned a per-hop behavior, routers and switches along the path can prioritize and forward packets accordingly. This allows for differentiated treatment of traffic based on its class, ensuring that higher-priority traffic receives better service levels.</a:t>
            </a:r>
          </a:p>
          <a:p>
            <a:pPr marL="285750" indent="-285750" algn="just">
              <a:buFont typeface="Arial" panose="020B0604020202020204" pitchFamily="34" charset="0"/>
              <a:buChar char="•"/>
            </a:pPr>
            <a:r>
              <a:rPr lang="en-US" sz="1300" b="1" dirty="0">
                <a:solidFill>
                  <a:srgbClr val="002060"/>
                </a:solidFill>
                <a:latin typeface="Times New Roman" panose="02020603050405020304" pitchFamily="18" charset="0"/>
                <a:cs typeface="Times New Roman" panose="02020603050405020304" pitchFamily="18" charset="0"/>
              </a:rPr>
              <a:t>Scalability and Simplicity</a:t>
            </a:r>
            <a:r>
              <a:rPr lang="en-US" sz="1300" dirty="0">
                <a:solidFill>
                  <a:srgbClr val="002060"/>
                </a:solidFill>
                <a:latin typeface="Times New Roman" panose="02020603050405020304" pitchFamily="18" charset="0"/>
                <a:cs typeface="Times New Roman" panose="02020603050405020304" pitchFamily="18" charset="0"/>
              </a:rPr>
              <a:t>: </a:t>
            </a:r>
            <a:r>
              <a:rPr lang="en-US" sz="1300" dirty="0" err="1">
                <a:solidFill>
                  <a:srgbClr val="002060"/>
                </a:solidFill>
                <a:latin typeface="Times New Roman" panose="02020603050405020304" pitchFamily="18" charset="0"/>
                <a:cs typeface="Times New Roman" panose="02020603050405020304" pitchFamily="18" charset="0"/>
              </a:rPr>
              <a:t>DiffServ</a:t>
            </a:r>
            <a:r>
              <a:rPr lang="en-US" sz="1300" dirty="0">
                <a:solidFill>
                  <a:srgbClr val="002060"/>
                </a:solidFill>
                <a:latin typeface="Times New Roman" panose="02020603050405020304" pitchFamily="18" charset="0"/>
                <a:cs typeface="Times New Roman" panose="02020603050405020304" pitchFamily="18" charset="0"/>
              </a:rPr>
              <a:t> is designed to be scalable and easy to implement compared to older </a:t>
            </a:r>
            <a:r>
              <a:rPr lang="en-US" sz="1300" dirty="0" err="1">
                <a:solidFill>
                  <a:srgbClr val="002060"/>
                </a:solidFill>
                <a:latin typeface="Times New Roman" panose="02020603050405020304" pitchFamily="18" charset="0"/>
                <a:cs typeface="Times New Roman" panose="02020603050405020304" pitchFamily="18" charset="0"/>
              </a:rPr>
              <a:t>QoS</a:t>
            </a:r>
            <a:r>
              <a:rPr lang="en-US" sz="1300" dirty="0">
                <a:solidFill>
                  <a:srgbClr val="002060"/>
                </a:solidFill>
                <a:latin typeface="Times New Roman" panose="02020603050405020304" pitchFamily="18" charset="0"/>
                <a:cs typeface="Times New Roman" panose="02020603050405020304" pitchFamily="18" charset="0"/>
              </a:rPr>
              <a:t> models like Integrated Services (</a:t>
            </a:r>
            <a:r>
              <a:rPr lang="en-US" sz="1300" dirty="0" err="1">
                <a:solidFill>
                  <a:srgbClr val="002060"/>
                </a:solidFill>
                <a:latin typeface="Times New Roman" panose="02020603050405020304" pitchFamily="18" charset="0"/>
                <a:cs typeface="Times New Roman" panose="02020603050405020304" pitchFamily="18" charset="0"/>
              </a:rPr>
              <a:t>IntServ</a:t>
            </a:r>
            <a:r>
              <a:rPr lang="en-US" sz="1300" dirty="0">
                <a:solidFill>
                  <a:srgbClr val="002060"/>
                </a:solidFill>
                <a:latin typeface="Times New Roman" panose="02020603050405020304" pitchFamily="18" charset="0"/>
                <a:cs typeface="Times New Roman" panose="02020603050405020304" pitchFamily="18" charset="0"/>
              </a:rPr>
              <a:t>). By focusing on aggregate traffic classes rather than individual flows, </a:t>
            </a:r>
            <a:r>
              <a:rPr lang="en-US" sz="1300" dirty="0" err="1">
                <a:solidFill>
                  <a:srgbClr val="002060"/>
                </a:solidFill>
                <a:latin typeface="Times New Roman" panose="02020603050405020304" pitchFamily="18" charset="0"/>
                <a:cs typeface="Times New Roman" panose="02020603050405020304" pitchFamily="18" charset="0"/>
              </a:rPr>
              <a:t>DiffServ</a:t>
            </a:r>
            <a:r>
              <a:rPr lang="en-US" sz="1300" dirty="0">
                <a:solidFill>
                  <a:srgbClr val="002060"/>
                </a:solidFill>
                <a:latin typeface="Times New Roman" panose="02020603050405020304" pitchFamily="18" charset="0"/>
                <a:cs typeface="Times New Roman" panose="02020603050405020304" pitchFamily="18" charset="0"/>
              </a:rPr>
              <a:t> reduces the complexity of </a:t>
            </a:r>
            <a:r>
              <a:rPr lang="en-US" sz="1300" dirty="0" err="1">
                <a:solidFill>
                  <a:srgbClr val="002060"/>
                </a:solidFill>
                <a:latin typeface="Times New Roman" panose="02020603050405020304" pitchFamily="18" charset="0"/>
                <a:cs typeface="Times New Roman" panose="02020603050405020304" pitchFamily="18" charset="0"/>
              </a:rPr>
              <a:t>QoS</a:t>
            </a:r>
            <a:r>
              <a:rPr lang="en-US" sz="1300" dirty="0">
                <a:solidFill>
                  <a:srgbClr val="002060"/>
                </a:solidFill>
                <a:latin typeface="Times New Roman" panose="02020603050405020304" pitchFamily="18" charset="0"/>
                <a:cs typeface="Times New Roman" panose="02020603050405020304" pitchFamily="18" charset="0"/>
              </a:rPr>
              <a:t> management in large-scale networks.</a:t>
            </a:r>
          </a:p>
          <a:p>
            <a:pPr marL="285750" indent="-285750" algn="just">
              <a:buFont typeface="Arial" panose="020B0604020202020204" pitchFamily="34" charset="0"/>
              <a:buChar char="•"/>
            </a:pPr>
            <a:r>
              <a:rPr lang="en-US" sz="1300" b="1" dirty="0">
                <a:solidFill>
                  <a:srgbClr val="002060"/>
                </a:solidFill>
                <a:latin typeface="Times New Roman" panose="02020603050405020304" pitchFamily="18" charset="0"/>
                <a:cs typeface="Times New Roman" panose="02020603050405020304" pitchFamily="18" charset="0"/>
              </a:rPr>
              <a:t>Deployment</a:t>
            </a:r>
            <a:r>
              <a:rPr lang="en-US" sz="1300" dirty="0">
                <a:solidFill>
                  <a:srgbClr val="002060"/>
                </a:solidFill>
                <a:latin typeface="Times New Roman" panose="02020603050405020304" pitchFamily="18" charset="0"/>
                <a:cs typeface="Times New Roman" panose="02020603050405020304" pitchFamily="18" charset="0"/>
              </a:rPr>
              <a:t>: </a:t>
            </a:r>
            <a:r>
              <a:rPr lang="en-US" sz="1300" dirty="0" err="1">
                <a:solidFill>
                  <a:srgbClr val="002060"/>
                </a:solidFill>
                <a:latin typeface="Times New Roman" panose="02020603050405020304" pitchFamily="18" charset="0"/>
                <a:cs typeface="Times New Roman" panose="02020603050405020304" pitchFamily="18" charset="0"/>
              </a:rPr>
              <a:t>DiffServ</a:t>
            </a:r>
            <a:r>
              <a:rPr lang="en-US" sz="1300" dirty="0">
                <a:solidFill>
                  <a:srgbClr val="002060"/>
                </a:solidFill>
                <a:latin typeface="Times New Roman" panose="02020603050405020304" pitchFamily="18" charset="0"/>
                <a:cs typeface="Times New Roman" panose="02020603050405020304" pitchFamily="18" charset="0"/>
              </a:rPr>
              <a:t> is commonly implemented in </a:t>
            </a:r>
            <a:r>
              <a:rPr lang="en-US" sz="1300" b="1" dirty="0">
                <a:solidFill>
                  <a:srgbClr val="002060"/>
                </a:solidFill>
                <a:latin typeface="Times New Roman" panose="02020603050405020304" pitchFamily="18" charset="0"/>
                <a:cs typeface="Times New Roman" panose="02020603050405020304" pitchFamily="18" charset="0"/>
              </a:rPr>
              <a:t>enterprise networks, Internet service provider (ISP) networks, </a:t>
            </a:r>
            <a:r>
              <a:rPr lang="en-US" sz="1300" dirty="0">
                <a:solidFill>
                  <a:srgbClr val="002060"/>
                </a:solidFill>
                <a:latin typeface="Times New Roman" panose="02020603050405020304" pitchFamily="18" charset="0"/>
                <a:cs typeface="Times New Roman" panose="02020603050405020304" pitchFamily="18" charset="0"/>
              </a:rPr>
              <a:t>and </a:t>
            </a:r>
            <a:r>
              <a:rPr lang="en-US" sz="1300" b="1" dirty="0">
                <a:solidFill>
                  <a:srgbClr val="002060"/>
                </a:solidFill>
                <a:latin typeface="Times New Roman" panose="02020603050405020304" pitchFamily="18" charset="0"/>
                <a:cs typeface="Times New Roman" panose="02020603050405020304" pitchFamily="18" charset="0"/>
              </a:rPr>
              <a:t>other large-scale networks</a:t>
            </a:r>
            <a:r>
              <a:rPr lang="en-US" sz="1300" dirty="0">
                <a:solidFill>
                  <a:srgbClr val="002060"/>
                </a:solidFill>
                <a:latin typeface="Times New Roman" panose="02020603050405020304" pitchFamily="18" charset="0"/>
                <a:cs typeface="Times New Roman" panose="02020603050405020304" pitchFamily="18" charset="0"/>
              </a:rPr>
              <a:t> where </a:t>
            </a:r>
            <a:r>
              <a:rPr lang="en-US" sz="1300" dirty="0" err="1">
                <a:solidFill>
                  <a:srgbClr val="002060"/>
                </a:solidFill>
                <a:latin typeface="Times New Roman" panose="02020603050405020304" pitchFamily="18" charset="0"/>
                <a:cs typeface="Times New Roman" panose="02020603050405020304" pitchFamily="18" charset="0"/>
              </a:rPr>
              <a:t>QoS</a:t>
            </a:r>
            <a:r>
              <a:rPr lang="en-US" sz="1300" dirty="0">
                <a:solidFill>
                  <a:srgbClr val="002060"/>
                </a:solidFill>
                <a:latin typeface="Times New Roman" panose="02020603050405020304" pitchFamily="18" charset="0"/>
                <a:cs typeface="Times New Roman" panose="02020603050405020304" pitchFamily="18" charset="0"/>
              </a:rPr>
              <a:t> management is crucial for maintaining performance levels and meeting service level agreements (SLAs).</a:t>
            </a:r>
          </a:p>
        </p:txBody>
      </p:sp>
    </p:spTree>
    <p:extLst>
      <p:ext uri="{BB962C8B-B14F-4D97-AF65-F5344CB8AC3E}">
        <p14:creationId xmlns:p14="http://schemas.microsoft.com/office/powerpoint/2010/main" val="3818816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Differentiated Services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137885" y="928915"/>
            <a:ext cx="8853715"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Call-based and flow-based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are two approaches to managing Quality of Service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in networks, each with its own characteristics and applications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Call-Based </a:t>
            </a:r>
            <a:r>
              <a:rPr lang="en-US" b="1" dirty="0" err="1">
                <a:solidFill>
                  <a:srgbClr val="C00000"/>
                </a:solidFill>
                <a:latin typeface="Times New Roman" panose="02020603050405020304" pitchFamily="18" charset="0"/>
                <a:cs typeface="Times New Roman" panose="02020603050405020304" pitchFamily="18" charset="0"/>
              </a:rPr>
              <a:t>QoS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Definition</a:t>
            </a:r>
            <a:r>
              <a:rPr lang="en-US" dirty="0">
                <a:solidFill>
                  <a:srgbClr val="C00000"/>
                </a:solidFill>
                <a:latin typeface="Times New Roman" panose="02020603050405020304" pitchFamily="18" charset="0"/>
                <a:cs typeface="Times New Roman" panose="02020603050405020304" pitchFamily="18" charset="0"/>
              </a:rPr>
              <a:t>: Call-based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also known as c</a:t>
            </a:r>
            <a:r>
              <a:rPr lang="en-US" b="1" dirty="0">
                <a:solidFill>
                  <a:srgbClr val="C00000"/>
                </a:solidFill>
                <a:latin typeface="Times New Roman" panose="02020603050405020304" pitchFamily="18" charset="0"/>
                <a:cs typeface="Times New Roman" panose="02020603050405020304" pitchFamily="18" charset="0"/>
              </a:rPr>
              <a:t>onnection-oriented </a:t>
            </a:r>
            <a:r>
              <a:rPr lang="en-US" b="1" dirty="0" err="1">
                <a:solidFill>
                  <a:srgbClr val="C00000"/>
                </a:solidFill>
                <a:latin typeface="Times New Roman" panose="02020603050405020304" pitchFamily="18" charset="0"/>
                <a:cs typeface="Times New Roman" panose="02020603050405020304" pitchFamily="18" charset="0"/>
              </a:rPr>
              <a:t>QoS</a:t>
            </a:r>
            <a:r>
              <a:rPr lang="en-US" b="1" dirty="0">
                <a:solidFill>
                  <a:srgbClr val="C00000"/>
                </a:solidFill>
                <a:latin typeface="Times New Roman" panose="02020603050405020304" pitchFamily="18" charset="0"/>
                <a:cs typeface="Times New Roman" panose="02020603050405020304" pitchFamily="18" charset="0"/>
              </a:rPr>
              <a:t>, focuses on providing </a:t>
            </a:r>
            <a:r>
              <a:rPr lang="en-US" b="1" dirty="0" err="1">
                <a:solidFill>
                  <a:srgbClr val="C00000"/>
                </a:solidFill>
                <a:latin typeface="Times New Roman" panose="02020603050405020304" pitchFamily="18" charset="0"/>
                <a:cs typeface="Times New Roman" panose="02020603050405020304" pitchFamily="18" charset="0"/>
              </a:rPr>
              <a:t>QoS</a:t>
            </a:r>
            <a:r>
              <a:rPr lang="en-US" b="1" dirty="0">
                <a:solidFill>
                  <a:srgbClr val="C00000"/>
                </a:solidFill>
                <a:latin typeface="Times New Roman" panose="02020603050405020304" pitchFamily="18" charset="0"/>
                <a:cs typeface="Times New Roman" panose="02020603050405020304" pitchFamily="18" charset="0"/>
              </a:rPr>
              <a:t> guarantees for individual network sessions or calls.</a:t>
            </a: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Usage</a:t>
            </a:r>
            <a:r>
              <a:rPr lang="en-US" dirty="0">
                <a:solidFill>
                  <a:srgbClr val="C00000"/>
                </a:solidFill>
                <a:latin typeface="Times New Roman" panose="02020603050405020304" pitchFamily="18" charset="0"/>
                <a:cs typeface="Times New Roman" panose="02020603050405020304" pitchFamily="18" charset="0"/>
              </a:rPr>
              <a:t>: It is commonly used in circuit-switched networks and in VoIP (Voice over IP) systems where each call requires specific bandwidth, latency, and reliability guarantees</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Characteristics</a:t>
            </a:r>
            <a:r>
              <a:rPr lang="en-US" dirty="0">
                <a:solidFill>
                  <a:srgbClr val="002060"/>
                </a:solidFill>
                <a:latin typeface="Times New Roman" panose="02020603050405020304" pitchFamily="18" charset="0"/>
                <a:cs typeface="Times New Roman" panose="02020603050405020304" pitchFamily="18" charset="0"/>
              </a:rPr>
              <a:t>:</a:t>
            </a:r>
          </a:p>
          <a:p>
            <a:pPr marL="285750" lvl="2"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Resources are reserved for each call or session at the time of setup.</a:t>
            </a:r>
          </a:p>
          <a:p>
            <a:pPr marL="285750" lvl="2"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Guarantees can include specific levels of bandwidth, delay, jitter, and packet loss.</a:t>
            </a:r>
          </a:p>
          <a:p>
            <a:pPr marL="285750" lvl="2"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Typically involves signaling protocols (e.g., RSVP - Resource Reservation Protocol) to establish and maintain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parameters for each session.</a:t>
            </a:r>
          </a:p>
          <a:p>
            <a:pPr marL="285750" lvl="2" indent="-285750" algn="just">
              <a:buFont typeface="Arial" panose="020B0604020202020204" pitchFamily="34" charset="0"/>
              <a:buChar char="•"/>
            </a:pPr>
            <a:r>
              <a:rPr lang="en-US" dirty="0" err="1" smtClean="0">
                <a:solidFill>
                  <a:srgbClr val="002060"/>
                </a:solidFill>
                <a:latin typeface="Times New Roman" panose="02020603050405020304" pitchFamily="18" charset="0"/>
                <a:cs typeface="Times New Roman" panose="02020603050405020304" pitchFamily="18" charset="0"/>
              </a:rPr>
              <a:t>QoS</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policies are applied to traffic flows rather than to individual packets or sessions.</a:t>
            </a:r>
          </a:p>
          <a:p>
            <a:pPr marL="285750" lvl="2"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Does not require explicit reservation of resources; instead, it uses mechanisms like </a:t>
            </a:r>
            <a:r>
              <a:rPr lang="en-US" dirty="0" err="1">
                <a:solidFill>
                  <a:srgbClr val="002060"/>
                </a:solidFill>
                <a:latin typeface="Times New Roman" panose="02020603050405020304" pitchFamily="18" charset="0"/>
                <a:cs typeface="Times New Roman" panose="02020603050405020304" pitchFamily="18" charset="0"/>
              </a:rPr>
              <a:t>DiffServ</a:t>
            </a:r>
            <a:r>
              <a:rPr lang="en-US" dirty="0">
                <a:solidFill>
                  <a:srgbClr val="002060"/>
                </a:solidFill>
                <a:latin typeface="Times New Roman" panose="02020603050405020304" pitchFamily="18" charset="0"/>
                <a:cs typeface="Times New Roman" panose="02020603050405020304" pitchFamily="18" charset="0"/>
              </a:rPr>
              <a:t> (Differentiated Services) to mark packets and prioritize them accordingly.</a:t>
            </a: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3508653"/>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114300" algn="just">
              <a:buSzPts val="1800"/>
            </a:pPr>
            <a:endParaRPr lang="en-US" dirty="0" smtClean="0">
              <a:solidFill>
                <a:srgbClr val="C00000"/>
              </a:solidFill>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smtClean="0">
              <a:solidFill>
                <a:srgbClr val="C00000"/>
              </a:solidFill>
              <a:latin typeface="Nunito"/>
            </a:endParaRPr>
          </a:p>
          <a:p>
            <a:pPr algn="just" fontAlgn="base">
              <a:buSzPts val="1800"/>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smtClean="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smtClean="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smtClean="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smtClean="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825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Differentiated Services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137885" y="928915"/>
            <a:ext cx="8853715" cy="3970318"/>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Flow-Based </a:t>
            </a:r>
            <a:r>
              <a:rPr lang="en-US" b="1" dirty="0" err="1">
                <a:solidFill>
                  <a:srgbClr val="C00000"/>
                </a:solidFill>
                <a:latin typeface="Times New Roman" panose="02020603050405020304" pitchFamily="18" charset="0"/>
                <a:cs typeface="Times New Roman" panose="02020603050405020304" pitchFamily="18" charset="0"/>
              </a:rPr>
              <a:t>QoS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Definition</a:t>
            </a:r>
            <a:r>
              <a:rPr lang="en-US" dirty="0">
                <a:solidFill>
                  <a:srgbClr val="C00000"/>
                </a:solidFill>
                <a:latin typeface="Times New Roman" panose="02020603050405020304" pitchFamily="18" charset="0"/>
                <a:cs typeface="Times New Roman" panose="02020603050405020304" pitchFamily="18" charset="0"/>
              </a:rPr>
              <a:t>: Flow-based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also known as connectionless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focuses on managing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based on aggregated traffic flows rather than individual sessions</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Usage</a:t>
            </a:r>
            <a:r>
              <a:rPr lang="en-US" dirty="0">
                <a:solidFill>
                  <a:srgbClr val="C00000"/>
                </a:solidFill>
                <a:latin typeface="Times New Roman" panose="02020603050405020304" pitchFamily="18" charset="0"/>
                <a:cs typeface="Times New Roman" panose="02020603050405020304" pitchFamily="18" charset="0"/>
              </a:rPr>
              <a:t>: It is widely used in IP-based networks (like the Internet) where individual flows (streams of packets) are dynamically handled based on their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requirements</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lvl="1" algn="just"/>
            <a:r>
              <a:rPr lang="en-US" b="1" dirty="0">
                <a:solidFill>
                  <a:srgbClr val="002060"/>
                </a:solidFill>
                <a:latin typeface="Times New Roman" panose="02020603050405020304" pitchFamily="18" charset="0"/>
                <a:cs typeface="Times New Roman" panose="02020603050405020304" pitchFamily="18" charset="0"/>
              </a:rPr>
              <a:t>Characteristics</a:t>
            </a:r>
            <a:r>
              <a:rPr lang="en-US" dirty="0" smtClean="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Traffic is classified into different flows based on criteria such as </a:t>
            </a:r>
            <a:r>
              <a:rPr lang="en-US" b="1" dirty="0">
                <a:solidFill>
                  <a:srgbClr val="002060"/>
                </a:solidFill>
                <a:latin typeface="Times New Roman" panose="02020603050405020304" pitchFamily="18" charset="0"/>
                <a:cs typeface="Times New Roman" panose="02020603050405020304" pitchFamily="18" charset="0"/>
              </a:rPr>
              <a:t>source/destination IP addresses, port numbers, or protocol types</a:t>
            </a:r>
            <a:r>
              <a:rPr lang="en-US" b="1" dirty="0" smtClean="0">
                <a:solidFill>
                  <a:srgbClr val="002060"/>
                </a:solidFill>
                <a:latin typeface="Times New Roman" panose="02020603050405020304" pitchFamily="18" charset="0"/>
                <a:cs typeface="Times New Roman" panose="02020603050405020304" pitchFamily="18" charset="0"/>
              </a:rPr>
              <a:t>.</a:t>
            </a: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policies are applied to traffic flows rather than to individual packets or sessions</a:t>
            </a:r>
            <a:r>
              <a:rPr lang="en-US" dirty="0" smtClean="0">
                <a:solidFill>
                  <a:srgbClr val="002060"/>
                </a:solidFill>
                <a:latin typeface="Times New Roman" panose="02020603050405020304" pitchFamily="18" charset="0"/>
                <a:cs typeface="Times New Roman" panose="02020603050405020304" pitchFamily="18" charset="0"/>
              </a:rPr>
              <a:t>.</a:t>
            </a: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Does not require explicit reservation of resources; instead, it uses mechanisms like </a:t>
            </a:r>
            <a:r>
              <a:rPr lang="en-US" dirty="0" err="1">
                <a:solidFill>
                  <a:srgbClr val="002060"/>
                </a:solidFill>
                <a:latin typeface="Times New Roman" panose="02020603050405020304" pitchFamily="18" charset="0"/>
                <a:cs typeface="Times New Roman" panose="02020603050405020304" pitchFamily="18" charset="0"/>
              </a:rPr>
              <a:t>DiffServ</a:t>
            </a:r>
            <a:r>
              <a:rPr lang="en-US" dirty="0">
                <a:solidFill>
                  <a:srgbClr val="002060"/>
                </a:solidFill>
                <a:latin typeface="Times New Roman" panose="02020603050405020304" pitchFamily="18" charset="0"/>
                <a:cs typeface="Times New Roman" panose="02020603050405020304" pitchFamily="18" charset="0"/>
              </a:rPr>
              <a:t> (Differentiated Services) to mark packets and prioritize them accordingly.</a:t>
            </a: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69277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b="1" dirty="0">
              <a:solidFill>
                <a:srgbClr val="C00000"/>
              </a:solidFill>
              <a:latin typeface="Nunito"/>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268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Differentiated Services-Expedited Traffic</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69277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b="1" dirty="0">
              <a:solidFill>
                <a:srgbClr val="C00000"/>
              </a:solidFill>
              <a:latin typeface="Nunito"/>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04777" y="1063173"/>
            <a:ext cx="8876392" cy="3970318"/>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Expedited Forwarding (EF) is </a:t>
            </a:r>
            <a:r>
              <a:rPr lang="en-US" dirty="0">
                <a:solidFill>
                  <a:srgbClr val="C00000"/>
                </a:solidFill>
                <a:latin typeface="Times New Roman" panose="02020603050405020304" pitchFamily="18" charset="0"/>
                <a:cs typeface="Times New Roman" panose="02020603050405020304" pitchFamily="18" charset="0"/>
              </a:rPr>
              <a:t>a Per-Hop Behavior (PHB) defined within the Differentiated Services (</a:t>
            </a:r>
            <a:r>
              <a:rPr lang="en-US" dirty="0" err="1">
                <a:solidFill>
                  <a:srgbClr val="C00000"/>
                </a:solidFill>
                <a:latin typeface="Times New Roman" panose="02020603050405020304" pitchFamily="18" charset="0"/>
                <a:cs typeface="Times New Roman" panose="02020603050405020304" pitchFamily="18" charset="0"/>
              </a:rPr>
              <a:t>DiffServ</a:t>
            </a:r>
            <a:r>
              <a:rPr lang="en-US" dirty="0">
                <a:solidFill>
                  <a:srgbClr val="C00000"/>
                </a:solidFill>
                <a:latin typeface="Times New Roman" panose="02020603050405020304" pitchFamily="18" charset="0"/>
                <a:cs typeface="Times New Roman" panose="02020603050405020304" pitchFamily="18" charset="0"/>
              </a:rPr>
              <a:t>) framework. It is used to provide a </a:t>
            </a:r>
            <a:r>
              <a:rPr lang="en-US" b="1" dirty="0">
                <a:solidFill>
                  <a:srgbClr val="C00000"/>
                </a:solidFill>
                <a:latin typeface="Times New Roman" panose="02020603050405020304" pitchFamily="18" charset="0"/>
                <a:cs typeface="Times New Roman" panose="02020603050405020304" pitchFamily="18" charset="0"/>
              </a:rPr>
              <a:t>low-loss, low-latency, and low-jitter forwarding treatment</a:t>
            </a:r>
            <a:r>
              <a:rPr lang="en-US" dirty="0">
                <a:solidFill>
                  <a:srgbClr val="C00000"/>
                </a:solidFill>
                <a:latin typeface="Times New Roman" panose="02020603050405020304" pitchFamily="18" charset="0"/>
                <a:cs typeface="Times New Roman" panose="02020603050405020304" pitchFamily="18" charset="0"/>
              </a:rPr>
              <a:t> for certain classes of traffic that require assured quality of service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Purpose</a:t>
            </a:r>
            <a:r>
              <a:rPr lang="en-US" dirty="0">
                <a:solidFill>
                  <a:srgbClr val="C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EF is designed for </a:t>
            </a:r>
            <a:r>
              <a:rPr lang="en-US" b="1" dirty="0">
                <a:solidFill>
                  <a:srgbClr val="C00000"/>
                </a:solidFill>
                <a:latin typeface="Times New Roman" panose="02020603050405020304" pitchFamily="18" charset="0"/>
                <a:cs typeface="Times New Roman" panose="02020603050405020304" pitchFamily="18" charset="0"/>
              </a:rPr>
              <a:t>real-time, delay-sensitive traffic such as voice (VoIP) and video conferencing</a:t>
            </a:r>
            <a:r>
              <a:rPr lang="en-US" dirty="0">
                <a:solidFill>
                  <a:srgbClr val="C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 ensures that packets belonging to an EF class receive </a:t>
            </a:r>
            <a:r>
              <a:rPr lang="en-US" b="1" dirty="0">
                <a:solidFill>
                  <a:srgbClr val="C00000"/>
                </a:solidFill>
                <a:latin typeface="Times New Roman" panose="02020603050405020304" pitchFamily="18" charset="0"/>
                <a:cs typeface="Times New Roman" panose="02020603050405020304" pitchFamily="18" charset="0"/>
              </a:rPr>
              <a:t>preferential treatment through the network</a:t>
            </a:r>
            <a:r>
              <a:rPr lang="en-US" b="1" dirty="0" smtClean="0">
                <a:solidFill>
                  <a:srgbClr val="C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Traffic Characteristics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EF </a:t>
            </a:r>
            <a:r>
              <a:rPr lang="en-US" dirty="0">
                <a:solidFill>
                  <a:srgbClr val="002060"/>
                </a:solidFill>
                <a:latin typeface="Times New Roman" panose="02020603050405020304" pitchFamily="18" charset="0"/>
                <a:cs typeface="Times New Roman" panose="02020603050405020304" pitchFamily="18" charset="0"/>
              </a:rPr>
              <a:t>typically handles traffic with </a:t>
            </a:r>
            <a:r>
              <a:rPr lang="en-US" b="1" dirty="0">
                <a:solidFill>
                  <a:srgbClr val="002060"/>
                </a:solidFill>
                <a:latin typeface="Times New Roman" panose="02020603050405020304" pitchFamily="18" charset="0"/>
                <a:cs typeface="Times New Roman" panose="02020603050405020304" pitchFamily="18" charset="0"/>
              </a:rPr>
              <a:t>strict </a:t>
            </a:r>
            <a:r>
              <a:rPr lang="en-US" b="1" dirty="0" err="1">
                <a:solidFill>
                  <a:srgbClr val="002060"/>
                </a:solidFill>
                <a:latin typeface="Times New Roman" panose="02020603050405020304" pitchFamily="18" charset="0"/>
                <a:cs typeface="Times New Roman" panose="02020603050405020304" pitchFamily="18" charset="0"/>
              </a:rPr>
              <a:t>QoS</a:t>
            </a:r>
            <a:r>
              <a:rPr lang="en-US" b="1" dirty="0">
                <a:solidFill>
                  <a:srgbClr val="002060"/>
                </a:solidFill>
                <a:latin typeface="Times New Roman" panose="02020603050405020304" pitchFamily="18" charset="0"/>
                <a:cs typeface="Times New Roman" panose="02020603050405020304" pitchFamily="18" charset="0"/>
              </a:rPr>
              <a:t> requirements that cannot tolerate delays or packet loss beyond certain thresholds.</a:t>
            </a: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Examples include real-time applications where maintaining a consistent and predictable quality of service is critical</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Behavior</a:t>
            </a:r>
            <a:r>
              <a:rPr lang="en-US" dirty="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EF provides a single, well-defined behavior for packets in the EF class across the network.</a:t>
            </a: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Routers and switches implementing EF prioritize these </a:t>
            </a:r>
            <a:r>
              <a:rPr lang="en-US" b="1" dirty="0">
                <a:solidFill>
                  <a:srgbClr val="002060"/>
                </a:solidFill>
                <a:latin typeface="Times New Roman" panose="02020603050405020304" pitchFamily="18" charset="0"/>
                <a:cs typeface="Times New Roman" panose="02020603050405020304" pitchFamily="18" charset="0"/>
              </a:rPr>
              <a:t>packets over other traffic, ensuring minimal delay, jitter, and loss</a:t>
            </a:r>
            <a:r>
              <a:rPr lang="en-US" b="1"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435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Differentiated Services-Expedited Traffic</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69277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b="1" dirty="0">
              <a:solidFill>
                <a:srgbClr val="C00000"/>
              </a:solidFill>
              <a:latin typeface="Nunito"/>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26546" y="928915"/>
            <a:ext cx="8894082" cy="3970318"/>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Implementation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EF is implemented by marking packets with a specific </a:t>
            </a:r>
            <a:r>
              <a:rPr lang="en-US" b="1" dirty="0" err="1">
                <a:solidFill>
                  <a:srgbClr val="C00000"/>
                </a:solidFill>
                <a:latin typeface="Times New Roman" panose="02020603050405020304" pitchFamily="18" charset="0"/>
                <a:cs typeface="Times New Roman" panose="02020603050405020304" pitchFamily="18" charset="0"/>
              </a:rPr>
              <a:t>DiffServ</a:t>
            </a:r>
            <a:r>
              <a:rPr lang="en-US" b="1" dirty="0">
                <a:solidFill>
                  <a:srgbClr val="C00000"/>
                </a:solidFill>
                <a:latin typeface="Times New Roman" panose="02020603050405020304" pitchFamily="18" charset="0"/>
                <a:cs typeface="Times New Roman" panose="02020603050405020304" pitchFamily="18" charset="0"/>
              </a:rPr>
              <a:t> Code Point (DSCP) value in the IP header.</a:t>
            </a:r>
          </a:p>
          <a:p>
            <a:pPr marL="7429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DSCP value associated with EF is usually </a:t>
            </a:r>
            <a:r>
              <a:rPr lang="en-US" b="1" dirty="0">
                <a:solidFill>
                  <a:srgbClr val="C00000"/>
                </a:solidFill>
                <a:latin typeface="Times New Roman" panose="02020603050405020304" pitchFamily="18" charset="0"/>
                <a:cs typeface="Times New Roman" panose="02020603050405020304" pitchFamily="18" charset="0"/>
              </a:rPr>
              <a:t>46 (decimal) or 101110 (binary)</a:t>
            </a:r>
            <a:r>
              <a:rPr lang="en-US" dirty="0">
                <a:solidFill>
                  <a:srgbClr val="C00000"/>
                </a:solidFill>
                <a:latin typeface="Times New Roman" panose="02020603050405020304" pitchFamily="18" charset="0"/>
                <a:cs typeface="Times New Roman" panose="02020603050405020304" pitchFamily="18" charset="0"/>
              </a:rPr>
              <a:t>, which indicates Expedited Forwarding with a high-priority treatment</a:t>
            </a:r>
            <a:r>
              <a:rPr lang="en-US" dirty="0" smtClean="0">
                <a:solidFill>
                  <a:srgbClr val="C0000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Network Considerations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Networks must be properly configured to support EF, including ensuring sufficient bandwidth and minimal queuing delays for EF traffic.</a:t>
            </a: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Traffic engineering and network design considerations are important to maintain EF performance across the entire network path</a:t>
            </a:r>
            <a:r>
              <a:rPr lang="en-US" dirty="0" smtClean="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Compatibility</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EF can coexist with other </a:t>
            </a:r>
            <a:r>
              <a:rPr lang="en-US" dirty="0" err="1">
                <a:solidFill>
                  <a:srgbClr val="002060"/>
                </a:solidFill>
                <a:latin typeface="Times New Roman" panose="02020603050405020304" pitchFamily="18" charset="0"/>
                <a:cs typeface="Times New Roman" panose="02020603050405020304" pitchFamily="18" charset="0"/>
              </a:rPr>
              <a:t>DiffServ</a:t>
            </a:r>
            <a:r>
              <a:rPr lang="en-US" dirty="0">
                <a:solidFill>
                  <a:srgbClr val="002060"/>
                </a:solidFill>
                <a:latin typeface="Times New Roman" panose="02020603050405020304" pitchFamily="18" charset="0"/>
                <a:cs typeface="Times New Roman" panose="02020603050405020304" pitchFamily="18" charset="0"/>
              </a:rPr>
              <a:t> behaviors such as </a:t>
            </a:r>
            <a:r>
              <a:rPr lang="en-US" b="1" dirty="0">
                <a:solidFill>
                  <a:srgbClr val="002060"/>
                </a:solidFill>
                <a:latin typeface="Times New Roman" panose="02020603050405020304" pitchFamily="18" charset="0"/>
                <a:cs typeface="Times New Roman" panose="02020603050405020304" pitchFamily="18" charset="0"/>
              </a:rPr>
              <a:t>Assured Forwarding (AF), </a:t>
            </a:r>
            <a:r>
              <a:rPr lang="en-US" dirty="0">
                <a:solidFill>
                  <a:srgbClr val="002060"/>
                </a:solidFill>
                <a:latin typeface="Times New Roman" panose="02020603050405020304" pitchFamily="18" charset="0"/>
                <a:cs typeface="Times New Roman" panose="02020603050405020304" pitchFamily="18" charset="0"/>
              </a:rPr>
              <a:t>allowing different traffic classes to receive appropriate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treatments based on their needs</a:t>
            </a:r>
            <a:r>
              <a:rPr lang="en-US" dirty="0" smtClean="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784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Differentiated Services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93175" cy="461665"/>
          </a:xfrm>
          <a:prstGeom prst="rect">
            <a:avLst/>
          </a:prstGeom>
        </p:spPr>
        <p:txBody>
          <a:bodyPr wrap="square">
            <a:spAutoFit/>
          </a:bodyPr>
          <a:lstStyle/>
          <a:p>
            <a:pPr algn="just" fontAlgn="base">
              <a:buSzPts val="1800"/>
            </a:pPr>
            <a:endParaRPr lang="en-US" sz="1200" dirty="0">
              <a:solidFill>
                <a:srgbClr val="002060"/>
              </a:solidFill>
              <a:latin typeface="Nunito"/>
            </a:endParaRPr>
          </a:p>
          <a:p>
            <a:pPr marL="285750" indent="-285750" algn="just" fontAlgn="base">
              <a:buSzPts val="1800"/>
              <a:buFont typeface="Arial" panose="020B0604020202020204" pitchFamily="34" charset="0"/>
              <a:buChar char="•"/>
            </a:pPr>
            <a:endParaRPr lang="en-US" sz="1200" b="1" dirty="0">
              <a:solidFill>
                <a:srgbClr val="C00000"/>
              </a:solidFill>
              <a:latin typeface="Nunito"/>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764930" y="1325256"/>
            <a:ext cx="6341299" cy="2448458"/>
          </a:xfrm>
          <a:prstGeom prst="rect">
            <a:avLst/>
          </a:prstGeom>
        </p:spPr>
      </p:pic>
    </p:spTree>
    <p:extLst>
      <p:ext uri="{BB962C8B-B14F-4D97-AF65-F5344CB8AC3E}">
        <p14:creationId xmlns:p14="http://schemas.microsoft.com/office/powerpoint/2010/main" val="2655632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Differentiated Services-Regular </a:t>
            </a:r>
            <a:r>
              <a:rPr lang="en-US" sz="2400" b="1" dirty="0" err="1" smtClean="0">
                <a:solidFill>
                  <a:srgbClr val="002060"/>
                </a:solidFill>
              </a:rPr>
              <a:t>Trafic</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69277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b="1" dirty="0">
              <a:solidFill>
                <a:srgbClr val="C00000"/>
              </a:solidFill>
              <a:latin typeface="Nunito"/>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26546" y="928915"/>
            <a:ext cx="8894082" cy="4185761"/>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Regular traffic refers </a:t>
            </a:r>
            <a:r>
              <a:rPr lang="en-US" dirty="0">
                <a:solidFill>
                  <a:srgbClr val="C00000"/>
                </a:solidFill>
                <a:latin typeface="Times New Roman" panose="02020603050405020304" pitchFamily="18" charset="0"/>
                <a:cs typeface="Times New Roman" panose="02020603050405020304" pitchFamily="18" charset="0"/>
              </a:rPr>
              <a:t>to the </a:t>
            </a:r>
            <a:r>
              <a:rPr lang="en-US" b="1" dirty="0">
                <a:solidFill>
                  <a:srgbClr val="C00000"/>
                </a:solidFill>
                <a:latin typeface="Times New Roman" panose="02020603050405020304" pitchFamily="18" charset="0"/>
                <a:cs typeface="Times New Roman" panose="02020603050405020304" pitchFamily="18" charset="0"/>
              </a:rPr>
              <a:t>general data traffic that flows through a network</a:t>
            </a:r>
            <a:r>
              <a:rPr lang="en-US" dirty="0">
                <a:solidFill>
                  <a:srgbClr val="C00000"/>
                </a:solidFill>
                <a:latin typeface="Times New Roman" panose="02020603050405020304" pitchFamily="18" charset="0"/>
                <a:cs typeface="Times New Roman" panose="02020603050405020304" pitchFamily="18" charset="0"/>
              </a:rPr>
              <a:t> without requiring specialized Quality of Service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treatment such as Expedited Forwarding (EF) or other prioritization schemes. </a:t>
            </a:r>
            <a:endParaRPr lang="en-US" dirty="0" smtClean="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Characteristics</a:t>
            </a:r>
            <a:r>
              <a:rPr lang="en-US" dirty="0" smtClean="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Best-Effort Delivery</a:t>
            </a:r>
            <a:r>
              <a:rPr lang="en-US" dirty="0">
                <a:solidFill>
                  <a:srgbClr val="C00000"/>
                </a:solidFill>
                <a:latin typeface="Times New Roman" panose="02020603050405020304" pitchFamily="18" charset="0"/>
                <a:cs typeface="Times New Roman" panose="02020603050405020304" pitchFamily="18" charset="0"/>
              </a:rPr>
              <a:t>: Regular traffic is typically handled using a best-effort delivery model, where packets are forwarded on a first-come, first-served basis without any guarantees regarding latency, jitter, or packet loss</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Variable </a:t>
            </a:r>
            <a:r>
              <a:rPr lang="en-US" b="1"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It may experience varying levels of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depending on network congestion, available bandwidth, and the network's overall load at any given time</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Typical Applications</a:t>
            </a:r>
            <a:r>
              <a:rPr lang="en-US" dirty="0">
                <a:solidFill>
                  <a:srgbClr val="002060"/>
                </a:solidFill>
                <a:latin typeface="Times New Roman" panose="02020603050405020304" pitchFamily="18" charset="0"/>
                <a:cs typeface="Times New Roman" panose="02020603050405020304" pitchFamily="18" charset="0"/>
              </a:rPr>
              <a:t>: Examples of regular traffic include </a:t>
            </a:r>
            <a:r>
              <a:rPr lang="en-US" b="1" dirty="0">
                <a:solidFill>
                  <a:srgbClr val="002060"/>
                </a:solidFill>
                <a:latin typeface="Times New Roman" panose="02020603050405020304" pitchFamily="18" charset="0"/>
                <a:cs typeface="Times New Roman" panose="02020603050405020304" pitchFamily="18" charset="0"/>
              </a:rPr>
              <a:t>web browsing, email, file downloads, and non-real-time data transfers that do not require immediate or guaranteed delivery</a:t>
            </a:r>
            <a:r>
              <a:rPr lang="en-US" b="1" dirty="0" smtClean="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Handling in Networks</a:t>
            </a:r>
            <a:r>
              <a:rPr lang="en-US" dirty="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b="1" dirty="0" err="1">
                <a:solidFill>
                  <a:srgbClr val="002060"/>
                </a:solidFill>
                <a:latin typeface="Times New Roman" panose="02020603050405020304" pitchFamily="18" charset="0"/>
                <a:cs typeface="Times New Roman" panose="02020603050405020304" pitchFamily="18" charset="0"/>
              </a:rPr>
              <a:t>DiffServ</a:t>
            </a:r>
            <a:r>
              <a:rPr lang="en-US" b="1" dirty="0">
                <a:solidFill>
                  <a:srgbClr val="002060"/>
                </a:solidFill>
                <a:latin typeface="Times New Roman" panose="02020603050405020304" pitchFamily="18" charset="0"/>
                <a:cs typeface="Times New Roman" panose="02020603050405020304" pitchFamily="18" charset="0"/>
              </a:rPr>
              <a:t> and Class of Service (</a:t>
            </a:r>
            <a:r>
              <a:rPr lang="en-US" b="1" dirty="0" err="1">
                <a:solidFill>
                  <a:srgbClr val="002060"/>
                </a:solidFill>
                <a:latin typeface="Times New Roman" panose="02020603050405020304" pitchFamily="18" charset="0"/>
                <a:cs typeface="Times New Roman" panose="02020603050405020304" pitchFamily="18" charset="0"/>
              </a:rPr>
              <a:t>CoS</a:t>
            </a:r>
            <a:r>
              <a:rPr lang="en-US" b="1" dirty="0">
                <a:solidFill>
                  <a:srgbClr val="00206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 In networks that implement </a:t>
            </a:r>
            <a:r>
              <a:rPr lang="en-US" dirty="0" err="1">
                <a:solidFill>
                  <a:srgbClr val="002060"/>
                </a:solidFill>
                <a:latin typeface="Times New Roman" panose="02020603050405020304" pitchFamily="18" charset="0"/>
                <a:cs typeface="Times New Roman" panose="02020603050405020304" pitchFamily="18" charset="0"/>
              </a:rPr>
              <a:t>DiffServ</a:t>
            </a:r>
            <a:r>
              <a:rPr lang="en-US" dirty="0">
                <a:solidFill>
                  <a:srgbClr val="002060"/>
                </a:solidFill>
                <a:latin typeface="Times New Roman" panose="02020603050405020304" pitchFamily="18" charset="0"/>
                <a:cs typeface="Times New Roman" panose="02020603050405020304" pitchFamily="18" charset="0"/>
              </a:rPr>
              <a:t>, regular traffic might be assigned to a default or lower-priority class of service compared to more critical traffic types like voice or video.</a:t>
            </a: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Queuing and Congestion Management</a:t>
            </a:r>
            <a:r>
              <a:rPr lang="en-US" dirty="0">
                <a:solidFill>
                  <a:srgbClr val="002060"/>
                </a:solidFill>
                <a:latin typeface="Times New Roman" panose="02020603050405020304" pitchFamily="18" charset="0"/>
                <a:cs typeface="Times New Roman" panose="02020603050405020304" pitchFamily="18" charset="0"/>
              </a:rPr>
              <a:t>: Routers and switches may use various queuing and congestion management mechanisms (e.g., FIFO, Tail Drop) for regular traffic to ensure fair sharing of network resources among all users.</a:t>
            </a:r>
          </a:p>
          <a:p>
            <a:pPr marL="7429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47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Differentiated Services-</a:t>
            </a:r>
            <a:r>
              <a:rPr lang="en-US" sz="2400" b="1" dirty="0" err="1" smtClean="0">
                <a:solidFill>
                  <a:srgbClr val="002060"/>
                </a:solidFill>
              </a:rPr>
              <a:t>RegularTraffic</a:t>
            </a:r>
            <a:r>
              <a:rPr lang="en-US" sz="2400" b="1" dirty="0" smtClean="0">
                <a:solidFill>
                  <a:srgbClr val="002060"/>
                </a:solidFill>
              </a:rPr>
              <a:t> </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877163"/>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93175" cy="3693319"/>
          </a:xfrm>
          <a:prstGeom prst="rect">
            <a:avLst/>
          </a:prstGeom>
        </p:spPr>
        <p:txBody>
          <a:bodyPr wrap="square">
            <a:spAutoFit/>
          </a:bodyPr>
          <a:lstStyle/>
          <a:p>
            <a:pPr lvl="0" algn="just" eaLnBrk="0" fontAlgn="base" hangingPunct="0">
              <a:spcBef>
                <a:spcPct val="0"/>
              </a:spcBef>
              <a:spcAft>
                <a:spcPct val="0"/>
              </a:spcAft>
              <a:buClrTx/>
            </a:pPr>
            <a:r>
              <a:rPr lang="en-US" altLang="en-US" b="1" dirty="0" err="1">
                <a:solidFill>
                  <a:srgbClr val="C00000"/>
                </a:solidFill>
                <a:latin typeface="Times New Roman" panose="02020603050405020304" pitchFamily="18" charset="0"/>
                <a:cs typeface="Times New Roman" panose="02020603050405020304" pitchFamily="18" charset="0"/>
              </a:rPr>
              <a:t>QoS</a:t>
            </a:r>
            <a:r>
              <a:rPr lang="en-US" altLang="en-US" b="1" dirty="0">
                <a:solidFill>
                  <a:srgbClr val="C00000"/>
                </a:solidFill>
                <a:latin typeface="Times New Roman" panose="02020603050405020304" pitchFamily="18" charset="0"/>
                <a:cs typeface="Times New Roman" panose="02020603050405020304" pitchFamily="18" charset="0"/>
              </a:rPr>
              <a:t> Considerations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Impact of Congestion</a:t>
            </a:r>
            <a:r>
              <a:rPr lang="en-US" altLang="en-US" dirty="0">
                <a:solidFill>
                  <a:srgbClr val="C00000"/>
                </a:solidFill>
                <a:latin typeface="Times New Roman" panose="02020603050405020304" pitchFamily="18" charset="0"/>
                <a:cs typeface="Times New Roman" panose="02020603050405020304" pitchFamily="18" charset="0"/>
              </a:rPr>
              <a:t>: During periods of network congestion, regular traffic may experience increased latency or packet loss as resources are prioritized for higher-priority traffic classes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Service Level Agreements (SLAs)</a:t>
            </a:r>
            <a:r>
              <a:rPr lang="en-US" altLang="en-US" dirty="0">
                <a:solidFill>
                  <a:srgbClr val="C00000"/>
                </a:solidFill>
                <a:latin typeface="Times New Roman" panose="02020603050405020304" pitchFamily="18" charset="0"/>
                <a:cs typeface="Times New Roman" panose="02020603050405020304" pitchFamily="18" charset="0"/>
              </a:rPr>
              <a:t>: Businesses and service providers may define SLAs that specify the acceptable </a:t>
            </a:r>
            <a:r>
              <a:rPr lang="en-US" altLang="en-US" dirty="0" err="1">
                <a:solidFill>
                  <a:srgbClr val="C00000"/>
                </a:solidFill>
                <a:latin typeface="Times New Roman" panose="02020603050405020304" pitchFamily="18" charset="0"/>
                <a:cs typeface="Times New Roman" panose="02020603050405020304" pitchFamily="18" charset="0"/>
              </a:rPr>
              <a:t>QoS</a:t>
            </a:r>
            <a:r>
              <a:rPr lang="en-US" altLang="en-US" dirty="0">
                <a:solidFill>
                  <a:srgbClr val="C00000"/>
                </a:solidFill>
                <a:latin typeface="Times New Roman" panose="02020603050405020304" pitchFamily="18" charset="0"/>
                <a:cs typeface="Times New Roman" panose="02020603050405020304" pitchFamily="18" charset="0"/>
              </a:rPr>
              <a:t> levels for regular traffic, ensuring that it meets minimum performance standards even under load</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altLang="en-US" b="1" dirty="0">
                <a:solidFill>
                  <a:srgbClr val="002060"/>
                </a:solidFill>
                <a:latin typeface="Times New Roman" panose="02020603050405020304" pitchFamily="18" charset="0"/>
                <a:cs typeface="Times New Roman" panose="02020603050405020304" pitchFamily="18" charset="0"/>
              </a:rPr>
              <a:t>Implementation</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DSCP Marking</a:t>
            </a:r>
            <a:r>
              <a:rPr lang="en-US" altLang="en-US" dirty="0">
                <a:solidFill>
                  <a:srgbClr val="002060"/>
                </a:solidFill>
                <a:latin typeface="Times New Roman" panose="02020603050405020304" pitchFamily="18" charset="0"/>
                <a:cs typeface="Times New Roman" panose="02020603050405020304" pitchFamily="18" charset="0"/>
              </a:rPr>
              <a:t>: Regular traffic is often marked with a standard </a:t>
            </a:r>
            <a:r>
              <a:rPr lang="en-US" altLang="en-US" b="1" dirty="0">
                <a:solidFill>
                  <a:srgbClr val="002060"/>
                </a:solidFill>
                <a:latin typeface="Times New Roman" panose="02020603050405020304" pitchFamily="18" charset="0"/>
                <a:cs typeface="Times New Roman" panose="02020603050405020304" pitchFamily="18" charset="0"/>
              </a:rPr>
              <a:t>DSCP value (e.g., 0 or 1) </a:t>
            </a:r>
            <a:r>
              <a:rPr lang="en-US" altLang="en-US" dirty="0">
                <a:solidFill>
                  <a:srgbClr val="002060"/>
                </a:solidFill>
                <a:latin typeface="Times New Roman" panose="02020603050405020304" pitchFamily="18" charset="0"/>
                <a:cs typeface="Times New Roman" panose="02020603050405020304" pitchFamily="18" charset="0"/>
              </a:rPr>
              <a:t>to indicate best-effort forwarding treatment within the </a:t>
            </a:r>
            <a:r>
              <a:rPr lang="en-US" altLang="en-US" dirty="0" err="1">
                <a:solidFill>
                  <a:srgbClr val="002060"/>
                </a:solidFill>
                <a:latin typeface="Times New Roman" panose="02020603050405020304" pitchFamily="18" charset="0"/>
                <a:cs typeface="Times New Roman" panose="02020603050405020304" pitchFamily="18" charset="0"/>
              </a:rPr>
              <a:t>DiffServ</a:t>
            </a:r>
            <a:r>
              <a:rPr lang="en-US" altLang="en-US" dirty="0">
                <a:solidFill>
                  <a:srgbClr val="002060"/>
                </a:solidFill>
                <a:latin typeface="Times New Roman" panose="02020603050405020304" pitchFamily="18" charset="0"/>
                <a:cs typeface="Times New Roman" panose="02020603050405020304" pitchFamily="18" charset="0"/>
              </a:rPr>
              <a:t> framework</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Traffic Engineering</a:t>
            </a:r>
            <a:r>
              <a:rPr lang="en-US" altLang="en-US" dirty="0">
                <a:solidFill>
                  <a:srgbClr val="002060"/>
                </a:solidFill>
                <a:latin typeface="Times New Roman" panose="02020603050405020304" pitchFamily="18" charset="0"/>
                <a:cs typeface="Times New Roman" panose="02020603050405020304" pitchFamily="18" charset="0"/>
              </a:rPr>
              <a:t>: Network administrators may perform traffic engineering to optimize regular traffic flow and mitigate congestion impacts through techniques like load balancing and route optimization.</a:t>
            </a:r>
          </a:p>
          <a:p>
            <a:pPr algn="just" fontAlgn="base">
              <a:buSzPts val="1800"/>
            </a:pPr>
            <a:endParaRPr lang="en-US" sz="1200" dirty="0">
              <a:solidFill>
                <a:srgbClr val="002060"/>
              </a:solidFill>
              <a:latin typeface="Nunito"/>
            </a:endParaRPr>
          </a:p>
          <a:p>
            <a:pPr marL="285750" indent="-285750" algn="just" fontAlgn="base">
              <a:buSzPts val="1800"/>
              <a:buFont typeface="Arial" panose="020B0604020202020204" pitchFamily="34" charset="0"/>
              <a:buChar char="•"/>
            </a:pPr>
            <a:endParaRPr lang="en-US" sz="1200" b="1" dirty="0">
              <a:solidFill>
                <a:srgbClr val="C00000"/>
              </a:solidFill>
              <a:latin typeface="Nunito"/>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908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1968</TotalTime>
  <Words>1919</Words>
  <Application>Microsoft Office PowerPoint</Application>
  <PresentationFormat>On-screen Show (16:9)</PresentationFormat>
  <Paragraphs>295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Noto Sans</vt:lpstr>
      <vt:lpstr>Nunito</vt:lpstr>
      <vt:lpstr>Roboto</vt:lpstr>
      <vt:lpstr>Times New Roman</vt:lpstr>
      <vt:lpstr>var(--font-primary)</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287</cp:revision>
  <dcterms:modified xsi:type="dcterms:W3CDTF">2024-07-26T05:37:03Z</dcterms:modified>
</cp:coreProperties>
</file>