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19"/>
  </p:notesMasterIdLst>
  <p:handoutMasterIdLst>
    <p:handoutMasterId r:id="rId20"/>
  </p:handoutMasterIdLst>
  <p:sldIdLst>
    <p:sldId id="349" r:id="rId2"/>
    <p:sldId id="350" r:id="rId3"/>
    <p:sldId id="351" r:id="rId4"/>
    <p:sldId id="352" r:id="rId5"/>
    <p:sldId id="353" r:id="rId6"/>
    <p:sldId id="355" r:id="rId7"/>
    <p:sldId id="356" r:id="rId8"/>
    <p:sldId id="357" r:id="rId9"/>
    <p:sldId id="358" r:id="rId10"/>
    <p:sldId id="359" r:id="rId11"/>
    <p:sldId id="360" r:id="rId12"/>
    <p:sldId id="363" r:id="rId13"/>
    <p:sldId id="361" r:id="rId14"/>
    <p:sldId id="362" r:id="rId15"/>
    <p:sldId id="364" r:id="rId16"/>
    <p:sldId id="365" r:id="rId17"/>
    <p:sldId id="366"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5" d="100"/>
          <a:sy n="105" d="100"/>
        </p:scale>
        <p:origin x="710" y="86"/>
      </p:cViewPr>
      <p:guideLst>
        <p:guide orient="horz" pos="1620"/>
        <p:guide pos="2880"/>
      </p:guideLst>
    </p:cSldViewPr>
  </p:slideViewPr>
  <p:notesTextViewPr>
    <p:cViewPr>
      <p:scale>
        <a:sx n="3" d="2"/>
        <a:sy n="3" d="2"/>
      </p:scale>
      <p:origin x="0" y="0"/>
    </p:cViewPr>
  </p:notesTextViewPr>
  <p:notesViewPr>
    <p:cSldViewPr snapToGrid="0">
      <p:cViewPr varScale="1">
        <p:scale>
          <a:sx n="75" d="100"/>
          <a:sy n="75" d="100"/>
        </p:scale>
        <p:origin x="3066" y="2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7190C68C-FA64-8808-59DE-D20750CB28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xmlns="" id="{3432E8D8-7C75-199D-4858-76BD8D21FA9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FA7656-CE36-42D4-983C-4D4DD8F88F38}" type="datetimeFigureOut">
              <a:rPr lang="en-IN" smtClean="0"/>
              <a:t>29-07-2024</a:t>
            </a:fld>
            <a:endParaRPr lang="en-IN"/>
          </a:p>
        </p:txBody>
      </p:sp>
      <p:sp>
        <p:nvSpPr>
          <p:cNvPr id="4" name="Footer Placeholder 3">
            <a:extLst>
              <a:ext uri="{FF2B5EF4-FFF2-40B4-BE49-F238E27FC236}">
                <a16:creationId xmlns:a16="http://schemas.microsoft.com/office/drawing/2014/main" xmlns="" id="{1556F7F8-ABCC-1CF9-9524-CB2DCB43F73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xmlns="" id="{EA8C5AE9-6173-1EE2-0EB9-92FBC6A5208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7CBDB4-C371-461E-B20D-3E2505CBC0CB}" type="slidenum">
              <a:rPr lang="en-IN" smtClean="0"/>
              <a:t>‹#›</a:t>
            </a:fld>
            <a:endParaRPr lang="en-IN"/>
          </a:p>
        </p:txBody>
      </p:sp>
    </p:spTree>
    <p:extLst>
      <p:ext uri="{BB962C8B-B14F-4D97-AF65-F5344CB8AC3E}">
        <p14:creationId xmlns:p14="http://schemas.microsoft.com/office/powerpoint/2010/main" val="32893467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9601116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67675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449274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8337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711894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58280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047086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128240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069820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0294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56538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26282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16606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06302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08462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69746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07722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326723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53250" y="222097"/>
            <a:ext cx="8520600" cy="572700"/>
          </a:xfrm>
          <a:prstGeom prst="rect">
            <a:avLst/>
          </a:prstGeom>
        </p:spPr>
        <p:txBody>
          <a:bodyPr spcFirstLastPara="1" wrap="square" lIns="91425" tIns="91425" rIns="91425" bIns="91425" anchor="t"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7" name="Google Shape;17;p3"/>
          <p:cNvSpPr txBox="1">
            <a:spLocks noGrp="1"/>
          </p:cNvSpPr>
          <p:nvPr>
            <p:ph type="body" idx="1"/>
          </p:nvPr>
        </p:nvSpPr>
        <p:spPr>
          <a:xfrm>
            <a:off x="253250" y="1857500"/>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dirty="0"/>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19" name="Google Shape;19;p3"/>
          <p:cNvPicPr preferRelativeResize="0"/>
          <p:nvPr/>
        </p:nvPicPr>
        <p:blipFill>
          <a:blip r:embed="rId2">
            <a:alphaModFix/>
          </a:blip>
          <a:stretch>
            <a:fillRect/>
          </a:stretch>
        </p:blipFill>
        <p:spPr>
          <a:xfrm>
            <a:off x="6983600" y="415175"/>
            <a:ext cx="1974051" cy="300175"/>
          </a:xfrm>
          <a:prstGeom prst="rect">
            <a:avLst/>
          </a:prstGeom>
          <a:noFill/>
          <a:ln>
            <a:noFill/>
          </a:ln>
        </p:spPr>
      </p:pic>
      <p:grpSp>
        <p:nvGrpSpPr>
          <p:cNvPr id="8" name="Group 7">
            <a:extLst>
              <a:ext uri="{FF2B5EF4-FFF2-40B4-BE49-F238E27FC236}">
                <a16:creationId xmlns:a16="http://schemas.microsoft.com/office/drawing/2014/main" xmlns="" id="{1A191C25-1A3C-0ABA-1BDF-1963DBAC3409}"/>
              </a:ext>
            </a:extLst>
          </p:cNvPr>
          <p:cNvGrpSpPr/>
          <p:nvPr userDrawn="1"/>
        </p:nvGrpSpPr>
        <p:grpSpPr>
          <a:xfrm>
            <a:off x="0" y="0"/>
            <a:ext cx="9144000" cy="5143500"/>
            <a:chOff x="0" y="0"/>
            <a:chExt cx="9144000" cy="5143500"/>
          </a:xfrm>
        </p:grpSpPr>
        <p:sp>
          <p:nvSpPr>
            <p:cNvPr id="7" name="Rectangle 6">
              <a:extLst>
                <a:ext uri="{FF2B5EF4-FFF2-40B4-BE49-F238E27FC236}">
                  <a16:creationId xmlns:a16="http://schemas.microsoft.com/office/drawing/2014/main" xmlns="" id="{C8D4B067-D304-59F5-C1BC-25D90471A9F8}"/>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3" name="Straight Connector 2">
              <a:extLst>
                <a:ext uri="{FF2B5EF4-FFF2-40B4-BE49-F238E27FC236}">
                  <a16:creationId xmlns:a16="http://schemas.microsoft.com/office/drawing/2014/main" xmlns="" id="{88F6D0E5-7268-8606-D4CC-27D4078965D9}"/>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extLst>
    <p:ext uri="{DCECCB84-F9BA-43D5-87BE-67443E8EF086}">
      <p15:sldGuideLst xmlns:p15="http://schemas.microsoft.com/office/powerpoint/2012/main">
        <p15:guide id="1" orient="horz" pos="413">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471238" y="219909"/>
            <a:ext cx="8520600" cy="572700"/>
          </a:xfrm>
          <a:prstGeom prst="rect">
            <a:avLst/>
          </a:prstGeom>
        </p:spPr>
        <p:txBody>
          <a:bodyPr spcFirstLastPara="1" wrap="square" lIns="91425" tIns="91425" rIns="91425" bIns="91425" anchor="t"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22" name="Google Shape;22;p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xmlns="" id="{62A04933-B448-B54B-368F-D9864F99C3A4}"/>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xmlns="" id="{2A9F246C-D9AB-75C5-258E-893E4432839C}"/>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xmlns="" id="{8D5432EC-B246-6FD2-286E-8AEAD1C2DE16}"/>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xmlns="" id="{4A779A5B-3A79-3A99-AE59-E12991F27693}"/>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91725" y="776500"/>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xmlns="" id="{F4586A1D-9758-264A-C18A-C7281B9C77C6}"/>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xmlns="" id="{C6F9681E-7DB4-ECC6-58A3-5C8DA42E0C32}"/>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xmlns="" id="{830C0281-BB4E-BC14-1020-F038B28DD426}"/>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xmlns="" id="{30FD36F3-82E4-9820-7B3C-EEEDB9BF4D4E}"/>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6"/>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xmlns="" id="{63E1900F-C300-4F53-0B26-090E6E9EE205}"/>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xmlns="" id="{620A2E88-C0C5-F3E1-BFDE-CCAFCC8CAECD}"/>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xmlns="" id="{78143065-A6F6-FC7E-E618-2984DF46D117}"/>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xmlns="" id="{1603F88D-723E-D5A2-5042-938B1131CB19}"/>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xmlns="" id="{4C6107CA-D479-DBD9-442B-86DAA3339DF7}"/>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xmlns="" id="{DF8C45B5-43CE-0687-BBDC-28955F0D65E0}"/>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xmlns="" id="{5DF10958-A5EA-E472-8211-7F522F2CB3A3}"/>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xmlns="" id="{9E3FEB3E-4F61-44F2-9AAE-1A3F0BC4987E}"/>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xmlns="" id="{4B80D59B-9DFE-4595-F8A3-0013247AD4D0}"/>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xmlns="" id="{EE62799D-B28B-3CB1-D50D-DD86F6B6AF93}"/>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xmlns="" id="{7463A03A-9863-B929-6FD2-F2BEBAA76FAB}"/>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xmlns="" id="{EE93E7E5-1903-8F06-EB29-347874908DDD}"/>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9"/>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xmlns="" id="{29DD75D0-7AAD-DBAE-B237-73B7EEE84BA0}"/>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xmlns="" id="{61EBF5A7-032C-2FEC-A530-5DDAED5DFD38}"/>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xmlns="" id="{5D710205-E448-248A-F1A8-714D3E07A8E6}"/>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xmlns="" id="{C3ED8E06-7678-1E49-4DD3-8274B819AD4B}"/>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0"/>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0"/>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xmlns="" id="{8C6D8B5F-E71F-89BC-8E87-3A30BD1A4CC9}"/>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xmlns="" id="{C1D23F59-17D7-E341-3EEF-E0BB0BF998D9}"/>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xmlns="" id="{B515A719-DA34-2E01-979A-46397BB11384}"/>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xmlns="" id="{22B0660F-D9C4-5DA1-78EE-8553930B3A5E}"/>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xmlns="" id="{FC28A863-5B0F-9BCA-A385-49253AD43076}"/>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xmlns="" id="{D7D09F3A-36FC-0746-667D-6B93C1215C86}"/>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xmlns="" id="{778F927E-55A4-6336-27F0-54CC04169F90}"/>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xmlns="" id="{5E7FB4EA-C9D5-7BAD-842D-836A077342B2}"/>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37051" y="168324"/>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06800"/>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a:blip r:embed="rId12">
            <a:alphaModFix/>
          </a:blip>
          <a:stretch>
            <a:fillRect/>
          </a:stretch>
        </p:blipFill>
        <p:spPr>
          <a:xfrm>
            <a:off x="216000" y="216000"/>
            <a:ext cx="1507681" cy="647999"/>
          </a:xfrm>
          <a:prstGeom prst="rect">
            <a:avLst/>
          </a:prstGeom>
          <a:noFill/>
          <a:ln>
            <a:noFill/>
          </a:ln>
        </p:spPr>
      </p:pic>
      <p:sp>
        <p:nvSpPr>
          <p:cNvPr id="5" name="Rectangle 4">
            <a:extLst>
              <a:ext uri="{FF2B5EF4-FFF2-40B4-BE49-F238E27FC236}">
                <a16:creationId xmlns:a16="http://schemas.microsoft.com/office/drawing/2014/main" xmlns="" id="{6E59EC21-A6EB-AA16-2565-465E8F414E64}"/>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Internetworking</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877163"/>
          </a:xfrm>
          <a:prstGeom prst="rect">
            <a:avLst/>
          </a:prstGeom>
        </p:spPr>
        <p:txBody>
          <a:bodyPr wrap="square">
            <a:spAutoFit/>
          </a:bodyPr>
          <a:lstStyle/>
          <a:p>
            <a:pPr lvl="0" eaLnBrk="0" fontAlgn="base" hangingPunct="0">
              <a:spcBef>
                <a:spcPct val="0"/>
              </a:spcBef>
              <a:spcAft>
                <a:spcPct val="0"/>
              </a:spcAft>
              <a:buClrTx/>
            </a:pPr>
            <a:endParaRPr lang="en-US" altLang="en-US" sz="1200" dirty="0">
              <a:solidFill>
                <a:srgbClr val="002060"/>
              </a:solidFill>
              <a:latin typeface="Arial" panose="020B0604020202020204" pitchFamily="34" charset="0"/>
            </a:endParaRPr>
          </a:p>
          <a:p>
            <a:pPr marL="285750" indent="-285750" algn="just" fontAlgn="base">
              <a:buFont typeface="Arial" panose="020B0604020202020204" pitchFamily="34" charset="0"/>
              <a:buChar char="•"/>
            </a:pPr>
            <a:endParaRPr lang="en-US" sz="1300" dirty="0" smtClean="0">
              <a:solidFill>
                <a:srgbClr val="C0000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2"/>
          <p:cNvSpPr/>
          <p:nvPr/>
        </p:nvSpPr>
        <p:spPr>
          <a:xfrm>
            <a:off x="155575" y="850564"/>
            <a:ext cx="8904513" cy="4185761"/>
          </a:xfrm>
          <a:prstGeom prst="rect">
            <a:avLst/>
          </a:prstGeom>
        </p:spPr>
        <p:txBody>
          <a:bodyPr wrap="square">
            <a:spAutoFit/>
          </a:bodyPr>
          <a:lstStyle/>
          <a:p>
            <a:pPr marL="285750" indent="-285750" algn="just" fontAlgn="base">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Internetworking </a:t>
            </a:r>
            <a:r>
              <a:rPr lang="en-US" dirty="0">
                <a:solidFill>
                  <a:srgbClr val="C00000"/>
                </a:solidFill>
                <a:latin typeface="Times New Roman" panose="02020603050405020304" pitchFamily="18" charset="0"/>
                <a:cs typeface="Times New Roman" panose="02020603050405020304" pitchFamily="18" charset="0"/>
              </a:rPr>
              <a:t>is </a:t>
            </a:r>
            <a:r>
              <a:rPr lang="en-US" dirty="0" smtClean="0">
                <a:solidFill>
                  <a:srgbClr val="C00000"/>
                </a:solidFill>
                <a:latin typeface="Times New Roman" panose="02020603050405020304" pitchFamily="18" charset="0"/>
                <a:cs typeface="Times New Roman" panose="02020603050405020304" pitchFamily="18" charset="0"/>
              </a:rPr>
              <a:t> networks of networks established </a:t>
            </a:r>
            <a:r>
              <a:rPr lang="en-US" dirty="0">
                <a:solidFill>
                  <a:srgbClr val="C00000"/>
                </a:solidFill>
                <a:latin typeface="Times New Roman" panose="02020603050405020304" pitchFamily="18" charset="0"/>
                <a:cs typeface="Times New Roman" panose="02020603050405020304" pitchFamily="18" charset="0"/>
              </a:rPr>
              <a:t>through </a:t>
            </a:r>
            <a:r>
              <a:rPr lang="en-US" dirty="0" smtClean="0">
                <a:solidFill>
                  <a:srgbClr val="C00000"/>
                </a:solidFill>
                <a:latin typeface="Times New Roman" panose="02020603050405020304" pitchFamily="18" charset="0"/>
                <a:cs typeface="Times New Roman" panose="02020603050405020304" pitchFamily="18" charset="0"/>
              </a:rPr>
              <a:t>routers </a:t>
            </a:r>
            <a:r>
              <a:rPr lang="en-US" dirty="0">
                <a:solidFill>
                  <a:srgbClr val="C00000"/>
                </a:solidFill>
                <a:latin typeface="Times New Roman" panose="02020603050405020304" pitchFamily="18" charset="0"/>
                <a:cs typeface="Times New Roman" panose="02020603050405020304" pitchFamily="18" charset="0"/>
              </a:rPr>
              <a:t>or </a:t>
            </a:r>
            <a:r>
              <a:rPr lang="en-US" dirty="0" smtClean="0">
                <a:solidFill>
                  <a:srgbClr val="C00000"/>
                </a:solidFill>
                <a:latin typeface="Times New Roman" panose="02020603050405020304" pitchFamily="18" charset="0"/>
                <a:cs typeface="Times New Roman" panose="02020603050405020304" pitchFamily="18" charset="0"/>
              </a:rPr>
              <a:t>gateways</a:t>
            </a:r>
          </a:p>
          <a:p>
            <a:pPr marL="285750" indent="-285750" algn="just" fontAlgn="base">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This </a:t>
            </a:r>
            <a:r>
              <a:rPr lang="en-US" dirty="0">
                <a:solidFill>
                  <a:srgbClr val="C00000"/>
                </a:solidFill>
                <a:latin typeface="Times New Roman" panose="02020603050405020304" pitchFamily="18" charset="0"/>
                <a:cs typeface="Times New Roman" panose="02020603050405020304" pitchFamily="18" charset="0"/>
              </a:rPr>
              <a:t>interconnection is often among or between </a:t>
            </a:r>
            <a:r>
              <a:rPr lang="en-US" b="1" dirty="0">
                <a:solidFill>
                  <a:srgbClr val="C00000"/>
                </a:solidFill>
                <a:latin typeface="Times New Roman" panose="02020603050405020304" pitchFamily="18" charset="0"/>
                <a:cs typeface="Times New Roman" panose="02020603050405020304" pitchFamily="18" charset="0"/>
              </a:rPr>
              <a:t>public, private, commercial, industrial, or governmental networks. </a:t>
            </a:r>
            <a:r>
              <a:rPr lang="en-US" dirty="0">
                <a:solidFill>
                  <a:srgbClr val="C00000"/>
                </a:solidFill>
                <a:latin typeface="Times New Roman" panose="02020603050405020304" pitchFamily="18" charset="0"/>
                <a:cs typeface="Times New Roman" panose="02020603050405020304" pitchFamily="18" charset="0"/>
              </a:rPr>
              <a:t>Thus, associate degree internetwork could be an assortment of individual networks, connected by intermediate networking </a:t>
            </a:r>
            <a:r>
              <a:rPr lang="en-US" dirty="0" smtClean="0">
                <a:solidFill>
                  <a:srgbClr val="C00000"/>
                </a:solidFill>
                <a:latin typeface="Times New Roman" panose="02020603050405020304" pitchFamily="18" charset="0"/>
                <a:cs typeface="Times New Roman" panose="02020603050405020304" pitchFamily="18" charset="0"/>
              </a:rPr>
              <a:t>devices.</a:t>
            </a:r>
          </a:p>
          <a:p>
            <a:pPr marL="285750" indent="-285750" algn="just" fontAlgn="base">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To </a:t>
            </a:r>
            <a:r>
              <a:rPr lang="en-US" dirty="0">
                <a:solidFill>
                  <a:srgbClr val="C00000"/>
                </a:solidFill>
                <a:latin typeface="Times New Roman" panose="02020603050405020304" pitchFamily="18" charset="0"/>
                <a:cs typeface="Times New Roman" panose="02020603050405020304" pitchFamily="18" charset="0"/>
              </a:rPr>
              <a:t>enable communication, </a:t>
            </a:r>
            <a:r>
              <a:rPr lang="en-US" b="1" dirty="0">
                <a:solidFill>
                  <a:srgbClr val="C00000"/>
                </a:solidFill>
                <a:latin typeface="Times New Roman" panose="02020603050405020304" pitchFamily="18" charset="0"/>
                <a:cs typeface="Times New Roman" panose="02020603050405020304" pitchFamily="18" charset="0"/>
              </a:rPr>
              <a:t>every individual network node or phase is designed with a similar protocol or communication logic, that is Transfer Control Protocol (TCP) or Internet Protocol (IP). </a:t>
            </a:r>
            <a:endParaRPr lang="en-US" b="1" dirty="0" smtClean="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Internetworking </a:t>
            </a:r>
            <a:r>
              <a:rPr lang="en-US" dirty="0">
                <a:solidFill>
                  <a:srgbClr val="C00000"/>
                </a:solidFill>
                <a:latin typeface="Times New Roman" panose="02020603050405020304" pitchFamily="18" charset="0"/>
                <a:cs typeface="Times New Roman" panose="02020603050405020304" pitchFamily="18" charset="0"/>
              </a:rPr>
              <a:t>was designed to resolve the matter of delivering a packet of information through many links.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There is a minute difference between extending the network and Internetworking.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algn="just" fontAlgn="base"/>
            <a:r>
              <a:rPr lang="en-US" b="1" dirty="0" smtClean="0">
                <a:solidFill>
                  <a:srgbClr val="002060"/>
                </a:solidFill>
                <a:latin typeface="Times New Roman" panose="02020603050405020304" pitchFamily="18" charset="0"/>
                <a:cs typeface="Times New Roman" panose="02020603050405020304" pitchFamily="18" charset="0"/>
              </a:rPr>
              <a:t>Units </a:t>
            </a:r>
            <a:r>
              <a:rPr lang="en-US" b="1" dirty="0">
                <a:solidFill>
                  <a:srgbClr val="002060"/>
                </a:solidFill>
                <a:latin typeface="Times New Roman" panose="02020603050405020304" pitchFamily="18" charset="0"/>
                <a:cs typeface="Times New Roman" panose="02020603050405020304" pitchFamily="18" charset="0"/>
              </a:rPr>
              <a:t>of Internetworking: </a:t>
            </a:r>
            <a:endParaRPr lang="en-US" b="1" dirty="0" smtClean="0">
              <a:solidFill>
                <a:srgbClr val="002060"/>
              </a:solidFill>
              <a:latin typeface="Times New Roman" panose="02020603050405020304" pitchFamily="18" charset="0"/>
              <a:cs typeface="Times New Roman" panose="02020603050405020304" pitchFamily="18" charset="0"/>
            </a:endParaRPr>
          </a:p>
          <a:p>
            <a:pPr algn="just" fontAlgn="base"/>
            <a:endParaRPr lang="en-US" b="1" dirty="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Extranet</a:t>
            </a:r>
          </a:p>
          <a:p>
            <a:pPr marL="285750" indent="-285750" algn="just" fontAlgn="base">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Intranet</a:t>
            </a:r>
          </a:p>
          <a:p>
            <a:pPr marL="285750" indent="-285750" algn="just" fontAlgn="base">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Internet</a:t>
            </a:r>
          </a:p>
          <a:p>
            <a:endParaRPr lang="en-US" dirty="0">
              <a:solidFill>
                <a:srgbClr val="FFFFFF"/>
              </a:solidFill>
              <a:latin typeface="-apple-system"/>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83703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Concatenated Virtual Circuits</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1061829"/>
          </a:xfrm>
          <a:prstGeom prst="rect">
            <a:avLst/>
          </a:prstGeom>
        </p:spPr>
        <p:txBody>
          <a:bodyPr wrap="square">
            <a:spAutoFit/>
          </a:bodyPr>
          <a:lstStyle/>
          <a:p>
            <a:pPr lvl="0" eaLnBrk="0" fontAlgn="base" hangingPunct="0">
              <a:spcBef>
                <a:spcPct val="0"/>
              </a:spcBef>
              <a:spcAft>
                <a:spcPct val="0"/>
              </a:spcAft>
              <a:buClrTx/>
            </a:pPr>
            <a:endParaRPr lang="en-US" altLang="en-US" sz="1200" dirty="0" smtClean="0">
              <a:solidFill>
                <a:srgbClr val="002060"/>
              </a:solidFill>
              <a:latin typeface="Arial" panose="020B0604020202020204" pitchFamily="34" charset="0"/>
            </a:endParaRPr>
          </a:p>
          <a:p>
            <a:pPr lvl="0" eaLnBrk="0" fontAlgn="base" hangingPunct="0">
              <a:spcBef>
                <a:spcPct val="0"/>
              </a:spcBef>
              <a:spcAft>
                <a:spcPct val="0"/>
              </a:spcAft>
              <a:buClrTx/>
            </a:pPr>
            <a:endParaRPr lang="en-US" altLang="en-US" sz="1200" dirty="0">
              <a:solidFill>
                <a:srgbClr val="002060"/>
              </a:solidFill>
              <a:latin typeface="Arial" panose="020B0604020202020204" pitchFamily="34" charset="0"/>
            </a:endParaRPr>
          </a:p>
          <a:p>
            <a:pPr marL="285750" indent="-285750" algn="just" fontAlgn="base">
              <a:buFont typeface="Arial" panose="020B0604020202020204" pitchFamily="34" charset="0"/>
              <a:buChar char="•"/>
            </a:pPr>
            <a:endParaRPr lang="en-US" sz="1300" dirty="0" smtClean="0">
              <a:solidFill>
                <a:srgbClr val="C0000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2"/>
          <p:cNvSpPr/>
          <p:nvPr/>
        </p:nvSpPr>
        <p:spPr>
          <a:xfrm>
            <a:off x="87086" y="928915"/>
            <a:ext cx="8973003" cy="738664"/>
          </a:xfrm>
          <a:prstGeom prst="rect">
            <a:avLst/>
          </a:prstGeom>
        </p:spPr>
        <p:txBody>
          <a:bodyPr wrap="square">
            <a:spAutoFit/>
          </a:bodyPr>
          <a:lstStyle/>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a:solidFill>
                <a:srgbClr val="C00000"/>
              </a:solidFill>
              <a:latin typeface="Times New Roman" panose="02020603050405020304" pitchFamily="18" charset="0"/>
              <a:cs typeface="Times New Roman" panose="02020603050405020304" pitchFamily="18" charset="0"/>
            </a:endParaRPr>
          </a:p>
          <a:p>
            <a:pPr algn="just"/>
            <a:endParaRPr lang="en-US" dirty="0" smtClean="0">
              <a:solidFill>
                <a:srgbClr val="002060"/>
              </a:solidFill>
            </a:endParaRPr>
          </a:p>
          <a:p>
            <a:pPr marL="285750" indent="-285750" algn="just">
              <a:buFont typeface="Arial" panose="020B0604020202020204" pitchFamily="34" charset="0"/>
              <a:buChar char="•"/>
            </a:pPr>
            <a:endParaRPr lang="en-US" dirty="0" smtClean="0">
              <a:solidFill>
                <a:srgbClr val="002060"/>
              </a:solidFill>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0" y="-461664"/>
            <a:ext cx="26481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5" name="Picture 14"/>
          <p:cNvPicPr>
            <a:picLocks noChangeAspect="1"/>
          </p:cNvPicPr>
          <p:nvPr/>
        </p:nvPicPr>
        <p:blipFill>
          <a:blip r:embed="rId3"/>
          <a:stretch>
            <a:fillRect/>
          </a:stretch>
        </p:blipFill>
        <p:spPr>
          <a:xfrm>
            <a:off x="460375" y="1218549"/>
            <a:ext cx="7429236" cy="2133785"/>
          </a:xfrm>
          <a:prstGeom prst="rect">
            <a:avLst/>
          </a:prstGeom>
        </p:spPr>
      </p:pic>
      <p:sp>
        <p:nvSpPr>
          <p:cNvPr id="17" name="TextBox 16"/>
          <p:cNvSpPr txBox="1"/>
          <p:nvPr/>
        </p:nvSpPr>
        <p:spPr>
          <a:xfrm>
            <a:off x="155575" y="3352334"/>
            <a:ext cx="8836025" cy="1815882"/>
          </a:xfrm>
          <a:prstGeom prst="rect">
            <a:avLst/>
          </a:prstGeom>
          <a:noFill/>
        </p:spPr>
        <p:txBody>
          <a:bodyPr wrap="square" rtlCol="0">
            <a:spAutoFit/>
          </a:bodyPr>
          <a:lstStyle/>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In the concatenated virtual circuit, a connection to a host in a distant network  is set up similar to connections are normally established.</a:t>
            </a:r>
          </a:p>
          <a:p>
            <a:pPr marL="285750" indent="-285750" algn="just">
              <a:buFont typeface="Arial" panose="020B0604020202020204" pitchFamily="34" charset="0"/>
              <a:buChar char="•"/>
            </a:pP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The subnets sees that the destination is remote and builds a virtual circuit to the router nearest to the destination network.</a:t>
            </a:r>
          </a:p>
          <a:p>
            <a:pPr marL="285750" indent="-285750" algn="just">
              <a:buFont typeface="Arial" panose="020B0604020202020204" pitchFamily="34" charset="0"/>
              <a:buChar char="•"/>
            </a:pP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Then it constructs a virtual circuit from that router to an external gateway. This gateway  records the existence of the virtual circuit in its table and proceeds to build another virtual circuit to a router in the next subnet.</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979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Concatenated Virtual Circuits</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1061829"/>
          </a:xfrm>
          <a:prstGeom prst="rect">
            <a:avLst/>
          </a:prstGeom>
        </p:spPr>
        <p:txBody>
          <a:bodyPr wrap="square">
            <a:spAutoFit/>
          </a:bodyPr>
          <a:lstStyle/>
          <a:p>
            <a:pPr lvl="0" eaLnBrk="0" fontAlgn="base" hangingPunct="0">
              <a:spcBef>
                <a:spcPct val="0"/>
              </a:spcBef>
              <a:spcAft>
                <a:spcPct val="0"/>
              </a:spcAft>
              <a:buClrTx/>
            </a:pPr>
            <a:endParaRPr lang="en-US" altLang="en-US" sz="1200" dirty="0" smtClean="0">
              <a:solidFill>
                <a:srgbClr val="002060"/>
              </a:solidFill>
              <a:latin typeface="Arial" panose="020B0604020202020204" pitchFamily="34" charset="0"/>
            </a:endParaRPr>
          </a:p>
          <a:p>
            <a:pPr lvl="0" eaLnBrk="0" fontAlgn="base" hangingPunct="0">
              <a:spcBef>
                <a:spcPct val="0"/>
              </a:spcBef>
              <a:spcAft>
                <a:spcPct val="0"/>
              </a:spcAft>
              <a:buClrTx/>
            </a:pPr>
            <a:endParaRPr lang="en-US" altLang="en-US" sz="1200" dirty="0">
              <a:solidFill>
                <a:srgbClr val="002060"/>
              </a:solidFill>
              <a:latin typeface="Arial" panose="020B0604020202020204" pitchFamily="34" charset="0"/>
            </a:endParaRPr>
          </a:p>
          <a:p>
            <a:pPr marL="285750" indent="-285750" algn="just" fontAlgn="base">
              <a:buFont typeface="Arial" panose="020B0604020202020204" pitchFamily="34" charset="0"/>
              <a:buChar char="•"/>
            </a:pPr>
            <a:endParaRPr lang="en-US" sz="1300" dirty="0" smtClean="0">
              <a:solidFill>
                <a:srgbClr val="C0000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2"/>
          <p:cNvSpPr/>
          <p:nvPr/>
        </p:nvSpPr>
        <p:spPr>
          <a:xfrm>
            <a:off x="87086" y="928915"/>
            <a:ext cx="8973003" cy="738664"/>
          </a:xfrm>
          <a:prstGeom prst="rect">
            <a:avLst/>
          </a:prstGeom>
        </p:spPr>
        <p:txBody>
          <a:bodyPr wrap="square">
            <a:spAutoFit/>
          </a:bodyPr>
          <a:lstStyle/>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a:solidFill>
                <a:srgbClr val="C00000"/>
              </a:solidFill>
              <a:latin typeface="Times New Roman" panose="02020603050405020304" pitchFamily="18" charset="0"/>
              <a:cs typeface="Times New Roman" panose="02020603050405020304" pitchFamily="18" charset="0"/>
            </a:endParaRPr>
          </a:p>
          <a:p>
            <a:pPr algn="just"/>
            <a:endParaRPr lang="en-US" dirty="0" smtClean="0">
              <a:solidFill>
                <a:srgbClr val="002060"/>
              </a:solidFill>
            </a:endParaRPr>
          </a:p>
          <a:p>
            <a:pPr marL="285750" indent="-285750" algn="just">
              <a:buFont typeface="Arial" panose="020B0604020202020204" pitchFamily="34" charset="0"/>
              <a:buChar char="•"/>
            </a:pPr>
            <a:endParaRPr lang="en-US" dirty="0" smtClean="0">
              <a:solidFill>
                <a:srgbClr val="002060"/>
              </a:solidFill>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0" y="-461664"/>
            <a:ext cx="26481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7" name="TextBox 16"/>
          <p:cNvSpPr txBox="1"/>
          <p:nvPr/>
        </p:nvSpPr>
        <p:spPr>
          <a:xfrm>
            <a:off x="98423" y="928915"/>
            <a:ext cx="8836025" cy="2677656"/>
          </a:xfrm>
          <a:prstGeom prst="rect">
            <a:avLst/>
          </a:prstGeom>
          <a:noFill/>
        </p:spPr>
        <p:txBody>
          <a:bodyPr wrap="square" rtlCol="0">
            <a:spAutoFit/>
          </a:bodyPr>
          <a:lstStyle/>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Once data packets  begin flowing along the path, each gateway relays incoming packets, converting between packet formats and virtual circuit numbers as needed.</a:t>
            </a:r>
          </a:p>
          <a:p>
            <a:pPr marL="285750" indent="-285750" algn="just">
              <a:buFont typeface="Arial" panose="020B0604020202020204" pitchFamily="34" charset="0"/>
              <a:buChar char="•"/>
            </a:pP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All data packets must traverse the same sequence of gateways. Packet in a flow are never recorded by the network.</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Concatenated virtual circuit are also common in the transport layer.</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It is possible to build a pipe using SNA, which terminates in a gateway and have a TCP connection go from the gateway to the next gateway.</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This way, an end-to-end virtual circuit can be built spanning different networks and protocols.</a:t>
            </a: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30840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Connectionless Internetworking</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1061829"/>
          </a:xfrm>
          <a:prstGeom prst="rect">
            <a:avLst/>
          </a:prstGeom>
        </p:spPr>
        <p:txBody>
          <a:bodyPr wrap="square">
            <a:spAutoFit/>
          </a:bodyPr>
          <a:lstStyle/>
          <a:p>
            <a:pPr lvl="0" eaLnBrk="0" fontAlgn="base" hangingPunct="0">
              <a:spcBef>
                <a:spcPct val="0"/>
              </a:spcBef>
              <a:spcAft>
                <a:spcPct val="0"/>
              </a:spcAft>
              <a:buClrTx/>
            </a:pPr>
            <a:endParaRPr lang="en-US" altLang="en-US" sz="1200" dirty="0" smtClean="0">
              <a:solidFill>
                <a:srgbClr val="002060"/>
              </a:solidFill>
              <a:latin typeface="Arial" panose="020B0604020202020204" pitchFamily="34" charset="0"/>
            </a:endParaRPr>
          </a:p>
          <a:p>
            <a:pPr lvl="0" eaLnBrk="0" fontAlgn="base" hangingPunct="0">
              <a:spcBef>
                <a:spcPct val="0"/>
              </a:spcBef>
              <a:spcAft>
                <a:spcPct val="0"/>
              </a:spcAft>
              <a:buClrTx/>
            </a:pPr>
            <a:endParaRPr lang="en-US" altLang="en-US" sz="1200" dirty="0">
              <a:solidFill>
                <a:srgbClr val="002060"/>
              </a:solidFill>
              <a:latin typeface="Arial" panose="020B0604020202020204" pitchFamily="34" charset="0"/>
            </a:endParaRPr>
          </a:p>
          <a:p>
            <a:pPr marL="285750" indent="-285750" algn="just" fontAlgn="base">
              <a:buFont typeface="Arial" panose="020B0604020202020204" pitchFamily="34" charset="0"/>
              <a:buChar char="•"/>
            </a:pPr>
            <a:endParaRPr lang="en-US" sz="1300" dirty="0" smtClean="0">
              <a:solidFill>
                <a:srgbClr val="C0000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2"/>
          <p:cNvSpPr/>
          <p:nvPr/>
        </p:nvSpPr>
        <p:spPr>
          <a:xfrm>
            <a:off x="87086" y="928915"/>
            <a:ext cx="8973003" cy="738664"/>
          </a:xfrm>
          <a:prstGeom prst="rect">
            <a:avLst/>
          </a:prstGeom>
        </p:spPr>
        <p:txBody>
          <a:bodyPr wrap="square">
            <a:spAutoFit/>
          </a:bodyPr>
          <a:lstStyle/>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a:solidFill>
                <a:srgbClr val="C00000"/>
              </a:solidFill>
              <a:latin typeface="Times New Roman" panose="02020603050405020304" pitchFamily="18" charset="0"/>
              <a:cs typeface="Times New Roman" panose="02020603050405020304" pitchFamily="18" charset="0"/>
            </a:endParaRPr>
          </a:p>
          <a:p>
            <a:pPr algn="just"/>
            <a:endParaRPr lang="en-US" dirty="0" smtClean="0">
              <a:solidFill>
                <a:srgbClr val="002060"/>
              </a:solidFill>
            </a:endParaRPr>
          </a:p>
          <a:p>
            <a:pPr marL="285750" indent="-285750" algn="just">
              <a:buFont typeface="Arial" panose="020B0604020202020204" pitchFamily="34" charset="0"/>
              <a:buChar char="•"/>
            </a:pPr>
            <a:endParaRPr lang="en-US" dirty="0" smtClean="0">
              <a:solidFill>
                <a:srgbClr val="002060"/>
              </a:solidFill>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0" y="-461664"/>
            <a:ext cx="26481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5" name="Picture 14"/>
          <p:cNvPicPr>
            <a:picLocks noChangeAspect="1"/>
          </p:cNvPicPr>
          <p:nvPr/>
        </p:nvPicPr>
        <p:blipFill>
          <a:blip r:embed="rId3"/>
          <a:stretch>
            <a:fillRect/>
          </a:stretch>
        </p:blipFill>
        <p:spPr>
          <a:xfrm>
            <a:off x="675553" y="1137286"/>
            <a:ext cx="7445190" cy="2963000"/>
          </a:xfrm>
          <a:prstGeom prst="rect">
            <a:avLst/>
          </a:prstGeom>
        </p:spPr>
      </p:pic>
    </p:spTree>
    <p:extLst>
      <p:ext uri="{BB962C8B-B14F-4D97-AF65-F5344CB8AC3E}">
        <p14:creationId xmlns:p14="http://schemas.microsoft.com/office/powerpoint/2010/main" val="42515908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Connectionless Internetworking</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1061829"/>
          </a:xfrm>
          <a:prstGeom prst="rect">
            <a:avLst/>
          </a:prstGeom>
        </p:spPr>
        <p:txBody>
          <a:bodyPr wrap="square">
            <a:spAutoFit/>
          </a:bodyPr>
          <a:lstStyle/>
          <a:p>
            <a:pPr lvl="0" eaLnBrk="0" fontAlgn="base" hangingPunct="0">
              <a:spcBef>
                <a:spcPct val="0"/>
              </a:spcBef>
              <a:spcAft>
                <a:spcPct val="0"/>
              </a:spcAft>
              <a:buClrTx/>
            </a:pPr>
            <a:endParaRPr lang="en-US" altLang="en-US" sz="1200" dirty="0" smtClean="0">
              <a:solidFill>
                <a:srgbClr val="002060"/>
              </a:solidFill>
              <a:latin typeface="Arial" panose="020B0604020202020204" pitchFamily="34" charset="0"/>
            </a:endParaRPr>
          </a:p>
          <a:p>
            <a:pPr lvl="0" eaLnBrk="0" fontAlgn="base" hangingPunct="0">
              <a:spcBef>
                <a:spcPct val="0"/>
              </a:spcBef>
              <a:spcAft>
                <a:spcPct val="0"/>
              </a:spcAft>
              <a:buClrTx/>
            </a:pPr>
            <a:endParaRPr lang="en-US" altLang="en-US" sz="1200" dirty="0">
              <a:solidFill>
                <a:srgbClr val="002060"/>
              </a:solidFill>
              <a:latin typeface="Arial" panose="020B0604020202020204" pitchFamily="34" charset="0"/>
            </a:endParaRPr>
          </a:p>
          <a:p>
            <a:pPr marL="285750" indent="-285750" algn="just" fontAlgn="base">
              <a:buFont typeface="Arial" panose="020B0604020202020204" pitchFamily="34" charset="0"/>
              <a:buChar char="•"/>
            </a:pPr>
            <a:endParaRPr lang="en-US" sz="1300" dirty="0" smtClean="0">
              <a:solidFill>
                <a:srgbClr val="C0000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2"/>
          <p:cNvSpPr/>
          <p:nvPr/>
        </p:nvSpPr>
        <p:spPr>
          <a:xfrm>
            <a:off x="87086" y="928915"/>
            <a:ext cx="8973003" cy="738664"/>
          </a:xfrm>
          <a:prstGeom prst="rect">
            <a:avLst/>
          </a:prstGeom>
        </p:spPr>
        <p:txBody>
          <a:bodyPr wrap="square">
            <a:spAutoFit/>
          </a:bodyPr>
          <a:lstStyle/>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a:solidFill>
                <a:srgbClr val="C00000"/>
              </a:solidFill>
              <a:latin typeface="Times New Roman" panose="02020603050405020304" pitchFamily="18" charset="0"/>
              <a:cs typeface="Times New Roman" panose="02020603050405020304" pitchFamily="18" charset="0"/>
            </a:endParaRPr>
          </a:p>
          <a:p>
            <a:pPr algn="just"/>
            <a:endParaRPr lang="en-US" dirty="0" smtClean="0">
              <a:solidFill>
                <a:srgbClr val="002060"/>
              </a:solidFill>
            </a:endParaRPr>
          </a:p>
          <a:p>
            <a:pPr marL="285750" indent="-285750" algn="just">
              <a:buFont typeface="Arial" panose="020B0604020202020204" pitchFamily="34" charset="0"/>
              <a:buChar char="•"/>
            </a:pPr>
            <a:endParaRPr lang="en-US" dirty="0" smtClean="0">
              <a:solidFill>
                <a:srgbClr val="002060"/>
              </a:solidFill>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0" y="-461664"/>
            <a:ext cx="26481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13"/>
          <p:cNvSpPr/>
          <p:nvPr/>
        </p:nvSpPr>
        <p:spPr>
          <a:xfrm>
            <a:off x="137885" y="928915"/>
            <a:ext cx="8922204" cy="4185761"/>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Connectionless internetworking refers to a method of transmitting data across interconnected networks without establishing a dedicated, continuous connection between the sender and receiver. This approach contrasts with connection-oriented internetworking, where a persistent connection is established before data transmission begins</a:t>
            </a:r>
            <a:r>
              <a:rPr lang="en-US" dirty="0" smtClean="0">
                <a:solidFill>
                  <a:srgbClr val="C00000"/>
                </a:solidFill>
                <a:latin typeface="Times New Roman" panose="02020603050405020304" pitchFamily="18" charset="0"/>
                <a:cs typeface="Times New Roman" panose="02020603050405020304" pitchFamily="18" charset="0"/>
              </a:rPr>
              <a:t>.</a:t>
            </a:r>
          </a:p>
          <a:p>
            <a:pPr algn="just"/>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smtClean="0">
                <a:solidFill>
                  <a:srgbClr val="C00000"/>
                </a:solidFill>
                <a:latin typeface="Times New Roman" panose="02020603050405020304" pitchFamily="18" charset="0"/>
                <a:cs typeface="Times New Roman" panose="02020603050405020304" pitchFamily="18" charset="0"/>
              </a:rPr>
              <a:t>Packet </a:t>
            </a:r>
            <a:r>
              <a:rPr lang="en-US" b="1" dirty="0">
                <a:solidFill>
                  <a:srgbClr val="C00000"/>
                </a:solidFill>
                <a:latin typeface="Times New Roman" panose="02020603050405020304" pitchFamily="18" charset="0"/>
                <a:cs typeface="Times New Roman" panose="02020603050405020304" pitchFamily="18" charset="0"/>
              </a:rPr>
              <a:t>Switching</a:t>
            </a:r>
            <a:r>
              <a:rPr lang="en-US" dirty="0">
                <a:solidFill>
                  <a:srgbClr val="C00000"/>
                </a:solidFill>
                <a:latin typeface="Times New Roman" panose="02020603050405020304" pitchFamily="18" charset="0"/>
                <a:cs typeface="Times New Roman" panose="02020603050405020304" pitchFamily="18" charset="0"/>
              </a:rPr>
              <a:t>: Connectionless internetworking relies on packet switching, where data is broken down into packets (or datagrams) for transmission. Each packet contains destination address information and is routed independently through the network.</a:t>
            </a:r>
          </a:p>
          <a:p>
            <a:pPr marL="285750"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No Prior Setup</a:t>
            </a:r>
            <a:r>
              <a:rPr lang="en-US" dirty="0">
                <a:solidFill>
                  <a:srgbClr val="C00000"/>
                </a:solidFill>
                <a:latin typeface="Times New Roman" panose="02020603050405020304" pitchFamily="18" charset="0"/>
                <a:cs typeface="Times New Roman" panose="02020603050405020304" pitchFamily="18" charset="0"/>
              </a:rPr>
              <a:t>: Unlike connection-oriented networks (like circuit-switched networks), connectionless networks do not require setting up a dedicated path or maintaining state information between sender and receiver before data transmission.</a:t>
            </a: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Datagram Networks</a:t>
            </a:r>
            <a:r>
              <a:rPr lang="en-US" dirty="0">
                <a:solidFill>
                  <a:srgbClr val="002060"/>
                </a:solidFill>
                <a:latin typeface="Times New Roman" panose="02020603050405020304" pitchFamily="18" charset="0"/>
                <a:cs typeface="Times New Roman" panose="02020603050405020304" pitchFamily="18" charset="0"/>
              </a:rPr>
              <a:t>: Connectionless internetworking is often associated with datagram networks, where each packet (datagram) is treated independently. Examples include networks using the Internet Protocol (IP), where IP packets are routed based on destination addresses without establishing a prior connection</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Flexibility</a:t>
            </a:r>
            <a:r>
              <a:rPr lang="en-US" dirty="0">
                <a:solidFill>
                  <a:srgbClr val="002060"/>
                </a:solidFill>
                <a:latin typeface="Times New Roman" panose="02020603050405020304" pitchFamily="18" charset="0"/>
                <a:cs typeface="Times New Roman" panose="02020603050405020304" pitchFamily="18" charset="0"/>
              </a:rPr>
              <a:t>: Connectionless networks offer flexibility because each packet can follow a different path through the network, depending on current network conditions and routing decisions made by routers</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Efficiency</a:t>
            </a:r>
            <a:r>
              <a:rPr lang="en-US" dirty="0">
                <a:solidFill>
                  <a:srgbClr val="002060"/>
                </a:solidFill>
                <a:latin typeface="Times New Roman" panose="02020603050405020304" pitchFamily="18" charset="0"/>
                <a:cs typeface="Times New Roman" panose="02020603050405020304" pitchFamily="18" charset="0"/>
              </a:rPr>
              <a:t>: Connectionless internetworking can be more efficient for transmitting </a:t>
            </a:r>
            <a:r>
              <a:rPr lang="en-US" dirty="0" err="1">
                <a:solidFill>
                  <a:srgbClr val="002060"/>
                </a:solidFill>
                <a:latin typeface="Times New Roman" panose="02020603050405020304" pitchFamily="18" charset="0"/>
                <a:cs typeface="Times New Roman" panose="02020603050405020304" pitchFamily="18" charset="0"/>
              </a:rPr>
              <a:t>bursty</a:t>
            </a:r>
            <a:r>
              <a:rPr lang="en-US" dirty="0">
                <a:solidFill>
                  <a:srgbClr val="002060"/>
                </a:solidFill>
                <a:latin typeface="Times New Roman" panose="02020603050405020304" pitchFamily="18" charset="0"/>
                <a:cs typeface="Times New Roman" panose="02020603050405020304" pitchFamily="18" charset="0"/>
              </a:rPr>
              <a:t> or sporadic data traffic because there is no overhead associated with establishing and maintaining connections.</a:t>
            </a:r>
          </a:p>
        </p:txBody>
      </p:sp>
    </p:spTree>
    <p:extLst>
      <p:ext uri="{BB962C8B-B14F-4D97-AF65-F5344CB8AC3E}">
        <p14:creationId xmlns:p14="http://schemas.microsoft.com/office/powerpoint/2010/main" val="14141617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Connectionless Internetworking</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1061829"/>
          </a:xfrm>
          <a:prstGeom prst="rect">
            <a:avLst/>
          </a:prstGeom>
        </p:spPr>
        <p:txBody>
          <a:bodyPr wrap="square">
            <a:spAutoFit/>
          </a:bodyPr>
          <a:lstStyle/>
          <a:p>
            <a:pPr lvl="0" eaLnBrk="0" fontAlgn="base" hangingPunct="0">
              <a:spcBef>
                <a:spcPct val="0"/>
              </a:spcBef>
              <a:spcAft>
                <a:spcPct val="0"/>
              </a:spcAft>
              <a:buClrTx/>
            </a:pPr>
            <a:endParaRPr lang="en-US" altLang="en-US" sz="1200" dirty="0" smtClean="0">
              <a:solidFill>
                <a:srgbClr val="002060"/>
              </a:solidFill>
              <a:latin typeface="Arial" panose="020B0604020202020204" pitchFamily="34" charset="0"/>
            </a:endParaRPr>
          </a:p>
          <a:p>
            <a:pPr lvl="0" eaLnBrk="0" fontAlgn="base" hangingPunct="0">
              <a:spcBef>
                <a:spcPct val="0"/>
              </a:spcBef>
              <a:spcAft>
                <a:spcPct val="0"/>
              </a:spcAft>
              <a:buClrTx/>
            </a:pPr>
            <a:endParaRPr lang="en-US" altLang="en-US" sz="1200" dirty="0">
              <a:solidFill>
                <a:srgbClr val="002060"/>
              </a:solidFill>
              <a:latin typeface="Arial" panose="020B0604020202020204" pitchFamily="34" charset="0"/>
            </a:endParaRPr>
          </a:p>
          <a:p>
            <a:pPr marL="285750" indent="-285750" algn="just" fontAlgn="base">
              <a:buFont typeface="Arial" panose="020B0604020202020204" pitchFamily="34" charset="0"/>
              <a:buChar char="•"/>
            </a:pPr>
            <a:endParaRPr lang="en-US" sz="1300" dirty="0" smtClean="0">
              <a:solidFill>
                <a:srgbClr val="C0000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2"/>
          <p:cNvSpPr/>
          <p:nvPr/>
        </p:nvSpPr>
        <p:spPr>
          <a:xfrm>
            <a:off x="87086" y="928915"/>
            <a:ext cx="8973003" cy="738664"/>
          </a:xfrm>
          <a:prstGeom prst="rect">
            <a:avLst/>
          </a:prstGeom>
        </p:spPr>
        <p:txBody>
          <a:bodyPr wrap="square">
            <a:spAutoFit/>
          </a:bodyPr>
          <a:lstStyle/>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a:solidFill>
                <a:srgbClr val="C00000"/>
              </a:solidFill>
              <a:latin typeface="Times New Roman" panose="02020603050405020304" pitchFamily="18" charset="0"/>
              <a:cs typeface="Times New Roman" panose="02020603050405020304" pitchFamily="18" charset="0"/>
            </a:endParaRPr>
          </a:p>
          <a:p>
            <a:pPr algn="just"/>
            <a:endParaRPr lang="en-US" dirty="0" smtClean="0">
              <a:solidFill>
                <a:srgbClr val="002060"/>
              </a:solidFill>
            </a:endParaRPr>
          </a:p>
          <a:p>
            <a:pPr marL="285750" indent="-285750" algn="just">
              <a:buFont typeface="Arial" panose="020B0604020202020204" pitchFamily="34" charset="0"/>
              <a:buChar char="•"/>
            </a:pPr>
            <a:endParaRPr lang="en-US" dirty="0" smtClean="0">
              <a:solidFill>
                <a:srgbClr val="002060"/>
              </a:solidFill>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0" y="-461664"/>
            <a:ext cx="26481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13"/>
          <p:cNvSpPr/>
          <p:nvPr/>
        </p:nvSpPr>
        <p:spPr>
          <a:xfrm>
            <a:off x="137885" y="928915"/>
            <a:ext cx="8922204" cy="3970318"/>
          </a:xfrm>
          <a:prstGeom prst="rect">
            <a:avLst/>
          </a:prstGeom>
        </p:spPr>
        <p:txBody>
          <a:bodyPr wrap="square">
            <a:spAutoFit/>
          </a:bodyPr>
          <a:lstStyle/>
          <a:p>
            <a:pPr marL="285750"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Examples</a:t>
            </a:r>
            <a:r>
              <a:rPr lang="en-US" dirty="0">
                <a:solidFill>
                  <a:srgbClr val="C00000"/>
                </a:solidFill>
                <a:latin typeface="Times New Roman" panose="02020603050405020304" pitchFamily="18" charset="0"/>
                <a:cs typeface="Times New Roman" panose="02020603050405020304" pitchFamily="18" charset="0"/>
              </a:rPr>
              <a:t>: The Internet is a prominent example of a connectionless internetwork, where data is transmitted using protocols like IP.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Each </a:t>
            </a:r>
            <a:r>
              <a:rPr lang="en-US" dirty="0">
                <a:solidFill>
                  <a:srgbClr val="C00000"/>
                </a:solidFill>
                <a:latin typeface="Times New Roman" panose="02020603050405020304" pitchFamily="18" charset="0"/>
                <a:cs typeface="Times New Roman" panose="02020603050405020304" pitchFamily="18" charset="0"/>
              </a:rPr>
              <a:t>packet is independently routed across multiple networks (routers) until it reaches its destination, where they are reassembled if necessary</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Reliability</a:t>
            </a:r>
            <a:r>
              <a:rPr lang="en-US" dirty="0">
                <a:solidFill>
                  <a:srgbClr val="C00000"/>
                </a:solidFill>
                <a:latin typeface="Times New Roman" panose="02020603050405020304" pitchFamily="18" charset="0"/>
                <a:cs typeface="Times New Roman" panose="02020603050405020304" pitchFamily="18" charset="0"/>
              </a:rPr>
              <a:t>: Connectionless networks rely on higher-layer protocols (such as TCP over IP) to provide reliability and error recovery mechanisms.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For </a:t>
            </a:r>
            <a:r>
              <a:rPr lang="en-US" dirty="0">
                <a:solidFill>
                  <a:srgbClr val="C00000"/>
                </a:solidFill>
                <a:latin typeface="Times New Roman" panose="02020603050405020304" pitchFamily="18" charset="0"/>
                <a:cs typeface="Times New Roman" panose="02020603050405020304" pitchFamily="18" charset="0"/>
              </a:rPr>
              <a:t>instance, TCP (Transmission Control Protocol) ensures that packets are received in the correct order and retransmits lost packets if necessary</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In summary, connectionless internetworking offers flexibility, efficiency, and scalability for transmitting data across complex networks like the Internet. </a:t>
            </a: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It </a:t>
            </a:r>
            <a:r>
              <a:rPr lang="en-US" dirty="0">
                <a:solidFill>
                  <a:srgbClr val="002060"/>
                </a:solidFill>
                <a:latin typeface="Times New Roman" panose="02020603050405020304" pitchFamily="18" charset="0"/>
                <a:cs typeface="Times New Roman" panose="02020603050405020304" pitchFamily="18" charset="0"/>
              </a:rPr>
              <a:t>is a fundamental concept in modern networking, enabling diverse applications and services to communicate seamlessly across interconnected networks.</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7890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Connectionless Internetworking</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1061829"/>
          </a:xfrm>
          <a:prstGeom prst="rect">
            <a:avLst/>
          </a:prstGeom>
        </p:spPr>
        <p:txBody>
          <a:bodyPr wrap="square">
            <a:spAutoFit/>
          </a:bodyPr>
          <a:lstStyle/>
          <a:p>
            <a:pPr lvl="0" eaLnBrk="0" fontAlgn="base" hangingPunct="0">
              <a:spcBef>
                <a:spcPct val="0"/>
              </a:spcBef>
              <a:spcAft>
                <a:spcPct val="0"/>
              </a:spcAft>
              <a:buClrTx/>
            </a:pPr>
            <a:endParaRPr lang="en-US" altLang="en-US" sz="1200" dirty="0" smtClean="0">
              <a:solidFill>
                <a:srgbClr val="002060"/>
              </a:solidFill>
              <a:latin typeface="Arial" panose="020B0604020202020204" pitchFamily="34" charset="0"/>
            </a:endParaRPr>
          </a:p>
          <a:p>
            <a:pPr lvl="0" eaLnBrk="0" fontAlgn="base" hangingPunct="0">
              <a:spcBef>
                <a:spcPct val="0"/>
              </a:spcBef>
              <a:spcAft>
                <a:spcPct val="0"/>
              </a:spcAft>
              <a:buClrTx/>
            </a:pPr>
            <a:endParaRPr lang="en-US" altLang="en-US" sz="1200" dirty="0">
              <a:solidFill>
                <a:srgbClr val="002060"/>
              </a:solidFill>
              <a:latin typeface="Arial" panose="020B0604020202020204" pitchFamily="34" charset="0"/>
            </a:endParaRPr>
          </a:p>
          <a:p>
            <a:pPr marL="285750" indent="-285750" algn="just" fontAlgn="base">
              <a:buFont typeface="Arial" panose="020B0604020202020204" pitchFamily="34" charset="0"/>
              <a:buChar char="•"/>
            </a:pPr>
            <a:endParaRPr lang="en-US" sz="1300" dirty="0" smtClean="0">
              <a:solidFill>
                <a:srgbClr val="C0000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2"/>
          <p:cNvSpPr/>
          <p:nvPr/>
        </p:nvSpPr>
        <p:spPr>
          <a:xfrm>
            <a:off x="87086" y="928915"/>
            <a:ext cx="8973003" cy="738664"/>
          </a:xfrm>
          <a:prstGeom prst="rect">
            <a:avLst/>
          </a:prstGeom>
        </p:spPr>
        <p:txBody>
          <a:bodyPr wrap="square">
            <a:spAutoFit/>
          </a:bodyPr>
          <a:lstStyle/>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a:solidFill>
                <a:srgbClr val="C00000"/>
              </a:solidFill>
              <a:latin typeface="Times New Roman" panose="02020603050405020304" pitchFamily="18" charset="0"/>
              <a:cs typeface="Times New Roman" panose="02020603050405020304" pitchFamily="18" charset="0"/>
            </a:endParaRPr>
          </a:p>
          <a:p>
            <a:pPr algn="just"/>
            <a:endParaRPr lang="en-US" dirty="0" smtClean="0">
              <a:solidFill>
                <a:srgbClr val="002060"/>
              </a:solidFill>
            </a:endParaRPr>
          </a:p>
          <a:p>
            <a:pPr marL="285750" indent="-285750" algn="just">
              <a:buFont typeface="Arial" panose="020B0604020202020204" pitchFamily="34" charset="0"/>
              <a:buChar char="•"/>
            </a:pPr>
            <a:endParaRPr lang="en-US" dirty="0" smtClean="0">
              <a:solidFill>
                <a:srgbClr val="002060"/>
              </a:solidFill>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0" y="-461664"/>
            <a:ext cx="26481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5" name="Picture 14"/>
          <p:cNvPicPr>
            <a:picLocks noChangeAspect="1"/>
          </p:cNvPicPr>
          <p:nvPr/>
        </p:nvPicPr>
        <p:blipFill>
          <a:blip r:embed="rId3"/>
          <a:stretch>
            <a:fillRect/>
          </a:stretch>
        </p:blipFill>
        <p:spPr>
          <a:xfrm>
            <a:off x="264816" y="1082803"/>
            <a:ext cx="4831504" cy="2849664"/>
          </a:xfrm>
          <a:prstGeom prst="rect">
            <a:avLst/>
          </a:prstGeom>
        </p:spPr>
      </p:pic>
      <p:sp>
        <p:nvSpPr>
          <p:cNvPr id="16" name="Rectangle 15"/>
          <p:cNvSpPr/>
          <p:nvPr/>
        </p:nvSpPr>
        <p:spPr>
          <a:xfrm>
            <a:off x="5943600" y="928915"/>
            <a:ext cx="3116488" cy="2893100"/>
          </a:xfrm>
          <a:prstGeom prst="rect">
            <a:avLst/>
          </a:prstGeom>
        </p:spPr>
        <p:txBody>
          <a:bodyPr wrap="square">
            <a:spAutoFit/>
          </a:bodyPr>
          <a:lstStyle/>
          <a:p>
            <a:pPr marL="0" indent="0" algn="just">
              <a:buNone/>
            </a:pPr>
            <a:r>
              <a:rPr lang="en-US" b="1" dirty="0">
                <a:solidFill>
                  <a:srgbClr val="C00000"/>
                </a:solidFill>
                <a:latin typeface="Times New Roman" panose="02020603050405020304" pitchFamily="18" charset="0"/>
                <a:cs typeface="Times New Roman" panose="02020603050405020304" pitchFamily="18" charset="0"/>
              </a:rPr>
              <a:t>IP is Best </a:t>
            </a:r>
            <a:r>
              <a:rPr lang="en-US" b="1" dirty="0" smtClean="0">
                <a:solidFill>
                  <a:srgbClr val="C00000"/>
                </a:solidFill>
                <a:latin typeface="Times New Roman" panose="02020603050405020304" pitchFamily="18" charset="0"/>
                <a:cs typeface="Times New Roman" panose="02020603050405020304" pitchFamily="18" charset="0"/>
              </a:rPr>
              <a:t>Effort</a:t>
            </a:r>
          </a:p>
          <a:p>
            <a:pPr marL="0" indent="0" algn="just">
              <a:buNone/>
            </a:pPr>
            <a:endParaRPr lang="en-US" dirty="0">
              <a:solidFill>
                <a:srgbClr val="C00000"/>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IP will not guarantee delivery of the packet</a:t>
            </a:r>
            <a:r>
              <a:rPr lang="en-US" dirty="0" smtClean="0">
                <a:solidFill>
                  <a:srgbClr val="C00000"/>
                </a:solidFill>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IP has reduced overhead since there is no mechanism to resend data that is not received</a:t>
            </a:r>
            <a:r>
              <a:rPr lang="en-US" dirty="0" smtClean="0">
                <a:solidFill>
                  <a:srgbClr val="C00000"/>
                </a:solidFill>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IP does not expect acknowledgments</a:t>
            </a:r>
            <a:r>
              <a:rPr lang="en-US" dirty="0" smtClean="0">
                <a:solidFill>
                  <a:srgbClr val="002060"/>
                </a:solidFill>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IP does not know if the other device is operational or if it received the packet.</a:t>
            </a:r>
          </a:p>
        </p:txBody>
      </p:sp>
    </p:spTree>
    <p:extLst>
      <p:ext uri="{BB962C8B-B14F-4D97-AF65-F5344CB8AC3E}">
        <p14:creationId xmlns:p14="http://schemas.microsoft.com/office/powerpoint/2010/main" val="36555400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Connectionless Internetworking</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1061829"/>
          </a:xfrm>
          <a:prstGeom prst="rect">
            <a:avLst/>
          </a:prstGeom>
        </p:spPr>
        <p:txBody>
          <a:bodyPr wrap="square">
            <a:spAutoFit/>
          </a:bodyPr>
          <a:lstStyle/>
          <a:p>
            <a:pPr lvl="0" eaLnBrk="0" fontAlgn="base" hangingPunct="0">
              <a:spcBef>
                <a:spcPct val="0"/>
              </a:spcBef>
              <a:spcAft>
                <a:spcPct val="0"/>
              </a:spcAft>
              <a:buClrTx/>
            </a:pPr>
            <a:endParaRPr lang="en-US" altLang="en-US" sz="1200" dirty="0" smtClean="0">
              <a:solidFill>
                <a:srgbClr val="002060"/>
              </a:solidFill>
              <a:latin typeface="Arial" panose="020B0604020202020204" pitchFamily="34" charset="0"/>
            </a:endParaRPr>
          </a:p>
          <a:p>
            <a:pPr lvl="0" eaLnBrk="0" fontAlgn="base" hangingPunct="0">
              <a:spcBef>
                <a:spcPct val="0"/>
              </a:spcBef>
              <a:spcAft>
                <a:spcPct val="0"/>
              </a:spcAft>
              <a:buClrTx/>
            </a:pPr>
            <a:endParaRPr lang="en-US" altLang="en-US" sz="1200" dirty="0">
              <a:solidFill>
                <a:srgbClr val="002060"/>
              </a:solidFill>
              <a:latin typeface="Arial" panose="020B0604020202020204" pitchFamily="34" charset="0"/>
            </a:endParaRPr>
          </a:p>
          <a:p>
            <a:pPr marL="285750" indent="-285750" algn="just" fontAlgn="base">
              <a:buFont typeface="Arial" panose="020B0604020202020204" pitchFamily="34" charset="0"/>
              <a:buChar char="•"/>
            </a:pPr>
            <a:endParaRPr lang="en-US" sz="1300" dirty="0" smtClean="0">
              <a:solidFill>
                <a:srgbClr val="C0000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2"/>
          <p:cNvSpPr/>
          <p:nvPr/>
        </p:nvSpPr>
        <p:spPr>
          <a:xfrm>
            <a:off x="87086" y="928915"/>
            <a:ext cx="8973003" cy="738664"/>
          </a:xfrm>
          <a:prstGeom prst="rect">
            <a:avLst/>
          </a:prstGeom>
        </p:spPr>
        <p:txBody>
          <a:bodyPr wrap="square">
            <a:spAutoFit/>
          </a:bodyPr>
          <a:lstStyle/>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a:solidFill>
                <a:srgbClr val="C00000"/>
              </a:solidFill>
              <a:latin typeface="Times New Roman" panose="02020603050405020304" pitchFamily="18" charset="0"/>
              <a:cs typeface="Times New Roman" panose="02020603050405020304" pitchFamily="18" charset="0"/>
            </a:endParaRPr>
          </a:p>
          <a:p>
            <a:pPr algn="just"/>
            <a:endParaRPr lang="en-US" dirty="0" smtClean="0">
              <a:solidFill>
                <a:srgbClr val="002060"/>
              </a:solidFill>
            </a:endParaRPr>
          </a:p>
          <a:p>
            <a:pPr marL="285750" indent="-285750" algn="just">
              <a:buFont typeface="Arial" panose="020B0604020202020204" pitchFamily="34" charset="0"/>
              <a:buChar char="•"/>
            </a:pPr>
            <a:endParaRPr lang="en-US" dirty="0" smtClean="0">
              <a:solidFill>
                <a:srgbClr val="002060"/>
              </a:solidFill>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0" y="-461664"/>
            <a:ext cx="26481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7" name="Picture 16"/>
          <p:cNvPicPr>
            <a:picLocks noChangeAspect="1"/>
          </p:cNvPicPr>
          <p:nvPr/>
        </p:nvPicPr>
        <p:blipFill>
          <a:blip r:embed="rId3"/>
          <a:stretch>
            <a:fillRect/>
          </a:stretch>
        </p:blipFill>
        <p:spPr>
          <a:xfrm>
            <a:off x="155576" y="983398"/>
            <a:ext cx="4271282" cy="3176718"/>
          </a:xfrm>
          <a:prstGeom prst="rect">
            <a:avLst/>
          </a:prstGeom>
        </p:spPr>
      </p:pic>
      <p:sp>
        <p:nvSpPr>
          <p:cNvPr id="14" name="Rectangle 13"/>
          <p:cNvSpPr/>
          <p:nvPr/>
        </p:nvSpPr>
        <p:spPr>
          <a:xfrm>
            <a:off x="5551714" y="910772"/>
            <a:ext cx="3377746" cy="3524042"/>
          </a:xfrm>
          <a:prstGeom prst="rect">
            <a:avLst/>
          </a:prstGeom>
        </p:spPr>
        <p:txBody>
          <a:bodyPr wrap="square">
            <a:spAutoFit/>
          </a:bodyPr>
          <a:lstStyle/>
          <a:p>
            <a:pPr algn="just"/>
            <a:r>
              <a:rPr lang="en-US" b="1" dirty="0">
                <a:solidFill>
                  <a:srgbClr val="002060"/>
                </a:solidFill>
                <a:latin typeface="Times New Roman" panose="02020603050405020304" pitchFamily="18" charset="0"/>
                <a:cs typeface="Times New Roman" panose="02020603050405020304" pitchFamily="18" charset="0"/>
              </a:rPr>
              <a:t>IP is unreliable:  </a:t>
            </a:r>
          </a:p>
          <a:p>
            <a:pPr marL="285750" lvl="1" indent="-285750" algn="just">
              <a:buFont typeface="Arial" panose="020B0604020202020204" pitchFamily="34" charset="0"/>
              <a:buChar char="•"/>
            </a:pPr>
            <a:r>
              <a:rPr lang="en-US" sz="1500" dirty="0">
                <a:solidFill>
                  <a:srgbClr val="C00000"/>
                </a:solidFill>
                <a:latin typeface="Times New Roman" panose="02020603050405020304" pitchFamily="18" charset="0"/>
                <a:cs typeface="Times New Roman" panose="02020603050405020304" pitchFamily="18" charset="0"/>
              </a:rPr>
              <a:t>It cannot manage or fix undelivered or corrupt packets.</a:t>
            </a:r>
          </a:p>
          <a:p>
            <a:pPr marL="285750" lvl="1" indent="-285750" algn="just">
              <a:buFont typeface="Arial" panose="020B0604020202020204" pitchFamily="34" charset="0"/>
              <a:buChar char="•"/>
            </a:pPr>
            <a:r>
              <a:rPr lang="en-US" sz="1500" dirty="0">
                <a:solidFill>
                  <a:srgbClr val="C00000"/>
                </a:solidFill>
                <a:latin typeface="Times New Roman" panose="02020603050405020304" pitchFamily="18" charset="0"/>
                <a:cs typeface="Times New Roman" panose="02020603050405020304" pitchFamily="18" charset="0"/>
              </a:rPr>
              <a:t>IP cannot retransmit after an error.</a:t>
            </a:r>
          </a:p>
          <a:p>
            <a:pPr marL="285750" lvl="1" indent="-285750" algn="just">
              <a:buFont typeface="Arial" panose="020B0604020202020204" pitchFamily="34" charset="0"/>
              <a:buChar char="•"/>
            </a:pPr>
            <a:r>
              <a:rPr lang="en-US" sz="1500" dirty="0">
                <a:solidFill>
                  <a:srgbClr val="C00000"/>
                </a:solidFill>
                <a:latin typeface="Times New Roman" panose="02020603050405020304" pitchFamily="18" charset="0"/>
                <a:cs typeface="Times New Roman" panose="02020603050405020304" pitchFamily="18" charset="0"/>
              </a:rPr>
              <a:t>IP cannot realign out of sequence packets.</a:t>
            </a:r>
          </a:p>
          <a:p>
            <a:pPr marL="285750" lvl="1" indent="-285750" algn="just">
              <a:buFont typeface="Arial" panose="020B0604020202020204" pitchFamily="34" charset="0"/>
              <a:buChar char="•"/>
            </a:pPr>
            <a:r>
              <a:rPr lang="en-US" sz="1500" dirty="0">
                <a:solidFill>
                  <a:srgbClr val="C00000"/>
                </a:solidFill>
                <a:latin typeface="Times New Roman" panose="02020603050405020304" pitchFamily="18" charset="0"/>
                <a:cs typeface="Times New Roman" panose="02020603050405020304" pitchFamily="18" charset="0"/>
              </a:rPr>
              <a:t>IP must rely on other protocols for these functions.</a:t>
            </a: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IP is media Independent:</a:t>
            </a:r>
          </a:p>
          <a:p>
            <a:pPr marL="285750" lvl="1" indent="-285750" algn="just">
              <a:buFont typeface="Arial" panose="020B0604020202020204" pitchFamily="34" charset="0"/>
              <a:buChar char="•"/>
            </a:pPr>
            <a:r>
              <a:rPr lang="en-US" sz="1500" dirty="0">
                <a:solidFill>
                  <a:srgbClr val="002060"/>
                </a:solidFill>
                <a:latin typeface="Times New Roman" panose="02020603050405020304" pitchFamily="18" charset="0"/>
                <a:cs typeface="Times New Roman" panose="02020603050405020304" pitchFamily="18" charset="0"/>
              </a:rPr>
              <a:t>IP does not concern itself with the type of frame required at the data link layer or the media type at the physical layer.</a:t>
            </a:r>
          </a:p>
          <a:p>
            <a:pPr marL="285750" lvl="1" indent="-285750" algn="just">
              <a:buFont typeface="Arial" panose="020B0604020202020204" pitchFamily="34" charset="0"/>
              <a:buChar char="•"/>
            </a:pPr>
            <a:r>
              <a:rPr lang="en-US" sz="1500" dirty="0">
                <a:solidFill>
                  <a:srgbClr val="002060"/>
                </a:solidFill>
                <a:latin typeface="Times New Roman" panose="02020603050405020304" pitchFamily="18" charset="0"/>
                <a:cs typeface="Times New Roman" panose="02020603050405020304" pitchFamily="18" charset="0"/>
              </a:rPr>
              <a:t>IP can be sent over any media type: copper, fiber, or wireless.</a:t>
            </a:r>
          </a:p>
        </p:txBody>
      </p:sp>
    </p:spTree>
    <p:extLst>
      <p:ext uri="{BB962C8B-B14F-4D97-AF65-F5344CB8AC3E}">
        <p14:creationId xmlns:p14="http://schemas.microsoft.com/office/powerpoint/2010/main" val="22182969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Connectionless Internetworking</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1061829"/>
          </a:xfrm>
          <a:prstGeom prst="rect">
            <a:avLst/>
          </a:prstGeom>
        </p:spPr>
        <p:txBody>
          <a:bodyPr wrap="square">
            <a:spAutoFit/>
          </a:bodyPr>
          <a:lstStyle/>
          <a:p>
            <a:pPr lvl="0" eaLnBrk="0" fontAlgn="base" hangingPunct="0">
              <a:spcBef>
                <a:spcPct val="0"/>
              </a:spcBef>
              <a:spcAft>
                <a:spcPct val="0"/>
              </a:spcAft>
              <a:buClrTx/>
            </a:pPr>
            <a:endParaRPr lang="en-US" altLang="en-US" sz="1200" dirty="0" smtClean="0">
              <a:solidFill>
                <a:srgbClr val="002060"/>
              </a:solidFill>
              <a:latin typeface="Arial" panose="020B0604020202020204" pitchFamily="34" charset="0"/>
            </a:endParaRPr>
          </a:p>
          <a:p>
            <a:pPr lvl="0" eaLnBrk="0" fontAlgn="base" hangingPunct="0">
              <a:spcBef>
                <a:spcPct val="0"/>
              </a:spcBef>
              <a:spcAft>
                <a:spcPct val="0"/>
              </a:spcAft>
              <a:buClrTx/>
            </a:pPr>
            <a:endParaRPr lang="en-US" altLang="en-US" sz="1200" dirty="0">
              <a:solidFill>
                <a:srgbClr val="002060"/>
              </a:solidFill>
              <a:latin typeface="Arial" panose="020B0604020202020204" pitchFamily="34" charset="0"/>
            </a:endParaRPr>
          </a:p>
          <a:p>
            <a:pPr marL="285750" indent="-285750" algn="just" fontAlgn="base">
              <a:buFont typeface="Arial" panose="020B0604020202020204" pitchFamily="34" charset="0"/>
              <a:buChar char="•"/>
            </a:pPr>
            <a:endParaRPr lang="en-US" sz="1300" dirty="0" smtClean="0">
              <a:solidFill>
                <a:srgbClr val="C0000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2"/>
          <p:cNvSpPr/>
          <p:nvPr/>
        </p:nvSpPr>
        <p:spPr>
          <a:xfrm>
            <a:off x="87086" y="928915"/>
            <a:ext cx="8973003" cy="738664"/>
          </a:xfrm>
          <a:prstGeom prst="rect">
            <a:avLst/>
          </a:prstGeom>
        </p:spPr>
        <p:txBody>
          <a:bodyPr wrap="square">
            <a:spAutoFit/>
          </a:bodyPr>
          <a:lstStyle/>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a:solidFill>
                <a:srgbClr val="C00000"/>
              </a:solidFill>
              <a:latin typeface="Times New Roman" panose="02020603050405020304" pitchFamily="18" charset="0"/>
              <a:cs typeface="Times New Roman" panose="02020603050405020304" pitchFamily="18" charset="0"/>
            </a:endParaRPr>
          </a:p>
          <a:p>
            <a:pPr algn="just"/>
            <a:endParaRPr lang="en-US" dirty="0" smtClean="0">
              <a:solidFill>
                <a:srgbClr val="002060"/>
              </a:solidFill>
            </a:endParaRPr>
          </a:p>
          <a:p>
            <a:pPr marL="285750" indent="-285750" algn="just">
              <a:buFont typeface="Arial" panose="020B0604020202020204" pitchFamily="34" charset="0"/>
              <a:buChar char="•"/>
            </a:pPr>
            <a:endParaRPr lang="en-US" dirty="0" smtClean="0">
              <a:solidFill>
                <a:srgbClr val="002060"/>
              </a:solidFill>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0" y="-461664"/>
            <a:ext cx="26481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7" name="Picture 16"/>
          <p:cNvPicPr>
            <a:picLocks noChangeAspect="1"/>
          </p:cNvPicPr>
          <p:nvPr/>
        </p:nvPicPr>
        <p:blipFill>
          <a:blip r:embed="rId3"/>
          <a:stretch>
            <a:fillRect/>
          </a:stretch>
        </p:blipFill>
        <p:spPr>
          <a:xfrm>
            <a:off x="155576" y="983398"/>
            <a:ext cx="4271282" cy="3176718"/>
          </a:xfrm>
          <a:prstGeom prst="rect">
            <a:avLst/>
          </a:prstGeom>
        </p:spPr>
      </p:pic>
      <p:sp>
        <p:nvSpPr>
          <p:cNvPr id="14" name="Rectangle 13"/>
          <p:cNvSpPr/>
          <p:nvPr/>
        </p:nvSpPr>
        <p:spPr>
          <a:xfrm>
            <a:off x="5551714" y="910772"/>
            <a:ext cx="3377746" cy="4262705"/>
          </a:xfrm>
          <a:prstGeom prst="rect">
            <a:avLst/>
          </a:prstGeom>
        </p:spPr>
        <p:txBody>
          <a:bodyPr wrap="square">
            <a:spAutoFit/>
          </a:bodyPr>
          <a:lstStyle/>
          <a:p>
            <a:pPr marL="285750" indent="-285750" algn="just">
              <a:buFont typeface="Arial" panose="020B0604020202020204" pitchFamily="34" charset="0"/>
              <a:buChar char="•"/>
            </a:pPr>
            <a:r>
              <a:rPr lang="en-US" sz="1600" dirty="0">
                <a:solidFill>
                  <a:srgbClr val="C00000"/>
                </a:solidFill>
                <a:latin typeface="Times New Roman" panose="02020603050405020304" pitchFamily="18" charset="0"/>
                <a:cs typeface="Times New Roman" panose="02020603050405020304" pitchFamily="18" charset="0"/>
              </a:rPr>
              <a:t>The network layer will establish the </a:t>
            </a:r>
            <a:r>
              <a:rPr lang="en-US" sz="1600" b="1" dirty="0">
                <a:solidFill>
                  <a:srgbClr val="C00000"/>
                </a:solidFill>
                <a:latin typeface="Times New Roman" panose="02020603050405020304" pitchFamily="18" charset="0"/>
                <a:cs typeface="Times New Roman" panose="02020603050405020304" pitchFamily="18" charset="0"/>
              </a:rPr>
              <a:t>Maximum Transmission Unit (MTU).</a:t>
            </a:r>
          </a:p>
          <a:p>
            <a:pPr marL="285750" lvl="1" indent="-285750" algn="just">
              <a:buFont typeface="Arial" panose="020B0604020202020204" pitchFamily="34" charset="0"/>
              <a:buChar char="•"/>
            </a:pPr>
            <a:r>
              <a:rPr lang="en-US" sz="1600" dirty="0">
                <a:solidFill>
                  <a:srgbClr val="C00000"/>
                </a:solidFill>
                <a:latin typeface="Times New Roman" panose="02020603050405020304" pitchFamily="18" charset="0"/>
                <a:cs typeface="Times New Roman" panose="02020603050405020304" pitchFamily="18" charset="0"/>
              </a:rPr>
              <a:t>Network layer receives this from control information sent by the data link layer.</a:t>
            </a:r>
          </a:p>
          <a:p>
            <a:pPr marL="285750" lvl="1" indent="-285750" algn="just">
              <a:buFont typeface="Arial" panose="020B0604020202020204" pitchFamily="34" charset="0"/>
              <a:buChar char="•"/>
            </a:pPr>
            <a:r>
              <a:rPr lang="en-US" sz="1600" dirty="0">
                <a:solidFill>
                  <a:srgbClr val="C00000"/>
                </a:solidFill>
                <a:latin typeface="Times New Roman" panose="02020603050405020304" pitchFamily="18" charset="0"/>
                <a:cs typeface="Times New Roman" panose="02020603050405020304" pitchFamily="18" charset="0"/>
              </a:rPr>
              <a:t>The network then establishes the MTU size.</a:t>
            </a:r>
          </a:p>
          <a:p>
            <a:pPr marL="285750" indent="-285750" algn="just">
              <a:buFont typeface="Arial" panose="020B0604020202020204" pitchFamily="34" charset="0"/>
              <a:buChar char="•"/>
            </a:pPr>
            <a:r>
              <a:rPr lang="en-US" sz="1600" dirty="0">
                <a:solidFill>
                  <a:srgbClr val="002060"/>
                </a:solidFill>
                <a:latin typeface="Times New Roman" panose="02020603050405020304" pitchFamily="18" charset="0"/>
                <a:cs typeface="Times New Roman" panose="02020603050405020304" pitchFamily="18" charset="0"/>
              </a:rPr>
              <a:t>Fragmentation is when Layer 3 splits the IPv4 packet into smaller units.</a:t>
            </a:r>
          </a:p>
          <a:p>
            <a:pPr marL="285750" lvl="1" indent="-285750" algn="just">
              <a:buFont typeface="Arial" panose="020B0604020202020204" pitchFamily="34" charset="0"/>
              <a:buChar char="•"/>
            </a:pPr>
            <a:r>
              <a:rPr lang="en-US" sz="1600" dirty="0">
                <a:solidFill>
                  <a:srgbClr val="002060"/>
                </a:solidFill>
                <a:latin typeface="Times New Roman" panose="02020603050405020304" pitchFamily="18" charset="0"/>
                <a:cs typeface="Times New Roman" panose="02020603050405020304" pitchFamily="18" charset="0"/>
              </a:rPr>
              <a:t>Fragmenting causes latency.</a:t>
            </a:r>
          </a:p>
          <a:p>
            <a:pPr marL="285750" lvl="1" indent="-285750" algn="just">
              <a:buFont typeface="Arial" panose="020B0604020202020204" pitchFamily="34" charset="0"/>
              <a:buChar char="•"/>
            </a:pPr>
            <a:r>
              <a:rPr lang="en-US" sz="1600" dirty="0">
                <a:solidFill>
                  <a:srgbClr val="002060"/>
                </a:solidFill>
                <a:latin typeface="Times New Roman" panose="02020603050405020304" pitchFamily="18" charset="0"/>
                <a:cs typeface="Times New Roman" panose="02020603050405020304" pitchFamily="18" charset="0"/>
              </a:rPr>
              <a:t>IPv6 does not fragment packets.</a:t>
            </a:r>
          </a:p>
          <a:p>
            <a:pPr marL="285750" lvl="1" indent="-285750" algn="just">
              <a:buFont typeface="Arial" panose="020B0604020202020204" pitchFamily="34" charset="0"/>
              <a:buChar char="•"/>
            </a:pPr>
            <a:r>
              <a:rPr lang="en-US" sz="1600" dirty="0">
                <a:solidFill>
                  <a:srgbClr val="002060"/>
                </a:solidFill>
                <a:latin typeface="Times New Roman" panose="02020603050405020304" pitchFamily="18" charset="0"/>
                <a:cs typeface="Times New Roman" panose="02020603050405020304" pitchFamily="18" charset="0"/>
              </a:rPr>
              <a:t>Example: Router goes from Ethernet to a slow WAN with a smaller MTU</a:t>
            </a:r>
          </a:p>
          <a:p>
            <a:pPr marL="285750" indent="-285750" algn="just">
              <a:buFont typeface="Arial" panose="020B0604020202020204" pitchFamily="34" charset="0"/>
              <a:buChar char="•"/>
            </a:pPr>
            <a:endParaRPr lang="en-US" sz="15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11463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Internetworking</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1061829"/>
          </a:xfrm>
          <a:prstGeom prst="rect">
            <a:avLst/>
          </a:prstGeom>
        </p:spPr>
        <p:txBody>
          <a:bodyPr wrap="square">
            <a:spAutoFit/>
          </a:bodyPr>
          <a:lstStyle/>
          <a:p>
            <a:pPr lvl="0" eaLnBrk="0" fontAlgn="base" hangingPunct="0">
              <a:spcBef>
                <a:spcPct val="0"/>
              </a:spcBef>
              <a:spcAft>
                <a:spcPct val="0"/>
              </a:spcAft>
              <a:buClrTx/>
            </a:pPr>
            <a:endParaRPr lang="en-US" altLang="en-US" sz="1200" dirty="0" smtClean="0">
              <a:solidFill>
                <a:srgbClr val="002060"/>
              </a:solidFill>
              <a:latin typeface="Arial" panose="020B0604020202020204" pitchFamily="34" charset="0"/>
            </a:endParaRPr>
          </a:p>
          <a:p>
            <a:pPr lvl="0" eaLnBrk="0" fontAlgn="base" hangingPunct="0">
              <a:spcBef>
                <a:spcPct val="0"/>
              </a:spcBef>
              <a:spcAft>
                <a:spcPct val="0"/>
              </a:spcAft>
              <a:buClrTx/>
            </a:pPr>
            <a:endParaRPr lang="en-US" altLang="en-US" sz="1200" dirty="0">
              <a:solidFill>
                <a:srgbClr val="002060"/>
              </a:solidFill>
              <a:latin typeface="Arial" panose="020B0604020202020204" pitchFamily="34" charset="0"/>
            </a:endParaRPr>
          </a:p>
          <a:p>
            <a:pPr marL="285750" indent="-285750" algn="just" fontAlgn="base">
              <a:buFont typeface="Arial" panose="020B0604020202020204" pitchFamily="34" charset="0"/>
              <a:buChar char="•"/>
            </a:pPr>
            <a:endParaRPr lang="en-US" sz="1300" dirty="0" smtClean="0">
              <a:solidFill>
                <a:srgbClr val="C0000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2"/>
          <p:cNvSpPr/>
          <p:nvPr/>
        </p:nvSpPr>
        <p:spPr>
          <a:xfrm>
            <a:off x="87086" y="928915"/>
            <a:ext cx="8973003" cy="4401205"/>
          </a:xfrm>
          <a:prstGeom prst="rect">
            <a:avLst/>
          </a:prstGeom>
        </p:spPr>
        <p:txBody>
          <a:bodyPr wrap="square">
            <a:spAutoFit/>
          </a:bodyPr>
          <a:lstStyle/>
          <a:p>
            <a:pPr marL="285750" indent="-285750" algn="just">
              <a:buFont typeface="Arial" panose="020B0604020202020204" pitchFamily="34" charset="0"/>
              <a:buChar char="•"/>
            </a:pPr>
            <a:r>
              <a:rPr lang="en-US" b="1" dirty="0" smtClean="0">
                <a:solidFill>
                  <a:srgbClr val="002060"/>
                </a:solidFill>
                <a:latin typeface="Times New Roman" panose="02020603050405020304" pitchFamily="18" charset="0"/>
                <a:cs typeface="Times New Roman" panose="02020603050405020304" pitchFamily="18" charset="0"/>
              </a:rPr>
              <a:t>Extranet: </a:t>
            </a:r>
            <a:r>
              <a:rPr lang="en-US" dirty="0" smtClean="0">
                <a:solidFill>
                  <a:srgbClr val="002060"/>
                </a:solidFill>
                <a:latin typeface="Times New Roman" panose="02020603050405020304" pitchFamily="18" charset="0"/>
                <a:cs typeface="Times New Roman" panose="02020603050405020304" pitchFamily="18" charset="0"/>
              </a:rPr>
              <a:t>It is </a:t>
            </a:r>
            <a:r>
              <a:rPr lang="en-US" dirty="0">
                <a:solidFill>
                  <a:srgbClr val="002060"/>
                </a:solidFill>
                <a:latin typeface="Times New Roman" panose="02020603050405020304" pitchFamily="18" charset="0"/>
                <a:cs typeface="Times New Roman" panose="02020603050405020304" pitchFamily="18" charset="0"/>
              </a:rPr>
              <a:t>a controlled private network that allows access to specific resources or services from an organization to a specific group of users outside the organization</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It extends the concept of an intranet (which is a private network accessible only to an organization's internal employees) to selected external users such as customers, suppliers, partners, or other organizations.</a:t>
            </a:r>
          </a:p>
          <a:p>
            <a:pPr marL="285750" indent="-285750" algn="just">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Extranets </a:t>
            </a:r>
            <a:r>
              <a:rPr lang="en-US" b="1" dirty="0">
                <a:solidFill>
                  <a:srgbClr val="002060"/>
                </a:solidFill>
                <a:latin typeface="Times New Roman" panose="02020603050405020304" pitchFamily="18" charset="0"/>
                <a:cs typeface="Times New Roman" panose="02020603050405020304" pitchFamily="18" charset="0"/>
              </a:rPr>
              <a:t>are commonly used in industries such as manufacturing, retail, finance, and healthcare where secure collaboration with suppliers, partners, clients, or regulatory bodies is crucial. </a:t>
            </a:r>
            <a:endParaRPr lang="en-US" b="1"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b="1"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They </a:t>
            </a:r>
            <a:r>
              <a:rPr lang="en-US" dirty="0">
                <a:solidFill>
                  <a:srgbClr val="002060"/>
                </a:solidFill>
                <a:latin typeface="Times New Roman" panose="02020603050405020304" pitchFamily="18" charset="0"/>
                <a:cs typeface="Times New Roman" panose="02020603050405020304" pitchFamily="18" charset="0"/>
              </a:rPr>
              <a:t>provide a secure and efficient way to extend an organization's network beyond its internal boundaries while maintaining control over access and data </a:t>
            </a:r>
            <a:r>
              <a:rPr lang="en-US" dirty="0" smtClean="0">
                <a:solidFill>
                  <a:srgbClr val="002060"/>
                </a:solidFill>
                <a:latin typeface="Times New Roman" panose="02020603050405020304" pitchFamily="18" charset="0"/>
                <a:cs typeface="Times New Roman" panose="02020603050405020304" pitchFamily="18" charset="0"/>
              </a:rPr>
              <a:t>security.</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smtClean="0">
                <a:solidFill>
                  <a:srgbClr val="C00000"/>
                </a:solidFill>
                <a:latin typeface="Times New Roman" panose="02020603050405020304" pitchFamily="18" charset="0"/>
                <a:cs typeface="Times New Roman" panose="02020603050405020304" pitchFamily="18" charset="0"/>
              </a:rPr>
              <a:t>Intranet </a:t>
            </a:r>
            <a:r>
              <a:rPr lang="en-US" dirty="0" smtClean="0">
                <a:solidFill>
                  <a:srgbClr val="C00000"/>
                </a:solidFill>
                <a:latin typeface="Times New Roman" panose="02020603050405020304" pitchFamily="18" charset="0"/>
                <a:cs typeface="Times New Roman" panose="02020603050405020304" pitchFamily="18" charset="0"/>
              </a:rPr>
              <a:t>: An </a:t>
            </a:r>
            <a:r>
              <a:rPr lang="en-US" dirty="0">
                <a:solidFill>
                  <a:srgbClr val="C00000"/>
                </a:solidFill>
                <a:latin typeface="Times New Roman" panose="02020603050405020304" pitchFamily="18" charset="0"/>
                <a:cs typeface="Times New Roman" panose="02020603050405020304" pitchFamily="18" charset="0"/>
              </a:rPr>
              <a:t>intranet is a private network within an organization that uses </a:t>
            </a:r>
            <a:r>
              <a:rPr lang="en-US" b="1" dirty="0">
                <a:solidFill>
                  <a:srgbClr val="C00000"/>
                </a:solidFill>
                <a:latin typeface="Times New Roman" panose="02020603050405020304" pitchFamily="18" charset="0"/>
                <a:cs typeface="Times New Roman" panose="02020603050405020304" pitchFamily="18" charset="0"/>
              </a:rPr>
              <a:t>internet protocols and technologies for sharing information, collaboration, and communication among employees, internal </a:t>
            </a:r>
            <a:r>
              <a:rPr lang="en-US" b="1" dirty="0" smtClean="0">
                <a:solidFill>
                  <a:srgbClr val="C00000"/>
                </a:solidFill>
                <a:latin typeface="Times New Roman" panose="02020603050405020304" pitchFamily="18" charset="0"/>
                <a:cs typeface="Times New Roman" panose="02020603050405020304" pitchFamily="18" charset="0"/>
              </a:rPr>
              <a:t>stakeholders.</a:t>
            </a:r>
          </a:p>
          <a:p>
            <a:pPr marL="285750" indent="-285750" algn="just">
              <a:buFont typeface="Arial" panose="020B0604020202020204" pitchFamily="34" charset="0"/>
              <a:buChar char="•"/>
            </a:pPr>
            <a:endParaRPr lang="en-US" b="1"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In essence, an intranet serves as a private, secure, and controlled network environment that enhances organizational efficiency, communication, and collaboration by providing centralized access to resources and information for internal use only.</a:t>
            </a:r>
          </a:p>
          <a:p>
            <a:pPr marL="285750" indent="-285750" algn="just">
              <a:buFont typeface="Arial" panose="020B0604020202020204" pitchFamily="34" charset="0"/>
              <a:buChar char="•"/>
            </a:pPr>
            <a:endParaRPr lang="en-US" dirty="0" smtClean="0">
              <a:solidFill>
                <a:srgbClr val="002060"/>
              </a:solidFill>
            </a:endParaRPr>
          </a:p>
          <a:p>
            <a:pPr marL="285750" indent="-285750" algn="just">
              <a:buFont typeface="Arial" panose="020B0604020202020204" pitchFamily="34" charset="0"/>
              <a:buChar char="•"/>
            </a:pPr>
            <a:endParaRPr lang="en-US" dirty="0" smtClean="0">
              <a:solidFill>
                <a:srgbClr val="002060"/>
              </a:solidFill>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81281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Internetworking</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1061829"/>
          </a:xfrm>
          <a:prstGeom prst="rect">
            <a:avLst/>
          </a:prstGeom>
        </p:spPr>
        <p:txBody>
          <a:bodyPr wrap="square">
            <a:spAutoFit/>
          </a:bodyPr>
          <a:lstStyle/>
          <a:p>
            <a:pPr lvl="0" eaLnBrk="0" fontAlgn="base" hangingPunct="0">
              <a:spcBef>
                <a:spcPct val="0"/>
              </a:spcBef>
              <a:spcAft>
                <a:spcPct val="0"/>
              </a:spcAft>
              <a:buClrTx/>
            </a:pPr>
            <a:endParaRPr lang="en-US" altLang="en-US" sz="1200" dirty="0" smtClean="0">
              <a:solidFill>
                <a:srgbClr val="002060"/>
              </a:solidFill>
              <a:latin typeface="Arial" panose="020B0604020202020204" pitchFamily="34" charset="0"/>
            </a:endParaRPr>
          </a:p>
          <a:p>
            <a:pPr lvl="0" eaLnBrk="0" fontAlgn="base" hangingPunct="0">
              <a:spcBef>
                <a:spcPct val="0"/>
              </a:spcBef>
              <a:spcAft>
                <a:spcPct val="0"/>
              </a:spcAft>
              <a:buClrTx/>
            </a:pPr>
            <a:endParaRPr lang="en-US" altLang="en-US" sz="1200" dirty="0">
              <a:solidFill>
                <a:srgbClr val="002060"/>
              </a:solidFill>
              <a:latin typeface="Arial" panose="020B0604020202020204" pitchFamily="34" charset="0"/>
            </a:endParaRPr>
          </a:p>
          <a:p>
            <a:pPr marL="285750" indent="-285750" algn="just" fontAlgn="base">
              <a:buFont typeface="Arial" panose="020B0604020202020204" pitchFamily="34" charset="0"/>
              <a:buChar char="•"/>
            </a:pPr>
            <a:endParaRPr lang="en-US" sz="1300" dirty="0" smtClean="0">
              <a:solidFill>
                <a:srgbClr val="C0000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2"/>
          <p:cNvSpPr/>
          <p:nvPr/>
        </p:nvSpPr>
        <p:spPr>
          <a:xfrm>
            <a:off x="87086" y="928915"/>
            <a:ext cx="8973003" cy="3754874"/>
          </a:xfrm>
          <a:prstGeom prst="rect">
            <a:avLst/>
          </a:prstGeom>
        </p:spPr>
        <p:txBody>
          <a:bodyPr wrap="square">
            <a:spAutoFit/>
          </a:bodyPr>
          <a:lstStyle/>
          <a:p>
            <a:pPr marL="285750" indent="-285750" algn="just">
              <a:buFont typeface="Arial" panose="020B0604020202020204" pitchFamily="34" charset="0"/>
              <a:buChar char="•"/>
            </a:pPr>
            <a:r>
              <a:rPr lang="en-US" b="1" dirty="0" smtClean="0">
                <a:solidFill>
                  <a:srgbClr val="C00000"/>
                </a:solidFill>
                <a:latin typeface="Times New Roman" panose="02020603050405020304" pitchFamily="18" charset="0"/>
                <a:cs typeface="Times New Roman" panose="02020603050405020304" pitchFamily="18" charset="0"/>
              </a:rPr>
              <a:t>Internet : </a:t>
            </a:r>
            <a:r>
              <a:rPr lang="en-US" dirty="0">
                <a:solidFill>
                  <a:srgbClr val="C00000"/>
                </a:solidFill>
                <a:latin typeface="Times New Roman" panose="02020603050405020304" pitchFamily="18" charset="0"/>
                <a:cs typeface="Times New Roman" panose="02020603050405020304" pitchFamily="18" charset="0"/>
              </a:rPr>
              <a:t>The Internet is a global network that </a:t>
            </a:r>
            <a:r>
              <a:rPr lang="en-US" b="1" dirty="0">
                <a:solidFill>
                  <a:srgbClr val="C00000"/>
                </a:solidFill>
                <a:latin typeface="Times New Roman" panose="02020603050405020304" pitchFamily="18" charset="0"/>
                <a:cs typeface="Times New Roman" panose="02020603050405020304" pitchFamily="18" charset="0"/>
              </a:rPr>
              <a:t>connects millions of private, public, academic, business, and government networks worldwide</a:t>
            </a:r>
            <a:r>
              <a:rPr lang="en-US" dirty="0">
                <a:solidFill>
                  <a:srgbClr val="C00000"/>
                </a:solidFill>
                <a:latin typeface="Times New Roman" panose="02020603050405020304" pitchFamily="18" charset="0"/>
                <a:cs typeface="Times New Roman" panose="02020603050405020304" pitchFamily="18" charset="0"/>
              </a:rPr>
              <a:t>. It is a vast network infrastructure that uses standardized communication protocols to link billions of devices globally. </a:t>
            </a:r>
            <a:endParaRPr lang="en-US" dirty="0" smtClean="0">
              <a:solidFill>
                <a:srgbClr val="C00000"/>
              </a:solidFill>
              <a:latin typeface="Times New Roman" panose="02020603050405020304" pitchFamily="18" charset="0"/>
              <a:cs typeface="Times New Roman" panose="02020603050405020304" pitchFamily="18" charset="0"/>
            </a:endParaRPr>
          </a:p>
          <a:p>
            <a:pPr algn="just"/>
            <a:endParaRPr lang="en-US" b="1" dirty="0" smtClean="0">
              <a:solidFill>
                <a:srgbClr val="C00000"/>
              </a:solidFill>
              <a:latin typeface="Times New Roman" panose="02020603050405020304" pitchFamily="18" charset="0"/>
              <a:cs typeface="Times New Roman" panose="02020603050405020304" pitchFamily="18" charset="0"/>
            </a:endParaRPr>
          </a:p>
          <a:p>
            <a:pPr algn="just"/>
            <a:r>
              <a:rPr lang="en-US" b="1" dirty="0" smtClean="0">
                <a:solidFill>
                  <a:srgbClr val="C00000"/>
                </a:solidFill>
                <a:latin typeface="Times New Roman" panose="02020603050405020304" pitchFamily="18" charset="0"/>
                <a:cs typeface="Times New Roman" panose="02020603050405020304" pitchFamily="18" charset="0"/>
              </a:rPr>
              <a:t>Key Characteristics :</a:t>
            </a:r>
          </a:p>
          <a:p>
            <a:pPr algn="just"/>
            <a:endParaRPr lang="en-US" dirty="0">
              <a:solidFill>
                <a:srgbClr val="C0000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r>
              <a:rPr lang="en-US" altLang="en-US" b="1" dirty="0">
                <a:solidFill>
                  <a:srgbClr val="C00000"/>
                </a:solidFill>
                <a:latin typeface="Times New Roman" panose="02020603050405020304" pitchFamily="18" charset="0"/>
                <a:cs typeface="Times New Roman" panose="02020603050405020304" pitchFamily="18" charset="0"/>
              </a:rPr>
              <a:t>Global Connectivity</a:t>
            </a:r>
            <a:r>
              <a:rPr lang="en-US" altLang="en-US" dirty="0">
                <a:solidFill>
                  <a:srgbClr val="C00000"/>
                </a:solidFill>
                <a:latin typeface="Times New Roman" panose="02020603050405020304" pitchFamily="18" charset="0"/>
                <a:cs typeface="Times New Roman" panose="02020603050405020304" pitchFamily="18" charset="0"/>
              </a:rPr>
              <a:t>: The Internet allows interconnected networks worldwide to communicate and share resources. It transcends geographical boundaries and enables communication and access to information on a global scale</a:t>
            </a:r>
            <a:r>
              <a:rPr lang="en-US" altLang="en-US" dirty="0" smtClean="0">
                <a:solidFill>
                  <a:srgbClr val="C00000"/>
                </a:solidFill>
                <a:latin typeface="Times New Roman" panose="02020603050405020304" pitchFamily="18" charset="0"/>
                <a:cs typeface="Times New Roman" panose="02020603050405020304" pitchFamily="18" charset="0"/>
              </a:rPr>
              <a:t>.</a:t>
            </a:r>
          </a:p>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a:solidFill>
                <a:srgbClr val="C0000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r>
              <a:rPr lang="en-US" altLang="en-US" b="1" dirty="0">
                <a:solidFill>
                  <a:srgbClr val="002060"/>
                </a:solidFill>
                <a:latin typeface="Times New Roman" panose="02020603050405020304" pitchFamily="18" charset="0"/>
                <a:cs typeface="Times New Roman" panose="02020603050405020304" pitchFamily="18" charset="0"/>
              </a:rPr>
              <a:t>Decentralized Architecture</a:t>
            </a:r>
            <a:r>
              <a:rPr lang="en-US" altLang="en-US" dirty="0">
                <a:solidFill>
                  <a:srgbClr val="002060"/>
                </a:solidFill>
                <a:latin typeface="Times New Roman" panose="02020603050405020304" pitchFamily="18" charset="0"/>
                <a:cs typeface="Times New Roman" panose="02020603050405020304" pitchFamily="18" charset="0"/>
              </a:rPr>
              <a:t>: The Internet is decentralized, meaning there is no central authority or single point of control. Instead, it operates through a distributed network of interconnected routers and servers that work together to route data and information</a:t>
            </a:r>
            <a:r>
              <a:rPr lang="en-US" altLang="en-US" dirty="0" smtClean="0">
                <a:solidFill>
                  <a:srgbClr val="002060"/>
                </a:solidFill>
                <a:latin typeface="Times New Roman" panose="02020603050405020304" pitchFamily="18" charset="0"/>
                <a:cs typeface="Times New Roman" panose="02020603050405020304" pitchFamily="18" charset="0"/>
              </a:rPr>
              <a:t>.</a:t>
            </a:r>
          </a:p>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a:solidFill>
                <a:srgbClr val="00206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r>
              <a:rPr lang="en-US" altLang="en-US" b="1" dirty="0">
                <a:solidFill>
                  <a:srgbClr val="002060"/>
                </a:solidFill>
                <a:latin typeface="Times New Roman" panose="02020603050405020304" pitchFamily="18" charset="0"/>
                <a:cs typeface="Times New Roman" panose="02020603050405020304" pitchFamily="18" charset="0"/>
              </a:rPr>
              <a:t>Protocols</a:t>
            </a:r>
            <a:r>
              <a:rPr lang="en-US" altLang="en-US" dirty="0">
                <a:solidFill>
                  <a:srgbClr val="002060"/>
                </a:solidFill>
                <a:latin typeface="Times New Roman" panose="02020603050405020304" pitchFamily="18" charset="0"/>
                <a:cs typeface="Times New Roman" panose="02020603050405020304" pitchFamily="18" charset="0"/>
              </a:rPr>
              <a:t>: The Internet operates based on a set of standardized protocols, with the </a:t>
            </a:r>
            <a:r>
              <a:rPr lang="en-US" altLang="en-US" b="1" dirty="0">
                <a:solidFill>
                  <a:srgbClr val="002060"/>
                </a:solidFill>
                <a:latin typeface="Times New Roman" panose="02020603050405020304" pitchFamily="18" charset="0"/>
                <a:cs typeface="Times New Roman" panose="02020603050405020304" pitchFamily="18" charset="0"/>
              </a:rPr>
              <a:t>TCP/IP (Transmission Control Protocol/Internet Protocol) </a:t>
            </a:r>
            <a:r>
              <a:rPr lang="en-US" altLang="en-US" dirty="0">
                <a:solidFill>
                  <a:srgbClr val="002060"/>
                </a:solidFill>
                <a:latin typeface="Times New Roman" panose="02020603050405020304" pitchFamily="18" charset="0"/>
                <a:cs typeface="Times New Roman" panose="02020603050405020304" pitchFamily="18" charset="0"/>
              </a:rPr>
              <a:t>being the foundational protocol suite. These protocols define how data packets are addressed, transmitted, routed, and received across the network</a:t>
            </a:r>
            <a:r>
              <a:rPr lang="en-US" altLang="en-US" dirty="0" smtClean="0">
                <a:solidFill>
                  <a:srgbClr val="002060"/>
                </a:solidFill>
                <a:latin typeface="Times New Roman" panose="02020603050405020304" pitchFamily="18" charset="0"/>
                <a:cs typeface="Times New Roman" panose="02020603050405020304" pitchFamily="18" charset="0"/>
              </a:rPr>
              <a:t>.</a:t>
            </a:r>
          </a:p>
          <a:p>
            <a:pPr lvl="0" eaLnBrk="0" fontAlgn="base" hangingPunct="0">
              <a:spcBef>
                <a:spcPct val="0"/>
              </a:spcBef>
              <a:spcAft>
                <a:spcPct val="0"/>
              </a:spcAft>
              <a:buClrTx/>
              <a:buFontTx/>
              <a:buChar char="•"/>
            </a:pPr>
            <a:endParaRPr lang="en-US" altLang="en-US" dirty="0">
              <a:solidFill>
                <a:srgbClr val="00206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0" y="-461664"/>
            <a:ext cx="26481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44567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Internetworking</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1061829"/>
          </a:xfrm>
          <a:prstGeom prst="rect">
            <a:avLst/>
          </a:prstGeom>
        </p:spPr>
        <p:txBody>
          <a:bodyPr wrap="square">
            <a:spAutoFit/>
          </a:bodyPr>
          <a:lstStyle/>
          <a:p>
            <a:pPr lvl="0" eaLnBrk="0" fontAlgn="base" hangingPunct="0">
              <a:spcBef>
                <a:spcPct val="0"/>
              </a:spcBef>
              <a:spcAft>
                <a:spcPct val="0"/>
              </a:spcAft>
              <a:buClrTx/>
            </a:pPr>
            <a:endParaRPr lang="en-US" altLang="en-US" sz="1200" dirty="0" smtClean="0">
              <a:solidFill>
                <a:srgbClr val="002060"/>
              </a:solidFill>
              <a:latin typeface="Arial" panose="020B0604020202020204" pitchFamily="34" charset="0"/>
            </a:endParaRPr>
          </a:p>
          <a:p>
            <a:pPr lvl="0" eaLnBrk="0" fontAlgn="base" hangingPunct="0">
              <a:spcBef>
                <a:spcPct val="0"/>
              </a:spcBef>
              <a:spcAft>
                <a:spcPct val="0"/>
              </a:spcAft>
              <a:buClrTx/>
            </a:pPr>
            <a:endParaRPr lang="en-US" altLang="en-US" sz="1200" dirty="0">
              <a:solidFill>
                <a:srgbClr val="002060"/>
              </a:solidFill>
              <a:latin typeface="Arial" panose="020B0604020202020204" pitchFamily="34" charset="0"/>
            </a:endParaRPr>
          </a:p>
          <a:p>
            <a:pPr marL="285750" indent="-285750" algn="just" fontAlgn="base">
              <a:buFont typeface="Arial" panose="020B0604020202020204" pitchFamily="34" charset="0"/>
              <a:buChar char="•"/>
            </a:pPr>
            <a:endParaRPr lang="en-US" sz="1300" dirty="0" smtClean="0">
              <a:solidFill>
                <a:srgbClr val="C0000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2"/>
          <p:cNvSpPr/>
          <p:nvPr/>
        </p:nvSpPr>
        <p:spPr>
          <a:xfrm>
            <a:off x="87086" y="928915"/>
            <a:ext cx="8973003" cy="4401205"/>
          </a:xfrm>
          <a:prstGeom prst="rect">
            <a:avLst/>
          </a:prstGeom>
        </p:spPr>
        <p:txBody>
          <a:bodyPr wrap="square">
            <a:spAutoFit/>
          </a:bodyPr>
          <a:lstStyle/>
          <a:p>
            <a:pPr marL="285750" lvl="0" indent="-285750" algn="just" eaLnBrk="0" fontAlgn="base" hangingPunct="0">
              <a:spcBef>
                <a:spcPct val="0"/>
              </a:spcBef>
              <a:spcAft>
                <a:spcPct val="0"/>
              </a:spcAft>
              <a:buClrTx/>
              <a:buFont typeface="Arial" panose="020B0604020202020204" pitchFamily="34" charset="0"/>
              <a:buChar char="•"/>
            </a:pPr>
            <a:r>
              <a:rPr lang="en-US" altLang="en-US" b="1" dirty="0" smtClean="0">
                <a:solidFill>
                  <a:srgbClr val="C00000"/>
                </a:solidFill>
                <a:latin typeface="Times New Roman" panose="02020603050405020304" pitchFamily="18" charset="0"/>
                <a:cs typeface="Times New Roman" panose="02020603050405020304" pitchFamily="18" charset="0"/>
              </a:rPr>
              <a:t>Accessibility</a:t>
            </a:r>
            <a:r>
              <a:rPr lang="en-US" altLang="en-US" dirty="0">
                <a:solidFill>
                  <a:srgbClr val="C00000"/>
                </a:solidFill>
                <a:latin typeface="Times New Roman" panose="02020603050405020304" pitchFamily="18" charset="0"/>
                <a:cs typeface="Times New Roman" panose="02020603050405020304" pitchFamily="18" charset="0"/>
              </a:rPr>
              <a:t>: The Internet is accessible through various devices, including computers, smartphones, tablets, and other Internet-enabled devices. Users connect to the Internet via Internet service providers (ISPs) using wired or wireless connections</a:t>
            </a:r>
            <a:r>
              <a:rPr lang="en-US" altLang="en-US" dirty="0" smtClean="0">
                <a:solidFill>
                  <a:srgbClr val="C00000"/>
                </a:solidFill>
                <a:latin typeface="Times New Roman" panose="02020603050405020304" pitchFamily="18" charset="0"/>
                <a:cs typeface="Times New Roman" panose="02020603050405020304" pitchFamily="18" charset="0"/>
              </a:rPr>
              <a:t>.</a:t>
            </a:r>
          </a:p>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a:solidFill>
                <a:srgbClr val="C0000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r>
              <a:rPr lang="en-US" altLang="en-US" b="1" dirty="0">
                <a:solidFill>
                  <a:srgbClr val="C00000"/>
                </a:solidFill>
                <a:latin typeface="Times New Roman" panose="02020603050405020304" pitchFamily="18" charset="0"/>
                <a:cs typeface="Times New Roman" panose="02020603050405020304" pitchFamily="18" charset="0"/>
              </a:rPr>
              <a:t>Security and Privacy</a:t>
            </a:r>
            <a:r>
              <a:rPr lang="en-US" altLang="en-US" dirty="0">
                <a:solidFill>
                  <a:srgbClr val="C00000"/>
                </a:solidFill>
                <a:latin typeface="Times New Roman" panose="02020603050405020304" pitchFamily="18" charset="0"/>
                <a:cs typeface="Times New Roman" panose="02020603050405020304" pitchFamily="18" charset="0"/>
              </a:rPr>
              <a:t>: Internet security is a critical concern due to potential threats such as hacking, malware, phishing, and data breaches. Various security measures, including encryption, firewalls, antivirus software, and secure protocols, help protect users' data and privacy</a:t>
            </a:r>
            <a:r>
              <a:rPr lang="en-US" altLang="en-US" dirty="0" smtClean="0">
                <a:solidFill>
                  <a:srgbClr val="C00000"/>
                </a:solidFill>
                <a:latin typeface="Times New Roman" panose="02020603050405020304" pitchFamily="18" charset="0"/>
                <a:cs typeface="Times New Roman" panose="02020603050405020304" pitchFamily="18" charset="0"/>
              </a:rPr>
              <a:t>.</a:t>
            </a:r>
          </a:p>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a:solidFill>
                <a:srgbClr val="C0000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r>
              <a:rPr lang="en-US" altLang="en-US" b="1" dirty="0">
                <a:solidFill>
                  <a:srgbClr val="002060"/>
                </a:solidFill>
                <a:latin typeface="Times New Roman" panose="02020603050405020304" pitchFamily="18" charset="0"/>
                <a:cs typeface="Times New Roman" panose="02020603050405020304" pitchFamily="18" charset="0"/>
              </a:rPr>
              <a:t>Impact on Society</a:t>
            </a:r>
            <a:r>
              <a:rPr lang="en-US" altLang="en-US" dirty="0">
                <a:solidFill>
                  <a:srgbClr val="002060"/>
                </a:solidFill>
                <a:latin typeface="Times New Roman" panose="02020603050405020304" pitchFamily="18" charset="0"/>
                <a:cs typeface="Times New Roman" panose="02020603050405020304" pitchFamily="18" charset="0"/>
              </a:rPr>
              <a:t>: The Internet has profoundly influenced society, revolutionizing communication, commerce, education, entertainment, and many other aspects of daily life. It has enabled globalization, democratized access to information, and fostered innovation and collaboration on a global scale</a:t>
            </a:r>
            <a:r>
              <a:rPr lang="en-US" altLang="en-US" dirty="0" smtClean="0">
                <a:solidFill>
                  <a:srgbClr val="002060"/>
                </a:solidFill>
                <a:latin typeface="Times New Roman" panose="02020603050405020304" pitchFamily="18" charset="0"/>
                <a:cs typeface="Times New Roman" panose="02020603050405020304" pitchFamily="18" charset="0"/>
              </a:rPr>
              <a:t>.</a:t>
            </a:r>
          </a:p>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eaLnBrk="0" fontAlgn="base" hangingPunct="0">
              <a:spcBef>
                <a:spcPct val="0"/>
              </a:spcBef>
              <a:spcAft>
                <a:spcPct val="0"/>
              </a:spcAft>
              <a:buClrTx/>
              <a:buFont typeface="Arial" panose="020B0604020202020204" pitchFamily="34" charset="0"/>
              <a:buChar char="•"/>
            </a:pPr>
            <a:r>
              <a:rPr lang="en-US" altLang="en-US" b="1" dirty="0">
                <a:solidFill>
                  <a:srgbClr val="002060"/>
                </a:solidFill>
                <a:latin typeface="Times New Roman" panose="02020603050405020304" pitchFamily="18" charset="0"/>
                <a:cs typeface="Times New Roman" panose="02020603050405020304" pitchFamily="18" charset="0"/>
              </a:rPr>
              <a:t>Services and Applications</a:t>
            </a:r>
            <a:r>
              <a:rPr lang="en-US" altLang="en-US" dirty="0">
                <a:solidFill>
                  <a:srgbClr val="002060"/>
                </a:solidFill>
                <a:latin typeface="Times New Roman" panose="02020603050405020304" pitchFamily="18" charset="0"/>
                <a:cs typeface="Times New Roman" panose="02020603050405020304" pitchFamily="18" charset="0"/>
              </a:rPr>
              <a:t>: The Internet hosts a vast array of services and applications, including the World Wide Web (WWW), email, file transfer (FTP), instant messaging, video conferencing, online gaming, social media platforms, and more. These services enable communication, collaboration, information sharing, and entertainment across the globe.</a:t>
            </a:r>
          </a:p>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smtClean="0">
              <a:solidFill>
                <a:srgbClr val="002060"/>
              </a:solidFill>
            </a:endParaRPr>
          </a:p>
          <a:p>
            <a:pPr marL="285750" indent="-285750" algn="just">
              <a:buFont typeface="Arial" panose="020B0604020202020204" pitchFamily="34" charset="0"/>
              <a:buChar char="•"/>
            </a:pPr>
            <a:endParaRPr lang="en-US" dirty="0" smtClean="0">
              <a:solidFill>
                <a:srgbClr val="002060"/>
              </a:solidFill>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0" y="-461664"/>
            <a:ext cx="26481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659888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Internetworking</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1061829"/>
          </a:xfrm>
          <a:prstGeom prst="rect">
            <a:avLst/>
          </a:prstGeom>
        </p:spPr>
        <p:txBody>
          <a:bodyPr wrap="square">
            <a:spAutoFit/>
          </a:bodyPr>
          <a:lstStyle/>
          <a:p>
            <a:pPr lvl="0" eaLnBrk="0" fontAlgn="base" hangingPunct="0">
              <a:spcBef>
                <a:spcPct val="0"/>
              </a:spcBef>
              <a:spcAft>
                <a:spcPct val="0"/>
              </a:spcAft>
              <a:buClrTx/>
            </a:pPr>
            <a:endParaRPr lang="en-US" altLang="en-US" sz="1200" dirty="0" smtClean="0">
              <a:solidFill>
                <a:srgbClr val="002060"/>
              </a:solidFill>
              <a:latin typeface="Arial" panose="020B0604020202020204" pitchFamily="34" charset="0"/>
            </a:endParaRPr>
          </a:p>
          <a:p>
            <a:pPr lvl="0" eaLnBrk="0" fontAlgn="base" hangingPunct="0">
              <a:spcBef>
                <a:spcPct val="0"/>
              </a:spcBef>
              <a:spcAft>
                <a:spcPct val="0"/>
              </a:spcAft>
              <a:buClrTx/>
            </a:pPr>
            <a:endParaRPr lang="en-US" altLang="en-US" sz="1200" dirty="0">
              <a:solidFill>
                <a:srgbClr val="002060"/>
              </a:solidFill>
              <a:latin typeface="Arial" panose="020B0604020202020204" pitchFamily="34" charset="0"/>
            </a:endParaRPr>
          </a:p>
          <a:p>
            <a:pPr marL="285750" indent="-285750" algn="just" fontAlgn="base">
              <a:buFont typeface="Arial" panose="020B0604020202020204" pitchFamily="34" charset="0"/>
              <a:buChar char="•"/>
            </a:pPr>
            <a:endParaRPr lang="en-US" sz="1300" dirty="0" smtClean="0">
              <a:solidFill>
                <a:srgbClr val="C0000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2"/>
          <p:cNvSpPr/>
          <p:nvPr/>
        </p:nvSpPr>
        <p:spPr>
          <a:xfrm>
            <a:off x="87086" y="928915"/>
            <a:ext cx="8973003" cy="4616648"/>
          </a:xfrm>
          <a:prstGeom prst="rect">
            <a:avLst/>
          </a:prstGeom>
        </p:spPr>
        <p:txBody>
          <a:bodyPr wrap="square">
            <a:spAutoFit/>
          </a:bodyPr>
          <a:lstStyle/>
          <a:p>
            <a:pPr marL="285750" lvl="0" indent="-285750" algn="just" eaLnBrk="0" fontAlgn="base" hangingPunct="0">
              <a:spcBef>
                <a:spcPct val="0"/>
              </a:spcBef>
              <a:spcAft>
                <a:spcPct val="0"/>
              </a:spcAft>
              <a:buClrTx/>
              <a:buFont typeface="Arial" panose="020B0604020202020204" pitchFamily="34" charset="0"/>
              <a:buChar char="•"/>
            </a:pPr>
            <a:r>
              <a:rPr lang="en-US" altLang="en-US" dirty="0" smtClean="0">
                <a:solidFill>
                  <a:srgbClr val="C00000"/>
                </a:solidFill>
                <a:latin typeface="Times New Roman" panose="02020603050405020304" pitchFamily="18" charset="0"/>
                <a:cs typeface="Times New Roman" panose="02020603050405020304" pitchFamily="18" charset="0"/>
              </a:rPr>
              <a:t>System Network Administrator Networks (SNA)</a:t>
            </a:r>
          </a:p>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a:solidFill>
                <a:srgbClr val="C0000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r>
              <a:rPr lang="en-US" altLang="en-US" dirty="0" smtClean="0">
                <a:solidFill>
                  <a:srgbClr val="C00000"/>
                </a:solidFill>
                <a:latin typeface="Times New Roman" panose="02020603050405020304" pitchFamily="18" charset="0"/>
                <a:cs typeface="Times New Roman" panose="02020603050405020304" pitchFamily="18" charset="0"/>
              </a:rPr>
              <a:t>Asynchronous Transfer Mode (ATM)</a:t>
            </a:r>
          </a:p>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a:solidFill>
                <a:srgbClr val="C0000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r>
              <a:rPr lang="en-US" altLang="en-US" dirty="0" smtClean="0">
                <a:solidFill>
                  <a:srgbClr val="C00000"/>
                </a:solidFill>
                <a:latin typeface="Times New Roman" panose="02020603050405020304" pitchFamily="18" charset="0"/>
                <a:cs typeface="Times New Roman" panose="02020603050405020304" pitchFamily="18" charset="0"/>
              </a:rPr>
              <a:t>Ethernet </a:t>
            </a:r>
            <a:r>
              <a:rPr lang="en-US" altLang="en-US" dirty="0" smtClean="0">
                <a:solidFill>
                  <a:srgbClr val="C00000"/>
                </a:solidFill>
                <a:latin typeface="Times New Roman" panose="02020603050405020304" pitchFamily="18" charset="0"/>
                <a:cs typeface="Times New Roman" panose="02020603050405020304" pitchFamily="18" charset="0"/>
              </a:rPr>
              <a:t>networks-802.3 </a:t>
            </a:r>
            <a:endParaRPr lang="en-US" altLang="en-US" dirty="0" smtClean="0">
              <a:solidFill>
                <a:srgbClr val="C0000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a:solidFill>
                <a:srgbClr val="00206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r>
              <a:rPr lang="en-US" altLang="en-US" dirty="0" smtClean="0">
                <a:solidFill>
                  <a:srgbClr val="002060"/>
                </a:solidFill>
                <a:latin typeface="Times New Roman" panose="02020603050405020304" pitchFamily="18" charset="0"/>
                <a:cs typeface="Times New Roman" panose="02020603050405020304" pitchFamily="18" charset="0"/>
              </a:rPr>
              <a:t>Token Bus </a:t>
            </a:r>
            <a:r>
              <a:rPr lang="en-US" altLang="en-US" dirty="0" smtClean="0">
                <a:solidFill>
                  <a:srgbClr val="002060"/>
                </a:solidFill>
                <a:latin typeface="Times New Roman" panose="02020603050405020304" pitchFamily="18" charset="0"/>
                <a:cs typeface="Times New Roman" panose="02020603050405020304" pitchFamily="18" charset="0"/>
              </a:rPr>
              <a:t>Networks-802.4 </a:t>
            </a:r>
          </a:p>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a:solidFill>
                <a:srgbClr val="00206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r>
              <a:rPr lang="en-US" altLang="en-US" dirty="0" smtClean="0">
                <a:solidFill>
                  <a:srgbClr val="002060"/>
                </a:solidFill>
                <a:latin typeface="Times New Roman" panose="02020603050405020304" pitchFamily="18" charset="0"/>
                <a:cs typeface="Times New Roman" panose="02020603050405020304" pitchFamily="18" charset="0"/>
              </a:rPr>
              <a:t>Token Ring Networks-802.5</a:t>
            </a:r>
          </a:p>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a:solidFill>
                <a:srgbClr val="002060"/>
              </a:solidFill>
              <a:latin typeface="Times New Roman" panose="02020603050405020304" pitchFamily="18" charset="0"/>
              <a:cs typeface="Times New Roman" panose="02020603050405020304" pitchFamily="18" charset="0"/>
            </a:endParaRPr>
          </a:p>
          <a:p>
            <a:pPr marL="285750" indent="-285750" algn="just" eaLnBrk="0" fontAlgn="base" hangingPunct="0">
              <a:spcBef>
                <a:spcPct val="0"/>
              </a:spcBef>
              <a:spcAft>
                <a:spcPct val="0"/>
              </a:spcAft>
              <a:buClrTx/>
              <a:buFont typeface="Arial" panose="020B0604020202020204" pitchFamily="34" charset="0"/>
              <a:buChar char="•"/>
            </a:pPr>
            <a:r>
              <a:rPr lang="en-US" altLang="en-US" dirty="0">
                <a:solidFill>
                  <a:srgbClr val="C00000"/>
                </a:solidFill>
                <a:latin typeface="Times New Roman" panose="02020603050405020304" pitchFamily="18" charset="0"/>
                <a:cs typeface="Times New Roman" panose="02020603050405020304" pitchFamily="18" charset="0"/>
              </a:rPr>
              <a:t>Fiber Distributed Data Interface (FDDI) </a:t>
            </a:r>
            <a:r>
              <a:rPr lang="en-US" altLang="en-US" dirty="0" smtClean="0">
                <a:solidFill>
                  <a:srgbClr val="C00000"/>
                </a:solidFill>
                <a:latin typeface="Times New Roman" panose="02020603050405020304" pitchFamily="18" charset="0"/>
                <a:cs typeface="Times New Roman" panose="02020603050405020304" pitchFamily="18" charset="0"/>
              </a:rPr>
              <a:t>networks</a:t>
            </a:r>
          </a:p>
          <a:p>
            <a:pPr marL="285750" indent="-285750" algn="just" eaLnBrk="0" fontAlgn="base" hangingPunct="0">
              <a:spcBef>
                <a:spcPct val="0"/>
              </a:spcBef>
              <a:spcAft>
                <a:spcPct val="0"/>
              </a:spcAft>
              <a:buClrTx/>
              <a:buFont typeface="Arial" panose="020B0604020202020204" pitchFamily="34" charset="0"/>
              <a:buChar char="•"/>
            </a:pPr>
            <a:endParaRPr lang="en-US" altLang="en-US" dirty="0">
              <a:solidFill>
                <a:srgbClr val="C00000"/>
              </a:solidFill>
              <a:latin typeface="Times New Roman" panose="02020603050405020304" pitchFamily="18" charset="0"/>
              <a:cs typeface="Times New Roman" panose="02020603050405020304" pitchFamily="18" charset="0"/>
            </a:endParaRPr>
          </a:p>
          <a:p>
            <a:pPr marL="285750" indent="-285750" algn="just" eaLnBrk="0" fontAlgn="base" hangingPunct="0">
              <a:spcBef>
                <a:spcPct val="0"/>
              </a:spcBef>
              <a:spcAft>
                <a:spcPct val="0"/>
              </a:spcAft>
              <a:buClrTx/>
              <a:buFont typeface="Arial" panose="020B0604020202020204" pitchFamily="34" charset="0"/>
              <a:buChar char="•"/>
            </a:pPr>
            <a:r>
              <a:rPr lang="en-US" altLang="en-US" dirty="0">
                <a:solidFill>
                  <a:srgbClr val="002060"/>
                </a:solidFill>
                <a:latin typeface="Times New Roman" panose="02020603050405020304" pitchFamily="18" charset="0"/>
                <a:cs typeface="Times New Roman" panose="02020603050405020304" pitchFamily="18" charset="0"/>
              </a:rPr>
              <a:t>802.11 </a:t>
            </a:r>
            <a:r>
              <a:rPr lang="en-US" altLang="en-US" dirty="0" smtClean="0">
                <a:solidFill>
                  <a:srgbClr val="002060"/>
                </a:solidFill>
                <a:latin typeface="Times New Roman" panose="02020603050405020304" pitchFamily="18" charset="0"/>
                <a:cs typeface="Times New Roman" panose="02020603050405020304" pitchFamily="18" charset="0"/>
              </a:rPr>
              <a:t>Wireless networks-Wi-Fi technologies- 2.4 GHz- 9.6 </a:t>
            </a:r>
            <a:r>
              <a:rPr lang="en-US" altLang="en-US" dirty="0" err="1" smtClean="0">
                <a:solidFill>
                  <a:srgbClr val="002060"/>
                </a:solidFill>
                <a:latin typeface="Times New Roman" panose="02020603050405020304" pitchFamily="18" charset="0"/>
                <a:cs typeface="Times New Roman" panose="02020603050405020304" pitchFamily="18" charset="0"/>
              </a:rPr>
              <a:t>Gbps</a:t>
            </a:r>
            <a:endParaRPr lang="en-US" altLang="en-US" dirty="0">
              <a:solidFill>
                <a:srgbClr val="002060"/>
              </a:solidFill>
              <a:latin typeface="Times New Roman" panose="02020603050405020304" pitchFamily="18" charset="0"/>
              <a:cs typeface="Times New Roman" panose="02020603050405020304" pitchFamily="18" charset="0"/>
            </a:endParaRPr>
          </a:p>
          <a:p>
            <a:pPr marL="285750" indent="-285750" algn="just" eaLnBrk="0" fontAlgn="base" hangingPunct="0">
              <a:spcBef>
                <a:spcPct val="0"/>
              </a:spcBef>
              <a:spcAft>
                <a:spcPct val="0"/>
              </a:spcAft>
              <a:buClrTx/>
              <a:buFont typeface="Arial" panose="020B0604020202020204" pitchFamily="34" charset="0"/>
              <a:buChar char="•"/>
            </a:pPr>
            <a:endParaRPr lang="en-US" alt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eaLnBrk="0" fontAlgn="base" hangingPunct="0">
              <a:spcBef>
                <a:spcPct val="0"/>
              </a:spcBef>
              <a:spcAft>
                <a:spcPct val="0"/>
              </a:spcAft>
              <a:buClrTx/>
              <a:buFont typeface="Arial" panose="020B0604020202020204" pitchFamily="34" charset="0"/>
              <a:buChar char="•"/>
            </a:pPr>
            <a:r>
              <a:rPr lang="en-US" altLang="en-US" dirty="0" smtClean="0">
                <a:solidFill>
                  <a:srgbClr val="C00000"/>
                </a:solidFill>
                <a:latin typeface="Times New Roman" panose="02020603050405020304" pitchFamily="18" charset="0"/>
                <a:cs typeface="Times New Roman" panose="02020603050405020304" pitchFamily="18" charset="0"/>
              </a:rPr>
              <a:t>802.16 Wireless networks-</a:t>
            </a:r>
            <a:r>
              <a:rPr lang="en-US" altLang="en-US" dirty="0" err="1" smtClean="0">
                <a:solidFill>
                  <a:srgbClr val="C00000"/>
                </a:solidFill>
                <a:latin typeface="Times New Roman" panose="02020603050405020304" pitchFamily="18" charset="0"/>
                <a:cs typeface="Times New Roman" panose="02020603050405020304" pitchFamily="18" charset="0"/>
              </a:rPr>
              <a:t>WiMax</a:t>
            </a:r>
            <a:r>
              <a:rPr lang="en-US" altLang="en-US" dirty="0" smtClean="0">
                <a:solidFill>
                  <a:srgbClr val="C00000"/>
                </a:solidFill>
                <a:latin typeface="Times New Roman" panose="02020603050405020304" pitchFamily="18" charset="0"/>
                <a:cs typeface="Times New Roman" panose="02020603050405020304" pitchFamily="18" charset="0"/>
              </a:rPr>
              <a:t> Technologies-2.5 GHz - 24 GHz</a:t>
            </a:r>
            <a:endParaRPr lang="en-US" altLang="en-US" dirty="0">
              <a:solidFill>
                <a:srgbClr val="C0000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smtClean="0">
              <a:solidFill>
                <a:srgbClr val="00206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r>
              <a:rPr lang="en-US" altLang="en-US" dirty="0" smtClean="0">
                <a:solidFill>
                  <a:srgbClr val="002060"/>
                </a:solidFill>
                <a:latin typeface="Times New Roman" panose="02020603050405020304" pitchFamily="18" charset="0"/>
                <a:cs typeface="Times New Roman" panose="02020603050405020304" pitchFamily="18" charset="0"/>
              </a:rPr>
              <a:t>The </a:t>
            </a:r>
            <a:r>
              <a:rPr lang="en-US" altLang="en-US" dirty="0" smtClean="0">
                <a:solidFill>
                  <a:srgbClr val="002060"/>
                </a:solidFill>
                <a:latin typeface="Times New Roman" panose="02020603050405020304" pitchFamily="18" charset="0"/>
                <a:cs typeface="Times New Roman" panose="02020603050405020304" pitchFamily="18" charset="0"/>
              </a:rPr>
              <a:t>purpose of interconnecting all these networks is to allow user on any of them to communicate with other networks globally. </a:t>
            </a:r>
          </a:p>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a:solidFill>
                <a:srgbClr val="C00000"/>
              </a:solidFill>
              <a:latin typeface="Times New Roman" panose="02020603050405020304" pitchFamily="18" charset="0"/>
              <a:cs typeface="Times New Roman" panose="02020603050405020304" pitchFamily="18" charset="0"/>
            </a:endParaRPr>
          </a:p>
          <a:p>
            <a:pPr algn="just"/>
            <a:endParaRPr lang="en-US" dirty="0" smtClean="0">
              <a:solidFill>
                <a:srgbClr val="002060"/>
              </a:solidFill>
            </a:endParaRPr>
          </a:p>
          <a:p>
            <a:pPr marL="285750" indent="-285750" algn="just">
              <a:buFont typeface="Arial" panose="020B0604020202020204" pitchFamily="34" charset="0"/>
              <a:buChar char="•"/>
            </a:pPr>
            <a:endParaRPr lang="en-US" dirty="0" smtClean="0">
              <a:solidFill>
                <a:srgbClr val="002060"/>
              </a:solidFill>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0" y="-461664"/>
            <a:ext cx="26481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4" name="Picture 13"/>
          <p:cNvPicPr>
            <a:picLocks noChangeAspect="1"/>
          </p:cNvPicPr>
          <p:nvPr/>
        </p:nvPicPr>
        <p:blipFill>
          <a:blip r:embed="rId3"/>
          <a:stretch>
            <a:fillRect/>
          </a:stretch>
        </p:blipFill>
        <p:spPr>
          <a:xfrm>
            <a:off x="4252686" y="1085411"/>
            <a:ext cx="4582117" cy="2289160"/>
          </a:xfrm>
          <a:prstGeom prst="rect">
            <a:avLst/>
          </a:prstGeom>
        </p:spPr>
      </p:pic>
    </p:spTree>
    <p:extLst>
      <p:ext uri="{BB962C8B-B14F-4D97-AF65-F5344CB8AC3E}">
        <p14:creationId xmlns:p14="http://schemas.microsoft.com/office/powerpoint/2010/main" val="2050270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How Networks Differ</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1061829"/>
          </a:xfrm>
          <a:prstGeom prst="rect">
            <a:avLst/>
          </a:prstGeom>
        </p:spPr>
        <p:txBody>
          <a:bodyPr wrap="square">
            <a:spAutoFit/>
          </a:bodyPr>
          <a:lstStyle/>
          <a:p>
            <a:pPr lvl="0" eaLnBrk="0" fontAlgn="base" hangingPunct="0">
              <a:spcBef>
                <a:spcPct val="0"/>
              </a:spcBef>
              <a:spcAft>
                <a:spcPct val="0"/>
              </a:spcAft>
              <a:buClrTx/>
            </a:pPr>
            <a:endParaRPr lang="en-US" altLang="en-US" sz="1200" dirty="0" smtClean="0">
              <a:solidFill>
                <a:srgbClr val="002060"/>
              </a:solidFill>
              <a:latin typeface="Arial" panose="020B0604020202020204" pitchFamily="34" charset="0"/>
            </a:endParaRPr>
          </a:p>
          <a:p>
            <a:pPr lvl="0" eaLnBrk="0" fontAlgn="base" hangingPunct="0">
              <a:spcBef>
                <a:spcPct val="0"/>
              </a:spcBef>
              <a:spcAft>
                <a:spcPct val="0"/>
              </a:spcAft>
              <a:buClrTx/>
            </a:pPr>
            <a:endParaRPr lang="en-US" altLang="en-US" sz="1200" dirty="0">
              <a:solidFill>
                <a:srgbClr val="002060"/>
              </a:solidFill>
              <a:latin typeface="Arial" panose="020B0604020202020204" pitchFamily="34" charset="0"/>
            </a:endParaRPr>
          </a:p>
          <a:p>
            <a:pPr marL="285750" indent="-285750" algn="just" fontAlgn="base">
              <a:buFont typeface="Arial" panose="020B0604020202020204" pitchFamily="34" charset="0"/>
              <a:buChar char="•"/>
            </a:pPr>
            <a:endParaRPr lang="en-US" sz="1300" dirty="0" smtClean="0">
              <a:solidFill>
                <a:srgbClr val="C0000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2"/>
          <p:cNvSpPr/>
          <p:nvPr/>
        </p:nvSpPr>
        <p:spPr>
          <a:xfrm>
            <a:off x="87086" y="928915"/>
            <a:ext cx="8973003" cy="738664"/>
          </a:xfrm>
          <a:prstGeom prst="rect">
            <a:avLst/>
          </a:prstGeom>
        </p:spPr>
        <p:txBody>
          <a:bodyPr wrap="square">
            <a:spAutoFit/>
          </a:bodyPr>
          <a:lstStyle/>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a:solidFill>
                <a:srgbClr val="C00000"/>
              </a:solidFill>
              <a:latin typeface="Times New Roman" panose="02020603050405020304" pitchFamily="18" charset="0"/>
              <a:cs typeface="Times New Roman" panose="02020603050405020304" pitchFamily="18" charset="0"/>
            </a:endParaRPr>
          </a:p>
          <a:p>
            <a:pPr algn="just"/>
            <a:endParaRPr lang="en-US" dirty="0" smtClean="0">
              <a:solidFill>
                <a:srgbClr val="002060"/>
              </a:solidFill>
            </a:endParaRPr>
          </a:p>
          <a:p>
            <a:pPr marL="285750" indent="-285750" algn="just">
              <a:buFont typeface="Arial" panose="020B0604020202020204" pitchFamily="34" charset="0"/>
              <a:buChar char="•"/>
            </a:pPr>
            <a:endParaRPr lang="en-US" dirty="0" smtClean="0">
              <a:solidFill>
                <a:srgbClr val="002060"/>
              </a:solidFill>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0" y="-461664"/>
            <a:ext cx="26481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15" name="Table 14"/>
          <p:cNvGraphicFramePr>
            <a:graphicFrameLocks noGrp="1"/>
          </p:cNvGraphicFramePr>
          <p:nvPr>
            <p:extLst>
              <p:ext uri="{D42A27DB-BD31-4B8C-83A1-F6EECF244321}">
                <p14:modId xmlns:p14="http://schemas.microsoft.com/office/powerpoint/2010/main" val="3674783314"/>
              </p:ext>
            </p:extLst>
          </p:nvPr>
        </p:nvGraphicFramePr>
        <p:xfrm>
          <a:off x="460375" y="916527"/>
          <a:ext cx="8313511" cy="3966621"/>
        </p:xfrm>
        <a:graphic>
          <a:graphicData uri="http://schemas.openxmlformats.org/drawingml/2006/table">
            <a:tbl>
              <a:tblPr firstRow="1" bandRow="1">
                <a:tableStyleId>{5C22544A-7EE6-4342-B048-85BDC9FD1C3A}</a:tableStyleId>
              </a:tblPr>
              <a:tblGrid>
                <a:gridCol w="2044907"/>
                <a:gridCol w="6268604"/>
              </a:tblGrid>
              <a:tr h="299227">
                <a:tc>
                  <a:txBody>
                    <a:bodyPr/>
                    <a:lstStyle/>
                    <a:p>
                      <a:r>
                        <a:rPr lang="en-US" sz="1400" dirty="0" smtClean="0">
                          <a:latin typeface="Times New Roman" panose="02020603050405020304" pitchFamily="18" charset="0"/>
                          <a:cs typeface="Times New Roman" panose="02020603050405020304" pitchFamily="18" charset="0"/>
                        </a:rPr>
                        <a:t>Item </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latin typeface="Times New Roman" panose="02020603050405020304" pitchFamily="18" charset="0"/>
                          <a:cs typeface="Times New Roman" panose="02020603050405020304" pitchFamily="18" charset="0"/>
                        </a:rPr>
                        <a:t>Some possibilities</a:t>
                      </a:r>
                      <a:endParaRPr lang="en-IN" sz="1400" dirty="0">
                        <a:latin typeface="Times New Roman" panose="02020603050405020304" pitchFamily="18" charset="0"/>
                        <a:cs typeface="Times New Roman" panose="02020603050405020304" pitchFamily="18" charset="0"/>
                      </a:endParaRPr>
                    </a:p>
                  </a:txBody>
                  <a:tcPr/>
                </a:tc>
              </a:tr>
              <a:tr h="299227">
                <a:tc>
                  <a:txBody>
                    <a:bodyPr/>
                    <a:lstStyle/>
                    <a:p>
                      <a:pPr marL="285750"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Service Offered</a:t>
                      </a:r>
                      <a:endParaRPr lang="en-IN" sz="14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400" dirty="0" smtClean="0">
                          <a:solidFill>
                            <a:srgbClr val="C00000"/>
                          </a:solidFill>
                          <a:latin typeface="Times New Roman" panose="02020603050405020304" pitchFamily="18" charset="0"/>
                          <a:cs typeface="Times New Roman" panose="02020603050405020304" pitchFamily="18" charset="0"/>
                        </a:rPr>
                        <a:t>Connection oriented versus Connectionless</a:t>
                      </a:r>
                      <a:endParaRPr lang="en-IN" sz="1400" dirty="0">
                        <a:solidFill>
                          <a:srgbClr val="C00000"/>
                        </a:solidFill>
                        <a:latin typeface="Times New Roman" panose="02020603050405020304" pitchFamily="18" charset="0"/>
                        <a:cs typeface="Times New Roman" panose="02020603050405020304" pitchFamily="18" charset="0"/>
                      </a:endParaRPr>
                    </a:p>
                  </a:txBody>
                  <a:tcPr/>
                </a:tc>
              </a:tr>
              <a:tr h="299227">
                <a:tc>
                  <a:txBody>
                    <a:bodyPr/>
                    <a:lstStyle/>
                    <a:p>
                      <a:pPr marL="285750"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Protocols</a:t>
                      </a:r>
                      <a:endParaRPr lang="en-IN" sz="14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400" dirty="0" smtClean="0">
                          <a:solidFill>
                            <a:srgbClr val="C00000"/>
                          </a:solidFill>
                          <a:latin typeface="Times New Roman" panose="02020603050405020304" pitchFamily="18" charset="0"/>
                          <a:cs typeface="Times New Roman" panose="02020603050405020304" pitchFamily="18" charset="0"/>
                        </a:rPr>
                        <a:t>IP,</a:t>
                      </a:r>
                      <a:r>
                        <a:rPr lang="en-US" sz="1400" baseline="0" dirty="0" smtClean="0">
                          <a:solidFill>
                            <a:srgbClr val="C00000"/>
                          </a:solidFill>
                          <a:latin typeface="Times New Roman" panose="02020603050405020304" pitchFamily="18" charset="0"/>
                          <a:cs typeface="Times New Roman" panose="02020603050405020304" pitchFamily="18" charset="0"/>
                        </a:rPr>
                        <a:t> IPX, SNA, ATM,MPLS, AppleTalk</a:t>
                      </a:r>
                      <a:endParaRPr lang="en-IN" sz="1400" dirty="0">
                        <a:solidFill>
                          <a:srgbClr val="C00000"/>
                        </a:solidFill>
                        <a:latin typeface="Times New Roman" panose="02020603050405020304" pitchFamily="18" charset="0"/>
                        <a:cs typeface="Times New Roman" panose="02020603050405020304" pitchFamily="18" charset="0"/>
                      </a:endParaRPr>
                    </a:p>
                  </a:txBody>
                  <a:tcPr/>
                </a:tc>
              </a:tr>
              <a:tr h="299227">
                <a:tc>
                  <a:txBody>
                    <a:bodyPr/>
                    <a:lstStyle/>
                    <a:p>
                      <a:pPr marL="285750"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Addressing</a:t>
                      </a:r>
                      <a:endParaRPr lang="en-IN" sz="14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400" dirty="0" smtClean="0">
                          <a:solidFill>
                            <a:srgbClr val="C00000"/>
                          </a:solidFill>
                          <a:latin typeface="Times New Roman" panose="02020603050405020304" pitchFamily="18" charset="0"/>
                          <a:cs typeface="Times New Roman" panose="02020603050405020304" pitchFamily="18" charset="0"/>
                        </a:rPr>
                        <a:t>Flat</a:t>
                      </a:r>
                      <a:r>
                        <a:rPr lang="en-US" sz="1400" baseline="0" dirty="0" smtClean="0">
                          <a:solidFill>
                            <a:srgbClr val="C00000"/>
                          </a:solidFill>
                          <a:latin typeface="Times New Roman" panose="02020603050405020304" pitchFamily="18" charset="0"/>
                          <a:cs typeface="Times New Roman" panose="02020603050405020304" pitchFamily="18" charset="0"/>
                        </a:rPr>
                        <a:t> (802) Vs Hierarchical (IP)</a:t>
                      </a:r>
                      <a:endParaRPr lang="en-IN" sz="1400" dirty="0">
                        <a:solidFill>
                          <a:srgbClr val="C00000"/>
                        </a:solidFill>
                        <a:latin typeface="Times New Roman" panose="02020603050405020304" pitchFamily="18" charset="0"/>
                        <a:cs typeface="Times New Roman" panose="02020603050405020304" pitchFamily="18" charset="0"/>
                      </a:endParaRPr>
                    </a:p>
                  </a:txBody>
                  <a:tcPr/>
                </a:tc>
              </a:tr>
              <a:tr h="299227">
                <a:tc>
                  <a:txBody>
                    <a:bodyPr/>
                    <a:lstStyle/>
                    <a:p>
                      <a:pPr marL="285750"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Multicasting</a:t>
                      </a:r>
                      <a:endParaRPr lang="en-IN" sz="14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400" dirty="0" smtClean="0">
                          <a:solidFill>
                            <a:srgbClr val="C00000"/>
                          </a:solidFill>
                          <a:latin typeface="Times New Roman" panose="02020603050405020304" pitchFamily="18" charset="0"/>
                          <a:cs typeface="Times New Roman" panose="02020603050405020304" pitchFamily="18" charset="0"/>
                        </a:rPr>
                        <a:t>Present</a:t>
                      </a:r>
                      <a:r>
                        <a:rPr lang="en-US" sz="1400" baseline="0" dirty="0" smtClean="0">
                          <a:solidFill>
                            <a:srgbClr val="C00000"/>
                          </a:solidFill>
                          <a:latin typeface="Times New Roman" panose="02020603050405020304" pitchFamily="18" charset="0"/>
                          <a:cs typeface="Times New Roman" panose="02020603050405020304" pitchFamily="18" charset="0"/>
                        </a:rPr>
                        <a:t> or Absent</a:t>
                      </a:r>
                      <a:endParaRPr lang="en-IN" sz="1400" dirty="0">
                        <a:solidFill>
                          <a:srgbClr val="C00000"/>
                        </a:solidFill>
                        <a:latin typeface="Times New Roman" panose="02020603050405020304" pitchFamily="18" charset="0"/>
                        <a:cs typeface="Times New Roman" panose="02020603050405020304" pitchFamily="18" charset="0"/>
                      </a:endParaRPr>
                    </a:p>
                  </a:txBody>
                  <a:tcPr/>
                </a:tc>
              </a:tr>
              <a:tr h="299227">
                <a:tc>
                  <a:txBody>
                    <a:bodyPr/>
                    <a:lstStyle/>
                    <a:p>
                      <a:pPr marL="285750"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Packet Size</a:t>
                      </a:r>
                      <a:endParaRPr lang="en-IN" sz="14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400" dirty="0" smtClean="0">
                          <a:solidFill>
                            <a:srgbClr val="C00000"/>
                          </a:solidFill>
                          <a:latin typeface="Times New Roman" panose="02020603050405020304" pitchFamily="18" charset="0"/>
                          <a:cs typeface="Times New Roman" panose="02020603050405020304" pitchFamily="18" charset="0"/>
                        </a:rPr>
                        <a:t>Every</a:t>
                      </a:r>
                      <a:r>
                        <a:rPr lang="en-US" sz="1400" baseline="0" dirty="0" smtClean="0">
                          <a:solidFill>
                            <a:srgbClr val="C00000"/>
                          </a:solidFill>
                          <a:latin typeface="Times New Roman" panose="02020603050405020304" pitchFamily="18" charset="0"/>
                          <a:cs typeface="Times New Roman" panose="02020603050405020304" pitchFamily="18" charset="0"/>
                        </a:rPr>
                        <a:t> network has its own maximum</a:t>
                      </a:r>
                      <a:endParaRPr lang="en-IN" sz="1400" dirty="0">
                        <a:solidFill>
                          <a:srgbClr val="C00000"/>
                        </a:solidFill>
                        <a:latin typeface="Times New Roman" panose="02020603050405020304" pitchFamily="18" charset="0"/>
                        <a:cs typeface="Times New Roman" panose="02020603050405020304" pitchFamily="18" charset="0"/>
                      </a:endParaRPr>
                    </a:p>
                  </a:txBody>
                  <a:tcPr/>
                </a:tc>
              </a:tr>
              <a:tr h="309021">
                <a:tc>
                  <a:txBody>
                    <a:bodyPr/>
                    <a:lstStyle/>
                    <a:p>
                      <a:pPr marL="285750"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Quality of</a:t>
                      </a:r>
                      <a:r>
                        <a:rPr lang="en-US" sz="1400" baseline="0" dirty="0" smtClean="0">
                          <a:latin typeface="Times New Roman" panose="02020603050405020304" pitchFamily="18" charset="0"/>
                          <a:cs typeface="Times New Roman" panose="02020603050405020304" pitchFamily="18" charset="0"/>
                        </a:rPr>
                        <a:t> Service</a:t>
                      </a:r>
                      <a:endParaRPr lang="en-IN" sz="14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400" dirty="0" smtClean="0">
                          <a:solidFill>
                            <a:srgbClr val="C00000"/>
                          </a:solidFill>
                          <a:latin typeface="Times New Roman" panose="02020603050405020304" pitchFamily="18" charset="0"/>
                          <a:cs typeface="Times New Roman" panose="02020603050405020304" pitchFamily="18" charset="0"/>
                        </a:rPr>
                        <a:t>Present</a:t>
                      </a:r>
                      <a:r>
                        <a:rPr lang="en-US" sz="1400" baseline="0" dirty="0" smtClean="0">
                          <a:solidFill>
                            <a:srgbClr val="C00000"/>
                          </a:solidFill>
                          <a:latin typeface="Times New Roman" panose="02020603050405020304" pitchFamily="18" charset="0"/>
                          <a:cs typeface="Times New Roman" panose="02020603050405020304" pitchFamily="18" charset="0"/>
                        </a:rPr>
                        <a:t> or absent; Many different kinds.</a:t>
                      </a:r>
                    </a:p>
                  </a:txBody>
                  <a:tcPr/>
                </a:tc>
              </a:tr>
              <a:tr h="299227">
                <a:tc>
                  <a:txBody>
                    <a:bodyPr/>
                    <a:lstStyle/>
                    <a:p>
                      <a:pPr marL="285750"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Error</a:t>
                      </a:r>
                      <a:r>
                        <a:rPr lang="en-US" sz="1400" baseline="0" dirty="0" smtClean="0">
                          <a:latin typeface="Times New Roman" panose="02020603050405020304" pitchFamily="18" charset="0"/>
                          <a:cs typeface="Times New Roman" panose="02020603050405020304" pitchFamily="18" charset="0"/>
                        </a:rPr>
                        <a:t> handling</a:t>
                      </a:r>
                      <a:endParaRPr lang="en-IN" sz="14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400" dirty="0" smtClean="0">
                          <a:solidFill>
                            <a:srgbClr val="C00000"/>
                          </a:solidFill>
                          <a:latin typeface="Times New Roman" panose="02020603050405020304" pitchFamily="18" charset="0"/>
                          <a:cs typeface="Times New Roman" panose="02020603050405020304" pitchFamily="18" charset="0"/>
                        </a:rPr>
                        <a:t>Reliable, ordered, and unordered delivery</a:t>
                      </a:r>
                      <a:endParaRPr lang="en-IN" sz="1400" dirty="0">
                        <a:solidFill>
                          <a:srgbClr val="C00000"/>
                        </a:solidFill>
                        <a:latin typeface="Times New Roman" panose="02020603050405020304" pitchFamily="18" charset="0"/>
                        <a:cs typeface="Times New Roman" panose="02020603050405020304" pitchFamily="18" charset="0"/>
                      </a:endParaRPr>
                    </a:p>
                  </a:txBody>
                  <a:tcPr/>
                </a:tc>
              </a:tr>
              <a:tr h="299227">
                <a:tc>
                  <a:txBody>
                    <a:bodyPr/>
                    <a:lstStyle/>
                    <a:p>
                      <a:pPr marL="285750"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Flow Control</a:t>
                      </a:r>
                      <a:endParaRPr lang="en-IN" sz="14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400" dirty="0" smtClean="0">
                          <a:solidFill>
                            <a:srgbClr val="C00000"/>
                          </a:solidFill>
                          <a:latin typeface="Times New Roman" panose="02020603050405020304" pitchFamily="18" charset="0"/>
                          <a:cs typeface="Times New Roman" panose="02020603050405020304" pitchFamily="18" charset="0"/>
                        </a:rPr>
                        <a:t>Sliding Window, Rate control other or</a:t>
                      </a:r>
                      <a:r>
                        <a:rPr lang="en-US" sz="1400" baseline="0" dirty="0" smtClean="0">
                          <a:solidFill>
                            <a:srgbClr val="C00000"/>
                          </a:solidFill>
                          <a:latin typeface="Times New Roman" panose="02020603050405020304" pitchFamily="18" charset="0"/>
                          <a:cs typeface="Times New Roman" panose="02020603050405020304" pitchFamily="18" charset="0"/>
                        </a:rPr>
                        <a:t> none</a:t>
                      </a:r>
                      <a:endParaRPr lang="en-IN" sz="1400" dirty="0">
                        <a:solidFill>
                          <a:srgbClr val="C00000"/>
                        </a:solidFill>
                        <a:latin typeface="Times New Roman" panose="02020603050405020304" pitchFamily="18" charset="0"/>
                        <a:cs typeface="Times New Roman" panose="02020603050405020304" pitchFamily="18" charset="0"/>
                      </a:endParaRPr>
                    </a:p>
                  </a:txBody>
                  <a:tcPr/>
                </a:tc>
              </a:tr>
              <a:tr h="299227">
                <a:tc>
                  <a:txBody>
                    <a:bodyPr/>
                    <a:lstStyle/>
                    <a:p>
                      <a:pPr marL="285750"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Congestion Control</a:t>
                      </a:r>
                      <a:endParaRPr lang="en-IN" sz="14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400" dirty="0" smtClean="0">
                          <a:solidFill>
                            <a:srgbClr val="C00000"/>
                          </a:solidFill>
                          <a:latin typeface="Times New Roman" panose="02020603050405020304" pitchFamily="18" charset="0"/>
                          <a:cs typeface="Times New Roman" panose="02020603050405020304" pitchFamily="18" charset="0"/>
                        </a:rPr>
                        <a:t>Leaky Bucket, Token Bucket, RED, Choke Packets</a:t>
                      </a:r>
                      <a:endParaRPr lang="en-IN" sz="1400" dirty="0">
                        <a:solidFill>
                          <a:srgbClr val="C00000"/>
                        </a:solidFill>
                        <a:latin typeface="Times New Roman" panose="02020603050405020304" pitchFamily="18" charset="0"/>
                        <a:cs typeface="Times New Roman" panose="02020603050405020304" pitchFamily="18" charset="0"/>
                      </a:endParaRPr>
                    </a:p>
                  </a:txBody>
                  <a:tcPr/>
                </a:tc>
              </a:tr>
              <a:tr h="299227">
                <a:tc>
                  <a:txBody>
                    <a:bodyPr/>
                    <a:lstStyle/>
                    <a:p>
                      <a:pPr marL="285750"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Security</a:t>
                      </a:r>
                      <a:endParaRPr lang="en-IN" sz="14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400" dirty="0" smtClean="0">
                          <a:solidFill>
                            <a:srgbClr val="C00000"/>
                          </a:solidFill>
                          <a:latin typeface="Times New Roman" panose="02020603050405020304" pitchFamily="18" charset="0"/>
                          <a:cs typeface="Times New Roman" panose="02020603050405020304" pitchFamily="18" charset="0"/>
                        </a:rPr>
                        <a:t>Privacy rules, Encryption</a:t>
                      </a:r>
                      <a:endParaRPr lang="en-IN" sz="1400" dirty="0">
                        <a:solidFill>
                          <a:srgbClr val="C00000"/>
                        </a:solidFill>
                        <a:latin typeface="Times New Roman" panose="02020603050405020304" pitchFamily="18" charset="0"/>
                        <a:cs typeface="Times New Roman" panose="02020603050405020304" pitchFamily="18" charset="0"/>
                      </a:endParaRPr>
                    </a:p>
                  </a:txBody>
                  <a:tcPr/>
                </a:tc>
              </a:tr>
              <a:tr h="299227">
                <a:tc>
                  <a:txBody>
                    <a:bodyPr/>
                    <a:lstStyle/>
                    <a:p>
                      <a:pPr marL="285750"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Parameters</a:t>
                      </a:r>
                      <a:endParaRPr lang="en-IN" sz="14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400" dirty="0" smtClean="0">
                          <a:solidFill>
                            <a:srgbClr val="C00000"/>
                          </a:solidFill>
                          <a:latin typeface="Times New Roman" panose="02020603050405020304" pitchFamily="18" charset="0"/>
                          <a:cs typeface="Times New Roman" panose="02020603050405020304" pitchFamily="18" charset="0"/>
                        </a:rPr>
                        <a:t>Different Timeouts, flow specifications</a:t>
                      </a:r>
                      <a:endParaRPr lang="en-IN" sz="1400" dirty="0">
                        <a:solidFill>
                          <a:srgbClr val="C00000"/>
                        </a:solidFill>
                        <a:latin typeface="Times New Roman" panose="02020603050405020304" pitchFamily="18" charset="0"/>
                        <a:cs typeface="Times New Roman" panose="02020603050405020304" pitchFamily="18" charset="0"/>
                      </a:endParaRPr>
                    </a:p>
                  </a:txBody>
                  <a:tcPr/>
                </a:tc>
              </a:tr>
              <a:tr h="299227">
                <a:tc>
                  <a:txBody>
                    <a:bodyPr/>
                    <a:lstStyle/>
                    <a:p>
                      <a:pPr marL="285750"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Accounting</a:t>
                      </a:r>
                      <a:endParaRPr lang="en-IN" sz="14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400" dirty="0" smtClean="0">
                          <a:solidFill>
                            <a:srgbClr val="C00000"/>
                          </a:solidFill>
                          <a:latin typeface="Times New Roman" panose="02020603050405020304" pitchFamily="18" charset="0"/>
                          <a:cs typeface="Times New Roman" panose="02020603050405020304" pitchFamily="18" charset="0"/>
                        </a:rPr>
                        <a:t>By connecting time, by packet, by byte, or not at all.</a:t>
                      </a:r>
                      <a:endParaRPr lang="en-IN" sz="1400" dirty="0">
                        <a:solidFill>
                          <a:srgbClr val="C00000"/>
                        </a:solidFill>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914408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How Networks Can be Connected</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1061829"/>
          </a:xfrm>
          <a:prstGeom prst="rect">
            <a:avLst/>
          </a:prstGeom>
        </p:spPr>
        <p:txBody>
          <a:bodyPr wrap="square">
            <a:spAutoFit/>
          </a:bodyPr>
          <a:lstStyle/>
          <a:p>
            <a:pPr lvl="0" eaLnBrk="0" fontAlgn="base" hangingPunct="0">
              <a:spcBef>
                <a:spcPct val="0"/>
              </a:spcBef>
              <a:spcAft>
                <a:spcPct val="0"/>
              </a:spcAft>
              <a:buClrTx/>
            </a:pPr>
            <a:endParaRPr lang="en-US" altLang="en-US" sz="1200" dirty="0" smtClean="0">
              <a:solidFill>
                <a:srgbClr val="002060"/>
              </a:solidFill>
              <a:latin typeface="Arial" panose="020B0604020202020204" pitchFamily="34" charset="0"/>
            </a:endParaRPr>
          </a:p>
          <a:p>
            <a:pPr lvl="0" eaLnBrk="0" fontAlgn="base" hangingPunct="0">
              <a:spcBef>
                <a:spcPct val="0"/>
              </a:spcBef>
              <a:spcAft>
                <a:spcPct val="0"/>
              </a:spcAft>
              <a:buClrTx/>
            </a:pPr>
            <a:endParaRPr lang="en-US" altLang="en-US" sz="1200" dirty="0">
              <a:solidFill>
                <a:srgbClr val="002060"/>
              </a:solidFill>
              <a:latin typeface="Arial" panose="020B0604020202020204" pitchFamily="34" charset="0"/>
            </a:endParaRPr>
          </a:p>
          <a:p>
            <a:pPr marL="285750" indent="-285750" algn="just" fontAlgn="base">
              <a:buFont typeface="Arial" panose="020B0604020202020204" pitchFamily="34" charset="0"/>
              <a:buChar char="•"/>
            </a:pPr>
            <a:endParaRPr lang="en-US" sz="1300" dirty="0" smtClean="0">
              <a:solidFill>
                <a:srgbClr val="C0000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2"/>
          <p:cNvSpPr/>
          <p:nvPr/>
        </p:nvSpPr>
        <p:spPr>
          <a:xfrm>
            <a:off x="87086" y="928915"/>
            <a:ext cx="8973003" cy="738664"/>
          </a:xfrm>
          <a:prstGeom prst="rect">
            <a:avLst/>
          </a:prstGeom>
        </p:spPr>
        <p:txBody>
          <a:bodyPr wrap="square">
            <a:spAutoFit/>
          </a:bodyPr>
          <a:lstStyle/>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a:solidFill>
                <a:srgbClr val="C00000"/>
              </a:solidFill>
              <a:latin typeface="Times New Roman" panose="02020603050405020304" pitchFamily="18" charset="0"/>
              <a:cs typeface="Times New Roman" panose="02020603050405020304" pitchFamily="18" charset="0"/>
            </a:endParaRPr>
          </a:p>
          <a:p>
            <a:pPr algn="just"/>
            <a:endParaRPr lang="en-US" dirty="0" smtClean="0">
              <a:solidFill>
                <a:srgbClr val="002060"/>
              </a:solidFill>
            </a:endParaRPr>
          </a:p>
          <a:p>
            <a:pPr marL="285750" indent="-285750" algn="just">
              <a:buFont typeface="Arial" panose="020B0604020202020204" pitchFamily="34" charset="0"/>
              <a:buChar char="•"/>
            </a:pPr>
            <a:endParaRPr lang="en-US" dirty="0" smtClean="0">
              <a:solidFill>
                <a:srgbClr val="002060"/>
              </a:solidFill>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0" y="-461664"/>
            <a:ext cx="26481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4" name="Picture 13"/>
          <p:cNvPicPr>
            <a:picLocks noChangeAspect="1"/>
          </p:cNvPicPr>
          <p:nvPr/>
        </p:nvPicPr>
        <p:blipFill>
          <a:blip r:embed="rId3"/>
          <a:stretch>
            <a:fillRect/>
          </a:stretch>
        </p:blipFill>
        <p:spPr>
          <a:xfrm>
            <a:off x="1310357" y="1218550"/>
            <a:ext cx="6523285" cy="1909280"/>
          </a:xfrm>
          <a:prstGeom prst="rect">
            <a:avLst/>
          </a:prstGeom>
        </p:spPr>
      </p:pic>
      <p:sp>
        <p:nvSpPr>
          <p:cNvPr id="16" name="TextBox 15"/>
          <p:cNvSpPr txBox="1"/>
          <p:nvPr/>
        </p:nvSpPr>
        <p:spPr>
          <a:xfrm>
            <a:off x="155574" y="3773714"/>
            <a:ext cx="8904515" cy="1169551"/>
          </a:xfrm>
          <a:prstGeom prst="rect">
            <a:avLst/>
          </a:prstGeom>
          <a:noFill/>
        </p:spPr>
        <p:txBody>
          <a:bodyPr wrap="square" rtlCol="0">
            <a:spAutoFit/>
          </a:bodyPr>
          <a:lstStyle/>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The source S wants to send a packet to the destination D. These machines are on different Ethernets, connected by a switch. S encapsulates the packet in a frame and sends it on its way. </a:t>
            </a:r>
          </a:p>
          <a:p>
            <a:pPr marL="285750" indent="-285750" algn="just">
              <a:buFont typeface="Arial" panose="020B0604020202020204" pitchFamily="34" charset="0"/>
              <a:buChar char="•"/>
            </a:pP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The frame arrives at the switch, then determines the frame has to go to LAN2 by referring MAC address. The switch removes the frame from LAN1 and deposits it on LAN2.</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35829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How Networks Can be Connected</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1061829"/>
          </a:xfrm>
          <a:prstGeom prst="rect">
            <a:avLst/>
          </a:prstGeom>
        </p:spPr>
        <p:txBody>
          <a:bodyPr wrap="square">
            <a:spAutoFit/>
          </a:bodyPr>
          <a:lstStyle/>
          <a:p>
            <a:pPr lvl="0" eaLnBrk="0" fontAlgn="base" hangingPunct="0">
              <a:spcBef>
                <a:spcPct val="0"/>
              </a:spcBef>
              <a:spcAft>
                <a:spcPct val="0"/>
              </a:spcAft>
              <a:buClrTx/>
            </a:pPr>
            <a:endParaRPr lang="en-US" altLang="en-US" sz="1200" dirty="0" smtClean="0">
              <a:solidFill>
                <a:srgbClr val="002060"/>
              </a:solidFill>
              <a:latin typeface="Arial" panose="020B0604020202020204" pitchFamily="34" charset="0"/>
            </a:endParaRPr>
          </a:p>
          <a:p>
            <a:pPr lvl="0" eaLnBrk="0" fontAlgn="base" hangingPunct="0">
              <a:spcBef>
                <a:spcPct val="0"/>
              </a:spcBef>
              <a:spcAft>
                <a:spcPct val="0"/>
              </a:spcAft>
              <a:buClrTx/>
            </a:pPr>
            <a:endParaRPr lang="en-US" altLang="en-US" sz="1200" dirty="0">
              <a:solidFill>
                <a:srgbClr val="002060"/>
              </a:solidFill>
              <a:latin typeface="Arial" panose="020B0604020202020204" pitchFamily="34" charset="0"/>
            </a:endParaRPr>
          </a:p>
          <a:p>
            <a:pPr marL="285750" indent="-285750" algn="just" fontAlgn="base">
              <a:buFont typeface="Arial" panose="020B0604020202020204" pitchFamily="34" charset="0"/>
              <a:buChar char="•"/>
            </a:pPr>
            <a:endParaRPr lang="en-US" sz="1300" dirty="0" smtClean="0">
              <a:solidFill>
                <a:srgbClr val="C0000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2"/>
          <p:cNvSpPr/>
          <p:nvPr/>
        </p:nvSpPr>
        <p:spPr>
          <a:xfrm>
            <a:off x="87086" y="928915"/>
            <a:ext cx="8973003" cy="738664"/>
          </a:xfrm>
          <a:prstGeom prst="rect">
            <a:avLst/>
          </a:prstGeom>
        </p:spPr>
        <p:txBody>
          <a:bodyPr wrap="square">
            <a:spAutoFit/>
          </a:bodyPr>
          <a:lstStyle/>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a:solidFill>
                <a:srgbClr val="C00000"/>
              </a:solidFill>
              <a:latin typeface="Times New Roman" panose="02020603050405020304" pitchFamily="18" charset="0"/>
              <a:cs typeface="Times New Roman" panose="02020603050405020304" pitchFamily="18" charset="0"/>
            </a:endParaRPr>
          </a:p>
          <a:p>
            <a:pPr algn="just"/>
            <a:endParaRPr lang="en-US" dirty="0" smtClean="0">
              <a:solidFill>
                <a:srgbClr val="002060"/>
              </a:solidFill>
            </a:endParaRPr>
          </a:p>
          <a:p>
            <a:pPr marL="285750" indent="-285750" algn="just">
              <a:buFont typeface="Arial" panose="020B0604020202020204" pitchFamily="34" charset="0"/>
              <a:buChar char="•"/>
            </a:pPr>
            <a:endParaRPr lang="en-US" dirty="0" smtClean="0">
              <a:solidFill>
                <a:srgbClr val="002060"/>
              </a:solidFill>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0" y="-461664"/>
            <a:ext cx="26481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7" name="Picture 16">
            <a:extLst>
              <a:ext uri="{FF2B5EF4-FFF2-40B4-BE49-F238E27FC236}">
                <a16:creationId xmlns="" xmlns:a16="http://schemas.microsoft.com/office/drawing/2014/main" id="{DB3295B7-4667-438E-A1A4-0A077F091E61}"/>
              </a:ext>
            </a:extLst>
          </p:cNvPr>
          <p:cNvPicPr>
            <a:picLocks noChangeAspect="1"/>
          </p:cNvPicPr>
          <p:nvPr/>
        </p:nvPicPr>
        <p:blipFill>
          <a:blip r:embed="rId3"/>
          <a:stretch>
            <a:fillRect/>
          </a:stretch>
        </p:blipFill>
        <p:spPr>
          <a:xfrm>
            <a:off x="712071" y="1110305"/>
            <a:ext cx="4352544" cy="1724593"/>
          </a:xfrm>
          <a:prstGeom prst="rect">
            <a:avLst/>
          </a:prstGeom>
        </p:spPr>
      </p:pic>
      <p:sp>
        <p:nvSpPr>
          <p:cNvPr id="15" name="Rectangle 14"/>
          <p:cNvSpPr/>
          <p:nvPr/>
        </p:nvSpPr>
        <p:spPr>
          <a:xfrm>
            <a:off x="5196114" y="928915"/>
            <a:ext cx="3881666" cy="3754874"/>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There are two primary addresses assigned to a device on an Ethernet LAN</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415985" lvl="1" indent="-34290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Layer 2 physical address (the MAC address)</a:t>
            </a:r>
            <a:r>
              <a:rPr lang="en-US" dirty="0">
                <a:solidFill>
                  <a:srgbClr val="C00000"/>
                </a:solidFill>
                <a:latin typeface="Times New Roman" panose="02020603050405020304" pitchFamily="18" charset="0"/>
                <a:cs typeface="Times New Roman" panose="02020603050405020304" pitchFamily="18" charset="0"/>
              </a:rPr>
              <a:t> – Used for NIC to NIC communications on the same Ethernet network</a:t>
            </a:r>
            <a:r>
              <a:rPr lang="en-US" dirty="0" smtClean="0">
                <a:solidFill>
                  <a:srgbClr val="C00000"/>
                </a:solidFill>
                <a:latin typeface="Times New Roman" panose="02020603050405020304" pitchFamily="18" charset="0"/>
                <a:cs typeface="Times New Roman" panose="02020603050405020304" pitchFamily="18" charset="0"/>
              </a:rPr>
              <a:t>.</a:t>
            </a:r>
          </a:p>
          <a:p>
            <a:pPr marL="415985" lvl="1" indent="-34290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415985" lvl="1" indent="-34290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Layer 3 logical address (the IP address)</a:t>
            </a:r>
            <a:r>
              <a:rPr lang="en-US" dirty="0">
                <a:solidFill>
                  <a:srgbClr val="002060"/>
                </a:solidFill>
                <a:latin typeface="Times New Roman" panose="02020603050405020304" pitchFamily="18" charset="0"/>
                <a:cs typeface="Times New Roman" panose="02020603050405020304" pitchFamily="18" charset="0"/>
              </a:rPr>
              <a:t> – Used to send the packet from the source device to the destination device. </a:t>
            </a:r>
            <a:endParaRPr lang="en-US" dirty="0" smtClean="0">
              <a:solidFill>
                <a:srgbClr val="002060"/>
              </a:solidFill>
              <a:latin typeface="Times New Roman" panose="02020603050405020304" pitchFamily="18" charset="0"/>
              <a:cs typeface="Times New Roman" panose="02020603050405020304" pitchFamily="18" charset="0"/>
            </a:endParaRPr>
          </a:p>
          <a:p>
            <a:pPr marL="415985" lvl="1" indent="-34290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358835" lvl="1"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Layer 2 addresses are used to deliver frames from one NIC to another NIC on the same network. If a destination IP address is on the same network, the destination MAC address will be that of the destination device.</a:t>
            </a:r>
          </a:p>
        </p:txBody>
      </p:sp>
    </p:spTree>
    <p:extLst>
      <p:ext uri="{BB962C8B-B14F-4D97-AF65-F5344CB8AC3E}">
        <p14:creationId xmlns:p14="http://schemas.microsoft.com/office/powerpoint/2010/main" val="12576791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How Networks Can be Connected</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1061829"/>
          </a:xfrm>
          <a:prstGeom prst="rect">
            <a:avLst/>
          </a:prstGeom>
        </p:spPr>
        <p:txBody>
          <a:bodyPr wrap="square">
            <a:spAutoFit/>
          </a:bodyPr>
          <a:lstStyle/>
          <a:p>
            <a:pPr lvl="0" eaLnBrk="0" fontAlgn="base" hangingPunct="0">
              <a:spcBef>
                <a:spcPct val="0"/>
              </a:spcBef>
              <a:spcAft>
                <a:spcPct val="0"/>
              </a:spcAft>
              <a:buClrTx/>
            </a:pPr>
            <a:endParaRPr lang="en-US" altLang="en-US" sz="1200" dirty="0" smtClean="0">
              <a:solidFill>
                <a:srgbClr val="002060"/>
              </a:solidFill>
              <a:latin typeface="Arial" panose="020B0604020202020204" pitchFamily="34" charset="0"/>
            </a:endParaRPr>
          </a:p>
          <a:p>
            <a:pPr lvl="0" eaLnBrk="0" fontAlgn="base" hangingPunct="0">
              <a:spcBef>
                <a:spcPct val="0"/>
              </a:spcBef>
              <a:spcAft>
                <a:spcPct val="0"/>
              </a:spcAft>
              <a:buClrTx/>
            </a:pPr>
            <a:endParaRPr lang="en-US" altLang="en-US" sz="1200" dirty="0">
              <a:solidFill>
                <a:srgbClr val="002060"/>
              </a:solidFill>
              <a:latin typeface="Arial" panose="020B0604020202020204" pitchFamily="34" charset="0"/>
            </a:endParaRPr>
          </a:p>
          <a:p>
            <a:pPr marL="285750" indent="-285750" algn="just" fontAlgn="base">
              <a:buFont typeface="Arial" panose="020B0604020202020204" pitchFamily="34" charset="0"/>
              <a:buChar char="•"/>
            </a:pPr>
            <a:endParaRPr lang="en-US" sz="1300" dirty="0" smtClean="0">
              <a:solidFill>
                <a:srgbClr val="C0000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2"/>
          <p:cNvSpPr/>
          <p:nvPr/>
        </p:nvSpPr>
        <p:spPr>
          <a:xfrm>
            <a:off x="87086" y="928915"/>
            <a:ext cx="8973003" cy="738664"/>
          </a:xfrm>
          <a:prstGeom prst="rect">
            <a:avLst/>
          </a:prstGeom>
        </p:spPr>
        <p:txBody>
          <a:bodyPr wrap="square">
            <a:spAutoFit/>
          </a:bodyPr>
          <a:lstStyle/>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a:solidFill>
                <a:srgbClr val="C00000"/>
              </a:solidFill>
              <a:latin typeface="Times New Roman" panose="02020603050405020304" pitchFamily="18" charset="0"/>
              <a:cs typeface="Times New Roman" panose="02020603050405020304" pitchFamily="18" charset="0"/>
            </a:endParaRPr>
          </a:p>
          <a:p>
            <a:pPr algn="just"/>
            <a:endParaRPr lang="en-US" dirty="0" smtClean="0">
              <a:solidFill>
                <a:srgbClr val="002060"/>
              </a:solidFill>
            </a:endParaRPr>
          </a:p>
          <a:p>
            <a:pPr marL="285750" indent="-285750" algn="just">
              <a:buFont typeface="Arial" panose="020B0604020202020204" pitchFamily="34" charset="0"/>
              <a:buChar char="•"/>
            </a:pPr>
            <a:endParaRPr lang="en-US" dirty="0" smtClean="0">
              <a:solidFill>
                <a:srgbClr val="002060"/>
              </a:solidFill>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0" y="-461664"/>
            <a:ext cx="26481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6" name="Picture 15">
            <a:extLst>
              <a:ext uri="{FF2B5EF4-FFF2-40B4-BE49-F238E27FC236}">
                <a16:creationId xmlns="" xmlns:a16="http://schemas.microsoft.com/office/drawing/2014/main" id="{650449E9-3366-4B53-A2F7-3D40251C3E6B}"/>
              </a:ext>
            </a:extLst>
          </p:cNvPr>
          <p:cNvPicPr>
            <a:picLocks noChangeAspect="1"/>
          </p:cNvPicPr>
          <p:nvPr/>
        </p:nvPicPr>
        <p:blipFill>
          <a:blip r:embed="rId3"/>
          <a:stretch>
            <a:fillRect/>
          </a:stretch>
        </p:blipFill>
        <p:spPr>
          <a:xfrm>
            <a:off x="307975" y="1186094"/>
            <a:ext cx="4554311" cy="2471230"/>
          </a:xfrm>
          <a:prstGeom prst="rect">
            <a:avLst/>
          </a:prstGeom>
        </p:spPr>
      </p:pic>
      <p:sp>
        <p:nvSpPr>
          <p:cNvPr id="14" name="Rectangle 13"/>
          <p:cNvSpPr/>
          <p:nvPr/>
        </p:nvSpPr>
        <p:spPr>
          <a:xfrm>
            <a:off x="5032377" y="1074057"/>
            <a:ext cx="3748766" cy="2462213"/>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When the destination IP address is on a remote network, the destination MAC address is that of the default gateway</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415985" lvl="1" indent="-34290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ARP is used by IPv4 to associate the IPv4 address of a device with the MAC address of the device NIC</a:t>
            </a:r>
            <a:r>
              <a:rPr lang="en-US" dirty="0" smtClean="0">
                <a:solidFill>
                  <a:srgbClr val="C00000"/>
                </a:solidFill>
                <a:latin typeface="Times New Roman" panose="02020603050405020304" pitchFamily="18" charset="0"/>
                <a:cs typeface="Times New Roman" panose="02020603050405020304" pitchFamily="18" charset="0"/>
              </a:rPr>
              <a:t>.</a:t>
            </a:r>
          </a:p>
          <a:p>
            <a:pPr marL="415985" lvl="1" indent="-34290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415985" lvl="1" indent="-34290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ICMPv6 is used by IPv6 to associate the IPv6 address of a device with the MAC address of the device NIC.</a:t>
            </a:r>
          </a:p>
        </p:txBody>
      </p:sp>
    </p:spTree>
    <p:extLst>
      <p:ext uri="{BB962C8B-B14F-4D97-AF65-F5344CB8AC3E}">
        <p14:creationId xmlns:p14="http://schemas.microsoft.com/office/powerpoint/2010/main" val="2958232257"/>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2376</TotalTime>
  <Words>1795</Words>
  <Application>Microsoft Office PowerPoint</Application>
  <PresentationFormat>On-screen Show (16:9)</PresentationFormat>
  <Paragraphs>255</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-apple-system</vt:lpstr>
      <vt:lpstr>Arial</vt:lpstr>
      <vt:lpstr>Nunito</vt:lpstr>
      <vt:lpstr>Roboto</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Nagaraja GS</dc:creator>
  <cp:lastModifiedBy>Microsoft account</cp:lastModifiedBy>
  <cp:revision>309</cp:revision>
  <dcterms:modified xsi:type="dcterms:W3CDTF">2024-07-29T06:49:30Z</dcterms:modified>
</cp:coreProperties>
</file>