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2"/>
  </p:notesMasterIdLst>
  <p:handoutMasterIdLst>
    <p:handoutMasterId r:id="rId23"/>
  </p:handoutMasterIdLst>
  <p:sldIdLst>
    <p:sldId id="351" r:id="rId2"/>
    <p:sldId id="350" r:id="rId3"/>
    <p:sldId id="349" r:id="rId4"/>
    <p:sldId id="353" r:id="rId5"/>
    <p:sldId id="352"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8" r:id="rId20"/>
    <p:sldId id="36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94660"/>
  </p:normalViewPr>
  <p:slideViewPr>
    <p:cSldViewPr snapToGrid="0">
      <p:cViewPr varScale="1">
        <p:scale>
          <a:sx n="105" d="100"/>
          <a:sy n="105" d="100"/>
        </p:scale>
        <p:origin x="350" y="86"/>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23-07-2024</a:t>
            </a:fld>
            <a:endParaRPr lang="en-IN"/>
          </a:p>
        </p:txBody>
      </p:sp>
      <p:sp>
        <p:nvSpPr>
          <p:cNvPr id="4" name="Footer Placeholder 3">
            <a:extLst>
              <a:ext uri="{FF2B5EF4-FFF2-40B4-BE49-F238E27FC236}">
                <a16:creationId xmlns:a16="http://schemas.microsoft.com/office/drawing/2014/main" xmlns=""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420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5666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4654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8567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7690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3810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5079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1852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9553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9959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3957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0483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890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767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7622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5935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6917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816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7545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4759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a16="http://schemas.microsoft.com/office/drawing/2014/main" xmlns=""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a16="http://schemas.microsoft.com/office/drawing/2014/main" xmlns=""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xmlns=""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a16="http://schemas.microsoft.com/office/drawing/2014/main" xmlns=""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Tunneling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00206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C0000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3754874"/>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Tunneling </a:t>
            </a:r>
            <a:r>
              <a:rPr lang="en-US" dirty="0">
                <a:solidFill>
                  <a:srgbClr val="C00000"/>
                </a:solidFill>
                <a:latin typeface="Times New Roman" panose="02020603050405020304" pitchFamily="18" charset="0"/>
                <a:cs typeface="Times New Roman" panose="02020603050405020304" pitchFamily="18" charset="0"/>
              </a:rPr>
              <a:t>refers to a method of encapsulating one network protocol within another network protocol.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This </a:t>
            </a:r>
            <a:r>
              <a:rPr lang="en-US" dirty="0">
                <a:solidFill>
                  <a:srgbClr val="C00000"/>
                </a:solidFill>
                <a:latin typeface="Times New Roman" panose="02020603050405020304" pitchFamily="18" charset="0"/>
                <a:cs typeface="Times New Roman" panose="02020603050405020304" pitchFamily="18" charset="0"/>
              </a:rPr>
              <a:t>technique allows data to be transmitted securely across a public network by creating a </a:t>
            </a:r>
            <a:r>
              <a:rPr lang="en-US" dirty="0" smtClean="0">
                <a:solidFill>
                  <a:srgbClr val="C00000"/>
                </a:solidFill>
                <a:latin typeface="Times New Roman" panose="02020603050405020304" pitchFamily="18" charset="0"/>
                <a:cs typeface="Times New Roman" panose="02020603050405020304" pitchFamily="18" charset="0"/>
              </a:rPr>
              <a:t>private, encrypted </a:t>
            </a:r>
            <a:r>
              <a:rPr lang="en-US" dirty="0">
                <a:solidFill>
                  <a:srgbClr val="C00000"/>
                </a:solidFill>
                <a:latin typeface="Times New Roman" panose="02020603050405020304" pitchFamily="18" charset="0"/>
                <a:cs typeface="Times New Roman" panose="02020603050405020304" pitchFamily="18" charset="0"/>
              </a:rPr>
              <a:t>connection between two endpoints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Encapsulation</a:t>
            </a:r>
            <a:r>
              <a:rPr lang="en-US" altLang="en-US" dirty="0">
                <a:solidFill>
                  <a:srgbClr val="C00000"/>
                </a:solidFill>
                <a:latin typeface="Times New Roman" panose="02020603050405020304" pitchFamily="18" charset="0"/>
                <a:cs typeface="Times New Roman" panose="02020603050405020304" pitchFamily="18" charset="0"/>
              </a:rPr>
              <a:t>: Tunneling involves wrapping a packet of data from one protocol within the payload of another protocol. This outer protocol creates a tunnel through which the inner protocol's packets can travel</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Purpose</a:t>
            </a:r>
            <a:r>
              <a:rPr lang="en-US" altLang="en-US" dirty="0">
                <a:solidFill>
                  <a:srgbClr val="002060"/>
                </a:solidFill>
                <a:latin typeface="Times New Roman" panose="02020603050405020304" pitchFamily="18" charset="0"/>
                <a:cs typeface="Times New Roman" panose="02020603050405020304" pitchFamily="18" charset="0"/>
              </a:rPr>
              <a:t>: Tunneling is used primarily for two main purposes</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Security</a:t>
            </a:r>
            <a:r>
              <a:rPr lang="en-US" altLang="en-US" dirty="0">
                <a:solidFill>
                  <a:srgbClr val="002060"/>
                </a:solidFill>
                <a:latin typeface="Times New Roman" panose="02020603050405020304" pitchFamily="18" charset="0"/>
                <a:cs typeface="Times New Roman" panose="02020603050405020304" pitchFamily="18" charset="0"/>
              </a:rPr>
              <a:t>: It provides a way to create secure connections over an insecure network, such as the internet. By encapsulating data in a tunnel, sensitive information is protected from eavesdropping and tampering</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Compatibility</a:t>
            </a:r>
            <a:r>
              <a:rPr lang="en-US" altLang="en-US" dirty="0">
                <a:solidFill>
                  <a:srgbClr val="002060"/>
                </a:solidFill>
                <a:latin typeface="Times New Roman" panose="02020603050405020304" pitchFamily="18" charset="0"/>
                <a:cs typeface="Times New Roman" panose="02020603050405020304" pitchFamily="18" charset="0"/>
              </a:rPr>
              <a:t>: It enables networks that use different protocols or technologies to communicate with each other. Tunneling allows for interoperability between networks that may not natively support each other's protocols</a:t>
            </a:r>
            <a:r>
              <a:rPr lang="en-US" altLang="en-US" dirty="0" smtClean="0">
                <a:solidFill>
                  <a:srgbClr val="002060"/>
                </a:solidFill>
                <a:latin typeface="Times New Roman" panose="02020603050405020304" pitchFamily="18" charset="0"/>
                <a:cs typeface="Times New Roman" panose="02020603050405020304" pitchFamily="18" charset="0"/>
              </a:rPr>
              <a:t>.</a:t>
            </a:r>
            <a:endParaRPr lang="en-US" dirty="0" smtClean="0"/>
          </a:p>
          <a:p>
            <a:endParaRPr lang="en-US" dirty="0"/>
          </a:p>
          <a:p>
            <a:r>
              <a:rPr lang="en-US" dirty="0" smtClean="0"/>
              <a:t> </a:t>
            </a:r>
            <a:endParaRPr lang="en-IN" dirty="0"/>
          </a:p>
        </p:txBody>
      </p:sp>
    </p:spTree>
    <p:extLst>
      <p:ext uri="{BB962C8B-B14F-4D97-AF65-F5344CB8AC3E}">
        <p14:creationId xmlns:p14="http://schemas.microsoft.com/office/powerpoint/2010/main" val="2926855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Fragmentation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23371" y="910773"/>
            <a:ext cx="8919027" cy="738664"/>
          </a:xfrm>
          <a:prstGeom prst="rect">
            <a:avLst/>
          </a:prstGeom>
        </p:spPr>
        <p:txBody>
          <a:bodyPr wrap="square">
            <a:spAutoFit/>
          </a:bodyPr>
          <a:lstStyle/>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7" y="983399"/>
            <a:ext cx="8763452" cy="1169551"/>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smtClean="0"/>
          </a:p>
          <a:p>
            <a:endParaRPr lang="en-US" dirty="0"/>
          </a:p>
          <a:p>
            <a:r>
              <a:rPr lang="en-US" dirty="0" smtClean="0"/>
              <a:t> </a:t>
            </a:r>
            <a:endParaRPr lang="en-IN" dirty="0"/>
          </a:p>
        </p:txBody>
      </p:sp>
      <p:sp>
        <p:nvSpPr>
          <p:cNvPr id="15" name="Rectangle 14"/>
          <p:cNvSpPr/>
          <p:nvPr/>
        </p:nvSpPr>
        <p:spPr>
          <a:xfrm>
            <a:off x="224971" y="983398"/>
            <a:ext cx="8756193" cy="1384995"/>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3737" y="983397"/>
            <a:ext cx="8860066" cy="3970318"/>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Network Fragmentation</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Definition</a:t>
            </a:r>
            <a:r>
              <a:rPr lang="en-US" dirty="0">
                <a:solidFill>
                  <a:srgbClr val="C00000"/>
                </a:solidFill>
                <a:latin typeface="Times New Roman" panose="02020603050405020304" pitchFamily="18" charset="0"/>
                <a:cs typeface="Times New Roman" panose="02020603050405020304" pitchFamily="18" charset="0"/>
              </a:rPr>
              <a:t>: Network fragmentation refers to the breaking up of data packets into smaller units during transmission over a network</a:t>
            </a:r>
            <a:r>
              <a:rPr lang="en-US" dirty="0" smtClean="0">
                <a:solidFill>
                  <a:srgbClr val="C0000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Causes</a:t>
            </a:r>
            <a:r>
              <a:rPr lang="en-US" dirty="0">
                <a:solidFill>
                  <a:srgbClr val="C00000"/>
                </a:solidFill>
                <a:latin typeface="Times New Roman" panose="02020603050405020304" pitchFamily="18" charset="0"/>
                <a:cs typeface="Times New Roman" panose="02020603050405020304" pitchFamily="18" charset="0"/>
              </a:rPr>
              <a:t>: This occurs when data packets are too large to fit into the Maximum Transmission Unit (MTU) of a network segment or when routers along the path between source and destination have different MTU sizes</a:t>
            </a:r>
            <a:r>
              <a:rPr lang="en-US" dirty="0" smtClean="0">
                <a:solidFill>
                  <a:srgbClr val="C0000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Effects</a:t>
            </a:r>
            <a:r>
              <a:rPr lang="en-US" dirty="0">
                <a:solidFill>
                  <a:srgbClr val="002060"/>
                </a:solidFill>
                <a:latin typeface="Times New Roman" panose="02020603050405020304" pitchFamily="18" charset="0"/>
                <a:cs typeface="Times New Roman" panose="02020603050405020304" pitchFamily="18" charset="0"/>
              </a:rPr>
              <a:t>: Fragmented packets can increase network latency and reduce network performance because routers must reassemble fragmented packets before forwarding them, which adds processing overhead</a:t>
            </a:r>
            <a:r>
              <a:rPr lang="en-US" dirty="0" smtClean="0">
                <a:solidFill>
                  <a:srgbClr val="00206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Solution</a:t>
            </a:r>
            <a:r>
              <a:rPr lang="en-US" dirty="0">
                <a:solidFill>
                  <a:srgbClr val="002060"/>
                </a:solidFill>
                <a:latin typeface="Times New Roman" panose="02020603050405020304" pitchFamily="18" charset="0"/>
                <a:cs typeface="Times New Roman" panose="02020603050405020304" pitchFamily="18" charset="0"/>
              </a:rPr>
              <a:t>: Path MTU Discovery (PMTUD) is used to dynamically determine the largest packet size that can be transmitted without fragmentation along a given network path. This helps optimize network performance by avoiding unnecessary fragmentation</a:t>
            </a:r>
            <a:r>
              <a:rPr lang="en-US" dirty="0" smtClean="0">
                <a:solidFill>
                  <a:srgbClr val="00206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In both cases, fragmentation can impact system performance and efficiency. Managing and optimizing storage devices (for file fragmentation) and network configurations (for network fragmentation) are essential for maintaining optimal system and network performance.</a:t>
            </a:r>
          </a:p>
        </p:txBody>
      </p:sp>
    </p:spTree>
    <p:extLst>
      <p:ext uri="{BB962C8B-B14F-4D97-AF65-F5344CB8AC3E}">
        <p14:creationId xmlns:p14="http://schemas.microsoft.com/office/powerpoint/2010/main" val="1971875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Fragmentation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23371" y="910773"/>
            <a:ext cx="8919027" cy="738664"/>
          </a:xfrm>
          <a:prstGeom prst="rect">
            <a:avLst/>
          </a:prstGeom>
        </p:spPr>
        <p:txBody>
          <a:bodyPr wrap="square">
            <a:spAutoFit/>
          </a:bodyPr>
          <a:lstStyle/>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7" y="983399"/>
            <a:ext cx="8763452" cy="1169551"/>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smtClean="0"/>
          </a:p>
          <a:p>
            <a:endParaRPr lang="en-US" dirty="0"/>
          </a:p>
          <a:p>
            <a:r>
              <a:rPr lang="en-US" dirty="0" smtClean="0"/>
              <a:t> </a:t>
            </a:r>
            <a:endParaRPr lang="en-IN" dirty="0"/>
          </a:p>
        </p:txBody>
      </p:sp>
      <p:sp>
        <p:nvSpPr>
          <p:cNvPr id="15" name="Rectangle 14"/>
          <p:cNvSpPr/>
          <p:nvPr/>
        </p:nvSpPr>
        <p:spPr>
          <a:xfrm>
            <a:off x="224971" y="983398"/>
            <a:ext cx="8756193" cy="1384995"/>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3737" y="983397"/>
            <a:ext cx="8860066" cy="375487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Each network imposes some maximum size on its packets. These limits have various </a:t>
            </a:r>
            <a:r>
              <a:rPr lang="en-US" dirty="0" smtClean="0">
                <a:solidFill>
                  <a:srgbClr val="C00000"/>
                </a:solidFill>
                <a:latin typeface="Times New Roman" panose="02020603050405020304" pitchFamily="18" charset="0"/>
                <a:cs typeface="Times New Roman" panose="02020603050405020304" pitchFamily="18" charset="0"/>
              </a:rPr>
              <a:t>causes, among </a:t>
            </a:r>
            <a:r>
              <a:rPr lang="en-US" dirty="0">
                <a:solidFill>
                  <a:srgbClr val="C00000"/>
                </a:solidFill>
                <a:latin typeface="Times New Roman" panose="02020603050405020304" pitchFamily="18" charset="0"/>
                <a:cs typeface="Times New Roman" panose="02020603050405020304" pitchFamily="18" charset="0"/>
              </a:rPr>
              <a:t>them</a:t>
            </a:r>
            <a:r>
              <a:rPr lang="en-US" dirty="0" smtClean="0">
                <a:solidFill>
                  <a:srgbClr val="C00000"/>
                </a:solidFill>
                <a:latin typeface="Times New Roman" panose="02020603050405020304" pitchFamily="18" charset="0"/>
                <a:cs typeface="Times New Roman" panose="02020603050405020304" pitchFamily="18" charset="0"/>
              </a:rPr>
              <a:t>:</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342900" indent="-342900" algn="just">
              <a:buAutoNum type="arabicPeriod"/>
            </a:pPr>
            <a:r>
              <a:rPr lang="en-US" dirty="0" smtClean="0">
                <a:solidFill>
                  <a:srgbClr val="002060"/>
                </a:solidFill>
                <a:latin typeface="Times New Roman" panose="02020603050405020304" pitchFamily="18" charset="0"/>
                <a:cs typeface="Times New Roman" panose="02020603050405020304" pitchFamily="18" charset="0"/>
              </a:rPr>
              <a:t>Hardware </a:t>
            </a:r>
            <a:r>
              <a:rPr lang="en-US" dirty="0">
                <a:solidFill>
                  <a:srgbClr val="002060"/>
                </a:solidFill>
                <a:latin typeface="Times New Roman" panose="02020603050405020304" pitchFamily="18" charset="0"/>
                <a:cs typeface="Times New Roman" panose="02020603050405020304" pitchFamily="18" charset="0"/>
              </a:rPr>
              <a:t>(e.g., the size of an Ethernet frame</a:t>
            </a:r>
            <a:r>
              <a:rPr lang="en-US" dirty="0" smtClean="0">
                <a:solidFill>
                  <a:srgbClr val="002060"/>
                </a:solidFill>
                <a:latin typeface="Times New Roman" panose="02020603050405020304" pitchFamily="18" charset="0"/>
                <a:cs typeface="Times New Roman" panose="02020603050405020304" pitchFamily="18" charset="0"/>
              </a:rPr>
              <a:t>).</a:t>
            </a:r>
          </a:p>
          <a:p>
            <a:pPr marL="342900" indent="-342900" algn="just">
              <a:buAutoNum type="arabicPeriod"/>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2. Operating system (e.g., all buffers are 512 bytes</a:t>
            </a:r>
            <a:r>
              <a:rPr lang="en-US" dirty="0" smtClean="0">
                <a:solidFill>
                  <a:srgbClr val="002060"/>
                </a:solidFill>
                <a:latin typeface="Times New Roman" panose="02020603050405020304" pitchFamily="18" charset="0"/>
                <a:cs typeface="Times New Roman" panose="02020603050405020304" pitchFamily="18" charset="0"/>
              </a:rPr>
              <a:t>).</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3. Protocols (e.g., the number of bits in the packet length field</a:t>
            </a:r>
            <a:r>
              <a:rPr lang="en-US" dirty="0" smtClean="0">
                <a:solidFill>
                  <a:srgbClr val="002060"/>
                </a:solidFill>
                <a:latin typeface="Times New Roman" panose="02020603050405020304" pitchFamily="18" charset="0"/>
                <a:cs typeface="Times New Roman" panose="02020603050405020304" pitchFamily="18" charset="0"/>
              </a:rPr>
              <a:t>).</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4. Compliance with some (inter)national standard</a:t>
            </a:r>
            <a:r>
              <a:rPr lang="en-US" dirty="0" smtClean="0">
                <a:solidFill>
                  <a:srgbClr val="002060"/>
                </a:solidFill>
                <a:latin typeface="Times New Roman" panose="02020603050405020304" pitchFamily="18" charset="0"/>
                <a:cs typeface="Times New Roman" panose="02020603050405020304" pitchFamily="18" charset="0"/>
              </a:rPr>
              <a:t>.</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5. Desire to reduce error-induced retransmissions to some level</a:t>
            </a:r>
            <a:r>
              <a:rPr lang="en-US" dirty="0" smtClean="0">
                <a:solidFill>
                  <a:srgbClr val="002060"/>
                </a:solidFill>
                <a:latin typeface="Times New Roman" panose="02020603050405020304" pitchFamily="18" charset="0"/>
                <a:cs typeface="Times New Roman" panose="02020603050405020304" pitchFamily="18" charset="0"/>
              </a:rPr>
              <a:t>.</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6. Desire to prevent one packet from occupying the channel too long</a:t>
            </a:r>
            <a:r>
              <a:rPr lang="en-US" dirty="0" smtClean="0">
                <a:solidFill>
                  <a:srgbClr val="002060"/>
                </a:solidFill>
                <a:latin typeface="Times New Roman" panose="02020603050405020304" pitchFamily="18" charset="0"/>
                <a:cs typeface="Times New Roman" panose="02020603050405020304" pitchFamily="18" charset="0"/>
              </a:rPr>
              <a:t>.</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result of all these factors is that the network designers are not free to choose </a:t>
            </a:r>
            <a:r>
              <a:rPr lang="en-US" dirty="0" smtClean="0">
                <a:solidFill>
                  <a:srgbClr val="C00000"/>
                </a:solidFill>
                <a:latin typeface="Times New Roman" panose="02020603050405020304" pitchFamily="18" charset="0"/>
                <a:cs typeface="Times New Roman" panose="02020603050405020304" pitchFamily="18" charset="0"/>
              </a:rPr>
              <a:t>any maximum </a:t>
            </a:r>
            <a:r>
              <a:rPr lang="en-US" dirty="0">
                <a:solidFill>
                  <a:srgbClr val="C00000"/>
                </a:solidFill>
                <a:latin typeface="Times New Roman" panose="02020603050405020304" pitchFamily="18" charset="0"/>
                <a:cs typeface="Times New Roman" panose="02020603050405020304" pitchFamily="18" charset="0"/>
              </a:rPr>
              <a:t>packet size they wish. Maximum payloads range from 48 bytes (ATM cells) </a:t>
            </a:r>
            <a:r>
              <a:rPr lang="en-US" dirty="0" smtClean="0">
                <a:solidFill>
                  <a:srgbClr val="C00000"/>
                </a:solidFill>
                <a:latin typeface="Times New Roman" panose="02020603050405020304" pitchFamily="18" charset="0"/>
                <a:cs typeface="Times New Roman" panose="02020603050405020304" pitchFamily="18" charset="0"/>
              </a:rPr>
              <a:t>to 65,515 </a:t>
            </a:r>
            <a:r>
              <a:rPr lang="en-US" dirty="0">
                <a:solidFill>
                  <a:srgbClr val="C00000"/>
                </a:solidFill>
                <a:latin typeface="Times New Roman" panose="02020603050405020304" pitchFamily="18" charset="0"/>
                <a:cs typeface="Times New Roman" panose="02020603050405020304" pitchFamily="18" charset="0"/>
              </a:rPr>
              <a:t>bytes (IP packets), although the payload size in higher layers is often larger</a:t>
            </a:r>
            <a:r>
              <a:rPr lang="en-US"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864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Fragmentation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23371" y="910773"/>
            <a:ext cx="8919027" cy="738664"/>
          </a:xfrm>
          <a:prstGeom prst="rect">
            <a:avLst/>
          </a:prstGeom>
        </p:spPr>
        <p:txBody>
          <a:bodyPr wrap="square">
            <a:spAutoFit/>
          </a:bodyPr>
          <a:lstStyle/>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7" y="983399"/>
            <a:ext cx="8763452" cy="1169551"/>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smtClean="0"/>
          </a:p>
          <a:p>
            <a:endParaRPr lang="en-US" dirty="0"/>
          </a:p>
          <a:p>
            <a:r>
              <a:rPr lang="en-US" dirty="0" smtClean="0"/>
              <a:t> </a:t>
            </a:r>
            <a:endParaRPr lang="en-IN" dirty="0"/>
          </a:p>
        </p:txBody>
      </p:sp>
      <p:sp>
        <p:nvSpPr>
          <p:cNvPr id="15" name="Rectangle 14"/>
          <p:cNvSpPr/>
          <p:nvPr/>
        </p:nvSpPr>
        <p:spPr>
          <a:xfrm>
            <a:off x="224971" y="983398"/>
            <a:ext cx="8756193" cy="1384995"/>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6" name="Rectangle 15"/>
          <p:cNvSpPr/>
          <p:nvPr/>
        </p:nvSpPr>
        <p:spPr>
          <a:xfrm>
            <a:off x="224970" y="922596"/>
            <a:ext cx="8756194" cy="3754874"/>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Two opposing strategies exist for recombining the fragments back into the original packet.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The first </a:t>
            </a:r>
            <a:r>
              <a:rPr lang="en-IN" dirty="0">
                <a:solidFill>
                  <a:srgbClr val="C00000"/>
                </a:solidFill>
                <a:latin typeface="Times New Roman" panose="02020603050405020304" pitchFamily="18" charset="0"/>
                <a:cs typeface="Times New Roman" panose="02020603050405020304" pitchFamily="18" charset="0"/>
              </a:rPr>
              <a:t>strategy is to make fragmentation caused by a ''small-packet'' network transparent to </a:t>
            </a:r>
            <a:r>
              <a:rPr lang="en-IN" dirty="0" smtClean="0">
                <a:solidFill>
                  <a:srgbClr val="C00000"/>
                </a:solidFill>
                <a:latin typeface="Times New Roman" panose="02020603050405020304" pitchFamily="18" charset="0"/>
                <a:cs typeface="Times New Roman" panose="02020603050405020304" pitchFamily="18" charset="0"/>
              </a:rPr>
              <a:t>any subsequent </a:t>
            </a:r>
            <a:r>
              <a:rPr lang="en-IN" dirty="0">
                <a:solidFill>
                  <a:srgbClr val="C00000"/>
                </a:solidFill>
                <a:latin typeface="Times New Roman" panose="02020603050405020304" pitchFamily="18" charset="0"/>
                <a:cs typeface="Times New Roman" panose="02020603050405020304" pitchFamily="18" charset="0"/>
              </a:rPr>
              <a:t>networks through which the packet must pass on its way to the </a:t>
            </a:r>
            <a:r>
              <a:rPr lang="en-IN" dirty="0" smtClean="0">
                <a:solidFill>
                  <a:srgbClr val="C00000"/>
                </a:solidFill>
                <a:latin typeface="Times New Roman" panose="02020603050405020304" pitchFamily="18" charset="0"/>
                <a:cs typeface="Times New Roman" panose="02020603050405020304" pitchFamily="18" charset="0"/>
              </a:rPr>
              <a:t>ultimate destination</a:t>
            </a:r>
            <a:r>
              <a:rPr lang="en-IN" dirty="0">
                <a:solidFill>
                  <a:srgbClr val="C00000"/>
                </a:solidFill>
                <a:latin typeface="Times New Roman" panose="02020603050405020304" pitchFamily="18" charset="0"/>
                <a:cs typeface="Times New Roman" panose="02020603050405020304" pitchFamily="18" charset="0"/>
              </a:rPr>
              <a:t>.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This </a:t>
            </a:r>
            <a:r>
              <a:rPr lang="en-IN" dirty="0">
                <a:solidFill>
                  <a:srgbClr val="C00000"/>
                </a:solidFill>
                <a:latin typeface="Times New Roman" panose="02020603050405020304" pitchFamily="18" charset="0"/>
                <a:cs typeface="Times New Roman" panose="02020603050405020304" pitchFamily="18" charset="0"/>
              </a:rPr>
              <a:t>option is shown in </a:t>
            </a:r>
            <a:r>
              <a:rPr lang="en-IN" dirty="0" smtClean="0">
                <a:solidFill>
                  <a:srgbClr val="C00000"/>
                </a:solidFill>
                <a:latin typeface="Times New Roman" panose="02020603050405020304" pitchFamily="18" charset="0"/>
                <a:cs typeface="Times New Roman" panose="02020603050405020304" pitchFamily="18" charset="0"/>
              </a:rPr>
              <a:t>Fig. In </a:t>
            </a:r>
            <a:r>
              <a:rPr lang="en-IN" dirty="0">
                <a:solidFill>
                  <a:srgbClr val="C00000"/>
                </a:solidFill>
                <a:latin typeface="Times New Roman" panose="02020603050405020304" pitchFamily="18" charset="0"/>
                <a:cs typeface="Times New Roman" panose="02020603050405020304" pitchFamily="18" charset="0"/>
              </a:rPr>
              <a:t>this approach, the small-packet </a:t>
            </a:r>
            <a:r>
              <a:rPr lang="en-IN" dirty="0" smtClean="0">
                <a:solidFill>
                  <a:srgbClr val="C00000"/>
                </a:solidFill>
                <a:latin typeface="Times New Roman" panose="02020603050405020304" pitchFamily="18" charset="0"/>
                <a:cs typeface="Times New Roman" panose="02020603050405020304" pitchFamily="18" charset="0"/>
              </a:rPr>
              <a:t>network has </a:t>
            </a:r>
            <a:r>
              <a:rPr lang="en-IN" dirty="0">
                <a:solidFill>
                  <a:srgbClr val="C00000"/>
                </a:solidFill>
                <a:latin typeface="Times New Roman" panose="02020603050405020304" pitchFamily="18" charset="0"/>
                <a:cs typeface="Times New Roman" panose="02020603050405020304" pitchFamily="18" charset="0"/>
              </a:rPr>
              <a:t>gateways (most likely, specialized routers) that interface to other networks</a:t>
            </a:r>
            <a:r>
              <a:rPr lang="en-IN"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When an oversized </a:t>
            </a:r>
            <a:r>
              <a:rPr lang="en-IN" dirty="0">
                <a:solidFill>
                  <a:srgbClr val="C00000"/>
                </a:solidFill>
                <a:latin typeface="Times New Roman" panose="02020603050405020304" pitchFamily="18" charset="0"/>
                <a:cs typeface="Times New Roman" panose="02020603050405020304" pitchFamily="18" charset="0"/>
              </a:rPr>
              <a:t>packet arrives at a gateway, the gateway breaks it up into fragments. Each </a:t>
            </a:r>
            <a:r>
              <a:rPr lang="en-IN" dirty="0" smtClean="0">
                <a:solidFill>
                  <a:srgbClr val="C00000"/>
                </a:solidFill>
                <a:latin typeface="Times New Roman" panose="02020603050405020304" pitchFamily="18" charset="0"/>
                <a:cs typeface="Times New Roman" panose="02020603050405020304" pitchFamily="18" charset="0"/>
              </a:rPr>
              <a:t>fragment is </a:t>
            </a:r>
            <a:r>
              <a:rPr lang="en-IN" dirty="0">
                <a:solidFill>
                  <a:srgbClr val="C00000"/>
                </a:solidFill>
                <a:latin typeface="Times New Roman" panose="02020603050405020304" pitchFamily="18" charset="0"/>
                <a:cs typeface="Times New Roman" panose="02020603050405020304" pitchFamily="18" charset="0"/>
              </a:rPr>
              <a:t>addressed to the same exit gateway, where the pieces are recombined</a:t>
            </a:r>
            <a:r>
              <a:rPr lang="en-IN"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In </a:t>
            </a:r>
            <a:r>
              <a:rPr lang="en-IN" dirty="0">
                <a:solidFill>
                  <a:srgbClr val="002060"/>
                </a:solidFill>
                <a:latin typeface="Times New Roman" panose="02020603050405020304" pitchFamily="18" charset="0"/>
                <a:cs typeface="Times New Roman" panose="02020603050405020304" pitchFamily="18" charset="0"/>
              </a:rPr>
              <a:t>this way </a:t>
            </a:r>
            <a:r>
              <a:rPr lang="en-IN" dirty="0" smtClean="0">
                <a:solidFill>
                  <a:srgbClr val="002060"/>
                </a:solidFill>
                <a:latin typeface="Times New Roman" panose="02020603050405020304" pitchFamily="18" charset="0"/>
                <a:cs typeface="Times New Roman" panose="02020603050405020304" pitchFamily="18" charset="0"/>
              </a:rPr>
              <a:t>passage through </a:t>
            </a:r>
            <a:r>
              <a:rPr lang="en-IN" dirty="0">
                <a:solidFill>
                  <a:srgbClr val="002060"/>
                </a:solidFill>
                <a:latin typeface="Times New Roman" panose="02020603050405020304" pitchFamily="18" charset="0"/>
                <a:cs typeface="Times New Roman" panose="02020603050405020304" pitchFamily="18" charset="0"/>
              </a:rPr>
              <a:t>the small-packet network has been made transparent. Subsequent networks are </a:t>
            </a:r>
            <a:r>
              <a:rPr lang="en-IN" dirty="0" smtClean="0">
                <a:solidFill>
                  <a:srgbClr val="002060"/>
                </a:solidFill>
                <a:latin typeface="Times New Roman" panose="02020603050405020304" pitchFamily="18" charset="0"/>
                <a:cs typeface="Times New Roman" panose="02020603050405020304" pitchFamily="18" charset="0"/>
              </a:rPr>
              <a:t>not even </a:t>
            </a:r>
            <a:r>
              <a:rPr lang="en-IN" dirty="0">
                <a:solidFill>
                  <a:srgbClr val="002060"/>
                </a:solidFill>
                <a:latin typeface="Times New Roman" panose="02020603050405020304" pitchFamily="18" charset="0"/>
                <a:cs typeface="Times New Roman" panose="02020603050405020304" pitchFamily="18" charset="0"/>
              </a:rPr>
              <a:t>aware that fragmentation has occurred. </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ATM </a:t>
            </a:r>
            <a:r>
              <a:rPr lang="en-IN" dirty="0">
                <a:solidFill>
                  <a:srgbClr val="002060"/>
                </a:solidFill>
                <a:latin typeface="Times New Roman" panose="02020603050405020304" pitchFamily="18" charset="0"/>
                <a:cs typeface="Times New Roman" panose="02020603050405020304" pitchFamily="18" charset="0"/>
              </a:rPr>
              <a:t>networks, for example, have </a:t>
            </a:r>
            <a:r>
              <a:rPr lang="en-IN" dirty="0" smtClean="0">
                <a:solidFill>
                  <a:srgbClr val="002060"/>
                </a:solidFill>
                <a:latin typeface="Times New Roman" panose="02020603050405020304" pitchFamily="18" charset="0"/>
                <a:cs typeface="Times New Roman" panose="02020603050405020304" pitchFamily="18" charset="0"/>
              </a:rPr>
              <a:t>special hardware </a:t>
            </a:r>
            <a:r>
              <a:rPr lang="en-IN" dirty="0">
                <a:solidFill>
                  <a:srgbClr val="002060"/>
                </a:solidFill>
                <a:latin typeface="Times New Roman" panose="02020603050405020304" pitchFamily="18" charset="0"/>
                <a:cs typeface="Times New Roman" panose="02020603050405020304" pitchFamily="18" charset="0"/>
              </a:rPr>
              <a:t>to provide transparent fragmentation of packets into cells and then reassembly </a:t>
            </a:r>
            <a:r>
              <a:rPr lang="en-IN" dirty="0" smtClean="0">
                <a:solidFill>
                  <a:srgbClr val="002060"/>
                </a:solidFill>
                <a:latin typeface="Times New Roman" panose="02020603050405020304" pitchFamily="18" charset="0"/>
                <a:cs typeface="Times New Roman" panose="02020603050405020304" pitchFamily="18" charset="0"/>
              </a:rPr>
              <a:t>of cells </a:t>
            </a:r>
            <a:r>
              <a:rPr lang="en-IN" dirty="0">
                <a:solidFill>
                  <a:srgbClr val="002060"/>
                </a:solidFill>
                <a:latin typeface="Times New Roman" panose="02020603050405020304" pitchFamily="18" charset="0"/>
                <a:cs typeface="Times New Roman" panose="02020603050405020304" pitchFamily="18" charset="0"/>
              </a:rPr>
              <a:t>into packets. In the ATM world, fragmentation is called segmentation; the concept is </a:t>
            </a:r>
            <a:r>
              <a:rPr lang="en-IN" dirty="0" smtClean="0">
                <a:solidFill>
                  <a:srgbClr val="002060"/>
                </a:solidFill>
                <a:latin typeface="Times New Roman" panose="02020603050405020304" pitchFamily="18" charset="0"/>
                <a:cs typeface="Times New Roman" panose="02020603050405020304" pitchFamily="18" charset="0"/>
              </a:rPr>
              <a:t>the same</a:t>
            </a:r>
            <a:r>
              <a:rPr lang="en-IN" dirty="0">
                <a:solidFill>
                  <a:srgbClr val="002060"/>
                </a:solidFill>
                <a:latin typeface="Times New Roman" panose="02020603050405020304" pitchFamily="18" charset="0"/>
                <a:cs typeface="Times New Roman" panose="02020603050405020304" pitchFamily="18" charset="0"/>
              </a:rPr>
              <a:t>, but some of the details are different.</a:t>
            </a:r>
          </a:p>
        </p:txBody>
      </p:sp>
    </p:spTree>
    <p:extLst>
      <p:ext uri="{BB962C8B-B14F-4D97-AF65-F5344CB8AC3E}">
        <p14:creationId xmlns:p14="http://schemas.microsoft.com/office/powerpoint/2010/main" val="2737726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Transparent </a:t>
            </a:r>
            <a:r>
              <a:rPr lang="en-US" sz="2400" b="1" dirty="0" smtClean="0">
                <a:solidFill>
                  <a:srgbClr val="002060"/>
                </a:solidFill>
              </a:rPr>
              <a:t>Fragmentation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23371" y="910773"/>
            <a:ext cx="8919027" cy="738664"/>
          </a:xfrm>
          <a:prstGeom prst="rect">
            <a:avLst/>
          </a:prstGeom>
        </p:spPr>
        <p:txBody>
          <a:bodyPr wrap="square">
            <a:spAutoFit/>
          </a:bodyPr>
          <a:lstStyle/>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7" y="983399"/>
            <a:ext cx="8763452" cy="1169551"/>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smtClean="0"/>
          </a:p>
          <a:p>
            <a:endParaRPr lang="en-US" dirty="0"/>
          </a:p>
          <a:p>
            <a:r>
              <a:rPr lang="en-US" dirty="0" smtClean="0"/>
              <a:t> </a:t>
            </a:r>
            <a:endParaRPr lang="en-IN" dirty="0"/>
          </a:p>
        </p:txBody>
      </p:sp>
      <p:sp>
        <p:nvSpPr>
          <p:cNvPr id="15" name="Rectangle 14"/>
          <p:cNvSpPr/>
          <p:nvPr/>
        </p:nvSpPr>
        <p:spPr>
          <a:xfrm>
            <a:off x="224971" y="983398"/>
            <a:ext cx="8756193" cy="1384995"/>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297477" y="1052287"/>
            <a:ext cx="6454699" cy="1210083"/>
          </a:xfrm>
          <a:prstGeom prst="rect">
            <a:avLst/>
          </a:prstGeom>
        </p:spPr>
      </p:pic>
      <p:sp>
        <p:nvSpPr>
          <p:cNvPr id="17" name="Rectangle 16"/>
          <p:cNvSpPr/>
          <p:nvPr/>
        </p:nvSpPr>
        <p:spPr>
          <a:xfrm>
            <a:off x="224971" y="2422875"/>
            <a:ext cx="8766628" cy="2462213"/>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Transparent fragmentation refers to a process where the fragmentation of data or processes is managed in such a way that it is invisible or minimally disruptive to users or applications</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Usage</a:t>
            </a:r>
            <a:r>
              <a:rPr lang="en-US" altLang="en-US" dirty="0">
                <a:solidFill>
                  <a:srgbClr val="C00000"/>
                </a:solidFill>
                <a:latin typeface="Times New Roman" panose="02020603050405020304" pitchFamily="18" charset="0"/>
                <a:cs typeface="Times New Roman" panose="02020603050405020304" pitchFamily="18" charset="0"/>
              </a:rPr>
              <a:t>: In networking, transparent fragmentation might occur when data packets are broken down into smaller pieces to fit the maximum transmission unit (MTU) size of a network link, but this process is managed by the networking hardware or software without requiring specific handling or reassembly by the end-user application. </a:t>
            </a: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Transparent </a:t>
            </a:r>
            <a:r>
              <a:rPr lang="en-IN" dirty="0">
                <a:solidFill>
                  <a:srgbClr val="002060"/>
                </a:solidFill>
                <a:latin typeface="Times New Roman" panose="02020603050405020304" pitchFamily="18" charset="0"/>
                <a:cs typeface="Times New Roman" panose="02020603050405020304" pitchFamily="18" charset="0"/>
              </a:rPr>
              <a:t>fragmentation is straightforward but has some problems. For one thing, the </a:t>
            </a:r>
            <a:r>
              <a:rPr lang="en-IN" dirty="0" smtClean="0">
                <a:solidFill>
                  <a:srgbClr val="002060"/>
                </a:solidFill>
                <a:latin typeface="Times New Roman" panose="02020603050405020304" pitchFamily="18" charset="0"/>
                <a:cs typeface="Times New Roman" panose="02020603050405020304" pitchFamily="18" charset="0"/>
              </a:rPr>
              <a:t>exit gateway </a:t>
            </a:r>
            <a:r>
              <a:rPr lang="en-IN" dirty="0">
                <a:solidFill>
                  <a:srgbClr val="002060"/>
                </a:solidFill>
                <a:latin typeface="Times New Roman" panose="02020603050405020304" pitchFamily="18" charset="0"/>
                <a:cs typeface="Times New Roman" panose="02020603050405020304" pitchFamily="18" charset="0"/>
              </a:rPr>
              <a:t>must know when it has received all the pieces, so either a count field or an ''end </a:t>
            </a:r>
            <a:r>
              <a:rPr lang="en-IN" dirty="0" smtClean="0">
                <a:solidFill>
                  <a:srgbClr val="002060"/>
                </a:solidFill>
                <a:latin typeface="Times New Roman" panose="02020603050405020304" pitchFamily="18" charset="0"/>
                <a:cs typeface="Times New Roman" panose="02020603050405020304" pitchFamily="18" charset="0"/>
              </a:rPr>
              <a:t>of packet</a:t>
            </a:r>
            <a:r>
              <a:rPr lang="en-IN" dirty="0">
                <a:solidFill>
                  <a:srgbClr val="002060"/>
                </a:solidFill>
                <a:latin typeface="Times New Roman" panose="02020603050405020304" pitchFamily="18" charset="0"/>
                <a:cs typeface="Times New Roman" panose="02020603050405020304" pitchFamily="18" charset="0"/>
              </a:rPr>
              <a:t>'' bit must be provided. </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For </a:t>
            </a:r>
            <a:r>
              <a:rPr lang="en-IN" dirty="0">
                <a:solidFill>
                  <a:srgbClr val="002060"/>
                </a:solidFill>
                <a:latin typeface="Times New Roman" panose="02020603050405020304" pitchFamily="18" charset="0"/>
                <a:cs typeface="Times New Roman" panose="02020603050405020304" pitchFamily="18" charset="0"/>
              </a:rPr>
              <a:t>another thing, all packets must exit via the same </a:t>
            </a:r>
            <a:r>
              <a:rPr lang="en-IN" dirty="0" smtClean="0">
                <a:solidFill>
                  <a:srgbClr val="002060"/>
                </a:solidFill>
                <a:latin typeface="Times New Roman" panose="02020603050405020304" pitchFamily="18" charset="0"/>
                <a:cs typeface="Times New Roman" panose="02020603050405020304" pitchFamily="18" charset="0"/>
              </a:rPr>
              <a:t>gateway. By </a:t>
            </a:r>
            <a:r>
              <a:rPr lang="en-IN" dirty="0">
                <a:solidFill>
                  <a:srgbClr val="002060"/>
                </a:solidFill>
                <a:latin typeface="Times New Roman" panose="02020603050405020304" pitchFamily="18" charset="0"/>
                <a:cs typeface="Times New Roman" panose="02020603050405020304" pitchFamily="18" charset="0"/>
              </a:rPr>
              <a:t>not allowing some fragments to follow one route to the ultimate destination and </a:t>
            </a:r>
            <a:r>
              <a:rPr lang="en-IN" dirty="0" smtClean="0">
                <a:solidFill>
                  <a:srgbClr val="002060"/>
                </a:solidFill>
                <a:latin typeface="Times New Roman" panose="02020603050405020304" pitchFamily="18" charset="0"/>
                <a:cs typeface="Times New Roman" panose="02020603050405020304" pitchFamily="18" charset="0"/>
              </a:rPr>
              <a:t>other fragments </a:t>
            </a:r>
            <a:r>
              <a:rPr lang="en-IN" dirty="0">
                <a:solidFill>
                  <a:srgbClr val="002060"/>
                </a:solidFill>
                <a:latin typeface="Times New Roman" panose="02020603050405020304" pitchFamily="18" charset="0"/>
                <a:cs typeface="Times New Roman" panose="02020603050405020304" pitchFamily="18" charset="0"/>
              </a:rPr>
              <a:t>a disjoint route, some performance may be lost. </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A </a:t>
            </a:r>
            <a:r>
              <a:rPr lang="en-IN" dirty="0">
                <a:solidFill>
                  <a:srgbClr val="002060"/>
                </a:solidFill>
                <a:latin typeface="Times New Roman" panose="02020603050405020304" pitchFamily="18" charset="0"/>
                <a:cs typeface="Times New Roman" panose="02020603050405020304" pitchFamily="18" charset="0"/>
              </a:rPr>
              <a:t>last problem is the </a:t>
            </a:r>
            <a:r>
              <a:rPr lang="en-IN" dirty="0" smtClean="0">
                <a:solidFill>
                  <a:srgbClr val="002060"/>
                </a:solidFill>
                <a:latin typeface="Times New Roman" panose="02020603050405020304" pitchFamily="18" charset="0"/>
                <a:cs typeface="Times New Roman" panose="02020603050405020304" pitchFamily="18" charset="0"/>
              </a:rPr>
              <a:t>overhead required </a:t>
            </a:r>
            <a:r>
              <a:rPr lang="en-IN" dirty="0">
                <a:solidFill>
                  <a:srgbClr val="002060"/>
                </a:solidFill>
                <a:latin typeface="Times New Roman" panose="02020603050405020304" pitchFamily="18" charset="0"/>
                <a:cs typeface="Times New Roman" panose="02020603050405020304" pitchFamily="18" charset="0"/>
              </a:rPr>
              <a:t>to repeatedly reassemble and then </a:t>
            </a:r>
            <a:r>
              <a:rPr lang="en-IN" dirty="0" err="1">
                <a:solidFill>
                  <a:srgbClr val="002060"/>
                </a:solidFill>
                <a:latin typeface="Times New Roman" panose="02020603050405020304" pitchFamily="18" charset="0"/>
                <a:cs typeface="Times New Roman" panose="02020603050405020304" pitchFamily="18" charset="0"/>
              </a:rPr>
              <a:t>refragment</a:t>
            </a:r>
            <a:r>
              <a:rPr lang="en-IN" dirty="0">
                <a:solidFill>
                  <a:srgbClr val="002060"/>
                </a:solidFill>
                <a:latin typeface="Times New Roman" panose="02020603050405020304" pitchFamily="18" charset="0"/>
                <a:cs typeface="Times New Roman" panose="02020603050405020304" pitchFamily="18" charset="0"/>
              </a:rPr>
              <a:t> a large packet passing through </a:t>
            </a:r>
            <a:r>
              <a:rPr lang="en-IN" dirty="0" smtClean="0">
                <a:solidFill>
                  <a:srgbClr val="002060"/>
                </a:solidFill>
                <a:latin typeface="Times New Roman" panose="02020603050405020304" pitchFamily="18" charset="0"/>
                <a:cs typeface="Times New Roman" panose="02020603050405020304" pitchFamily="18" charset="0"/>
              </a:rPr>
              <a:t>a series </a:t>
            </a:r>
            <a:r>
              <a:rPr lang="en-IN" dirty="0">
                <a:solidFill>
                  <a:srgbClr val="002060"/>
                </a:solidFill>
                <a:latin typeface="Times New Roman" panose="02020603050405020304" pitchFamily="18" charset="0"/>
                <a:cs typeface="Times New Roman" panose="02020603050405020304" pitchFamily="18" charset="0"/>
              </a:rPr>
              <a:t>of small-packet networks. ATM requires transparent fragmentation.</a:t>
            </a:r>
          </a:p>
        </p:txBody>
      </p:sp>
    </p:spTree>
    <p:extLst>
      <p:ext uri="{BB962C8B-B14F-4D97-AF65-F5344CB8AC3E}">
        <p14:creationId xmlns:p14="http://schemas.microsoft.com/office/powerpoint/2010/main" val="1845907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Non-Transparent </a:t>
            </a:r>
            <a:r>
              <a:rPr lang="en-US" sz="2400" b="1" dirty="0" smtClean="0">
                <a:solidFill>
                  <a:srgbClr val="002060"/>
                </a:solidFill>
              </a:rPr>
              <a:t>Fragmentation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23371" y="910773"/>
            <a:ext cx="8919027" cy="738664"/>
          </a:xfrm>
          <a:prstGeom prst="rect">
            <a:avLst/>
          </a:prstGeom>
        </p:spPr>
        <p:txBody>
          <a:bodyPr wrap="square">
            <a:spAutoFit/>
          </a:bodyPr>
          <a:lstStyle/>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7" y="983399"/>
            <a:ext cx="8763452" cy="1169551"/>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smtClean="0"/>
          </a:p>
          <a:p>
            <a:endParaRPr lang="en-US" dirty="0"/>
          </a:p>
          <a:p>
            <a:r>
              <a:rPr lang="en-US" dirty="0" smtClean="0"/>
              <a:t> </a:t>
            </a:r>
            <a:endParaRPr lang="en-IN" dirty="0"/>
          </a:p>
        </p:txBody>
      </p:sp>
      <p:sp>
        <p:nvSpPr>
          <p:cNvPr id="15" name="Rectangle 14"/>
          <p:cNvSpPr/>
          <p:nvPr/>
        </p:nvSpPr>
        <p:spPr>
          <a:xfrm>
            <a:off x="224971" y="983398"/>
            <a:ext cx="8756193" cy="1384995"/>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a:stretch>
            <a:fillRect/>
          </a:stretch>
        </p:blipFill>
        <p:spPr>
          <a:xfrm>
            <a:off x="1532943" y="1064660"/>
            <a:ext cx="6081287" cy="1142772"/>
          </a:xfrm>
          <a:prstGeom prst="rect">
            <a:avLst/>
          </a:prstGeom>
        </p:spPr>
      </p:pic>
      <p:sp>
        <p:nvSpPr>
          <p:cNvPr id="18" name="Rectangle 17"/>
          <p:cNvSpPr/>
          <p:nvPr/>
        </p:nvSpPr>
        <p:spPr>
          <a:xfrm>
            <a:off x="123371" y="2431948"/>
            <a:ext cx="8885917" cy="2677656"/>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Non-transparent fragmentation, on the other hand, involves a process where the fragmentation is apparent or requires explicit management or handling by the user or application</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Usage</a:t>
            </a:r>
            <a:r>
              <a:rPr lang="en-US" altLang="en-US" dirty="0">
                <a:solidFill>
                  <a:srgbClr val="C00000"/>
                </a:solidFill>
                <a:latin typeface="Times New Roman" panose="02020603050405020304" pitchFamily="18" charset="0"/>
                <a:cs typeface="Times New Roman" panose="02020603050405020304" pitchFamily="18" charset="0"/>
              </a:rPr>
              <a:t>: In networking, non-transparent fragmentation might occur when data packets are fragmented and must be reassembled by the receiving end of a communication link. This could require additional processing and management by the receiving application or system to reconstruct the original data. </a:t>
            </a:r>
            <a:endParaRPr lang="en-US" altLang="en-US" dirty="0" smtClean="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The </a:t>
            </a:r>
            <a:r>
              <a:rPr lang="en-IN" dirty="0">
                <a:solidFill>
                  <a:srgbClr val="002060"/>
                </a:solidFill>
                <a:latin typeface="Times New Roman" panose="02020603050405020304" pitchFamily="18" charset="0"/>
                <a:cs typeface="Times New Roman" panose="02020603050405020304" pitchFamily="18" charset="0"/>
              </a:rPr>
              <a:t>other fragmentation strategy is to refrain from recombining fragments at any </a:t>
            </a:r>
            <a:r>
              <a:rPr lang="en-IN" dirty="0" smtClean="0">
                <a:solidFill>
                  <a:srgbClr val="002060"/>
                </a:solidFill>
                <a:latin typeface="Times New Roman" panose="02020603050405020304" pitchFamily="18" charset="0"/>
                <a:cs typeface="Times New Roman" panose="02020603050405020304" pitchFamily="18" charset="0"/>
              </a:rPr>
              <a:t>intermediate gateways</a:t>
            </a:r>
            <a:r>
              <a:rPr lang="en-IN" dirty="0">
                <a:solidFill>
                  <a:srgbClr val="002060"/>
                </a:solidFill>
                <a:latin typeface="Times New Roman" panose="02020603050405020304" pitchFamily="18" charset="0"/>
                <a:cs typeface="Times New Roman" panose="02020603050405020304" pitchFamily="18" charset="0"/>
              </a:rPr>
              <a:t>. Once a packet has been fragmented, each fragment is treated as though it were </a:t>
            </a:r>
            <a:r>
              <a:rPr lang="en-IN" dirty="0" smtClean="0">
                <a:solidFill>
                  <a:srgbClr val="002060"/>
                </a:solidFill>
                <a:latin typeface="Times New Roman" panose="02020603050405020304" pitchFamily="18" charset="0"/>
                <a:cs typeface="Times New Roman" panose="02020603050405020304" pitchFamily="18" charset="0"/>
              </a:rPr>
              <a:t>an original </a:t>
            </a:r>
            <a:r>
              <a:rPr lang="en-IN" dirty="0">
                <a:solidFill>
                  <a:srgbClr val="002060"/>
                </a:solidFill>
                <a:latin typeface="Times New Roman" panose="02020603050405020304" pitchFamily="18" charset="0"/>
                <a:cs typeface="Times New Roman" panose="02020603050405020304" pitchFamily="18" charset="0"/>
              </a:rPr>
              <a:t>packet. </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All </a:t>
            </a:r>
            <a:r>
              <a:rPr lang="en-IN" dirty="0">
                <a:solidFill>
                  <a:srgbClr val="002060"/>
                </a:solidFill>
                <a:latin typeface="Times New Roman" panose="02020603050405020304" pitchFamily="18" charset="0"/>
                <a:cs typeface="Times New Roman" panose="02020603050405020304" pitchFamily="18" charset="0"/>
              </a:rPr>
              <a:t>fragments are passed through the exit gateway (or gateways), as shown </a:t>
            </a:r>
            <a:r>
              <a:rPr lang="en-IN" dirty="0" smtClean="0">
                <a:solidFill>
                  <a:srgbClr val="002060"/>
                </a:solidFill>
                <a:latin typeface="Times New Roman" panose="02020603050405020304" pitchFamily="18" charset="0"/>
                <a:cs typeface="Times New Roman" panose="02020603050405020304" pitchFamily="18" charset="0"/>
              </a:rPr>
              <a:t>in Fig. </a:t>
            </a:r>
            <a:r>
              <a:rPr lang="en-IN" dirty="0">
                <a:solidFill>
                  <a:srgbClr val="002060"/>
                </a:solidFill>
                <a:latin typeface="Times New Roman" panose="02020603050405020304" pitchFamily="18" charset="0"/>
                <a:cs typeface="Times New Roman" panose="02020603050405020304" pitchFamily="18" charset="0"/>
              </a:rPr>
              <a:t>Recombination occurs only at the destination host. IP works this way</a:t>
            </a:r>
            <a:r>
              <a:rPr lang="en-IN" dirty="0" smtClean="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90287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Non-Transparent </a:t>
            </a:r>
            <a:r>
              <a:rPr lang="en-US" sz="2400" b="1" dirty="0" smtClean="0">
                <a:solidFill>
                  <a:srgbClr val="002060"/>
                </a:solidFill>
              </a:rPr>
              <a:t>Fragmentation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23371" y="910773"/>
            <a:ext cx="8919027" cy="738664"/>
          </a:xfrm>
          <a:prstGeom prst="rect">
            <a:avLst/>
          </a:prstGeom>
        </p:spPr>
        <p:txBody>
          <a:bodyPr wrap="square">
            <a:spAutoFit/>
          </a:bodyPr>
          <a:lstStyle/>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7" y="983399"/>
            <a:ext cx="8763452" cy="1169551"/>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smtClean="0"/>
          </a:p>
          <a:p>
            <a:endParaRPr lang="en-US" dirty="0"/>
          </a:p>
          <a:p>
            <a:r>
              <a:rPr lang="en-US" dirty="0" smtClean="0"/>
              <a:t> </a:t>
            </a:r>
            <a:endParaRPr lang="en-IN" dirty="0"/>
          </a:p>
        </p:txBody>
      </p:sp>
      <p:sp>
        <p:nvSpPr>
          <p:cNvPr id="15" name="Rectangle 14"/>
          <p:cNvSpPr/>
          <p:nvPr/>
        </p:nvSpPr>
        <p:spPr>
          <a:xfrm>
            <a:off x="224971" y="983398"/>
            <a:ext cx="8756193" cy="1384995"/>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8" name="Rectangle 17"/>
          <p:cNvSpPr/>
          <p:nvPr/>
        </p:nvSpPr>
        <p:spPr>
          <a:xfrm>
            <a:off x="155573" y="3008339"/>
            <a:ext cx="8853715" cy="307777"/>
          </a:xfrm>
          <a:prstGeom prst="rect">
            <a:avLst/>
          </a:prstGeom>
        </p:spPr>
        <p:txBody>
          <a:bodyPr wrap="square">
            <a:spAutoFit/>
          </a:bodyPr>
          <a:lstStyle/>
          <a:p>
            <a:endParaRPr lang="en-IN" dirty="0"/>
          </a:p>
        </p:txBody>
      </p:sp>
      <p:sp>
        <p:nvSpPr>
          <p:cNvPr id="3" name="Rectangle 2"/>
          <p:cNvSpPr/>
          <p:nvPr/>
        </p:nvSpPr>
        <p:spPr>
          <a:xfrm>
            <a:off x="163737" y="928915"/>
            <a:ext cx="8842377" cy="3970318"/>
          </a:xfrm>
          <a:prstGeom prst="rect">
            <a:avLst/>
          </a:prstGeom>
        </p:spPr>
        <p:txBody>
          <a:bodyPr wrap="square">
            <a:spAutoFit/>
          </a:bodyPr>
          <a:lstStyle/>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Non-transparent </a:t>
            </a:r>
            <a:r>
              <a:rPr lang="en-IN" dirty="0">
                <a:solidFill>
                  <a:srgbClr val="C00000"/>
                </a:solidFill>
                <a:latin typeface="Times New Roman" panose="02020603050405020304" pitchFamily="18" charset="0"/>
                <a:cs typeface="Times New Roman" panose="02020603050405020304" pitchFamily="18" charset="0"/>
              </a:rPr>
              <a:t>fragmentation also has some problems. For example, it requires every host </a:t>
            </a:r>
            <a:r>
              <a:rPr lang="en-IN" dirty="0" smtClean="0">
                <a:solidFill>
                  <a:srgbClr val="C00000"/>
                </a:solidFill>
                <a:latin typeface="Times New Roman" panose="02020603050405020304" pitchFamily="18" charset="0"/>
                <a:cs typeface="Times New Roman" panose="02020603050405020304" pitchFamily="18" charset="0"/>
              </a:rPr>
              <a:t>to be </a:t>
            </a:r>
            <a:r>
              <a:rPr lang="en-IN" dirty="0">
                <a:solidFill>
                  <a:srgbClr val="C00000"/>
                </a:solidFill>
                <a:latin typeface="Times New Roman" panose="02020603050405020304" pitchFamily="18" charset="0"/>
                <a:cs typeface="Times New Roman" panose="02020603050405020304" pitchFamily="18" charset="0"/>
              </a:rPr>
              <a:t>able to do reassembly. Yet another problem is that when a large packet is fragmented, </a:t>
            </a:r>
            <a:r>
              <a:rPr lang="en-IN" dirty="0" smtClean="0">
                <a:solidFill>
                  <a:srgbClr val="C00000"/>
                </a:solidFill>
                <a:latin typeface="Times New Roman" panose="02020603050405020304" pitchFamily="18" charset="0"/>
                <a:cs typeface="Times New Roman" panose="02020603050405020304" pitchFamily="18" charset="0"/>
              </a:rPr>
              <a:t>the total </a:t>
            </a:r>
            <a:r>
              <a:rPr lang="en-IN" dirty="0">
                <a:solidFill>
                  <a:srgbClr val="C00000"/>
                </a:solidFill>
                <a:latin typeface="Times New Roman" panose="02020603050405020304" pitchFamily="18" charset="0"/>
                <a:cs typeface="Times New Roman" panose="02020603050405020304" pitchFamily="18" charset="0"/>
              </a:rPr>
              <a:t>overhead increases because each fragment must have a header.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Whereas </a:t>
            </a:r>
            <a:r>
              <a:rPr lang="en-IN" dirty="0">
                <a:solidFill>
                  <a:srgbClr val="C00000"/>
                </a:solidFill>
                <a:latin typeface="Times New Roman" panose="02020603050405020304" pitchFamily="18" charset="0"/>
                <a:cs typeface="Times New Roman" panose="02020603050405020304" pitchFamily="18" charset="0"/>
              </a:rPr>
              <a:t>in the </a:t>
            </a:r>
            <a:r>
              <a:rPr lang="en-IN" dirty="0" smtClean="0">
                <a:solidFill>
                  <a:srgbClr val="C00000"/>
                </a:solidFill>
                <a:latin typeface="Times New Roman" panose="02020603050405020304" pitchFamily="18" charset="0"/>
                <a:cs typeface="Times New Roman" panose="02020603050405020304" pitchFamily="18" charset="0"/>
              </a:rPr>
              <a:t>first method </a:t>
            </a:r>
            <a:r>
              <a:rPr lang="en-IN" dirty="0">
                <a:solidFill>
                  <a:srgbClr val="C00000"/>
                </a:solidFill>
                <a:latin typeface="Times New Roman" panose="02020603050405020304" pitchFamily="18" charset="0"/>
                <a:cs typeface="Times New Roman" panose="02020603050405020304" pitchFamily="18" charset="0"/>
              </a:rPr>
              <a:t>this overhead disappears as soon as the small-packet network is exited, in this </a:t>
            </a:r>
            <a:r>
              <a:rPr lang="en-IN" dirty="0" smtClean="0">
                <a:solidFill>
                  <a:srgbClr val="C00000"/>
                </a:solidFill>
                <a:latin typeface="Times New Roman" panose="02020603050405020304" pitchFamily="18" charset="0"/>
                <a:cs typeface="Times New Roman" panose="02020603050405020304" pitchFamily="18" charset="0"/>
              </a:rPr>
              <a:t>method the </a:t>
            </a:r>
            <a:r>
              <a:rPr lang="en-IN" dirty="0">
                <a:solidFill>
                  <a:srgbClr val="C00000"/>
                </a:solidFill>
                <a:latin typeface="Times New Roman" panose="02020603050405020304" pitchFamily="18" charset="0"/>
                <a:cs typeface="Times New Roman" panose="02020603050405020304" pitchFamily="18" charset="0"/>
              </a:rPr>
              <a:t>overhead remains for the rest of the journey. An advantage of </a:t>
            </a:r>
            <a:r>
              <a:rPr lang="en-IN" dirty="0" smtClean="0">
                <a:solidFill>
                  <a:srgbClr val="C00000"/>
                </a:solidFill>
                <a:latin typeface="Times New Roman" panose="02020603050405020304" pitchFamily="18" charset="0"/>
                <a:cs typeface="Times New Roman" panose="02020603050405020304" pitchFamily="18" charset="0"/>
              </a:rPr>
              <a:t>non-transparent fragmentation</a:t>
            </a:r>
            <a:r>
              <a:rPr lang="en-IN" dirty="0">
                <a:solidFill>
                  <a:srgbClr val="C00000"/>
                </a:solidFill>
                <a:latin typeface="Times New Roman" panose="02020603050405020304" pitchFamily="18" charset="0"/>
                <a:cs typeface="Times New Roman" panose="02020603050405020304" pitchFamily="18" charset="0"/>
              </a:rPr>
              <a:t>, however, is that multiple exit gateways can now be used and </a:t>
            </a:r>
            <a:r>
              <a:rPr lang="en-IN" dirty="0" smtClean="0">
                <a:solidFill>
                  <a:srgbClr val="C00000"/>
                </a:solidFill>
                <a:latin typeface="Times New Roman" panose="02020603050405020304" pitchFamily="18" charset="0"/>
                <a:cs typeface="Times New Roman" panose="02020603050405020304" pitchFamily="18" charset="0"/>
              </a:rPr>
              <a:t>higher performance </a:t>
            </a:r>
            <a:r>
              <a:rPr lang="en-IN" dirty="0">
                <a:solidFill>
                  <a:srgbClr val="C00000"/>
                </a:solidFill>
                <a:latin typeface="Times New Roman" panose="02020603050405020304" pitchFamily="18" charset="0"/>
                <a:cs typeface="Times New Roman" panose="02020603050405020304" pitchFamily="18" charset="0"/>
              </a:rPr>
              <a:t>can be achieved.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When </a:t>
            </a:r>
            <a:r>
              <a:rPr lang="en-IN" dirty="0">
                <a:solidFill>
                  <a:srgbClr val="002060"/>
                </a:solidFill>
                <a:latin typeface="Times New Roman" panose="02020603050405020304" pitchFamily="18" charset="0"/>
                <a:cs typeface="Times New Roman" panose="02020603050405020304" pitchFamily="18" charset="0"/>
              </a:rPr>
              <a:t>a packet is fragmented, the fragments must be numbered in such a way that the </a:t>
            </a:r>
            <a:r>
              <a:rPr lang="en-IN" dirty="0" smtClean="0">
                <a:solidFill>
                  <a:srgbClr val="002060"/>
                </a:solidFill>
                <a:latin typeface="Times New Roman" panose="02020603050405020304" pitchFamily="18" charset="0"/>
                <a:cs typeface="Times New Roman" panose="02020603050405020304" pitchFamily="18" charset="0"/>
              </a:rPr>
              <a:t>original data </a:t>
            </a:r>
            <a:r>
              <a:rPr lang="en-IN" dirty="0">
                <a:solidFill>
                  <a:srgbClr val="002060"/>
                </a:solidFill>
                <a:latin typeface="Times New Roman" panose="02020603050405020304" pitchFamily="18" charset="0"/>
                <a:cs typeface="Times New Roman" panose="02020603050405020304" pitchFamily="18" charset="0"/>
              </a:rPr>
              <a:t>stream can be reconstructed. One way of numbering the fragments is to use a tree. </a:t>
            </a:r>
            <a:r>
              <a:rPr lang="en-IN" dirty="0" smtClean="0">
                <a:solidFill>
                  <a:srgbClr val="002060"/>
                </a:solidFill>
                <a:latin typeface="Times New Roman" panose="02020603050405020304" pitchFamily="18" charset="0"/>
                <a:cs typeface="Times New Roman" panose="02020603050405020304" pitchFamily="18" charset="0"/>
              </a:rPr>
              <a:t>If packet </a:t>
            </a:r>
            <a:r>
              <a:rPr lang="en-IN" dirty="0">
                <a:solidFill>
                  <a:srgbClr val="002060"/>
                </a:solidFill>
                <a:latin typeface="Times New Roman" panose="02020603050405020304" pitchFamily="18" charset="0"/>
                <a:cs typeface="Times New Roman" panose="02020603050405020304" pitchFamily="18" charset="0"/>
              </a:rPr>
              <a:t>0 must be split up, the pieces are called 0.0, 0.1, 0.2, etc. </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If </a:t>
            </a:r>
            <a:r>
              <a:rPr lang="en-IN" dirty="0">
                <a:solidFill>
                  <a:srgbClr val="002060"/>
                </a:solidFill>
                <a:latin typeface="Times New Roman" panose="02020603050405020304" pitchFamily="18" charset="0"/>
                <a:cs typeface="Times New Roman" panose="02020603050405020304" pitchFamily="18" charset="0"/>
              </a:rPr>
              <a:t>these </a:t>
            </a:r>
            <a:r>
              <a:rPr lang="en-IN" dirty="0" smtClean="0">
                <a:solidFill>
                  <a:srgbClr val="002060"/>
                </a:solidFill>
                <a:latin typeface="Times New Roman" panose="02020603050405020304" pitchFamily="18" charset="0"/>
                <a:cs typeface="Times New Roman" panose="02020603050405020304" pitchFamily="18" charset="0"/>
              </a:rPr>
              <a:t>fragments themselves </a:t>
            </a:r>
            <a:r>
              <a:rPr lang="en-IN" dirty="0">
                <a:solidFill>
                  <a:srgbClr val="002060"/>
                </a:solidFill>
                <a:latin typeface="Times New Roman" panose="02020603050405020304" pitchFamily="18" charset="0"/>
                <a:cs typeface="Times New Roman" panose="02020603050405020304" pitchFamily="18" charset="0"/>
              </a:rPr>
              <a:t>must be fragmented later on, the pieces are numbered 0.0.0, 0.0.1, 0.0.2, . </a:t>
            </a:r>
            <a:r>
              <a:rPr lang="en-IN" dirty="0" smtClean="0">
                <a:solidFill>
                  <a:srgbClr val="002060"/>
                </a:solidFill>
                <a:latin typeface="Times New Roman" panose="02020603050405020304" pitchFamily="18" charset="0"/>
                <a:cs typeface="Times New Roman" panose="02020603050405020304" pitchFamily="18" charset="0"/>
              </a:rPr>
              <a:t>0.1.0</a:t>
            </a:r>
            <a:r>
              <a:rPr lang="en-IN" dirty="0">
                <a:solidFill>
                  <a:srgbClr val="002060"/>
                </a:solidFill>
                <a:latin typeface="Times New Roman" panose="02020603050405020304" pitchFamily="18" charset="0"/>
                <a:cs typeface="Times New Roman" panose="02020603050405020304" pitchFamily="18" charset="0"/>
              </a:rPr>
              <a:t>, 0.1.1, 0.1.2, etc. </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If </a:t>
            </a:r>
            <a:r>
              <a:rPr lang="en-IN" dirty="0">
                <a:solidFill>
                  <a:srgbClr val="002060"/>
                </a:solidFill>
                <a:latin typeface="Times New Roman" panose="02020603050405020304" pitchFamily="18" charset="0"/>
                <a:cs typeface="Times New Roman" panose="02020603050405020304" pitchFamily="18" charset="0"/>
              </a:rPr>
              <a:t>enough fields have been reserved in the header for the worst </a:t>
            </a:r>
            <a:r>
              <a:rPr lang="en-IN" dirty="0" smtClean="0">
                <a:solidFill>
                  <a:srgbClr val="002060"/>
                </a:solidFill>
                <a:latin typeface="Times New Roman" panose="02020603050405020304" pitchFamily="18" charset="0"/>
                <a:cs typeface="Times New Roman" panose="02020603050405020304" pitchFamily="18" charset="0"/>
              </a:rPr>
              <a:t>case and </a:t>
            </a:r>
            <a:r>
              <a:rPr lang="en-IN" dirty="0">
                <a:solidFill>
                  <a:srgbClr val="002060"/>
                </a:solidFill>
                <a:latin typeface="Times New Roman" panose="02020603050405020304" pitchFamily="18" charset="0"/>
                <a:cs typeface="Times New Roman" panose="02020603050405020304" pitchFamily="18" charset="0"/>
              </a:rPr>
              <a:t>no duplicates are generated anywhere, this scheme is sufficient to ensure that all </a:t>
            </a:r>
            <a:r>
              <a:rPr lang="en-IN" dirty="0" smtClean="0">
                <a:solidFill>
                  <a:srgbClr val="002060"/>
                </a:solidFill>
                <a:latin typeface="Times New Roman" panose="02020603050405020304" pitchFamily="18" charset="0"/>
                <a:cs typeface="Times New Roman" panose="02020603050405020304" pitchFamily="18" charset="0"/>
              </a:rPr>
              <a:t>the pieces </a:t>
            </a:r>
            <a:r>
              <a:rPr lang="en-IN" dirty="0">
                <a:solidFill>
                  <a:srgbClr val="002060"/>
                </a:solidFill>
                <a:latin typeface="Times New Roman" panose="02020603050405020304" pitchFamily="18" charset="0"/>
                <a:cs typeface="Times New Roman" panose="02020603050405020304" pitchFamily="18" charset="0"/>
              </a:rPr>
              <a:t>can be correctly reassembled at the destination, no matter what order they arrive in.</a:t>
            </a:r>
          </a:p>
        </p:txBody>
      </p:sp>
    </p:spTree>
    <p:extLst>
      <p:ext uri="{BB962C8B-B14F-4D97-AF65-F5344CB8AC3E}">
        <p14:creationId xmlns:p14="http://schemas.microsoft.com/office/powerpoint/2010/main" val="1720055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Non-Transparent </a:t>
            </a:r>
            <a:r>
              <a:rPr lang="en-US" sz="2400" b="1" dirty="0" smtClean="0">
                <a:solidFill>
                  <a:srgbClr val="002060"/>
                </a:solidFill>
              </a:rPr>
              <a:t>Fragmentation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23371" y="910773"/>
            <a:ext cx="8919027" cy="738664"/>
          </a:xfrm>
          <a:prstGeom prst="rect">
            <a:avLst/>
          </a:prstGeom>
        </p:spPr>
        <p:txBody>
          <a:bodyPr wrap="square">
            <a:spAutoFit/>
          </a:bodyPr>
          <a:lstStyle/>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7" y="983399"/>
            <a:ext cx="8763452" cy="1169551"/>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smtClean="0"/>
          </a:p>
          <a:p>
            <a:endParaRPr lang="en-US" dirty="0"/>
          </a:p>
          <a:p>
            <a:r>
              <a:rPr lang="en-US" dirty="0" smtClean="0"/>
              <a:t> </a:t>
            </a:r>
            <a:endParaRPr lang="en-IN" dirty="0"/>
          </a:p>
        </p:txBody>
      </p:sp>
      <p:sp>
        <p:nvSpPr>
          <p:cNvPr id="15" name="Rectangle 14"/>
          <p:cNvSpPr/>
          <p:nvPr/>
        </p:nvSpPr>
        <p:spPr>
          <a:xfrm>
            <a:off x="224971" y="983398"/>
            <a:ext cx="8756193" cy="1384995"/>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8" name="Rectangle 17"/>
          <p:cNvSpPr/>
          <p:nvPr/>
        </p:nvSpPr>
        <p:spPr>
          <a:xfrm>
            <a:off x="155573" y="3008339"/>
            <a:ext cx="8853715" cy="307777"/>
          </a:xfrm>
          <a:prstGeom prst="rect">
            <a:avLst/>
          </a:prstGeom>
        </p:spPr>
        <p:txBody>
          <a:bodyPr wrap="square">
            <a:spAutoFit/>
          </a:bodyPr>
          <a:lstStyle/>
          <a:p>
            <a:endParaRPr lang="en-IN" dirty="0"/>
          </a:p>
        </p:txBody>
      </p:sp>
      <p:sp>
        <p:nvSpPr>
          <p:cNvPr id="3" name="Rectangle 2"/>
          <p:cNvSpPr/>
          <p:nvPr/>
        </p:nvSpPr>
        <p:spPr>
          <a:xfrm>
            <a:off x="163737" y="928915"/>
            <a:ext cx="8835120" cy="4093428"/>
          </a:xfrm>
          <a:prstGeom prst="rect">
            <a:avLst/>
          </a:prstGeom>
        </p:spPr>
        <p:txBody>
          <a:bodyPr wrap="square">
            <a:spAutoFit/>
          </a:bodyPr>
          <a:lstStyle/>
          <a:p>
            <a:pPr marL="285750" indent="-285750" algn="just">
              <a:buFont typeface="Arial" panose="020B0604020202020204" pitchFamily="34" charset="0"/>
              <a:buChar char="•"/>
            </a:pPr>
            <a:r>
              <a:rPr lang="en-US" sz="1300" dirty="0" smtClean="0">
                <a:solidFill>
                  <a:srgbClr val="C00000"/>
                </a:solidFill>
                <a:latin typeface="Times New Roman" panose="02020603050405020304" pitchFamily="18" charset="0"/>
                <a:cs typeface="Times New Roman" panose="02020603050405020304" pitchFamily="18" charset="0"/>
              </a:rPr>
              <a:t>If </a:t>
            </a:r>
            <a:r>
              <a:rPr lang="en-US" sz="1300" dirty="0">
                <a:solidFill>
                  <a:srgbClr val="C00000"/>
                </a:solidFill>
                <a:latin typeface="Times New Roman" panose="02020603050405020304" pitchFamily="18" charset="0"/>
                <a:cs typeface="Times New Roman" panose="02020603050405020304" pitchFamily="18" charset="0"/>
              </a:rPr>
              <a:t>even one network loses or discards packets, end-to-end retransmissions </a:t>
            </a:r>
            <a:r>
              <a:rPr lang="en-US" sz="1300" dirty="0" smtClean="0">
                <a:solidFill>
                  <a:srgbClr val="C00000"/>
                </a:solidFill>
                <a:latin typeface="Times New Roman" panose="02020603050405020304" pitchFamily="18" charset="0"/>
                <a:cs typeface="Times New Roman" panose="02020603050405020304" pitchFamily="18" charset="0"/>
              </a:rPr>
              <a:t>are needed</a:t>
            </a:r>
            <a:r>
              <a:rPr lang="en-US" sz="1300" dirty="0">
                <a:solidFill>
                  <a:srgbClr val="C00000"/>
                </a:solidFill>
                <a:latin typeface="Times New Roman" panose="02020603050405020304" pitchFamily="18" charset="0"/>
                <a:cs typeface="Times New Roman" panose="02020603050405020304" pitchFamily="18" charset="0"/>
              </a:rPr>
              <a:t>, with unfortunate effects for the numbering system. Suppose that a 1024-bit packet </a:t>
            </a:r>
            <a:r>
              <a:rPr lang="en-US" sz="1300" dirty="0" smtClean="0">
                <a:solidFill>
                  <a:srgbClr val="C00000"/>
                </a:solidFill>
                <a:latin typeface="Times New Roman" panose="02020603050405020304" pitchFamily="18" charset="0"/>
                <a:cs typeface="Times New Roman" panose="02020603050405020304" pitchFamily="18" charset="0"/>
              </a:rPr>
              <a:t>is initially </a:t>
            </a:r>
            <a:r>
              <a:rPr lang="en-US" sz="1300" dirty="0">
                <a:solidFill>
                  <a:srgbClr val="C00000"/>
                </a:solidFill>
                <a:latin typeface="Times New Roman" panose="02020603050405020304" pitchFamily="18" charset="0"/>
                <a:cs typeface="Times New Roman" panose="02020603050405020304" pitchFamily="18" charset="0"/>
              </a:rPr>
              <a:t>fragmented into four equal-sized fragments, 0.0, 0.1, 0.2, and 0.3</a:t>
            </a:r>
            <a:r>
              <a:rPr lang="en-US" sz="1300"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300"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smtClean="0">
                <a:solidFill>
                  <a:srgbClr val="C00000"/>
                </a:solidFill>
                <a:latin typeface="Times New Roman" panose="02020603050405020304" pitchFamily="18" charset="0"/>
                <a:cs typeface="Times New Roman" panose="02020603050405020304" pitchFamily="18" charset="0"/>
              </a:rPr>
              <a:t>Fragment </a:t>
            </a:r>
            <a:r>
              <a:rPr lang="en-US" sz="1300" dirty="0">
                <a:solidFill>
                  <a:srgbClr val="C00000"/>
                </a:solidFill>
                <a:latin typeface="Times New Roman" panose="02020603050405020304" pitchFamily="18" charset="0"/>
                <a:cs typeface="Times New Roman" panose="02020603050405020304" pitchFamily="18" charset="0"/>
              </a:rPr>
              <a:t>0.1 </a:t>
            </a:r>
            <a:r>
              <a:rPr lang="en-US" sz="1300" dirty="0" smtClean="0">
                <a:solidFill>
                  <a:srgbClr val="C00000"/>
                </a:solidFill>
                <a:latin typeface="Times New Roman" panose="02020603050405020304" pitchFamily="18" charset="0"/>
                <a:cs typeface="Times New Roman" panose="02020603050405020304" pitchFamily="18" charset="0"/>
              </a:rPr>
              <a:t>is lost</a:t>
            </a:r>
            <a:r>
              <a:rPr lang="en-US" sz="1300" dirty="0">
                <a:solidFill>
                  <a:srgbClr val="C00000"/>
                </a:solidFill>
                <a:latin typeface="Times New Roman" panose="02020603050405020304" pitchFamily="18" charset="0"/>
                <a:cs typeface="Times New Roman" panose="02020603050405020304" pitchFamily="18" charset="0"/>
              </a:rPr>
              <a:t>, but the other parts arrive at the destination. Eventually, the source times out </a:t>
            </a:r>
            <a:r>
              <a:rPr lang="en-US" sz="1300" dirty="0" smtClean="0">
                <a:solidFill>
                  <a:srgbClr val="C00000"/>
                </a:solidFill>
                <a:latin typeface="Times New Roman" panose="02020603050405020304" pitchFamily="18" charset="0"/>
                <a:cs typeface="Times New Roman" panose="02020603050405020304" pitchFamily="18" charset="0"/>
              </a:rPr>
              <a:t>and retransmits </a:t>
            </a:r>
            <a:r>
              <a:rPr lang="en-US" sz="1300" dirty="0">
                <a:solidFill>
                  <a:srgbClr val="C00000"/>
                </a:solidFill>
                <a:latin typeface="Times New Roman" panose="02020603050405020304" pitchFamily="18" charset="0"/>
                <a:cs typeface="Times New Roman" panose="02020603050405020304" pitchFamily="18" charset="0"/>
              </a:rPr>
              <a:t>the original packet again. </a:t>
            </a:r>
            <a:endParaRPr lang="en-US" sz="1300"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300"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smtClean="0">
                <a:solidFill>
                  <a:srgbClr val="C00000"/>
                </a:solidFill>
                <a:latin typeface="Times New Roman" panose="02020603050405020304" pitchFamily="18" charset="0"/>
                <a:cs typeface="Times New Roman" panose="02020603050405020304" pitchFamily="18" charset="0"/>
              </a:rPr>
              <a:t>Only </a:t>
            </a:r>
            <a:r>
              <a:rPr lang="en-US" sz="1300" dirty="0">
                <a:solidFill>
                  <a:srgbClr val="C00000"/>
                </a:solidFill>
                <a:latin typeface="Times New Roman" panose="02020603050405020304" pitchFamily="18" charset="0"/>
                <a:cs typeface="Times New Roman" panose="02020603050405020304" pitchFamily="18" charset="0"/>
              </a:rPr>
              <a:t>this time Murphy's law strikes and the route </a:t>
            </a:r>
            <a:r>
              <a:rPr lang="en-US" sz="1300" dirty="0" smtClean="0">
                <a:solidFill>
                  <a:srgbClr val="C00000"/>
                </a:solidFill>
                <a:latin typeface="Times New Roman" panose="02020603050405020304" pitchFamily="18" charset="0"/>
                <a:cs typeface="Times New Roman" panose="02020603050405020304" pitchFamily="18" charset="0"/>
              </a:rPr>
              <a:t>taken passes </a:t>
            </a:r>
            <a:r>
              <a:rPr lang="en-US" sz="1300" dirty="0">
                <a:solidFill>
                  <a:srgbClr val="C00000"/>
                </a:solidFill>
                <a:latin typeface="Times New Roman" panose="02020603050405020304" pitchFamily="18" charset="0"/>
                <a:cs typeface="Times New Roman" panose="02020603050405020304" pitchFamily="18" charset="0"/>
              </a:rPr>
              <a:t>through a network with a 512-bit limit, so two fragments are generated. </a:t>
            </a:r>
            <a:endParaRPr lang="en-US" sz="1300"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300"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smtClean="0">
                <a:solidFill>
                  <a:srgbClr val="002060"/>
                </a:solidFill>
                <a:latin typeface="Times New Roman" panose="02020603050405020304" pitchFamily="18" charset="0"/>
                <a:cs typeface="Times New Roman" panose="02020603050405020304" pitchFamily="18" charset="0"/>
              </a:rPr>
              <a:t>When </a:t>
            </a:r>
            <a:r>
              <a:rPr lang="en-US" sz="1300" dirty="0">
                <a:solidFill>
                  <a:srgbClr val="002060"/>
                </a:solidFill>
                <a:latin typeface="Times New Roman" panose="02020603050405020304" pitchFamily="18" charset="0"/>
                <a:cs typeface="Times New Roman" panose="02020603050405020304" pitchFamily="18" charset="0"/>
              </a:rPr>
              <a:t>the </a:t>
            </a:r>
            <a:r>
              <a:rPr lang="en-US" sz="1300" dirty="0" smtClean="0">
                <a:solidFill>
                  <a:srgbClr val="002060"/>
                </a:solidFill>
                <a:latin typeface="Times New Roman" panose="02020603050405020304" pitchFamily="18" charset="0"/>
                <a:cs typeface="Times New Roman" panose="02020603050405020304" pitchFamily="18" charset="0"/>
              </a:rPr>
              <a:t>new fragment </a:t>
            </a:r>
            <a:r>
              <a:rPr lang="en-US" sz="1300" dirty="0">
                <a:solidFill>
                  <a:srgbClr val="002060"/>
                </a:solidFill>
                <a:latin typeface="Times New Roman" panose="02020603050405020304" pitchFamily="18" charset="0"/>
                <a:cs typeface="Times New Roman" panose="02020603050405020304" pitchFamily="18" charset="0"/>
              </a:rPr>
              <a:t>0.1 arrives at the destination, the receiver will think that all four pieces are </a:t>
            </a:r>
            <a:r>
              <a:rPr lang="en-US" sz="1300" dirty="0" smtClean="0">
                <a:solidFill>
                  <a:srgbClr val="002060"/>
                </a:solidFill>
                <a:latin typeface="Times New Roman" panose="02020603050405020304" pitchFamily="18" charset="0"/>
                <a:cs typeface="Times New Roman" panose="02020603050405020304" pitchFamily="18" charset="0"/>
              </a:rPr>
              <a:t>now accounted </a:t>
            </a:r>
            <a:r>
              <a:rPr lang="en-US" sz="1300" dirty="0">
                <a:solidFill>
                  <a:srgbClr val="002060"/>
                </a:solidFill>
                <a:latin typeface="Times New Roman" panose="02020603050405020304" pitchFamily="18" charset="0"/>
                <a:cs typeface="Times New Roman" panose="02020603050405020304" pitchFamily="18" charset="0"/>
              </a:rPr>
              <a:t>for and reconstruct the packet incorrectly</a:t>
            </a:r>
            <a:r>
              <a:rPr lang="en-US" sz="1300"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a:solidFill>
                  <a:srgbClr val="002060"/>
                </a:solidFill>
                <a:latin typeface="Times New Roman" panose="02020603050405020304" pitchFamily="18" charset="0"/>
                <a:cs typeface="Times New Roman" panose="02020603050405020304" pitchFamily="18" charset="0"/>
              </a:rPr>
              <a:t>A completely different (and better) numbering system is for the internetwork protocol to </a:t>
            </a:r>
            <a:r>
              <a:rPr lang="en-US" sz="1300" dirty="0" smtClean="0">
                <a:solidFill>
                  <a:srgbClr val="002060"/>
                </a:solidFill>
                <a:latin typeface="Times New Roman" panose="02020603050405020304" pitchFamily="18" charset="0"/>
                <a:cs typeface="Times New Roman" panose="02020603050405020304" pitchFamily="18" charset="0"/>
              </a:rPr>
              <a:t>define an </a:t>
            </a:r>
            <a:r>
              <a:rPr lang="en-US" sz="1300" dirty="0">
                <a:solidFill>
                  <a:srgbClr val="002060"/>
                </a:solidFill>
                <a:latin typeface="Times New Roman" panose="02020603050405020304" pitchFamily="18" charset="0"/>
                <a:cs typeface="Times New Roman" panose="02020603050405020304" pitchFamily="18" charset="0"/>
              </a:rPr>
              <a:t>elementary fragment size small enough that the elementary fragment can pass through every network. When a packet is fragmented, all the pieces are equal to the </a:t>
            </a:r>
            <a:r>
              <a:rPr lang="en-US" sz="1300" dirty="0" smtClean="0">
                <a:solidFill>
                  <a:srgbClr val="002060"/>
                </a:solidFill>
                <a:latin typeface="Times New Roman" panose="02020603050405020304" pitchFamily="18" charset="0"/>
                <a:cs typeface="Times New Roman" panose="02020603050405020304" pitchFamily="18" charset="0"/>
              </a:rPr>
              <a:t>elementary fragment </a:t>
            </a:r>
            <a:r>
              <a:rPr lang="en-US" sz="1300" dirty="0">
                <a:solidFill>
                  <a:srgbClr val="002060"/>
                </a:solidFill>
                <a:latin typeface="Times New Roman" panose="02020603050405020304" pitchFamily="18" charset="0"/>
                <a:cs typeface="Times New Roman" panose="02020603050405020304" pitchFamily="18" charset="0"/>
              </a:rPr>
              <a:t>size except the last one, which may be shorter. </a:t>
            </a:r>
            <a:endParaRPr lang="en-US" sz="13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smtClean="0">
                <a:solidFill>
                  <a:srgbClr val="002060"/>
                </a:solidFill>
                <a:latin typeface="Times New Roman" panose="02020603050405020304" pitchFamily="18" charset="0"/>
                <a:cs typeface="Times New Roman" panose="02020603050405020304" pitchFamily="18" charset="0"/>
              </a:rPr>
              <a:t>An </a:t>
            </a:r>
            <a:r>
              <a:rPr lang="en-US" sz="1300" dirty="0">
                <a:solidFill>
                  <a:srgbClr val="002060"/>
                </a:solidFill>
                <a:latin typeface="Times New Roman" panose="02020603050405020304" pitchFamily="18" charset="0"/>
                <a:cs typeface="Times New Roman" panose="02020603050405020304" pitchFamily="18" charset="0"/>
              </a:rPr>
              <a:t>internet packet may </a:t>
            </a:r>
            <a:r>
              <a:rPr lang="en-US" sz="1300" dirty="0" smtClean="0">
                <a:solidFill>
                  <a:srgbClr val="002060"/>
                </a:solidFill>
                <a:latin typeface="Times New Roman" panose="02020603050405020304" pitchFamily="18" charset="0"/>
                <a:cs typeface="Times New Roman" panose="02020603050405020304" pitchFamily="18" charset="0"/>
              </a:rPr>
              <a:t>contain several </a:t>
            </a:r>
            <a:r>
              <a:rPr lang="en-US" sz="1300" dirty="0">
                <a:solidFill>
                  <a:srgbClr val="002060"/>
                </a:solidFill>
                <a:latin typeface="Times New Roman" panose="02020603050405020304" pitchFamily="18" charset="0"/>
                <a:cs typeface="Times New Roman" panose="02020603050405020304" pitchFamily="18" charset="0"/>
              </a:rPr>
              <a:t>fragments, for efficiency reasons. The internet header must provide the original </a:t>
            </a:r>
            <a:r>
              <a:rPr lang="en-US" sz="1300" dirty="0" smtClean="0">
                <a:solidFill>
                  <a:srgbClr val="002060"/>
                </a:solidFill>
                <a:latin typeface="Times New Roman" panose="02020603050405020304" pitchFamily="18" charset="0"/>
                <a:cs typeface="Times New Roman" panose="02020603050405020304" pitchFamily="18" charset="0"/>
              </a:rPr>
              <a:t>packet number </a:t>
            </a:r>
            <a:r>
              <a:rPr lang="en-US" sz="1300" dirty="0">
                <a:solidFill>
                  <a:srgbClr val="002060"/>
                </a:solidFill>
                <a:latin typeface="Times New Roman" panose="02020603050405020304" pitchFamily="18" charset="0"/>
                <a:cs typeface="Times New Roman" panose="02020603050405020304" pitchFamily="18" charset="0"/>
              </a:rPr>
              <a:t>and the number of the (first) elementary fragment contained in the packet. As </a:t>
            </a:r>
            <a:r>
              <a:rPr lang="en-US" sz="1300" dirty="0" smtClean="0">
                <a:solidFill>
                  <a:srgbClr val="002060"/>
                </a:solidFill>
                <a:latin typeface="Times New Roman" panose="02020603050405020304" pitchFamily="18" charset="0"/>
                <a:cs typeface="Times New Roman" panose="02020603050405020304" pitchFamily="18" charset="0"/>
              </a:rPr>
              <a:t>usual, there </a:t>
            </a:r>
            <a:r>
              <a:rPr lang="en-US" sz="1300" dirty="0">
                <a:solidFill>
                  <a:srgbClr val="002060"/>
                </a:solidFill>
                <a:latin typeface="Times New Roman" panose="02020603050405020304" pitchFamily="18" charset="0"/>
                <a:cs typeface="Times New Roman" panose="02020603050405020304" pitchFamily="18" charset="0"/>
              </a:rPr>
              <a:t>must also be a bit indicating that the last elementary fragment contained within </a:t>
            </a:r>
            <a:r>
              <a:rPr lang="en-US" sz="1300" dirty="0" smtClean="0">
                <a:solidFill>
                  <a:srgbClr val="002060"/>
                </a:solidFill>
                <a:latin typeface="Times New Roman" panose="02020603050405020304" pitchFamily="18" charset="0"/>
                <a:cs typeface="Times New Roman" panose="02020603050405020304" pitchFamily="18" charset="0"/>
              </a:rPr>
              <a:t>the internet </a:t>
            </a:r>
            <a:r>
              <a:rPr lang="en-US" sz="1300" dirty="0">
                <a:solidFill>
                  <a:srgbClr val="002060"/>
                </a:solidFill>
                <a:latin typeface="Times New Roman" panose="02020603050405020304" pitchFamily="18" charset="0"/>
                <a:cs typeface="Times New Roman" panose="02020603050405020304" pitchFamily="18" charset="0"/>
              </a:rPr>
              <a:t>packet is the last one of the original </a:t>
            </a:r>
            <a:r>
              <a:rPr lang="en-US" sz="1300" dirty="0" smtClean="0">
                <a:solidFill>
                  <a:srgbClr val="002060"/>
                </a:solidFill>
                <a:latin typeface="Times New Roman" panose="02020603050405020304" pitchFamily="18" charset="0"/>
                <a:cs typeface="Times New Roman" panose="02020603050405020304" pitchFamily="18" charset="0"/>
              </a:rPr>
              <a:t>packet.</a:t>
            </a:r>
            <a:endParaRPr lang="en-IN" sz="13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099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Non-Transparent </a:t>
            </a:r>
            <a:r>
              <a:rPr lang="en-US" sz="2400" b="1" dirty="0" smtClean="0">
                <a:solidFill>
                  <a:srgbClr val="002060"/>
                </a:solidFill>
              </a:rPr>
              <a:t>Fragmentation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23371" y="910773"/>
            <a:ext cx="8919027" cy="738664"/>
          </a:xfrm>
          <a:prstGeom prst="rect">
            <a:avLst/>
          </a:prstGeom>
        </p:spPr>
        <p:txBody>
          <a:bodyPr wrap="square">
            <a:spAutoFit/>
          </a:bodyPr>
          <a:lstStyle/>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7" y="983399"/>
            <a:ext cx="8763452" cy="1169551"/>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smtClean="0"/>
          </a:p>
          <a:p>
            <a:endParaRPr lang="en-US" dirty="0"/>
          </a:p>
          <a:p>
            <a:r>
              <a:rPr lang="en-US" dirty="0" smtClean="0"/>
              <a:t> </a:t>
            </a:r>
            <a:endParaRPr lang="en-IN" dirty="0"/>
          </a:p>
        </p:txBody>
      </p:sp>
      <p:sp>
        <p:nvSpPr>
          <p:cNvPr id="15" name="Rectangle 14"/>
          <p:cNvSpPr/>
          <p:nvPr/>
        </p:nvSpPr>
        <p:spPr>
          <a:xfrm>
            <a:off x="224971" y="983398"/>
            <a:ext cx="8756193" cy="1384995"/>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8" name="Rectangle 17"/>
          <p:cNvSpPr/>
          <p:nvPr/>
        </p:nvSpPr>
        <p:spPr>
          <a:xfrm>
            <a:off x="155573" y="3008339"/>
            <a:ext cx="8853715" cy="307777"/>
          </a:xfrm>
          <a:prstGeom prst="rect">
            <a:avLst/>
          </a:prstGeom>
        </p:spPr>
        <p:txBody>
          <a:bodyPr wrap="square">
            <a:spAutoFit/>
          </a:bodyPr>
          <a:lstStyle/>
          <a:p>
            <a:endParaRPr lang="en-IN" dirty="0"/>
          </a:p>
        </p:txBody>
      </p:sp>
      <p:sp>
        <p:nvSpPr>
          <p:cNvPr id="16" name="Rectangle 15"/>
          <p:cNvSpPr/>
          <p:nvPr/>
        </p:nvSpPr>
        <p:spPr>
          <a:xfrm>
            <a:off x="207282" y="983397"/>
            <a:ext cx="8726262" cy="3754874"/>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This approach requires two sequence fields in the internet header: the original packet </a:t>
            </a:r>
            <a:r>
              <a:rPr lang="en-IN" dirty="0" smtClean="0">
                <a:solidFill>
                  <a:srgbClr val="C00000"/>
                </a:solidFill>
                <a:latin typeface="Times New Roman" panose="02020603050405020304" pitchFamily="18" charset="0"/>
                <a:cs typeface="Times New Roman" panose="02020603050405020304" pitchFamily="18" charset="0"/>
              </a:rPr>
              <a:t>number and </a:t>
            </a:r>
            <a:r>
              <a:rPr lang="en-IN" dirty="0">
                <a:solidFill>
                  <a:srgbClr val="C00000"/>
                </a:solidFill>
                <a:latin typeface="Times New Roman" panose="02020603050405020304" pitchFamily="18" charset="0"/>
                <a:cs typeface="Times New Roman" panose="02020603050405020304" pitchFamily="18" charset="0"/>
              </a:rPr>
              <a:t>the fragment number.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There </a:t>
            </a:r>
            <a:r>
              <a:rPr lang="en-IN" dirty="0">
                <a:solidFill>
                  <a:srgbClr val="C00000"/>
                </a:solidFill>
                <a:latin typeface="Times New Roman" panose="02020603050405020304" pitchFamily="18" charset="0"/>
                <a:cs typeface="Times New Roman" panose="02020603050405020304" pitchFamily="18" charset="0"/>
              </a:rPr>
              <a:t>is clearly a trade-off between the size of the </a:t>
            </a:r>
            <a:r>
              <a:rPr lang="en-IN" dirty="0" smtClean="0">
                <a:solidFill>
                  <a:srgbClr val="C00000"/>
                </a:solidFill>
                <a:latin typeface="Times New Roman" panose="02020603050405020304" pitchFamily="18" charset="0"/>
                <a:cs typeface="Times New Roman" panose="02020603050405020304" pitchFamily="18" charset="0"/>
              </a:rPr>
              <a:t>elementary fragment </a:t>
            </a:r>
            <a:r>
              <a:rPr lang="en-IN" dirty="0">
                <a:solidFill>
                  <a:srgbClr val="C00000"/>
                </a:solidFill>
                <a:latin typeface="Times New Roman" panose="02020603050405020304" pitchFamily="18" charset="0"/>
                <a:cs typeface="Times New Roman" panose="02020603050405020304" pitchFamily="18" charset="0"/>
              </a:rPr>
              <a:t>and the number of bits in </a:t>
            </a:r>
            <a:r>
              <a:rPr lang="en-IN" dirty="0" smtClean="0">
                <a:solidFill>
                  <a:srgbClr val="C00000"/>
                </a:solidFill>
                <a:latin typeface="Times New Roman" panose="02020603050405020304" pitchFamily="18" charset="0"/>
                <a:cs typeface="Times New Roman" panose="02020603050405020304" pitchFamily="18" charset="0"/>
              </a:rPr>
              <a:t>the fragment </a:t>
            </a:r>
            <a:r>
              <a:rPr lang="en-IN" dirty="0">
                <a:solidFill>
                  <a:srgbClr val="C00000"/>
                </a:solidFill>
                <a:latin typeface="Times New Roman" panose="02020603050405020304" pitchFamily="18" charset="0"/>
                <a:cs typeface="Times New Roman" panose="02020603050405020304" pitchFamily="18" charset="0"/>
              </a:rPr>
              <a:t>number.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 T</a:t>
            </a:r>
            <a:r>
              <a:rPr lang="en-IN" dirty="0" smtClean="0">
                <a:solidFill>
                  <a:srgbClr val="002060"/>
                </a:solidFill>
                <a:latin typeface="Times New Roman" panose="02020603050405020304" pitchFamily="18" charset="0"/>
                <a:cs typeface="Times New Roman" panose="02020603050405020304" pitchFamily="18" charset="0"/>
              </a:rPr>
              <a:t>he </a:t>
            </a:r>
            <a:r>
              <a:rPr lang="en-IN" dirty="0">
                <a:solidFill>
                  <a:srgbClr val="002060"/>
                </a:solidFill>
                <a:latin typeface="Times New Roman" panose="02020603050405020304" pitchFamily="18" charset="0"/>
                <a:cs typeface="Times New Roman" panose="02020603050405020304" pitchFamily="18" charset="0"/>
              </a:rPr>
              <a:t>elementary </a:t>
            </a:r>
            <a:r>
              <a:rPr lang="en-IN" dirty="0" smtClean="0">
                <a:solidFill>
                  <a:srgbClr val="002060"/>
                </a:solidFill>
                <a:latin typeface="Times New Roman" panose="02020603050405020304" pitchFamily="18" charset="0"/>
                <a:cs typeface="Times New Roman" panose="02020603050405020304" pitchFamily="18" charset="0"/>
              </a:rPr>
              <a:t>fragment size </a:t>
            </a:r>
            <a:r>
              <a:rPr lang="en-IN" dirty="0">
                <a:solidFill>
                  <a:srgbClr val="002060"/>
                </a:solidFill>
                <a:latin typeface="Times New Roman" panose="02020603050405020304" pitchFamily="18" charset="0"/>
                <a:cs typeface="Times New Roman" panose="02020603050405020304" pitchFamily="18" charset="0"/>
              </a:rPr>
              <a:t>is presumed to be acceptable to every network, subsequent fragmentation of an </a:t>
            </a:r>
            <a:r>
              <a:rPr lang="en-IN" dirty="0" smtClean="0">
                <a:solidFill>
                  <a:srgbClr val="002060"/>
                </a:solidFill>
                <a:latin typeface="Times New Roman" panose="02020603050405020304" pitchFamily="18" charset="0"/>
                <a:cs typeface="Times New Roman" panose="02020603050405020304" pitchFamily="18" charset="0"/>
              </a:rPr>
              <a:t>internet packet </a:t>
            </a:r>
            <a:r>
              <a:rPr lang="en-IN" dirty="0">
                <a:solidFill>
                  <a:srgbClr val="002060"/>
                </a:solidFill>
                <a:latin typeface="Times New Roman" panose="02020603050405020304" pitchFamily="18" charset="0"/>
                <a:cs typeface="Times New Roman" panose="02020603050405020304" pitchFamily="18" charset="0"/>
              </a:rPr>
              <a:t>containing several fragments causes no problem. </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The </a:t>
            </a:r>
            <a:r>
              <a:rPr lang="en-IN" dirty="0">
                <a:solidFill>
                  <a:srgbClr val="002060"/>
                </a:solidFill>
                <a:latin typeface="Times New Roman" panose="02020603050405020304" pitchFamily="18" charset="0"/>
                <a:cs typeface="Times New Roman" panose="02020603050405020304" pitchFamily="18" charset="0"/>
              </a:rPr>
              <a:t>ultimate limit here is to have </a:t>
            </a:r>
            <a:r>
              <a:rPr lang="en-IN" dirty="0" smtClean="0">
                <a:solidFill>
                  <a:srgbClr val="002060"/>
                </a:solidFill>
                <a:latin typeface="Times New Roman" panose="02020603050405020304" pitchFamily="18" charset="0"/>
                <a:cs typeface="Times New Roman" panose="02020603050405020304" pitchFamily="18" charset="0"/>
              </a:rPr>
              <a:t>the elementary </a:t>
            </a:r>
            <a:r>
              <a:rPr lang="en-IN" dirty="0">
                <a:solidFill>
                  <a:srgbClr val="002060"/>
                </a:solidFill>
                <a:latin typeface="Times New Roman" panose="02020603050405020304" pitchFamily="18" charset="0"/>
                <a:cs typeface="Times New Roman" panose="02020603050405020304" pitchFamily="18" charset="0"/>
              </a:rPr>
              <a:t>fragment be a single bit or byte, with the fragment number then being the bit </a:t>
            </a:r>
            <a:r>
              <a:rPr lang="en-IN" dirty="0" smtClean="0">
                <a:solidFill>
                  <a:srgbClr val="002060"/>
                </a:solidFill>
                <a:latin typeface="Times New Roman" panose="02020603050405020304" pitchFamily="18" charset="0"/>
                <a:cs typeface="Times New Roman" panose="02020603050405020304" pitchFamily="18" charset="0"/>
              </a:rPr>
              <a:t>or byte </a:t>
            </a:r>
            <a:r>
              <a:rPr lang="en-IN" dirty="0">
                <a:solidFill>
                  <a:srgbClr val="002060"/>
                </a:solidFill>
                <a:latin typeface="Times New Roman" panose="02020603050405020304" pitchFamily="18" charset="0"/>
                <a:cs typeface="Times New Roman" panose="02020603050405020304" pitchFamily="18" charset="0"/>
              </a:rPr>
              <a:t>offset within the original </a:t>
            </a:r>
            <a:r>
              <a:rPr lang="en-IN" dirty="0" smtClean="0">
                <a:solidFill>
                  <a:srgbClr val="002060"/>
                </a:solidFill>
                <a:latin typeface="Times New Roman" panose="02020603050405020304" pitchFamily="18" charset="0"/>
                <a:cs typeface="Times New Roman" panose="02020603050405020304" pitchFamily="18" charset="0"/>
              </a:rPr>
              <a:t>packet.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Some internet protocols take this method even further and consider the entire transmission </a:t>
            </a:r>
            <a:r>
              <a:rPr lang="en-US" dirty="0" smtClean="0">
                <a:solidFill>
                  <a:srgbClr val="002060"/>
                </a:solidFill>
                <a:latin typeface="Times New Roman" panose="02020603050405020304" pitchFamily="18" charset="0"/>
                <a:cs typeface="Times New Roman" panose="02020603050405020304" pitchFamily="18" charset="0"/>
              </a:rPr>
              <a:t>on a </a:t>
            </a:r>
            <a:r>
              <a:rPr lang="en-US" dirty="0">
                <a:solidFill>
                  <a:srgbClr val="002060"/>
                </a:solidFill>
                <a:latin typeface="Times New Roman" panose="02020603050405020304" pitchFamily="18" charset="0"/>
                <a:cs typeface="Times New Roman" panose="02020603050405020304" pitchFamily="18" charset="0"/>
              </a:rPr>
              <a:t>virtual circuit to be one giant packet, so that each fragment contains the absolute </a:t>
            </a:r>
            <a:r>
              <a:rPr lang="en-US" dirty="0" smtClean="0">
                <a:solidFill>
                  <a:srgbClr val="002060"/>
                </a:solidFill>
                <a:latin typeface="Times New Roman" panose="02020603050405020304" pitchFamily="18" charset="0"/>
                <a:cs typeface="Times New Roman" panose="02020603050405020304" pitchFamily="18" charset="0"/>
              </a:rPr>
              <a:t>byte number </a:t>
            </a:r>
            <a:r>
              <a:rPr lang="en-US" dirty="0">
                <a:solidFill>
                  <a:srgbClr val="002060"/>
                </a:solidFill>
                <a:latin typeface="Times New Roman" panose="02020603050405020304" pitchFamily="18" charset="0"/>
                <a:cs typeface="Times New Roman" panose="02020603050405020304" pitchFamily="18" charset="0"/>
              </a:rPr>
              <a:t>of the first byte within the fragment.</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smtClean="0">
              <a:solidFill>
                <a:srgbClr val="002060"/>
              </a:solidFill>
            </a:endParaRPr>
          </a:p>
          <a:p>
            <a:endParaRPr lang="en-US" dirty="0">
              <a:solidFill>
                <a:srgbClr val="002060"/>
              </a:solidFill>
            </a:endParaRPr>
          </a:p>
          <a:p>
            <a:endParaRPr lang="en-IN" dirty="0"/>
          </a:p>
        </p:txBody>
      </p:sp>
    </p:spTree>
    <p:extLst>
      <p:ext uri="{BB962C8B-B14F-4D97-AF65-F5344CB8AC3E}">
        <p14:creationId xmlns:p14="http://schemas.microsoft.com/office/powerpoint/2010/main" val="275010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Non-Transparent </a:t>
            </a:r>
            <a:r>
              <a:rPr lang="en-US" sz="2400" b="1" dirty="0" smtClean="0">
                <a:solidFill>
                  <a:srgbClr val="002060"/>
                </a:solidFill>
              </a:rPr>
              <a:t>Fragmentation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23371" y="910773"/>
            <a:ext cx="8919027" cy="738664"/>
          </a:xfrm>
          <a:prstGeom prst="rect">
            <a:avLst/>
          </a:prstGeom>
        </p:spPr>
        <p:txBody>
          <a:bodyPr wrap="square">
            <a:spAutoFit/>
          </a:bodyPr>
          <a:lstStyle/>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7" y="983399"/>
            <a:ext cx="8763452" cy="1169551"/>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smtClean="0"/>
          </a:p>
          <a:p>
            <a:endParaRPr lang="en-US" dirty="0"/>
          </a:p>
          <a:p>
            <a:r>
              <a:rPr lang="en-US" dirty="0" smtClean="0"/>
              <a:t> </a:t>
            </a:r>
            <a:endParaRPr lang="en-IN" dirty="0"/>
          </a:p>
        </p:txBody>
      </p:sp>
      <p:sp>
        <p:nvSpPr>
          <p:cNvPr id="15" name="Rectangle 14"/>
          <p:cNvSpPr/>
          <p:nvPr/>
        </p:nvSpPr>
        <p:spPr>
          <a:xfrm>
            <a:off x="224971" y="983398"/>
            <a:ext cx="8756193" cy="1384995"/>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8" name="Rectangle 17"/>
          <p:cNvSpPr/>
          <p:nvPr/>
        </p:nvSpPr>
        <p:spPr>
          <a:xfrm>
            <a:off x="155573" y="3008339"/>
            <a:ext cx="8853715" cy="307777"/>
          </a:xfrm>
          <a:prstGeom prst="rect">
            <a:avLst/>
          </a:prstGeom>
        </p:spPr>
        <p:txBody>
          <a:bodyPr wrap="square">
            <a:spAutoFit/>
          </a:bodyPr>
          <a:lstStyle/>
          <a:p>
            <a:endParaRPr lang="en-IN" dirty="0"/>
          </a:p>
        </p:txBody>
      </p:sp>
      <p:sp>
        <p:nvSpPr>
          <p:cNvPr id="16" name="Rectangle 15"/>
          <p:cNvSpPr/>
          <p:nvPr/>
        </p:nvSpPr>
        <p:spPr>
          <a:xfrm>
            <a:off x="207281" y="983397"/>
            <a:ext cx="8736691" cy="738664"/>
          </a:xfrm>
          <a:prstGeom prst="rect">
            <a:avLst/>
          </a:prstGeom>
        </p:spPr>
        <p:txBody>
          <a:bodyPr wrap="square">
            <a:spAutoFit/>
          </a:bodyPr>
          <a:lstStyle/>
          <a:p>
            <a:endParaRPr lang="en-IN" dirty="0" smtClean="0"/>
          </a:p>
          <a:p>
            <a:endParaRPr lang="en-US" dirty="0"/>
          </a:p>
          <a:p>
            <a:endParaRPr lang="en-IN" dirty="0"/>
          </a:p>
        </p:txBody>
      </p:sp>
      <p:pic>
        <p:nvPicPr>
          <p:cNvPr id="17" name="Picture 16"/>
          <p:cNvPicPr>
            <a:picLocks noChangeAspect="1"/>
          </p:cNvPicPr>
          <p:nvPr/>
        </p:nvPicPr>
        <p:blipFill>
          <a:blip r:embed="rId3"/>
          <a:stretch>
            <a:fillRect/>
          </a:stretch>
        </p:blipFill>
        <p:spPr>
          <a:xfrm>
            <a:off x="1705721" y="1137286"/>
            <a:ext cx="6596450" cy="3200242"/>
          </a:xfrm>
          <a:prstGeom prst="rect">
            <a:avLst/>
          </a:prstGeom>
        </p:spPr>
      </p:pic>
      <p:sp>
        <p:nvSpPr>
          <p:cNvPr id="3" name="Rectangle 2"/>
          <p:cNvSpPr/>
          <p:nvPr/>
        </p:nvSpPr>
        <p:spPr>
          <a:xfrm>
            <a:off x="207281" y="4171505"/>
            <a:ext cx="8736691" cy="738664"/>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Fragmentation when the elementary data size is 1 byte</a:t>
            </a:r>
            <a:r>
              <a:rPr lang="en-IN" dirty="0" smtClean="0">
                <a:solidFill>
                  <a:srgbClr val="C00000"/>
                </a:solidFill>
                <a:latin typeface="Times New Roman" panose="02020603050405020304" pitchFamily="18" charset="0"/>
                <a:cs typeface="Times New Roman" panose="02020603050405020304" pitchFamily="18" charset="0"/>
              </a:rPr>
              <a:t>. (</a:t>
            </a:r>
            <a:r>
              <a:rPr lang="en-IN" dirty="0">
                <a:solidFill>
                  <a:srgbClr val="C00000"/>
                </a:solidFill>
                <a:latin typeface="Times New Roman" panose="02020603050405020304" pitchFamily="18" charset="0"/>
                <a:cs typeface="Times New Roman" panose="02020603050405020304" pitchFamily="18" charset="0"/>
              </a:rPr>
              <a:t>a) Original packet, containing 10 data bytes</a:t>
            </a:r>
            <a:r>
              <a:rPr lang="en-IN"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a:t>
            </a:r>
            <a:r>
              <a:rPr lang="en-IN" dirty="0">
                <a:solidFill>
                  <a:srgbClr val="002060"/>
                </a:solidFill>
                <a:latin typeface="Times New Roman" panose="02020603050405020304" pitchFamily="18" charset="0"/>
                <a:cs typeface="Times New Roman" panose="02020603050405020304" pitchFamily="18" charset="0"/>
              </a:rPr>
              <a:t>b) Fragments </a:t>
            </a:r>
            <a:r>
              <a:rPr lang="en-IN" dirty="0" smtClean="0">
                <a:solidFill>
                  <a:srgbClr val="002060"/>
                </a:solidFill>
                <a:latin typeface="Times New Roman" panose="02020603050405020304" pitchFamily="18" charset="0"/>
                <a:cs typeface="Times New Roman" panose="02020603050405020304" pitchFamily="18" charset="0"/>
              </a:rPr>
              <a:t>after passing </a:t>
            </a:r>
            <a:r>
              <a:rPr lang="en-IN" dirty="0">
                <a:solidFill>
                  <a:srgbClr val="002060"/>
                </a:solidFill>
                <a:latin typeface="Times New Roman" panose="02020603050405020304" pitchFamily="18" charset="0"/>
                <a:cs typeface="Times New Roman" panose="02020603050405020304" pitchFamily="18" charset="0"/>
              </a:rPr>
              <a:t>through a network with maximum packet size of 8 </a:t>
            </a:r>
            <a:r>
              <a:rPr lang="en-IN" dirty="0" smtClean="0">
                <a:solidFill>
                  <a:srgbClr val="002060"/>
                </a:solidFill>
                <a:latin typeface="Times New Roman" panose="02020603050405020304" pitchFamily="18" charset="0"/>
                <a:cs typeface="Times New Roman" panose="02020603050405020304" pitchFamily="18" charset="0"/>
              </a:rPr>
              <a:t>payload bytes </a:t>
            </a:r>
            <a:r>
              <a:rPr lang="en-IN" dirty="0">
                <a:solidFill>
                  <a:srgbClr val="002060"/>
                </a:solidFill>
                <a:latin typeface="Times New Roman" panose="02020603050405020304" pitchFamily="18" charset="0"/>
                <a:cs typeface="Times New Roman" panose="02020603050405020304" pitchFamily="18" charset="0"/>
              </a:rPr>
              <a:t>plus header. </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a:t>
            </a:r>
            <a:r>
              <a:rPr lang="en-IN" dirty="0">
                <a:solidFill>
                  <a:srgbClr val="002060"/>
                </a:solidFill>
                <a:latin typeface="Times New Roman" panose="02020603050405020304" pitchFamily="18" charset="0"/>
                <a:cs typeface="Times New Roman" panose="02020603050405020304" pitchFamily="18" charset="0"/>
              </a:rPr>
              <a:t>c) Fragments after passing through a size </a:t>
            </a:r>
            <a:r>
              <a:rPr lang="en-IN" dirty="0" smtClean="0">
                <a:solidFill>
                  <a:srgbClr val="002060"/>
                </a:solidFill>
                <a:latin typeface="Times New Roman" panose="02020603050405020304" pitchFamily="18" charset="0"/>
                <a:cs typeface="Times New Roman" panose="02020603050405020304" pitchFamily="18" charset="0"/>
              </a:rPr>
              <a:t>5 gateway</a:t>
            </a:r>
            <a:r>
              <a:rPr lang="en-IN" dirty="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38174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Fragmentation Limitations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87087" y="908018"/>
            <a:ext cx="8955312" cy="5693866"/>
          </a:xfrm>
          <a:prstGeom prst="rect">
            <a:avLst/>
          </a:prstGeom>
        </p:spPr>
        <p:txBody>
          <a:bodyPr wrap="square">
            <a:spAutoFit/>
          </a:bodyPr>
          <a:lstStyle/>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Visibility</a:t>
            </a:r>
            <a:r>
              <a:rPr lang="en-US" dirty="0">
                <a:solidFill>
                  <a:srgbClr val="C00000"/>
                </a:solidFill>
                <a:latin typeface="Times New Roman" panose="02020603050405020304" pitchFamily="18" charset="0"/>
                <a:cs typeface="Times New Roman" panose="02020603050405020304" pitchFamily="18" charset="0"/>
              </a:rPr>
              <a:t>: Transparent fragmentation is managed invisibly or with minimal user intervention, while non-transparent fragmentation requires explicit handling or reassembly</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Impact</a:t>
            </a:r>
            <a:r>
              <a:rPr lang="en-US" dirty="0">
                <a:solidFill>
                  <a:srgbClr val="C00000"/>
                </a:solidFill>
                <a:latin typeface="Times New Roman" panose="02020603050405020304" pitchFamily="18" charset="0"/>
                <a:cs typeface="Times New Roman" panose="02020603050405020304" pitchFamily="18" charset="0"/>
              </a:rPr>
              <a:t>: Transparent fragmentation tends to have less impact on the user experience or system performance since it is managed at lower layers of the system, whereas non-transparent fragmentation can introduce delays or complexity in data transmission and processing</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In essence, the distinction between transparent and non-transparent fragmentation lies in how visible and manageable the process of breaking down and reassembling data or processes is to the end-user or application</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002060"/>
                </a:solidFill>
                <a:latin typeface="Times New Roman" panose="02020603050405020304" pitchFamily="18" charset="0"/>
                <a:cs typeface="Times New Roman" panose="02020603050405020304" pitchFamily="18" charset="0"/>
              </a:rPr>
              <a:t>Fragmentation</a:t>
            </a:r>
            <a:r>
              <a:rPr lang="en-US" altLang="en-US" dirty="0">
                <a:solidFill>
                  <a:srgbClr val="002060"/>
                </a:solidFill>
                <a:latin typeface="Times New Roman" panose="02020603050405020304" pitchFamily="18" charset="0"/>
                <a:cs typeface="Times New Roman" panose="02020603050405020304" pitchFamily="18" charset="0"/>
              </a:rPr>
              <a:t>, when implemented strategically and managed properly, can lead to significant improvements in efficiency, performance, flexibility, and resilience across various computing and networking environments</a:t>
            </a:r>
            <a:r>
              <a:rPr lang="en-US" altLang="en-US" dirty="0" smtClean="0">
                <a:solidFill>
                  <a:srgbClr val="00206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pPr>
            <a:r>
              <a:rPr lang="en-US" altLang="en-US" b="1" dirty="0" smtClean="0">
                <a:solidFill>
                  <a:srgbClr val="002060"/>
                </a:solidFill>
                <a:latin typeface="Times New Roman" panose="02020603050405020304" pitchFamily="18" charset="0"/>
                <a:cs typeface="Times New Roman" panose="02020603050405020304" pitchFamily="18" charset="0"/>
              </a:rPr>
              <a:t>Overhead </a:t>
            </a:r>
            <a:r>
              <a:rPr lang="en-US" altLang="en-US" b="1" dirty="0">
                <a:solidFill>
                  <a:srgbClr val="002060"/>
                </a:solidFill>
                <a:latin typeface="Times New Roman" panose="02020603050405020304" pitchFamily="18" charset="0"/>
                <a:cs typeface="Times New Roman" panose="02020603050405020304" pitchFamily="18" charset="0"/>
              </a:rPr>
              <a:t>and Complexity</a:t>
            </a:r>
            <a:r>
              <a:rPr lang="en-US" altLang="en-US" dirty="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Management Overhead</a:t>
            </a:r>
            <a:r>
              <a:rPr lang="en-US" altLang="en-US" dirty="0">
                <a:solidFill>
                  <a:srgbClr val="002060"/>
                </a:solidFill>
                <a:latin typeface="Times New Roman" panose="02020603050405020304" pitchFamily="18" charset="0"/>
                <a:cs typeface="Times New Roman" panose="02020603050405020304" pitchFamily="18" charset="0"/>
              </a:rPr>
              <a:t>: Fragmentation can introduce additional complexity and management overhead, especially in systems where fragmented data or resources need to be tracked, managed, and reassembled</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Performance Impact</a:t>
            </a:r>
            <a:r>
              <a:rPr lang="en-US" altLang="en-US" dirty="0">
                <a:solidFill>
                  <a:srgbClr val="002060"/>
                </a:solidFill>
                <a:latin typeface="Times New Roman" panose="02020603050405020304" pitchFamily="18" charset="0"/>
                <a:cs typeface="Times New Roman" panose="02020603050405020304" pitchFamily="18" charset="0"/>
              </a:rPr>
              <a:t>: The process of fragmenting data and later reassembling it can consume system resources (such as CPU cycles and memory), which may degrade overall system performance, especially in resource-constrained environments.</a:t>
            </a:r>
            <a:endParaRPr lang="en-US" altLang="en-US" dirty="0" smtClean="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7" y="983399"/>
            <a:ext cx="8763452" cy="1169551"/>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smtClean="0"/>
          </a:p>
          <a:p>
            <a:endParaRPr lang="en-US" dirty="0"/>
          </a:p>
          <a:p>
            <a:r>
              <a:rPr lang="en-US" dirty="0" smtClean="0"/>
              <a:t> </a:t>
            </a:r>
            <a:endParaRPr lang="en-IN" dirty="0"/>
          </a:p>
        </p:txBody>
      </p:sp>
      <p:sp>
        <p:nvSpPr>
          <p:cNvPr id="15" name="Rectangle 14"/>
          <p:cNvSpPr/>
          <p:nvPr/>
        </p:nvSpPr>
        <p:spPr>
          <a:xfrm>
            <a:off x="224971" y="983398"/>
            <a:ext cx="8756193" cy="1384995"/>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884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Tunneling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00206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C0000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pic>
        <p:nvPicPr>
          <p:cNvPr id="3" name="Picture 2"/>
          <p:cNvPicPr>
            <a:picLocks noChangeAspect="1"/>
          </p:cNvPicPr>
          <p:nvPr/>
        </p:nvPicPr>
        <p:blipFill>
          <a:blip r:embed="rId3"/>
          <a:stretch>
            <a:fillRect/>
          </a:stretch>
        </p:blipFill>
        <p:spPr>
          <a:xfrm>
            <a:off x="722682" y="983398"/>
            <a:ext cx="7125317" cy="2314186"/>
          </a:xfrm>
          <a:prstGeom prst="rect">
            <a:avLst/>
          </a:prstGeom>
        </p:spPr>
      </p:pic>
    </p:spTree>
    <p:extLst>
      <p:ext uri="{BB962C8B-B14F-4D97-AF65-F5344CB8AC3E}">
        <p14:creationId xmlns:p14="http://schemas.microsoft.com/office/powerpoint/2010/main" val="4245681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Fragmentation Limitations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23371" y="910773"/>
            <a:ext cx="8919027" cy="738664"/>
          </a:xfrm>
          <a:prstGeom prst="rect">
            <a:avLst/>
          </a:prstGeom>
        </p:spPr>
        <p:txBody>
          <a:bodyPr wrap="square">
            <a:spAutoFit/>
          </a:bodyPr>
          <a:lstStyle/>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87085" y="983397"/>
            <a:ext cx="8919029" cy="3754874"/>
          </a:xfrm>
          <a:prstGeom prst="rect">
            <a:avLst/>
          </a:prstGeom>
        </p:spPr>
        <p:txBody>
          <a:bodyPr wrap="square">
            <a:spAutoFit/>
          </a:bodyPr>
          <a:lstStyle/>
          <a:p>
            <a:pPr lvl="0" algn="just" eaLnBrk="0" fontAlgn="base" hangingPunct="0">
              <a:spcBef>
                <a:spcPct val="0"/>
              </a:spcBef>
              <a:spcAft>
                <a:spcPct val="0"/>
              </a:spcAft>
              <a:buClrTx/>
            </a:pPr>
            <a:r>
              <a:rPr lang="en-US" altLang="en-US" b="1" dirty="0" smtClean="0">
                <a:solidFill>
                  <a:srgbClr val="C00000"/>
                </a:solidFill>
                <a:latin typeface="Times New Roman" panose="02020603050405020304" pitchFamily="18" charset="0"/>
                <a:cs typeface="Times New Roman" panose="02020603050405020304" pitchFamily="18" charset="0"/>
              </a:rPr>
              <a:t>Fragmentation </a:t>
            </a:r>
            <a:r>
              <a:rPr lang="en-US" altLang="en-US" b="1" dirty="0">
                <a:solidFill>
                  <a:srgbClr val="C00000"/>
                </a:solidFill>
                <a:latin typeface="Times New Roman" panose="02020603050405020304" pitchFamily="18" charset="0"/>
                <a:cs typeface="Times New Roman" panose="02020603050405020304" pitchFamily="18" charset="0"/>
              </a:rPr>
              <a:t>Overhead</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smtClean="0">
                <a:solidFill>
                  <a:srgbClr val="C00000"/>
                </a:solidFill>
                <a:latin typeface="Times New Roman" panose="02020603050405020304" pitchFamily="18" charset="0"/>
                <a:cs typeface="Times New Roman" panose="02020603050405020304" pitchFamily="18" charset="0"/>
              </a:rPr>
              <a:t>Storage </a:t>
            </a:r>
            <a:r>
              <a:rPr lang="en-US" altLang="en-US" b="1" dirty="0">
                <a:solidFill>
                  <a:srgbClr val="C00000"/>
                </a:solidFill>
                <a:latin typeface="Times New Roman" panose="02020603050405020304" pitchFamily="18" charset="0"/>
                <a:cs typeface="Times New Roman" panose="02020603050405020304" pitchFamily="18" charset="0"/>
              </a:rPr>
              <a:t>Inefficiency</a:t>
            </a:r>
            <a:r>
              <a:rPr lang="en-US" altLang="en-US" dirty="0">
                <a:solidFill>
                  <a:srgbClr val="C00000"/>
                </a:solidFill>
                <a:latin typeface="Times New Roman" panose="02020603050405020304" pitchFamily="18" charset="0"/>
                <a:cs typeface="Times New Roman" panose="02020603050405020304" pitchFamily="18" charset="0"/>
              </a:rPr>
              <a:t>: Fragmentation can lead to storage inefficiency when data is stored in non-contiguous segments. This can result in wasted storage space and slower access times, particularly in systems where frequent access to sequential data is necessary</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r>
              <a:rPr lang="en-US" altLang="en-US" b="1" dirty="0">
                <a:solidFill>
                  <a:srgbClr val="C00000"/>
                </a:solidFill>
                <a:latin typeface="Times New Roman" panose="02020603050405020304" pitchFamily="18" charset="0"/>
                <a:cs typeface="Times New Roman" panose="02020603050405020304" pitchFamily="18" charset="0"/>
              </a:rPr>
              <a:t>Data Integrity and Consistency</a:t>
            </a:r>
            <a:r>
              <a:rPr lang="en-US" altLang="en-US" dirty="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Data Consistency</a:t>
            </a:r>
            <a:r>
              <a:rPr lang="en-US" altLang="en-US" dirty="0">
                <a:solidFill>
                  <a:srgbClr val="C00000"/>
                </a:solidFill>
                <a:latin typeface="Times New Roman" panose="02020603050405020304" pitchFamily="18" charset="0"/>
                <a:cs typeface="Times New Roman" panose="02020603050405020304" pitchFamily="18" charset="0"/>
              </a:rPr>
              <a:t>: Fragmentation can pose challenges to maintaining data consistency, especially in distributed systems where data segments may be updated independently. Ensuring data integrity and synchronization across fragmented pieces can be complex and may require additional mechanisms</a:t>
            </a:r>
            <a:r>
              <a:rPr lang="en-US" altLang="en-US"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pPr>
            <a:r>
              <a:rPr lang="en-US" altLang="en-US" b="1" dirty="0" smtClean="0">
                <a:solidFill>
                  <a:srgbClr val="002060"/>
                </a:solidFill>
                <a:latin typeface="Times New Roman" panose="02020603050405020304" pitchFamily="18" charset="0"/>
                <a:cs typeface="Times New Roman" panose="02020603050405020304" pitchFamily="18" charset="0"/>
              </a:rPr>
              <a:t>Network </a:t>
            </a:r>
            <a:r>
              <a:rPr lang="en-US" altLang="en-US" b="1" dirty="0">
                <a:solidFill>
                  <a:srgbClr val="002060"/>
                </a:solidFill>
                <a:latin typeface="Times New Roman" panose="02020603050405020304" pitchFamily="18" charset="0"/>
                <a:cs typeface="Times New Roman" panose="02020603050405020304" pitchFamily="18" charset="0"/>
              </a:rPr>
              <a:t>Overhead</a:t>
            </a:r>
            <a:r>
              <a:rPr lang="en-US" altLang="en-US" dirty="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Transmission Overhead</a:t>
            </a:r>
            <a:r>
              <a:rPr lang="en-US" altLang="en-US" dirty="0">
                <a:solidFill>
                  <a:srgbClr val="002060"/>
                </a:solidFill>
                <a:latin typeface="Times New Roman" panose="02020603050405020304" pitchFamily="18" charset="0"/>
                <a:cs typeface="Times New Roman" panose="02020603050405020304" pitchFamily="18" charset="0"/>
              </a:rPr>
              <a:t>: In networking, fragmentation can introduce additional overhead in terms of network bandwidth and latency. Fragmented packets may require additional processing and reassembly at the receiving end, which can impact network performance and delay data </a:t>
            </a:r>
            <a:r>
              <a:rPr lang="en-US" altLang="en-US" dirty="0" smtClean="0">
                <a:solidFill>
                  <a:srgbClr val="002060"/>
                </a:solidFill>
                <a:latin typeface="Times New Roman" panose="02020603050405020304" pitchFamily="18" charset="0"/>
                <a:cs typeface="Times New Roman" panose="02020603050405020304" pitchFamily="18" charset="0"/>
              </a:rPr>
              <a:t>transmission.</a:t>
            </a:r>
          </a:p>
          <a:p>
            <a:pPr lvl="0" algn="just" eaLnBrk="0" fontAlgn="base" hangingPunct="0">
              <a:spcBef>
                <a:spcPct val="0"/>
              </a:spcBef>
              <a:spcAft>
                <a:spcPct val="0"/>
              </a:spcAft>
              <a:buClrTx/>
            </a:pPr>
            <a:r>
              <a:rPr lang="en-US" altLang="en-US" b="1" dirty="0" smtClean="0">
                <a:solidFill>
                  <a:srgbClr val="002060"/>
                </a:solidFill>
                <a:latin typeface="Times New Roman" panose="02020603050405020304" pitchFamily="18" charset="0"/>
                <a:cs typeface="Times New Roman" panose="02020603050405020304" pitchFamily="18" charset="0"/>
              </a:rPr>
              <a:t>Fragmentation </a:t>
            </a:r>
            <a:r>
              <a:rPr lang="en-US" altLang="en-US" b="1" dirty="0">
                <a:solidFill>
                  <a:srgbClr val="002060"/>
                </a:solidFill>
                <a:latin typeface="Times New Roman" panose="02020603050405020304" pitchFamily="18" charset="0"/>
                <a:cs typeface="Times New Roman" panose="02020603050405020304" pitchFamily="18" charset="0"/>
              </a:rPr>
              <a:t>Fragmentation</a:t>
            </a:r>
            <a:r>
              <a:rPr lang="en-US" altLang="en-US" dirty="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Fragmentation Risks</a:t>
            </a:r>
            <a:r>
              <a:rPr lang="en-US" altLang="en-US" dirty="0">
                <a:solidFill>
                  <a:srgbClr val="002060"/>
                </a:solidFill>
                <a:latin typeface="Times New Roman" panose="02020603050405020304" pitchFamily="18" charset="0"/>
                <a:cs typeface="Times New Roman" panose="02020603050405020304" pitchFamily="18" charset="0"/>
              </a:rPr>
              <a:t>: While fragmentation can optimize resource utilization, excessive fragmentation (fragmentation of fragmentation) can occur if not managed properly. This can lead to further inefficiencies and complications in resource allocation and management</a:t>
            </a:r>
            <a:r>
              <a:rPr lang="en-US" altLang="en-US" dirty="0" smtClean="0">
                <a:solidFill>
                  <a:srgbClr val="002060"/>
                </a:solidFill>
                <a:latin typeface="Times New Roman" panose="02020603050405020304" pitchFamily="18" charset="0"/>
                <a:cs typeface="Times New Roman" panose="02020603050405020304" pitchFamily="18" charset="0"/>
              </a:rPr>
              <a:t>.</a:t>
            </a: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224971" y="983398"/>
            <a:ext cx="8756193" cy="1384995"/>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8" name="Rectangle 17"/>
          <p:cNvSpPr/>
          <p:nvPr/>
        </p:nvSpPr>
        <p:spPr>
          <a:xfrm>
            <a:off x="155573" y="3008339"/>
            <a:ext cx="8853715" cy="307777"/>
          </a:xfrm>
          <a:prstGeom prst="rect">
            <a:avLst/>
          </a:prstGeom>
        </p:spPr>
        <p:txBody>
          <a:bodyPr wrap="square">
            <a:spAutoFit/>
          </a:bodyPr>
          <a:lstStyle/>
          <a:p>
            <a:endParaRPr lang="en-IN" dirty="0"/>
          </a:p>
        </p:txBody>
      </p:sp>
      <p:sp>
        <p:nvSpPr>
          <p:cNvPr id="16" name="Rectangle 15"/>
          <p:cNvSpPr/>
          <p:nvPr/>
        </p:nvSpPr>
        <p:spPr>
          <a:xfrm>
            <a:off x="207281" y="983397"/>
            <a:ext cx="8736691" cy="738664"/>
          </a:xfrm>
          <a:prstGeom prst="rect">
            <a:avLst/>
          </a:prstGeom>
        </p:spPr>
        <p:txBody>
          <a:bodyPr wrap="square">
            <a:spAutoFit/>
          </a:bodyPr>
          <a:lstStyle/>
          <a:p>
            <a:endParaRPr lang="en-IN" dirty="0" smtClean="0"/>
          </a:p>
          <a:p>
            <a:endParaRPr lang="en-US" dirty="0"/>
          </a:p>
          <a:p>
            <a:endParaRPr lang="en-IN" dirty="0"/>
          </a:p>
        </p:txBody>
      </p:sp>
    </p:spTree>
    <p:extLst>
      <p:ext uri="{BB962C8B-B14F-4D97-AF65-F5344CB8AC3E}">
        <p14:creationId xmlns:p14="http://schemas.microsoft.com/office/powerpoint/2010/main" val="371991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Tunneling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87086" y="928916"/>
            <a:ext cx="8922203" cy="3754874"/>
          </a:xfrm>
          <a:prstGeom prst="rect">
            <a:avLst/>
          </a:prstGeom>
        </p:spPr>
        <p:txBody>
          <a:bodyPr wrap="square">
            <a:spAutoFit/>
          </a:bodyPr>
          <a:lstStyle/>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As </a:t>
            </a:r>
            <a:r>
              <a:rPr lang="en-IN" dirty="0">
                <a:solidFill>
                  <a:srgbClr val="C00000"/>
                </a:solidFill>
                <a:latin typeface="Times New Roman" panose="02020603050405020304" pitchFamily="18" charset="0"/>
                <a:cs typeface="Times New Roman" panose="02020603050405020304" pitchFamily="18" charset="0"/>
              </a:rPr>
              <a:t>an example, think of an international bank with a TCP/IP-based Ethernet in </a:t>
            </a:r>
            <a:r>
              <a:rPr lang="en-IN" dirty="0" smtClean="0">
                <a:solidFill>
                  <a:srgbClr val="C00000"/>
                </a:solidFill>
                <a:latin typeface="Times New Roman" panose="02020603050405020304" pitchFamily="18" charset="0"/>
                <a:cs typeface="Times New Roman" panose="02020603050405020304" pitchFamily="18" charset="0"/>
              </a:rPr>
              <a:t>Paris, a </a:t>
            </a:r>
            <a:r>
              <a:rPr lang="en-IN" dirty="0">
                <a:solidFill>
                  <a:srgbClr val="C00000"/>
                </a:solidFill>
                <a:latin typeface="Times New Roman" panose="02020603050405020304" pitchFamily="18" charset="0"/>
                <a:cs typeface="Times New Roman" panose="02020603050405020304" pitchFamily="18" charset="0"/>
              </a:rPr>
              <a:t>TCP/IP-based Ethernet in London, and a non-IP wide area network (e.g., ATM) in </a:t>
            </a:r>
            <a:r>
              <a:rPr lang="en-IN" dirty="0" smtClean="0">
                <a:solidFill>
                  <a:srgbClr val="C00000"/>
                </a:solidFill>
                <a:latin typeface="Times New Roman" panose="02020603050405020304" pitchFamily="18" charset="0"/>
                <a:cs typeface="Times New Roman" panose="02020603050405020304" pitchFamily="18" charset="0"/>
              </a:rPr>
              <a:t>between. </a:t>
            </a:r>
            <a:r>
              <a:rPr lang="en-US" dirty="0">
                <a:solidFill>
                  <a:srgbClr val="C00000"/>
                </a:solidFill>
                <a:latin typeface="Times New Roman" panose="02020603050405020304" pitchFamily="18" charset="0"/>
                <a:cs typeface="Times New Roman" panose="02020603050405020304" pitchFamily="18" charset="0"/>
              </a:rPr>
              <a:t>The solution to this problem is a technique called tunneling.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To </a:t>
            </a:r>
            <a:r>
              <a:rPr lang="en-US" dirty="0">
                <a:solidFill>
                  <a:srgbClr val="002060"/>
                </a:solidFill>
                <a:latin typeface="Times New Roman" panose="02020603050405020304" pitchFamily="18" charset="0"/>
                <a:cs typeface="Times New Roman" panose="02020603050405020304" pitchFamily="18" charset="0"/>
              </a:rPr>
              <a:t>send an IP packet to host </a:t>
            </a:r>
            <a:r>
              <a:rPr lang="en-US" dirty="0" smtClean="0">
                <a:solidFill>
                  <a:srgbClr val="002060"/>
                </a:solidFill>
                <a:latin typeface="Times New Roman" panose="02020603050405020304" pitchFamily="18" charset="0"/>
                <a:cs typeface="Times New Roman" panose="02020603050405020304" pitchFamily="18" charset="0"/>
              </a:rPr>
              <a:t>2, host </a:t>
            </a:r>
            <a:r>
              <a:rPr lang="en-US" dirty="0">
                <a:solidFill>
                  <a:srgbClr val="002060"/>
                </a:solidFill>
                <a:latin typeface="Times New Roman" panose="02020603050405020304" pitchFamily="18" charset="0"/>
                <a:cs typeface="Times New Roman" panose="02020603050405020304" pitchFamily="18" charset="0"/>
              </a:rPr>
              <a:t>1 constructs the packet containing the IP address of host 2, inserts it into an </a:t>
            </a:r>
            <a:r>
              <a:rPr lang="en-US" dirty="0" smtClean="0">
                <a:solidFill>
                  <a:srgbClr val="002060"/>
                </a:solidFill>
                <a:latin typeface="Times New Roman" panose="02020603050405020304" pitchFamily="18" charset="0"/>
                <a:cs typeface="Times New Roman" panose="02020603050405020304" pitchFamily="18" charset="0"/>
              </a:rPr>
              <a:t>Ethernet frame </a:t>
            </a:r>
            <a:r>
              <a:rPr lang="en-US" dirty="0">
                <a:solidFill>
                  <a:srgbClr val="002060"/>
                </a:solidFill>
                <a:latin typeface="Times New Roman" panose="02020603050405020304" pitchFamily="18" charset="0"/>
                <a:cs typeface="Times New Roman" panose="02020603050405020304" pitchFamily="18" charset="0"/>
              </a:rPr>
              <a:t>addressed to the Paris multiprotocol router, and puts it on the Ethernet.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When the multiprotocol </a:t>
            </a:r>
            <a:r>
              <a:rPr lang="en-US" dirty="0">
                <a:solidFill>
                  <a:srgbClr val="002060"/>
                </a:solidFill>
                <a:latin typeface="Times New Roman" panose="02020603050405020304" pitchFamily="18" charset="0"/>
                <a:cs typeface="Times New Roman" panose="02020603050405020304" pitchFamily="18" charset="0"/>
              </a:rPr>
              <a:t>router gets the frame, it removes the IP packet, inserts it in the payload field </a:t>
            </a:r>
            <a:r>
              <a:rPr lang="en-US" dirty="0" smtClean="0">
                <a:solidFill>
                  <a:srgbClr val="002060"/>
                </a:solidFill>
                <a:latin typeface="Times New Roman" panose="02020603050405020304" pitchFamily="18" charset="0"/>
                <a:cs typeface="Times New Roman" panose="02020603050405020304" pitchFamily="18" charset="0"/>
              </a:rPr>
              <a:t>of the </a:t>
            </a:r>
            <a:r>
              <a:rPr lang="en-US" dirty="0">
                <a:solidFill>
                  <a:srgbClr val="002060"/>
                </a:solidFill>
                <a:latin typeface="Times New Roman" panose="02020603050405020304" pitchFamily="18" charset="0"/>
                <a:cs typeface="Times New Roman" panose="02020603050405020304" pitchFamily="18" charset="0"/>
              </a:rPr>
              <a:t>WAN network layer packet, and addresses the latter to the WAN address of the </a:t>
            </a:r>
            <a:r>
              <a:rPr lang="en-US" dirty="0" smtClean="0">
                <a:solidFill>
                  <a:srgbClr val="002060"/>
                </a:solidFill>
                <a:latin typeface="Times New Roman" panose="02020603050405020304" pitchFamily="18" charset="0"/>
                <a:cs typeface="Times New Roman" panose="02020603050405020304" pitchFamily="18" charset="0"/>
              </a:rPr>
              <a:t>London multiprotocol </a:t>
            </a:r>
            <a:r>
              <a:rPr lang="en-US" dirty="0">
                <a:solidFill>
                  <a:srgbClr val="002060"/>
                </a:solidFill>
                <a:latin typeface="Times New Roman" panose="02020603050405020304" pitchFamily="18" charset="0"/>
                <a:cs typeface="Times New Roman" panose="02020603050405020304" pitchFamily="18" charset="0"/>
              </a:rPr>
              <a:t>router. </a:t>
            </a:r>
            <a:r>
              <a:rPr lang="en-US" dirty="0" smtClean="0">
                <a:solidFill>
                  <a:srgbClr val="002060"/>
                </a:solidFill>
                <a:latin typeface="Times New Roman" panose="02020603050405020304" pitchFamily="18" charset="0"/>
                <a:cs typeface="Times New Roman" panose="02020603050405020304" pitchFamily="18" charset="0"/>
              </a:rPr>
              <a:t>When </a:t>
            </a:r>
            <a:r>
              <a:rPr lang="en-US" dirty="0">
                <a:solidFill>
                  <a:srgbClr val="002060"/>
                </a:solidFill>
                <a:latin typeface="Times New Roman" panose="02020603050405020304" pitchFamily="18" charset="0"/>
                <a:cs typeface="Times New Roman" panose="02020603050405020304" pitchFamily="18" charset="0"/>
              </a:rPr>
              <a:t>it gets there, the London router removes the IP packet and sends </a:t>
            </a:r>
            <a:r>
              <a:rPr lang="en-US" dirty="0" smtClean="0">
                <a:solidFill>
                  <a:srgbClr val="002060"/>
                </a:solidFill>
                <a:latin typeface="Times New Roman" panose="02020603050405020304" pitchFamily="18" charset="0"/>
                <a:cs typeface="Times New Roman" panose="02020603050405020304" pitchFamily="18" charset="0"/>
              </a:rPr>
              <a:t>it to </a:t>
            </a:r>
            <a:r>
              <a:rPr lang="en-US" dirty="0">
                <a:solidFill>
                  <a:srgbClr val="002060"/>
                </a:solidFill>
                <a:latin typeface="Times New Roman" panose="02020603050405020304" pitchFamily="18" charset="0"/>
                <a:cs typeface="Times New Roman" panose="02020603050405020304" pitchFamily="18" charset="0"/>
              </a:rPr>
              <a:t>host 2 inside an Ethernet frame.</a:t>
            </a:r>
            <a:r>
              <a:rPr lang="en-IN" dirty="0" smtClean="0">
                <a:solidFill>
                  <a:srgbClr val="002060"/>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 The </a:t>
            </a:r>
            <a:r>
              <a:rPr lang="en-US" altLang="en-US" dirty="0">
                <a:solidFill>
                  <a:srgbClr val="C00000"/>
                </a:solidFill>
                <a:latin typeface="Times New Roman" panose="02020603050405020304" pitchFamily="18" charset="0"/>
                <a:cs typeface="Times New Roman" panose="02020603050405020304" pitchFamily="18" charset="0"/>
              </a:rPr>
              <a:t>WAN can be seen as a big tunnel extending from one multiprotocol router to the other. The IP packet just travels from one end of the tunnel to the other, snug in its nice box. </a:t>
            </a:r>
          </a:p>
          <a:p>
            <a:pPr marL="171450" lvl="0" indent="-1714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r>
              <a:rPr lang="en-US" altLang="en-US" dirty="0" smtClean="0">
                <a:solidFill>
                  <a:srgbClr val="002060"/>
                </a:solidFill>
                <a:latin typeface="Times New Roman" panose="02020603050405020304" pitchFamily="18" charset="0"/>
                <a:cs typeface="Times New Roman" panose="02020603050405020304" pitchFamily="18" charset="0"/>
              </a:rPr>
              <a:t> It </a:t>
            </a:r>
            <a:r>
              <a:rPr lang="en-US" altLang="en-US" dirty="0">
                <a:solidFill>
                  <a:srgbClr val="002060"/>
                </a:solidFill>
                <a:latin typeface="Times New Roman" panose="02020603050405020304" pitchFamily="18" charset="0"/>
                <a:cs typeface="Times New Roman" panose="02020603050405020304" pitchFamily="18" charset="0"/>
              </a:rPr>
              <a:t>does not have to worry about dealing with the WAN at all. Neither do the hosts on either </a:t>
            </a:r>
            <a:r>
              <a:rPr lang="en-US" altLang="en-US" dirty="0" smtClean="0">
                <a:solidFill>
                  <a:srgbClr val="002060"/>
                </a:solidFill>
                <a:latin typeface="Times New Roman" panose="02020603050405020304" pitchFamily="18" charset="0"/>
                <a:cs typeface="Times New Roman" panose="02020603050405020304" pitchFamily="18" charset="0"/>
              </a:rPr>
              <a:t>Ethernet. Only </a:t>
            </a:r>
            <a:r>
              <a:rPr lang="en-US" altLang="en-US" dirty="0">
                <a:solidFill>
                  <a:srgbClr val="002060"/>
                </a:solidFill>
                <a:latin typeface="Times New Roman" panose="02020603050405020304" pitchFamily="18" charset="0"/>
                <a:cs typeface="Times New Roman" panose="02020603050405020304" pitchFamily="18" charset="0"/>
              </a:rPr>
              <a:t>the multiprotocol router has to understand IP and WAN packets. In effect, the entire distance from the middle of one multiprotocol router to the middle of the other acts like a serial line</a:t>
            </a:r>
            <a:r>
              <a:rPr lang="en-US" altLang="en-US" dirty="0" smtClean="0">
                <a:solidFill>
                  <a:srgbClr val="002060"/>
                </a:solidFill>
                <a:latin typeface="Times New Roman" panose="02020603050405020304" pitchFamily="18" charset="0"/>
                <a:cs typeface="Times New Roman" panose="02020603050405020304" pitchFamily="18" charset="0"/>
              </a:rPr>
              <a:t>.</a:t>
            </a:r>
            <a:endParaRPr lang="en-US" alt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370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Tunneling- Car</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87086" y="928916"/>
            <a:ext cx="8922203" cy="307777"/>
          </a:xfrm>
          <a:prstGeom prst="rect">
            <a:avLst/>
          </a:prstGeom>
        </p:spPr>
        <p:txBody>
          <a:bodyPr wrap="square">
            <a:spAutoFit/>
          </a:bodyPr>
          <a:lstStyle/>
          <a:p>
            <a:pPr marL="285750" indent="-285750" algn="just">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734997" y="1415143"/>
            <a:ext cx="7674005" cy="2583543"/>
          </a:xfrm>
          <a:prstGeom prst="rect">
            <a:avLst/>
          </a:prstGeom>
        </p:spPr>
      </p:pic>
    </p:spTree>
    <p:extLst>
      <p:ext uri="{BB962C8B-B14F-4D97-AF65-F5344CB8AC3E}">
        <p14:creationId xmlns:p14="http://schemas.microsoft.com/office/powerpoint/2010/main" val="2316471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Tunneling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00206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C0000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7" y="983399"/>
            <a:ext cx="8763452" cy="1169551"/>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smtClean="0"/>
          </a:p>
          <a:p>
            <a:endParaRPr lang="en-US" dirty="0"/>
          </a:p>
          <a:p>
            <a:r>
              <a:rPr lang="en-US" dirty="0" smtClean="0"/>
              <a:t> </a:t>
            </a:r>
            <a:endParaRPr lang="en-IN" dirty="0"/>
          </a:p>
        </p:txBody>
      </p:sp>
      <p:sp>
        <p:nvSpPr>
          <p:cNvPr id="3" name="Rectangle 2"/>
          <p:cNvSpPr/>
          <p:nvPr/>
        </p:nvSpPr>
        <p:spPr>
          <a:xfrm>
            <a:off x="137884" y="922597"/>
            <a:ext cx="8853716" cy="3970318"/>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Types of Tunnels</a:t>
            </a:r>
            <a:r>
              <a:rPr lang="en-US" dirty="0">
                <a:solidFill>
                  <a:srgbClr val="C00000"/>
                </a:solidFill>
                <a:latin typeface="Times New Roman" panose="02020603050405020304" pitchFamily="18" charset="0"/>
                <a:cs typeface="Times New Roman" panose="02020603050405020304" pitchFamily="18" charset="0"/>
              </a:rPr>
              <a:t>: There are several types of tunnels commonly used in networking:</a:t>
            </a:r>
          </a:p>
          <a:p>
            <a:pPr marL="7429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VPN Tunnels</a:t>
            </a:r>
            <a:r>
              <a:rPr lang="en-US" dirty="0">
                <a:solidFill>
                  <a:srgbClr val="C00000"/>
                </a:solidFill>
                <a:latin typeface="Times New Roman" panose="02020603050405020304" pitchFamily="18" charset="0"/>
                <a:cs typeface="Times New Roman" panose="02020603050405020304" pitchFamily="18" charset="0"/>
              </a:rPr>
              <a:t>: Virtual Private Network (VPN) tunnels are perhaps the most well-known type. They create secure, encrypted connections between remote users or networks and a central server, allowing remote access to private resources.</a:t>
            </a:r>
          </a:p>
          <a:p>
            <a:pPr marL="7429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IPsec Tunnels</a:t>
            </a:r>
            <a:r>
              <a:rPr lang="en-US" dirty="0">
                <a:solidFill>
                  <a:srgbClr val="C00000"/>
                </a:solidFill>
                <a:latin typeface="Times New Roman" panose="02020603050405020304" pitchFamily="18" charset="0"/>
                <a:cs typeface="Times New Roman" panose="02020603050405020304" pitchFamily="18" charset="0"/>
              </a:rPr>
              <a:t>: IPsec (Internet Protocol Security) tunnels are used to secure communications at the IP layer by authenticating and encrypting IP packets.</a:t>
            </a:r>
          </a:p>
          <a:p>
            <a:pPr marL="7429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GRE Tunnels</a:t>
            </a:r>
            <a:r>
              <a:rPr lang="en-US" dirty="0">
                <a:solidFill>
                  <a:srgbClr val="C00000"/>
                </a:solidFill>
                <a:latin typeface="Times New Roman" panose="02020603050405020304" pitchFamily="18" charset="0"/>
                <a:cs typeface="Times New Roman" panose="02020603050405020304" pitchFamily="18" charset="0"/>
              </a:rPr>
              <a:t>: Generic Routing Encapsulation (GRE) tunnels are used to encapsulate any network layer protocol over an IP network.</a:t>
            </a:r>
          </a:p>
          <a:p>
            <a:pPr marL="7429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SSH Tunnels</a:t>
            </a:r>
            <a:r>
              <a:rPr lang="en-US" dirty="0">
                <a:solidFill>
                  <a:srgbClr val="C00000"/>
                </a:solidFill>
                <a:latin typeface="Times New Roman" panose="02020603050405020304" pitchFamily="18" charset="0"/>
                <a:cs typeface="Times New Roman" panose="02020603050405020304" pitchFamily="18" charset="0"/>
              </a:rPr>
              <a:t>: Secure Shell (SSH) tunnels are used to encrypt and forward traffic between a local and remote host.</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Implementation</a:t>
            </a:r>
            <a:r>
              <a:rPr lang="en-US" dirty="0">
                <a:solidFill>
                  <a:srgbClr val="002060"/>
                </a:solidFill>
                <a:latin typeface="Times New Roman" panose="02020603050405020304" pitchFamily="18" charset="0"/>
                <a:cs typeface="Times New Roman" panose="02020603050405020304" pitchFamily="18" charset="0"/>
              </a:rPr>
              <a:t>: Tunneling can be implemented at different layers of the networking stack, such as at the data link layer (e.g., Ethernet over GRE) or at the network layer (e.g., IP over IPsec).</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Examples</a:t>
            </a:r>
            <a:r>
              <a:rPr lang="en-US" dirty="0">
                <a:solidFill>
                  <a:srgbClr val="002060"/>
                </a:solidFill>
                <a:latin typeface="Times New Roman" panose="02020603050405020304" pitchFamily="18" charset="0"/>
                <a:cs typeface="Times New Roman" panose="02020603050405020304" pitchFamily="18" charset="0"/>
              </a:rPr>
              <a:t>: Organizations use tunneling extensively for secure remote access, site-to-site connectivity, and integrating different network technologies. For instance, a company might use VPN tunnels to connect branch offices securely over the internet or to allow remote employees to access corporate resources securely.</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Overall, tunneling in networks is a powerful technique that enhances both security and interoperability by encapsulating data within another protocol, thereby enabling safe and efficient communication across diverse network environments.</a:t>
            </a:r>
          </a:p>
        </p:txBody>
      </p:sp>
    </p:spTree>
    <p:extLst>
      <p:ext uri="{BB962C8B-B14F-4D97-AF65-F5344CB8AC3E}">
        <p14:creationId xmlns:p14="http://schemas.microsoft.com/office/powerpoint/2010/main" val="457541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Tunneling-Limitations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23371" y="910773"/>
            <a:ext cx="8919027" cy="4832092"/>
          </a:xfrm>
          <a:prstGeom prst="rect">
            <a:avLst/>
          </a:prstGeom>
        </p:spPr>
        <p:txBody>
          <a:bodyPr wrap="square">
            <a:spAutoFit/>
          </a:bodyPr>
          <a:lstStyle/>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Performance </a:t>
            </a:r>
            <a:r>
              <a:rPr lang="en-US" b="1" dirty="0">
                <a:solidFill>
                  <a:srgbClr val="C00000"/>
                </a:solidFill>
                <a:latin typeface="Times New Roman" panose="02020603050405020304" pitchFamily="18" charset="0"/>
                <a:cs typeface="Times New Roman" panose="02020603050405020304" pitchFamily="18" charset="0"/>
              </a:rPr>
              <a:t>Overhead</a:t>
            </a:r>
            <a:r>
              <a:rPr lang="en-US" dirty="0">
                <a:solidFill>
                  <a:srgbClr val="C00000"/>
                </a:solidFill>
                <a:latin typeface="Times New Roman" panose="02020603050405020304" pitchFamily="18" charset="0"/>
                <a:cs typeface="Times New Roman" panose="02020603050405020304" pitchFamily="18" charset="0"/>
              </a:rPr>
              <a:t>: Encrypting and encapsulating data adds processing overhead and can impact network performance, especially in high-traffic scenarios. The additional complexity of tunneling protocols can also increase latency</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Compatibility </a:t>
            </a:r>
            <a:r>
              <a:rPr lang="en-US" b="1" dirty="0">
                <a:solidFill>
                  <a:srgbClr val="C00000"/>
                </a:solidFill>
                <a:latin typeface="Times New Roman" panose="02020603050405020304" pitchFamily="18" charset="0"/>
                <a:cs typeface="Times New Roman" panose="02020603050405020304" pitchFamily="18" charset="0"/>
              </a:rPr>
              <a:t>Issues</a:t>
            </a:r>
            <a:r>
              <a:rPr lang="en-US" dirty="0">
                <a:solidFill>
                  <a:srgbClr val="C00000"/>
                </a:solidFill>
                <a:latin typeface="Times New Roman" panose="02020603050405020304" pitchFamily="18" charset="0"/>
                <a:cs typeface="Times New Roman" panose="02020603050405020304" pitchFamily="18" charset="0"/>
              </a:rPr>
              <a:t>: Implementing and maintaining tunnels between networks with different protocols or configurations can be complex. Compatibility issues may arise, requiring careful configuration and management to ensure seamless operation</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Potential Security Risks</a:t>
            </a:r>
            <a:r>
              <a:rPr lang="en-US" dirty="0">
                <a:solidFill>
                  <a:srgbClr val="C00000"/>
                </a:solidFill>
                <a:latin typeface="Times New Roman" panose="02020603050405020304" pitchFamily="18" charset="0"/>
                <a:cs typeface="Times New Roman" panose="02020603050405020304" pitchFamily="18" charset="0"/>
              </a:rPr>
              <a:t>: While tunneling enhances security by encrypting data, improperly configured tunnels or vulnerabilities in tunneling protocols can introduce security risks. It's essential to implement robust security measures and stay updated with patches and updates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Scalability</a:t>
            </a:r>
            <a:r>
              <a:rPr lang="en-US" dirty="0">
                <a:solidFill>
                  <a:srgbClr val="002060"/>
                </a:solidFill>
                <a:latin typeface="Times New Roman" panose="02020603050405020304" pitchFamily="18" charset="0"/>
                <a:cs typeface="Times New Roman" panose="02020603050405020304" pitchFamily="18" charset="0"/>
              </a:rPr>
              <a:t>: Managing and scaling tunneling solutions across large networks or a growing number of remote users can be challenging. It requires careful planning and resource allocation to ensure optimal performance and security</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1" dirty="0" smtClean="0">
                <a:solidFill>
                  <a:srgbClr val="002060"/>
                </a:solidFill>
                <a:latin typeface="Times New Roman" panose="02020603050405020304" pitchFamily="18" charset="0"/>
                <a:cs typeface="Times New Roman" panose="02020603050405020304" pitchFamily="18" charset="0"/>
              </a:rPr>
              <a:t>Regulatory </a:t>
            </a:r>
            <a:r>
              <a:rPr lang="en-US" b="1" dirty="0">
                <a:solidFill>
                  <a:srgbClr val="002060"/>
                </a:solidFill>
                <a:latin typeface="Times New Roman" panose="02020603050405020304" pitchFamily="18" charset="0"/>
                <a:cs typeface="Times New Roman" panose="02020603050405020304" pitchFamily="18" charset="0"/>
              </a:rPr>
              <a:t>and Compliance Considerations</a:t>
            </a:r>
            <a:r>
              <a:rPr lang="en-US" dirty="0">
                <a:solidFill>
                  <a:srgbClr val="002060"/>
                </a:solidFill>
                <a:latin typeface="Times New Roman" panose="02020603050405020304" pitchFamily="18" charset="0"/>
                <a:cs typeface="Times New Roman" panose="02020603050405020304" pitchFamily="18" charset="0"/>
              </a:rPr>
              <a:t>: Organizations must comply with regulatory requirements and data protection laws when implementing tunneling solutions, especially concerning data privacy and cross-border data transfers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In </a:t>
            </a:r>
            <a:r>
              <a:rPr lang="en-US" dirty="0">
                <a:solidFill>
                  <a:srgbClr val="002060"/>
                </a:solidFill>
                <a:latin typeface="Times New Roman" panose="02020603050405020304" pitchFamily="18" charset="0"/>
                <a:cs typeface="Times New Roman" panose="02020603050405020304" pitchFamily="18" charset="0"/>
              </a:rPr>
              <a:t>summary, tunneling provides significant benefits in terms of security, interoperability, and remote access capabilities. However, it also requires careful consideration of performance impacts, security risks, and operational complexities to ensure effective deployment and management in network environments.</a:t>
            </a: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7" y="983399"/>
            <a:ext cx="8763452" cy="1169551"/>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smtClean="0"/>
          </a:p>
          <a:p>
            <a:endParaRPr lang="en-US" dirty="0"/>
          </a:p>
          <a:p>
            <a:r>
              <a:rPr lang="en-US" dirty="0" smtClean="0"/>
              <a:t> </a:t>
            </a:r>
            <a:endParaRPr lang="en-IN" dirty="0"/>
          </a:p>
        </p:txBody>
      </p:sp>
      <p:sp>
        <p:nvSpPr>
          <p:cNvPr id="16" name="Rectangle 15"/>
          <p:cNvSpPr/>
          <p:nvPr/>
        </p:nvSpPr>
        <p:spPr>
          <a:xfrm>
            <a:off x="104776" y="928915"/>
            <a:ext cx="8886823" cy="307777"/>
          </a:xfrm>
          <a:prstGeom prst="rect">
            <a:avLst/>
          </a:prstGeom>
        </p:spPr>
        <p:txBody>
          <a:bodyPr wrap="square">
            <a:spAutoFit/>
          </a:bodyPr>
          <a:lstStyle/>
          <a:p>
            <a:pPr lvl="0" algn="just" eaLnBrk="0" fontAlgn="base" hangingPunct="0">
              <a:spcBef>
                <a:spcPct val="0"/>
              </a:spcBef>
              <a:spcAft>
                <a:spcPct val="0"/>
              </a:spcAft>
              <a:buClrTx/>
            </a:pPr>
            <a:r>
              <a:rPr lang="en-US" altLang="en-US" dirty="0" smtClean="0">
                <a:solidFill>
                  <a:srgbClr val="002060"/>
                </a:solidFill>
                <a:latin typeface="Times New Roman" panose="02020603050405020304" pitchFamily="18" charset="0"/>
                <a:cs typeface="Times New Roman" panose="02020603050405020304" pitchFamily="18" charset="0"/>
              </a:rPr>
              <a:t>.</a:t>
            </a:r>
            <a:endParaRPr lang="en-US" alt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232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Internetwork Routing</a:t>
            </a: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23371" y="910773"/>
            <a:ext cx="8919027" cy="738664"/>
          </a:xfrm>
          <a:prstGeom prst="rect">
            <a:avLst/>
          </a:prstGeom>
        </p:spPr>
        <p:txBody>
          <a:bodyPr wrap="square">
            <a:spAutoFit/>
          </a:bodyPr>
          <a:lstStyle/>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7" y="983399"/>
            <a:ext cx="8763452" cy="1169551"/>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smtClean="0"/>
          </a:p>
          <a:p>
            <a:endParaRPr lang="en-US" dirty="0"/>
          </a:p>
          <a:p>
            <a:r>
              <a:rPr lang="en-US" dirty="0" smtClean="0"/>
              <a:t> </a:t>
            </a:r>
            <a:endParaRPr lang="en-IN" dirty="0"/>
          </a:p>
        </p:txBody>
      </p:sp>
      <p:sp>
        <p:nvSpPr>
          <p:cNvPr id="16" name="Rectangle 15"/>
          <p:cNvSpPr/>
          <p:nvPr/>
        </p:nvSpPr>
        <p:spPr>
          <a:xfrm>
            <a:off x="104776" y="928915"/>
            <a:ext cx="8886823" cy="2246769"/>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Routing through an internetwork is similar to routing within a single subnet, but with </a:t>
            </a:r>
            <a:r>
              <a:rPr lang="en-US" altLang="en-US" dirty="0" smtClean="0">
                <a:solidFill>
                  <a:srgbClr val="C00000"/>
                </a:solidFill>
                <a:latin typeface="Times New Roman" panose="02020603050405020304" pitchFamily="18" charset="0"/>
                <a:cs typeface="Times New Roman" panose="02020603050405020304" pitchFamily="18" charset="0"/>
              </a:rPr>
              <a:t>some added </a:t>
            </a:r>
            <a:r>
              <a:rPr lang="en-US" altLang="en-US" dirty="0">
                <a:solidFill>
                  <a:srgbClr val="C00000"/>
                </a:solidFill>
                <a:latin typeface="Times New Roman" panose="02020603050405020304" pitchFamily="18" charset="0"/>
                <a:cs typeface="Times New Roman" panose="02020603050405020304" pitchFamily="18" charset="0"/>
              </a:rPr>
              <a:t>complications. </a:t>
            </a:r>
            <a:endParaRPr lang="en-US" altLang="en-US" dirty="0" smtClean="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Consider</a:t>
            </a:r>
            <a:r>
              <a:rPr lang="en-US" altLang="en-US" dirty="0">
                <a:solidFill>
                  <a:srgbClr val="C00000"/>
                </a:solidFill>
                <a:latin typeface="Times New Roman" panose="02020603050405020304" pitchFamily="18" charset="0"/>
                <a:cs typeface="Times New Roman" panose="02020603050405020304" pitchFamily="18" charset="0"/>
              </a:rPr>
              <a:t>, for example, the internetwork </a:t>
            </a:r>
            <a:r>
              <a:rPr lang="en-US" altLang="en-US" dirty="0" smtClean="0">
                <a:solidFill>
                  <a:srgbClr val="C00000"/>
                </a:solidFill>
                <a:latin typeface="Times New Roman" panose="02020603050405020304" pitchFamily="18" charset="0"/>
                <a:cs typeface="Times New Roman" panose="02020603050405020304" pitchFamily="18" charset="0"/>
              </a:rPr>
              <a:t>in </a:t>
            </a:r>
            <a:r>
              <a:rPr lang="en-US" altLang="en-US" dirty="0">
                <a:solidFill>
                  <a:srgbClr val="C00000"/>
                </a:solidFill>
                <a:latin typeface="Times New Roman" panose="02020603050405020304" pitchFamily="18" charset="0"/>
                <a:cs typeface="Times New Roman" panose="02020603050405020304" pitchFamily="18" charset="0"/>
              </a:rPr>
              <a:t>which </a:t>
            </a:r>
            <a:r>
              <a:rPr lang="en-US" altLang="en-US" dirty="0" smtClean="0">
                <a:solidFill>
                  <a:srgbClr val="C00000"/>
                </a:solidFill>
                <a:latin typeface="Times New Roman" panose="02020603050405020304" pitchFamily="18" charset="0"/>
                <a:cs typeface="Times New Roman" panose="02020603050405020304" pitchFamily="18" charset="0"/>
              </a:rPr>
              <a:t>five networks </a:t>
            </a:r>
            <a:r>
              <a:rPr lang="en-US" altLang="en-US" dirty="0">
                <a:solidFill>
                  <a:srgbClr val="C00000"/>
                </a:solidFill>
                <a:latin typeface="Times New Roman" panose="02020603050405020304" pitchFamily="18" charset="0"/>
                <a:cs typeface="Times New Roman" panose="02020603050405020304" pitchFamily="18" charset="0"/>
              </a:rPr>
              <a:t>are connected by six (possibly multiprotocol) routers. Making a graph model of </a:t>
            </a:r>
            <a:r>
              <a:rPr lang="en-US" altLang="en-US" dirty="0" smtClean="0">
                <a:solidFill>
                  <a:srgbClr val="C00000"/>
                </a:solidFill>
                <a:latin typeface="Times New Roman" panose="02020603050405020304" pitchFamily="18" charset="0"/>
                <a:cs typeface="Times New Roman" panose="02020603050405020304" pitchFamily="18" charset="0"/>
              </a:rPr>
              <a:t>this situation </a:t>
            </a:r>
            <a:r>
              <a:rPr lang="en-US" altLang="en-US" dirty="0">
                <a:solidFill>
                  <a:srgbClr val="C00000"/>
                </a:solidFill>
                <a:latin typeface="Times New Roman" panose="02020603050405020304" pitchFamily="18" charset="0"/>
                <a:cs typeface="Times New Roman" panose="02020603050405020304" pitchFamily="18" charset="0"/>
              </a:rPr>
              <a:t>is complicated by the fact that every router can directly access (i.e., send packets </a:t>
            </a:r>
            <a:r>
              <a:rPr lang="en-US" altLang="en-US" dirty="0" smtClean="0">
                <a:solidFill>
                  <a:srgbClr val="C00000"/>
                </a:solidFill>
                <a:latin typeface="Times New Roman" panose="02020603050405020304" pitchFamily="18" charset="0"/>
                <a:cs typeface="Times New Roman" panose="02020603050405020304" pitchFamily="18" charset="0"/>
              </a:rPr>
              <a:t>to) every </a:t>
            </a:r>
            <a:r>
              <a:rPr lang="en-US" altLang="en-US" dirty="0">
                <a:solidFill>
                  <a:srgbClr val="C00000"/>
                </a:solidFill>
                <a:latin typeface="Times New Roman" panose="02020603050405020304" pitchFamily="18" charset="0"/>
                <a:cs typeface="Times New Roman" panose="02020603050405020304" pitchFamily="18" charset="0"/>
              </a:rPr>
              <a:t>other router connected to any network to which it is connected</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For </a:t>
            </a:r>
            <a:r>
              <a:rPr lang="en-US" altLang="en-US" dirty="0">
                <a:solidFill>
                  <a:srgbClr val="C00000"/>
                </a:solidFill>
                <a:latin typeface="Times New Roman" panose="02020603050405020304" pitchFamily="18" charset="0"/>
                <a:cs typeface="Times New Roman" panose="02020603050405020304" pitchFamily="18" charset="0"/>
              </a:rPr>
              <a:t>example, B in </a:t>
            </a:r>
            <a:r>
              <a:rPr lang="en-US" altLang="en-US" dirty="0" smtClean="0">
                <a:solidFill>
                  <a:srgbClr val="C00000"/>
                </a:solidFill>
                <a:latin typeface="Times New Roman" panose="02020603050405020304" pitchFamily="18" charset="0"/>
                <a:cs typeface="Times New Roman" panose="02020603050405020304" pitchFamily="18" charset="0"/>
              </a:rPr>
              <a:t>Fig</a:t>
            </a:r>
            <a:r>
              <a:rPr lang="en-US" altLang="en-US" dirty="0">
                <a:solidFill>
                  <a:srgbClr val="C00000"/>
                </a:solidFill>
                <a:latin typeface="Times New Roman" panose="02020603050405020304" pitchFamily="18" charset="0"/>
                <a:cs typeface="Times New Roman" panose="02020603050405020304" pitchFamily="18" charset="0"/>
              </a:rPr>
              <a:t> </a:t>
            </a:r>
            <a:r>
              <a:rPr lang="en-US" altLang="en-US" dirty="0" smtClean="0">
                <a:solidFill>
                  <a:srgbClr val="C00000"/>
                </a:solidFill>
                <a:latin typeface="Times New Roman" panose="02020603050405020304" pitchFamily="18" charset="0"/>
                <a:cs typeface="Times New Roman" panose="02020603050405020304" pitchFamily="18" charset="0"/>
              </a:rPr>
              <a:t> </a:t>
            </a:r>
            <a:r>
              <a:rPr lang="en-US" altLang="en-US" dirty="0">
                <a:solidFill>
                  <a:srgbClr val="C00000"/>
                </a:solidFill>
                <a:latin typeface="Times New Roman" panose="02020603050405020304" pitchFamily="18" charset="0"/>
                <a:cs typeface="Times New Roman" panose="02020603050405020304" pitchFamily="18" charset="0"/>
              </a:rPr>
              <a:t>can directly access A and C via network 2 and also D via network 3. This leads to </a:t>
            </a:r>
            <a:r>
              <a:rPr lang="en-US" altLang="en-US" dirty="0" smtClean="0">
                <a:solidFill>
                  <a:srgbClr val="C00000"/>
                </a:solidFill>
                <a:latin typeface="Times New Roman" panose="02020603050405020304" pitchFamily="18" charset="0"/>
                <a:cs typeface="Times New Roman" panose="02020603050405020304" pitchFamily="18" charset="0"/>
              </a:rPr>
              <a:t>the graph </a:t>
            </a:r>
            <a:r>
              <a:rPr lang="en-US" altLang="en-US" dirty="0">
                <a:solidFill>
                  <a:srgbClr val="C00000"/>
                </a:solidFill>
                <a:latin typeface="Times New Roman" panose="02020603050405020304" pitchFamily="18" charset="0"/>
                <a:cs typeface="Times New Roman" panose="02020603050405020304" pitchFamily="18" charset="0"/>
              </a:rPr>
              <a:t>of </a:t>
            </a:r>
            <a:r>
              <a:rPr lang="en-US" altLang="en-US" dirty="0" smtClean="0">
                <a:solidFill>
                  <a:srgbClr val="C00000"/>
                </a:solidFill>
                <a:latin typeface="Times New Roman" panose="02020603050405020304" pitchFamily="18" charset="0"/>
                <a:cs typeface="Times New Roman" panose="02020603050405020304" pitchFamily="18" charset="0"/>
              </a:rPr>
              <a:t>Figure.</a:t>
            </a:r>
          </a:p>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146681" y="2865040"/>
            <a:ext cx="7148179" cy="1851820"/>
          </a:xfrm>
          <a:prstGeom prst="rect">
            <a:avLst/>
          </a:prstGeom>
        </p:spPr>
      </p:pic>
    </p:spTree>
    <p:extLst>
      <p:ext uri="{BB962C8B-B14F-4D97-AF65-F5344CB8AC3E}">
        <p14:creationId xmlns:p14="http://schemas.microsoft.com/office/powerpoint/2010/main" val="19081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Internetwork Routing</a:t>
            </a: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23371" y="910773"/>
            <a:ext cx="8919027" cy="738664"/>
          </a:xfrm>
          <a:prstGeom prst="rect">
            <a:avLst/>
          </a:prstGeom>
        </p:spPr>
        <p:txBody>
          <a:bodyPr wrap="square">
            <a:spAutoFit/>
          </a:bodyPr>
          <a:lstStyle/>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7" y="983399"/>
            <a:ext cx="8763452" cy="1169551"/>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smtClean="0"/>
          </a:p>
          <a:p>
            <a:endParaRPr lang="en-US" dirty="0"/>
          </a:p>
          <a:p>
            <a:r>
              <a:rPr lang="en-US" dirty="0" smtClean="0"/>
              <a:t> </a:t>
            </a:r>
            <a:endParaRPr lang="en-IN" dirty="0"/>
          </a:p>
        </p:txBody>
      </p:sp>
      <p:sp>
        <p:nvSpPr>
          <p:cNvPr id="15" name="Rectangle 14"/>
          <p:cNvSpPr/>
          <p:nvPr/>
        </p:nvSpPr>
        <p:spPr>
          <a:xfrm>
            <a:off x="224971" y="983398"/>
            <a:ext cx="8756193" cy="4401205"/>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Once the graph has been constructed, known routing algorithms, such as the distance </a:t>
            </a:r>
            <a:r>
              <a:rPr lang="en-IN" dirty="0" smtClean="0">
                <a:solidFill>
                  <a:srgbClr val="C00000"/>
                </a:solidFill>
                <a:latin typeface="Times New Roman" panose="02020603050405020304" pitchFamily="18" charset="0"/>
                <a:cs typeface="Times New Roman" panose="02020603050405020304" pitchFamily="18" charset="0"/>
              </a:rPr>
              <a:t>vector and </a:t>
            </a:r>
            <a:r>
              <a:rPr lang="en-IN" dirty="0">
                <a:solidFill>
                  <a:srgbClr val="C00000"/>
                </a:solidFill>
                <a:latin typeface="Times New Roman" panose="02020603050405020304" pitchFamily="18" charset="0"/>
                <a:cs typeface="Times New Roman" panose="02020603050405020304" pitchFamily="18" charset="0"/>
              </a:rPr>
              <a:t>link state algorithms, can be applied to the set of multiprotocol routers.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This </a:t>
            </a:r>
            <a:r>
              <a:rPr lang="en-IN" dirty="0">
                <a:solidFill>
                  <a:srgbClr val="C00000"/>
                </a:solidFill>
                <a:latin typeface="Times New Roman" panose="02020603050405020304" pitchFamily="18" charset="0"/>
                <a:cs typeface="Times New Roman" panose="02020603050405020304" pitchFamily="18" charset="0"/>
              </a:rPr>
              <a:t>gives a </a:t>
            </a:r>
            <a:r>
              <a:rPr lang="en-IN" dirty="0" smtClean="0">
                <a:solidFill>
                  <a:srgbClr val="C00000"/>
                </a:solidFill>
                <a:latin typeface="Times New Roman" panose="02020603050405020304" pitchFamily="18" charset="0"/>
                <a:cs typeface="Times New Roman" panose="02020603050405020304" pitchFamily="18" charset="0"/>
              </a:rPr>
              <a:t>two level </a:t>
            </a:r>
            <a:r>
              <a:rPr lang="en-IN" dirty="0">
                <a:solidFill>
                  <a:srgbClr val="C00000"/>
                </a:solidFill>
                <a:latin typeface="Times New Roman" panose="02020603050405020304" pitchFamily="18" charset="0"/>
                <a:cs typeface="Times New Roman" panose="02020603050405020304" pitchFamily="18" charset="0"/>
              </a:rPr>
              <a:t>routing algorithm: within each network an interior gateway protocol is used, </a:t>
            </a:r>
            <a:r>
              <a:rPr lang="en-IN" dirty="0" smtClean="0">
                <a:solidFill>
                  <a:srgbClr val="C00000"/>
                </a:solidFill>
                <a:latin typeface="Times New Roman" panose="02020603050405020304" pitchFamily="18" charset="0"/>
                <a:cs typeface="Times New Roman" panose="02020603050405020304" pitchFamily="18" charset="0"/>
              </a:rPr>
              <a:t>but between </a:t>
            </a:r>
            <a:r>
              <a:rPr lang="en-IN" dirty="0">
                <a:solidFill>
                  <a:srgbClr val="C00000"/>
                </a:solidFill>
                <a:latin typeface="Times New Roman" panose="02020603050405020304" pitchFamily="18" charset="0"/>
                <a:cs typeface="Times New Roman" panose="02020603050405020304" pitchFamily="18" charset="0"/>
              </a:rPr>
              <a:t>the networks, an exterior gateway protocol is used (''gateway'' is an older term </a:t>
            </a:r>
            <a:r>
              <a:rPr lang="en-IN" dirty="0" smtClean="0">
                <a:solidFill>
                  <a:srgbClr val="C00000"/>
                </a:solidFill>
                <a:latin typeface="Times New Roman" panose="02020603050405020304" pitchFamily="18" charset="0"/>
                <a:cs typeface="Times New Roman" panose="02020603050405020304" pitchFamily="18" charset="0"/>
              </a:rPr>
              <a:t>for “router</a:t>
            </a:r>
            <a:r>
              <a:rPr lang="en-IN" dirty="0">
                <a:solidFill>
                  <a:srgbClr val="C00000"/>
                </a:solidFill>
                <a:latin typeface="Times New Roman" panose="02020603050405020304" pitchFamily="18" charset="0"/>
                <a:cs typeface="Times New Roman" panose="02020603050405020304" pitchFamily="18" charset="0"/>
              </a:rPr>
              <a:t>'').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In </a:t>
            </a:r>
            <a:r>
              <a:rPr lang="en-IN" dirty="0">
                <a:solidFill>
                  <a:srgbClr val="C00000"/>
                </a:solidFill>
                <a:latin typeface="Times New Roman" panose="02020603050405020304" pitchFamily="18" charset="0"/>
                <a:cs typeface="Times New Roman" panose="02020603050405020304" pitchFamily="18" charset="0"/>
              </a:rPr>
              <a:t>fact, since each network is independent, they may all use different </a:t>
            </a:r>
            <a:r>
              <a:rPr lang="en-IN" dirty="0" smtClean="0">
                <a:solidFill>
                  <a:srgbClr val="C00000"/>
                </a:solidFill>
                <a:latin typeface="Times New Roman" panose="02020603050405020304" pitchFamily="18" charset="0"/>
                <a:cs typeface="Times New Roman" panose="02020603050405020304" pitchFamily="18" charset="0"/>
              </a:rPr>
              <a:t>algorithms. Because </a:t>
            </a:r>
            <a:r>
              <a:rPr lang="en-IN" dirty="0">
                <a:solidFill>
                  <a:srgbClr val="C00000"/>
                </a:solidFill>
                <a:latin typeface="Times New Roman" panose="02020603050405020304" pitchFamily="18" charset="0"/>
                <a:cs typeface="Times New Roman" panose="02020603050405020304" pitchFamily="18" charset="0"/>
              </a:rPr>
              <a:t>each network in an internetwork is independent of all the others, it is often referred </a:t>
            </a:r>
            <a:r>
              <a:rPr lang="en-IN" dirty="0" smtClean="0">
                <a:solidFill>
                  <a:srgbClr val="C00000"/>
                </a:solidFill>
                <a:latin typeface="Times New Roman" panose="02020603050405020304" pitchFamily="18" charset="0"/>
                <a:cs typeface="Times New Roman" panose="02020603050405020304" pitchFamily="18" charset="0"/>
              </a:rPr>
              <a:t>to as </a:t>
            </a:r>
            <a:r>
              <a:rPr lang="en-IN" dirty="0">
                <a:solidFill>
                  <a:srgbClr val="C00000"/>
                </a:solidFill>
                <a:latin typeface="Times New Roman" panose="02020603050405020304" pitchFamily="18" charset="0"/>
                <a:cs typeface="Times New Roman" panose="02020603050405020304" pitchFamily="18" charset="0"/>
              </a:rPr>
              <a:t>an Autonomous System (AS</a:t>
            </a:r>
            <a:r>
              <a:rPr lang="en-IN"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 </a:t>
            </a:r>
            <a:r>
              <a:rPr lang="en-US" dirty="0" smtClean="0">
                <a:solidFill>
                  <a:srgbClr val="C00000"/>
                </a:solidFill>
                <a:latin typeface="Times New Roman" panose="02020603050405020304" pitchFamily="18" charset="0"/>
                <a:cs typeface="Times New Roman" panose="02020603050405020304" pitchFamily="18" charset="0"/>
              </a:rPr>
              <a:t>A typical </a:t>
            </a:r>
            <a:r>
              <a:rPr lang="en-US" dirty="0">
                <a:solidFill>
                  <a:srgbClr val="C00000"/>
                </a:solidFill>
                <a:latin typeface="Times New Roman" panose="02020603050405020304" pitchFamily="18" charset="0"/>
                <a:cs typeface="Times New Roman" panose="02020603050405020304" pitchFamily="18" charset="0"/>
              </a:rPr>
              <a:t>internet packet starts out on its LAN addressed to the local multiprotocol router (</a:t>
            </a:r>
            <a:r>
              <a:rPr lang="en-US" dirty="0" smtClean="0">
                <a:solidFill>
                  <a:srgbClr val="C00000"/>
                </a:solidFill>
                <a:latin typeface="Times New Roman" panose="02020603050405020304" pitchFamily="18" charset="0"/>
                <a:cs typeface="Times New Roman" panose="02020603050405020304" pitchFamily="18" charset="0"/>
              </a:rPr>
              <a:t>in the </a:t>
            </a:r>
            <a:r>
              <a:rPr lang="en-US" dirty="0">
                <a:solidFill>
                  <a:srgbClr val="C00000"/>
                </a:solidFill>
                <a:latin typeface="Times New Roman" panose="02020603050405020304" pitchFamily="18" charset="0"/>
                <a:cs typeface="Times New Roman" panose="02020603050405020304" pitchFamily="18" charset="0"/>
              </a:rPr>
              <a:t>MAC layer header).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After </a:t>
            </a:r>
            <a:r>
              <a:rPr lang="en-US" dirty="0">
                <a:solidFill>
                  <a:srgbClr val="002060"/>
                </a:solidFill>
                <a:latin typeface="Times New Roman" panose="02020603050405020304" pitchFamily="18" charset="0"/>
                <a:cs typeface="Times New Roman" panose="02020603050405020304" pitchFamily="18" charset="0"/>
              </a:rPr>
              <a:t>it gets there, the network layer code decides which </a:t>
            </a:r>
            <a:r>
              <a:rPr lang="en-US" dirty="0" smtClean="0">
                <a:solidFill>
                  <a:srgbClr val="002060"/>
                </a:solidFill>
                <a:latin typeface="Times New Roman" panose="02020603050405020304" pitchFamily="18" charset="0"/>
                <a:cs typeface="Times New Roman" panose="02020603050405020304" pitchFamily="18" charset="0"/>
              </a:rPr>
              <a:t>multiprotocol router </a:t>
            </a:r>
            <a:r>
              <a:rPr lang="en-US" dirty="0">
                <a:solidFill>
                  <a:srgbClr val="002060"/>
                </a:solidFill>
                <a:latin typeface="Times New Roman" panose="02020603050405020304" pitchFamily="18" charset="0"/>
                <a:cs typeface="Times New Roman" panose="02020603050405020304" pitchFamily="18" charset="0"/>
              </a:rPr>
              <a:t>to forward the packet to, using its own routing tables. If that router can be </a:t>
            </a:r>
            <a:r>
              <a:rPr lang="en-US" dirty="0" smtClean="0">
                <a:solidFill>
                  <a:srgbClr val="002060"/>
                </a:solidFill>
                <a:latin typeface="Times New Roman" panose="02020603050405020304" pitchFamily="18" charset="0"/>
                <a:cs typeface="Times New Roman" panose="02020603050405020304" pitchFamily="18" charset="0"/>
              </a:rPr>
              <a:t>reached using </a:t>
            </a:r>
            <a:r>
              <a:rPr lang="en-US" dirty="0">
                <a:solidFill>
                  <a:srgbClr val="002060"/>
                </a:solidFill>
                <a:latin typeface="Times New Roman" panose="02020603050405020304" pitchFamily="18" charset="0"/>
                <a:cs typeface="Times New Roman" panose="02020603050405020304" pitchFamily="18" charset="0"/>
              </a:rPr>
              <a:t>the packet's native network protocol, the packet is forwarded there directly.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Otherwise it is </a:t>
            </a:r>
            <a:r>
              <a:rPr lang="en-US" dirty="0">
                <a:solidFill>
                  <a:srgbClr val="002060"/>
                </a:solidFill>
                <a:latin typeface="Times New Roman" panose="02020603050405020304" pitchFamily="18" charset="0"/>
                <a:cs typeface="Times New Roman" panose="02020603050405020304" pitchFamily="18" charset="0"/>
              </a:rPr>
              <a:t>tunneled there, encapsulated in the protocol required by the intervening network. </a:t>
            </a:r>
            <a:r>
              <a:rPr lang="en-US" dirty="0" smtClean="0">
                <a:solidFill>
                  <a:srgbClr val="002060"/>
                </a:solidFill>
                <a:latin typeface="Times New Roman" panose="02020603050405020304" pitchFamily="18" charset="0"/>
                <a:cs typeface="Times New Roman" panose="02020603050405020304" pitchFamily="18" charset="0"/>
              </a:rPr>
              <a:t>This process </a:t>
            </a:r>
            <a:r>
              <a:rPr lang="en-US" dirty="0">
                <a:solidFill>
                  <a:srgbClr val="002060"/>
                </a:solidFill>
                <a:latin typeface="Times New Roman" panose="02020603050405020304" pitchFamily="18" charset="0"/>
                <a:cs typeface="Times New Roman" panose="02020603050405020304" pitchFamily="18" charset="0"/>
              </a:rPr>
              <a:t>is repeated until the packet reaches the destination network.</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35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Internetwork Routing</a:t>
            </a: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23371" y="910773"/>
            <a:ext cx="8919027" cy="738664"/>
          </a:xfrm>
          <a:prstGeom prst="rect">
            <a:avLst/>
          </a:prstGeom>
        </p:spPr>
        <p:txBody>
          <a:bodyPr wrap="square">
            <a:spAutoFit/>
          </a:bodyPr>
          <a:lstStyle/>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7" y="983399"/>
            <a:ext cx="8763452" cy="1169551"/>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smtClean="0"/>
          </a:p>
          <a:p>
            <a:endParaRPr lang="en-US" dirty="0"/>
          </a:p>
          <a:p>
            <a:r>
              <a:rPr lang="en-US" dirty="0" smtClean="0"/>
              <a:t> </a:t>
            </a:r>
            <a:endParaRPr lang="en-IN" dirty="0"/>
          </a:p>
        </p:txBody>
      </p:sp>
      <p:sp>
        <p:nvSpPr>
          <p:cNvPr id="15" name="Rectangle 14"/>
          <p:cNvSpPr/>
          <p:nvPr/>
        </p:nvSpPr>
        <p:spPr>
          <a:xfrm>
            <a:off x="224971" y="983398"/>
            <a:ext cx="8756193" cy="5478423"/>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One of the differences between internetwork routing and </a:t>
            </a:r>
            <a:r>
              <a:rPr lang="en-US" dirty="0" err="1">
                <a:solidFill>
                  <a:srgbClr val="C00000"/>
                </a:solidFill>
                <a:latin typeface="Times New Roman" panose="02020603050405020304" pitchFamily="18" charset="0"/>
                <a:cs typeface="Times New Roman" panose="02020603050405020304" pitchFamily="18" charset="0"/>
              </a:rPr>
              <a:t>intranetwork</a:t>
            </a:r>
            <a:r>
              <a:rPr lang="en-US" dirty="0">
                <a:solidFill>
                  <a:srgbClr val="C00000"/>
                </a:solidFill>
                <a:latin typeface="Times New Roman" panose="02020603050405020304" pitchFamily="18" charset="0"/>
                <a:cs typeface="Times New Roman" panose="02020603050405020304" pitchFamily="18" charset="0"/>
              </a:rPr>
              <a:t> routing is </a:t>
            </a:r>
            <a:r>
              <a:rPr lang="en-US" dirty="0" smtClean="0">
                <a:solidFill>
                  <a:srgbClr val="C00000"/>
                </a:solidFill>
                <a:latin typeface="Times New Roman" panose="02020603050405020304" pitchFamily="18" charset="0"/>
                <a:cs typeface="Times New Roman" panose="02020603050405020304" pitchFamily="18" charset="0"/>
              </a:rPr>
              <a:t>that internetwork </a:t>
            </a:r>
            <a:r>
              <a:rPr lang="en-US" dirty="0">
                <a:solidFill>
                  <a:srgbClr val="C00000"/>
                </a:solidFill>
                <a:latin typeface="Times New Roman" panose="02020603050405020304" pitchFamily="18" charset="0"/>
                <a:cs typeface="Times New Roman" panose="02020603050405020304" pitchFamily="18" charset="0"/>
              </a:rPr>
              <a:t>routing may require crossing international boundaries.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Another difference between interior and exterior routing is the cost. Within a single network, </a:t>
            </a:r>
            <a:r>
              <a:rPr lang="en-US" dirty="0" smtClean="0">
                <a:solidFill>
                  <a:srgbClr val="C00000"/>
                </a:solidFill>
                <a:latin typeface="Times New Roman" panose="02020603050405020304" pitchFamily="18" charset="0"/>
                <a:cs typeface="Times New Roman" panose="02020603050405020304" pitchFamily="18" charset="0"/>
              </a:rPr>
              <a:t>a single </a:t>
            </a:r>
            <a:r>
              <a:rPr lang="en-US" dirty="0">
                <a:solidFill>
                  <a:srgbClr val="C00000"/>
                </a:solidFill>
                <a:latin typeface="Times New Roman" panose="02020603050405020304" pitchFamily="18" charset="0"/>
                <a:cs typeface="Times New Roman" panose="02020603050405020304" pitchFamily="18" charset="0"/>
              </a:rPr>
              <a:t>charging algorithm normally applies.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However</a:t>
            </a:r>
            <a:r>
              <a:rPr lang="en-US" dirty="0">
                <a:solidFill>
                  <a:srgbClr val="C00000"/>
                </a:solidFill>
                <a:latin typeface="Times New Roman" panose="02020603050405020304" pitchFamily="18" charset="0"/>
                <a:cs typeface="Times New Roman" panose="02020603050405020304" pitchFamily="18" charset="0"/>
              </a:rPr>
              <a:t>, different networks may be </a:t>
            </a:r>
            <a:r>
              <a:rPr lang="en-US" dirty="0" smtClean="0">
                <a:solidFill>
                  <a:srgbClr val="C00000"/>
                </a:solidFill>
                <a:latin typeface="Times New Roman" panose="02020603050405020304" pitchFamily="18" charset="0"/>
                <a:cs typeface="Times New Roman" panose="02020603050405020304" pitchFamily="18" charset="0"/>
              </a:rPr>
              <a:t>under different </a:t>
            </a:r>
            <a:r>
              <a:rPr lang="en-US" dirty="0">
                <a:solidFill>
                  <a:srgbClr val="C00000"/>
                </a:solidFill>
                <a:latin typeface="Times New Roman" panose="02020603050405020304" pitchFamily="18" charset="0"/>
                <a:cs typeface="Times New Roman" panose="02020603050405020304" pitchFamily="18" charset="0"/>
              </a:rPr>
              <a:t>managements, and one route may be less expensive than another.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Similarly</a:t>
            </a: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the quality </a:t>
            </a:r>
            <a:r>
              <a:rPr lang="en-US" dirty="0">
                <a:solidFill>
                  <a:srgbClr val="002060"/>
                </a:solidFill>
                <a:latin typeface="Times New Roman" panose="02020603050405020304" pitchFamily="18" charset="0"/>
                <a:cs typeface="Times New Roman" panose="02020603050405020304" pitchFamily="18" charset="0"/>
              </a:rPr>
              <a:t>of service offered by different networks may be different, and this may be a reason </a:t>
            </a:r>
            <a:r>
              <a:rPr lang="en-US" dirty="0" smtClean="0">
                <a:solidFill>
                  <a:srgbClr val="002060"/>
                </a:solidFill>
                <a:latin typeface="Times New Roman" panose="02020603050405020304" pitchFamily="18" charset="0"/>
                <a:cs typeface="Times New Roman" panose="02020603050405020304" pitchFamily="18" charset="0"/>
              </a:rPr>
              <a:t>to choose </a:t>
            </a:r>
            <a:r>
              <a:rPr lang="en-US" dirty="0">
                <a:solidFill>
                  <a:srgbClr val="002060"/>
                </a:solidFill>
                <a:latin typeface="Times New Roman" panose="02020603050405020304" pitchFamily="18" charset="0"/>
                <a:cs typeface="Times New Roman" panose="02020603050405020304" pitchFamily="18" charset="0"/>
              </a:rPr>
              <a:t>one route over another</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Autonomous networks represent a cutting-edge approach to networking where network management tasks are automated and self-managed to a large </a:t>
            </a:r>
            <a:r>
              <a:rPr lang="en-US" dirty="0" smtClean="0">
                <a:solidFill>
                  <a:srgbClr val="002060"/>
                </a:solidFill>
                <a:latin typeface="Times New Roman" panose="02020603050405020304" pitchFamily="18" charset="0"/>
                <a:cs typeface="Times New Roman" panose="02020603050405020304" pitchFamily="18" charset="0"/>
              </a:rPr>
              <a:t>extent.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002060"/>
                </a:solidFill>
                <a:latin typeface="Times New Roman" panose="02020603050405020304" pitchFamily="18" charset="0"/>
                <a:cs typeface="Times New Roman" panose="02020603050405020304" pitchFamily="18" charset="0"/>
              </a:rPr>
              <a:t>Autonomous </a:t>
            </a:r>
            <a:r>
              <a:rPr lang="en-US" altLang="en-US" dirty="0">
                <a:solidFill>
                  <a:srgbClr val="002060"/>
                </a:solidFill>
                <a:latin typeface="Times New Roman" panose="02020603050405020304" pitchFamily="18" charset="0"/>
                <a:cs typeface="Times New Roman" panose="02020603050405020304" pitchFamily="18" charset="0"/>
              </a:rPr>
              <a:t>networks represent a transformative approach to network management, leveraging automation, AI, and advanced analytics to deliver efficient, reliable, and secure connectivity. While facing significant challenges, their potential benefits in terms of efficiency, reliability, and scalability make them a compelling area of development in modern networking paradigms.</a:t>
            </a:r>
          </a:p>
          <a:p>
            <a:pPr lvl="0" eaLnBrk="0" fontAlgn="base" hangingPunct="0">
              <a:spcBef>
                <a:spcPct val="0"/>
              </a:spcBef>
              <a:spcAft>
                <a:spcPct val="0"/>
              </a:spcAft>
              <a:buClrTx/>
            </a:pP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209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2594</TotalTime>
  <Words>3287</Words>
  <Application>Microsoft Office PowerPoint</Application>
  <PresentationFormat>On-screen Show (16:9)</PresentationFormat>
  <Paragraphs>344</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Nunito</vt:lpstr>
      <vt:lpstr>Roboto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336</cp:revision>
  <dcterms:modified xsi:type="dcterms:W3CDTF">2024-07-23T08:21:49Z</dcterms:modified>
</cp:coreProperties>
</file>