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9"/>
  </p:notesMasterIdLst>
  <p:handoutMasterIdLst>
    <p:handoutMasterId r:id="rId30"/>
  </p:handoutMasterIdLst>
  <p:sldIdLst>
    <p:sldId id="35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70" r:id="rId18"/>
    <p:sldId id="367" r:id="rId19"/>
    <p:sldId id="369" r:id="rId20"/>
    <p:sldId id="368" r:id="rId21"/>
    <p:sldId id="371" r:id="rId22"/>
    <p:sldId id="373" r:id="rId23"/>
    <p:sldId id="374" r:id="rId24"/>
    <p:sldId id="375" r:id="rId25"/>
    <p:sldId id="376" r:id="rId26"/>
    <p:sldId id="377" r:id="rId27"/>
    <p:sldId id="378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5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190C68C-FA64-8808-59DE-D20750CB28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432E8D8-7C75-199D-4858-76BD8D21F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7656-CE36-42D4-983C-4D4DD8F88F3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56F7F8-ABCC-1CF9-9524-CB2DCB43F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8C5AE9-6173-1EE2-0EB9-92FBC6A520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DB4-C371-461E-B20D-3E2505CBC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4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011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420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527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85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981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828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37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059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6288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21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936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04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753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3762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956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11 – IPv4 Addressing</a:t>
            </a:r>
          </a:p>
          <a:p>
            <a:r>
              <a:rPr lang="en-CA" dirty="0"/>
              <a:t>11.2 – IPv4 Unicast, Broadcast, and Multicast</a:t>
            </a:r>
          </a:p>
          <a:p>
            <a:r>
              <a:rPr lang="en-US" dirty="0"/>
              <a:t>11.2.1 – Unicast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76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11 – IPv4 Addressing</a:t>
            </a:r>
          </a:p>
          <a:p>
            <a:r>
              <a:rPr lang="en-CA" dirty="0"/>
              <a:t>11.2 – IPv4 Unicast, Broadcast, and Multicast</a:t>
            </a:r>
          </a:p>
          <a:p>
            <a:r>
              <a:rPr lang="en-US" dirty="0"/>
              <a:t>11.2.2 – Broadcast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86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11 – IPv4 Addressing</a:t>
            </a:r>
          </a:p>
          <a:p>
            <a:r>
              <a:rPr lang="en-CA" dirty="0"/>
              <a:t>11.2 – IPv4 Unicast, Broadcast, and Multicast</a:t>
            </a:r>
          </a:p>
          <a:p>
            <a:r>
              <a:rPr lang="en-US" dirty="0"/>
              <a:t>11.2.3 – Multicast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11.2.4 –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 - Unicast, Broadcast, or Multicast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11 – IPv4 Addressing</a:t>
            </a:r>
          </a:p>
          <a:p>
            <a:r>
              <a:rPr lang="en-CA" dirty="0"/>
              <a:t>11.1 – IPv4 Address Structure</a:t>
            </a:r>
          </a:p>
          <a:p>
            <a:r>
              <a:rPr lang="en-US" dirty="0"/>
              <a:t>11.1.6 – </a:t>
            </a:r>
            <a:r>
              <a:rPr lang="en-CA" dirty="0"/>
              <a:t>Network, Host, and Broadcast Addresses</a:t>
            </a:r>
          </a:p>
          <a:p>
            <a:r>
              <a:rPr lang="en-CA" dirty="0"/>
              <a:t>11.1.7 </a:t>
            </a:r>
            <a:r>
              <a:rPr lang="en-US" dirty="0"/>
              <a:t>– Activity</a:t>
            </a:r>
            <a:r>
              <a:rPr lang="en-CA" dirty="0"/>
              <a:t> – ANDing to Determine the Network Address</a:t>
            </a:r>
          </a:p>
          <a:p>
            <a:r>
              <a:rPr lang="en-CA" dirty="0"/>
              <a:t>11.1.8 </a:t>
            </a:r>
            <a:r>
              <a:rPr lang="en-US" dirty="0"/>
              <a:t>– </a:t>
            </a:r>
            <a:r>
              <a:rPr lang="en-CA" dirty="0"/>
              <a:t>Check Your Understanding - IPv4 Address Structure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68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Addressing</a:t>
            </a:r>
            <a:endParaRPr lang="en-US" dirty="0"/>
          </a:p>
          <a:p>
            <a:r>
              <a:rPr lang="en-CA" dirty="0"/>
              <a:t>11.1 – IPv4 Address Structure</a:t>
            </a:r>
          </a:p>
          <a:p>
            <a:r>
              <a:rPr lang="en-US" dirty="0"/>
              <a:t>11.1.3 – The Prefix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49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11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Addressing</a:t>
            </a:r>
            <a:endParaRPr lang="en-US" dirty="0"/>
          </a:p>
          <a:p>
            <a:r>
              <a:rPr lang="en-CA" dirty="0"/>
              <a:t>11.1 – IPv4 Address Structure</a:t>
            </a:r>
          </a:p>
          <a:p>
            <a:r>
              <a:rPr lang="en-US" dirty="0"/>
              <a:t>11.1.4 – </a:t>
            </a:r>
            <a:r>
              <a:rPr lang="en-CA" dirty="0"/>
              <a:t>Determining the Network: Logical 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3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33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04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226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03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74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70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42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3250" y="2220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A191C25-1A3C-0ABA-1BDF-1963DBAC340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8D4B067-D304-59F5-C1BC-25D90471A9F8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88F6D0E5-7268-8606-D4CC-27D4078965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6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238" y="219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62A04933-B448-B54B-368F-D9864F99C3A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A9F246C-D9AB-75C5-258E-893E4432839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D5432EC-B246-6FD2-286E-8AEAD1C2DE1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4A779A5B-3A79-3A99-AE59-E12991F276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F4586A1D-9758-264A-C18A-C7281B9C77C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6F9681E-7DB4-ECC6-58A3-5C8DA42E0C32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830C0281-BB4E-BC14-1020-F038B28DD42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0FD36F3-82E4-9820-7B3C-EEEDB9BF4D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63E1900F-C300-4F53-0B26-090E6E9EE20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20A2E88-C0C5-F3E1-BFDE-CCAFCC8CAECD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8143065-A6F6-FC7E-E618-2984DF46D11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603F88D-723E-D5A2-5042-938B1131C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4C6107CA-D479-DBD9-442B-86DAA3339DF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F8C45B5-43CE-0687-BBDC-28955F0D65E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5DF10958-A5EA-E472-8211-7F522F2CB3A3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9E3FEB3E-4F61-44F2-9AAE-1A3F0BC49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4B80D59B-9DFE-4595-F8A3-0013247AD4D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E62799D-B28B-3CB1-D50D-DD86F6B6AF93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463A03A-9863-B929-6FD2-F2BEBAA76FA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E93E7E5-1903-8F06-EB29-347874908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29DD75D0-7AAD-DBAE-B237-73B7EEE84B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1EBF5A7-032C-2FEC-A530-5DDAED5DFD38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5D710205-E448-248A-F1A8-714D3E07A8E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C3ED8E06-7678-1E49-4DD3-8274B819AD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8C6D8B5F-E71F-89BC-8E87-3A30BD1A4CC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1D23F59-17D7-E341-3EEF-E0BB0BF998D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515A719-DA34-2E01-979A-46397BB11384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22B0660F-D9C4-5DA1-78EE-8553930B3A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="" xmlns:a16="http://schemas.microsoft.com/office/drawing/2014/main" id="{FC28A863-5B0F-9BCA-A385-49253AD4307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D7D09F3A-36FC-0746-667D-6B93C1215C86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78F927E-55A4-6336-27F0-54CC04169F90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5E7FB4EA-C9D5-7BAD-842D-836A077342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7051" y="168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E59EC21-A6EB-AA16-2565-465E8F414E6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Network Layer in the Internet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C00000"/>
              </a:solidFill>
              <a:latin typeface="Nunito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Nunito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10 principles :</a:t>
            </a:r>
          </a:p>
          <a:p>
            <a:pPr algn="just"/>
            <a:endParaRPr lang="en-IN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Make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 it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: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finalize the design or standard until multiple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 have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communicated with each other. All too often designers first write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1000-page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standard, get it approved, then discover it is deeply flawed and does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work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Then they write version 1.1 of the standard. This is not the way to go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Keep it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: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in doubt, use the simplest solution. William of Occam stated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principle in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14th century. Put in modern terms: fight features. If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feature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absolutely essential, leave it out, especially if the same effect can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achieved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other features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Make clear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choices :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several ways of doing the same thing, choose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one. Having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or more ways to do the same thing is looking for trouble. Standards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have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options or modes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parameters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several powerful parties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insist that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way is best. Designers should strongly resist this tendency. Just say no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Exploit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 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leads directly to the idea of having protocol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stacks, each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whose layers is independent of all the other ones. In this way, if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circumstances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one module or layer to be changed, the other ones will not be affected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8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IPv4 </a:t>
            </a:r>
            <a:r>
              <a:rPr lang="en-US" sz="2400" b="1" dirty="0">
                <a:solidFill>
                  <a:srgbClr val="002060"/>
                </a:solidFill>
              </a:rPr>
              <a:t>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Header checksum verifies the header only. Such a checksum is useful for detecting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generated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bad memory words inside a router.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is to add up all the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16-bit </a:t>
            </a:r>
            <a:r>
              <a:rPr lang="en-US" alt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halfwords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they arrive, using one's complement arithmetic and then take the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one's complement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result. For purposes of this algorithm, the Header checksum is assumed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upon arrival.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is more robust than using a normal add. Note that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Header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checksum must be recomputed at each hop because at least one field always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(the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live field), but tricks can be used to speed up the computation.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 and Destination address indicate the network number and host number.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field was designed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escape to allow subsequent versions of the protocol to include information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present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original design, to permit experimenters to try out new ideas, and to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allocating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bits to information that is rarely needed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are variable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length. Each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begins with a 1-byte code identifying the option. Some options are followed by a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1-byte option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field, and then one or more data bytes. </a:t>
            </a: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field is padded out to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multiple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four bytes. Originally, five options were defined. The current complete list is now maintained 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on-line </a:t>
            </a:r>
            <a:r>
              <a:rPr lang="en-US" altLang="en-US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www.iana.org/assignments/ip-parameters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IPv4 </a:t>
            </a:r>
            <a:r>
              <a:rPr lang="en-US" sz="2400" b="1" dirty="0">
                <a:solidFill>
                  <a:srgbClr val="002060"/>
                </a:solidFill>
              </a:rPr>
              <a:t>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228" y="928915"/>
            <a:ext cx="6398682" cy="157747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7885" y="2506392"/>
            <a:ext cx="88714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option tells how secret the information is. In theory, a military router might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this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to specify not to route through certain countries the military considers to be '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'bad guys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.''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practice, all routers ignore it, so its only practical function is to help spies find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good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stuff more easily.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Strict source routing option gives the complete path from source to destination as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sequence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IP addresses.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datagram is required to follow that exact route. It is most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managers to send emergency packets when the routing tables are corrupted, or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making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measurements.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IPv4 </a:t>
            </a:r>
            <a:r>
              <a:rPr lang="en-US" sz="2400" b="1" dirty="0">
                <a:solidFill>
                  <a:srgbClr val="002060"/>
                </a:solidFill>
              </a:rPr>
              <a:t>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Loose source routing option requires the packet to traverse the list of routers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specified,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order specified, but it is allowed to pass through other routers on the way.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this option would only provide a few routers, to force a particular path. For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a packet from London to Sydney to go west instead of east, this option might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routers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New York, Los Angeles, and Honolulu.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 is most useful when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economic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dictate passing through or avoiding certain countries.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route option tells the routers along the path to append their IP address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option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field. This allows system managers to track down bugs in the routing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ARPANET was first set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up, no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ever passed through more than nine routers, so 40 bytes of option was ample.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Timestamp option is like the Record route option, except that in addition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recording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32-bit IP address, each router also records a 32-bit timestamp. This option,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too, 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for debugging routing algorithms.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IP Addresses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host and router on the Internet has an IP address, which encodes its network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 The combination is unique: in principle,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two machines on the Internet have the same IP address.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IP addresses are 32 bits long and are used in the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Destination address fields of IP packets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important to note that an IP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does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actually refer to a host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really refers to a network interface, so if a host is on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networks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must have two IP addresses. However, in practice, most hosts are on one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have one IP address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several decades, IP addresses were divided into the five categories listed in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 This allocation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come to be called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classful addressing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Classful addressing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early method used in IP networks to divide the IP address space into different classes based on fixed boundaries. </a:t>
            </a:r>
            <a:r>
              <a:rPr lang="en-CA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Classful addressing wasted many IPv4 addresses.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was part of the original IPv4 addressing scheme, designed to make it easier to allocate addresses based on the size and needs of different networks. Here’s a breakdown of how classful addressing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IP Addresses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6" y="1212100"/>
            <a:ext cx="8190138" cy="33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IP Addresses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 A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1.0.0.0 to 126.0.0.0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Portion: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bits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Portion: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 bits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Subnet Mask: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255.0.0.0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very large networks, with up to 16 million hosts per network.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Octet Range: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1-126 (where 127 is reserved for loopback addresses)</a:t>
            </a:r>
          </a:p>
          <a:p>
            <a:pPr algn="just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128.0.0.0 to 191.255.0.0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Portion: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 bits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Portion: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 bits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Subnet Mask: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255.255.0.0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medium-sized networks, with up to 65,000 hosts per network.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Octet Range: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128-191</a:t>
            </a:r>
          </a:p>
          <a:p>
            <a:pPr algn="just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192.0.0.0 to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223.255.255.0,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Portion: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 bits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Portion: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Mask: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255.255.255.0 ,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Best for small networks, with up to 254 hosts per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network,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Octet Range: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192-223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2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IP Addresses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(Multicast)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224.0.0.0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239.255.255.255,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Reserved for multicast groups, where data is sent to multiple destinations at once.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Octet Range: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224-239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(Experimental)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240.0.0.0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255.255.255.255,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Reserved for experimental purposes and future use, not used for regular IP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addressing,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Octet Range: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240-255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Boundaries: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Classful addressing used fixed boundaries to determine network and host portions of the IP address, which could lead to inefficient use of IP address space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Classful addressing did not support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subnetting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within classes, which meant you had to work within the constraints of the class’s fixed subnet mask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Exhaustion: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Internet grew, classful addressing led to inefficient use of IP addresses, contributing to the depletion of available IPv4 addresses.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IP Addresses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RFC 790 (1981) allocated IPv4 addresses in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:</a:t>
            </a: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 (0.0.0.0/8 to 127.0.0.0/8</a:t>
            </a:r>
            <a:r>
              <a:rPr lang="en-CA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 (128.0.0.0 /16 – 191.255.0.0 /16</a:t>
            </a:r>
            <a:r>
              <a:rPr lang="en-CA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 (192.0.0.0 /24 – 223.255.255.0 /24</a:t>
            </a:r>
            <a:r>
              <a:rPr lang="en-CA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 (224.0.0.0 to 239.0.0.0</a:t>
            </a:r>
            <a:r>
              <a:rPr lang="en-CA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C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(240.0.0.0 – 255.0.0.0)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885" y="983396"/>
            <a:ext cx="8919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085" y="928915"/>
            <a:ext cx="89553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ADCDBF03-421E-4564-9492-4248ADBE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572" y="1282101"/>
            <a:ext cx="4521198" cy="28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IP Addresses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885" y="983396"/>
            <a:ext cx="89199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The class A, B, C, and D formats allow for up to 128 networks with 16 million hosts </a:t>
            </a:r>
            <a:r>
              <a:rPr lang="en-IN" dirty="0" smtClean="0">
                <a:solidFill>
                  <a:srgbClr val="C00000"/>
                </a:solidFill>
              </a:rPr>
              <a:t>each, 16,384 </a:t>
            </a:r>
            <a:r>
              <a:rPr lang="en-IN" dirty="0">
                <a:solidFill>
                  <a:srgbClr val="C00000"/>
                </a:solidFill>
              </a:rPr>
              <a:t>networks with up to 64K hosts, and 2 million networks (e.g., LANs) with up to </a:t>
            </a:r>
            <a:r>
              <a:rPr lang="en-IN" dirty="0" smtClean="0">
                <a:solidFill>
                  <a:srgbClr val="C00000"/>
                </a:solidFill>
              </a:rPr>
              <a:t>256 hosts </a:t>
            </a:r>
            <a:r>
              <a:rPr lang="en-IN" dirty="0">
                <a:solidFill>
                  <a:srgbClr val="C00000"/>
                </a:solidFill>
              </a:rPr>
              <a:t>each (although a few of these are special). Also supported is multicast, in which </a:t>
            </a:r>
            <a:r>
              <a:rPr lang="en-IN" dirty="0" smtClean="0">
                <a:solidFill>
                  <a:srgbClr val="C00000"/>
                </a:solidFill>
              </a:rPr>
              <a:t>a datagram </a:t>
            </a:r>
            <a:r>
              <a:rPr lang="en-IN" dirty="0">
                <a:solidFill>
                  <a:srgbClr val="C00000"/>
                </a:solidFill>
              </a:rPr>
              <a:t>is directed to multiple hosts. 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Addresses </a:t>
            </a:r>
            <a:r>
              <a:rPr lang="en-IN" dirty="0">
                <a:solidFill>
                  <a:srgbClr val="C00000"/>
                </a:solidFill>
              </a:rPr>
              <a:t>beginning with 1111 are reserved for </a:t>
            </a:r>
            <a:r>
              <a:rPr lang="en-IN" dirty="0" smtClean="0">
                <a:solidFill>
                  <a:srgbClr val="C00000"/>
                </a:solidFill>
              </a:rPr>
              <a:t>future use</a:t>
            </a:r>
            <a:r>
              <a:rPr lang="en-IN" dirty="0">
                <a:solidFill>
                  <a:srgbClr val="C00000"/>
                </a:solidFill>
              </a:rPr>
              <a:t>. Over 500,000 networks are now connected to the Internet, and the number grows </a:t>
            </a:r>
            <a:r>
              <a:rPr lang="en-IN" dirty="0" smtClean="0">
                <a:solidFill>
                  <a:srgbClr val="C00000"/>
                </a:solidFill>
              </a:rPr>
              <a:t>every year</a:t>
            </a:r>
            <a:r>
              <a:rPr lang="en-IN" dirty="0">
                <a:solidFill>
                  <a:srgbClr val="C00000"/>
                </a:solidFill>
              </a:rPr>
              <a:t>. 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Network </a:t>
            </a:r>
            <a:r>
              <a:rPr lang="en-IN" dirty="0">
                <a:solidFill>
                  <a:srgbClr val="C00000"/>
                </a:solidFill>
              </a:rPr>
              <a:t>numbers are managed by a </a:t>
            </a:r>
            <a:r>
              <a:rPr lang="en-IN" dirty="0" err="1">
                <a:solidFill>
                  <a:srgbClr val="C00000"/>
                </a:solidFill>
              </a:rPr>
              <a:t>nonprofit</a:t>
            </a:r>
            <a:r>
              <a:rPr lang="en-IN" dirty="0">
                <a:solidFill>
                  <a:srgbClr val="C00000"/>
                </a:solidFill>
              </a:rPr>
              <a:t> corporation called ICANN (</a:t>
            </a:r>
            <a:r>
              <a:rPr lang="en-IN" dirty="0" smtClean="0">
                <a:solidFill>
                  <a:srgbClr val="C00000"/>
                </a:solidFill>
              </a:rPr>
              <a:t>Internet Corporation </a:t>
            </a:r>
            <a:r>
              <a:rPr lang="en-IN" dirty="0">
                <a:solidFill>
                  <a:srgbClr val="C00000"/>
                </a:solidFill>
              </a:rPr>
              <a:t>for Assigned Names and Numbers) to avoid conflicts. 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In </a:t>
            </a:r>
            <a:r>
              <a:rPr lang="en-IN" dirty="0">
                <a:solidFill>
                  <a:srgbClr val="002060"/>
                </a:solidFill>
              </a:rPr>
              <a:t>turn, ICANN </a:t>
            </a:r>
            <a:r>
              <a:rPr lang="en-IN" dirty="0" smtClean="0">
                <a:solidFill>
                  <a:srgbClr val="002060"/>
                </a:solidFill>
              </a:rPr>
              <a:t>has delegated </a:t>
            </a:r>
            <a:r>
              <a:rPr lang="en-IN" dirty="0">
                <a:solidFill>
                  <a:srgbClr val="002060"/>
                </a:solidFill>
              </a:rPr>
              <a:t>parts of the address space to various regional authorities, which then dole out </a:t>
            </a:r>
            <a:r>
              <a:rPr lang="en-IN" dirty="0" smtClean="0">
                <a:solidFill>
                  <a:srgbClr val="002060"/>
                </a:solidFill>
              </a:rPr>
              <a:t>IP addresses </a:t>
            </a:r>
            <a:r>
              <a:rPr lang="en-IN" dirty="0">
                <a:solidFill>
                  <a:srgbClr val="002060"/>
                </a:solidFill>
              </a:rPr>
              <a:t>to ISPs and other companies.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Network </a:t>
            </a:r>
            <a:r>
              <a:rPr lang="en-IN" dirty="0">
                <a:solidFill>
                  <a:srgbClr val="002060"/>
                </a:solidFill>
              </a:rPr>
              <a:t>addresses, which are 32-bit numbers, are usually written in dotted </a:t>
            </a:r>
            <a:r>
              <a:rPr lang="en-IN" dirty="0" smtClean="0">
                <a:solidFill>
                  <a:srgbClr val="002060"/>
                </a:solidFill>
              </a:rPr>
              <a:t>decimal notation</a:t>
            </a:r>
            <a:r>
              <a:rPr lang="en-IN" dirty="0">
                <a:solidFill>
                  <a:srgbClr val="002060"/>
                </a:solidFill>
              </a:rPr>
              <a:t>. In this format, each of the 4 bytes is written in decimal, from 0 to 255. </a:t>
            </a:r>
            <a:endParaRPr lang="en-IN" dirty="0" smtClean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For example</a:t>
            </a:r>
            <a:r>
              <a:rPr lang="en-IN" dirty="0">
                <a:solidFill>
                  <a:srgbClr val="002060"/>
                </a:solidFill>
              </a:rPr>
              <a:t>, the 32-bit hexadecimal address C0290614 is written as 192.41.6.20. The lowest </a:t>
            </a:r>
            <a:r>
              <a:rPr lang="en-IN" dirty="0" smtClean="0">
                <a:solidFill>
                  <a:srgbClr val="002060"/>
                </a:solidFill>
              </a:rPr>
              <a:t>IP address </a:t>
            </a:r>
            <a:r>
              <a:rPr lang="en-IN" dirty="0">
                <a:solidFill>
                  <a:srgbClr val="002060"/>
                </a:solidFill>
              </a:rPr>
              <a:t>is 0.0.0.0 and the highest is 255.255.255.255.</a:t>
            </a:r>
          </a:p>
        </p:txBody>
      </p:sp>
    </p:spTree>
    <p:extLst>
      <p:ext uri="{BB962C8B-B14F-4D97-AF65-F5344CB8AC3E}">
        <p14:creationId xmlns:p14="http://schemas.microsoft.com/office/powerpoint/2010/main" val="32515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Special IP </a:t>
            </a:r>
            <a:r>
              <a:rPr lang="en-US" sz="2400" b="1" dirty="0">
                <a:solidFill>
                  <a:srgbClr val="002060"/>
                </a:solidFill>
              </a:rPr>
              <a:t>Addresses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885" y="983396"/>
            <a:ext cx="8919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085" y="928915"/>
            <a:ext cx="8955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84" y="1516288"/>
            <a:ext cx="6134632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0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Network Layer in the Internet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C00000"/>
              </a:solidFill>
              <a:latin typeface="Nunito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Nunito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Expect heterogeneity 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hardware, transmission facilities, and applications will occur on any large network. To handle them, the network design must be simple, general, and flexible.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Avoid static options and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parameters are unavoidable 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.,maximum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size), it is best to have the sender and receiver negotiate a value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defining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choices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Look for a good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need not be perfect. Often the designers have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design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it cannot handle some weird special case. Rather than messing up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designers should go with the good design and put the burden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around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on the people with the strange requirements.</a:t>
            </a:r>
          </a:p>
          <a:p>
            <a:pPr algn="just"/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Be strict when sending and tolerant when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: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only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packets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rigorously comply with the standards, but expect incoming packets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may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 fully conformant and try to deal with them.</a:t>
            </a:r>
          </a:p>
          <a:p>
            <a:pPr algn="just"/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Think about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is to handle millions of hosts and billions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users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effectively, no centralized databases of any kind are tolerable and load must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spread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evenly as possible over the available resources.</a:t>
            </a:r>
          </a:p>
          <a:p>
            <a:pPr algn="just"/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Consider performance and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network has poor performance or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outrageous costs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nobody will use it.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1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IP Addresses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885" y="983396"/>
            <a:ext cx="8919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085" y="928915"/>
            <a:ext cx="895531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0 and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 1s) have special meanings, as shown in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0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this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or this host. The value of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as a broadcast address to mean all hosts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indicated network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IP address 0.0.0.0 is used by hosts when they are being booted. IP addresses with 0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network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refer to the current network.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allow machines to refer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own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without knowing its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consisting of all 1s allows broadcasting on the local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network, typically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LAN.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with a proper network number and all 1s in the host field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machines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send broadcast packets to distant LANs anywhere in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Internet. Finally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all addresses of the form 127.xx.yy.zz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reserved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loopback testing.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to that address are not put out onto the wire;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locally and treated as incoming packets. This allows packets to be sent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without the sender knowing its number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IP Addresses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2466" y="983397"/>
            <a:ext cx="8886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7885" y="983396"/>
            <a:ext cx="89199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085" y="928915"/>
            <a:ext cx="89553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defined in in RFC 1918, public IPv4 addresses are globally routed between internet service provider (ISP) routers. </a:t>
            </a:r>
            <a:endParaRPr lang="en-CA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addresses are common blocks of addresses used by most organizations to assign IPv4 addresses to internal hosts.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IPv4 addresses are not unique and can be used internally within any network</a:t>
            </a:r>
            <a:r>
              <a:rPr lang="en-CA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private addresses are not globally routable.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16714"/>
              </p:ext>
            </p:extLst>
          </p:nvPr>
        </p:nvGraphicFramePr>
        <p:xfrm>
          <a:off x="1923140" y="2893469"/>
          <a:ext cx="5747660" cy="198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660"/>
                <a:gridCol w="3302000"/>
              </a:tblGrid>
              <a:tr h="314841"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C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Address and Prefix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C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RFC 1918 Private Address Range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/>
                </a:tc>
              </a:tr>
              <a:tr h="221659">
                <a:tc>
                  <a:txBody>
                    <a:bodyPr/>
                    <a:lstStyle/>
                    <a:p>
                      <a:pPr marL="171450" indent="-17145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10.0.0.0/8</a:t>
                      </a:r>
                    </a:p>
                    <a:p>
                      <a:pPr marL="171450" indent="-171450" fontAlgn="ctr">
                        <a:buFont typeface="Arial" panose="020B0604020202020204" pitchFamily="34" charset="0"/>
                        <a:buChar char="•"/>
                      </a:pPr>
                      <a:endParaRPr lang="en-CA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171450" indent="-17145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10.0.0.0 - 10.255.255.255</a:t>
                      </a:r>
                    </a:p>
                  </a:txBody>
                  <a:tcPr marL="31750" marR="31750" marT="31750" marB="31750" anchor="ctr"/>
                </a:tc>
              </a:tr>
              <a:tr h="327976">
                <a:tc>
                  <a:txBody>
                    <a:bodyPr/>
                    <a:lstStyle/>
                    <a:p>
                      <a:pPr marL="171450" indent="-17145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172.16.0.0/12</a:t>
                      </a:r>
                    </a:p>
                    <a:p>
                      <a:pPr marL="171450" indent="-171450" fontAlgn="ctr">
                        <a:buFont typeface="Arial" panose="020B0604020202020204" pitchFamily="34" charset="0"/>
                        <a:buChar char="•"/>
                      </a:pPr>
                      <a:endParaRPr lang="en-CA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171450" indent="-17145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172.16.0.0 - 172.31.255.255</a:t>
                      </a:r>
                    </a:p>
                  </a:txBody>
                  <a:tcPr marL="31750" marR="31750" marT="31750" marB="31750" anchor="ctr"/>
                </a:tc>
              </a:tr>
              <a:tr h="690953">
                <a:tc>
                  <a:txBody>
                    <a:bodyPr/>
                    <a:lstStyle/>
                    <a:p>
                      <a:pPr marL="171450" indent="-17145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192.168.0.0/16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marL="171450" indent="-171450" fontAlgn="ctr">
                        <a:buFont typeface="Arial" panose="020B0604020202020204" pitchFamily="34" charset="0"/>
                        <a:buChar char="•"/>
                      </a:pPr>
                      <a:r>
                        <a:rPr lang="en-CA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192.168.0.0 - 192.168.255.255</a:t>
                      </a:r>
                    </a:p>
                  </a:txBody>
                  <a:tcPr marL="31750" marR="31750" marT="31750" marB="317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2060"/>
                </a:solidFill>
              </a:rPr>
              <a:t>IPv4 Unicast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1807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Unicast transmission is sending a packet to one destination IP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PC at 172.16.4.1 sends a unicast packet to the printer at 172.16.4.253.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B7E06A5-43CA-4616-9CC2-40C3C98F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92" y="2132314"/>
            <a:ext cx="2829973" cy="23163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60C084AC-73BA-4205-822C-80E03F10B01A}"/>
              </a:ext>
            </a:extLst>
          </p:cNvPr>
          <p:cNvSpPr/>
          <p:nvPr/>
        </p:nvSpPr>
        <p:spPr>
          <a:xfrm>
            <a:off x="3971431" y="2840019"/>
            <a:ext cx="1050306" cy="247426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0A7C70-F6C2-47F7-8084-E8C34124C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151" y="2132314"/>
            <a:ext cx="2829973" cy="23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2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2060"/>
                </a:solidFill>
              </a:rPr>
              <a:t>IPV4 -</a:t>
            </a:r>
            <a:r>
              <a:rPr lang="en-CA" sz="16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Broadcast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00166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is sending a packet to all other destination IP addresses.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PC at 172.16.4.1 sends a broadcast packet to all IPv4 hosts.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4F68B31-29E2-43C7-A438-1CE3A9BE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7" y="1992794"/>
            <a:ext cx="2814401" cy="24230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AD1DB5E3-6538-4D97-B86F-3537291085CA}"/>
              </a:ext>
            </a:extLst>
          </p:cNvPr>
          <p:cNvSpPr/>
          <p:nvPr/>
        </p:nvSpPr>
        <p:spPr>
          <a:xfrm>
            <a:off x="4046847" y="2840019"/>
            <a:ext cx="1050306" cy="247426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6D91D6-8B82-4552-BA7F-ACD3DC677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498" y="1992460"/>
            <a:ext cx="2814401" cy="24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>
            <a:noAutofit/>
          </a:bodyPr>
          <a:lstStyle/>
          <a:p>
            <a:r>
              <a:rPr lang="en-CA" sz="2400" dirty="0" smtClean="0">
                <a:solidFill>
                  <a:srgbClr val="002060"/>
                </a:solidFill>
              </a:rPr>
              <a:t>IPV4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Multicast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18077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 </a:t>
            </a: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is sending a packet to a multicast address group.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PC at 172.16.4.1 sends a multicast packet to the multicast group address 224.10.10.5.</a:t>
            </a:r>
            <a:endParaRPr lang="en-US" sz="1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508B46F-E225-4F03-B437-98A0BB4F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73" y="2278304"/>
            <a:ext cx="2862981" cy="216952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7B0C162D-3A37-40E3-9806-62C97CB24D0F}"/>
              </a:ext>
            </a:extLst>
          </p:cNvPr>
          <p:cNvSpPr/>
          <p:nvPr/>
        </p:nvSpPr>
        <p:spPr>
          <a:xfrm>
            <a:off x="3999712" y="2840019"/>
            <a:ext cx="1050306" cy="247426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CC59E69-3898-4F73-83D5-D2A1CF5F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11" y="2280614"/>
            <a:ext cx="2862981" cy="21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                IPv4 </a:t>
            </a:r>
            <a:r>
              <a:rPr lang="en-US" sz="2400" dirty="0">
                <a:solidFill>
                  <a:srgbClr val="002060"/>
                </a:solidFill>
                <a:latin typeface="+mj-lt"/>
              </a:rPr>
              <a:t>Address Structure</a:t>
            </a:r>
            <a:br>
              <a:rPr lang="en-US" sz="2400" dirty="0">
                <a:solidFill>
                  <a:srgbClr val="002060"/>
                </a:solidFill>
                <a:latin typeface="+mj-lt"/>
              </a:rPr>
            </a:br>
            <a:r>
              <a:rPr lang="en-US" sz="2400" dirty="0" smtClean="0">
                <a:solidFill>
                  <a:srgbClr val="002060"/>
                </a:solidFill>
                <a:latin typeface="+mj-lt"/>
              </a:rPr>
              <a:t>                </a:t>
            </a:r>
            <a:r>
              <a:rPr lang="en-CA" sz="2400" dirty="0" smtClean="0">
                <a:solidFill>
                  <a:srgbClr val="002060"/>
                </a:solidFill>
                <a:latin typeface="+mj-lt"/>
              </a:rPr>
              <a:t>Network</a:t>
            </a:r>
            <a:r>
              <a:rPr lang="en-CA" sz="2400" dirty="0">
                <a:solidFill>
                  <a:srgbClr val="002060"/>
                </a:solidFill>
                <a:latin typeface="+mj-lt"/>
              </a:rPr>
              <a:t>, Host, and Broadcast Addresses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AC2E9A2-7F9F-404A-B632-433B3DD7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71" y="2222298"/>
            <a:ext cx="2898633" cy="160742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5667615" cy="132838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each network are three types of IP addresses</a:t>
            </a:r>
            <a:r>
              <a:rPr lang="en-CA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addresses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address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663C58AD-E4FB-4E6F-A2AA-5493C400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11701"/>
              </p:ext>
            </p:extLst>
          </p:nvPr>
        </p:nvGraphicFramePr>
        <p:xfrm>
          <a:off x="3512820" y="2247024"/>
          <a:ext cx="5494020" cy="223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="" xmlns:a16="http://schemas.microsoft.com/office/drawing/2014/main" val="6951079"/>
                    </a:ext>
                  </a:extLst>
                </a:gridCol>
                <a:gridCol w="2461260">
                  <a:extLst>
                    <a:ext uri="{9D8B030D-6E8A-4147-A177-3AD203B41FA5}">
                      <a16:colId xmlns="" xmlns:a16="http://schemas.microsoft.com/office/drawing/2014/main" val="3669600987"/>
                    </a:ext>
                  </a:extLst>
                </a:gridCol>
                <a:gridCol w="822960">
                  <a:extLst>
                    <a:ext uri="{9D8B030D-6E8A-4147-A177-3AD203B41FA5}">
                      <a16:colId xmlns="" xmlns:a16="http://schemas.microsoft.com/office/drawing/2014/main" val="1195186617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3408647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 marL="31750" marR="31750" marT="31750" marB="3175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50" b="1" dirty="0">
                          <a:effectLst/>
                        </a:rPr>
                        <a:t>Network Portion</a:t>
                      </a:r>
                      <a:endParaRPr lang="en-CA" sz="105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50" b="1" dirty="0">
                          <a:effectLst/>
                        </a:rPr>
                        <a:t>Host Portion</a:t>
                      </a:r>
                      <a:endParaRPr lang="en-CA" sz="105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50" b="1" dirty="0">
                          <a:effectLst/>
                        </a:rPr>
                        <a:t>Host Bits</a:t>
                      </a:r>
                      <a:endParaRPr lang="en-CA" sz="105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141701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Subnet mask </a:t>
                      </a:r>
                    </a:p>
                    <a:p>
                      <a:pPr fontAlgn="ctr"/>
                      <a:r>
                        <a:rPr lang="en-CA" sz="1000" b="1" dirty="0">
                          <a:effectLst/>
                        </a:rPr>
                        <a:t>255.255.255.</a:t>
                      </a:r>
                      <a:r>
                        <a:rPr lang="en-CA" sz="1000" b="0" dirty="0">
                          <a:effectLst/>
                        </a:rPr>
                        <a:t>0 or </a:t>
                      </a:r>
                      <a:r>
                        <a:rPr lang="en-CA" sz="1000" b="1" dirty="0">
                          <a:effectLst/>
                        </a:rPr>
                        <a:t>/24</a:t>
                      </a:r>
                      <a:endParaRPr lang="en-CA" sz="1000" b="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255      255      255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fontAlgn="ctr"/>
                      <a:endParaRPr lang="en-CA" sz="1000" b="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421201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Network address </a:t>
                      </a:r>
                    </a:p>
                    <a:p>
                      <a:pPr fontAlgn="ctr"/>
                      <a:r>
                        <a:rPr lang="en-CA" sz="1000" b="1" dirty="0">
                          <a:effectLst/>
                        </a:rPr>
                        <a:t>192.168.10.</a:t>
                      </a:r>
                      <a:r>
                        <a:rPr lang="en-CA" sz="1000" b="0" dirty="0">
                          <a:effectLst/>
                        </a:rPr>
                        <a:t>0 or </a:t>
                      </a:r>
                      <a:r>
                        <a:rPr lang="en-CA" sz="1000" b="1" dirty="0">
                          <a:effectLst/>
                        </a:rPr>
                        <a:t>/24</a:t>
                      </a:r>
                      <a:endParaRPr lang="en-CA" sz="1000" b="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192      168      10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11000000 </a:t>
                      </a:r>
                      <a:r>
                        <a:rPr lang="en-CA" sz="10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  <a:r>
                        <a:rPr lang="en-CA" sz="1000" b="0" baseline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CA" sz="10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 </a:t>
                      </a: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00001010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All 0s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58279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First address </a:t>
                      </a:r>
                    </a:p>
                    <a:p>
                      <a:pPr fontAlgn="ctr"/>
                      <a:r>
                        <a:rPr lang="en-CA" sz="1000" b="1" dirty="0">
                          <a:effectLst/>
                        </a:rPr>
                        <a:t>192.168.10</a:t>
                      </a:r>
                      <a:r>
                        <a:rPr lang="en-CA" sz="1000" b="0" dirty="0">
                          <a:effectLst/>
                        </a:rPr>
                        <a:t>.1 or </a:t>
                      </a:r>
                      <a:r>
                        <a:rPr lang="en-CA" sz="1000" b="1" dirty="0">
                          <a:effectLst/>
                        </a:rPr>
                        <a:t>/24</a:t>
                      </a:r>
                      <a:endParaRPr lang="en-CA" sz="1000" b="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192      168      10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11000000 </a:t>
                      </a:r>
                      <a:r>
                        <a:rPr lang="en-CA" sz="10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10101000 </a:t>
                      </a: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00001010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All 0s and a 1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331540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Last address </a:t>
                      </a:r>
                    </a:p>
                    <a:p>
                      <a:pPr fontAlgn="ctr"/>
                      <a:r>
                        <a:rPr lang="en-CA" sz="1000" b="1" dirty="0">
                          <a:effectLst/>
                        </a:rPr>
                        <a:t>192.168.10</a:t>
                      </a:r>
                      <a:r>
                        <a:rPr lang="en-CA" sz="1000" b="0" dirty="0">
                          <a:effectLst/>
                        </a:rPr>
                        <a:t>.254 or </a:t>
                      </a:r>
                      <a:r>
                        <a:rPr lang="en-CA" sz="1000" b="1" dirty="0">
                          <a:effectLst/>
                        </a:rPr>
                        <a:t>/24</a:t>
                      </a:r>
                      <a:endParaRPr lang="en-CA" sz="1000" b="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192      168      10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11000000 </a:t>
                      </a:r>
                      <a:r>
                        <a:rPr lang="en-CA" sz="10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10101000 </a:t>
                      </a: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00001010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254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All 1s and a 0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301852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Broadcast address</a:t>
                      </a:r>
                    </a:p>
                    <a:p>
                      <a:pPr fontAlgn="ctr"/>
                      <a:r>
                        <a:rPr lang="en-CA" sz="1000" b="1" dirty="0">
                          <a:effectLst/>
                        </a:rPr>
                        <a:t>192.168.10</a:t>
                      </a:r>
                      <a:r>
                        <a:rPr lang="en-CA" sz="1000" b="0" dirty="0">
                          <a:effectLst/>
                        </a:rPr>
                        <a:t>.255 or </a:t>
                      </a:r>
                      <a:r>
                        <a:rPr lang="en-CA" sz="1000" b="1" dirty="0">
                          <a:effectLst/>
                        </a:rPr>
                        <a:t>/24</a:t>
                      </a:r>
                      <a:endParaRPr lang="en-CA" sz="1000" b="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192      168      10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11000000 </a:t>
                      </a:r>
                      <a:r>
                        <a:rPr lang="en-CA" sz="1000" b="0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10101000 </a:t>
                      </a: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00001010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255</a:t>
                      </a:r>
                      <a:b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CA" sz="10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All 1s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212729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IPv4 Address Structure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r>
              <a:rPr lang="en-US" sz="2400" dirty="0">
                <a:solidFill>
                  <a:srgbClr val="002060"/>
                </a:solidFill>
                <a:latin typeface="+mn-lt"/>
              </a:rPr>
              <a:t>The Prefix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51080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prefix length is a less cumbersome method used to identify a subnet mask address.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121F958E-C237-4731-8453-C4FA21B38C3F}"/>
              </a:ext>
            </a:extLst>
          </p:cNvPr>
          <p:cNvSpPr txBox="1">
            <a:spLocks/>
          </p:cNvSpPr>
          <p:nvPr/>
        </p:nvSpPr>
        <p:spPr>
          <a:xfrm>
            <a:off x="431970" y="1447090"/>
            <a:ext cx="337623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prefix length is the number of bits set to 1 in the subnet mask.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CA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written in “slash notation” therefore, count the number of bits in the subnet mask and prepend it with a slash.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F233CEE0-728D-4198-87F2-5E9774E18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44392"/>
              </p:ext>
            </p:extLst>
          </p:nvPr>
        </p:nvGraphicFramePr>
        <p:xfrm>
          <a:off x="4046221" y="1366221"/>
          <a:ext cx="4762500" cy="34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19">
                  <a:extLst>
                    <a:ext uri="{9D8B030D-6E8A-4147-A177-3AD203B41FA5}">
                      <a16:colId xmlns="" xmlns:a16="http://schemas.microsoft.com/office/drawing/2014/main" val="2853717215"/>
                    </a:ext>
                  </a:extLst>
                </a:gridCol>
                <a:gridCol w="2628321">
                  <a:extLst>
                    <a:ext uri="{9D8B030D-6E8A-4147-A177-3AD203B41FA5}">
                      <a16:colId xmlns="" xmlns:a16="http://schemas.microsoft.com/office/drawing/2014/main" val="3859420295"/>
                    </a:ext>
                  </a:extLst>
                </a:gridCol>
                <a:gridCol w="983560">
                  <a:extLst>
                    <a:ext uri="{9D8B030D-6E8A-4147-A177-3AD203B41FA5}">
                      <a16:colId xmlns="" xmlns:a16="http://schemas.microsoft.com/office/drawing/2014/main" val="2152541703"/>
                    </a:ext>
                  </a:extLst>
                </a:gridCol>
              </a:tblGrid>
              <a:tr h="3409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b="1" dirty="0">
                          <a:effectLst/>
                        </a:rPr>
                        <a:t>Subnet Mask</a:t>
                      </a:r>
                      <a:endParaRPr lang="en-CA" sz="105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b="1" dirty="0">
                          <a:effectLst/>
                        </a:rPr>
                        <a:t>32-bit Address</a:t>
                      </a:r>
                      <a:endParaRPr lang="en-CA" sz="105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50" b="1" dirty="0">
                          <a:effectLst/>
                        </a:rPr>
                        <a:t>Prefix </a:t>
                      </a:r>
                    </a:p>
                    <a:p>
                      <a:pPr algn="l" fontAlgn="ctr"/>
                      <a:r>
                        <a:rPr lang="en-CA" sz="1050" b="1" dirty="0">
                          <a:effectLst/>
                        </a:rPr>
                        <a:t>Length</a:t>
                      </a:r>
                      <a:endParaRPr lang="en-CA" sz="105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1617726287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255.0.0.0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CA" sz="1000" b="0" dirty="0">
                          <a:effectLst/>
                        </a:rPr>
                        <a:t>11111111.00000000.00000000.00000000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/8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3476665342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255.255.0.0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CA" sz="1000" b="0" dirty="0">
                          <a:effectLst/>
                        </a:rPr>
                        <a:t>11111111.11111111.00000000.00000000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/16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863355901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255.255.255.0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CA" sz="1000" b="0" dirty="0">
                          <a:effectLst/>
                        </a:rPr>
                        <a:t>11111111.11111111.11111111.00000000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/24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2609772987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255.255.255.128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CA" sz="1000" b="0" dirty="0">
                          <a:effectLst/>
                        </a:rPr>
                        <a:t>11111111.11111111.11111111.10000000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/25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1362219286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255.255.255.192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CA" sz="1000" b="0" dirty="0">
                          <a:effectLst/>
                        </a:rPr>
                        <a:t>11111111.11111111.11111111.11000000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/26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2881816204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255.255.255.224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CA" sz="1000" b="0" dirty="0">
                          <a:effectLst/>
                        </a:rPr>
                        <a:t>11111111.11111111.11111111.11100000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/27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1859046036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255.255.255.240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CA" sz="1000" b="0" dirty="0">
                          <a:effectLst/>
                        </a:rPr>
                        <a:t>11111111.11111111.11111111.11110000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/28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2913653739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255.255.255.248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CA" sz="1000" b="0" dirty="0">
                          <a:effectLst/>
                        </a:rPr>
                        <a:t>11111111.11111111.11111111.11111000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/29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200304742"/>
                  </a:ext>
                </a:extLst>
              </a:tr>
              <a:tr h="340940">
                <a:tc>
                  <a:txBody>
                    <a:bodyPr/>
                    <a:lstStyle/>
                    <a:p>
                      <a:pPr fontAlgn="ctr"/>
                      <a:r>
                        <a:rPr lang="en-CA" sz="1000" b="0" dirty="0">
                          <a:effectLst/>
                        </a:rPr>
                        <a:t>255.255.255.252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CA" sz="1000" b="0" dirty="0">
                          <a:effectLst/>
                        </a:rPr>
                        <a:t>11111111.11111111.11111111.11111100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0" dirty="0">
                          <a:effectLst/>
                        </a:rPr>
                        <a:t>/30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="" xmlns:a16="http://schemas.microsoft.com/office/drawing/2014/main" val="23524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4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+mn-lt"/>
              </a:rPr>
              <a:t>IPv4 Address Structure</a:t>
            </a:r>
            <a:br>
              <a:rPr lang="en-US" sz="2400" dirty="0">
                <a:solidFill>
                  <a:srgbClr val="002060"/>
                </a:solidFill>
                <a:latin typeface="+mn-lt"/>
              </a:rPr>
            </a:br>
            <a:r>
              <a:rPr lang="en-CA" sz="2400" dirty="0">
                <a:solidFill>
                  <a:srgbClr val="002060"/>
                </a:solidFill>
                <a:latin typeface="+mn-lt"/>
              </a:rPr>
              <a:t>Determining the Network: Logical AND</a:t>
            </a:r>
            <a:endParaRPr lang="en-US" sz="24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280057" cy="15220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CA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AND Boolean operation </a:t>
            </a:r>
            <a:r>
              <a:rPr lang="en-CA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in determining the network address.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AND is the comparison of two bits where only a 1 AND 1 produces a 1 and any other combination results in a 0.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AND 1 = 1, 0 AND 1 = 0, 1 AND 0 = 0, 0 AND 0 = 0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True and 0  = False</a:t>
            </a:r>
            <a:endParaRPr lang="en-CA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="" xmlns:a16="http://schemas.microsoft.com/office/drawing/2014/main" id="{3528EAA4-4ECB-4719-8E9E-7DE8051ABB69}"/>
              </a:ext>
            </a:extLst>
          </p:cNvPr>
          <p:cNvSpPr txBox="1">
            <a:spLocks/>
          </p:cNvSpPr>
          <p:nvPr/>
        </p:nvSpPr>
        <p:spPr>
          <a:xfrm>
            <a:off x="431971" y="2483539"/>
            <a:ext cx="3849573" cy="198765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</a:t>
            </a:r>
            <a:r>
              <a:rPr lang="en-CA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address, the host IPv4 address is logically ANDed, bit by bit, </a:t>
            </a:r>
            <a:r>
              <a:rPr lang="en-CA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subnet mask to identify the network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F2917F7-70A6-4627-8200-4118CE19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158" y="2377440"/>
            <a:ext cx="4534133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1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Network Layer in the Internet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C00000"/>
              </a:solidFill>
              <a:latin typeface="Nunito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Nunito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network layer, the Internet can be viewed as a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subnetworks or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Systems (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ASes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are interconnected.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 real structure,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several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backbones exist. These are constructed from high-bandwidth lines and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routers.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Attached to the backbones are regional (midlevel) networks, and attached to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regional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are the LANs at many universities, companies, and Internet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2902857"/>
            <a:ext cx="8502195" cy="21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Network Layer in the Internet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C00000"/>
              </a:solidFill>
              <a:latin typeface="Nunito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Nunito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good way to think of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of IP.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job is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best-efforts (i.e., not guaranteed) way to transport datagrams from source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destination, without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 to whether these machines are on the same network or whether there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other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in between them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takes data streams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breaks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up into datagrams. In theory, datagrams can be up to 64 Kbytes each, but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usually not more than 1500 bytes (so they fit in one Ethernet frame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datagram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transmitted through the Internet, possibly being fragmented into smaller units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goes.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pieces finally get to the destination machine, they are reassembled by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network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into the original datagram.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datagram is then handed to the transport </a:t>
            </a: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layer,which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inserts it into the receiving process' input stream.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IPv4 </a:t>
            </a:r>
            <a:r>
              <a:rPr lang="en-US" sz="2400" b="1" dirty="0">
                <a:solidFill>
                  <a:srgbClr val="002060"/>
                </a:solidFill>
              </a:rPr>
              <a:t>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datagram consists of a header part and a text part. </a:t>
            </a:r>
            <a:r>
              <a:rPr lang="en-US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header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20-byte fixed part and a variable length optional part. </a:t>
            </a:r>
            <a:endParaRPr lang="en-US" alt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format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shown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Figure.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transmitted in big-endian order: from left to right, with the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high-order bit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Version field going first.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:(The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SPARC is big endian; the Pentium is little-endian.) </a:t>
            </a: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little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 machines, software conversion is required on both transmission and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reception. (</a:t>
            </a:r>
            <a:r>
              <a:rPr lang="en-US" alt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hotns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hotnl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noths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nothl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solidFill>
                  <a:srgbClr val="C00000"/>
                </a:solidFill>
                <a:latin typeface="Nunito"/>
              </a:rPr>
              <a:t>.</a:t>
            </a: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1" y="2830287"/>
            <a:ext cx="7619999" cy="22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IPv4 </a:t>
            </a:r>
            <a:r>
              <a:rPr lang="en-US" sz="2400" b="1" dirty="0">
                <a:solidFill>
                  <a:srgbClr val="002060"/>
                </a:solidFill>
              </a:rPr>
              <a:t>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Version field keeps track of which version of the protocol the datagram belongs to.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including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version in each datagram, it becomes possible to have the transition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versions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years, with some machines running the old version and others running the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one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transition between IPv4 and IPv6 is going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length is not constant, a field in the header, IHL, is provided to tell how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is, in 32-bit words. The minimum value is 5, which applies when no options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present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 of this 4-bit field is 15, which limits the header to 60 bytes,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thus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Options field to 40 bytes. For some options, such as one that records the route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packet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taken, 40 bytes is far too small, making that option useless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 of service field is one of the few fields that has changed its meaning (slightly)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 It was and is still intended to distinguish between different classes of service.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of reliability and speed are possible. For digitized voice, fast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beats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delivery. For file transfer, error-free transmission is more important than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transmission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IPv4 </a:t>
            </a:r>
            <a:r>
              <a:rPr lang="en-US" sz="2400" b="1" dirty="0">
                <a:solidFill>
                  <a:srgbClr val="002060"/>
                </a:solidFill>
              </a:rPr>
              <a:t>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6-bit field contained (from left to right), a three-bit Precedence field and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flags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D, T, and R. The Precedence field was a priority, from 0 (normal) to 7 (network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packet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flag bits allowed the host to specify what it cared most about from the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{Delay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Throughput, Reliability}.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theory, these fields allow routers to make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choices between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example, a satellite link with high throughput and high delay or a leased line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low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 and low delay.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practice, current routers often ignore the Type of service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altogether.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Eventually, IETF threw in the towel and changed the field slightly to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accommodate differentiated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services. Six of the bits are used to indicate which of the service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discussed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earlier each packet belongs to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classes include the four queueing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priorities, three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discard probabilities, and the historical classes.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length includes everything in the datagram—both header and data. The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length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65,535 bytes. At present, this upper limit is tolerable, but with future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gigabit networks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larger datagrams may be needed.</a:t>
            </a: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IPv4 </a:t>
            </a:r>
            <a:r>
              <a:rPr lang="en-US" sz="2400" b="1" dirty="0">
                <a:solidFill>
                  <a:srgbClr val="002060"/>
                </a:solidFill>
              </a:rPr>
              <a:t>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Identification field is needed to allow the destination host to determine which datagram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newly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arrived fragment belongs to. All the fragments of a datagram contain the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Identification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unused bit and then two 1-bit fields. DF stands for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 Fragment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order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routers not to fragment the datagram because the destination is incapable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putting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pieces back together again.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when a computer boots, its ROM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 ask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memory image to be sent to it as a single datagram.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marking the datagram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 bit, the sender knows it will arrive in one piece, even if this means that the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datagram must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a small-packet network on the best path and take a suboptimal route. 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machines are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to accept fragments of 576 bytes or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 stands for 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Fragments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All fragments except the last one have this bit set. It is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 to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 when all fragments of a datagram have arrived.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 offset tells where in the current datagram this fragment belongs. All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fragments except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one in a datagram must be a multiple of 8 bytes, the elementary fragment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unit. Since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bits are provided, there is a maximum of 8192 fragments per datagram, giving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maximum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datagram length of 65,536 bytes, one more than the Total length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IPv4 </a:t>
            </a:r>
            <a:r>
              <a:rPr lang="en-US" sz="2400" b="1" dirty="0">
                <a:solidFill>
                  <a:srgbClr val="002060"/>
                </a:solidFill>
              </a:rPr>
              <a:t>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885" y="910773"/>
            <a:ext cx="890451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Time to live field is a counter used to limit packet lifetimes. It is supposed to count time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seconds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allowing a maximum lifetime of 255 sec.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decremented on each hop and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supposed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decremented multiple times when queued for a long time in a router. </a:t>
            </a: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just counts hops. When it hits zero, the packet is discarded and a warning packet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sent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to the source host. This feature prevents datagrams from wandering around 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forever, something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otherwise might happen if the routing tables ever become corrupted</a:t>
            </a:r>
            <a:r>
              <a:rPr lang="en-US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network layer has assembled a complete datagram, it needs to know what to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with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 The Protocol field tells it which transport process to give it to. TCP is one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possibility, but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are UDP and some others. The numbering of protocols is global across the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Internet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other assigned numbers were formerly listed in RFC 1700, </a:t>
            </a:r>
            <a:r>
              <a:rPr lang="en-US" alt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nowadays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contained in an on-line data base located at www.iana.org.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76" y="983399"/>
            <a:ext cx="898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2466" y="928916"/>
            <a:ext cx="8789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573" y="983398"/>
            <a:ext cx="8836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3903</Words>
  <Application>Microsoft Office PowerPoint</Application>
  <PresentationFormat>On-screen Show (16:9)</PresentationFormat>
  <Paragraphs>385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CiscoSans ExtraLight</vt:lpstr>
      <vt:lpstr>Courier New</vt:lpstr>
      <vt:lpstr>Nunito</vt:lpstr>
      <vt:lpstr>Roboto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IPv4 Unicast</vt:lpstr>
      <vt:lpstr>IPV4 - Broadcast</vt:lpstr>
      <vt:lpstr>IPV4 Multicast</vt:lpstr>
      <vt:lpstr>                 IPv4 Address Structure                 Network, Host, and Broadcast Addresses</vt:lpstr>
      <vt:lpstr>IPv4 Address Structure The Prefix Length</vt:lpstr>
      <vt:lpstr>IPv4 Address Structure Determining the Network: Logical AND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GS</dc:creator>
  <cp:lastModifiedBy>Microsoft account</cp:lastModifiedBy>
  <cp:revision>369</cp:revision>
  <dcterms:modified xsi:type="dcterms:W3CDTF">2024-08-05T05:13:09Z</dcterms:modified>
</cp:coreProperties>
</file>