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8"/>
  </p:notesMasterIdLst>
  <p:handoutMasterIdLst>
    <p:handoutMasterId r:id="rId19"/>
  </p:handoutMasterIdLst>
  <p:sldIdLst>
    <p:sldId id="351" r:id="rId2"/>
    <p:sldId id="354" r:id="rId3"/>
    <p:sldId id="352" r:id="rId4"/>
    <p:sldId id="353" r:id="rId5"/>
    <p:sldId id="356" r:id="rId6"/>
    <p:sldId id="355" r:id="rId7"/>
    <p:sldId id="357" r:id="rId8"/>
    <p:sldId id="358" r:id="rId9"/>
    <p:sldId id="359" r:id="rId10"/>
    <p:sldId id="360" r:id="rId11"/>
    <p:sldId id="361" r:id="rId12"/>
    <p:sldId id="362" r:id="rId13"/>
    <p:sldId id="363" r:id="rId14"/>
    <p:sldId id="364" r:id="rId15"/>
    <p:sldId id="365" r:id="rId16"/>
    <p:sldId id="36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4660"/>
  </p:normalViewPr>
  <p:slideViewPr>
    <p:cSldViewPr snapToGrid="0">
      <p:cViewPr varScale="1">
        <p:scale>
          <a:sx n="105" d="100"/>
          <a:sy n="105" d="100"/>
        </p:scale>
        <p:origin x="350"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05-08-2024</a:t>
            </a:fld>
            <a:endParaRPr lang="en-IN"/>
          </a:p>
        </p:txBody>
      </p:sp>
      <p:sp>
        <p:nvSpPr>
          <p:cNvPr id="4" name="Footer Placeholder 3">
            <a:extLst>
              <a:ext uri="{FF2B5EF4-FFF2-40B4-BE49-F238E27FC236}">
                <a16:creationId xmlns:a16="http://schemas.microsoft.com/office/drawing/2014/main" xmlns=""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420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7734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5403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0531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9425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5158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8762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259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8040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91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9145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500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0052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9776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1524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6334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a16="http://schemas.microsoft.com/office/drawing/2014/main" xmlns=""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a16="http://schemas.microsoft.com/office/drawing/2014/main" xmlns=""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xmlns=""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a16="http://schemas.microsoft.com/office/drawing/2014/main" xmlns=""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a16="http://schemas.microsoft.com/office/drawing/2014/main" xmlns=""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a16="http://schemas.microsoft.com/office/drawing/2014/main" xmlns=""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xmlns=""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a16="http://schemas.microsoft.com/office/drawing/2014/main" xmlns=""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Subnets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C0000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3539430"/>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IP </a:t>
            </a:r>
            <a:r>
              <a:rPr lang="en-US" dirty="0">
                <a:solidFill>
                  <a:srgbClr val="C00000"/>
                </a:solidFill>
                <a:latin typeface="Times New Roman" panose="02020603050405020304" pitchFamily="18" charset="0"/>
                <a:cs typeface="Times New Roman" panose="02020603050405020304" pitchFamily="18" charset="0"/>
              </a:rPr>
              <a:t>addressing can cause problems as networks grow. For example, consider </a:t>
            </a:r>
            <a:r>
              <a:rPr lang="en-US" dirty="0" smtClean="0">
                <a:solidFill>
                  <a:srgbClr val="C00000"/>
                </a:solidFill>
                <a:latin typeface="Times New Roman" panose="02020603050405020304" pitchFamily="18" charset="0"/>
                <a:cs typeface="Times New Roman" panose="02020603050405020304" pitchFamily="18" charset="0"/>
              </a:rPr>
              <a:t>a university </a:t>
            </a:r>
            <a:r>
              <a:rPr lang="en-US" dirty="0">
                <a:solidFill>
                  <a:srgbClr val="C00000"/>
                </a:solidFill>
                <a:latin typeface="Times New Roman" panose="02020603050405020304" pitchFamily="18" charset="0"/>
                <a:cs typeface="Times New Roman" panose="02020603050405020304" pitchFamily="18" charset="0"/>
              </a:rPr>
              <a:t>that started out with one class B network used by the Computer Science Dept. </a:t>
            </a:r>
            <a:r>
              <a:rPr lang="en-US" dirty="0" smtClean="0">
                <a:solidFill>
                  <a:srgbClr val="C00000"/>
                </a:solidFill>
                <a:latin typeface="Times New Roman" panose="02020603050405020304" pitchFamily="18" charset="0"/>
                <a:cs typeface="Times New Roman" panose="02020603050405020304" pitchFamily="18" charset="0"/>
              </a:rPr>
              <a:t>for the </a:t>
            </a:r>
            <a:r>
              <a:rPr lang="en-US" dirty="0">
                <a:solidFill>
                  <a:srgbClr val="C00000"/>
                </a:solidFill>
                <a:latin typeface="Times New Roman" panose="02020603050405020304" pitchFamily="18" charset="0"/>
                <a:cs typeface="Times New Roman" panose="02020603050405020304" pitchFamily="18" charset="0"/>
              </a:rPr>
              <a:t>computers on its Ethernet</a:t>
            </a:r>
            <a:r>
              <a:rPr lang="en-US" dirty="0" smtClean="0">
                <a:solidFill>
                  <a:srgbClr val="C00000"/>
                </a:solidFill>
                <a:latin typeface="Times New Roman" panose="02020603050405020304" pitchFamily="18" charset="0"/>
                <a:cs typeface="Times New Roman" panose="02020603050405020304" pitchFamily="18" charset="0"/>
              </a:rPr>
              <a:t>. The </a:t>
            </a:r>
            <a:r>
              <a:rPr lang="en-US" dirty="0">
                <a:solidFill>
                  <a:srgbClr val="C00000"/>
                </a:solidFill>
                <a:latin typeface="Times New Roman" panose="02020603050405020304" pitchFamily="18" charset="0"/>
                <a:cs typeface="Times New Roman" panose="02020603050405020304" pitchFamily="18" charset="0"/>
              </a:rPr>
              <a:t>Electrical Engineering Dept. wanted to get </a:t>
            </a:r>
            <a:r>
              <a:rPr lang="en-US" dirty="0" smtClean="0">
                <a:solidFill>
                  <a:srgbClr val="C00000"/>
                </a:solidFill>
                <a:latin typeface="Times New Roman" panose="02020603050405020304" pitchFamily="18" charset="0"/>
                <a:cs typeface="Times New Roman" panose="02020603050405020304" pitchFamily="18" charset="0"/>
              </a:rPr>
              <a:t>on the </a:t>
            </a:r>
            <a:r>
              <a:rPr lang="en-US" dirty="0">
                <a:solidFill>
                  <a:srgbClr val="C00000"/>
                </a:solidFill>
                <a:latin typeface="Times New Roman" panose="02020603050405020304" pitchFamily="18" charset="0"/>
                <a:cs typeface="Times New Roman" panose="02020603050405020304" pitchFamily="18" charset="0"/>
              </a:rPr>
              <a:t>Internet, so they bought a repeater to extend the CS Ethernet to their building.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As time went </a:t>
            </a:r>
            <a:r>
              <a:rPr lang="en-US" dirty="0">
                <a:solidFill>
                  <a:srgbClr val="C00000"/>
                </a:solidFill>
                <a:latin typeface="Times New Roman" panose="02020603050405020304" pitchFamily="18" charset="0"/>
                <a:cs typeface="Times New Roman" panose="02020603050405020304" pitchFamily="18" charset="0"/>
              </a:rPr>
              <a:t>on, many other departments acquired computers and the limit of four repeaters </a:t>
            </a:r>
            <a:r>
              <a:rPr lang="en-US" dirty="0" smtClean="0">
                <a:solidFill>
                  <a:srgbClr val="C00000"/>
                </a:solidFill>
                <a:latin typeface="Times New Roman" panose="02020603050405020304" pitchFamily="18" charset="0"/>
                <a:cs typeface="Times New Roman" panose="02020603050405020304" pitchFamily="18" charset="0"/>
              </a:rPr>
              <a:t>per Ethernet </a:t>
            </a:r>
            <a:r>
              <a:rPr lang="en-US" dirty="0">
                <a:solidFill>
                  <a:srgbClr val="C00000"/>
                </a:solidFill>
                <a:latin typeface="Times New Roman" panose="02020603050405020304" pitchFamily="18" charset="0"/>
                <a:cs typeface="Times New Roman" panose="02020603050405020304" pitchFamily="18" charset="0"/>
              </a:rPr>
              <a:t>was quickly reached.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 </a:t>
            </a:r>
            <a:r>
              <a:rPr lang="en-US" dirty="0">
                <a:solidFill>
                  <a:srgbClr val="002060"/>
                </a:solidFill>
                <a:latin typeface="Times New Roman" panose="02020603050405020304" pitchFamily="18" charset="0"/>
                <a:cs typeface="Times New Roman" panose="02020603050405020304" pitchFamily="18" charset="0"/>
              </a:rPr>
              <a:t>different organization was </a:t>
            </a:r>
            <a:r>
              <a:rPr lang="en-US" dirty="0" smtClean="0">
                <a:solidFill>
                  <a:srgbClr val="002060"/>
                </a:solidFill>
                <a:latin typeface="Times New Roman" panose="02020603050405020304" pitchFamily="18" charset="0"/>
                <a:cs typeface="Times New Roman" panose="02020603050405020304" pitchFamily="18" charset="0"/>
              </a:rPr>
              <a:t>required. Getting </a:t>
            </a:r>
            <a:r>
              <a:rPr lang="en-US" dirty="0">
                <a:solidFill>
                  <a:srgbClr val="002060"/>
                </a:solidFill>
                <a:latin typeface="Times New Roman" panose="02020603050405020304" pitchFamily="18" charset="0"/>
                <a:cs typeface="Times New Roman" panose="02020603050405020304" pitchFamily="18" charset="0"/>
              </a:rPr>
              <a:t>a second network address would be hard to do since network addresses are scarce </a:t>
            </a:r>
            <a:r>
              <a:rPr lang="en-US" dirty="0" smtClean="0">
                <a:solidFill>
                  <a:srgbClr val="002060"/>
                </a:solidFill>
                <a:latin typeface="Times New Roman" panose="02020603050405020304" pitchFamily="18" charset="0"/>
                <a:cs typeface="Times New Roman" panose="02020603050405020304" pitchFamily="18" charset="0"/>
              </a:rPr>
              <a:t>and the </a:t>
            </a:r>
            <a:r>
              <a:rPr lang="en-US" dirty="0">
                <a:solidFill>
                  <a:srgbClr val="002060"/>
                </a:solidFill>
                <a:latin typeface="Times New Roman" panose="02020603050405020304" pitchFamily="18" charset="0"/>
                <a:cs typeface="Times New Roman" panose="02020603050405020304" pitchFamily="18" charset="0"/>
              </a:rPr>
              <a:t>university already had enough addresses for over 60,000 hosts. The problem is the </a:t>
            </a:r>
            <a:r>
              <a:rPr lang="en-US" dirty="0" smtClean="0">
                <a:solidFill>
                  <a:srgbClr val="002060"/>
                </a:solidFill>
                <a:latin typeface="Times New Roman" panose="02020603050405020304" pitchFamily="18" charset="0"/>
                <a:cs typeface="Times New Roman" panose="02020603050405020304" pitchFamily="18" charset="0"/>
              </a:rPr>
              <a:t>rule that </a:t>
            </a:r>
            <a:r>
              <a:rPr lang="en-US" dirty="0">
                <a:solidFill>
                  <a:srgbClr val="002060"/>
                </a:solidFill>
                <a:latin typeface="Times New Roman" panose="02020603050405020304" pitchFamily="18" charset="0"/>
                <a:cs typeface="Times New Roman" panose="02020603050405020304" pitchFamily="18" charset="0"/>
              </a:rPr>
              <a:t>a single class A, B, or C address refers to one network, not to a collection of LANs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As more </a:t>
            </a:r>
            <a:r>
              <a:rPr lang="en-US" dirty="0">
                <a:solidFill>
                  <a:srgbClr val="002060"/>
                </a:solidFill>
                <a:latin typeface="Times New Roman" panose="02020603050405020304" pitchFamily="18" charset="0"/>
                <a:cs typeface="Times New Roman" panose="02020603050405020304" pitchFamily="18" charset="0"/>
              </a:rPr>
              <a:t>and more organizations ran into this situation, a small change was made to </a:t>
            </a:r>
            <a:r>
              <a:rPr lang="en-US" dirty="0" smtClean="0">
                <a:solidFill>
                  <a:srgbClr val="002060"/>
                </a:solidFill>
                <a:latin typeface="Times New Roman" panose="02020603050405020304" pitchFamily="18" charset="0"/>
                <a:cs typeface="Times New Roman" panose="02020603050405020304" pitchFamily="18" charset="0"/>
              </a:rPr>
              <a:t>the addressing </a:t>
            </a:r>
            <a:r>
              <a:rPr lang="en-US" dirty="0">
                <a:solidFill>
                  <a:srgbClr val="002060"/>
                </a:solidFill>
                <a:latin typeface="Times New Roman" panose="02020603050405020304" pitchFamily="18" charset="0"/>
                <a:cs typeface="Times New Roman" panose="02020603050405020304" pitchFamily="18" charset="0"/>
              </a:rPr>
              <a:t>system to deal with </a:t>
            </a:r>
            <a:r>
              <a:rPr lang="en-US" dirty="0" err="1" smtClean="0">
                <a:solidFill>
                  <a:srgbClr val="002060"/>
                </a:solidFill>
                <a:latin typeface="Times New Roman" panose="02020603050405020304" pitchFamily="18" charset="0"/>
                <a:cs typeface="Times New Roman" panose="02020603050405020304" pitchFamily="18" charset="0"/>
              </a:rPr>
              <a:t>it.The</a:t>
            </a: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solution is to allow a network to be split into several parts for internal use but still act </a:t>
            </a:r>
            <a:r>
              <a:rPr lang="en-US" dirty="0" smtClean="0">
                <a:solidFill>
                  <a:srgbClr val="002060"/>
                </a:solidFill>
                <a:latin typeface="Times New Roman" panose="02020603050405020304" pitchFamily="18" charset="0"/>
                <a:cs typeface="Times New Roman" panose="02020603050405020304" pitchFamily="18" charset="0"/>
              </a:rPr>
              <a:t>like a </a:t>
            </a:r>
            <a:r>
              <a:rPr lang="en-US" dirty="0">
                <a:solidFill>
                  <a:srgbClr val="002060"/>
                </a:solidFill>
                <a:latin typeface="Times New Roman" panose="02020603050405020304" pitchFamily="18" charset="0"/>
                <a:cs typeface="Times New Roman" panose="02020603050405020304" pitchFamily="18" charset="0"/>
              </a:rPr>
              <a:t>single network to the outside world.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Each </a:t>
            </a:r>
            <a:r>
              <a:rPr lang="en-US" dirty="0">
                <a:solidFill>
                  <a:srgbClr val="002060"/>
                </a:solidFill>
                <a:latin typeface="Times New Roman" panose="02020603050405020304" pitchFamily="18" charset="0"/>
                <a:cs typeface="Times New Roman" panose="02020603050405020304" pitchFamily="18" charset="0"/>
              </a:rPr>
              <a:t>of the Ethernets has its </a:t>
            </a:r>
            <a:r>
              <a:rPr lang="en-US" dirty="0" smtClean="0">
                <a:solidFill>
                  <a:srgbClr val="002060"/>
                </a:solidFill>
                <a:latin typeface="Times New Roman" panose="02020603050405020304" pitchFamily="18" charset="0"/>
                <a:cs typeface="Times New Roman" panose="02020603050405020304" pitchFamily="18" charset="0"/>
              </a:rPr>
              <a:t>own router </a:t>
            </a:r>
            <a:r>
              <a:rPr lang="en-US" dirty="0">
                <a:solidFill>
                  <a:srgbClr val="002060"/>
                </a:solidFill>
                <a:latin typeface="Times New Roman" panose="02020603050405020304" pitchFamily="18" charset="0"/>
                <a:cs typeface="Times New Roman" panose="02020603050405020304" pitchFamily="18" charset="0"/>
              </a:rPr>
              <a:t>connected to the </a:t>
            </a:r>
            <a:r>
              <a:rPr lang="en-US" dirty="0" smtClean="0">
                <a:solidFill>
                  <a:srgbClr val="002060"/>
                </a:solidFill>
                <a:latin typeface="Times New Roman" panose="02020603050405020304" pitchFamily="18" charset="0"/>
                <a:cs typeface="Times New Roman" panose="02020603050405020304" pitchFamily="18" charset="0"/>
              </a:rPr>
              <a:t>main router.</a:t>
            </a:r>
            <a:endParaRPr lang="en-IN"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855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Classless </a:t>
            </a:r>
            <a:r>
              <a:rPr lang="en-US" sz="2400" b="1" dirty="0" smtClean="0">
                <a:solidFill>
                  <a:srgbClr val="002060"/>
                </a:solidFill>
              </a:rPr>
              <a:t>Inter Domain Routing-CIDR</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137885" y="914402"/>
            <a:ext cx="8904511" cy="1600438"/>
          </a:xfrm>
          <a:prstGeom prst="rect">
            <a:avLst/>
          </a:prstGeom>
        </p:spPr>
        <p:txBody>
          <a:bodyPr wrap="square">
            <a:spAutoFit/>
          </a:bodyPr>
          <a:lstStyle/>
          <a:p>
            <a:pPr algn="just"/>
            <a:endParaRPr lang="en-US" dirty="0">
              <a:solidFill>
                <a:srgbClr val="002060"/>
              </a:solidFill>
            </a:endParaRP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16" name="Rectangle 15"/>
          <p:cNvSpPr/>
          <p:nvPr/>
        </p:nvSpPr>
        <p:spPr>
          <a:xfrm>
            <a:off x="87087" y="928915"/>
            <a:ext cx="8955309" cy="307777"/>
          </a:xfrm>
          <a:prstGeom prst="rect">
            <a:avLst/>
          </a:prstGeom>
        </p:spPr>
        <p:txBody>
          <a:bodyPr wrap="square">
            <a:spAutoFit/>
          </a:bodyPr>
          <a:lstStyle/>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22467" y="983397"/>
            <a:ext cx="8806991" cy="3970318"/>
          </a:xfrm>
          <a:prstGeom prst="rect">
            <a:avLst/>
          </a:prstGeom>
        </p:spPr>
        <p:txBody>
          <a:bodyPr wrap="square">
            <a:spAutoFit/>
          </a:bodyPr>
          <a:lstStyle/>
          <a:p>
            <a:pPr lvl="0"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Examples of CIDR</a:t>
            </a:r>
            <a:r>
              <a:rPr lang="en-US" altLang="en-US" b="1"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smtClean="0">
                <a:solidFill>
                  <a:srgbClr val="C00000"/>
                </a:solidFill>
                <a:latin typeface="Times New Roman" panose="02020603050405020304" pitchFamily="18" charset="0"/>
                <a:cs typeface="Times New Roman" panose="02020603050405020304" pitchFamily="18" charset="0"/>
              </a:rPr>
              <a:t>Small </a:t>
            </a:r>
            <a:r>
              <a:rPr lang="en-US" altLang="en-US" b="1" dirty="0">
                <a:solidFill>
                  <a:srgbClr val="C00000"/>
                </a:solidFill>
                <a:latin typeface="Times New Roman" panose="02020603050405020304" pitchFamily="18" charset="0"/>
                <a:cs typeface="Times New Roman" panose="02020603050405020304" pitchFamily="18" charset="0"/>
              </a:rPr>
              <a:t>Subnet</a:t>
            </a:r>
            <a:r>
              <a:rPr lang="en-US" altLang="en-US" dirty="0">
                <a:solidFill>
                  <a:srgbClr val="C00000"/>
                </a:solidFill>
                <a:latin typeface="Times New Roman" panose="02020603050405020304" pitchFamily="18" charset="0"/>
                <a:cs typeface="Times New Roman" panose="02020603050405020304" pitchFamily="18" charset="0"/>
              </a:rPr>
              <a:t>:</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192.168.1.0/28</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Subnet Mask: 255.255.255.240</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IP Range: 192.168.1.1 to 192.168.1.14</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14 usable IP addresses (minus network and broadcast addresses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742950" lvl="1" indent="-285750" algn="just" eaLnBrk="0" fontAlgn="base" hangingPunct="0">
              <a:spcBef>
                <a:spcPct val="0"/>
              </a:spcBef>
              <a:spcAft>
                <a:spcPct val="0"/>
              </a:spcAft>
              <a:buClrTx/>
              <a:buFont typeface="Arial" panose="020B0604020202020204" pitchFamily="34" charset="0"/>
              <a:buChar char="•"/>
            </a:pPr>
            <a:endParaRPr lang="en-US" altLang="en-US" dirty="0" smtClean="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r>
              <a:rPr lang="en-US" altLang="en-US" b="1" dirty="0" smtClean="0">
                <a:solidFill>
                  <a:srgbClr val="002060"/>
                </a:solidFill>
                <a:latin typeface="Times New Roman" panose="02020603050405020304" pitchFamily="18" charset="0"/>
                <a:cs typeface="Times New Roman" panose="02020603050405020304" pitchFamily="18" charset="0"/>
              </a:rPr>
              <a:t>Larger </a:t>
            </a:r>
            <a:r>
              <a:rPr lang="en-US" altLang="en-US" b="1" dirty="0">
                <a:solidFill>
                  <a:srgbClr val="002060"/>
                </a:solidFill>
                <a:latin typeface="Times New Roman" panose="02020603050405020304" pitchFamily="18" charset="0"/>
                <a:cs typeface="Times New Roman" panose="02020603050405020304" pitchFamily="18" charset="0"/>
              </a:rPr>
              <a:t>Subnet</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10.0.0.0/22</a:t>
            </a:r>
            <a:endParaRPr lang="en-US" altLang="en-US" dirty="0">
              <a:solidFill>
                <a:srgbClr val="002060"/>
              </a:solidFill>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Subnet Mask: 255.255.252.0</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IP Range: 10.0.0.1 to 10.0.3.254</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1022 usable IP addresses</a:t>
            </a:r>
          </a:p>
          <a:p>
            <a:pPr lvl="0" algn="just" eaLnBrk="0" fontAlgn="base" hangingPunct="0">
              <a:spcBef>
                <a:spcPct val="0"/>
              </a:spcBef>
              <a:spcAft>
                <a:spcPct val="0"/>
              </a:spcAft>
              <a:buClrTx/>
            </a:pPr>
            <a:r>
              <a:rPr lang="en-US" altLang="en-US" b="1" dirty="0" smtClean="0">
                <a:solidFill>
                  <a:srgbClr val="002060"/>
                </a:solidFill>
                <a:latin typeface="Times New Roman" panose="02020603050405020304" pitchFamily="18" charset="0"/>
                <a:cs typeface="Times New Roman" panose="02020603050405020304" pitchFamily="18" charset="0"/>
              </a:rPr>
              <a:t>Benefits </a:t>
            </a:r>
            <a:r>
              <a:rPr lang="en-US" altLang="en-US" b="1" dirty="0">
                <a:solidFill>
                  <a:srgbClr val="002060"/>
                </a:solidFill>
                <a:latin typeface="Times New Roman" panose="02020603050405020304" pitchFamily="18" charset="0"/>
                <a:cs typeface="Times New Roman" panose="02020603050405020304" pitchFamily="18" charset="0"/>
              </a:rPr>
              <a:t>of CIDR:</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Reduces Wastage</a:t>
            </a:r>
            <a:r>
              <a:rPr lang="en-US" altLang="en-US" dirty="0">
                <a:solidFill>
                  <a:srgbClr val="002060"/>
                </a:solidFill>
                <a:latin typeface="Times New Roman" panose="02020603050405020304" pitchFamily="18" charset="0"/>
                <a:cs typeface="Times New Roman" panose="02020603050405020304" pitchFamily="18" charset="0"/>
              </a:rPr>
              <a:t>: By allowing </a:t>
            </a:r>
            <a:r>
              <a:rPr lang="en-US" altLang="en-US" dirty="0" err="1">
                <a:solidFill>
                  <a:srgbClr val="002060"/>
                </a:solidFill>
                <a:latin typeface="Times New Roman" panose="02020603050405020304" pitchFamily="18" charset="0"/>
                <a:cs typeface="Times New Roman" panose="02020603050405020304" pitchFamily="18" charset="0"/>
              </a:rPr>
              <a:t>subnetting</a:t>
            </a:r>
            <a:r>
              <a:rPr lang="en-US" altLang="en-US" dirty="0">
                <a:solidFill>
                  <a:srgbClr val="002060"/>
                </a:solidFill>
                <a:latin typeface="Times New Roman" panose="02020603050405020304" pitchFamily="18" charset="0"/>
                <a:cs typeface="Times New Roman" panose="02020603050405020304" pitchFamily="18" charset="0"/>
              </a:rPr>
              <a:t> with various lengths, CIDR reduces the waste of IP addresses</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Simplifies Routing</a:t>
            </a:r>
            <a:r>
              <a:rPr lang="en-US" altLang="en-US" dirty="0">
                <a:solidFill>
                  <a:srgbClr val="002060"/>
                </a:solidFill>
                <a:latin typeface="Times New Roman" panose="02020603050405020304" pitchFamily="18" charset="0"/>
                <a:cs typeface="Times New Roman" panose="02020603050405020304" pitchFamily="18" charset="0"/>
              </a:rPr>
              <a:t>: Aggregates multiple routes into a single route to minimize the size of routing </a:t>
            </a:r>
            <a:r>
              <a:rPr lang="en-US" altLang="en-US" dirty="0" smtClean="0">
                <a:solidFill>
                  <a:srgbClr val="002060"/>
                </a:solidFill>
                <a:latin typeface="Times New Roman" panose="02020603050405020304" pitchFamily="18" charset="0"/>
                <a:cs typeface="Times New Roman" panose="02020603050405020304" pitchFamily="18" charset="0"/>
              </a:rPr>
              <a:t>tables.</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Enhances Scalability</a:t>
            </a:r>
            <a:r>
              <a:rPr lang="en-US" altLang="en-US" dirty="0">
                <a:solidFill>
                  <a:srgbClr val="002060"/>
                </a:solidFill>
                <a:latin typeface="Times New Roman" panose="02020603050405020304" pitchFamily="18" charset="0"/>
                <a:cs typeface="Times New Roman" panose="02020603050405020304" pitchFamily="18" charset="0"/>
              </a:rPr>
              <a:t>: Improves the scalability of routing and addressing compared to classful addressing</a:t>
            </a:r>
            <a:r>
              <a:rPr lang="en-US" altLang="en-US" dirty="0" smtClean="0">
                <a:solidFill>
                  <a:srgbClr val="002060"/>
                </a:solidFill>
                <a:latin typeface="Times New Roman" panose="02020603050405020304" pitchFamily="18" charset="0"/>
                <a:cs typeface="Times New Roman" panose="02020603050405020304" pitchFamily="18" charset="0"/>
              </a:rPr>
              <a:t>.</a:t>
            </a:r>
            <a:endParaRPr lang="en-US" alt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7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Classless </a:t>
            </a:r>
            <a:r>
              <a:rPr lang="en-US" sz="2400" b="1" dirty="0" smtClean="0">
                <a:solidFill>
                  <a:srgbClr val="002060"/>
                </a:solidFill>
              </a:rPr>
              <a:t>Inter Domain Routing-CIDR</a:t>
            </a:r>
            <a:endParaRPr lang="en-US" sz="2400" b="1" dirty="0">
              <a:solidFill>
                <a:srgbClr val="002060"/>
              </a:solidFill>
            </a:endParaRPr>
          </a:p>
        </p:txBody>
      </p:sp>
      <p:sp>
        <p:nvSpPr>
          <p:cNvPr id="6" name="Rectangle 5"/>
          <p:cNvSpPr/>
          <p:nvPr/>
        </p:nvSpPr>
        <p:spPr>
          <a:xfrm>
            <a:off x="87085" y="919844"/>
            <a:ext cx="8933543" cy="2677656"/>
          </a:xfrm>
          <a:prstGeom prst="rect">
            <a:avLst/>
          </a:prstGeom>
        </p:spPr>
        <p:txBody>
          <a:bodyPr wrap="square">
            <a:spAutoFit/>
          </a:bodyPr>
          <a:lstStyle/>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To make the forwarding algorithm easier to understand, let us consider an example in </a:t>
            </a:r>
            <a:r>
              <a:rPr lang="en-US" dirty="0" smtClean="0">
                <a:solidFill>
                  <a:srgbClr val="C00000"/>
                </a:solidFill>
                <a:latin typeface="Times New Roman" panose="02020603050405020304" pitchFamily="18" charset="0"/>
                <a:cs typeface="Times New Roman" panose="02020603050405020304" pitchFamily="18" charset="0"/>
              </a:rPr>
              <a:t>which millions </a:t>
            </a:r>
            <a:r>
              <a:rPr lang="en-US" dirty="0">
                <a:solidFill>
                  <a:srgbClr val="C00000"/>
                </a:solidFill>
                <a:latin typeface="Times New Roman" panose="02020603050405020304" pitchFamily="18" charset="0"/>
                <a:cs typeface="Times New Roman" panose="02020603050405020304" pitchFamily="18" charset="0"/>
              </a:rPr>
              <a:t>of addresses are available starting at 194.24.0.0.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Suppose </a:t>
            </a:r>
            <a:r>
              <a:rPr lang="en-US" dirty="0">
                <a:solidFill>
                  <a:srgbClr val="C00000"/>
                </a:solidFill>
                <a:latin typeface="Times New Roman" panose="02020603050405020304" pitchFamily="18" charset="0"/>
                <a:cs typeface="Times New Roman" panose="02020603050405020304" pitchFamily="18" charset="0"/>
              </a:rPr>
              <a:t>that Cambridge </a:t>
            </a:r>
            <a:r>
              <a:rPr lang="en-US" dirty="0" smtClean="0">
                <a:solidFill>
                  <a:srgbClr val="C00000"/>
                </a:solidFill>
                <a:latin typeface="Times New Roman" panose="02020603050405020304" pitchFamily="18" charset="0"/>
                <a:cs typeface="Times New Roman" panose="02020603050405020304" pitchFamily="18" charset="0"/>
              </a:rPr>
              <a:t>University needs </a:t>
            </a:r>
            <a:r>
              <a:rPr lang="en-US" dirty="0">
                <a:solidFill>
                  <a:srgbClr val="C00000"/>
                </a:solidFill>
                <a:latin typeface="Times New Roman" panose="02020603050405020304" pitchFamily="18" charset="0"/>
                <a:cs typeface="Times New Roman" panose="02020603050405020304" pitchFamily="18" charset="0"/>
              </a:rPr>
              <a:t>2048 addresses and is assigned the addresses 194.24.0.0 through 194.24.7.255, </a:t>
            </a:r>
            <a:r>
              <a:rPr lang="en-US" dirty="0" smtClean="0">
                <a:solidFill>
                  <a:srgbClr val="C00000"/>
                </a:solidFill>
                <a:latin typeface="Times New Roman" panose="02020603050405020304" pitchFamily="18" charset="0"/>
                <a:cs typeface="Times New Roman" panose="02020603050405020304" pitchFamily="18" charset="0"/>
              </a:rPr>
              <a:t>along with </a:t>
            </a:r>
            <a:r>
              <a:rPr lang="en-US" dirty="0">
                <a:solidFill>
                  <a:srgbClr val="C00000"/>
                </a:solidFill>
                <a:latin typeface="Times New Roman" panose="02020603050405020304" pitchFamily="18" charset="0"/>
                <a:cs typeface="Times New Roman" panose="02020603050405020304" pitchFamily="18" charset="0"/>
              </a:rPr>
              <a:t>mask 255.255.248.0. Next, Oxford University asks for 4096 addresses. Since a block </a:t>
            </a:r>
            <a:r>
              <a:rPr lang="en-US" dirty="0" smtClean="0">
                <a:solidFill>
                  <a:srgbClr val="C00000"/>
                </a:solidFill>
                <a:latin typeface="Times New Roman" panose="02020603050405020304" pitchFamily="18" charset="0"/>
                <a:cs typeface="Times New Roman" panose="02020603050405020304" pitchFamily="18" charset="0"/>
              </a:rPr>
              <a:t>of 4096 </a:t>
            </a:r>
            <a:r>
              <a:rPr lang="en-US" dirty="0">
                <a:solidFill>
                  <a:srgbClr val="C00000"/>
                </a:solidFill>
                <a:latin typeface="Times New Roman" panose="02020603050405020304" pitchFamily="18" charset="0"/>
                <a:cs typeface="Times New Roman" panose="02020603050405020304" pitchFamily="18" charset="0"/>
              </a:rPr>
              <a:t>addresses must lie on a 4096-byte boundary, they cannot be given addresses starting </a:t>
            </a:r>
            <a:r>
              <a:rPr lang="en-US" dirty="0" smtClean="0">
                <a:solidFill>
                  <a:srgbClr val="C00000"/>
                </a:solidFill>
                <a:latin typeface="Times New Roman" panose="02020603050405020304" pitchFamily="18" charset="0"/>
                <a:cs typeface="Times New Roman" panose="02020603050405020304" pitchFamily="18" charset="0"/>
              </a:rPr>
              <a:t>at 194.24.8.0</a:t>
            </a:r>
            <a:r>
              <a:rPr lang="en-US" dirty="0">
                <a:solidFill>
                  <a:srgbClr val="C00000"/>
                </a:solidFill>
                <a:latin typeface="Times New Roman" panose="02020603050405020304" pitchFamily="18" charset="0"/>
                <a:cs typeface="Times New Roman" panose="02020603050405020304" pitchFamily="18" charset="0"/>
              </a:rPr>
              <a: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Instead</a:t>
            </a:r>
            <a:r>
              <a:rPr lang="en-US" dirty="0">
                <a:solidFill>
                  <a:srgbClr val="002060"/>
                </a:solidFill>
                <a:latin typeface="Times New Roman" panose="02020603050405020304" pitchFamily="18" charset="0"/>
                <a:cs typeface="Times New Roman" panose="02020603050405020304" pitchFamily="18" charset="0"/>
              </a:rPr>
              <a:t>, they get 194.24.16.0 through 194.24.31.255 along with subnet </a:t>
            </a:r>
            <a:r>
              <a:rPr lang="en-US" dirty="0" smtClean="0">
                <a:solidFill>
                  <a:srgbClr val="002060"/>
                </a:solidFill>
                <a:latin typeface="Times New Roman" panose="02020603050405020304" pitchFamily="18" charset="0"/>
                <a:cs typeface="Times New Roman" panose="02020603050405020304" pitchFamily="18" charset="0"/>
              </a:rPr>
              <a:t>mask 255.255.240.0</a:t>
            </a:r>
            <a:r>
              <a:rPr lang="en-US" dirty="0">
                <a:solidFill>
                  <a:srgbClr val="002060"/>
                </a:solidFill>
                <a:latin typeface="Times New Roman" panose="02020603050405020304" pitchFamily="18" charset="0"/>
                <a:cs typeface="Times New Roman" panose="02020603050405020304" pitchFamily="18" charset="0"/>
              </a:rPr>
              <a:t>. Now the University of Edinburgh asks for 1024 addresses and is </a:t>
            </a:r>
            <a:r>
              <a:rPr lang="en-US" dirty="0" smtClean="0">
                <a:solidFill>
                  <a:srgbClr val="002060"/>
                </a:solidFill>
                <a:latin typeface="Times New Roman" panose="02020603050405020304" pitchFamily="18" charset="0"/>
                <a:cs typeface="Times New Roman" panose="02020603050405020304" pitchFamily="18" charset="0"/>
              </a:rPr>
              <a:t>assigned addresses </a:t>
            </a:r>
            <a:r>
              <a:rPr lang="en-US" dirty="0">
                <a:solidFill>
                  <a:srgbClr val="002060"/>
                </a:solidFill>
                <a:latin typeface="Times New Roman" panose="02020603050405020304" pitchFamily="18" charset="0"/>
                <a:cs typeface="Times New Roman" panose="02020603050405020304" pitchFamily="18" charset="0"/>
              </a:rPr>
              <a:t>194.24.8.0 through 194.24.11.255 and mask 255.255.252.0. These </a:t>
            </a:r>
            <a:r>
              <a:rPr lang="en-US" dirty="0" smtClean="0">
                <a:solidFill>
                  <a:srgbClr val="002060"/>
                </a:solidFill>
                <a:latin typeface="Times New Roman" panose="02020603050405020304" pitchFamily="18" charset="0"/>
                <a:cs typeface="Times New Roman" panose="02020603050405020304" pitchFamily="18" charset="0"/>
              </a:rPr>
              <a:t>assignments are summarized.</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137885" y="914402"/>
            <a:ext cx="8904511" cy="1600438"/>
          </a:xfrm>
          <a:prstGeom prst="rect">
            <a:avLst/>
          </a:prstGeom>
        </p:spPr>
        <p:txBody>
          <a:bodyPr wrap="square">
            <a:spAutoFit/>
          </a:bodyPr>
          <a:lstStyle/>
          <a:p>
            <a:pPr algn="just"/>
            <a:endParaRPr lang="en-US" dirty="0">
              <a:solidFill>
                <a:srgbClr val="002060"/>
              </a:solidFill>
            </a:endParaRP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16" name="Rectangle 15"/>
          <p:cNvSpPr/>
          <p:nvPr/>
        </p:nvSpPr>
        <p:spPr>
          <a:xfrm>
            <a:off x="87087" y="928915"/>
            <a:ext cx="8955309" cy="307777"/>
          </a:xfrm>
          <a:prstGeom prst="rect">
            <a:avLst/>
          </a:prstGeom>
        </p:spPr>
        <p:txBody>
          <a:bodyPr wrap="square">
            <a:spAutoFit/>
          </a:bodyPr>
          <a:lstStyle/>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22467" y="983397"/>
            <a:ext cx="8806991" cy="369332"/>
          </a:xfrm>
          <a:prstGeom prst="rect">
            <a:avLst/>
          </a:prstGeom>
        </p:spPr>
        <p:txBody>
          <a:bodyPr wrap="square">
            <a:spAutoFit/>
          </a:bodyPr>
          <a:lstStyle/>
          <a:p>
            <a:pPr marL="285750" lvl="0" indent="-285750" eaLnBrk="0" fontAlgn="base" hangingPunct="0">
              <a:spcBef>
                <a:spcPct val="0"/>
              </a:spcBef>
              <a:spcAft>
                <a:spcPct val="0"/>
              </a:spcAft>
              <a:buClrTx/>
              <a:buFont typeface="Arial" panose="020B0604020202020204" pitchFamily="34" charset="0"/>
              <a:buChar char="•"/>
            </a:pPr>
            <a:endParaRPr lang="en-US" altLang="en-US" sz="1800" dirty="0">
              <a:solidFill>
                <a:srgbClr val="C00000"/>
              </a:solidFill>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1455318" y="3149291"/>
            <a:ext cx="6530906" cy="1493649"/>
          </a:xfrm>
          <a:prstGeom prst="rect">
            <a:avLst/>
          </a:prstGeom>
        </p:spPr>
      </p:pic>
    </p:spTree>
    <p:extLst>
      <p:ext uri="{BB962C8B-B14F-4D97-AF65-F5344CB8AC3E}">
        <p14:creationId xmlns:p14="http://schemas.microsoft.com/office/powerpoint/2010/main" val="2909954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Classless </a:t>
            </a:r>
            <a:r>
              <a:rPr lang="en-US" sz="2400" b="1" dirty="0" smtClean="0">
                <a:solidFill>
                  <a:srgbClr val="002060"/>
                </a:solidFill>
              </a:rPr>
              <a:t>Inter Domain Routing-CIDR</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137885" y="914402"/>
            <a:ext cx="8904511" cy="1600438"/>
          </a:xfrm>
          <a:prstGeom prst="rect">
            <a:avLst/>
          </a:prstGeom>
        </p:spPr>
        <p:txBody>
          <a:bodyPr wrap="square">
            <a:spAutoFit/>
          </a:bodyPr>
          <a:lstStyle/>
          <a:p>
            <a:pPr algn="just"/>
            <a:endParaRPr lang="en-US" dirty="0">
              <a:solidFill>
                <a:srgbClr val="002060"/>
              </a:solidFill>
            </a:endParaRP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16" name="Rectangle 15"/>
          <p:cNvSpPr/>
          <p:nvPr/>
        </p:nvSpPr>
        <p:spPr>
          <a:xfrm>
            <a:off x="87087" y="928915"/>
            <a:ext cx="8955309" cy="307777"/>
          </a:xfrm>
          <a:prstGeom prst="rect">
            <a:avLst/>
          </a:prstGeom>
        </p:spPr>
        <p:txBody>
          <a:bodyPr wrap="square">
            <a:spAutoFit/>
          </a:bodyPr>
          <a:lstStyle/>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55572" y="983398"/>
            <a:ext cx="8531228" cy="738664"/>
          </a:xfrm>
          <a:prstGeom prst="rect">
            <a:avLst/>
          </a:prstGeom>
        </p:spPr>
        <p:txBody>
          <a:bodyPr wrap="square">
            <a:spAutoFit/>
          </a:bodyPr>
          <a:lstStyle/>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The routing tables all over the world are now updated with the three assigned entries. </a:t>
            </a:r>
            <a:r>
              <a:rPr lang="en-US" altLang="en-US" b="1" dirty="0" smtClean="0">
                <a:solidFill>
                  <a:srgbClr val="C00000"/>
                </a:solidFill>
                <a:latin typeface="Times New Roman" panose="02020603050405020304" pitchFamily="18" charset="0"/>
                <a:cs typeface="Times New Roman" panose="02020603050405020304" pitchFamily="18" charset="0"/>
              </a:rPr>
              <a:t>Each entry </a:t>
            </a:r>
            <a:r>
              <a:rPr lang="en-US" altLang="en-US" b="1" dirty="0">
                <a:solidFill>
                  <a:srgbClr val="C00000"/>
                </a:solidFill>
                <a:latin typeface="Times New Roman" panose="02020603050405020304" pitchFamily="18" charset="0"/>
                <a:cs typeface="Times New Roman" panose="02020603050405020304" pitchFamily="18" charset="0"/>
              </a:rPr>
              <a:t>contains a base address and a subnet mask. These entries (in binary) </a:t>
            </a:r>
            <a:r>
              <a:rPr lang="en-US" altLang="en-US" b="1" dirty="0" smtClean="0">
                <a:solidFill>
                  <a:srgbClr val="C00000"/>
                </a:solidFill>
                <a:latin typeface="Times New Roman" panose="02020603050405020304" pitchFamily="18" charset="0"/>
                <a:cs typeface="Times New Roman" panose="02020603050405020304" pitchFamily="18" charset="0"/>
              </a:rPr>
              <a:t>are</a:t>
            </a:r>
            <a:r>
              <a:rPr lang="en-US" altLang="en-US" b="1" dirty="0">
                <a:solidFill>
                  <a:srgbClr val="C00000"/>
                </a:solidFill>
                <a:latin typeface="Times New Roman" panose="02020603050405020304" pitchFamily="18" charset="0"/>
                <a:cs typeface="Times New Roman" panose="02020603050405020304" pitchFamily="18" charset="0"/>
              </a:rPr>
              <a:t>:</a:t>
            </a: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773100" y="1667656"/>
            <a:ext cx="8138669" cy="719224"/>
          </a:xfrm>
          <a:prstGeom prst="rect">
            <a:avLst/>
          </a:prstGeom>
        </p:spPr>
      </p:pic>
      <p:sp>
        <p:nvSpPr>
          <p:cNvPr id="18" name="Rectangle 17"/>
          <p:cNvSpPr/>
          <p:nvPr/>
        </p:nvSpPr>
        <p:spPr>
          <a:xfrm>
            <a:off x="87086" y="2675878"/>
            <a:ext cx="8842371" cy="2246769"/>
          </a:xfrm>
          <a:prstGeom prst="rect">
            <a:avLst/>
          </a:prstGeom>
        </p:spPr>
        <p:txBody>
          <a:bodyPr wrap="square">
            <a:spAutoFit/>
          </a:bodyPr>
          <a:lstStyle/>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Consider </a:t>
            </a:r>
            <a:r>
              <a:rPr lang="en-IN" dirty="0">
                <a:solidFill>
                  <a:srgbClr val="002060"/>
                </a:solidFill>
                <a:latin typeface="Times New Roman" panose="02020603050405020304" pitchFamily="18" charset="0"/>
                <a:cs typeface="Times New Roman" panose="02020603050405020304" pitchFamily="18" charset="0"/>
              </a:rPr>
              <a:t>what happens when a packet comes in addressed to 194.24.17.4, which </a:t>
            </a:r>
            <a:r>
              <a:rPr lang="en-IN" dirty="0" smtClean="0">
                <a:solidFill>
                  <a:srgbClr val="002060"/>
                </a:solidFill>
                <a:latin typeface="Times New Roman" panose="02020603050405020304" pitchFamily="18" charset="0"/>
                <a:cs typeface="Times New Roman" panose="02020603050405020304" pitchFamily="18" charset="0"/>
              </a:rPr>
              <a:t>in binary </a:t>
            </a:r>
            <a:r>
              <a:rPr lang="en-IN" dirty="0">
                <a:solidFill>
                  <a:srgbClr val="002060"/>
                </a:solidFill>
                <a:latin typeface="Times New Roman" panose="02020603050405020304" pitchFamily="18" charset="0"/>
                <a:cs typeface="Times New Roman" panose="02020603050405020304" pitchFamily="18" charset="0"/>
              </a:rPr>
              <a:t>is represented as the following 32-bit </a:t>
            </a:r>
            <a:r>
              <a:rPr lang="en-IN" dirty="0" smtClean="0">
                <a:solidFill>
                  <a:srgbClr val="002060"/>
                </a:solidFill>
                <a:latin typeface="Times New Roman" panose="02020603050405020304" pitchFamily="18" charset="0"/>
                <a:cs typeface="Times New Roman" panose="02020603050405020304" pitchFamily="18" charset="0"/>
              </a:rPr>
              <a:t>string :</a:t>
            </a: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11000010 00011000 00010001 00000100</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First it is Boolean </a:t>
            </a:r>
            <a:r>
              <a:rPr lang="en-IN" dirty="0" err="1">
                <a:solidFill>
                  <a:srgbClr val="002060"/>
                </a:solidFill>
                <a:latin typeface="Times New Roman" panose="02020603050405020304" pitchFamily="18" charset="0"/>
                <a:cs typeface="Times New Roman" panose="02020603050405020304" pitchFamily="18" charset="0"/>
              </a:rPr>
              <a:t>ANDed</a:t>
            </a:r>
            <a:r>
              <a:rPr lang="en-IN" dirty="0">
                <a:solidFill>
                  <a:srgbClr val="002060"/>
                </a:solidFill>
                <a:latin typeface="Times New Roman" panose="02020603050405020304" pitchFamily="18" charset="0"/>
                <a:cs typeface="Times New Roman" panose="02020603050405020304" pitchFamily="18" charset="0"/>
              </a:rPr>
              <a:t> with the Cambridge mask to get</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11000010 00011000 00010000 00000000</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This value does not match the Cambridge base address, so the original address is next </a:t>
            </a:r>
            <a:r>
              <a:rPr lang="en-IN" dirty="0" err="1">
                <a:solidFill>
                  <a:srgbClr val="002060"/>
                </a:solidFill>
                <a:latin typeface="Times New Roman" panose="02020603050405020304" pitchFamily="18" charset="0"/>
                <a:cs typeface="Times New Roman" panose="02020603050405020304" pitchFamily="18" charset="0"/>
              </a:rPr>
              <a:t>ANDed</a:t>
            </a: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with the Edinburgh mask to get</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11000010 00011000 00010000 00000000</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This value does not match the Edinburgh base address, so Oxford is tried next, yielding</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11000010 00011000 00010000 00000000</a:t>
            </a:r>
          </a:p>
        </p:txBody>
      </p:sp>
    </p:spTree>
    <p:extLst>
      <p:ext uri="{BB962C8B-B14F-4D97-AF65-F5344CB8AC3E}">
        <p14:creationId xmlns:p14="http://schemas.microsoft.com/office/powerpoint/2010/main" val="697110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Classless </a:t>
            </a:r>
            <a:r>
              <a:rPr lang="en-US" sz="2400" b="1" dirty="0" smtClean="0">
                <a:solidFill>
                  <a:srgbClr val="002060"/>
                </a:solidFill>
              </a:rPr>
              <a:t>Inter Domain Routing-CIDR</a:t>
            </a:r>
            <a:endParaRPr lang="en-US" sz="2400" b="1" dirty="0">
              <a:solidFill>
                <a:srgbClr val="002060"/>
              </a:solidFill>
            </a:endParaRPr>
          </a:p>
        </p:txBody>
      </p:sp>
      <p:sp>
        <p:nvSpPr>
          <p:cNvPr id="5" name="Rectangle 4"/>
          <p:cNvSpPr/>
          <p:nvPr/>
        </p:nvSpPr>
        <p:spPr>
          <a:xfrm>
            <a:off x="137885" y="928915"/>
            <a:ext cx="8773885" cy="3970318"/>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Allocated </a:t>
            </a:r>
            <a:r>
              <a:rPr lang="en-US" altLang="en-US" dirty="0">
                <a:solidFill>
                  <a:srgbClr val="C00000"/>
                </a:solidFill>
                <a:latin typeface="Times New Roman" panose="02020603050405020304" pitchFamily="18" charset="0"/>
                <a:cs typeface="Times New Roman" panose="02020603050405020304" pitchFamily="18" charset="0"/>
              </a:rPr>
              <a:t>the IP address range 192.168.10.0/24 and need to divide it into smaller subnets for different departments in your organization. Each department needs a different number of IP addresses. You decide to create the following subnets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Subnet A</a:t>
            </a:r>
            <a:r>
              <a:rPr lang="en-US" altLang="en-US" dirty="0">
                <a:solidFill>
                  <a:srgbClr val="C00000"/>
                </a:solidFill>
                <a:latin typeface="Times New Roman" panose="02020603050405020304" pitchFamily="18" charset="0"/>
                <a:cs typeface="Times New Roman" panose="02020603050405020304" pitchFamily="18" charset="0"/>
              </a:rPr>
              <a:t>: 50 IP addresses</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Subnet B</a:t>
            </a:r>
            <a:r>
              <a:rPr lang="en-US" altLang="en-US" dirty="0">
                <a:solidFill>
                  <a:srgbClr val="C00000"/>
                </a:solidFill>
                <a:latin typeface="Times New Roman" panose="02020603050405020304" pitchFamily="18" charset="0"/>
                <a:cs typeface="Times New Roman" panose="02020603050405020304" pitchFamily="18" charset="0"/>
              </a:rPr>
              <a:t>: 30 IP addresses</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Subnet C</a:t>
            </a:r>
            <a:r>
              <a:rPr lang="en-US" altLang="en-US" dirty="0">
                <a:solidFill>
                  <a:srgbClr val="C00000"/>
                </a:solidFill>
                <a:latin typeface="Times New Roman" panose="02020603050405020304" pitchFamily="18" charset="0"/>
                <a:cs typeface="Times New Roman" panose="02020603050405020304" pitchFamily="18" charset="0"/>
              </a:rPr>
              <a:t>: 10 IP addresses</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b="1"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Steps to Subnet Using CIDR:</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b="1" dirty="0" smtClean="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smtClean="0">
                <a:solidFill>
                  <a:srgbClr val="002060"/>
                </a:solidFill>
                <a:latin typeface="Times New Roman" panose="02020603050405020304" pitchFamily="18" charset="0"/>
                <a:cs typeface="Times New Roman" panose="02020603050405020304" pitchFamily="18" charset="0"/>
              </a:rPr>
              <a:t> </a:t>
            </a:r>
            <a:r>
              <a:rPr lang="en-US" altLang="en-US" b="1" dirty="0">
                <a:solidFill>
                  <a:srgbClr val="002060"/>
                </a:solidFill>
                <a:latin typeface="Times New Roman" panose="02020603050405020304" pitchFamily="18" charset="0"/>
                <a:cs typeface="Times New Roman" panose="02020603050405020304" pitchFamily="18" charset="0"/>
              </a:rPr>
              <a:t>Determine Subnet Sizes</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Subnet A</a:t>
            </a:r>
            <a:r>
              <a:rPr lang="en-US" altLang="en-US" dirty="0">
                <a:solidFill>
                  <a:srgbClr val="002060"/>
                </a:solidFill>
                <a:latin typeface="Times New Roman" panose="02020603050405020304" pitchFamily="18" charset="0"/>
                <a:cs typeface="Times New Roman" panose="02020603050405020304" pitchFamily="18" charset="0"/>
              </a:rPr>
              <a:t>: Needs 50 IP addresses.</a:t>
            </a:r>
          </a:p>
          <a:p>
            <a:pPr lvl="0"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To accommodate 50 IP addresses, you need a subnet that provides at least 64 addresses (since 2^6 = 64). Thus, a /26 subnet mask is needed (because 32 - 6 = 26</a:t>
            </a:r>
            <a:r>
              <a:rPr lang="en-US" altLang="en-US"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Subnet B</a:t>
            </a:r>
            <a:r>
              <a:rPr lang="en-US" altLang="en-US" dirty="0">
                <a:solidFill>
                  <a:srgbClr val="002060"/>
                </a:solidFill>
                <a:latin typeface="Times New Roman" panose="02020603050405020304" pitchFamily="18" charset="0"/>
                <a:cs typeface="Times New Roman" panose="02020603050405020304" pitchFamily="18" charset="0"/>
              </a:rPr>
              <a:t>: Needs 30 IP addresses.</a:t>
            </a:r>
          </a:p>
          <a:p>
            <a:pPr lvl="0"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To accommodate 30 IP addresses, you need a subnet that provides at least 32 addresses (since 2^5 = 32). Thus, a /27 subnet mask is needed (because 32 - 5 = 27</a:t>
            </a:r>
            <a:r>
              <a:rPr lang="en-US" altLang="en-US" dirty="0" smtClean="0">
                <a:solidFill>
                  <a:srgbClr val="002060"/>
                </a:solidFill>
                <a:latin typeface="Times New Roman" panose="02020603050405020304" pitchFamily="18" charset="0"/>
                <a:cs typeface="Times New Roman" panose="02020603050405020304" pitchFamily="18" charset="0"/>
              </a:rPr>
              <a:t>).</a:t>
            </a: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137885" y="914402"/>
            <a:ext cx="8904511" cy="1600438"/>
          </a:xfrm>
          <a:prstGeom prst="rect">
            <a:avLst/>
          </a:prstGeom>
        </p:spPr>
        <p:txBody>
          <a:bodyPr wrap="square">
            <a:spAutoFit/>
          </a:bodyPr>
          <a:lstStyle/>
          <a:p>
            <a:pPr algn="just"/>
            <a:endParaRPr lang="en-US" dirty="0">
              <a:solidFill>
                <a:srgbClr val="002060"/>
              </a:solidFill>
            </a:endParaRP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16" name="Rectangle 15"/>
          <p:cNvSpPr/>
          <p:nvPr/>
        </p:nvSpPr>
        <p:spPr>
          <a:xfrm>
            <a:off x="87087" y="928915"/>
            <a:ext cx="8955309" cy="307777"/>
          </a:xfrm>
          <a:prstGeom prst="rect">
            <a:avLst/>
          </a:prstGeom>
        </p:spPr>
        <p:txBody>
          <a:bodyPr wrap="square">
            <a:spAutoFit/>
          </a:bodyPr>
          <a:lstStyle/>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5573" y="983397"/>
            <a:ext cx="8853716" cy="307777"/>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1141641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Classless </a:t>
            </a:r>
            <a:r>
              <a:rPr lang="en-US" sz="2400" b="1" dirty="0" smtClean="0">
                <a:solidFill>
                  <a:srgbClr val="002060"/>
                </a:solidFill>
              </a:rPr>
              <a:t>Inter Domain Routing-CIDR</a:t>
            </a:r>
            <a:endParaRPr lang="en-US" sz="2400" b="1" dirty="0">
              <a:solidFill>
                <a:srgbClr val="002060"/>
              </a:solidFill>
            </a:endParaRPr>
          </a:p>
        </p:txBody>
      </p:sp>
      <p:sp>
        <p:nvSpPr>
          <p:cNvPr id="5" name="Rectangle 4"/>
          <p:cNvSpPr/>
          <p:nvPr/>
        </p:nvSpPr>
        <p:spPr>
          <a:xfrm>
            <a:off x="137885" y="914401"/>
            <a:ext cx="8871404" cy="4185761"/>
          </a:xfrm>
          <a:prstGeom prst="rect">
            <a:avLst/>
          </a:prstGeom>
        </p:spPr>
        <p:txBody>
          <a:bodyPr wrap="square">
            <a:spAutoFit/>
          </a:bodyPr>
          <a:lstStyle/>
          <a:p>
            <a:pPr marL="285750" lvl="0" indent="-285750" eaLnBrk="0" fontAlgn="base" hangingPunct="0">
              <a:spcBef>
                <a:spcPct val="0"/>
              </a:spcBef>
              <a:spcAft>
                <a:spcPct val="0"/>
              </a:spcAft>
              <a:buClrTx/>
              <a:buFont typeface="Arial" panose="020B0604020202020204" pitchFamily="34" charset="0"/>
              <a:buChar char="•"/>
            </a:pPr>
            <a:r>
              <a:rPr lang="en-US" altLang="en-US" b="1" dirty="0" smtClean="0">
                <a:solidFill>
                  <a:srgbClr val="C00000"/>
                </a:solidFill>
                <a:latin typeface="Times New Roman" panose="02020603050405020304" pitchFamily="18" charset="0"/>
                <a:cs typeface="Times New Roman" panose="02020603050405020304" pitchFamily="18" charset="0"/>
              </a:rPr>
              <a:t>Subnet </a:t>
            </a:r>
            <a:r>
              <a:rPr lang="en-US" altLang="en-US" b="1" dirty="0">
                <a:solidFill>
                  <a:srgbClr val="C00000"/>
                </a:solidFill>
                <a:latin typeface="Times New Roman" panose="02020603050405020304" pitchFamily="18" charset="0"/>
                <a:cs typeface="Times New Roman" panose="02020603050405020304" pitchFamily="18" charset="0"/>
              </a:rPr>
              <a:t>C</a:t>
            </a:r>
            <a:r>
              <a:rPr lang="en-US" altLang="en-US" dirty="0">
                <a:solidFill>
                  <a:srgbClr val="C00000"/>
                </a:solidFill>
                <a:latin typeface="Times New Roman" panose="02020603050405020304" pitchFamily="18" charset="0"/>
                <a:cs typeface="Times New Roman" panose="02020603050405020304" pitchFamily="18" charset="0"/>
              </a:rPr>
              <a:t>: Needs 10 IP addresses.</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To accommodate 10 IP addresses, you need a subnet that provides at least 16 addresses (since 2^4 = 16). Thus, a /28 subnet mask is needed (because 32 - 4 = 28).</a:t>
            </a:r>
          </a:p>
          <a:p>
            <a:pPr marL="285750" lvl="0" indent="-285750" eaLnBrk="0" fontAlgn="base" hangingPunct="0">
              <a:spcBef>
                <a:spcPct val="0"/>
              </a:spcBef>
              <a:spcAft>
                <a:spcPct val="0"/>
              </a:spcAft>
              <a:buClrTx/>
              <a:buFont typeface="Arial" panose="020B0604020202020204" pitchFamily="34" charset="0"/>
              <a:buChar char="•"/>
            </a:pPr>
            <a:endParaRPr lang="en-US" altLang="en-US" b="1" dirty="0">
              <a:solidFill>
                <a:srgbClr val="C0000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b="1" dirty="0" smtClean="0">
                <a:solidFill>
                  <a:srgbClr val="C00000"/>
                </a:solidFill>
                <a:latin typeface="Times New Roman" panose="02020603050405020304" pitchFamily="18" charset="0"/>
                <a:cs typeface="Times New Roman" panose="02020603050405020304" pitchFamily="18" charset="0"/>
              </a:rPr>
              <a:t>Create </a:t>
            </a:r>
            <a:r>
              <a:rPr lang="en-US" altLang="en-US" b="1" dirty="0">
                <a:solidFill>
                  <a:srgbClr val="C00000"/>
                </a:solidFill>
                <a:latin typeface="Times New Roman" panose="02020603050405020304" pitchFamily="18" charset="0"/>
                <a:cs typeface="Times New Roman" panose="02020603050405020304" pitchFamily="18" charset="0"/>
              </a:rPr>
              <a:t>Subnets</a:t>
            </a:r>
          </a:p>
          <a:p>
            <a:pPr marL="285750" lvl="0"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Start with 192.168.10.0/24:</a:t>
            </a: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Subnet A</a:t>
            </a:r>
            <a:r>
              <a:rPr lang="en-US" altLang="en-US" dirty="0">
                <a:solidFill>
                  <a:srgbClr val="C00000"/>
                </a:solidFill>
                <a:latin typeface="Times New Roman" panose="02020603050405020304" pitchFamily="18" charset="0"/>
                <a:cs typeface="Times New Roman" panose="02020603050405020304" pitchFamily="18" charset="0"/>
              </a:rPr>
              <a:t>:</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CIDR Notation</a:t>
            </a:r>
            <a:r>
              <a:rPr lang="en-US" altLang="en-US" dirty="0">
                <a:solidFill>
                  <a:srgbClr val="C00000"/>
                </a:solidFill>
                <a:latin typeface="Times New Roman" panose="02020603050405020304" pitchFamily="18" charset="0"/>
                <a:cs typeface="Times New Roman" panose="02020603050405020304" pitchFamily="18" charset="0"/>
              </a:rPr>
              <a:t>: 192.168.10.0/26</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Subnet Mask</a:t>
            </a:r>
            <a:r>
              <a:rPr lang="en-US" altLang="en-US" dirty="0">
                <a:solidFill>
                  <a:srgbClr val="C00000"/>
                </a:solidFill>
                <a:latin typeface="Times New Roman" panose="02020603050405020304" pitchFamily="18" charset="0"/>
                <a:cs typeface="Times New Roman" panose="02020603050405020304" pitchFamily="18" charset="0"/>
              </a:rPr>
              <a:t>: 255.255.255.192</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Network Address</a:t>
            </a:r>
            <a:r>
              <a:rPr lang="en-US" altLang="en-US" dirty="0">
                <a:solidFill>
                  <a:srgbClr val="C00000"/>
                </a:solidFill>
                <a:latin typeface="Times New Roman" panose="02020603050405020304" pitchFamily="18" charset="0"/>
                <a:cs typeface="Times New Roman" panose="02020603050405020304" pitchFamily="18" charset="0"/>
              </a:rPr>
              <a:t>: 192.168.10.0</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IP Range</a:t>
            </a:r>
            <a:r>
              <a:rPr lang="en-US" altLang="en-US" dirty="0">
                <a:solidFill>
                  <a:srgbClr val="C00000"/>
                </a:solidFill>
                <a:latin typeface="Times New Roman" panose="02020603050405020304" pitchFamily="18" charset="0"/>
                <a:cs typeface="Times New Roman" panose="02020603050405020304" pitchFamily="18" charset="0"/>
              </a:rPr>
              <a:t>: 192.168.10.1 to 192.168.10.62</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Broadcast Address</a:t>
            </a:r>
            <a:r>
              <a:rPr lang="en-US" altLang="en-US" dirty="0">
                <a:solidFill>
                  <a:srgbClr val="C00000"/>
                </a:solidFill>
                <a:latin typeface="Times New Roman" panose="02020603050405020304" pitchFamily="18" charset="0"/>
                <a:cs typeface="Times New Roman" panose="02020603050405020304" pitchFamily="18" charset="0"/>
              </a:rPr>
              <a:t>: </a:t>
            </a:r>
            <a:r>
              <a:rPr lang="en-US" altLang="en-US" dirty="0" smtClean="0">
                <a:solidFill>
                  <a:srgbClr val="C00000"/>
                </a:solidFill>
                <a:latin typeface="Times New Roman" panose="02020603050405020304" pitchFamily="18" charset="0"/>
                <a:cs typeface="Times New Roman" panose="02020603050405020304" pitchFamily="18" charset="0"/>
              </a:rPr>
              <a:t>192.168.10.63</a:t>
            </a:r>
          </a:p>
          <a:p>
            <a:pPr marL="285750" lvl="0" indent="-285750" eaLnBrk="0" fontAlgn="base" hangingPunct="0">
              <a:spcBef>
                <a:spcPct val="0"/>
              </a:spcBef>
              <a:spcAft>
                <a:spcPct val="0"/>
              </a:spcAft>
              <a:buClrTx/>
              <a:buFont typeface="Arial" panose="020B0604020202020204" pitchFamily="34" charset="0"/>
              <a:buChar char="•"/>
            </a:pPr>
            <a:r>
              <a:rPr lang="en-US" altLang="en-US" b="1" dirty="0" smtClean="0">
                <a:solidFill>
                  <a:srgbClr val="002060"/>
                </a:solidFill>
                <a:latin typeface="Times New Roman" panose="02020603050405020304" pitchFamily="18" charset="0"/>
                <a:cs typeface="Times New Roman" panose="02020603050405020304" pitchFamily="18" charset="0"/>
              </a:rPr>
              <a:t>Subnet </a:t>
            </a:r>
            <a:r>
              <a:rPr lang="en-US" altLang="en-US" b="1" dirty="0">
                <a:solidFill>
                  <a:srgbClr val="002060"/>
                </a:solidFill>
                <a:latin typeface="Times New Roman" panose="02020603050405020304" pitchFamily="18" charset="0"/>
                <a:cs typeface="Times New Roman" panose="02020603050405020304" pitchFamily="18" charset="0"/>
              </a:rPr>
              <a:t>B</a:t>
            </a:r>
            <a:r>
              <a:rPr lang="en-US" altLang="en-US" dirty="0">
                <a:solidFill>
                  <a:srgbClr val="002060"/>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CIDR Notation</a:t>
            </a:r>
            <a:r>
              <a:rPr lang="en-US" altLang="en-US" dirty="0">
                <a:solidFill>
                  <a:srgbClr val="002060"/>
                </a:solidFill>
                <a:latin typeface="Times New Roman" panose="02020603050405020304" pitchFamily="18" charset="0"/>
                <a:cs typeface="Times New Roman" panose="02020603050405020304" pitchFamily="18" charset="0"/>
              </a:rPr>
              <a:t>: 192.168.10.64/27</a:t>
            </a:r>
          </a:p>
          <a:p>
            <a:pPr lvl="0"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Subnet Mask</a:t>
            </a:r>
            <a:r>
              <a:rPr lang="en-US" altLang="en-US" dirty="0">
                <a:solidFill>
                  <a:srgbClr val="002060"/>
                </a:solidFill>
                <a:latin typeface="Times New Roman" panose="02020603050405020304" pitchFamily="18" charset="0"/>
                <a:cs typeface="Times New Roman" panose="02020603050405020304" pitchFamily="18" charset="0"/>
              </a:rPr>
              <a:t>: 255.255.255.224</a:t>
            </a:r>
          </a:p>
          <a:p>
            <a:pPr lvl="0"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Network Address</a:t>
            </a:r>
            <a:r>
              <a:rPr lang="en-US" altLang="en-US" dirty="0">
                <a:solidFill>
                  <a:srgbClr val="002060"/>
                </a:solidFill>
                <a:latin typeface="Times New Roman" panose="02020603050405020304" pitchFamily="18" charset="0"/>
                <a:cs typeface="Times New Roman" panose="02020603050405020304" pitchFamily="18" charset="0"/>
              </a:rPr>
              <a:t>: 192.168.10.64</a:t>
            </a:r>
          </a:p>
          <a:p>
            <a:pPr lvl="0"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IP Range</a:t>
            </a:r>
            <a:r>
              <a:rPr lang="en-US" altLang="en-US" dirty="0">
                <a:solidFill>
                  <a:srgbClr val="002060"/>
                </a:solidFill>
                <a:latin typeface="Times New Roman" panose="02020603050405020304" pitchFamily="18" charset="0"/>
                <a:cs typeface="Times New Roman" panose="02020603050405020304" pitchFamily="18" charset="0"/>
              </a:rPr>
              <a:t>: 192.168.10.65 to 192.168.10.94</a:t>
            </a:r>
          </a:p>
          <a:p>
            <a:pPr lvl="0"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Broadcast Address</a:t>
            </a:r>
            <a:r>
              <a:rPr lang="en-US" altLang="en-US" dirty="0">
                <a:solidFill>
                  <a:srgbClr val="002060"/>
                </a:solidFill>
                <a:latin typeface="Times New Roman" panose="02020603050405020304" pitchFamily="18" charset="0"/>
                <a:cs typeface="Times New Roman" panose="02020603050405020304" pitchFamily="18" charset="0"/>
              </a:rPr>
              <a:t>: 192.168.10.95</a:t>
            </a:r>
          </a:p>
          <a:p>
            <a:pPr marL="457200" lvl="1" eaLnBrk="0" fontAlgn="base" hangingPunct="0">
              <a:spcBef>
                <a:spcPct val="0"/>
              </a:spcBef>
              <a:spcAft>
                <a:spcPct val="0"/>
              </a:spcAft>
              <a:buClrTx/>
            </a:pPr>
            <a:endParaRPr lang="en-US" altLang="en-US" dirty="0" smtClean="0">
              <a:solidFill>
                <a:schemeClr val="tx1"/>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137885" y="914402"/>
            <a:ext cx="8904511" cy="1600438"/>
          </a:xfrm>
          <a:prstGeom prst="rect">
            <a:avLst/>
          </a:prstGeom>
        </p:spPr>
        <p:txBody>
          <a:bodyPr wrap="square">
            <a:spAutoFit/>
          </a:bodyPr>
          <a:lstStyle/>
          <a:p>
            <a:pPr algn="just"/>
            <a:endParaRPr lang="en-US" dirty="0">
              <a:solidFill>
                <a:srgbClr val="002060"/>
              </a:solidFill>
            </a:endParaRP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16" name="Rectangle 15"/>
          <p:cNvSpPr/>
          <p:nvPr/>
        </p:nvSpPr>
        <p:spPr>
          <a:xfrm>
            <a:off x="87087" y="928915"/>
            <a:ext cx="8955309" cy="307777"/>
          </a:xfrm>
          <a:prstGeom prst="rect">
            <a:avLst/>
          </a:prstGeom>
        </p:spPr>
        <p:txBody>
          <a:bodyPr wrap="square">
            <a:spAutoFit/>
          </a:bodyPr>
          <a:lstStyle/>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5573" y="983397"/>
            <a:ext cx="8853716" cy="307777"/>
          </a:xfrm>
          <a:prstGeom prst="rect">
            <a:avLst/>
          </a:prstGeom>
        </p:spPr>
        <p:txBody>
          <a:bodyPr wrap="square">
            <a:spAutoFit/>
          </a:bodyPr>
          <a:lstStyle/>
          <a:p>
            <a:endParaRPr lang="en-IN" dirty="0"/>
          </a:p>
        </p:txBody>
      </p:sp>
    </p:spTree>
    <p:extLst>
      <p:ext uri="{BB962C8B-B14F-4D97-AF65-F5344CB8AC3E}">
        <p14:creationId xmlns:p14="http://schemas.microsoft.com/office/powerpoint/2010/main" val="3638222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Classless </a:t>
            </a:r>
            <a:r>
              <a:rPr lang="en-US" sz="2400" b="1" dirty="0" smtClean="0">
                <a:solidFill>
                  <a:srgbClr val="002060"/>
                </a:solidFill>
              </a:rPr>
              <a:t>Inter Domain Routing-CIDR</a:t>
            </a:r>
            <a:endParaRPr lang="en-US" sz="2400" b="1"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137885" y="914402"/>
            <a:ext cx="8904511" cy="1600438"/>
          </a:xfrm>
          <a:prstGeom prst="rect">
            <a:avLst/>
          </a:prstGeom>
        </p:spPr>
        <p:txBody>
          <a:bodyPr wrap="square">
            <a:spAutoFit/>
          </a:bodyPr>
          <a:lstStyle/>
          <a:p>
            <a:pPr algn="just"/>
            <a:endParaRPr lang="en-US" dirty="0">
              <a:solidFill>
                <a:srgbClr val="002060"/>
              </a:solidFill>
            </a:endParaRP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16" name="Rectangle 15"/>
          <p:cNvSpPr/>
          <p:nvPr/>
        </p:nvSpPr>
        <p:spPr>
          <a:xfrm>
            <a:off x="87087" y="928915"/>
            <a:ext cx="8955309" cy="307777"/>
          </a:xfrm>
          <a:prstGeom prst="rect">
            <a:avLst/>
          </a:prstGeom>
        </p:spPr>
        <p:txBody>
          <a:bodyPr wrap="square">
            <a:spAutoFit/>
          </a:bodyPr>
          <a:lstStyle/>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5573" y="983397"/>
            <a:ext cx="8853716" cy="307777"/>
          </a:xfrm>
          <a:prstGeom prst="rect">
            <a:avLst/>
          </a:prstGeom>
        </p:spPr>
        <p:txBody>
          <a:bodyPr wrap="square">
            <a:spAutoFit/>
          </a:bodyPr>
          <a:lstStyle/>
          <a:p>
            <a:endParaRPr lang="en-IN" dirty="0"/>
          </a:p>
        </p:txBody>
      </p:sp>
      <p:sp>
        <p:nvSpPr>
          <p:cNvPr id="6"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84731" y="983397"/>
            <a:ext cx="8654469" cy="3323987"/>
          </a:xfrm>
          <a:prstGeom prst="rect">
            <a:avLst/>
          </a:prstGeom>
        </p:spPr>
        <p:txBody>
          <a:bodyPr wrap="square">
            <a:spAutoFit/>
          </a:bodyPr>
          <a:lstStyle/>
          <a:p>
            <a:pPr marL="285750" lvl="0"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Subnet C</a:t>
            </a:r>
            <a:r>
              <a:rPr lang="en-US" altLang="en-US" dirty="0">
                <a:solidFill>
                  <a:srgbClr val="C00000"/>
                </a:solidFill>
                <a:latin typeface="Times New Roman" panose="02020603050405020304" pitchFamily="18" charset="0"/>
                <a:cs typeface="Times New Roman" panose="02020603050405020304" pitchFamily="18" charset="0"/>
              </a:rPr>
              <a:t>:</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CIDR Notation</a:t>
            </a:r>
            <a:r>
              <a:rPr lang="en-US" altLang="en-US" dirty="0">
                <a:solidFill>
                  <a:srgbClr val="C00000"/>
                </a:solidFill>
                <a:latin typeface="Times New Roman" panose="02020603050405020304" pitchFamily="18" charset="0"/>
                <a:cs typeface="Times New Roman" panose="02020603050405020304" pitchFamily="18" charset="0"/>
              </a:rPr>
              <a:t>: 192.168.10.96/28</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Subnet Mask</a:t>
            </a:r>
            <a:r>
              <a:rPr lang="en-US" altLang="en-US" dirty="0">
                <a:solidFill>
                  <a:srgbClr val="C00000"/>
                </a:solidFill>
                <a:latin typeface="Times New Roman" panose="02020603050405020304" pitchFamily="18" charset="0"/>
                <a:cs typeface="Times New Roman" panose="02020603050405020304" pitchFamily="18" charset="0"/>
              </a:rPr>
              <a:t>: 255.255.255.240</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Network Address</a:t>
            </a:r>
            <a:r>
              <a:rPr lang="en-US" altLang="en-US" dirty="0">
                <a:solidFill>
                  <a:srgbClr val="C00000"/>
                </a:solidFill>
                <a:latin typeface="Times New Roman" panose="02020603050405020304" pitchFamily="18" charset="0"/>
                <a:cs typeface="Times New Roman" panose="02020603050405020304" pitchFamily="18" charset="0"/>
              </a:rPr>
              <a:t>: 192.168.10.96</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IP Range</a:t>
            </a:r>
            <a:r>
              <a:rPr lang="en-US" altLang="en-US" dirty="0">
                <a:solidFill>
                  <a:srgbClr val="C00000"/>
                </a:solidFill>
                <a:latin typeface="Times New Roman" panose="02020603050405020304" pitchFamily="18" charset="0"/>
                <a:cs typeface="Times New Roman" panose="02020603050405020304" pitchFamily="18" charset="0"/>
              </a:rPr>
              <a:t>: 192.168.10.97 to 192.168.10.110</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Broadcast Address</a:t>
            </a:r>
            <a:r>
              <a:rPr lang="en-US" altLang="en-US" dirty="0">
                <a:solidFill>
                  <a:srgbClr val="C00000"/>
                </a:solidFill>
                <a:latin typeface="Times New Roman" panose="02020603050405020304" pitchFamily="18" charset="0"/>
                <a:cs typeface="Times New Roman" panose="02020603050405020304" pitchFamily="18" charset="0"/>
              </a:rPr>
              <a:t>: 192.168.10.111</a:t>
            </a:r>
          </a:p>
          <a:p>
            <a:pPr marL="285750" lvl="0" indent="-285750" eaLnBrk="0" fontAlgn="base" hangingPunct="0">
              <a:spcBef>
                <a:spcPct val="0"/>
              </a:spcBef>
              <a:spcAft>
                <a:spcPct val="0"/>
              </a:spcAft>
              <a:buClrTx/>
              <a:buFont typeface="Arial" panose="020B0604020202020204" pitchFamily="34" charset="0"/>
              <a:buChar char="•"/>
            </a:pPr>
            <a:endParaRPr lang="en-US" altLang="en-US" b="1" dirty="0">
              <a:solidFill>
                <a:srgbClr val="00206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b="1" dirty="0" smtClean="0">
                <a:solidFill>
                  <a:srgbClr val="002060"/>
                </a:solidFill>
                <a:latin typeface="Times New Roman" panose="02020603050405020304" pitchFamily="18" charset="0"/>
                <a:cs typeface="Times New Roman" panose="02020603050405020304" pitchFamily="18" charset="0"/>
              </a:rPr>
              <a:t>Remaining </a:t>
            </a:r>
            <a:r>
              <a:rPr lang="en-US" altLang="en-US" b="1" dirty="0">
                <a:solidFill>
                  <a:srgbClr val="002060"/>
                </a:solidFill>
                <a:latin typeface="Times New Roman" panose="02020603050405020304" pitchFamily="18" charset="0"/>
                <a:cs typeface="Times New Roman" panose="02020603050405020304" pitchFamily="18" charset="0"/>
              </a:rPr>
              <a:t>Addresses</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After allocating for Subnet A, B, and C, the remaining IP addresses in 192.168.10.0/24 would be:</a:t>
            </a:r>
          </a:p>
          <a:p>
            <a:pPr marL="285750" lvl="0" indent="-285750"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Starting from 192.168.10.112/28</a:t>
            </a:r>
            <a:r>
              <a:rPr lang="en-US" altLang="en-US" dirty="0">
                <a:solidFill>
                  <a:srgbClr val="002060"/>
                </a:solidFill>
                <a:latin typeface="Times New Roman" panose="02020603050405020304" pitchFamily="18" charset="0"/>
                <a:cs typeface="Times New Roman" panose="02020603050405020304" pitchFamily="18" charset="0"/>
              </a:rPr>
              <a:t> (using /28 for simplicity):</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CIDR Notation</a:t>
            </a:r>
            <a:r>
              <a:rPr lang="en-US" altLang="en-US" dirty="0">
                <a:solidFill>
                  <a:srgbClr val="002060"/>
                </a:solidFill>
                <a:latin typeface="Times New Roman" panose="02020603050405020304" pitchFamily="18" charset="0"/>
                <a:cs typeface="Times New Roman" panose="02020603050405020304" pitchFamily="18" charset="0"/>
              </a:rPr>
              <a:t>: 192.168.10.112/28</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Subnet Mask</a:t>
            </a:r>
            <a:r>
              <a:rPr lang="en-US" altLang="en-US" dirty="0">
                <a:solidFill>
                  <a:srgbClr val="002060"/>
                </a:solidFill>
                <a:latin typeface="Times New Roman" panose="02020603050405020304" pitchFamily="18" charset="0"/>
                <a:cs typeface="Times New Roman" panose="02020603050405020304" pitchFamily="18" charset="0"/>
              </a:rPr>
              <a:t>: 255.255.255.240</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Network Address</a:t>
            </a:r>
            <a:r>
              <a:rPr lang="en-US" altLang="en-US" dirty="0">
                <a:solidFill>
                  <a:srgbClr val="002060"/>
                </a:solidFill>
                <a:latin typeface="Times New Roman" panose="02020603050405020304" pitchFamily="18" charset="0"/>
                <a:cs typeface="Times New Roman" panose="02020603050405020304" pitchFamily="18" charset="0"/>
              </a:rPr>
              <a:t>: 192.168.10.112</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IP Range</a:t>
            </a:r>
            <a:r>
              <a:rPr lang="en-US" altLang="en-US" dirty="0">
                <a:solidFill>
                  <a:srgbClr val="002060"/>
                </a:solidFill>
                <a:latin typeface="Times New Roman" panose="02020603050405020304" pitchFamily="18" charset="0"/>
                <a:cs typeface="Times New Roman" panose="02020603050405020304" pitchFamily="18" charset="0"/>
              </a:rPr>
              <a:t>: 192.168.10.113 to 192.168.10.126</a:t>
            </a:r>
          </a:p>
          <a:p>
            <a:pPr marL="742950" lvl="1" indent="-285750"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Broadcast Address</a:t>
            </a:r>
            <a:r>
              <a:rPr lang="en-US" altLang="en-US" dirty="0">
                <a:solidFill>
                  <a:srgbClr val="002060"/>
                </a:solidFill>
                <a:latin typeface="Times New Roman" panose="02020603050405020304" pitchFamily="18" charset="0"/>
                <a:cs typeface="Times New Roman" panose="02020603050405020304" pitchFamily="18" charset="0"/>
              </a:rPr>
              <a:t>: 192.168.10.127</a:t>
            </a:r>
          </a:p>
        </p:txBody>
      </p:sp>
    </p:spTree>
    <p:extLst>
      <p:ext uri="{BB962C8B-B14F-4D97-AF65-F5344CB8AC3E}">
        <p14:creationId xmlns:p14="http://schemas.microsoft.com/office/powerpoint/2010/main" val="1198263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Classless </a:t>
            </a:r>
            <a:r>
              <a:rPr lang="en-US" sz="2400" b="1" dirty="0" smtClean="0">
                <a:solidFill>
                  <a:srgbClr val="002060"/>
                </a:solidFill>
              </a:rPr>
              <a:t>Inter Domain Routing-CIDR</a:t>
            </a:r>
            <a:endParaRPr lang="en-US" sz="2400" b="1" dirty="0">
              <a:solidFill>
                <a:srgbClr val="002060"/>
              </a:solidFill>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8029"/>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970318"/>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b="1" dirty="0" smtClean="0">
                <a:solidFill>
                  <a:srgbClr val="C00000"/>
                </a:solidFill>
                <a:latin typeface="Times New Roman" panose="02020603050405020304" pitchFamily="18" charset="0"/>
                <a:cs typeface="Times New Roman" panose="02020603050405020304" pitchFamily="18" charset="0"/>
              </a:rPr>
              <a:t>Summary </a:t>
            </a:r>
            <a:r>
              <a:rPr lang="en-US" altLang="en-US" b="1" dirty="0">
                <a:solidFill>
                  <a:srgbClr val="C00000"/>
                </a:solidFill>
                <a:latin typeface="Times New Roman" panose="02020603050405020304" pitchFamily="18" charset="0"/>
                <a:cs typeface="Times New Roman" panose="02020603050405020304" pitchFamily="18" charset="0"/>
              </a:rPr>
              <a:t>of Subnets</a:t>
            </a:r>
            <a:r>
              <a:rPr lang="en-US" altLang="en-US" b="1"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b="1"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Subnet A</a:t>
            </a:r>
            <a:r>
              <a:rPr lang="en-US" altLang="en-US" dirty="0">
                <a:solidFill>
                  <a:srgbClr val="C00000"/>
                </a:solidFill>
                <a:latin typeface="Times New Roman" panose="02020603050405020304" pitchFamily="18" charset="0"/>
                <a:cs typeface="Times New Roman" panose="02020603050405020304" pitchFamily="18" charset="0"/>
              </a:rPr>
              <a:t>: 192.168.10.0/26</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Network Address: 192.168.10.0</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IP Range: 192.168.10.1 to 192.168.10.62</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Broadcast Address: 192.168.10.63</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Subnet B</a:t>
            </a:r>
            <a:r>
              <a:rPr lang="en-US" altLang="en-US" dirty="0">
                <a:solidFill>
                  <a:srgbClr val="C00000"/>
                </a:solidFill>
                <a:latin typeface="Times New Roman" panose="02020603050405020304" pitchFamily="18" charset="0"/>
                <a:cs typeface="Times New Roman" panose="02020603050405020304" pitchFamily="18" charset="0"/>
              </a:rPr>
              <a:t>: 192.168.10.64/27</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Network Address: 192.168.10.64</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IP Range: 192.168.10.65 to 192.168.10.94</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Broadcast Address: 192.168.10.95</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Subnet C</a:t>
            </a:r>
            <a:r>
              <a:rPr lang="en-US" altLang="en-US" dirty="0">
                <a:solidFill>
                  <a:srgbClr val="002060"/>
                </a:solidFill>
                <a:latin typeface="Times New Roman" panose="02020603050405020304" pitchFamily="18" charset="0"/>
                <a:cs typeface="Times New Roman" panose="02020603050405020304" pitchFamily="18" charset="0"/>
              </a:rPr>
              <a:t>: 192.168.10.96/28</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Network Address: 192.168.10.96</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IP Range: 192.168.10.97 to 192.168.10.110</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Broadcast Address: 192.168.10.111</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Remaining Subnet</a:t>
            </a:r>
            <a:r>
              <a:rPr lang="en-US" altLang="en-US" dirty="0">
                <a:solidFill>
                  <a:srgbClr val="002060"/>
                </a:solidFill>
                <a:latin typeface="Times New Roman" panose="02020603050405020304" pitchFamily="18" charset="0"/>
                <a:cs typeface="Times New Roman" panose="02020603050405020304" pitchFamily="18" charset="0"/>
              </a:rPr>
              <a:t>: 192.168.10.112/28</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Network Address: 192.168.10.112</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IP Range: 192.168.10.113 to 192.168.10.126</a:t>
            </a: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Broadcast Address: 192.168.10.127</a:t>
            </a:r>
          </a:p>
        </p:txBody>
      </p:sp>
      <p:sp>
        <p:nvSpPr>
          <p:cNvPr id="15" name="Rectangle 14"/>
          <p:cNvSpPr/>
          <p:nvPr/>
        </p:nvSpPr>
        <p:spPr>
          <a:xfrm>
            <a:off x="137885" y="914402"/>
            <a:ext cx="8904511" cy="1600438"/>
          </a:xfrm>
          <a:prstGeom prst="rect">
            <a:avLst/>
          </a:prstGeom>
        </p:spPr>
        <p:txBody>
          <a:bodyPr wrap="square">
            <a:spAutoFit/>
          </a:bodyPr>
          <a:lstStyle/>
          <a:p>
            <a:pPr algn="just"/>
            <a:endParaRPr lang="en-US" dirty="0">
              <a:solidFill>
                <a:srgbClr val="002060"/>
              </a:solidFill>
            </a:endParaRP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16" name="Rectangle 15"/>
          <p:cNvSpPr/>
          <p:nvPr/>
        </p:nvSpPr>
        <p:spPr>
          <a:xfrm>
            <a:off x="87087" y="928915"/>
            <a:ext cx="8955309" cy="307777"/>
          </a:xfrm>
          <a:prstGeom prst="rect">
            <a:avLst/>
          </a:prstGeom>
        </p:spPr>
        <p:txBody>
          <a:bodyPr wrap="square">
            <a:spAutoFit/>
          </a:bodyPr>
          <a:lstStyle/>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55573" y="983397"/>
            <a:ext cx="8853716" cy="307777"/>
          </a:xfrm>
          <a:prstGeom prst="rect">
            <a:avLst/>
          </a:prstGeom>
        </p:spPr>
        <p:txBody>
          <a:bodyPr wrap="square">
            <a:spAutoFit/>
          </a:bodyPr>
          <a:lstStyle/>
          <a:p>
            <a:endParaRPr lang="en-IN" dirty="0"/>
          </a:p>
        </p:txBody>
      </p:sp>
      <p:sp>
        <p:nvSpPr>
          <p:cNvPr id="6" name="Rectangle 1"/>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0725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Subnets- Campus Network</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C0000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pic>
        <p:nvPicPr>
          <p:cNvPr id="3" name="Picture 2"/>
          <p:cNvPicPr>
            <a:picLocks noChangeAspect="1"/>
          </p:cNvPicPr>
          <p:nvPr/>
        </p:nvPicPr>
        <p:blipFill>
          <a:blip r:embed="rId3"/>
          <a:stretch>
            <a:fillRect/>
          </a:stretch>
        </p:blipFill>
        <p:spPr>
          <a:xfrm>
            <a:off x="460376" y="1249564"/>
            <a:ext cx="8284482" cy="3286149"/>
          </a:xfrm>
          <a:prstGeom prst="rect">
            <a:avLst/>
          </a:prstGeom>
        </p:spPr>
      </p:pic>
    </p:spTree>
    <p:extLst>
      <p:ext uri="{BB962C8B-B14F-4D97-AF65-F5344CB8AC3E}">
        <p14:creationId xmlns:p14="http://schemas.microsoft.com/office/powerpoint/2010/main" val="2143215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Subnets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C0000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C0000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87085" y="983398"/>
            <a:ext cx="8904515" cy="3970318"/>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b="1" dirty="0" err="1">
                <a:solidFill>
                  <a:srgbClr val="C00000"/>
                </a:solidFill>
                <a:latin typeface="Times New Roman" panose="02020603050405020304" pitchFamily="18" charset="0"/>
                <a:cs typeface="Times New Roman" panose="02020603050405020304" pitchFamily="18" charset="0"/>
              </a:rPr>
              <a:t>Subnetting</a:t>
            </a:r>
            <a:r>
              <a:rPr lang="en-US" altLang="en-US" dirty="0">
                <a:solidFill>
                  <a:srgbClr val="C00000"/>
                </a:solidFill>
                <a:latin typeface="Times New Roman" panose="02020603050405020304" pitchFamily="18" charset="0"/>
                <a:cs typeface="Times New Roman" panose="02020603050405020304" pitchFamily="18" charset="0"/>
              </a:rPr>
              <a:t>: This involves dividing a larger network into smaller sub-networks. </a:t>
            </a:r>
            <a:endParaRPr lang="en-US" altLang="en-US" dirty="0" smtClean="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For </a:t>
            </a:r>
            <a:r>
              <a:rPr lang="en-US" altLang="en-US" dirty="0">
                <a:solidFill>
                  <a:srgbClr val="C00000"/>
                </a:solidFill>
                <a:latin typeface="Times New Roman" panose="02020603050405020304" pitchFamily="18" charset="0"/>
                <a:cs typeface="Times New Roman" panose="02020603050405020304" pitchFamily="18" charset="0"/>
              </a:rPr>
              <a:t>example, if you have a 192.168.1.0/24 network, you might subnet it into two smaller networks: 192.168.1.0/25 and 192.168.1.128/25. This helps in efficiently using IP addresses and managing network traffic</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Address Ranges</a:t>
            </a:r>
            <a:r>
              <a:rPr lang="en-US" altLang="en-US" dirty="0">
                <a:solidFill>
                  <a:srgbClr val="C00000"/>
                </a:solidFill>
                <a:latin typeface="Times New Roman" panose="02020603050405020304" pitchFamily="18" charset="0"/>
                <a:cs typeface="Times New Roman" panose="02020603050405020304" pitchFamily="18" charset="0"/>
              </a:rPr>
              <a:t>: Each subnet has a range of IP addresses that can be assigned to devices. </a:t>
            </a:r>
            <a:endParaRPr lang="en-US" altLang="en-US" dirty="0" smtClean="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For </a:t>
            </a:r>
            <a:r>
              <a:rPr lang="en-US" altLang="en-US" dirty="0">
                <a:solidFill>
                  <a:srgbClr val="C00000"/>
                </a:solidFill>
                <a:latin typeface="Times New Roman" panose="02020603050405020304" pitchFamily="18" charset="0"/>
                <a:cs typeface="Times New Roman" panose="02020603050405020304" pitchFamily="18" charset="0"/>
              </a:rPr>
              <a:t>example, the subnet 192.168.1.0/25 has addresses ranging from 192.168.1.1 to 192.168.1.126, with 192.168.1.0 as the network address and 192.168.1.127 as the broadcast address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Broadcast and Network Addresses</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Network Address</a:t>
            </a:r>
            <a:r>
              <a:rPr lang="en-US" altLang="en-US" dirty="0">
                <a:solidFill>
                  <a:srgbClr val="002060"/>
                </a:solidFill>
                <a:latin typeface="Times New Roman" panose="02020603050405020304" pitchFamily="18" charset="0"/>
                <a:cs typeface="Times New Roman" panose="02020603050405020304" pitchFamily="18" charset="0"/>
              </a:rPr>
              <a:t>: The first address in a subnet, used to identify the subnet itself (e.g., 192.168.1.0 for the subnet 192.168.1.0/24).</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b="1" dirty="0" smtClean="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smtClean="0">
                <a:solidFill>
                  <a:srgbClr val="002060"/>
                </a:solidFill>
                <a:latin typeface="Times New Roman" panose="02020603050405020304" pitchFamily="18" charset="0"/>
                <a:cs typeface="Times New Roman" panose="02020603050405020304" pitchFamily="18" charset="0"/>
              </a:rPr>
              <a:t>Broadcast </a:t>
            </a:r>
            <a:r>
              <a:rPr lang="en-US" altLang="en-US" b="1" dirty="0">
                <a:solidFill>
                  <a:srgbClr val="002060"/>
                </a:solidFill>
                <a:latin typeface="Times New Roman" panose="02020603050405020304" pitchFamily="18" charset="0"/>
                <a:cs typeface="Times New Roman" panose="02020603050405020304" pitchFamily="18" charset="0"/>
              </a:rPr>
              <a:t>Address</a:t>
            </a:r>
            <a:r>
              <a:rPr lang="en-US" altLang="en-US" dirty="0">
                <a:solidFill>
                  <a:srgbClr val="002060"/>
                </a:solidFill>
                <a:latin typeface="Times New Roman" panose="02020603050405020304" pitchFamily="18" charset="0"/>
                <a:cs typeface="Times New Roman" panose="02020603050405020304" pitchFamily="18" charset="0"/>
              </a:rPr>
              <a:t>: The last address in a subnet, used to send data to all devices within the subnet (e.g., 192.168.1.255 for the subnet 192.168.1.0/24</a:t>
            </a:r>
            <a:r>
              <a:rPr lang="en-US" altLang="en-US" dirty="0" smtClean="0">
                <a:solidFill>
                  <a:srgbClr val="002060"/>
                </a:solidFill>
                <a:latin typeface="Times New Roman" panose="02020603050405020304" pitchFamily="18" charset="0"/>
                <a:cs typeface="Times New Roman" panose="02020603050405020304" pitchFamily="18" charset="0"/>
              </a:rPr>
              <a:t>).</a:t>
            </a:r>
            <a:endParaRPr lang="en-US" altLang="en-US"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buFontTx/>
              <a:buChar char="•"/>
            </a:pPr>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730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Subnets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C0000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137885" y="914402"/>
            <a:ext cx="8904511" cy="4185761"/>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Benefits of </a:t>
            </a:r>
            <a:r>
              <a:rPr lang="en-US" b="1" dirty="0" err="1">
                <a:solidFill>
                  <a:srgbClr val="C00000"/>
                </a:solidFill>
                <a:latin typeface="Times New Roman" panose="02020603050405020304" pitchFamily="18" charset="0"/>
                <a:cs typeface="Times New Roman" panose="02020603050405020304" pitchFamily="18" charset="0"/>
              </a:rPr>
              <a:t>Subnetting</a:t>
            </a:r>
            <a:r>
              <a:rPr lang="en-US" b="1"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Improved Performance</a:t>
            </a:r>
            <a:r>
              <a:rPr lang="en-US" dirty="0">
                <a:solidFill>
                  <a:srgbClr val="C00000"/>
                </a:solidFill>
                <a:latin typeface="Times New Roman" panose="02020603050405020304" pitchFamily="18" charset="0"/>
                <a:cs typeface="Times New Roman" panose="02020603050405020304" pitchFamily="18" charset="0"/>
              </a:rPr>
              <a:t>: Reducing broadcast domains to smaller segments can decrease network congestion</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Enhanced Security</a:t>
            </a:r>
            <a:r>
              <a:rPr lang="en-US" dirty="0">
                <a:solidFill>
                  <a:srgbClr val="C00000"/>
                </a:solidFill>
                <a:latin typeface="Times New Roman" panose="02020603050405020304" pitchFamily="18" charset="0"/>
                <a:cs typeface="Times New Roman" panose="02020603050405020304" pitchFamily="18" charset="0"/>
              </a:rPr>
              <a:t>: Segmentation can help isolate sensitive parts of the network</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Efficient IP Address Management</a:t>
            </a:r>
            <a:r>
              <a:rPr lang="en-US" dirty="0">
                <a:solidFill>
                  <a:srgbClr val="C00000"/>
                </a:solidFill>
                <a:latin typeface="Times New Roman" panose="02020603050405020304" pitchFamily="18" charset="0"/>
                <a:cs typeface="Times New Roman" panose="02020603050405020304" pitchFamily="18" charset="0"/>
              </a:rPr>
              <a:t>: Helps in utilizing IP addresses more effectively</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Suppose you have a network 10.0.0.0/24, and you want to create 4 subnets. </a:t>
            </a:r>
            <a:endParaRPr lang="en-US" altLang="en-US" dirty="0" smtClean="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You </a:t>
            </a:r>
            <a:r>
              <a:rPr lang="en-US" altLang="en-US" dirty="0">
                <a:solidFill>
                  <a:srgbClr val="002060"/>
                </a:solidFill>
                <a:latin typeface="Times New Roman" panose="02020603050405020304" pitchFamily="18" charset="0"/>
                <a:cs typeface="Times New Roman" panose="02020603050405020304" pitchFamily="18" charset="0"/>
              </a:rPr>
              <a:t>would use a /26 mask (since 24 + 2 = 26) to get four subnets</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10.0.0.0/26 (Range: 10.0.0.1 to 10.0.0.62</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10.0.0.64/26 (Range: 10.0.0.65 to 10.0.0.126</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10.0.0.128/26 (Range: 10.0.0.129 to 10.0.0.190</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10.0.0.192/26 (Range: 10.0.0.193 to 10.0.0.254</a:t>
            </a:r>
            <a:r>
              <a:rPr lang="en-US" altLang="en-US" dirty="0" smtClean="0">
                <a:solidFill>
                  <a:srgbClr val="002060"/>
                </a:solidFill>
                <a:latin typeface="Times New Roman" panose="02020603050405020304" pitchFamily="18" charset="0"/>
                <a:cs typeface="Times New Roman" panose="02020603050405020304" pitchFamily="18" charset="0"/>
              </a:rPr>
              <a:t>)</a:t>
            </a:r>
            <a:endParaRPr lang="en-US" dirty="0" smtClean="0"/>
          </a:p>
        </p:txBody>
      </p:sp>
    </p:spTree>
    <p:extLst>
      <p:ext uri="{BB962C8B-B14F-4D97-AF65-F5344CB8AC3E}">
        <p14:creationId xmlns:p14="http://schemas.microsoft.com/office/powerpoint/2010/main" val="24153511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Subnets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61829"/>
          </a:xfrm>
          <a:prstGeom prst="rect">
            <a:avLst/>
          </a:prstGeom>
        </p:spPr>
        <p:txBody>
          <a:bodyPr wrap="square">
            <a:spAutoFit/>
          </a:bodyPr>
          <a:lstStyle/>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dirty="0">
              <a:solidFill>
                <a:srgbClr val="C0000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137885" y="914402"/>
            <a:ext cx="8904511"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To implement </a:t>
            </a:r>
            <a:r>
              <a:rPr lang="en-US" dirty="0" err="1">
                <a:solidFill>
                  <a:srgbClr val="C00000"/>
                </a:solidFill>
                <a:latin typeface="Times New Roman" panose="02020603050405020304" pitchFamily="18" charset="0"/>
                <a:cs typeface="Times New Roman" panose="02020603050405020304" pitchFamily="18" charset="0"/>
              </a:rPr>
              <a:t>subnetting</a:t>
            </a:r>
            <a:r>
              <a:rPr lang="en-US" dirty="0">
                <a:solidFill>
                  <a:srgbClr val="C00000"/>
                </a:solidFill>
                <a:latin typeface="Times New Roman" panose="02020603050405020304" pitchFamily="18" charset="0"/>
                <a:cs typeface="Times New Roman" panose="02020603050405020304" pitchFamily="18" charset="0"/>
              </a:rPr>
              <a:t>, the main router needs a subnet mask that indicates the </a:t>
            </a:r>
            <a:r>
              <a:rPr lang="en-US" dirty="0" smtClean="0">
                <a:solidFill>
                  <a:srgbClr val="C00000"/>
                </a:solidFill>
                <a:latin typeface="Times New Roman" panose="02020603050405020304" pitchFamily="18" charset="0"/>
                <a:cs typeface="Times New Roman" panose="02020603050405020304" pitchFamily="18" charset="0"/>
              </a:rPr>
              <a:t>split between </a:t>
            </a:r>
            <a:r>
              <a:rPr lang="en-US" dirty="0">
                <a:solidFill>
                  <a:srgbClr val="C00000"/>
                </a:solidFill>
                <a:latin typeface="Times New Roman" panose="02020603050405020304" pitchFamily="18" charset="0"/>
                <a:cs typeface="Times New Roman" panose="02020603050405020304" pitchFamily="18" charset="0"/>
              </a:rPr>
              <a:t>network + subnet number and host, as shown in </a:t>
            </a:r>
            <a:r>
              <a:rPr lang="en-US" dirty="0" smtClean="0">
                <a:solidFill>
                  <a:srgbClr val="C00000"/>
                </a:solidFill>
                <a:latin typeface="Times New Roman" panose="02020603050405020304" pitchFamily="18" charset="0"/>
                <a:cs typeface="Times New Roman" panose="02020603050405020304" pitchFamily="18" charset="0"/>
              </a:rPr>
              <a:t>Figure.</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Subnet </a:t>
            </a:r>
            <a:r>
              <a:rPr lang="en-US" dirty="0">
                <a:solidFill>
                  <a:srgbClr val="C00000"/>
                </a:solidFill>
                <a:latin typeface="Times New Roman" panose="02020603050405020304" pitchFamily="18" charset="0"/>
                <a:cs typeface="Times New Roman" panose="02020603050405020304" pitchFamily="18" charset="0"/>
              </a:rPr>
              <a:t>masks are </a:t>
            </a:r>
            <a:r>
              <a:rPr lang="en-US" dirty="0" smtClean="0">
                <a:solidFill>
                  <a:srgbClr val="C00000"/>
                </a:solidFill>
                <a:latin typeface="Times New Roman" panose="02020603050405020304" pitchFamily="18" charset="0"/>
                <a:cs typeface="Times New Roman" panose="02020603050405020304" pitchFamily="18" charset="0"/>
              </a:rPr>
              <a:t>also written </a:t>
            </a:r>
            <a:r>
              <a:rPr lang="en-US" dirty="0">
                <a:solidFill>
                  <a:srgbClr val="C00000"/>
                </a:solidFill>
                <a:latin typeface="Times New Roman" panose="02020603050405020304" pitchFamily="18" charset="0"/>
                <a:cs typeface="Times New Roman" panose="02020603050405020304" pitchFamily="18" charset="0"/>
              </a:rPr>
              <a:t>in dotted decimal notation, with the addition of a slash followed by the number of </a:t>
            </a:r>
            <a:r>
              <a:rPr lang="en-US" dirty="0" smtClean="0">
                <a:solidFill>
                  <a:srgbClr val="C00000"/>
                </a:solidFill>
                <a:latin typeface="Times New Roman" panose="02020603050405020304" pitchFamily="18" charset="0"/>
                <a:cs typeface="Times New Roman" panose="02020603050405020304" pitchFamily="18" charset="0"/>
              </a:rPr>
              <a:t>bits in </a:t>
            </a:r>
            <a:r>
              <a:rPr lang="en-US" dirty="0">
                <a:solidFill>
                  <a:srgbClr val="C00000"/>
                </a:solidFill>
                <a:latin typeface="Times New Roman" panose="02020603050405020304" pitchFamily="18" charset="0"/>
                <a:cs typeface="Times New Roman" panose="02020603050405020304" pitchFamily="18" charset="0"/>
              </a:rPr>
              <a:t>the network + subnet part.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For </a:t>
            </a:r>
            <a:r>
              <a:rPr lang="en-US" dirty="0">
                <a:solidFill>
                  <a:srgbClr val="002060"/>
                </a:solidFill>
                <a:latin typeface="Times New Roman" panose="02020603050405020304" pitchFamily="18" charset="0"/>
                <a:cs typeface="Times New Roman" panose="02020603050405020304" pitchFamily="18" charset="0"/>
              </a:rPr>
              <a:t>the example </a:t>
            </a:r>
            <a:r>
              <a:rPr lang="en-US" dirty="0" smtClean="0">
                <a:solidFill>
                  <a:srgbClr val="002060"/>
                </a:solidFill>
                <a:latin typeface="Times New Roman" panose="02020603050405020304" pitchFamily="18" charset="0"/>
                <a:cs typeface="Times New Roman" panose="02020603050405020304" pitchFamily="18" charset="0"/>
              </a:rPr>
              <a:t>in a figure  </a:t>
            </a:r>
            <a:r>
              <a:rPr lang="en-US" dirty="0">
                <a:solidFill>
                  <a:srgbClr val="002060"/>
                </a:solidFill>
                <a:latin typeface="Times New Roman" panose="02020603050405020304" pitchFamily="18" charset="0"/>
                <a:cs typeface="Times New Roman" panose="02020603050405020304" pitchFamily="18" charset="0"/>
              </a:rPr>
              <a:t>the subnet mask can be written </a:t>
            </a:r>
            <a:r>
              <a:rPr lang="en-US" dirty="0" smtClean="0">
                <a:solidFill>
                  <a:srgbClr val="002060"/>
                </a:solidFill>
                <a:latin typeface="Times New Roman" panose="02020603050405020304" pitchFamily="18" charset="0"/>
                <a:cs typeface="Times New Roman" panose="02020603050405020304" pitchFamily="18" charset="0"/>
              </a:rPr>
              <a:t>a s 255.255.252.0</a:t>
            </a:r>
            <a:r>
              <a:rPr lang="en-US" dirty="0">
                <a:solidFill>
                  <a:srgbClr val="002060"/>
                </a:solidFill>
                <a:latin typeface="Times New Roman" panose="02020603050405020304" pitchFamily="18" charset="0"/>
                <a:cs typeface="Times New Roman" panose="02020603050405020304" pitchFamily="18" charset="0"/>
              </a:rPr>
              <a:t>. An alternative notation is /22 to indicate that the subnet mask is 22 bits long</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first subnet </a:t>
            </a:r>
            <a:r>
              <a:rPr lang="en-US" dirty="0" smtClean="0">
                <a:solidFill>
                  <a:srgbClr val="002060"/>
                </a:solidFill>
                <a:latin typeface="Times New Roman" panose="02020603050405020304" pitchFamily="18" charset="0"/>
                <a:cs typeface="Times New Roman" panose="02020603050405020304" pitchFamily="18" charset="0"/>
              </a:rPr>
              <a:t>might use </a:t>
            </a:r>
            <a:r>
              <a:rPr lang="en-US" dirty="0">
                <a:solidFill>
                  <a:srgbClr val="002060"/>
                </a:solidFill>
                <a:latin typeface="Times New Roman" panose="02020603050405020304" pitchFamily="18" charset="0"/>
                <a:cs typeface="Times New Roman" panose="02020603050405020304" pitchFamily="18" charset="0"/>
              </a:rPr>
              <a:t>IP addresses starting at 130.50.4.1; the second subnet might start at 130.50.8.1; </a:t>
            </a:r>
            <a:r>
              <a:rPr lang="en-US" dirty="0" smtClean="0">
                <a:solidFill>
                  <a:srgbClr val="002060"/>
                </a:solidFill>
                <a:latin typeface="Times New Roman" panose="02020603050405020304" pitchFamily="18" charset="0"/>
                <a:cs typeface="Times New Roman" panose="02020603050405020304" pitchFamily="18" charset="0"/>
              </a:rPr>
              <a:t>the third </a:t>
            </a:r>
            <a:r>
              <a:rPr lang="en-US" dirty="0">
                <a:solidFill>
                  <a:srgbClr val="002060"/>
                </a:solidFill>
                <a:latin typeface="Times New Roman" panose="02020603050405020304" pitchFamily="18" charset="0"/>
                <a:cs typeface="Times New Roman" panose="02020603050405020304" pitchFamily="18" charset="0"/>
              </a:rPr>
              <a:t>subnet might start at 130.50.12.1; and so on. </a:t>
            </a:r>
            <a:endParaRPr lang="en-US" dirty="0" smtClean="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endParaRP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pic>
        <p:nvPicPr>
          <p:cNvPr id="3" name="Picture 2"/>
          <p:cNvPicPr>
            <a:picLocks noChangeAspect="1"/>
          </p:cNvPicPr>
          <p:nvPr/>
        </p:nvPicPr>
        <p:blipFill>
          <a:blip r:embed="rId3"/>
          <a:stretch>
            <a:fillRect/>
          </a:stretch>
        </p:blipFill>
        <p:spPr>
          <a:xfrm>
            <a:off x="1342427" y="3367496"/>
            <a:ext cx="6462320" cy="1226926"/>
          </a:xfrm>
          <a:prstGeom prst="rect">
            <a:avLst/>
          </a:prstGeom>
        </p:spPr>
      </p:pic>
    </p:spTree>
    <p:extLst>
      <p:ext uri="{BB962C8B-B14F-4D97-AF65-F5344CB8AC3E}">
        <p14:creationId xmlns:p14="http://schemas.microsoft.com/office/powerpoint/2010/main" val="2110751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Subnets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55574" y="910774"/>
            <a:ext cx="8886824" cy="1061829"/>
          </a:xfrm>
          <a:prstGeom prst="rect">
            <a:avLst/>
          </a:prstGeom>
        </p:spPr>
        <p:txBody>
          <a:bodyPr wrap="square">
            <a:spAutoFit/>
          </a:bodyPr>
          <a:lstStyle/>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smtClean="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endParaRPr lang="en-US" altLang="en-US" sz="1200" smtClean="0">
              <a:solidFill>
                <a:srgbClr val="C00000"/>
              </a:solidFill>
              <a:latin typeface="Arial" panose="020B0604020202020204" pitchFamily="34" charset="0"/>
            </a:endParaRPr>
          </a:p>
          <a:p>
            <a:pPr marL="285750" indent="-285750" algn="just" fontAlgn="base">
              <a:buFont typeface="Arial" panose="020B0604020202020204" pitchFamily="34" charset="0"/>
              <a:buChar char="•"/>
            </a:pPr>
            <a:endParaRPr lang="en-US" sz="1300" smtClean="0">
              <a:solidFill>
                <a:srgbClr val="C00000"/>
              </a:solidFill>
              <a:latin typeface="Nunito"/>
            </a:endParaRPr>
          </a:p>
          <a:p>
            <a:pPr marL="285750" indent="-285750" algn="just" fontAlgn="base">
              <a:buFont typeface="Arial" panose="020B0604020202020204" pitchFamily="34" charset="0"/>
              <a:buChar char="•"/>
            </a:pPr>
            <a:endParaRPr lang="en-US" sz="1300" smtClean="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137885" y="914402"/>
            <a:ext cx="8904511" cy="738664"/>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To </a:t>
            </a:r>
            <a:r>
              <a:rPr lang="en-US" dirty="0">
                <a:solidFill>
                  <a:srgbClr val="C00000"/>
                </a:solidFill>
                <a:latin typeface="Times New Roman" panose="02020603050405020304" pitchFamily="18" charset="0"/>
                <a:cs typeface="Times New Roman" panose="02020603050405020304" pitchFamily="18" charset="0"/>
              </a:rPr>
              <a:t>see why the subnets are counting </a:t>
            </a:r>
            <a:r>
              <a:rPr lang="en-US" dirty="0" smtClean="0">
                <a:solidFill>
                  <a:srgbClr val="C00000"/>
                </a:solidFill>
                <a:latin typeface="Times New Roman" panose="02020603050405020304" pitchFamily="18" charset="0"/>
                <a:cs typeface="Times New Roman" panose="02020603050405020304" pitchFamily="18" charset="0"/>
              </a:rPr>
              <a:t>by fours</a:t>
            </a:r>
            <a:r>
              <a:rPr lang="en-US" dirty="0">
                <a:solidFill>
                  <a:srgbClr val="C00000"/>
                </a:solidFill>
                <a:latin typeface="Times New Roman" panose="02020603050405020304" pitchFamily="18" charset="0"/>
                <a:cs typeface="Times New Roman" panose="02020603050405020304" pitchFamily="18" charset="0"/>
              </a:rPr>
              <a:t>, note that the corresponding binary addresses are as </a:t>
            </a:r>
            <a:r>
              <a:rPr lang="en-US" dirty="0" smtClean="0">
                <a:solidFill>
                  <a:srgbClr val="C00000"/>
                </a:solidFill>
                <a:latin typeface="Times New Roman" panose="02020603050405020304" pitchFamily="18" charset="0"/>
                <a:cs typeface="Times New Roman" panose="02020603050405020304" pitchFamily="18" charset="0"/>
              </a:rPr>
              <a:t>follows :</a:t>
            </a:r>
          </a:p>
          <a:p>
            <a:pPr marL="285750" indent="-285750" algn="just">
              <a:buFont typeface="Arial" panose="020B0604020202020204" pitchFamily="34" charset="0"/>
              <a:buChar char="•"/>
            </a:pPr>
            <a:endParaRPr lang="en-US" dirty="0"/>
          </a:p>
          <a:p>
            <a:pPr algn="just"/>
            <a:endParaRPr lang="en-US" dirty="0" smtClean="0"/>
          </a:p>
        </p:txBody>
      </p:sp>
      <p:pic>
        <p:nvPicPr>
          <p:cNvPr id="16" name="Picture 15"/>
          <p:cNvPicPr>
            <a:picLocks noChangeAspect="1"/>
          </p:cNvPicPr>
          <p:nvPr/>
        </p:nvPicPr>
        <p:blipFill>
          <a:blip r:embed="rId3"/>
          <a:stretch>
            <a:fillRect/>
          </a:stretch>
        </p:blipFill>
        <p:spPr>
          <a:xfrm>
            <a:off x="1844369" y="1212102"/>
            <a:ext cx="4976291" cy="652984"/>
          </a:xfrm>
          <a:prstGeom prst="rect">
            <a:avLst/>
          </a:prstGeom>
        </p:spPr>
      </p:pic>
      <p:sp>
        <p:nvSpPr>
          <p:cNvPr id="17" name="Rectangle 16"/>
          <p:cNvSpPr/>
          <p:nvPr/>
        </p:nvSpPr>
        <p:spPr>
          <a:xfrm>
            <a:off x="137886" y="2027085"/>
            <a:ext cx="8871404" cy="3093154"/>
          </a:xfrm>
          <a:prstGeom prst="rect">
            <a:avLst/>
          </a:prstGeom>
        </p:spPr>
        <p:txBody>
          <a:bodyPr wrap="square">
            <a:spAutoFit/>
          </a:bodyPr>
          <a:lstStyle/>
          <a:p>
            <a:pPr marL="285750" indent="-285750" algn="just">
              <a:buFont typeface="Arial" panose="020B0604020202020204" pitchFamily="34" charset="0"/>
              <a:buChar char="•"/>
            </a:pPr>
            <a:r>
              <a:rPr lang="en-IN" sz="1300" dirty="0">
                <a:solidFill>
                  <a:srgbClr val="C00000"/>
                </a:solidFill>
                <a:latin typeface="Times New Roman" panose="02020603050405020304" pitchFamily="18" charset="0"/>
                <a:cs typeface="Times New Roman" panose="02020603050405020304" pitchFamily="18" charset="0"/>
              </a:rPr>
              <a:t>Here the vertical bar (|) shows the boundary between the subnet number and the </a:t>
            </a:r>
            <a:r>
              <a:rPr lang="en-IN" sz="1300" dirty="0" smtClean="0">
                <a:solidFill>
                  <a:srgbClr val="C00000"/>
                </a:solidFill>
                <a:latin typeface="Times New Roman" panose="02020603050405020304" pitchFamily="18" charset="0"/>
                <a:cs typeface="Times New Roman" panose="02020603050405020304" pitchFamily="18" charset="0"/>
              </a:rPr>
              <a:t>host number</a:t>
            </a:r>
            <a:r>
              <a:rPr lang="en-IN" sz="1300" dirty="0">
                <a:solidFill>
                  <a:srgbClr val="C00000"/>
                </a:solidFill>
                <a:latin typeface="Times New Roman" panose="02020603050405020304" pitchFamily="18" charset="0"/>
                <a:cs typeface="Times New Roman" panose="02020603050405020304" pitchFamily="18" charset="0"/>
              </a:rPr>
              <a:t>. To its left is the 6-bit subnet number; to its right is the 10-bit host number</a:t>
            </a:r>
            <a:r>
              <a:rPr lang="en-IN" sz="1300"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sz="13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300" dirty="0">
                <a:solidFill>
                  <a:srgbClr val="C00000"/>
                </a:solidFill>
                <a:latin typeface="Times New Roman" panose="02020603050405020304" pitchFamily="18" charset="0"/>
                <a:cs typeface="Times New Roman" panose="02020603050405020304" pitchFamily="18" charset="0"/>
              </a:rPr>
              <a:t>To see how subnets work, it is necessary to explain how IP packets are processed at a </a:t>
            </a:r>
            <a:r>
              <a:rPr lang="en-IN" sz="1300" dirty="0" smtClean="0">
                <a:solidFill>
                  <a:srgbClr val="C00000"/>
                </a:solidFill>
                <a:latin typeface="Times New Roman" panose="02020603050405020304" pitchFamily="18" charset="0"/>
                <a:cs typeface="Times New Roman" panose="02020603050405020304" pitchFamily="18" charset="0"/>
              </a:rPr>
              <a:t>router. Each </a:t>
            </a:r>
            <a:r>
              <a:rPr lang="en-IN" sz="1300" dirty="0">
                <a:solidFill>
                  <a:srgbClr val="C00000"/>
                </a:solidFill>
                <a:latin typeface="Times New Roman" panose="02020603050405020304" pitchFamily="18" charset="0"/>
                <a:cs typeface="Times New Roman" panose="02020603050405020304" pitchFamily="18" charset="0"/>
              </a:rPr>
              <a:t>router has a table listing some number of (network, 0) IP addresses and some number </a:t>
            </a:r>
            <a:r>
              <a:rPr lang="en-IN" sz="1300" dirty="0" smtClean="0">
                <a:solidFill>
                  <a:srgbClr val="C00000"/>
                </a:solidFill>
                <a:latin typeface="Times New Roman" panose="02020603050405020304" pitchFamily="18" charset="0"/>
                <a:cs typeface="Times New Roman" panose="02020603050405020304" pitchFamily="18" charset="0"/>
              </a:rPr>
              <a:t>of (this-network</a:t>
            </a:r>
            <a:r>
              <a:rPr lang="en-IN" sz="1300" dirty="0">
                <a:solidFill>
                  <a:srgbClr val="C00000"/>
                </a:solidFill>
                <a:latin typeface="Times New Roman" panose="02020603050405020304" pitchFamily="18" charset="0"/>
                <a:cs typeface="Times New Roman" panose="02020603050405020304" pitchFamily="18" charset="0"/>
              </a:rPr>
              <a:t>, host) </a:t>
            </a:r>
            <a:r>
              <a:rPr lang="en-IN" sz="1300" dirty="0" smtClean="0">
                <a:solidFill>
                  <a:srgbClr val="C00000"/>
                </a:solidFill>
                <a:latin typeface="Times New Roman" panose="02020603050405020304" pitchFamily="18" charset="0"/>
                <a:cs typeface="Times New Roman" panose="02020603050405020304" pitchFamily="18" charset="0"/>
              </a:rPr>
              <a:t>IP addresses</a:t>
            </a:r>
            <a:r>
              <a:rPr lang="en-IN" sz="1300" dirty="0">
                <a:solidFill>
                  <a:srgbClr val="C00000"/>
                </a:solidFill>
                <a:latin typeface="Times New Roman" panose="02020603050405020304" pitchFamily="18" charset="0"/>
                <a:cs typeface="Times New Roman" panose="02020603050405020304" pitchFamily="18" charset="0"/>
              </a:rPr>
              <a:t>. </a:t>
            </a:r>
            <a:endParaRPr lang="en-IN" sz="1300"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300"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300" dirty="0" smtClean="0">
                <a:solidFill>
                  <a:srgbClr val="C00000"/>
                </a:solidFill>
                <a:latin typeface="Times New Roman" panose="02020603050405020304" pitchFamily="18" charset="0"/>
                <a:cs typeface="Times New Roman" panose="02020603050405020304" pitchFamily="18" charset="0"/>
              </a:rPr>
              <a:t>The </a:t>
            </a:r>
            <a:r>
              <a:rPr lang="en-IN" sz="1300" dirty="0">
                <a:solidFill>
                  <a:srgbClr val="C00000"/>
                </a:solidFill>
                <a:latin typeface="Times New Roman" panose="02020603050405020304" pitchFamily="18" charset="0"/>
                <a:cs typeface="Times New Roman" panose="02020603050405020304" pitchFamily="18" charset="0"/>
              </a:rPr>
              <a:t>first kind tells how to get to distant networks. </a:t>
            </a:r>
            <a:r>
              <a:rPr lang="en-IN" sz="1300" dirty="0" smtClean="0">
                <a:solidFill>
                  <a:srgbClr val="C00000"/>
                </a:solidFill>
                <a:latin typeface="Times New Roman" panose="02020603050405020304" pitchFamily="18" charset="0"/>
                <a:cs typeface="Times New Roman" panose="02020603050405020304" pitchFamily="18" charset="0"/>
              </a:rPr>
              <a:t>The second </a:t>
            </a:r>
            <a:r>
              <a:rPr lang="en-IN" sz="1300" dirty="0">
                <a:solidFill>
                  <a:srgbClr val="C00000"/>
                </a:solidFill>
                <a:latin typeface="Times New Roman" panose="02020603050405020304" pitchFamily="18" charset="0"/>
                <a:cs typeface="Times New Roman" panose="02020603050405020304" pitchFamily="18" charset="0"/>
              </a:rPr>
              <a:t>kind tells how to get to local hosts. Associated with each table is the network </a:t>
            </a:r>
            <a:r>
              <a:rPr lang="en-IN" sz="1300" dirty="0" smtClean="0">
                <a:solidFill>
                  <a:srgbClr val="C00000"/>
                </a:solidFill>
                <a:latin typeface="Times New Roman" panose="02020603050405020304" pitchFamily="18" charset="0"/>
                <a:cs typeface="Times New Roman" panose="02020603050405020304" pitchFamily="18" charset="0"/>
              </a:rPr>
              <a:t>interface to </a:t>
            </a:r>
            <a:r>
              <a:rPr lang="en-IN" sz="1300" dirty="0">
                <a:solidFill>
                  <a:srgbClr val="C00000"/>
                </a:solidFill>
                <a:latin typeface="Times New Roman" panose="02020603050405020304" pitchFamily="18" charset="0"/>
                <a:cs typeface="Times New Roman" panose="02020603050405020304" pitchFamily="18" charset="0"/>
              </a:rPr>
              <a:t>use to reach the destination, and certain other information.</a:t>
            </a:r>
          </a:p>
          <a:p>
            <a:pPr marL="285750" indent="-285750" algn="just">
              <a:buFont typeface="Arial" panose="020B0604020202020204" pitchFamily="34" charset="0"/>
              <a:buChar char="•"/>
            </a:pPr>
            <a:endParaRPr lang="en-IN" sz="13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300" dirty="0" smtClean="0">
                <a:solidFill>
                  <a:srgbClr val="002060"/>
                </a:solidFill>
                <a:latin typeface="Times New Roman" panose="02020603050405020304" pitchFamily="18" charset="0"/>
                <a:cs typeface="Times New Roman" panose="02020603050405020304" pitchFamily="18" charset="0"/>
              </a:rPr>
              <a:t>When </a:t>
            </a:r>
            <a:r>
              <a:rPr lang="en-IN" sz="1300" dirty="0">
                <a:solidFill>
                  <a:srgbClr val="002060"/>
                </a:solidFill>
                <a:latin typeface="Times New Roman" panose="02020603050405020304" pitchFamily="18" charset="0"/>
                <a:cs typeface="Times New Roman" panose="02020603050405020304" pitchFamily="18" charset="0"/>
              </a:rPr>
              <a:t>an IP packet arrives, its destination address is looked up in the routing table. If </a:t>
            </a:r>
            <a:r>
              <a:rPr lang="en-IN" sz="1300" dirty="0" smtClean="0">
                <a:solidFill>
                  <a:srgbClr val="002060"/>
                </a:solidFill>
                <a:latin typeface="Times New Roman" panose="02020603050405020304" pitchFamily="18" charset="0"/>
                <a:cs typeface="Times New Roman" panose="02020603050405020304" pitchFamily="18" charset="0"/>
              </a:rPr>
              <a:t>the packet </a:t>
            </a:r>
            <a:r>
              <a:rPr lang="en-IN" sz="1300" dirty="0">
                <a:solidFill>
                  <a:srgbClr val="002060"/>
                </a:solidFill>
                <a:latin typeface="Times New Roman" panose="02020603050405020304" pitchFamily="18" charset="0"/>
                <a:cs typeface="Times New Roman" panose="02020603050405020304" pitchFamily="18" charset="0"/>
              </a:rPr>
              <a:t>is for a distant network, it is forwarded to the next router on the interface given in </a:t>
            </a:r>
            <a:r>
              <a:rPr lang="en-IN" sz="1300" dirty="0" smtClean="0">
                <a:solidFill>
                  <a:srgbClr val="002060"/>
                </a:solidFill>
                <a:latin typeface="Times New Roman" panose="02020603050405020304" pitchFamily="18" charset="0"/>
                <a:cs typeface="Times New Roman" panose="02020603050405020304" pitchFamily="18" charset="0"/>
              </a:rPr>
              <a:t>the table</a:t>
            </a:r>
            <a:r>
              <a:rPr lang="en-IN" sz="1300" dirty="0">
                <a:solidFill>
                  <a:srgbClr val="002060"/>
                </a:solidFill>
                <a:latin typeface="Times New Roman" panose="02020603050405020304" pitchFamily="18" charset="0"/>
                <a:cs typeface="Times New Roman" panose="02020603050405020304" pitchFamily="18" charset="0"/>
              </a:rPr>
              <a:t>. </a:t>
            </a:r>
            <a:endParaRPr lang="en-IN" sz="13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13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300" dirty="0" smtClean="0">
                <a:solidFill>
                  <a:srgbClr val="002060"/>
                </a:solidFill>
                <a:latin typeface="Times New Roman" panose="02020603050405020304" pitchFamily="18" charset="0"/>
                <a:cs typeface="Times New Roman" panose="02020603050405020304" pitchFamily="18" charset="0"/>
              </a:rPr>
              <a:t>If </a:t>
            </a:r>
            <a:r>
              <a:rPr lang="en-IN" sz="1300" dirty="0">
                <a:solidFill>
                  <a:srgbClr val="002060"/>
                </a:solidFill>
                <a:latin typeface="Times New Roman" panose="02020603050405020304" pitchFamily="18" charset="0"/>
                <a:cs typeface="Times New Roman" panose="02020603050405020304" pitchFamily="18" charset="0"/>
              </a:rPr>
              <a:t>it is a local host (e.g., on the router's LAN), it is sent directly to the destination. If </a:t>
            </a:r>
            <a:r>
              <a:rPr lang="en-IN" sz="1300" dirty="0" smtClean="0">
                <a:solidFill>
                  <a:srgbClr val="002060"/>
                </a:solidFill>
                <a:latin typeface="Times New Roman" panose="02020603050405020304" pitchFamily="18" charset="0"/>
                <a:cs typeface="Times New Roman" panose="02020603050405020304" pitchFamily="18" charset="0"/>
              </a:rPr>
              <a:t>the network </a:t>
            </a:r>
            <a:r>
              <a:rPr lang="en-IN" sz="1300" dirty="0">
                <a:solidFill>
                  <a:srgbClr val="002060"/>
                </a:solidFill>
                <a:latin typeface="Times New Roman" panose="02020603050405020304" pitchFamily="18" charset="0"/>
                <a:cs typeface="Times New Roman" panose="02020603050405020304" pitchFamily="18" charset="0"/>
              </a:rPr>
              <a:t>is not present, the packet is forwarded to a default router with more extensive </a:t>
            </a:r>
            <a:r>
              <a:rPr lang="en-IN" sz="1300" dirty="0" smtClean="0">
                <a:solidFill>
                  <a:srgbClr val="002060"/>
                </a:solidFill>
                <a:latin typeface="Times New Roman" panose="02020603050405020304" pitchFamily="18" charset="0"/>
                <a:cs typeface="Times New Roman" panose="02020603050405020304" pitchFamily="18" charset="0"/>
              </a:rPr>
              <a:t>tables. This </a:t>
            </a:r>
            <a:r>
              <a:rPr lang="en-IN" sz="1300" dirty="0">
                <a:solidFill>
                  <a:srgbClr val="002060"/>
                </a:solidFill>
                <a:latin typeface="Times New Roman" panose="02020603050405020304" pitchFamily="18" charset="0"/>
                <a:cs typeface="Times New Roman" panose="02020603050405020304" pitchFamily="18" charset="0"/>
              </a:rPr>
              <a:t>algorithm means that each router only has to keep track of other networks and </a:t>
            </a:r>
            <a:r>
              <a:rPr lang="en-IN" sz="1300" dirty="0" smtClean="0">
                <a:solidFill>
                  <a:srgbClr val="002060"/>
                </a:solidFill>
                <a:latin typeface="Times New Roman" panose="02020603050405020304" pitchFamily="18" charset="0"/>
                <a:cs typeface="Times New Roman" panose="02020603050405020304" pitchFamily="18" charset="0"/>
              </a:rPr>
              <a:t>local hosts</a:t>
            </a:r>
            <a:r>
              <a:rPr lang="en-IN" sz="1300" dirty="0">
                <a:solidFill>
                  <a:srgbClr val="002060"/>
                </a:solidFill>
                <a:latin typeface="Times New Roman" panose="02020603050405020304" pitchFamily="18" charset="0"/>
                <a:cs typeface="Times New Roman" panose="02020603050405020304" pitchFamily="18" charset="0"/>
              </a:rPr>
              <a:t>, not (network, host) pairs, greatly reducing the size of the routing table.</a:t>
            </a:r>
          </a:p>
        </p:txBody>
      </p:sp>
    </p:spTree>
    <p:extLst>
      <p:ext uri="{BB962C8B-B14F-4D97-AF65-F5344CB8AC3E}">
        <p14:creationId xmlns:p14="http://schemas.microsoft.com/office/powerpoint/2010/main" val="2581837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Subnets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3093154"/>
          </a:xfrm>
          <a:prstGeom prst="rect">
            <a:avLst/>
          </a:prstGeom>
        </p:spPr>
        <p:txBody>
          <a:bodyPr wrap="square">
            <a:spAutoFit/>
          </a:bodyPr>
          <a:lstStyle/>
          <a:p>
            <a:pPr marL="171450" lvl="0" indent="-1714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When </a:t>
            </a:r>
            <a:r>
              <a:rPr lang="en-US" altLang="en-US" dirty="0" err="1">
                <a:solidFill>
                  <a:srgbClr val="C00000"/>
                </a:solidFill>
                <a:latin typeface="Times New Roman" panose="02020603050405020304" pitchFamily="18" charset="0"/>
                <a:cs typeface="Times New Roman" panose="02020603050405020304" pitchFamily="18" charset="0"/>
              </a:rPr>
              <a:t>subnetting</a:t>
            </a:r>
            <a:r>
              <a:rPr lang="en-US" altLang="en-US" dirty="0">
                <a:solidFill>
                  <a:srgbClr val="C00000"/>
                </a:solidFill>
                <a:latin typeface="Times New Roman" panose="02020603050405020304" pitchFamily="18" charset="0"/>
                <a:cs typeface="Times New Roman" panose="02020603050405020304" pitchFamily="18" charset="0"/>
              </a:rPr>
              <a:t> is introduced, the routing tables are changed, adding entries of the </a:t>
            </a:r>
            <a:r>
              <a:rPr lang="en-US" altLang="en-US" dirty="0" smtClean="0">
                <a:solidFill>
                  <a:srgbClr val="C00000"/>
                </a:solidFill>
                <a:latin typeface="Times New Roman" panose="02020603050405020304" pitchFamily="18" charset="0"/>
                <a:cs typeface="Times New Roman" panose="02020603050405020304" pitchFamily="18" charset="0"/>
              </a:rPr>
              <a:t>form (this-network</a:t>
            </a:r>
            <a:r>
              <a:rPr lang="en-US" altLang="en-US" dirty="0">
                <a:solidFill>
                  <a:srgbClr val="C00000"/>
                </a:solidFill>
                <a:latin typeface="Times New Roman" panose="02020603050405020304" pitchFamily="18" charset="0"/>
                <a:cs typeface="Times New Roman" panose="02020603050405020304" pitchFamily="18" charset="0"/>
              </a:rPr>
              <a:t>, subnet, 0) and (this-network, this-subnet, host). Thus, a router on subnet </a:t>
            </a:r>
            <a:r>
              <a:rPr lang="en-US" altLang="en-US" dirty="0" smtClean="0">
                <a:solidFill>
                  <a:srgbClr val="C00000"/>
                </a:solidFill>
                <a:latin typeface="Times New Roman" panose="02020603050405020304" pitchFamily="18" charset="0"/>
                <a:cs typeface="Times New Roman" panose="02020603050405020304" pitchFamily="18" charset="0"/>
              </a:rPr>
              <a:t>k knows </a:t>
            </a:r>
            <a:r>
              <a:rPr lang="en-US" altLang="en-US" dirty="0">
                <a:solidFill>
                  <a:srgbClr val="C00000"/>
                </a:solidFill>
                <a:latin typeface="Times New Roman" panose="02020603050405020304" pitchFamily="18" charset="0"/>
                <a:cs typeface="Times New Roman" panose="02020603050405020304" pitchFamily="18" charset="0"/>
              </a:rPr>
              <a:t>how to get to all the other subnets and also how to get to all the hosts on subnet k. </a:t>
            </a:r>
            <a:endParaRPr lang="en-US" altLang="en-US" dirty="0" smtClean="0">
              <a:solidFill>
                <a:srgbClr val="C0000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It does </a:t>
            </a:r>
            <a:r>
              <a:rPr lang="en-US" altLang="en-US" dirty="0">
                <a:solidFill>
                  <a:srgbClr val="C00000"/>
                </a:solidFill>
                <a:latin typeface="Times New Roman" panose="02020603050405020304" pitchFamily="18" charset="0"/>
                <a:cs typeface="Times New Roman" panose="02020603050405020304" pitchFamily="18" charset="0"/>
              </a:rPr>
              <a:t>not have to know the details about hosts on other subnets. In fact, all that needs to </a:t>
            </a:r>
            <a:r>
              <a:rPr lang="en-US" altLang="en-US" dirty="0" smtClean="0">
                <a:solidFill>
                  <a:srgbClr val="C00000"/>
                </a:solidFill>
                <a:latin typeface="Times New Roman" panose="02020603050405020304" pitchFamily="18" charset="0"/>
                <a:cs typeface="Times New Roman" panose="02020603050405020304" pitchFamily="18" charset="0"/>
              </a:rPr>
              <a:t>be changed </a:t>
            </a:r>
            <a:r>
              <a:rPr lang="en-US" altLang="en-US" dirty="0">
                <a:solidFill>
                  <a:srgbClr val="C00000"/>
                </a:solidFill>
                <a:latin typeface="Times New Roman" panose="02020603050405020304" pitchFamily="18" charset="0"/>
                <a:cs typeface="Times New Roman" panose="02020603050405020304" pitchFamily="18" charset="0"/>
              </a:rPr>
              <a:t>is to have each router do a Boolean AND with the network's subnet mask to get rid </a:t>
            </a:r>
            <a:r>
              <a:rPr lang="en-US" altLang="en-US" dirty="0" smtClean="0">
                <a:solidFill>
                  <a:srgbClr val="C00000"/>
                </a:solidFill>
                <a:latin typeface="Times New Roman" panose="02020603050405020304" pitchFamily="18" charset="0"/>
                <a:cs typeface="Times New Roman" panose="02020603050405020304" pitchFamily="18" charset="0"/>
              </a:rPr>
              <a:t>of the </a:t>
            </a:r>
            <a:r>
              <a:rPr lang="en-US" altLang="en-US" dirty="0">
                <a:solidFill>
                  <a:srgbClr val="C00000"/>
                </a:solidFill>
                <a:latin typeface="Times New Roman" panose="02020603050405020304" pitchFamily="18" charset="0"/>
                <a:cs typeface="Times New Roman" panose="02020603050405020304" pitchFamily="18" charset="0"/>
              </a:rPr>
              <a:t>host number and look up the resulting address in its </a:t>
            </a:r>
            <a:r>
              <a:rPr lang="en-US" altLang="en-US" dirty="0" smtClean="0">
                <a:solidFill>
                  <a:srgbClr val="C00000"/>
                </a:solidFill>
                <a:latin typeface="Times New Roman" panose="02020603050405020304" pitchFamily="18" charset="0"/>
                <a:cs typeface="Times New Roman" panose="02020603050405020304" pitchFamily="18" charset="0"/>
              </a:rPr>
              <a:t>tables.</a:t>
            </a:r>
          </a:p>
          <a:p>
            <a:pPr marL="171450" lvl="0" indent="-1714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For </a:t>
            </a:r>
            <a:r>
              <a:rPr lang="en-US" altLang="en-US" dirty="0">
                <a:solidFill>
                  <a:srgbClr val="002060"/>
                </a:solidFill>
                <a:latin typeface="Times New Roman" panose="02020603050405020304" pitchFamily="18" charset="0"/>
                <a:cs typeface="Times New Roman" panose="02020603050405020304" pitchFamily="18" charset="0"/>
              </a:rPr>
              <a:t>example, a packet addressed to 130.50.15.6 and arriving at the </a:t>
            </a:r>
            <a:r>
              <a:rPr lang="en-US" altLang="en-US" dirty="0" smtClean="0">
                <a:solidFill>
                  <a:srgbClr val="002060"/>
                </a:solidFill>
                <a:latin typeface="Times New Roman" panose="02020603050405020304" pitchFamily="18" charset="0"/>
                <a:cs typeface="Times New Roman" panose="02020603050405020304" pitchFamily="18" charset="0"/>
              </a:rPr>
              <a:t>main router </a:t>
            </a:r>
            <a:r>
              <a:rPr lang="en-US" altLang="en-US" dirty="0">
                <a:solidFill>
                  <a:srgbClr val="002060"/>
                </a:solidFill>
                <a:latin typeface="Times New Roman" panose="02020603050405020304" pitchFamily="18" charset="0"/>
                <a:cs typeface="Times New Roman" panose="02020603050405020304" pitchFamily="18" charset="0"/>
              </a:rPr>
              <a:t>is </a:t>
            </a:r>
            <a:r>
              <a:rPr lang="en-US" altLang="en-US" dirty="0" err="1">
                <a:solidFill>
                  <a:srgbClr val="002060"/>
                </a:solidFill>
                <a:latin typeface="Times New Roman" panose="02020603050405020304" pitchFamily="18" charset="0"/>
                <a:cs typeface="Times New Roman" panose="02020603050405020304" pitchFamily="18" charset="0"/>
              </a:rPr>
              <a:t>ANDed</a:t>
            </a:r>
            <a:r>
              <a:rPr lang="en-US" altLang="en-US" dirty="0">
                <a:solidFill>
                  <a:srgbClr val="002060"/>
                </a:solidFill>
                <a:latin typeface="Times New Roman" panose="02020603050405020304" pitchFamily="18" charset="0"/>
                <a:cs typeface="Times New Roman" panose="02020603050405020304" pitchFamily="18" charset="0"/>
              </a:rPr>
              <a:t> with the subnet mask 255.255.252.0/22 to give the address 130.50.12.0. </a:t>
            </a:r>
            <a:endParaRPr lang="en-US" altLang="en-US" dirty="0" smtClean="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171450" lvl="0" indent="-171450" algn="just" eaLnBrk="0" fontAlgn="base" hangingPunct="0">
              <a:spcBef>
                <a:spcPct val="0"/>
              </a:spcBef>
              <a:spcAft>
                <a:spcPct val="0"/>
              </a:spcAft>
              <a:buClrTx/>
              <a:buFont typeface="Arial" panose="020B0604020202020204" pitchFamily="34" charset="0"/>
              <a:buChar char="•"/>
            </a:pPr>
            <a:r>
              <a:rPr lang="en-US" altLang="en-US" dirty="0" smtClean="0">
                <a:solidFill>
                  <a:srgbClr val="002060"/>
                </a:solidFill>
                <a:latin typeface="Times New Roman" panose="02020603050405020304" pitchFamily="18" charset="0"/>
                <a:cs typeface="Times New Roman" panose="02020603050405020304" pitchFamily="18" charset="0"/>
              </a:rPr>
              <a:t>This address </a:t>
            </a:r>
            <a:r>
              <a:rPr lang="en-US" altLang="en-US" dirty="0">
                <a:solidFill>
                  <a:srgbClr val="002060"/>
                </a:solidFill>
                <a:latin typeface="Times New Roman" panose="02020603050405020304" pitchFamily="18" charset="0"/>
                <a:cs typeface="Times New Roman" panose="02020603050405020304" pitchFamily="18" charset="0"/>
              </a:rPr>
              <a:t>is looked up in the routing tables to find out which output line to use to get to </a:t>
            </a:r>
            <a:r>
              <a:rPr lang="en-US" altLang="en-US" dirty="0" smtClean="0">
                <a:solidFill>
                  <a:srgbClr val="002060"/>
                </a:solidFill>
                <a:latin typeface="Times New Roman" panose="02020603050405020304" pitchFamily="18" charset="0"/>
                <a:cs typeface="Times New Roman" panose="02020603050405020304" pitchFamily="18" charset="0"/>
              </a:rPr>
              <a:t>the router </a:t>
            </a:r>
            <a:r>
              <a:rPr lang="en-US" altLang="en-US" dirty="0">
                <a:solidFill>
                  <a:srgbClr val="002060"/>
                </a:solidFill>
                <a:latin typeface="Times New Roman" panose="02020603050405020304" pitchFamily="18" charset="0"/>
                <a:cs typeface="Times New Roman" panose="02020603050405020304" pitchFamily="18" charset="0"/>
              </a:rPr>
              <a:t>for subnet 3. </a:t>
            </a:r>
            <a:r>
              <a:rPr lang="en-US" altLang="en-US" dirty="0" err="1">
                <a:solidFill>
                  <a:srgbClr val="002060"/>
                </a:solidFill>
                <a:latin typeface="Times New Roman" panose="02020603050405020304" pitchFamily="18" charset="0"/>
                <a:cs typeface="Times New Roman" panose="02020603050405020304" pitchFamily="18" charset="0"/>
              </a:rPr>
              <a:t>Subnetting</a:t>
            </a:r>
            <a:r>
              <a:rPr lang="en-US" altLang="en-US" dirty="0">
                <a:solidFill>
                  <a:srgbClr val="002060"/>
                </a:solidFill>
                <a:latin typeface="Times New Roman" panose="02020603050405020304" pitchFamily="18" charset="0"/>
                <a:cs typeface="Times New Roman" panose="02020603050405020304" pitchFamily="18" charset="0"/>
              </a:rPr>
              <a:t> thus reduces router table space by creating a </a:t>
            </a:r>
            <a:r>
              <a:rPr lang="en-US" altLang="en-US" dirty="0" smtClean="0">
                <a:solidFill>
                  <a:srgbClr val="002060"/>
                </a:solidFill>
                <a:latin typeface="Times New Roman" panose="02020603050405020304" pitchFamily="18" charset="0"/>
                <a:cs typeface="Times New Roman" panose="02020603050405020304" pitchFamily="18" charset="0"/>
              </a:rPr>
              <a:t>three-level hierarchy </a:t>
            </a:r>
            <a:r>
              <a:rPr lang="en-US" altLang="en-US" dirty="0">
                <a:solidFill>
                  <a:srgbClr val="002060"/>
                </a:solidFill>
                <a:latin typeface="Times New Roman" panose="02020603050405020304" pitchFamily="18" charset="0"/>
                <a:cs typeface="Times New Roman" panose="02020603050405020304" pitchFamily="18" charset="0"/>
              </a:rPr>
              <a:t>consisting of network, subnet, and </a:t>
            </a:r>
            <a:r>
              <a:rPr lang="en-US" altLang="en-US" dirty="0" smtClean="0">
                <a:solidFill>
                  <a:srgbClr val="002060"/>
                </a:solidFill>
                <a:latin typeface="Times New Roman" panose="02020603050405020304" pitchFamily="18" charset="0"/>
                <a:cs typeface="Times New Roman" panose="02020603050405020304" pitchFamily="18" charset="0"/>
              </a:rPr>
              <a:t>host.</a:t>
            </a:r>
          </a:p>
          <a:p>
            <a:pPr marL="171450" lvl="0" indent="-171450" algn="just" eaLnBrk="0" fontAlgn="base" hangingPunct="0">
              <a:spcBef>
                <a:spcPct val="0"/>
              </a:spcBef>
              <a:spcAft>
                <a:spcPct val="0"/>
              </a:spcAft>
              <a:buClrTx/>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137885" y="914402"/>
            <a:ext cx="8904511" cy="1600438"/>
          </a:xfrm>
          <a:prstGeom prst="rect">
            <a:avLst/>
          </a:prstGeom>
        </p:spPr>
        <p:txBody>
          <a:bodyPr wrap="square">
            <a:spAutoFit/>
          </a:bodyPr>
          <a:lstStyle/>
          <a:p>
            <a:pPr algn="just"/>
            <a:endParaRPr lang="en-US" dirty="0">
              <a:solidFill>
                <a:srgbClr val="002060"/>
              </a:solidFill>
            </a:endParaRP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1789717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Classless </a:t>
            </a:r>
            <a:r>
              <a:rPr lang="en-US" sz="2400" b="1" dirty="0" smtClean="0">
                <a:solidFill>
                  <a:srgbClr val="002060"/>
                </a:solidFill>
              </a:rPr>
              <a:t>Inter Domain Routing-CIDR</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137885" y="914402"/>
            <a:ext cx="8904511" cy="1600438"/>
          </a:xfrm>
          <a:prstGeom prst="rect">
            <a:avLst/>
          </a:prstGeom>
        </p:spPr>
        <p:txBody>
          <a:bodyPr wrap="square">
            <a:spAutoFit/>
          </a:bodyPr>
          <a:lstStyle/>
          <a:p>
            <a:pPr algn="just"/>
            <a:endParaRPr lang="en-US" dirty="0">
              <a:solidFill>
                <a:srgbClr val="002060"/>
              </a:solidFill>
            </a:endParaRP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16" name="Rectangle 15"/>
          <p:cNvSpPr/>
          <p:nvPr/>
        </p:nvSpPr>
        <p:spPr>
          <a:xfrm>
            <a:off x="87087" y="928915"/>
            <a:ext cx="8955309" cy="4170372"/>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Classless Inter-Domain Routing, is a method for </a:t>
            </a:r>
            <a:r>
              <a:rPr lang="en-US" altLang="en-US" b="1" dirty="0">
                <a:solidFill>
                  <a:srgbClr val="C00000"/>
                </a:solidFill>
                <a:latin typeface="Times New Roman" panose="02020603050405020304" pitchFamily="18" charset="0"/>
                <a:cs typeface="Times New Roman" panose="02020603050405020304" pitchFamily="18" charset="0"/>
              </a:rPr>
              <a:t>allocating IP addresses and routing IP packets</a:t>
            </a:r>
            <a:r>
              <a:rPr lang="en-US" altLang="en-US" dirty="0">
                <a:solidFill>
                  <a:srgbClr val="C00000"/>
                </a:solidFill>
                <a:latin typeface="Times New Roman" panose="02020603050405020304" pitchFamily="18" charset="0"/>
                <a:cs typeface="Times New Roman" panose="02020603050405020304" pitchFamily="18" charset="0"/>
              </a:rPr>
              <a:t>. It was introduced to improve the scalability of routing and to address the limitations of the traditional classful addressing system</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smtClean="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r>
              <a:rPr lang="en-US" altLang="en-US" b="1" dirty="0" smtClean="0">
                <a:solidFill>
                  <a:srgbClr val="C00000"/>
                </a:solidFill>
                <a:latin typeface="Times New Roman" panose="02020603050405020304" pitchFamily="18" charset="0"/>
                <a:cs typeface="Times New Roman" panose="02020603050405020304" pitchFamily="18" charset="0"/>
              </a:rPr>
              <a:t>Key </a:t>
            </a:r>
            <a:r>
              <a:rPr lang="en-US" altLang="en-US" b="1" dirty="0">
                <a:solidFill>
                  <a:srgbClr val="C00000"/>
                </a:solidFill>
                <a:latin typeface="Times New Roman" panose="02020603050405020304" pitchFamily="18" charset="0"/>
                <a:cs typeface="Times New Roman" panose="02020603050405020304" pitchFamily="18" charset="0"/>
              </a:rPr>
              <a:t>Features of CIDR</a:t>
            </a:r>
            <a:r>
              <a:rPr lang="en-US" altLang="en-US" b="1"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b="1"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C00000"/>
                </a:solidFill>
                <a:latin typeface="Times New Roman" panose="02020603050405020304" pitchFamily="18" charset="0"/>
                <a:cs typeface="Times New Roman" panose="02020603050405020304" pitchFamily="18" charset="0"/>
              </a:rPr>
              <a:t>Flexible </a:t>
            </a:r>
            <a:r>
              <a:rPr lang="en-US" altLang="en-US" sz="1300" b="1" dirty="0" err="1">
                <a:solidFill>
                  <a:srgbClr val="C00000"/>
                </a:solidFill>
                <a:latin typeface="Times New Roman" panose="02020603050405020304" pitchFamily="18" charset="0"/>
                <a:cs typeface="Times New Roman" panose="02020603050405020304" pitchFamily="18" charset="0"/>
              </a:rPr>
              <a:t>Subnetting</a:t>
            </a:r>
            <a:r>
              <a:rPr lang="en-US" altLang="en-US" sz="1300" dirty="0">
                <a:solidFill>
                  <a:srgbClr val="C00000"/>
                </a:solidFill>
                <a:latin typeface="Times New Roman" panose="02020603050405020304" pitchFamily="18" charset="0"/>
                <a:cs typeface="Times New Roman" panose="02020603050405020304" pitchFamily="18" charset="0"/>
              </a:rPr>
              <a:t>: CIDR allows for variable-length subnet masking (VLSM), meaning you can create subnets of various sizes. This flexibility helps to use IP address space more efficiently compared to the fixed subnet sizes in the classful system</a:t>
            </a:r>
            <a:r>
              <a:rPr lang="en-US" altLang="en-US" sz="1300"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sz="1300" dirty="0" smtClean="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smtClean="0">
                <a:solidFill>
                  <a:srgbClr val="C00000"/>
                </a:solidFill>
                <a:latin typeface="Times New Roman" panose="02020603050405020304" pitchFamily="18" charset="0"/>
                <a:cs typeface="Times New Roman" panose="02020603050405020304" pitchFamily="18" charset="0"/>
              </a:rPr>
              <a:t>CIDR </a:t>
            </a:r>
            <a:r>
              <a:rPr lang="en-US" altLang="en-US" sz="1300" b="1" dirty="0">
                <a:solidFill>
                  <a:srgbClr val="C00000"/>
                </a:solidFill>
                <a:latin typeface="Times New Roman" panose="02020603050405020304" pitchFamily="18" charset="0"/>
                <a:cs typeface="Times New Roman" panose="02020603050405020304" pitchFamily="18" charset="0"/>
              </a:rPr>
              <a:t>Notation</a:t>
            </a:r>
            <a:r>
              <a:rPr lang="en-US" altLang="en-US" sz="1300" dirty="0">
                <a:solidFill>
                  <a:srgbClr val="C00000"/>
                </a:solidFill>
                <a:latin typeface="Times New Roman" panose="02020603050405020304" pitchFamily="18" charset="0"/>
                <a:cs typeface="Times New Roman" panose="02020603050405020304" pitchFamily="18" charset="0"/>
              </a:rPr>
              <a:t>: CIDR uses a notation format of </a:t>
            </a:r>
            <a:r>
              <a:rPr lang="en-US" altLang="en-US" sz="1300" dirty="0" err="1">
                <a:solidFill>
                  <a:srgbClr val="C00000"/>
                </a:solidFill>
                <a:latin typeface="Times New Roman" panose="02020603050405020304" pitchFamily="18" charset="0"/>
                <a:cs typeface="Times New Roman" panose="02020603050405020304" pitchFamily="18" charset="0"/>
              </a:rPr>
              <a:t>IP_address</a:t>
            </a:r>
            <a:r>
              <a:rPr lang="en-US" altLang="en-US" sz="1300" dirty="0">
                <a:solidFill>
                  <a:srgbClr val="C00000"/>
                </a:solidFill>
                <a:latin typeface="Times New Roman" panose="02020603050405020304" pitchFamily="18" charset="0"/>
                <a:cs typeface="Times New Roman" panose="02020603050405020304" pitchFamily="18" charset="0"/>
              </a:rPr>
              <a:t>/</a:t>
            </a:r>
            <a:r>
              <a:rPr lang="en-US" altLang="en-US" sz="1300" dirty="0" err="1">
                <a:solidFill>
                  <a:srgbClr val="C00000"/>
                </a:solidFill>
                <a:latin typeface="Times New Roman" panose="02020603050405020304" pitchFamily="18" charset="0"/>
                <a:cs typeface="Times New Roman" panose="02020603050405020304" pitchFamily="18" charset="0"/>
              </a:rPr>
              <a:t>Prefix_length</a:t>
            </a:r>
            <a:r>
              <a:rPr lang="en-US" altLang="en-US" sz="1300" dirty="0">
                <a:solidFill>
                  <a:srgbClr val="C00000"/>
                </a:solidFill>
                <a:latin typeface="Times New Roman" panose="02020603050405020304" pitchFamily="18" charset="0"/>
                <a:cs typeface="Times New Roman" panose="02020603050405020304" pitchFamily="18" charset="0"/>
              </a:rPr>
              <a:t>, where </a:t>
            </a:r>
            <a:r>
              <a:rPr lang="en-US" altLang="en-US" sz="1300" dirty="0" err="1">
                <a:solidFill>
                  <a:srgbClr val="C00000"/>
                </a:solidFill>
                <a:latin typeface="Times New Roman" panose="02020603050405020304" pitchFamily="18" charset="0"/>
                <a:cs typeface="Times New Roman" panose="02020603050405020304" pitchFamily="18" charset="0"/>
              </a:rPr>
              <a:t>Prefix_length</a:t>
            </a:r>
            <a:r>
              <a:rPr lang="en-US" altLang="en-US" sz="1300" dirty="0">
                <a:solidFill>
                  <a:srgbClr val="C00000"/>
                </a:solidFill>
                <a:latin typeface="Times New Roman" panose="02020603050405020304" pitchFamily="18" charset="0"/>
                <a:cs typeface="Times New Roman" panose="02020603050405020304" pitchFamily="18" charset="0"/>
              </a:rPr>
              <a:t> indicates the number of bits used for the network portion of the address. For example, 192.168.1.0/24 means that the first 24 bits are used for the network address, and the remaining bits are used for host addresses</a:t>
            </a:r>
            <a:r>
              <a:rPr lang="en-US" altLang="en-US" sz="1300"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sz="1300"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002060"/>
                </a:solidFill>
                <a:latin typeface="Times New Roman" panose="02020603050405020304" pitchFamily="18" charset="0"/>
                <a:cs typeface="Times New Roman" panose="02020603050405020304" pitchFamily="18" charset="0"/>
              </a:rPr>
              <a:t>Aggregation</a:t>
            </a:r>
            <a:r>
              <a:rPr lang="en-US" altLang="en-US" sz="1300" dirty="0">
                <a:solidFill>
                  <a:srgbClr val="002060"/>
                </a:solidFill>
                <a:latin typeface="Times New Roman" panose="02020603050405020304" pitchFamily="18" charset="0"/>
                <a:cs typeface="Times New Roman" panose="02020603050405020304" pitchFamily="18" charset="0"/>
              </a:rPr>
              <a:t>: CIDR enables </a:t>
            </a:r>
            <a:r>
              <a:rPr lang="en-US" altLang="en-US" sz="1300" b="1" dirty="0">
                <a:solidFill>
                  <a:srgbClr val="002060"/>
                </a:solidFill>
                <a:latin typeface="Times New Roman" panose="02020603050405020304" pitchFamily="18" charset="0"/>
                <a:cs typeface="Times New Roman" panose="02020603050405020304" pitchFamily="18" charset="0"/>
              </a:rPr>
              <a:t>route aggregation (also known as route summarization),</a:t>
            </a:r>
            <a:r>
              <a:rPr lang="en-US" altLang="en-US" sz="1300" dirty="0">
                <a:solidFill>
                  <a:srgbClr val="002060"/>
                </a:solidFill>
                <a:latin typeface="Times New Roman" panose="02020603050405020304" pitchFamily="18" charset="0"/>
                <a:cs typeface="Times New Roman" panose="02020603050405020304" pitchFamily="18" charset="0"/>
              </a:rPr>
              <a:t> where multiple IP addresses or subnets can be represented as a single, summarized route. This reduces the size of routing tables and improves routing efficiency. For example, if you have several subnets like 192.168.1.0/24 and 192.168.2.0/24, you could summarize these into a single route </a:t>
            </a:r>
            <a:r>
              <a:rPr lang="en-US" altLang="en-US" sz="1300" b="1" dirty="0" smtClean="0">
                <a:solidFill>
                  <a:srgbClr val="002060"/>
                </a:solidFill>
                <a:latin typeface="Times New Roman" panose="02020603050405020304" pitchFamily="18" charset="0"/>
                <a:cs typeface="Times New Roman" panose="02020603050405020304" pitchFamily="18" charset="0"/>
              </a:rPr>
              <a:t>192.168.0.0/24.</a:t>
            </a:r>
          </a:p>
          <a:p>
            <a:pPr marL="285750" lvl="0" indent="-285750" algn="just" eaLnBrk="0" fontAlgn="base" hangingPunct="0">
              <a:spcBef>
                <a:spcPct val="0"/>
              </a:spcBef>
              <a:spcAft>
                <a:spcPct val="0"/>
              </a:spcAft>
              <a:buClrTx/>
              <a:buFont typeface="Arial" panose="020B0604020202020204" pitchFamily="34" charset="0"/>
              <a:buChar char="•"/>
            </a:pPr>
            <a:endParaRPr lang="en-US" altLang="en-US" sz="1300" b="1"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sz="1300" b="1" dirty="0">
                <a:solidFill>
                  <a:srgbClr val="002060"/>
                </a:solidFill>
                <a:latin typeface="Times New Roman" panose="02020603050405020304" pitchFamily="18" charset="0"/>
                <a:cs typeface="Times New Roman" panose="02020603050405020304" pitchFamily="18" charset="0"/>
              </a:rPr>
              <a:t>Efficient IP Address Utilization</a:t>
            </a:r>
            <a:r>
              <a:rPr lang="en-US" altLang="en-US" sz="1300" dirty="0">
                <a:solidFill>
                  <a:srgbClr val="002060"/>
                </a:solidFill>
                <a:latin typeface="Times New Roman" panose="02020603050405020304" pitchFamily="18" charset="0"/>
                <a:cs typeface="Times New Roman" panose="02020603050405020304" pitchFamily="18" charset="0"/>
              </a:rPr>
              <a:t>: By allowing subnet masks of various lengths, CIDR helps in minimizing wasted IP addresses. For instance, instead of using a fixed /24 subnet which might waste addresses if fewer hosts are needed, CIDR allows you to use a /26 or even smaller subnet if that fits your needs better</a:t>
            </a:r>
            <a:r>
              <a:rPr lang="en-US" altLang="en-US" sz="1300" dirty="0" smtClean="0">
                <a:solidFill>
                  <a:srgbClr val="002060"/>
                </a:solidFill>
                <a:latin typeface="Times New Roman" panose="02020603050405020304" pitchFamily="18" charset="0"/>
                <a:cs typeface="Times New Roman" panose="02020603050405020304" pitchFamily="18" charset="0"/>
              </a:rPr>
              <a:t>.</a:t>
            </a:r>
            <a:endParaRPr lang="en-US" altLang="en-US" sz="13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116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Classless </a:t>
            </a:r>
            <a:r>
              <a:rPr lang="en-US" sz="2400" b="1" dirty="0" smtClean="0">
                <a:solidFill>
                  <a:srgbClr val="002060"/>
                </a:solidFill>
              </a:rPr>
              <a:t>Inter Domain Routing-CIDR</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137885" y="914402"/>
            <a:ext cx="8904511" cy="1600438"/>
          </a:xfrm>
          <a:prstGeom prst="rect">
            <a:avLst/>
          </a:prstGeom>
        </p:spPr>
        <p:txBody>
          <a:bodyPr wrap="square">
            <a:spAutoFit/>
          </a:bodyPr>
          <a:lstStyle/>
          <a:p>
            <a:pPr algn="just"/>
            <a:endParaRPr lang="en-US" dirty="0">
              <a:solidFill>
                <a:srgbClr val="002060"/>
              </a:solidFill>
            </a:endParaRP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p:txBody>
      </p:sp>
      <p:sp>
        <p:nvSpPr>
          <p:cNvPr id="16" name="Rectangle 15"/>
          <p:cNvSpPr/>
          <p:nvPr/>
        </p:nvSpPr>
        <p:spPr>
          <a:xfrm>
            <a:off x="87087" y="928915"/>
            <a:ext cx="8955309" cy="3754874"/>
          </a:xfrm>
          <a:prstGeom prst="rect">
            <a:avLst/>
          </a:prstGeom>
        </p:spPr>
        <p:txBody>
          <a:bodyPr wrap="square">
            <a:spAutoFit/>
          </a:bodyPr>
          <a:lstStyle/>
          <a:p>
            <a:pPr lvl="0" eaLnBrk="0" fontAlgn="base" hangingPunct="0">
              <a:spcBef>
                <a:spcPct val="0"/>
              </a:spcBef>
              <a:spcAft>
                <a:spcPct val="0"/>
              </a:spcAft>
              <a:buClrTx/>
            </a:pPr>
            <a:r>
              <a:rPr lang="en-US" altLang="en-US" b="1" dirty="0" smtClean="0">
                <a:solidFill>
                  <a:srgbClr val="C00000"/>
                </a:solidFill>
                <a:latin typeface="Times New Roman" panose="02020603050405020304" pitchFamily="18" charset="0"/>
                <a:cs typeface="Times New Roman" panose="02020603050405020304" pitchFamily="18" charset="0"/>
              </a:rPr>
              <a:t>How </a:t>
            </a:r>
            <a:r>
              <a:rPr lang="en-US" altLang="en-US" b="1" dirty="0">
                <a:solidFill>
                  <a:srgbClr val="C00000"/>
                </a:solidFill>
                <a:latin typeface="Times New Roman" panose="02020603050405020304" pitchFamily="18" charset="0"/>
                <a:cs typeface="Times New Roman" panose="02020603050405020304" pitchFamily="18" charset="0"/>
              </a:rPr>
              <a:t>CIDR Works</a:t>
            </a:r>
            <a:r>
              <a:rPr lang="en-US" altLang="en-US" b="1" dirty="0" smtClean="0">
                <a:solidFill>
                  <a:srgbClr val="C00000"/>
                </a:solidFill>
                <a:latin typeface="Times New Roman" panose="02020603050405020304" pitchFamily="18" charset="0"/>
                <a:cs typeface="Times New Roman" panose="02020603050405020304" pitchFamily="18" charset="0"/>
              </a:rPr>
              <a:t>:</a:t>
            </a:r>
          </a:p>
          <a:p>
            <a:pPr marL="285750" lvl="0" indent="-285750" eaLnBrk="0" fontAlgn="base" hangingPunct="0">
              <a:spcBef>
                <a:spcPct val="0"/>
              </a:spcBef>
              <a:spcAft>
                <a:spcPct val="0"/>
              </a:spcAft>
              <a:buClrTx/>
              <a:buFont typeface="Arial" panose="020B0604020202020204" pitchFamily="34" charset="0"/>
              <a:buChar char="•"/>
            </a:pPr>
            <a:endParaRPr lang="en-US" altLang="en-US" b="1" dirty="0">
              <a:solidFill>
                <a:srgbClr val="C0000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Network Portion</a:t>
            </a:r>
            <a:r>
              <a:rPr lang="en-US" altLang="en-US" dirty="0">
                <a:solidFill>
                  <a:srgbClr val="C00000"/>
                </a:solidFill>
                <a:latin typeface="Times New Roman" panose="02020603050405020304" pitchFamily="18" charset="0"/>
                <a:cs typeface="Times New Roman" panose="02020603050405020304" pitchFamily="18" charset="0"/>
              </a:rPr>
              <a:t>: In CIDR notation, the </a:t>
            </a:r>
            <a:r>
              <a:rPr lang="en-US" altLang="en-US" dirty="0" smtClean="0">
                <a:solidFill>
                  <a:srgbClr val="C00000"/>
                </a:solidFill>
                <a:latin typeface="Times New Roman" panose="02020603050405020304" pitchFamily="18" charset="0"/>
                <a:cs typeface="Times New Roman" panose="02020603050405020304" pitchFamily="18" charset="0"/>
              </a:rPr>
              <a:t>/ </a:t>
            </a:r>
            <a:r>
              <a:rPr lang="en-US" altLang="en-US" dirty="0" err="1" smtClean="0">
                <a:solidFill>
                  <a:srgbClr val="C00000"/>
                </a:solidFill>
                <a:latin typeface="Times New Roman" panose="02020603050405020304" pitchFamily="18" charset="0"/>
                <a:cs typeface="Times New Roman" panose="02020603050405020304" pitchFamily="18" charset="0"/>
              </a:rPr>
              <a:t>Prefix_length</a:t>
            </a:r>
            <a:r>
              <a:rPr lang="en-US" altLang="en-US" dirty="0" smtClean="0">
                <a:solidFill>
                  <a:srgbClr val="C00000"/>
                </a:solidFill>
                <a:latin typeface="Times New Roman" panose="02020603050405020304" pitchFamily="18" charset="0"/>
                <a:cs typeface="Times New Roman" panose="02020603050405020304" pitchFamily="18" charset="0"/>
              </a:rPr>
              <a:t> </a:t>
            </a:r>
            <a:r>
              <a:rPr lang="en-US" altLang="en-US" dirty="0">
                <a:solidFill>
                  <a:srgbClr val="C00000"/>
                </a:solidFill>
                <a:latin typeface="Times New Roman" panose="02020603050405020304" pitchFamily="18" charset="0"/>
                <a:cs typeface="Times New Roman" panose="02020603050405020304" pitchFamily="18" charset="0"/>
              </a:rPr>
              <a:t>indicates how many bits are used for the network portion of the IP address. For example, 192.168.1.0/24 means the first 24 bits (the 192.168.1) are the network part, and the remaining 8 bits are for hosts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Subnet Mask</a:t>
            </a:r>
            <a:r>
              <a:rPr lang="en-US" altLang="en-US" dirty="0">
                <a:solidFill>
                  <a:srgbClr val="C00000"/>
                </a:solidFill>
                <a:latin typeface="Times New Roman" panose="02020603050405020304" pitchFamily="18" charset="0"/>
                <a:cs typeface="Times New Roman" panose="02020603050405020304" pitchFamily="18" charset="0"/>
              </a:rPr>
              <a:t>: The subnet mask corresponding to CIDR notation helps in determining the network and host parts of the IP address. For 192.168.1.0/24, the subnet mask is 255.255.255.0</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b="1" dirty="0">
                <a:solidFill>
                  <a:srgbClr val="002060"/>
                </a:solidFill>
                <a:latin typeface="Times New Roman" panose="02020603050405020304" pitchFamily="18" charset="0"/>
                <a:cs typeface="Times New Roman" panose="02020603050405020304" pitchFamily="18" charset="0"/>
              </a:rPr>
              <a:t>IP Range Calculation</a:t>
            </a:r>
            <a:r>
              <a:rPr lang="en-US" altLang="en-US" dirty="0">
                <a:solidFill>
                  <a:srgbClr val="002060"/>
                </a:solidFill>
                <a:latin typeface="Times New Roman" panose="02020603050405020304" pitchFamily="18" charset="0"/>
                <a:cs typeface="Times New Roman" panose="02020603050405020304" pitchFamily="18" charset="0"/>
              </a:rPr>
              <a:t>: To calculate the range of IP addresses within a subnet, you can use the network address and the subnet mask. For example, 192.168.1.0/27 has a subnet mask of 255.255.255.224, which means</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742950" lvl="1" indent="-285750"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Network Address: </a:t>
            </a:r>
            <a:r>
              <a:rPr lang="en-US" altLang="en-US" dirty="0" smtClean="0">
                <a:solidFill>
                  <a:srgbClr val="002060"/>
                </a:solidFill>
                <a:latin typeface="Times New Roman" panose="02020603050405020304" pitchFamily="18" charset="0"/>
                <a:cs typeface="Times New Roman" panose="02020603050405020304" pitchFamily="18" charset="0"/>
              </a:rPr>
              <a:t>192.168.1.0</a:t>
            </a:r>
          </a:p>
          <a:p>
            <a:pPr marL="742950" lvl="1" indent="-285750"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742950" lvl="1" indent="-285750"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Usable IP Range: 192.168.1.1 to </a:t>
            </a:r>
            <a:r>
              <a:rPr lang="en-US" altLang="en-US" dirty="0" smtClean="0">
                <a:solidFill>
                  <a:srgbClr val="002060"/>
                </a:solidFill>
                <a:latin typeface="Times New Roman" panose="02020603050405020304" pitchFamily="18" charset="0"/>
                <a:cs typeface="Times New Roman" panose="02020603050405020304" pitchFamily="18" charset="0"/>
              </a:rPr>
              <a:t>192.168.1.30</a:t>
            </a:r>
          </a:p>
          <a:p>
            <a:pPr marL="742950" lvl="1" indent="-285750" eaLnBrk="0" fontAlgn="base" hangingPunct="0">
              <a:spcBef>
                <a:spcPct val="0"/>
              </a:spcBef>
              <a:spcAft>
                <a:spcPct val="0"/>
              </a:spcAft>
              <a:buClrTx/>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742950" lvl="1" indent="-285750"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Broadcast Address: 192.168.1.31</a:t>
            </a:r>
          </a:p>
        </p:txBody>
      </p:sp>
    </p:spTree>
    <p:extLst>
      <p:ext uri="{BB962C8B-B14F-4D97-AF65-F5344CB8AC3E}">
        <p14:creationId xmlns:p14="http://schemas.microsoft.com/office/powerpoint/2010/main" val="4275194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2851</TotalTime>
  <Words>2271</Words>
  <Application>Microsoft Office PowerPoint</Application>
  <PresentationFormat>On-screen Show (16:9)</PresentationFormat>
  <Paragraphs>305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Nunito</vt:lpstr>
      <vt:lpstr>Roboto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391</cp:revision>
  <dcterms:modified xsi:type="dcterms:W3CDTF">2024-08-05T05:32:38Z</dcterms:modified>
</cp:coreProperties>
</file>